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5"/>
  </p:notesMasterIdLst>
  <p:sldIdLst>
    <p:sldId id="258" r:id="rId3"/>
    <p:sldId id="340" r:id="rId4"/>
    <p:sldId id="326" r:id="rId5"/>
    <p:sldId id="382" r:id="rId6"/>
    <p:sldId id="551" r:id="rId7"/>
    <p:sldId id="547" r:id="rId8"/>
    <p:sldId id="548" r:id="rId9"/>
    <p:sldId id="552" r:id="rId10"/>
    <p:sldId id="553" r:id="rId11"/>
    <p:sldId id="549" r:id="rId12"/>
    <p:sldId id="554" r:id="rId13"/>
    <p:sldId id="492" r:id="rId14"/>
    <p:sldId id="504" r:id="rId15"/>
    <p:sldId id="509" r:id="rId16"/>
    <p:sldId id="512" r:id="rId17"/>
    <p:sldId id="511" r:id="rId18"/>
    <p:sldId id="518" r:id="rId19"/>
    <p:sldId id="517" r:id="rId20"/>
    <p:sldId id="539" r:id="rId21"/>
    <p:sldId id="542" r:id="rId22"/>
    <p:sldId id="555" r:id="rId23"/>
    <p:sldId id="355" r:id="rId2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3324" autoAdjust="0"/>
  </p:normalViewPr>
  <p:slideViewPr>
    <p:cSldViewPr>
      <p:cViewPr>
        <p:scale>
          <a:sx n="125" d="100"/>
          <a:sy n="125" d="100"/>
        </p:scale>
        <p:origin x="-72" y="10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1209675"/>
            <a:ext cx="361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64600"/>
            <a:ext cx="50482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You can think of conditional probability as “changing the relevant universe.” P(A|B) is a way of saying “Given that my entire universe is now B, what is the probability of A?”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is also known as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transforming the sample space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  <a:endParaRPr lang="en-US" sz="280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2830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25131"/>
            <a:ext cx="5048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Let’s pick another arbitrary person from this study. If you were told they have cancer, what is the probability they had a positive test result?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P(B|A) = P(AB) / P(A) = 20/25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101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Deriving Bayes’ theorem: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We know: P(A|B</a:t>
            </a:r>
            <a:r>
              <a:rPr lang="en-US" sz="2800">
                <a:latin typeface="PFDinTextCompPro-Italic"/>
                <a:cs typeface="PFDinTextCompPro-Italic"/>
              </a:rPr>
              <a:t>) = P(AB) / P(B</a:t>
            </a:r>
            <a:r>
              <a:rPr lang="en-US" sz="2800" smtClean="0">
                <a:latin typeface="PFDinTextCompPro-Italic"/>
                <a:cs typeface="PFDinTextCompPro-Italic"/>
              </a:rPr>
              <a:t>) and </a:t>
            </a:r>
            <a:r>
              <a:rPr lang="en-US" sz="2800">
                <a:latin typeface="PFDinTextCompPro-Italic"/>
                <a:cs typeface="PFDinTextCompPro-Italic"/>
              </a:rPr>
              <a:t>P(B|A) = </a:t>
            </a:r>
            <a:r>
              <a:rPr lang="en-US" sz="2800" smtClean="0">
                <a:latin typeface="PFDinTextCompPro-Italic"/>
                <a:cs typeface="PFDinTextCompPro-Italic"/>
              </a:rPr>
              <a:t>P(AB) </a:t>
            </a:r>
            <a:r>
              <a:rPr lang="en-US" sz="2800">
                <a:latin typeface="PFDinTextCompPro-Italic"/>
                <a:cs typeface="PFDinTextCompPro-Italic"/>
              </a:rPr>
              <a:t>/ P(A</a:t>
            </a:r>
            <a:r>
              <a:rPr lang="en-US" sz="280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Thus: P(AB) = P(A|B) * P(B) = P(B|A) * P(A)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Rearrange to get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Bayes’ theorem</a:t>
            </a:r>
            <a:r>
              <a:rPr lang="en-US" sz="2800" smtClean="0">
                <a:latin typeface="PFDinTextCompPro-Italic"/>
                <a:cs typeface="PFDinTextCompPro-Italic"/>
              </a:rPr>
              <a:t>: </a:t>
            </a:r>
            <a:r>
              <a:rPr lang="en-US" sz="2800">
                <a:latin typeface="PFDinTextCompPro-Italic"/>
                <a:cs typeface="PFDinTextCompPro-Italic"/>
              </a:rPr>
              <a:t>P(A|B) </a:t>
            </a:r>
            <a:r>
              <a:rPr lang="en-US" sz="2800" smtClean="0">
                <a:latin typeface="PFDinTextCompPro-Italic"/>
                <a:cs typeface="PFDinTextCompPro-Italic"/>
              </a:rPr>
              <a:t>= P(B|A</a:t>
            </a:r>
            <a:r>
              <a:rPr lang="en-US" sz="2800">
                <a:latin typeface="PFDinTextCompPro-Italic"/>
                <a:cs typeface="PFDinTextCompPro-Italic"/>
              </a:rPr>
              <a:t>) * P(A</a:t>
            </a:r>
            <a:r>
              <a:rPr lang="en-US" sz="2800" smtClean="0">
                <a:latin typeface="PFDinTextCompPro-Italic"/>
                <a:cs typeface="PFDinTextCompPro-Italic"/>
              </a:rPr>
              <a:t>) / P(B)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Naïve </a:t>
            </a:r>
            <a:r>
              <a:rPr lang="en-US" sz="7500" dirty="0" err="1" smtClean="0"/>
              <a:t>bayes</a:t>
            </a:r>
            <a:r>
              <a:rPr lang="en-US" sz="7500" dirty="0" smtClean="0"/>
              <a:t>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Suppose we have a dataset with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a class label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2800" i="1" dirty="0">
                <a:latin typeface="PFDinTextCompPro-Italic"/>
                <a:cs typeface="PFDinTextCompPro-Italic"/>
              </a:rPr>
              <a:t>given</a:t>
            </a:r>
            <a:r>
              <a:rPr lang="en-US" sz="2800" dirty="0">
                <a:latin typeface="PFDinTextCompPro-Italic"/>
                <a:cs typeface="PFDinTextCompPro-Italic"/>
              </a:rPr>
              <a:t> the data we observe.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of a record 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6891337" y="2781300"/>
            <a:ext cx="5334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560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2800" dirty="0" smtClean="0">
                <a:latin typeface="PFDinTextCompPro-Italic"/>
                <a:cs typeface="PFDinTextCompPro-Italic"/>
              </a:rPr>
              <a:t>. It represents the joint probability of observing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given that that record belongs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300537" y="2851282"/>
            <a:ext cx="457200" cy="8444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doesn’t depend 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is </a:t>
            </a:r>
            <a:r>
              <a:rPr lang="en-US" sz="2800" smtClean="0">
                <a:latin typeface="PFDinTextCompPro-Italic"/>
                <a:cs typeface="PFDinTextCompPro-Italic"/>
              </a:rPr>
              <a:t>generally ignored.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739368" y="3238499"/>
            <a:ext cx="624922" cy="7591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Bayesian </a:t>
            </a:r>
            <a:r>
              <a:rPr lang="en-US" smtClean="0"/>
              <a:t>inference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28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of a record 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785937" y="3086100"/>
            <a:ext cx="685800" cy="838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>
                <a:latin typeface="PFDinTextCompPro-Medium"/>
                <a:cs typeface="PFDinTextCompPro-Medium"/>
              </a:rPr>
              <a:t>update </a:t>
            </a:r>
            <a:r>
              <a:rPr lang="en-US" sz="300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>
                <a:cs typeface="PFDinTextCompPro-Italic"/>
              </a:rPr>
              <a:t>C</a:t>
            </a:r>
            <a:r>
              <a:rPr lang="en-US" sz="3000">
                <a:latin typeface="PFDinTextCompPro-Italic"/>
                <a:cs typeface="PFDinTextCompPro-Italic"/>
              </a:rPr>
              <a:t> using the data (“evidence”) at our disposal.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14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A: Estimating the full likelihood </a:t>
            </a:r>
            <a:r>
              <a:rPr lang="en-US" sz="2800" smtClean="0">
                <a:latin typeface="PFDinTextCompPro-Italic"/>
                <a:cs typeface="PFDinTextCompPro-Italic"/>
              </a:rPr>
              <a:t>function.</a:t>
            </a:r>
          </a:p>
          <a:p>
            <a:pPr algn="l"/>
            <a:endParaRPr lang="en-US" sz="2000">
              <a:latin typeface="PFDinTextCompPro-Italic"/>
              <a:cs typeface="PFDinTextCompPro-Italic"/>
            </a:endParaRPr>
          </a:p>
          <a:p>
            <a:r>
              <a:rPr lang="en-US" sz="2400" i="1">
                <a:cs typeface="PFDinTextCompPro-Italic"/>
              </a:rPr>
              <a:t>P({x</a:t>
            </a:r>
            <a:r>
              <a:rPr lang="en-US" sz="2400" i="1" baseline="-25000">
                <a:cs typeface="PFDinTextCompPro-Italic"/>
              </a:rPr>
              <a:t>i</a:t>
            </a:r>
            <a:r>
              <a:rPr lang="en-US" sz="2400" i="1">
                <a:cs typeface="PFDinTextCompPro-Italic"/>
              </a:rPr>
              <a:t>}|C) = P({x</a:t>
            </a:r>
            <a:r>
              <a:rPr lang="en-US" sz="2400" i="1" baseline="-25000">
                <a:cs typeface="PFDinTextCompPro-Italic"/>
              </a:rPr>
              <a:t>1</a:t>
            </a:r>
            <a:r>
              <a:rPr lang="en-US" sz="2400" i="1">
                <a:cs typeface="PFDinTextCompPro-Italic"/>
              </a:rPr>
              <a:t>, x</a:t>
            </a:r>
            <a:r>
              <a:rPr lang="en-US" sz="2400" i="1" baseline="-25000">
                <a:cs typeface="PFDinTextCompPro-Italic"/>
              </a:rPr>
              <a:t>2</a:t>
            </a:r>
            <a:r>
              <a:rPr lang="en-US" sz="2400" i="1">
                <a:cs typeface="PFDinTextCompPro-Italic"/>
              </a:rPr>
              <a:t>, …, x</a:t>
            </a:r>
            <a:r>
              <a:rPr lang="en-US" sz="2400" i="1" baseline="-25000">
                <a:cs typeface="PFDinTextCompPro-Italic"/>
              </a:rPr>
              <a:t>n</a:t>
            </a:r>
            <a:r>
              <a:rPr lang="en-US" sz="2400" i="1">
                <a:cs typeface="PFDinTextCompPro-Italic"/>
              </a:rPr>
              <a:t>})|C)</a:t>
            </a:r>
          </a:p>
          <a:p>
            <a:endParaRPr lang="en-US" sz="2000" i="1">
              <a:cs typeface="PFDinTextCompPro-Italic"/>
            </a:endParaRP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  <a:endParaRPr lang="en-US" sz="2800" i="1"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probability and Bayes’ Theorem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Naïve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Bayes classification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28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</a:t>
            </a:r>
            <a:r>
              <a:rPr lang="en-US" sz="2000" i="1" smtClean="0">
                <a:latin typeface="+mn-lt"/>
                <a:cs typeface="PFDinTextCompPro-Italic"/>
              </a:rPr>
              <a:t>P({x</a:t>
            </a:r>
            <a:r>
              <a:rPr lang="en-US" sz="2000" i="1" baseline="-2500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</a:t>
            </a:r>
            <a:r>
              <a:rPr lang="en-US" sz="2000" i="1">
                <a:latin typeface="+mn-lt"/>
                <a:cs typeface="PFDinTextCompPro-Italic"/>
              </a:rPr>
              <a:t>…, </a:t>
            </a:r>
            <a:r>
              <a:rPr lang="en-US" sz="2000" i="1" smtClean="0">
                <a:latin typeface="+mn-lt"/>
                <a:cs typeface="PFDinTextCompPro-Italic"/>
              </a:rPr>
              <a:t>x</a:t>
            </a:r>
            <a:r>
              <a:rPr lang="en-US" sz="2000" i="1" baseline="-25000" smtClean="0">
                <a:latin typeface="+mn-lt"/>
                <a:cs typeface="PFDinTextCompPro-Italic"/>
              </a:rPr>
              <a:t>n</a:t>
            </a:r>
            <a:r>
              <a:rPr lang="en-US" sz="2000" i="1" smtClean="0">
                <a:latin typeface="+mn-lt"/>
                <a:cs typeface="PFDinTextCompPro-Italic"/>
              </a:rPr>
              <a:t>}|C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“naïve” assumption simplifies the likelihood function</a:t>
            </a:r>
            <a:r>
              <a:rPr lang="en-US" sz="2800" dirty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to make it tractable.</a:t>
            </a:r>
            <a:endParaRPr lang="en-US" sz="28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957318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2326600"/>
            <a:ext cx="838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In summary,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training phase</a:t>
            </a:r>
            <a:r>
              <a:rPr lang="en-US" sz="280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likelihood function</a:t>
            </a:r>
            <a:r>
              <a:rPr lang="en-US" sz="2800" smtClean="0">
                <a:latin typeface="PFDinTextCompPro-Italic"/>
                <a:cs typeface="PFDinTextCompPro-Italic"/>
              </a:rPr>
              <a:t>, which is the conditional probability of each feature given each class.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prediction phase</a:t>
            </a:r>
            <a:r>
              <a:rPr lang="en-US" sz="280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posterior probability</a:t>
            </a:r>
            <a:r>
              <a:rPr lang="en-US" sz="2800" smtClean="0">
                <a:latin typeface="PFDinTextCompPro-Italic"/>
                <a:cs typeface="PFDinTextCompPro-Italic"/>
              </a:rPr>
              <a:t> of each class given the observed features, and choosing the class with the highest probability.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376737" y="1831209"/>
            <a:ext cx="351631" cy="4166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014537" y="1257300"/>
            <a:ext cx="457200" cy="416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934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628900"/>
            <a:ext cx="8426450" cy="2438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</a:t>
            </a:r>
            <a:r>
              <a:rPr lang="en-US" sz="7500" smtClean="0"/>
              <a:t>. probability And</a:t>
            </a:r>
            <a:br>
              <a:rPr lang="en-US" sz="7500" smtClean="0"/>
            </a:br>
            <a:r>
              <a:rPr lang="en-US" sz="7500" smtClean="0"/>
              <a:t>Bayes’ Theorem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737" y="1049179"/>
            <a:ext cx="472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Let’s pretend you are flipping a coin. This diagram represents the “universe” of all possible outcomes, also known as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events</a:t>
            </a:r>
            <a:r>
              <a:rPr lang="en-US" sz="2800" smtClean="0">
                <a:latin typeface="PFDinTextCompPro-Italic"/>
                <a:cs typeface="PFDinTextCompPro-Italic"/>
              </a:rPr>
              <a:t>. This universe is known as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sample space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are the mutually exclusive events that make up the sample space for a coin flip?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Heads and tails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0487" y="1104900"/>
            <a:ext cx="504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Let’s now pretend that our universe involves a research study on humans. Event “A” is people in that study who have cancer.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If our study has 100 people and “A” has 25 people, what is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probability</a:t>
            </a:r>
            <a:r>
              <a:rPr lang="en-US" sz="2800" smtClean="0">
                <a:latin typeface="PFDinTextCompPro-Italic"/>
                <a:cs typeface="PFDinTextCompPro-Italic"/>
              </a:rPr>
              <a:t> of A?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P(A) = 25/100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14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is the max probability of any event?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1</a:t>
            </a:r>
          </a:p>
        </p:txBody>
      </p:sp>
    </p:spTree>
    <p:extLst>
      <p:ext uri="{BB962C8B-B14F-4D97-AF65-F5344CB8AC3E}">
        <p14:creationId xmlns:p14="http://schemas.microsoft.com/office/powerpoint/2010/main" val="46369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104900"/>
            <a:ext cx="5048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represents the same set of people, except everyone in the study is given a test. Event “B” is everyone in the study for whom the test is positive.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portion of the diagram represents the subset of people with a negative test?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The white area between the smaller circle and the larger circle.</a:t>
            </a:r>
          </a:p>
        </p:txBody>
      </p:sp>
    </p:spTree>
    <p:extLst>
      <p:ext uri="{BB962C8B-B14F-4D97-AF65-F5344CB8AC3E}">
        <p14:creationId xmlns:p14="http://schemas.microsoft.com/office/powerpoint/2010/main" val="288121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Because “A” and “B” are events from the same study, we can show them together.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How would you describe the “cancer status” and “test status” of people in each area of the diagram?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Pink: cancer, negative test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 </a:t>
            </a:r>
            <a:r>
              <a:rPr lang="en-US" sz="2800" smtClean="0">
                <a:latin typeface="PFDinTextCompPro-Italic"/>
                <a:cs typeface="PFDinTextCompPro-Italic"/>
              </a:rPr>
              <a:t>   Purple: cancer, positive test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    Blue: no cancer, positive test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    White: no cancer, negative test</a:t>
            </a:r>
          </a:p>
        </p:txBody>
      </p:sp>
    </p:spTree>
    <p:extLst>
      <p:ext uri="{BB962C8B-B14F-4D97-AF65-F5344CB8AC3E}">
        <p14:creationId xmlns:p14="http://schemas.microsoft.com/office/powerpoint/2010/main" val="4008798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124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The purple section is known as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intersection</a:t>
            </a:r>
            <a:r>
              <a:rPr lang="en-US" sz="2800" smtClean="0">
                <a:latin typeface="PFDinTextCompPro-Italic"/>
                <a:cs typeface="PFDinTextCompPro-Italic"/>
              </a:rPr>
              <a:t> of A and B, denoted as P(AB).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Thinking of this test as a classifier for predicting cancer, draw the confusion matrix.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3176208"/>
            <a:ext cx="3124200" cy="166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308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Let’s pick an arbitrary person from this study. If you were told their test result was positive, what is the probability they actually have cancer?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20/30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is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conditional probability of A given B</a:t>
            </a:r>
            <a:r>
              <a:rPr lang="en-US" sz="2800" smtClean="0">
                <a:latin typeface="PFDinTextCompPro-Italic"/>
                <a:cs typeface="PFDinTextCompPro-Italic"/>
              </a:rPr>
              <a:t>, denoted as P(A|B).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P(A|B) = P(AB) / P(B) = (20/100) / (30/100)</a:t>
            </a:r>
            <a:endParaRPr lang="en-US" sz="2800">
              <a:latin typeface="PFDinTextCompPro-Italic"/>
              <a:cs typeface="PFDinTextCompPro-Ital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195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14524</TotalTime>
  <Pages>0</Pages>
  <Words>1001</Words>
  <Characters>0</Characters>
  <Application>Microsoft Office PowerPoint</Application>
  <PresentationFormat>Custom</PresentationFormat>
  <Lines>0</Lines>
  <Paragraphs>142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GA_Instructor_Template_Deck</vt:lpstr>
      <vt:lpstr>Agenda</vt:lpstr>
      <vt:lpstr>DATA SCIENCE naive bayes classification</vt:lpstr>
      <vt:lpstr>   I. probability and Bayes’ Theorem iI. Naïve Bayes classification</vt:lpstr>
      <vt:lpstr> I. probability And 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Naïve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2262</cp:revision>
  <cp:lastPrinted>2013-03-31T16:37:02Z</cp:lastPrinted>
  <dcterms:modified xsi:type="dcterms:W3CDTF">2015-02-07T20:51:52Z</dcterms:modified>
</cp:coreProperties>
</file>