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Times New Roman Bold" charset="1" panose="02030802070405020303"/>
      <p:regular r:id="rId12"/>
    </p:embeddedFont>
    <p:embeddedFont>
      <p:font typeface="Times New Roman" charset="1" panose="020305020704050203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30953" y="5143500"/>
            <a:ext cx="2255011" cy="0"/>
          </a:xfrm>
          <a:prstGeom prst="line">
            <a:avLst/>
          </a:prstGeom>
          <a:ln cap="flat" w="38100">
            <a:solidFill>
              <a:srgbClr val="000000"/>
            </a:solidFill>
            <a:prstDash val="sysDot"/>
            <a:headEnd type="none" len="sm" w="sm"/>
            <a:tailEnd type="arrow" len="sm" w="med"/>
          </a:ln>
        </p:spPr>
      </p:sp>
      <p:sp>
        <p:nvSpPr>
          <p:cNvPr name="AutoShape 6" id="6"/>
          <p:cNvSpPr/>
          <p:nvPr/>
        </p:nvSpPr>
        <p:spPr>
          <a:xfrm>
            <a:off x="9130953" y="5143500"/>
            <a:ext cx="2255011" cy="3040576"/>
          </a:xfrm>
          <a:prstGeom prst="line">
            <a:avLst/>
          </a:prstGeom>
          <a:ln cap="flat" w="38100">
            <a:solidFill>
              <a:srgbClr val="000000"/>
            </a:solidFill>
            <a:prstDash val="sysDot"/>
            <a:headEnd type="none" len="sm" w="sm"/>
            <a:tailEnd type="arrow" len="sm" w="med"/>
          </a:ln>
        </p:spPr>
      </p:sp>
      <p:sp>
        <p:nvSpPr>
          <p:cNvPr name="AutoShape 7" id="7"/>
          <p:cNvSpPr/>
          <p:nvPr/>
        </p:nvSpPr>
        <p:spPr>
          <a:xfrm flipV="true">
            <a:off x="9130953" y="2102924"/>
            <a:ext cx="2255011" cy="3040576"/>
          </a:xfrm>
          <a:prstGeom prst="line">
            <a:avLst/>
          </a:prstGeom>
          <a:ln cap="flat" w="38100">
            <a:solidFill>
              <a:srgbClr val="000000"/>
            </a:solidFill>
            <a:prstDash val="sysDot"/>
            <a:headEnd type="none" len="sm" w="sm"/>
            <a:tailEnd type="arrow" len="sm" w="med"/>
          </a:ln>
        </p:spPr>
      </p:sp>
      <p:sp>
        <p:nvSpPr>
          <p:cNvPr name="TextBox 8" id="8"/>
          <p:cNvSpPr txBox="true"/>
          <p:nvPr/>
        </p:nvSpPr>
        <p:spPr>
          <a:xfrm rot="0">
            <a:off x="1317234" y="676275"/>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1</a:t>
            </a:r>
          </a:p>
        </p:txBody>
      </p:sp>
      <p:sp>
        <p:nvSpPr>
          <p:cNvPr name="TextBox 9" id="9"/>
          <p:cNvSpPr txBox="true"/>
          <p:nvPr/>
        </p:nvSpPr>
        <p:spPr>
          <a:xfrm rot="0">
            <a:off x="1317234" y="8266430"/>
            <a:ext cx="5187255" cy="991870"/>
          </a:xfrm>
          <a:prstGeom prst="rect">
            <a:avLst/>
          </a:prstGeom>
        </p:spPr>
        <p:txBody>
          <a:bodyPr anchor="t" rtlCol="false" tIns="0" lIns="0" bIns="0" rIns="0">
            <a:spAutoFit/>
          </a:bodyPr>
          <a:lstStyle/>
          <a:p>
            <a:pPr algn="ctr">
              <a:lnSpc>
                <a:spcPts val="7279"/>
              </a:lnSpc>
            </a:pPr>
            <a:r>
              <a:rPr lang="en-US" sz="5199" b="true">
                <a:solidFill>
                  <a:srgbClr val="38B6FF"/>
                </a:solidFill>
                <a:latin typeface="Times New Roman Bold"/>
                <a:ea typeface="Times New Roman Bold"/>
                <a:cs typeface="Times New Roman Bold"/>
                <a:sym typeface="Times New Roman Bold"/>
              </a:rPr>
              <a:t>Graphic Organizer</a:t>
            </a:r>
          </a:p>
        </p:txBody>
      </p:sp>
      <p:grpSp>
        <p:nvGrpSpPr>
          <p:cNvPr name="Group 10" id="10"/>
          <p:cNvGrpSpPr/>
          <p:nvPr/>
        </p:nvGrpSpPr>
        <p:grpSpPr>
          <a:xfrm rot="0">
            <a:off x="1317234" y="2995051"/>
            <a:ext cx="7813719" cy="4296898"/>
            <a:chOff x="0" y="0"/>
            <a:chExt cx="10418292" cy="5729197"/>
          </a:xfrm>
        </p:grpSpPr>
        <p:grpSp>
          <p:nvGrpSpPr>
            <p:cNvPr name="Group 11" id="11"/>
            <p:cNvGrpSpPr/>
            <p:nvPr/>
          </p:nvGrpSpPr>
          <p:grpSpPr>
            <a:xfrm rot="0">
              <a:off x="0" y="0"/>
              <a:ext cx="10418292" cy="5729197"/>
              <a:chOff x="0" y="0"/>
              <a:chExt cx="2057934" cy="1131693"/>
            </a:xfrm>
          </p:grpSpPr>
          <p:sp>
            <p:nvSpPr>
              <p:cNvPr name="Freeform 12" id="12"/>
              <p:cNvSpPr/>
              <p:nvPr/>
            </p:nvSpPr>
            <p:spPr>
              <a:xfrm flipH="false" flipV="false" rot="0">
                <a:off x="0" y="0"/>
                <a:ext cx="2057934" cy="1131693"/>
              </a:xfrm>
              <a:custGeom>
                <a:avLst/>
                <a:gdLst/>
                <a:ahLst/>
                <a:cxnLst/>
                <a:rect r="r" b="b" t="t" l="l"/>
                <a:pathLst>
                  <a:path h="1131693" w="2057934">
                    <a:moveTo>
                      <a:pt x="50531" y="0"/>
                    </a:moveTo>
                    <a:lnTo>
                      <a:pt x="2007403" y="0"/>
                    </a:lnTo>
                    <a:cubicBezTo>
                      <a:pt x="2035311" y="0"/>
                      <a:pt x="2057934" y="22624"/>
                      <a:pt x="2057934" y="50531"/>
                    </a:cubicBezTo>
                    <a:lnTo>
                      <a:pt x="2057934" y="1081162"/>
                    </a:lnTo>
                    <a:cubicBezTo>
                      <a:pt x="2057934" y="1109070"/>
                      <a:pt x="2035311" y="1131693"/>
                      <a:pt x="2007403" y="1131693"/>
                    </a:cubicBezTo>
                    <a:lnTo>
                      <a:pt x="50531" y="1131693"/>
                    </a:lnTo>
                    <a:cubicBezTo>
                      <a:pt x="37130" y="1131693"/>
                      <a:pt x="24277" y="1126369"/>
                      <a:pt x="14800" y="1116893"/>
                    </a:cubicBezTo>
                    <a:cubicBezTo>
                      <a:pt x="5324" y="1107416"/>
                      <a:pt x="0" y="1094564"/>
                      <a:pt x="0" y="1081162"/>
                    </a:cubicBezTo>
                    <a:lnTo>
                      <a:pt x="0" y="50531"/>
                    </a:lnTo>
                    <a:cubicBezTo>
                      <a:pt x="0" y="37130"/>
                      <a:pt x="5324" y="24277"/>
                      <a:pt x="14800" y="14800"/>
                    </a:cubicBezTo>
                    <a:cubicBezTo>
                      <a:pt x="24277" y="5324"/>
                      <a:pt x="37130" y="0"/>
                      <a:pt x="50531" y="0"/>
                    </a:cubicBezTo>
                    <a:close/>
                  </a:path>
                </a:pathLst>
              </a:custGeom>
              <a:solidFill>
                <a:srgbClr val="38B6FF"/>
              </a:solidFill>
              <a:ln w="19050" cap="rnd">
                <a:solidFill>
                  <a:srgbClr val="000000"/>
                </a:solidFill>
                <a:prstDash val="solid"/>
                <a:round/>
              </a:ln>
            </p:spPr>
          </p:sp>
          <p:sp>
            <p:nvSpPr>
              <p:cNvPr name="TextBox 13" id="13"/>
              <p:cNvSpPr txBox="true"/>
              <p:nvPr/>
            </p:nvSpPr>
            <p:spPr>
              <a:xfrm>
                <a:off x="0" y="-38100"/>
                <a:ext cx="2057934" cy="116979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738129" y="-12473"/>
              <a:ext cx="2942034"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Problem Identification</a:t>
              </a:r>
            </a:p>
          </p:txBody>
        </p:sp>
      </p:grpSp>
      <p:grpSp>
        <p:nvGrpSpPr>
          <p:cNvPr name="Group 15" id="15"/>
          <p:cNvGrpSpPr/>
          <p:nvPr/>
        </p:nvGrpSpPr>
        <p:grpSpPr>
          <a:xfrm rot="0">
            <a:off x="11385963" y="4069276"/>
            <a:ext cx="5873337" cy="2148449"/>
            <a:chOff x="0" y="0"/>
            <a:chExt cx="7831115" cy="2864598"/>
          </a:xfrm>
        </p:grpSpPr>
        <p:grpSp>
          <p:nvGrpSpPr>
            <p:cNvPr name="Group 16" id="16"/>
            <p:cNvGrpSpPr/>
            <p:nvPr/>
          </p:nvGrpSpPr>
          <p:grpSpPr>
            <a:xfrm rot="0">
              <a:off x="0" y="0"/>
              <a:ext cx="7831115" cy="2864598"/>
              <a:chOff x="0" y="0"/>
              <a:chExt cx="1546887" cy="565847"/>
            </a:xfrm>
          </p:grpSpPr>
          <p:sp>
            <p:nvSpPr>
              <p:cNvPr name="Freeform 17" id="1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18" id="1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01604" y="25400"/>
              <a:ext cx="2627908"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Pattern Recognition</a:t>
              </a:r>
            </a:p>
          </p:txBody>
        </p:sp>
      </p:grpSp>
      <p:grpSp>
        <p:nvGrpSpPr>
          <p:cNvPr name="Group 20" id="20"/>
          <p:cNvGrpSpPr/>
          <p:nvPr/>
        </p:nvGrpSpPr>
        <p:grpSpPr>
          <a:xfrm rot="0">
            <a:off x="11385963" y="1028700"/>
            <a:ext cx="5873337" cy="2148449"/>
            <a:chOff x="0" y="0"/>
            <a:chExt cx="7831115" cy="2864598"/>
          </a:xfrm>
        </p:grpSpPr>
        <p:grpSp>
          <p:nvGrpSpPr>
            <p:cNvPr name="Group 21" id="21"/>
            <p:cNvGrpSpPr/>
            <p:nvPr/>
          </p:nvGrpSpPr>
          <p:grpSpPr>
            <a:xfrm rot="0">
              <a:off x="0" y="0"/>
              <a:ext cx="7831115" cy="2864598"/>
              <a:chOff x="0" y="0"/>
              <a:chExt cx="1546887" cy="565847"/>
            </a:xfrm>
          </p:grpSpPr>
          <p:sp>
            <p:nvSpPr>
              <p:cNvPr name="Freeform 22" id="22"/>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3" id="23"/>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918905" y="25661"/>
              <a:ext cx="1993305"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Decomposition</a:t>
              </a:r>
            </a:p>
          </p:txBody>
        </p:sp>
      </p:grpSp>
      <p:grpSp>
        <p:nvGrpSpPr>
          <p:cNvPr name="Group 25" id="25"/>
          <p:cNvGrpSpPr/>
          <p:nvPr/>
        </p:nvGrpSpPr>
        <p:grpSpPr>
          <a:xfrm rot="0">
            <a:off x="11385963" y="7109851"/>
            <a:ext cx="5873337" cy="2148449"/>
            <a:chOff x="0" y="0"/>
            <a:chExt cx="7831115" cy="2864598"/>
          </a:xfrm>
        </p:grpSpPr>
        <p:grpSp>
          <p:nvGrpSpPr>
            <p:cNvPr name="Group 26" id="26"/>
            <p:cNvGrpSpPr/>
            <p:nvPr/>
          </p:nvGrpSpPr>
          <p:grpSpPr>
            <a:xfrm rot="0">
              <a:off x="0" y="0"/>
              <a:ext cx="7831115" cy="2864598"/>
              <a:chOff x="0" y="0"/>
              <a:chExt cx="1546887" cy="565847"/>
            </a:xfrm>
          </p:grpSpPr>
          <p:sp>
            <p:nvSpPr>
              <p:cNvPr name="Freeform 27" id="2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8" id="2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142842" y="29698"/>
              <a:ext cx="1545431"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Abstraction</a:t>
              </a:r>
            </a:p>
          </p:txBody>
        </p:sp>
      </p:grpSp>
      <p:sp>
        <p:nvSpPr>
          <p:cNvPr name="TextBox 30" id="30"/>
          <p:cNvSpPr txBox="true"/>
          <p:nvPr/>
        </p:nvSpPr>
        <p:spPr>
          <a:xfrm rot="0">
            <a:off x="1524215" y="3431736"/>
            <a:ext cx="7399756" cy="3414395"/>
          </a:xfrm>
          <a:prstGeom prst="rect">
            <a:avLst/>
          </a:prstGeom>
        </p:spPr>
        <p:txBody>
          <a:bodyPr anchor="t" rtlCol="false" tIns="0" lIns="0" bIns="0" rIns="0">
            <a:spAutoFit/>
          </a:bodyPr>
          <a:lstStyle/>
          <a:p>
            <a:pPr algn="l">
              <a:lnSpc>
                <a:spcPts val="4480"/>
              </a:lnSpc>
            </a:pPr>
            <a:r>
              <a:rPr lang="en-US" sz="3200">
                <a:solidFill>
                  <a:srgbClr val="000000"/>
                </a:solidFill>
                <a:latin typeface="Times New Roman"/>
                <a:ea typeface="Times New Roman"/>
                <a:cs typeface="Times New Roman"/>
                <a:sym typeface="Times New Roman"/>
              </a:rPr>
              <a:t>The availability of some care services are not always accessible by people around the Philippines in terms of distance. Because of this the survival rate of some patient decreases due to the distance required to travel to a further care center.</a:t>
            </a:r>
          </a:p>
        </p:txBody>
      </p:sp>
      <p:sp>
        <p:nvSpPr>
          <p:cNvPr name="TextBox 31" id="31"/>
          <p:cNvSpPr txBox="true"/>
          <p:nvPr/>
        </p:nvSpPr>
        <p:spPr>
          <a:xfrm rot="0">
            <a:off x="11556404" y="1378384"/>
            <a:ext cx="5532455" cy="1751140"/>
          </a:xfrm>
          <a:prstGeom prst="rect">
            <a:avLst/>
          </a:prstGeom>
        </p:spPr>
        <p:txBody>
          <a:bodyPr anchor="t" rtlCol="false" tIns="0" lIns="0" bIns="0" rIns="0">
            <a:spAutoFit/>
          </a:bodyPr>
          <a:lstStyle/>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The geographical location of an individual.</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The type of illness that a person may have</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The medium of transportation used to travel to their destination.</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A persons background, whether a civilian or an ambulance driver</a:t>
            </a:r>
          </a:p>
        </p:txBody>
      </p:sp>
      <p:sp>
        <p:nvSpPr>
          <p:cNvPr name="TextBox 32" id="32"/>
          <p:cNvSpPr txBox="true"/>
          <p:nvPr/>
        </p:nvSpPr>
        <p:spPr>
          <a:xfrm rot="0">
            <a:off x="11556404" y="4274698"/>
            <a:ext cx="5532455" cy="1728471"/>
          </a:xfrm>
          <a:prstGeom prst="rect">
            <a:avLst/>
          </a:prstGeom>
        </p:spPr>
        <p:txBody>
          <a:bodyPr anchor="t" rtlCol="false" tIns="0" lIns="0" bIns="0" rIns="0">
            <a:spAutoFit/>
          </a:bodyPr>
          <a:lstStyle/>
          <a:p>
            <a:pPr algn="l">
              <a:lnSpc>
                <a:spcPts val="4479"/>
              </a:lnSpc>
            </a:pPr>
            <a:r>
              <a:rPr lang="en-US" sz="3199">
                <a:solidFill>
                  <a:srgbClr val="000000"/>
                </a:solidFill>
                <a:latin typeface="Times New Roman"/>
                <a:ea typeface="Times New Roman"/>
                <a:cs typeface="Times New Roman"/>
                <a:sym typeface="Times New Roman"/>
              </a:rPr>
              <a:t>The distance required poses a threat when it comes to the survival of an patient.</a:t>
            </a:r>
          </a:p>
        </p:txBody>
      </p:sp>
      <p:sp>
        <p:nvSpPr>
          <p:cNvPr name="TextBox 33" id="33"/>
          <p:cNvSpPr txBox="true"/>
          <p:nvPr/>
        </p:nvSpPr>
        <p:spPr>
          <a:xfrm rot="0">
            <a:off x="11726845" y="7557548"/>
            <a:ext cx="5532455" cy="1175782"/>
          </a:xfrm>
          <a:prstGeom prst="rect">
            <a:avLst/>
          </a:prstGeom>
        </p:spPr>
        <p:txBody>
          <a:bodyPr anchor="t" rtlCol="false" tIns="0" lIns="0" bIns="0" rIns="0">
            <a:spAutoFit/>
          </a:bodyPr>
          <a:lstStyle/>
          <a:p>
            <a:pPr algn="l">
              <a:lnSpc>
                <a:spcPts val="2293"/>
              </a:lnSpc>
            </a:pPr>
            <a:r>
              <a:rPr lang="en-US" sz="1638">
                <a:solidFill>
                  <a:srgbClr val="000000"/>
                </a:solidFill>
                <a:latin typeface="Times New Roman"/>
                <a:ea typeface="Times New Roman"/>
                <a:cs typeface="Times New Roman"/>
                <a:sym typeface="Times New Roman"/>
              </a:rPr>
              <a:t>Relevant : Illness, Distance, Transportation</a:t>
            </a:r>
          </a:p>
          <a:p>
            <a:pPr algn="l">
              <a:lnSpc>
                <a:spcPts val="2293"/>
              </a:lnSpc>
            </a:pPr>
            <a:r>
              <a:rPr lang="en-US" sz="1638">
                <a:solidFill>
                  <a:srgbClr val="000000"/>
                </a:solidFill>
                <a:latin typeface="Times New Roman"/>
                <a:ea typeface="Times New Roman"/>
                <a:cs typeface="Times New Roman"/>
                <a:sym typeface="Times New Roman"/>
              </a:rPr>
              <a:t>Irrelevant : </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Situation of the road, whether traffic or not.</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30953" y="5143500"/>
            <a:ext cx="2255011" cy="0"/>
          </a:xfrm>
          <a:prstGeom prst="line">
            <a:avLst/>
          </a:prstGeom>
          <a:ln cap="flat" w="38100">
            <a:solidFill>
              <a:srgbClr val="000000"/>
            </a:solidFill>
            <a:prstDash val="sysDot"/>
            <a:headEnd type="none" len="sm" w="sm"/>
            <a:tailEnd type="arrow" len="sm" w="med"/>
          </a:ln>
        </p:spPr>
      </p:sp>
      <p:sp>
        <p:nvSpPr>
          <p:cNvPr name="AutoShape 6" id="6"/>
          <p:cNvSpPr/>
          <p:nvPr/>
        </p:nvSpPr>
        <p:spPr>
          <a:xfrm>
            <a:off x="9130953" y="5143500"/>
            <a:ext cx="2255011" cy="3040576"/>
          </a:xfrm>
          <a:prstGeom prst="line">
            <a:avLst/>
          </a:prstGeom>
          <a:ln cap="flat" w="38100">
            <a:solidFill>
              <a:srgbClr val="000000"/>
            </a:solidFill>
            <a:prstDash val="sysDot"/>
            <a:headEnd type="none" len="sm" w="sm"/>
            <a:tailEnd type="arrow" len="sm" w="med"/>
          </a:ln>
        </p:spPr>
      </p:sp>
      <p:sp>
        <p:nvSpPr>
          <p:cNvPr name="AutoShape 7" id="7"/>
          <p:cNvSpPr/>
          <p:nvPr/>
        </p:nvSpPr>
        <p:spPr>
          <a:xfrm flipV="true">
            <a:off x="9130953" y="2102924"/>
            <a:ext cx="2255011" cy="3040576"/>
          </a:xfrm>
          <a:prstGeom prst="line">
            <a:avLst/>
          </a:prstGeom>
          <a:ln cap="flat" w="38100">
            <a:solidFill>
              <a:srgbClr val="000000"/>
            </a:solidFill>
            <a:prstDash val="sysDot"/>
            <a:headEnd type="none" len="sm" w="sm"/>
            <a:tailEnd type="arrow" len="sm" w="med"/>
          </a:ln>
        </p:spPr>
      </p:sp>
      <p:sp>
        <p:nvSpPr>
          <p:cNvPr name="TextBox 8" id="8"/>
          <p:cNvSpPr txBox="true"/>
          <p:nvPr/>
        </p:nvSpPr>
        <p:spPr>
          <a:xfrm rot="0">
            <a:off x="1317234" y="676275"/>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2</a:t>
            </a:r>
          </a:p>
        </p:txBody>
      </p:sp>
      <p:sp>
        <p:nvSpPr>
          <p:cNvPr name="TextBox 9" id="9"/>
          <p:cNvSpPr txBox="true"/>
          <p:nvPr/>
        </p:nvSpPr>
        <p:spPr>
          <a:xfrm rot="0">
            <a:off x="1317234" y="8266430"/>
            <a:ext cx="5187255" cy="991870"/>
          </a:xfrm>
          <a:prstGeom prst="rect">
            <a:avLst/>
          </a:prstGeom>
        </p:spPr>
        <p:txBody>
          <a:bodyPr anchor="t" rtlCol="false" tIns="0" lIns="0" bIns="0" rIns="0">
            <a:spAutoFit/>
          </a:bodyPr>
          <a:lstStyle/>
          <a:p>
            <a:pPr algn="ctr">
              <a:lnSpc>
                <a:spcPts val="7279"/>
              </a:lnSpc>
            </a:pPr>
            <a:r>
              <a:rPr lang="en-US" sz="5199" b="true">
                <a:solidFill>
                  <a:srgbClr val="38B6FF"/>
                </a:solidFill>
                <a:latin typeface="Times New Roman Bold"/>
                <a:ea typeface="Times New Roman Bold"/>
                <a:cs typeface="Times New Roman Bold"/>
                <a:sym typeface="Times New Roman Bold"/>
              </a:rPr>
              <a:t>Graphic Organizer</a:t>
            </a:r>
          </a:p>
        </p:txBody>
      </p:sp>
      <p:grpSp>
        <p:nvGrpSpPr>
          <p:cNvPr name="Group 10" id="10"/>
          <p:cNvGrpSpPr/>
          <p:nvPr/>
        </p:nvGrpSpPr>
        <p:grpSpPr>
          <a:xfrm rot="0">
            <a:off x="1317234" y="2995051"/>
            <a:ext cx="7813719" cy="4296898"/>
            <a:chOff x="0" y="0"/>
            <a:chExt cx="10418292" cy="5729197"/>
          </a:xfrm>
        </p:grpSpPr>
        <p:grpSp>
          <p:nvGrpSpPr>
            <p:cNvPr name="Group 11" id="11"/>
            <p:cNvGrpSpPr/>
            <p:nvPr/>
          </p:nvGrpSpPr>
          <p:grpSpPr>
            <a:xfrm rot="0">
              <a:off x="0" y="0"/>
              <a:ext cx="10418292" cy="5729197"/>
              <a:chOff x="0" y="0"/>
              <a:chExt cx="2057934" cy="1131693"/>
            </a:xfrm>
          </p:grpSpPr>
          <p:sp>
            <p:nvSpPr>
              <p:cNvPr name="Freeform 12" id="12"/>
              <p:cNvSpPr/>
              <p:nvPr/>
            </p:nvSpPr>
            <p:spPr>
              <a:xfrm flipH="false" flipV="false" rot="0">
                <a:off x="0" y="0"/>
                <a:ext cx="2057934" cy="1131693"/>
              </a:xfrm>
              <a:custGeom>
                <a:avLst/>
                <a:gdLst/>
                <a:ahLst/>
                <a:cxnLst/>
                <a:rect r="r" b="b" t="t" l="l"/>
                <a:pathLst>
                  <a:path h="1131693" w="2057934">
                    <a:moveTo>
                      <a:pt x="50531" y="0"/>
                    </a:moveTo>
                    <a:lnTo>
                      <a:pt x="2007403" y="0"/>
                    </a:lnTo>
                    <a:cubicBezTo>
                      <a:pt x="2035311" y="0"/>
                      <a:pt x="2057934" y="22624"/>
                      <a:pt x="2057934" y="50531"/>
                    </a:cubicBezTo>
                    <a:lnTo>
                      <a:pt x="2057934" y="1081162"/>
                    </a:lnTo>
                    <a:cubicBezTo>
                      <a:pt x="2057934" y="1109070"/>
                      <a:pt x="2035311" y="1131693"/>
                      <a:pt x="2007403" y="1131693"/>
                    </a:cubicBezTo>
                    <a:lnTo>
                      <a:pt x="50531" y="1131693"/>
                    </a:lnTo>
                    <a:cubicBezTo>
                      <a:pt x="37130" y="1131693"/>
                      <a:pt x="24277" y="1126369"/>
                      <a:pt x="14800" y="1116893"/>
                    </a:cubicBezTo>
                    <a:cubicBezTo>
                      <a:pt x="5324" y="1107416"/>
                      <a:pt x="0" y="1094564"/>
                      <a:pt x="0" y="1081162"/>
                    </a:cubicBezTo>
                    <a:lnTo>
                      <a:pt x="0" y="50531"/>
                    </a:lnTo>
                    <a:cubicBezTo>
                      <a:pt x="0" y="37130"/>
                      <a:pt x="5324" y="24277"/>
                      <a:pt x="14800" y="14800"/>
                    </a:cubicBezTo>
                    <a:cubicBezTo>
                      <a:pt x="24277" y="5324"/>
                      <a:pt x="37130" y="0"/>
                      <a:pt x="50531" y="0"/>
                    </a:cubicBezTo>
                    <a:close/>
                  </a:path>
                </a:pathLst>
              </a:custGeom>
              <a:solidFill>
                <a:srgbClr val="38B6FF"/>
              </a:solidFill>
              <a:ln w="19050" cap="rnd">
                <a:solidFill>
                  <a:srgbClr val="000000"/>
                </a:solidFill>
                <a:prstDash val="solid"/>
                <a:round/>
              </a:ln>
            </p:spPr>
          </p:sp>
          <p:sp>
            <p:nvSpPr>
              <p:cNvPr name="TextBox 13" id="13"/>
              <p:cNvSpPr txBox="true"/>
              <p:nvPr/>
            </p:nvSpPr>
            <p:spPr>
              <a:xfrm>
                <a:off x="0" y="-38100"/>
                <a:ext cx="2057934" cy="116979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738129" y="-12473"/>
              <a:ext cx="2942034"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Problem Identification</a:t>
              </a:r>
            </a:p>
          </p:txBody>
        </p:sp>
      </p:grpSp>
      <p:grpSp>
        <p:nvGrpSpPr>
          <p:cNvPr name="Group 15" id="15"/>
          <p:cNvGrpSpPr/>
          <p:nvPr/>
        </p:nvGrpSpPr>
        <p:grpSpPr>
          <a:xfrm rot="0">
            <a:off x="11385963" y="4069276"/>
            <a:ext cx="5873337" cy="2148449"/>
            <a:chOff x="0" y="0"/>
            <a:chExt cx="7831115" cy="2864598"/>
          </a:xfrm>
        </p:grpSpPr>
        <p:grpSp>
          <p:nvGrpSpPr>
            <p:cNvPr name="Group 16" id="16"/>
            <p:cNvGrpSpPr/>
            <p:nvPr/>
          </p:nvGrpSpPr>
          <p:grpSpPr>
            <a:xfrm rot="0">
              <a:off x="0" y="0"/>
              <a:ext cx="7831115" cy="2864598"/>
              <a:chOff x="0" y="0"/>
              <a:chExt cx="1546887" cy="565847"/>
            </a:xfrm>
          </p:grpSpPr>
          <p:sp>
            <p:nvSpPr>
              <p:cNvPr name="Freeform 17" id="1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18" id="1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01604" y="25400"/>
              <a:ext cx="2627908"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Pattern Recognition</a:t>
              </a:r>
            </a:p>
          </p:txBody>
        </p:sp>
      </p:grpSp>
      <p:grpSp>
        <p:nvGrpSpPr>
          <p:cNvPr name="Group 20" id="20"/>
          <p:cNvGrpSpPr/>
          <p:nvPr/>
        </p:nvGrpSpPr>
        <p:grpSpPr>
          <a:xfrm rot="0">
            <a:off x="11385963" y="1028700"/>
            <a:ext cx="5873337" cy="2148449"/>
            <a:chOff x="0" y="0"/>
            <a:chExt cx="7831115" cy="2864598"/>
          </a:xfrm>
        </p:grpSpPr>
        <p:grpSp>
          <p:nvGrpSpPr>
            <p:cNvPr name="Group 21" id="21"/>
            <p:cNvGrpSpPr/>
            <p:nvPr/>
          </p:nvGrpSpPr>
          <p:grpSpPr>
            <a:xfrm rot="0">
              <a:off x="0" y="0"/>
              <a:ext cx="7831115" cy="2864598"/>
              <a:chOff x="0" y="0"/>
              <a:chExt cx="1546887" cy="565847"/>
            </a:xfrm>
          </p:grpSpPr>
          <p:sp>
            <p:nvSpPr>
              <p:cNvPr name="Freeform 22" id="22"/>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3" id="23"/>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918905" y="25661"/>
              <a:ext cx="1993305"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Decomposition</a:t>
              </a:r>
            </a:p>
          </p:txBody>
        </p:sp>
      </p:grpSp>
      <p:grpSp>
        <p:nvGrpSpPr>
          <p:cNvPr name="Group 25" id="25"/>
          <p:cNvGrpSpPr/>
          <p:nvPr/>
        </p:nvGrpSpPr>
        <p:grpSpPr>
          <a:xfrm rot="0">
            <a:off x="11385963" y="7109851"/>
            <a:ext cx="5873337" cy="2148449"/>
            <a:chOff x="0" y="0"/>
            <a:chExt cx="7831115" cy="2864598"/>
          </a:xfrm>
        </p:grpSpPr>
        <p:grpSp>
          <p:nvGrpSpPr>
            <p:cNvPr name="Group 26" id="26"/>
            <p:cNvGrpSpPr/>
            <p:nvPr/>
          </p:nvGrpSpPr>
          <p:grpSpPr>
            <a:xfrm rot="0">
              <a:off x="0" y="0"/>
              <a:ext cx="7831115" cy="2864598"/>
              <a:chOff x="0" y="0"/>
              <a:chExt cx="1546887" cy="565847"/>
            </a:xfrm>
          </p:grpSpPr>
          <p:sp>
            <p:nvSpPr>
              <p:cNvPr name="Freeform 27" id="2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8" id="2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142842" y="29698"/>
              <a:ext cx="1545431"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Abstraction</a:t>
              </a:r>
            </a:p>
          </p:txBody>
        </p:sp>
      </p:grpSp>
      <p:sp>
        <p:nvSpPr>
          <p:cNvPr name="TextBox 30" id="30"/>
          <p:cNvSpPr txBox="true"/>
          <p:nvPr/>
        </p:nvSpPr>
        <p:spPr>
          <a:xfrm rot="0">
            <a:off x="1524215" y="3431736"/>
            <a:ext cx="7399756" cy="1166495"/>
          </a:xfrm>
          <a:prstGeom prst="rect">
            <a:avLst/>
          </a:prstGeom>
        </p:spPr>
        <p:txBody>
          <a:bodyPr anchor="t" rtlCol="false" tIns="0" lIns="0" bIns="0" rIns="0">
            <a:spAutoFit/>
          </a:bodyPr>
          <a:lstStyle/>
          <a:p>
            <a:pPr algn="l">
              <a:lnSpc>
                <a:spcPts val="4480"/>
              </a:lnSpc>
            </a:pPr>
            <a:r>
              <a:rPr lang="en-US" sz="3200">
                <a:solidFill>
                  <a:srgbClr val="000000"/>
                </a:solidFill>
                <a:latin typeface="Times New Roman"/>
                <a:ea typeface="Times New Roman"/>
                <a:cs typeface="Times New Roman"/>
                <a:sym typeface="Times New Roman"/>
              </a:rPr>
              <a:t>How will I be able to get the least distance required in order to get to a care center?</a:t>
            </a:r>
          </a:p>
        </p:txBody>
      </p:sp>
      <p:sp>
        <p:nvSpPr>
          <p:cNvPr name="TextBox 31" id="31"/>
          <p:cNvSpPr txBox="true"/>
          <p:nvPr/>
        </p:nvSpPr>
        <p:spPr>
          <a:xfrm rot="0">
            <a:off x="11556404" y="1913214"/>
            <a:ext cx="5532455" cy="312746"/>
          </a:xfrm>
          <a:prstGeom prst="rect">
            <a:avLst/>
          </a:prstGeom>
        </p:spPr>
        <p:txBody>
          <a:bodyPr anchor="t" rtlCol="false" tIns="0" lIns="0" bIns="0" rIns="0">
            <a:spAutoFit/>
          </a:bodyPr>
          <a:lstStyle/>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How to utilize the total distance to figure out the survival.</a:t>
            </a:r>
          </a:p>
        </p:txBody>
      </p:sp>
      <p:sp>
        <p:nvSpPr>
          <p:cNvPr name="TextBox 32" id="32"/>
          <p:cNvSpPr txBox="true"/>
          <p:nvPr/>
        </p:nvSpPr>
        <p:spPr>
          <a:xfrm rot="0">
            <a:off x="11556404" y="4341495"/>
            <a:ext cx="5532455" cy="1518285"/>
          </a:xfrm>
          <a:prstGeom prst="rect">
            <a:avLst/>
          </a:prstGeom>
        </p:spPr>
        <p:txBody>
          <a:bodyPr anchor="t" rtlCol="false" tIns="0" lIns="0" bIns="0" rIns="0">
            <a:spAutoFit/>
          </a:bodyPr>
          <a:lstStyle/>
          <a:p>
            <a:pPr algn="l">
              <a:lnSpc>
                <a:spcPts val="2939"/>
              </a:lnSpc>
            </a:pPr>
            <a:r>
              <a:rPr lang="en-US" sz="2099">
                <a:solidFill>
                  <a:srgbClr val="000000"/>
                </a:solidFill>
                <a:latin typeface="Times New Roman"/>
                <a:ea typeface="Times New Roman"/>
                <a:cs typeface="Times New Roman"/>
                <a:sym typeface="Times New Roman"/>
              </a:rPr>
              <a:t>To get the least distance required, simply use an algorithm that can disseminate a given list in order to figure out the list distance among them. But what possible algorithm can be used?</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30953" y="5143500"/>
            <a:ext cx="2255011" cy="0"/>
          </a:xfrm>
          <a:prstGeom prst="line">
            <a:avLst/>
          </a:prstGeom>
          <a:ln cap="flat" w="38100">
            <a:solidFill>
              <a:srgbClr val="000000"/>
            </a:solidFill>
            <a:prstDash val="sysDot"/>
            <a:headEnd type="none" len="sm" w="sm"/>
            <a:tailEnd type="arrow" len="sm" w="med"/>
          </a:ln>
        </p:spPr>
      </p:sp>
      <p:sp>
        <p:nvSpPr>
          <p:cNvPr name="AutoShape 6" id="6"/>
          <p:cNvSpPr/>
          <p:nvPr/>
        </p:nvSpPr>
        <p:spPr>
          <a:xfrm>
            <a:off x="9130953" y="5143500"/>
            <a:ext cx="2255011" cy="3040576"/>
          </a:xfrm>
          <a:prstGeom prst="line">
            <a:avLst/>
          </a:prstGeom>
          <a:ln cap="flat" w="38100">
            <a:solidFill>
              <a:srgbClr val="000000"/>
            </a:solidFill>
            <a:prstDash val="sysDot"/>
            <a:headEnd type="none" len="sm" w="sm"/>
            <a:tailEnd type="arrow" len="sm" w="med"/>
          </a:ln>
        </p:spPr>
      </p:sp>
      <p:sp>
        <p:nvSpPr>
          <p:cNvPr name="AutoShape 7" id="7"/>
          <p:cNvSpPr/>
          <p:nvPr/>
        </p:nvSpPr>
        <p:spPr>
          <a:xfrm flipV="true">
            <a:off x="9130953" y="2102924"/>
            <a:ext cx="2255011" cy="3040576"/>
          </a:xfrm>
          <a:prstGeom prst="line">
            <a:avLst/>
          </a:prstGeom>
          <a:ln cap="flat" w="38100">
            <a:solidFill>
              <a:srgbClr val="000000"/>
            </a:solidFill>
            <a:prstDash val="sysDot"/>
            <a:headEnd type="none" len="sm" w="sm"/>
            <a:tailEnd type="arrow" len="sm" w="med"/>
          </a:ln>
        </p:spPr>
      </p:sp>
      <p:sp>
        <p:nvSpPr>
          <p:cNvPr name="TextBox 8" id="8"/>
          <p:cNvSpPr txBox="true"/>
          <p:nvPr/>
        </p:nvSpPr>
        <p:spPr>
          <a:xfrm rot="0">
            <a:off x="1317234" y="676275"/>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3</a:t>
            </a:r>
          </a:p>
        </p:txBody>
      </p:sp>
      <p:sp>
        <p:nvSpPr>
          <p:cNvPr name="TextBox 9" id="9"/>
          <p:cNvSpPr txBox="true"/>
          <p:nvPr/>
        </p:nvSpPr>
        <p:spPr>
          <a:xfrm rot="0">
            <a:off x="1317234" y="8266430"/>
            <a:ext cx="5187255" cy="991870"/>
          </a:xfrm>
          <a:prstGeom prst="rect">
            <a:avLst/>
          </a:prstGeom>
        </p:spPr>
        <p:txBody>
          <a:bodyPr anchor="t" rtlCol="false" tIns="0" lIns="0" bIns="0" rIns="0">
            <a:spAutoFit/>
          </a:bodyPr>
          <a:lstStyle/>
          <a:p>
            <a:pPr algn="ctr">
              <a:lnSpc>
                <a:spcPts val="7279"/>
              </a:lnSpc>
            </a:pPr>
            <a:r>
              <a:rPr lang="en-US" sz="5199" b="true">
                <a:solidFill>
                  <a:srgbClr val="38B6FF"/>
                </a:solidFill>
                <a:latin typeface="Times New Roman Bold"/>
                <a:ea typeface="Times New Roman Bold"/>
                <a:cs typeface="Times New Roman Bold"/>
                <a:sym typeface="Times New Roman Bold"/>
              </a:rPr>
              <a:t>Graphic Organizer</a:t>
            </a:r>
          </a:p>
        </p:txBody>
      </p:sp>
      <p:grpSp>
        <p:nvGrpSpPr>
          <p:cNvPr name="Group 10" id="10"/>
          <p:cNvGrpSpPr/>
          <p:nvPr/>
        </p:nvGrpSpPr>
        <p:grpSpPr>
          <a:xfrm rot="0">
            <a:off x="1317234" y="2995051"/>
            <a:ext cx="7813719" cy="4296898"/>
            <a:chOff x="0" y="0"/>
            <a:chExt cx="10418292" cy="5729197"/>
          </a:xfrm>
        </p:grpSpPr>
        <p:grpSp>
          <p:nvGrpSpPr>
            <p:cNvPr name="Group 11" id="11"/>
            <p:cNvGrpSpPr/>
            <p:nvPr/>
          </p:nvGrpSpPr>
          <p:grpSpPr>
            <a:xfrm rot="0">
              <a:off x="0" y="0"/>
              <a:ext cx="10418292" cy="5729197"/>
              <a:chOff x="0" y="0"/>
              <a:chExt cx="2057934" cy="1131693"/>
            </a:xfrm>
          </p:grpSpPr>
          <p:sp>
            <p:nvSpPr>
              <p:cNvPr name="Freeform 12" id="12"/>
              <p:cNvSpPr/>
              <p:nvPr/>
            </p:nvSpPr>
            <p:spPr>
              <a:xfrm flipH="false" flipV="false" rot="0">
                <a:off x="0" y="0"/>
                <a:ext cx="2057934" cy="1131693"/>
              </a:xfrm>
              <a:custGeom>
                <a:avLst/>
                <a:gdLst/>
                <a:ahLst/>
                <a:cxnLst/>
                <a:rect r="r" b="b" t="t" l="l"/>
                <a:pathLst>
                  <a:path h="1131693" w="2057934">
                    <a:moveTo>
                      <a:pt x="50531" y="0"/>
                    </a:moveTo>
                    <a:lnTo>
                      <a:pt x="2007403" y="0"/>
                    </a:lnTo>
                    <a:cubicBezTo>
                      <a:pt x="2035311" y="0"/>
                      <a:pt x="2057934" y="22624"/>
                      <a:pt x="2057934" y="50531"/>
                    </a:cubicBezTo>
                    <a:lnTo>
                      <a:pt x="2057934" y="1081162"/>
                    </a:lnTo>
                    <a:cubicBezTo>
                      <a:pt x="2057934" y="1109070"/>
                      <a:pt x="2035311" y="1131693"/>
                      <a:pt x="2007403" y="1131693"/>
                    </a:cubicBezTo>
                    <a:lnTo>
                      <a:pt x="50531" y="1131693"/>
                    </a:lnTo>
                    <a:cubicBezTo>
                      <a:pt x="37130" y="1131693"/>
                      <a:pt x="24277" y="1126369"/>
                      <a:pt x="14800" y="1116893"/>
                    </a:cubicBezTo>
                    <a:cubicBezTo>
                      <a:pt x="5324" y="1107416"/>
                      <a:pt x="0" y="1094564"/>
                      <a:pt x="0" y="1081162"/>
                    </a:cubicBezTo>
                    <a:lnTo>
                      <a:pt x="0" y="50531"/>
                    </a:lnTo>
                    <a:cubicBezTo>
                      <a:pt x="0" y="37130"/>
                      <a:pt x="5324" y="24277"/>
                      <a:pt x="14800" y="14800"/>
                    </a:cubicBezTo>
                    <a:cubicBezTo>
                      <a:pt x="24277" y="5324"/>
                      <a:pt x="37130" y="0"/>
                      <a:pt x="50531" y="0"/>
                    </a:cubicBezTo>
                    <a:close/>
                  </a:path>
                </a:pathLst>
              </a:custGeom>
              <a:solidFill>
                <a:srgbClr val="38B6FF"/>
              </a:solidFill>
              <a:ln w="19050" cap="rnd">
                <a:solidFill>
                  <a:srgbClr val="000000"/>
                </a:solidFill>
                <a:prstDash val="solid"/>
                <a:round/>
              </a:ln>
            </p:spPr>
          </p:sp>
          <p:sp>
            <p:nvSpPr>
              <p:cNvPr name="TextBox 13" id="13"/>
              <p:cNvSpPr txBox="true"/>
              <p:nvPr/>
            </p:nvSpPr>
            <p:spPr>
              <a:xfrm>
                <a:off x="0" y="-38100"/>
                <a:ext cx="2057934" cy="116979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738129" y="-12473"/>
              <a:ext cx="2942034"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Problem Identification</a:t>
              </a:r>
            </a:p>
          </p:txBody>
        </p:sp>
      </p:grpSp>
      <p:grpSp>
        <p:nvGrpSpPr>
          <p:cNvPr name="Group 15" id="15"/>
          <p:cNvGrpSpPr/>
          <p:nvPr/>
        </p:nvGrpSpPr>
        <p:grpSpPr>
          <a:xfrm rot="0">
            <a:off x="11385963" y="4069276"/>
            <a:ext cx="5873337" cy="2148449"/>
            <a:chOff x="0" y="0"/>
            <a:chExt cx="7831115" cy="2864598"/>
          </a:xfrm>
        </p:grpSpPr>
        <p:grpSp>
          <p:nvGrpSpPr>
            <p:cNvPr name="Group 16" id="16"/>
            <p:cNvGrpSpPr/>
            <p:nvPr/>
          </p:nvGrpSpPr>
          <p:grpSpPr>
            <a:xfrm rot="0">
              <a:off x="0" y="0"/>
              <a:ext cx="7831115" cy="2864598"/>
              <a:chOff x="0" y="0"/>
              <a:chExt cx="1546887" cy="565847"/>
            </a:xfrm>
          </p:grpSpPr>
          <p:sp>
            <p:nvSpPr>
              <p:cNvPr name="Freeform 17" id="1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18" id="1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01604" y="25400"/>
              <a:ext cx="2627908"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Pattern Recognition</a:t>
              </a:r>
            </a:p>
          </p:txBody>
        </p:sp>
      </p:grpSp>
      <p:grpSp>
        <p:nvGrpSpPr>
          <p:cNvPr name="Group 20" id="20"/>
          <p:cNvGrpSpPr/>
          <p:nvPr/>
        </p:nvGrpSpPr>
        <p:grpSpPr>
          <a:xfrm rot="0">
            <a:off x="11385963" y="1028700"/>
            <a:ext cx="5873337" cy="2148449"/>
            <a:chOff x="0" y="0"/>
            <a:chExt cx="7831115" cy="2864598"/>
          </a:xfrm>
        </p:grpSpPr>
        <p:grpSp>
          <p:nvGrpSpPr>
            <p:cNvPr name="Group 21" id="21"/>
            <p:cNvGrpSpPr/>
            <p:nvPr/>
          </p:nvGrpSpPr>
          <p:grpSpPr>
            <a:xfrm rot="0">
              <a:off x="0" y="0"/>
              <a:ext cx="7831115" cy="2864598"/>
              <a:chOff x="0" y="0"/>
              <a:chExt cx="1546887" cy="565847"/>
            </a:xfrm>
          </p:grpSpPr>
          <p:sp>
            <p:nvSpPr>
              <p:cNvPr name="Freeform 22" id="22"/>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3" id="23"/>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918905" y="25661"/>
              <a:ext cx="1993305"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Decomposition</a:t>
              </a:r>
            </a:p>
          </p:txBody>
        </p:sp>
      </p:grpSp>
      <p:grpSp>
        <p:nvGrpSpPr>
          <p:cNvPr name="Group 25" id="25"/>
          <p:cNvGrpSpPr/>
          <p:nvPr/>
        </p:nvGrpSpPr>
        <p:grpSpPr>
          <a:xfrm rot="0">
            <a:off x="11385963" y="7109851"/>
            <a:ext cx="5873337" cy="2148449"/>
            <a:chOff x="0" y="0"/>
            <a:chExt cx="7831115" cy="2864598"/>
          </a:xfrm>
        </p:grpSpPr>
        <p:grpSp>
          <p:nvGrpSpPr>
            <p:cNvPr name="Group 26" id="26"/>
            <p:cNvGrpSpPr/>
            <p:nvPr/>
          </p:nvGrpSpPr>
          <p:grpSpPr>
            <a:xfrm rot="0">
              <a:off x="0" y="0"/>
              <a:ext cx="7831115" cy="2864598"/>
              <a:chOff x="0" y="0"/>
              <a:chExt cx="1546887" cy="565847"/>
            </a:xfrm>
          </p:grpSpPr>
          <p:sp>
            <p:nvSpPr>
              <p:cNvPr name="Freeform 27" id="2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8" id="2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142842" y="29698"/>
              <a:ext cx="1545431"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Abstraction</a:t>
              </a:r>
            </a:p>
          </p:txBody>
        </p:sp>
      </p:grpSp>
      <p:sp>
        <p:nvSpPr>
          <p:cNvPr name="TextBox 30" id="30"/>
          <p:cNvSpPr txBox="true"/>
          <p:nvPr/>
        </p:nvSpPr>
        <p:spPr>
          <a:xfrm rot="0">
            <a:off x="1524215" y="3431736"/>
            <a:ext cx="7399756" cy="2852420"/>
          </a:xfrm>
          <a:prstGeom prst="rect">
            <a:avLst/>
          </a:prstGeom>
        </p:spPr>
        <p:txBody>
          <a:bodyPr anchor="t" rtlCol="false" tIns="0" lIns="0" bIns="0" rIns="0">
            <a:spAutoFit/>
          </a:bodyPr>
          <a:lstStyle/>
          <a:p>
            <a:pPr algn="l">
              <a:lnSpc>
                <a:spcPts val="4480"/>
              </a:lnSpc>
            </a:pPr>
            <a:r>
              <a:rPr lang="en-US" sz="3200">
                <a:solidFill>
                  <a:srgbClr val="000000"/>
                </a:solidFill>
                <a:latin typeface="Times New Roman"/>
                <a:ea typeface="Times New Roman"/>
                <a:cs typeface="Times New Roman"/>
                <a:sym typeface="Times New Roman"/>
              </a:rPr>
              <a:t>The dijkstra algorithm can be used in combination to using nodes to simulate the roads to obtain the least distance but how can the distance be used to figure out the survival of a patient?</a:t>
            </a:r>
          </a:p>
        </p:txBody>
      </p:sp>
      <p:sp>
        <p:nvSpPr>
          <p:cNvPr name="TextBox 31" id="31"/>
          <p:cNvSpPr txBox="true"/>
          <p:nvPr/>
        </p:nvSpPr>
        <p:spPr>
          <a:xfrm rot="0">
            <a:off x="11556404" y="1672394"/>
            <a:ext cx="5532455" cy="775335"/>
          </a:xfrm>
          <a:prstGeom prst="rect">
            <a:avLst/>
          </a:prstGeom>
        </p:spPr>
        <p:txBody>
          <a:bodyPr anchor="t" rtlCol="false" tIns="0" lIns="0" bIns="0" rIns="0">
            <a:spAutoFit/>
          </a:bodyPr>
          <a:lstStyle/>
          <a:p>
            <a:pPr algn="l">
              <a:lnSpc>
                <a:spcPts val="2939"/>
              </a:lnSpc>
            </a:pPr>
            <a:r>
              <a:rPr lang="en-US" sz="2099">
                <a:solidFill>
                  <a:srgbClr val="000000"/>
                </a:solidFill>
                <a:latin typeface="Times New Roman"/>
                <a:ea typeface="Times New Roman"/>
                <a:cs typeface="Times New Roman"/>
                <a:sym typeface="Times New Roman"/>
              </a:rPr>
              <a:t>How will you be able to calculate the comparison between the distance and the time.</a:t>
            </a:r>
          </a:p>
        </p:txBody>
      </p:sp>
      <p:sp>
        <p:nvSpPr>
          <p:cNvPr name="TextBox 32" id="32"/>
          <p:cNvSpPr txBox="true"/>
          <p:nvPr/>
        </p:nvSpPr>
        <p:spPr>
          <a:xfrm rot="0">
            <a:off x="11556404" y="4527232"/>
            <a:ext cx="5532455" cy="1146810"/>
          </a:xfrm>
          <a:prstGeom prst="rect">
            <a:avLst/>
          </a:prstGeom>
        </p:spPr>
        <p:txBody>
          <a:bodyPr anchor="t" rtlCol="false" tIns="0" lIns="0" bIns="0" rIns="0">
            <a:spAutoFit/>
          </a:bodyPr>
          <a:lstStyle/>
          <a:p>
            <a:pPr algn="l">
              <a:lnSpc>
                <a:spcPts val="2939"/>
              </a:lnSpc>
            </a:pPr>
            <a:r>
              <a:rPr lang="en-US" sz="2099">
                <a:solidFill>
                  <a:srgbClr val="000000"/>
                </a:solidFill>
                <a:latin typeface="Times New Roman"/>
                <a:ea typeface="Times New Roman"/>
                <a:cs typeface="Times New Roman"/>
                <a:sym typeface="Times New Roman"/>
              </a:rPr>
              <a:t>Utilizing both a given golden hour of an illness can be used to compare the given output of the least distance required.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3318" y="3873329"/>
            <a:ext cx="12038950" cy="6235363"/>
          </a:xfrm>
          <a:custGeom>
            <a:avLst/>
            <a:gdLst/>
            <a:ahLst/>
            <a:cxnLst/>
            <a:rect r="r" b="b" t="t" l="l"/>
            <a:pathLst>
              <a:path h="6235363" w="12038950">
                <a:moveTo>
                  <a:pt x="0" y="0"/>
                </a:moveTo>
                <a:lnTo>
                  <a:pt x="12038950" y="0"/>
                </a:lnTo>
                <a:lnTo>
                  <a:pt x="12038950" y="6235363"/>
                </a:lnTo>
                <a:lnTo>
                  <a:pt x="0" y="6235363"/>
                </a:lnTo>
                <a:lnTo>
                  <a:pt x="0" y="0"/>
                </a:lnTo>
                <a:close/>
              </a:path>
            </a:pathLst>
          </a:custGeom>
          <a:blipFill>
            <a:blip r:embed="rId2"/>
            <a:stretch>
              <a:fillRect l="0" t="0" r="0" b="0"/>
            </a:stretch>
          </a:blipFill>
        </p:spPr>
      </p:sp>
      <p:sp>
        <p:nvSpPr>
          <p:cNvPr name="Freeform 6" id="6"/>
          <p:cNvSpPr/>
          <p:nvPr/>
        </p:nvSpPr>
        <p:spPr>
          <a:xfrm flipH="false" flipV="false" rot="0">
            <a:off x="8131964" y="152851"/>
            <a:ext cx="9986623" cy="8280048"/>
          </a:xfrm>
          <a:custGeom>
            <a:avLst/>
            <a:gdLst/>
            <a:ahLst/>
            <a:cxnLst/>
            <a:rect r="r" b="b" t="t" l="l"/>
            <a:pathLst>
              <a:path h="8280048" w="9986623">
                <a:moveTo>
                  <a:pt x="0" y="0"/>
                </a:moveTo>
                <a:lnTo>
                  <a:pt x="9986623" y="0"/>
                </a:lnTo>
                <a:lnTo>
                  <a:pt x="9986623" y="8280048"/>
                </a:lnTo>
                <a:lnTo>
                  <a:pt x="0" y="8280048"/>
                </a:lnTo>
                <a:lnTo>
                  <a:pt x="0" y="0"/>
                </a:lnTo>
                <a:close/>
              </a:path>
            </a:pathLst>
          </a:custGeom>
          <a:blipFill>
            <a:blip r:embed="rId3"/>
            <a:stretch>
              <a:fillRect l="0" t="0" r="0" b="0"/>
            </a:stretch>
          </a:blipFill>
        </p:spPr>
      </p:sp>
      <p:sp>
        <p:nvSpPr>
          <p:cNvPr name="TextBox 7" id="7"/>
          <p:cNvSpPr txBox="true"/>
          <p:nvPr/>
        </p:nvSpPr>
        <p:spPr>
          <a:xfrm rot="0">
            <a:off x="1317234" y="752475"/>
            <a:ext cx="4306044" cy="2646045"/>
          </a:xfrm>
          <a:prstGeom prst="rect">
            <a:avLst/>
          </a:prstGeom>
        </p:spPr>
        <p:txBody>
          <a:bodyPr anchor="t" rtlCol="false" tIns="0" lIns="0" bIns="0" rIns="0">
            <a:spAutoFit/>
          </a:bodyPr>
          <a:lstStyle/>
          <a:p>
            <a:pPr algn="l">
              <a:lnSpc>
                <a:spcPts val="10080"/>
              </a:lnSpc>
            </a:pPr>
            <a:r>
              <a:rPr lang="en-US" sz="7200" b="true">
                <a:solidFill>
                  <a:srgbClr val="38B6FF"/>
                </a:solidFill>
                <a:latin typeface="Times New Roman Bold"/>
                <a:ea typeface="Times New Roman Bold"/>
                <a:cs typeface="Times New Roman Bold"/>
                <a:sym typeface="Times New Roman Bold"/>
              </a:rPr>
              <a:t>Code</a:t>
            </a:r>
          </a:p>
          <a:p>
            <a:pPr algn="l">
              <a:lnSpc>
                <a:spcPts val="10080"/>
              </a:lnSpc>
            </a:pPr>
            <a:r>
              <a:rPr lang="en-US" sz="7200" b="true">
                <a:solidFill>
                  <a:srgbClr val="38B6FF"/>
                </a:solidFill>
                <a:latin typeface="Times New Roman Bold"/>
                <a:ea typeface="Times New Roman Bold"/>
                <a:cs typeface="Times New Roman Bold"/>
                <a:sym typeface="Times New Roman Bold"/>
              </a:rPr>
              <a:t>Breakdown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3318" y="6875188"/>
            <a:ext cx="6066822" cy="3411812"/>
          </a:xfrm>
          <a:custGeom>
            <a:avLst/>
            <a:gdLst/>
            <a:ahLst/>
            <a:cxnLst/>
            <a:rect r="r" b="b" t="t" l="l"/>
            <a:pathLst>
              <a:path h="3411812" w="6066822">
                <a:moveTo>
                  <a:pt x="0" y="0"/>
                </a:moveTo>
                <a:lnTo>
                  <a:pt x="6066822" y="0"/>
                </a:lnTo>
                <a:lnTo>
                  <a:pt x="6066822" y="3411812"/>
                </a:lnTo>
                <a:lnTo>
                  <a:pt x="0" y="3411812"/>
                </a:lnTo>
                <a:lnTo>
                  <a:pt x="0" y="0"/>
                </a:lnTo>
                <a:close/>
              </a:path>
            </a:pathLst>
          </a:custGeom>
          <a:blipFill>
            <a:blip r:embed="rId2"/>
            <a:stretch>
              <a:fillRect l="0" t="0" r="0" b="-100000"/>
            </a:stretch>
          </a:blipFill>
        </p:spPr>
      </p:sp>
      <p:sp>
        <p:nvSpPr>
          <p:cNvPr name="Freeform 6" id="6"/>
          <p:cNvSpPr/>
          <p:nvPr/>
        </p:nvSpPr>
        <p:spPr>
          <a:xfrm flipH="false" flipV="false" rot="0">
            <a:off x="6210140" y="7706443"/>
            <a:ext cx="6066822" cy="2580557"/>
          </a:xfrm>
          <a:custGeom>
            <a:avLst/>
            <a:gdLst/>
            <a:ahLst/>
            <a:cxnLst/>
            <a:rect r="r" b="b" t="t" l="l"/>
            <a:pathLst>
              <a:path h="2580557" w="6066822">
                <a:moveTo>
                  <a:pt x="0" y="0"/>
                </a:moveTo>
                <a:lnTo>
                  <a:pt x="6066822" y="0"/>
                </a:lnTo>
                <a:lnTo>
                  <a:pt x="6066822" y="2580557"/>
                </a:lnTo>
                <a:lnTo>
                  <a:pt x="0" y="2580557"/>
                </a:lnTo>
                <a:lnTo>
                  <a:pt x="0" y="0"/>
                </a:lnTo>
                <a:close/>
              </a:path>
            </a:pathLst>
          </a:custGeom>
          <a:blipFill>
            <a:blip r:embed="rId2"/>
            <a:stretch>
              <a:fillRect l="0" t="-131272" r="0" b="-33152"/>
            </a:stretch>
          </a:blipFill>
        </p:spPr>
      </p:sp>
      <p:sp>
        <p:nvSpPr>
          <p:cNvPr name="Freeform 7" id="7"/>
          <p:cNvSpPr/>
          <p:nvPr/>
        </p:nvSpPr>
        <p:spPr>
          <a:xfrm flipH="false" flipV="false" rot="0">
            <a:off x="6052946" y="127394"/>
            <a:ext cx="10923088" cy="7579050"/>
          </a:xfrm>
          <a:custGeom>
            <a:avLst/>
            <a:gdLst/>
            <a:ahLst/>
            <a:cxnLst/>
            <a:rect r="r" b="b" t="t" l="l"/>
            <a:pathLst>
              <a:path h="7579050" w="10923088">
                <a:moveTo>
                  <a:pt x="0" y="0"/>
                </a:moveTo>
                <a:lnTo>
                  <a:pt x="10923088" y="0"/>
                </a:lnTo>
                <a:lnTo>
                  <a:pt x="10923088" y="7579049"/>
                </a:lnTo>
                <a:lnTo>
                  <a:pt x="0" y="7579049"/>
                </a:lnTo>
                <a:lnTo>
                  <a:pt x="0" y="0"/>
                </a:lnTo>
                <a:close/>
              </a:path>
            </a:pathLst>
          </a:custGeom>
          <a:blipFill>
            <a:blip r:embed="rId3"/>
            <a:stretch>
              <a:fillRect l="0" t="0" r="0" b="0"/>
            </a:stretch>
          </a:blipFill>
        </p:spPr>
      </p:sp>
      <p:sp>
        <p:nvSpPr>
          <p:cNvPr name="Freeform 8" id="8"/>
          <p:cNvSpPr/>
          <p:nvPr/>
        </p:nvSpPr>
        <p:spPr>
          <a:xfrm flipH="false" flipV="false" rot="0">
            <a:off x="12036386" y="4973147"/>
            <a:ext cx="6251614" cy="5466594"/>
          </a:xfrm>
          <a:custGeom>
            <a:avLst/>
            <a:gdLst/>
            <a:ahLst/>
            <a:cxnLst/>
            <a:rect r="r" b="b" t="t" l="l"/>
            <a:pathLst>
              <a:path h="5466594" w="6251614">
                <a:moveTo>
                  <a:pt x="0" y="0"/>
                </a:moveTo>
                <a:lnTo>
                  <a:pt x="6251614" y="0"/>
                </a:lnTo>
                <a:lnTo>
                  <a:pt x="6251614" y="5466593"/>
                </a:lnTo>
                <a:lnTo>
                  <a:pt x="0" y="5466593"/>
                </a:lnTo>
                <a:lnTo>
                  <a:pt x="0" y="0"/>
                </a:lnTo>
                <a:close/>
              </a:path>
            </a:pathLst>
          </a:custGeom>
          <a:blipFill>
            <a:blip r:embed="rId4"/>
            <a:stretch>
              <a:fillRect l="0" t="0" r="0" b="0"/>
            </a:stretch>
          </a:blipFill>
        </p:spPr>
      </p:sp>
      <p:sp>
        <p:nvSpPr>
          <p:cNvPr name="TextBox 9" id="9"/>
          <p:cNvSpPr txBox="true"/>
          <p:nvPr/>
        </p:nvSpPr>
        <p:spPr>
          <a:xfrm rot="0">
            <a:off x="1317234" y="752475"/>
            <a:ext cx="4306044" cy="2646045"/>
          </a:xfrm>
          <a:prstGeom prst="rect">
            <a:avLst/>
          </a:prstGeom>
        </p:spPr>
        <p:txBody>
          <a:bodyPr anchor="t" rtlCol="false" tIns="0" lIns="0" bIns="0" rIns="0">
            <a:spAutoFit/>
          </a:bodyPr>
          <a:lstStyle/>
          <a:p>
            <a:pPr algn="l">
              <a:lnSpc>
                <a:spcPts val="10080"/>
              </a:lnSpc>
            </a:pPr>
            <a:r>
              <a:rPr lang="en-US" sz="7200" b="true">
                <a:solidFill>
                  <a:srgbClr val="38B6FF"/>
                </a:solidFill>
                <a:latin typeface="Times New Roman Bold"/>
                <a:ea typeface="Times New Roman Bold"/>
                <a:cs typeface="Times New Roman Bold"/>
                <a:sym typeface="Times New Roman Bold"/>
              </a:rPr>
              <a:t>Code</a:t>
            </a:r>
          </a:p>
          <a:p>
            <a:pPr algn="l">
              <a:lnSpc>
                <a:spcPts val="10080"/>
              </a:lnSpc>
            </a:pPr>
            <a:r>
              <a:rPr lang="en-US" sz="7200" b="true">
                <a:solidFill>
                  <a:srgbClr val="38B6FF"/>
                </a:solidFill>
                <a:latin typeface="Times New Roman Bold"/>
                <a:ea typeface="Times New Roman Bold"/>
                <a:cs typeface="Times New Roman Bold"/>
                <a:sym typeface="Times New Roman Bold"/>
              </a:rPr>
              <a:t>Breakdown</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DAGg1eayDGY</dc:identifier>
  <dcterms:modified xsi:type="dcterms:W3CDTF">2011-08-01T06:04:30Z</dcterms:modified>
  <cp:revision>1</cp:revision>
  <dc:title>Case Study - CPE22S3 - Pathway 301</dc:title>
</cp:coreProperties>
</file>