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4"/>
  </p:notesMasterIdLst>
  <p:sldIdLst>
    <p:sldId id="256" r:id="rId4"/>
    <p:sldId id="300" r:id="rId5"/>
    <p:sldId id="301" r:id="rId6"/>
    <p:sldId id="302" r:id="rId7"/>
    <p:sldId id="303" r:id="rId8"/>
    <p:sldId id="298" r:id="rId9"/>
    <p:sldId id="304" r:id="rId10"/>
    <p:sldId id="305" r:id="rId11"/>
    <p:sldId id="306" r:id="rId12"/>
    <p:sldId id="299" r:id="rId1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A7BD"/>
    <a:srgbClr val="69B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16" autoAdjust="0"/>
    <p:restoredTop sz="96196" autoAdjust="0"/>
  </p:normalViewPr>
  <p:slideViewPr>
    <p:cSldViewPr>
      <p:cViewPr varScale="1">
        <p:scale>
          <a:sx n="121" d="100"/>
          <a:sy n="121" d="100"/>
        </p:scale>
        <p:origin x="542"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B428EB-F3A7-4A96-BB1D-43FE156CDB2B}" type="datetimeFigureOut">
              <a:rPr lang="ko-KR" altLang="en-US" smtClean="0"/>
              <a:t>2022-03-12</a:t>
            </a:fld>
            <a:endParaRPr lang="ko-KR"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4F3882-DEFD-4E72-8E13-72C60FD89A16}" type="slidenum">
              <a:rPr lang="ko-KR" altLang="en-US" smtClean="0"/>
              <a:t>‹#›</a:t>
            </a:fld>
            <a:endParaRPr lang="ko-KR" altLang="en-US" dirty="0"/>
          </a:p>
        </p:txBody>
      </p:sp>
    </p:spTree>
    <p:extLst>
      <p:ext uri="{BB962C8B-B14F-4D97-AF65-F5344CB8AC3E}">
        <p14:creationId xmlns:p14="http://schemas.microsoft.com/office/powerpoint/2010/main" val="325670693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79812" y="1923678"/>
            <a:ext cx="3384376" cy="1048242"/>
          </a:xfrm>
          <a:prstGeom prst="rect">
            <a:avLst/>
          </a:prstGeom>
        </p:spPr>
        <p:txBody>
          <a:bodyPr anchor="ctr"/>
          <a:lstStyle>
            <a:lvl1pPr marL="0" indent="0" algn="ctr">
              <a:lnSpc>
                <a:spcPct val="100000"/>
              </a:lnSpc>
              <a:buNone/>
              <a:defRPr sz="3600" b="1" baseline="0">
                <a:solidFill>
                  <a:schemeClr val="accent1"/>
                </a:solidFill>
                <a:latin typeface="+mn-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879664" y="3003798"/>
            <a:ext cx="3384376" cy="481178"/>
          </a:xfrm>
          <a:prstGeom prst="rect">
            <a:avLst/>
          </a:prstGeom>
        </p:spPr>
        <p:txBody>
          <a:bodyPr anchor="ctr"/>
          <a:lstStyle>
            <a:lvl1pPr marL="0" indent="0" algn="ctr" fontAlgn="auto">
              <a:lnSpc>
                <a:spcPct val="100000"/>
              </a:lnSpc>
              <a:spcBef>
                <a:spcPts val="0"/>
              </a:spcBef>
              <a:spcAft>
                <a:spcPts val="0"/>
              </a:spcAft>
              <a:buNone/>
              <a:defRPr sz="1200" b="1" baseline="0">
                <a:solidFill>
                  <a:schemeClr val="accent1"/>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
        <p:nvSpPr>
          <p:cNvPr id="3" name="Oval 2"/>
          <p:cNvSpPr/>
          <p:nvPr userDrawn="1"/>
        </p:nvSpPr>
        <p:spPr>
          <a:xfrm>
            <a:off x="2979198" y="996200"/>
            <a:ext cx="3240360" cy="3240360"/>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7400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483768"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4676775"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20389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247964" y="339502"/>
            <a:ext cx="1944216" cy="446449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444448" y="2774906"/>
            <a:ext cx="2304016"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95536" y="2774906"/>
            <a:ext cx="3600160"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99681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7" name="Right Triangle 6"/>
          <p:cNvSpPr/>
          <p:nvPr userDrawn="1"/>
        </p:nvSpPr>
        <p:spPr>
          <a:xfrm rot="10800000">
            <a:off x="6804000" y="1"/>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Picture Placeholder 2"/>
          <p:cNvSpPr>
            <a:spLocks noGrp="1"/>
          </p:cNvSpPr>
          <p:nvPr>
            <p:ph type="pic" idx="1" hasCustomPrompt="1"/>
          </p:nvPr>
        </p:nvSpPr>
        <p:spPr>
          <a:xfrm>
            <a:off x="5424595" y="286544"/>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0" hasCustomPrompt="1"/>
          </p:nvPr>
        </p:nvSpPr>
        <p:spPr>
          <a:xfrm>
            <a:off x="4260726"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1" hasCustomPrompt="1"/>
          </p:nvPr>
        </p:nvSpPr>
        <p:spPr>
          <a:xfrm>
            <a:off x="5424595" y="2662808"/>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2" hasCustomPrompt="1"/>
          </p:nvPr>
        </p:nvSpPr>
        <p:spPr>
          <a:xfrm>
            <a:off x="6588464"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Right Triangle 13"/>
          <p:cNvSpPr/>
          <p:nvPr userDrawn="1"/>
        </p:nvSpPr>
        <p:spPr>
          <a:xfrm>
            <a:off x="0" y="2803500"/>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821026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4" hasCustomPrompt="1"/>
          </p:nvPr>
        </p:nvSpPr>
        <p:spPr>
          <a:xfrm>
            <a:off x="259194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475218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691242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259194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475218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20" hasCustomPrompt="1"/>
          </p:nvPr>
        </p:nvSpPr>
        <p:spPr>
          <a:xfrm>
            <a:off x="691242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563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2787774"/>
            <a:ext cx="9144000" cy="23557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pic>
        <p:nvPicPr>
          <p:cNvPr id="6"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35896" y="10953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5283453" y="14916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76493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KBM-정애\014-Fullppt\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1560" y="1286352"/>
            <a:ext cx="3672408" cy="36616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771161" y="1446782"/>
            <a:ext cx="3325137" cy="2323794"/>
          </a:xfrm>
          <a:prstGeom prst="rect">
            <a:avLst/>
          </a:prstGeom>
          <a:solidFill>
            <a:schemeClr val="bg1">
              <a:lumMod val="95000"/>
            </a:schemeClr>
          </a:solidFill>
        </p:spPr>
        <p:txBody>
          <a:bodyPr anchor="ctr"/>
          <a:lstStyle>
            <a:lvl1pPr marL="0" indent="0" algn="ctr">
              <a:buNone/>
              <a:defRPr sz="14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6" name="Group 5"/>
          <p:cNvGrpSpPr/>
          <p:nvPr userDrawn="1"/>
        </p:nvGrpSpPr>
        <p:grpSpPr>
          <a:xfrm>
            <a:off x="3377124" y="506011"/>
            <a:ext cx="2376264" cy="4104459"/>
            <a:chOff x="2627784" y="1825002"/>
            <a:chExt cx="1198166" cy="2069560"/>
          </a:xfrm>
        </p:grpSpPr>
        <p:sp>
          <p:nvSpPr>
            <p:cNvPr id="7" name="Rounded Rectangle 6"/>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 name="Group 8"/>
            <p:cNvGrpSpPr/>
            <p:nvPr/>
          </p:nvGrpSpPr>
          <p:grpSpPr>
            <a:xfrm>
              <a:off x="3168829" y="3704452"/>
              <a:ext cx="116076" cy="127684"/>
              <a:chOff x="2453209" y="5151638"/>
              <a:chExt cx="191820" cy="211002"/>
            </a:xfrm>
          </p:grpSpPr>
          <p:sp>
            <p:nvSpPr>
              <p:cNvPr id="12" name="Oval 11"/>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ounded Rectangle 12"/>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4" name="Picture Placeholder 2"/>
          <p:cNvSpPr>
            <a:spLocks noGrp="1"/>
          </p:cNvSpPr>
          <p:nvPr>
            <p:ph type="pic" idx="12" hasCustomPrompt="1"/>
          </p:nvPr>
        </p:nvSpPr>
        <p:spPr>
          <a:xfrm>
            <a:off x="3526032" y="843558"/>
            <a:ext cx="2091935" cy="329854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155545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630019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0" y="0"/>
            <a:ext cx="284380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792622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67544" y="0"/>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67544" y="3795886"/>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467544" y="1491630"/>
            <a:ext cx="3312368" cy="2160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472415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rgbClr val="57A7BD"/>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75634"/>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351698"/>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4" name="Picture 2" descr="G:\002-KIMS BUSINESS\007-02-Googleslidesppt\02-GSppt-Contents-Kim\20170429\02-\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5165" y="357831"/>
            <a:ext cx="3101574" cy="341942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53238"/>
            <a:ext cx="5436096" cy="473576"/>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26814"/>
            <a:ext cx="5436096"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4" name="Group 3"/>
          <p:cNvGrpSpPr/>
          <p:nvPr userDrawn="1"/>
        </p:nvGrpSpPr>
        <p:grpSpPr>
          <a:xfrm>
            <a:off x="1359273" y="1356135"/>
            <a:ext cx="2420639" cy="2425386"/>
            <a:chOff x="894913" y="1065128"/>
            <a:chExt cx="2420639" cy="2425386"/>
          </a:xfrm>
        </p:grpSpPr>
        <p:pic>
          <p:nvPicPr>
            <p:cNvPr id="5"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End Slide Layout">
    <p:bg>
      <p:bgPr>
        <a:solidFill>
          <a:srgbClr val="57A7BD"/>
        </a:solidFill>
        <a:effectLst/>
      </p:bgPr>
    </p:bg>
    <p:spTree>
      <p:nvGrpSpPr>
        <p:cNvPr id="1" name=""/>
        <p:cNvGrpSpPr/>
        <p:nvPr/>
      </p:nvGrpSpPr>
      <p:grpSpPr>
        <a:xfrm>
          <a:off x="0" y="0"/>
          <a:ext cx="0" cy="0"/>
          <a:chOff x="0" y="0"/>
          <a:chExt cx="0" cy="0"/>
        </a:xfrm>
      </p:grpSpPr>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userDrawn="1"/>
        </p:nvGrpSpPr>
        <p:grpSpPr>
          <a:xfrm>
            <a:off x="2691166" y="319499"/>
            <a:ext cx="4378671" cy="4443349"/>
            <a:chOff x="2987824" y="255370"/>
            <a:chExt cx="3658591" cy="3712633"/>
          </a:xfrm>
        </p:grpSpPr>
        <p:sp>
          <p:nvSpPr>
            <p:cNvPr id="16" name="Rounded Rectangle 7"/>
            <p:cNvSpPr/>
            <p:nvPr userDrawn="1"/>
          </p:nvSpPr>
          <p:spPr>
            <a:xfrm rot="2743412">
              <a:off x="2570129" y="839249"/>
              <a:ext cx="1479455" cy="311698"/>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3"/>
            <p:cNvSpPr/>
            <p:nvPr userDrawn="1"/>
          </p:nvSpPr>
          <p:spPr>
            <a:xfrm rot="2588287">
              <a:off x="4911045" y="3207276"/>
              <a:ext cx="1476662" cy="311697"/>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2987824" y="302237"/>
              <a:ext cx="3658591" cy="3665766"/>
              <a:chOff x="894913" y="1065128"/>
              <a:chExt cx="2420639" cy="2425386"/>
            </a:xfrm>
          </p:grpSpPr>
          <p:pic>
            <p:nvPicPr>
              <p:cNvPr id="8" name="Picture 7"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Oval 18"/>
            <p:cNvSpPr/>
            <p:nvPr userDrawn="1"/>
          </p:nvSpPr>
          <p:spPr>
            <a:xfrm>
              <a:off x="3452395" y="1155308"/>
              <a:ext cx="2188355" cy="2188355"/>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p:cNvSpPr>
            <a:spLocks noGrp="1"/>
          </p:cNvSpPr>
          <p:nvPr>
            <p:ph type="body" sz="quarter" idx="10" hasCustomPrompt="1"/>
          </p:nvPr>
        </p:nvSpPr>
        <p:spPr>
          <a:xfrm>
            <a:off x="3392288" y="2283718"/>
            <a:ext cx="2359424" cy="576063"/>
          </a:xfrm>
          <a:prstGeom prst="rect">
            <a:avLst/>
          </a:prstGeom>
        </p:spPr>
        <p:txBody>
          <a:bodyPr anchor="ctr"/>
          <a:lstStyle>
            <a:lvl1pPr marL="0" indent="0" algn="ctr">
              <a:buNone/>
              <a:defRPr sz="3600" b="1" baseline="0">
                <a:solidFill>
                  <a:schemeClr val="accent1"/>
                </a:solidFill>
                <a:latin typeface="+mj-lt"/>
                <a:cs typeface="Arial" pitchFamily="34" charset="0"/>
              </a:defRPr>
            </a:lvl1pPr>
          </a:lstStyle>
          <a:p>
            <a:pPr lvl="0"/>
            <a:r>
              <a:rPr lang="en-US" altLang="ko-KR" dirty="0"/>
              <a:t>Welcome!!</a:t>
            </a:r>
          </a:p>
        </p:txBody>
      </p:sp>
      <p:sp>
        <p:nvSpPr>
          <p:cNvPr id="11" name="Text Placeholder 9"/>
          <p:cNvSpPr>
            <a:spLocks noGrp="1"/>
          </p:cNvSpPr>
          <p:nvPr>
            <p:ph type="body" sz="quarter" idx="11" hasCustomPrompt="1"/>
          </p:nvPr>
        </p:nvSpPr>
        <p:spPr>
          <a:xfrm>
            <a:off x="3392140" y="2859781"/>
            <a:ext cx="2359424" cy="576065"/>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2166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110490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694627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8820472"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99542"/>
            <a:ext cx="8820472"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직사각형 1">
            <a:extLst>
              <a:ext uri="{FF2B5EF4-FFF2-40B4-BE49-F238E27FC236}">
                <a16:creationId xmlns:a16="http://schemas.microsoft.com/office/drawing/2014/main" id="{97845489-B228-40CA-99BD-CBA41EE6F99E}"/>
              </a:ext>
            </a:extLst>
          </p:cNvPr>
          <p:cNvSpPr/>
          <p:nvPr userDrawn="1"/>
        </p:nvSpPr>
        <p:spPr>
          <a:xfrm>
            <a:off x="0" y="1059582"/>
            <a:ext cx="9144000" cy="40839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1290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23478"/>
            <a:ext cx="7524328"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9542"/>
            <a:ext cx="7524328"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74184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63888" y="627534"/>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563888" y="2031690"/>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563888" y="3435846"/>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760772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52" r:id="rId3"/>
    <p:sldLayoutId id="2147483660" r:id="rId4"/>
    <p:sldLayoutId id="2147483662" r:id="rId5"/>
    <p:sldLayoutId id="2147483665" r:id="rId6"/>
    <p:sldLayoutId id="2147483666" r:id="rId7"/>
    <p:sldLayoutId id="2147483663" r:id="rId8"/>
    <p:sldLayoutId id="2147483664" r:id="rId9"/>
    <p:sldLayoutId id="2147483667" r:id="rId10"/>
    <p:sldLayoutId id="2147483668" r:id="rId11"/>
    <p:sldLayoutId id="2147483655" r:id="rId12"/>
    <p:sldLayoutId id="2147483669" r:id="rId13"/>
    <p:sldLayoutId id="2147483670" r:id="rId14"/>
    <p:sldLayoutId id="2147483671"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0"/>
            <a:r>
              <a:rPr lang="en-US" altLang="ko-KR" b="1" dirty="0">
                <a:ea typeface="맑은 고딕" pitchFamily="50" charset="-127"/>
              </a:rPr>
              <a:t>Auto Pilot </a:t>
            </a:r>
            <a:endParaRPr lang="en-US" altLang="ko-KR" b="1" dirty="0">
              <a:solidFill>
                <a:srgbClr val="57A7BD"/>
              </a:solidFill>
            </a:endParaRPr>
          </a:p>
        </p:txBody>
      </p:sp>
      <p:sp>
        <p:nvSpPr>
          <p:cNvPr id="4" name="Text Placeholder 3"/>
          <p:cNvSpPr>
            <a:spLocks noGrp="1"/>
          </p:cNvSpPr>
          <p:nvPr>
            <p:ph type="body" sz="quarter" idx="11"/>
          </p:nvPr>
        </p:nvSpPr>
        <p:spPr/>
        <p:txBody>
          <a:bodyPr/>
          <a:lstStyle/>
          <a:p>
            <a:pPr lvl="0"/>
            <a:r>
              <a:rPr lang="en-US" altLang="ko-KR" b="1" dirty="0"/>
              <a:t>Task 3 </a:t>
            </a:r>
            <a:endParaRPr lang="ko-KR" altLang="en-US" b="1" dirty="0"/>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9B4888-74B8-487C-9A9B-763DC4B58639}"/>
              </a:ext>
            </a:extLst>
          </p:cNvPr>
          <p:cNvSpPr>
            <a:spLocks noGrp="1"/>
          </p:cNvSpPr>
          <p:nvPr>
            <p:ph type="body" sz="quarter" idx="10"/>
          </p:nvPr>
        </p:nvSpPr>
        <p:spPr/>
        <p:txBody>
          <a:bodyPr/>
          <a:lstStyle/>
          <a:p>
            <a:r>
              <a:rPr lang="en-US" dirty="0"/>
              <a:t>Thank you </a:t>
            </a:r>
          </a:p>
        </p:txBody>
      </p:sp>
    </p:spTree>
    <p:extLst>
      <p:ext uri="{BB962C8B-B14F-4D97-AF65-F5344CB8AC3E}">
        <p14:creationId xmlns:p14="http://schemas.microsoft.com/office/powerpoint/2010/main" val="3385777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7"/>
          <p:cNvSpPr/>
          <p:nvPr/>
        </p:nvSpPr>
        <p:spPr>
          <a:xfrm>
            <a:off x="6741378" y="1122179"/>
            <a:ext cx="295600" cy="255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4" name="Group 3">
            <a:extLst>
              <a:ext uri="{FF2B5EF4-FFF2-40B4-BE49-F238E27FC236}">
                <a16:creationId xmlns:a16="http://schemas.microsoft.com/office/drawing/2014/main" id="{0BFE8392-AE39-4EC2-8949-BF60A2FD13F0}"/>
              </a:ext>
            </a:extLst>
          </p:cNvPr>
          <p:cNvGrpSpPr/>
          <p:nvPr/>
        </p:nvGrpSpPr>
        <p:grpSpPr>
          <a:xfrm>
            <a:off x="1763688" y="1249728"/>
            <a:ext cx="4896545" cy="871009"/>
            <a:chOff x="11913" y="2360952"/>
            <a:chExt cx="10616239" cy="1939097"/>
          </a:xfrm>
        </p:grpSpPr>
        <p:cxnSp>
          <p:nvCxnSpPr>
            <p:cNvPr id="5" name="Straight Arrow Connector 4">
              <a:extLst>
                <a:ext uri="{FF2B5EF4-FFF2-40B4-BE49-F238E27FC236}">
                  <a16:creationId xmlns:a16="http://schemas.microsoft.com/office/drawing/2014/main" id="{661B3D00-E1CD-4F19-8987-2AA5121F5B64}"/>
                </a:ext>
              </a:extLst>
            </p:cNvPr>
            <p:cNvCxnSpPr>
              <a:cxnSpLocks/>
              <a:endCxn id="25" idx="1"/>
            </p:cNvCxnSpPr>
            <p:nvPr/>
          </p:nvCxnSpPr>
          <p:spPr>
            <a:xfrm flipV="1">
              <a:off x="2633444" y="3028294"/>
              <a:ext cx="570451" cy="66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822FD0BA-0C5F-41C8-B090-90F93DEC4A61}"/>
                </a:ext>
              </a:extLst>
            </p:cNvPr>
            <p:cNvGrpSpPr/>
            <p:nvPr/>
          </p:nvGrpSpPr>
          <p:grpSpPr>
            <a:xfrm>
              <a:off x="11913" y="2360952"/>
              <a:ext cx="10616239" cy="1939097"/>
              <a:chOff x="12612" y="2690004"/>
              <a:chExt cx="10616239" cy="1939097"/>
            </a:xfrm>
          </p:grpSpPr>
          <p:sp>
            <p:nvSpPr>
              <p:cNvPr id="7" name="Oval 6">
                <a:extLst>
                  <a:ext uri="{FF2B5EF4-FFF2-40B4-BE49-F238E27FC236}">
                    <a16:creationId xmlns:a16="http://schemas.microsoft.com/office/drawing/2014/main" id="{7C52337E-84AF-4CD0-92F2-5255D1F91919}"/>
                  </a:ext>
                </a:extLst>
              </p:cNvPr>
              <p:cNvSpPr/>
              <p:nvPr/>
            </p:nvSpPr>
            <p:spPr>
              <a:xfrm>
                <a:off x="2416029" y="3247350"/>
                <a:ext cx="218114" cy="23327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8" name="Group 7">
                <a:extLst>
                  <a:ext uri="{FF2B5EF4-FFF2-40B4-BE49-F238E27FC236}">
                    <a16:creationId xmlns:a16="http://schemas.microsoft.com/office/drawing/2014/main" id="{CAE0C149-EEE2-4FF3-B7A3-4235DF7D092D}"/>
                  </a:ext>
                </a:extLst>
              </p:cNvPr>
              <p:cNvGrpSpPr/>
              <p:nvPr/>
            </p:nvGrpSpPr>
            <p:grpSpPr>
              <a:xfrm>
                <a:off x="12612" y="2690004"/>
                <a:ext cx="10616239" cy="1939097"/>
                <a:chOff x="12612" y="2690004"/>
                <a:chExt cx="10616239" cy="1939097"/>
              </a:xfrm>
            </p:grpSpPr>
            <p:grpSp>
              <p:nvGrpSpPr>
                <p:cNvPr id="9" name="Group 8">
                  <a:extLst>
                    <a:ext uri="{FF2B5EF4-FFF2-40B4-BE49-F238E27FC236}">
                      <a16:creationId xmlns:a16="http://schemas.microsoft.com/office/drawing/2014/main" id="{03FFD0FF-4B4E-49D4-86D6-F0990A30A9E4}"/>
                    </a:ext>
                  </a:extLst>
                </p:cNvPr>
                <p:cNvGrpSpPr/>
                <p:nvPr/>
              </p:nvGrpSpPr>
              <p:grpSpPr>
                <a:xfrm>
                  <a:off x="12612" y="2690004"/>
                  <a:ext cx="10616239" cy="1065392"/>
                  <a:chOff x="-893399" y="1901439"/>
                  <a:chExt cx="10616239" cy="1065392"/>
                </a:xfrm>
              </p:grpSpPr>
              <p:cxnSp>
                <p:nvCxnSpPr>
                  <p:cNvPr id="13" name="Straight Arrow Connector 12">
                    <a:extLst>
                      <a:ext uri="{FF2B5EF4-FFF2-40B4-BE49-F238E27FC236}">
                        <a16:creationId xmlns:a16="http://schemas.microsoft.com/office/drawing/2014/main" id="{496B733E-B0CC-43E2-9392-BE28D9CDB1D5}"/>
                      </a:ext>
                    </a:extLst>
                  </p:cNvPr>
                  <p:cNvCxnSpPr/>
                  <p:nvPr/>
                </p:nvCxnSpPr>
                <p:spPr>
                  <a:xfrm>
                    <a:off x="4714613" y="2394290"/>
                    <a:ext cx="12639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16E8BA-9100-4DBB-83B6-65EC0A1A6453}"/>
                      </a:ext>
                    </a:extLst>
                  </p:cNvPr>
                  <p:cNvCxnSpPr/>
                  <p:nvPr/>
                </p:nvCxnSpPr>
                <p:spPr>
                  <a:xfrm>
                    <a:off x="4714613" y="2817691"/>
                    <a:ext cx="12639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B0A3DA1-C0D9-4711-885B-A26F39DB1276}"/>
                      </a:ext>
                    </a:extLst>
                  </p:cNvPr>
                  <p:cNvGrpSpPr/>
                  <p:nvPr/>
                </p:nvGrpSpPr>
                <p:grpSpPr>
                  <a:xfrm>
                    <a:off x="-893399" y="1901439"/>
                    <a:ext cx="10616239" cy="1065392"/>
                    <a:chOff x="-893399" y="1901439"/>
                    <a:chExt cx="10616239" cy="1065392"/>
                  </a:xfrm>
                </p:grpSpPr>
                <p:grpSp>
                  <p:nvGrpSpPr>
                    <p:cNvPr id="16" name="Group 15">
                      <a:extLst>
                        <a:ext uri="{FF2B5EF4-FFF2-40B4-BE49-F238E27FC236}">
                          <a16:creationId xmlns:a16="http://schemas.microsoft.com/office/drawing/2014/main" id="{AAEFE625-ABD1-4515-88AF-9FD384DA63FA}"/>
                        </a:ext>
                      </a:extLst>
                    </p:cNvPr>
                    <p:cNvGrpSpPr/>
                    <p:nvPr/>
                  </p:nvGrpSpPr>
                  <p:grpSpPr>
                    <a:xfrm>
                      <a:off x="2298583" y="1901439"/>
                      <a:ext cx="7424257" cy="1065392"/>
                      <a:chOff x="2298583" y="1901439"/>
                      <a:chExt cx="7424257" cy="1065392"/>
                    </a:xfrm>
                  </p:grpSpPr>
                  <p:grpSp>
                    <p:nvGrpSpPr>
                      <p:cNvPr id="19" name="Group 18">
                        <a:extLst>
                          <a:ext uri="{FF2B5EF4-FFF2-40B4-BE49-F238E27FC236}">
                            <a16:creationId xmlns:a16="http://schemas.microsoft.com/office/drawing/2014/main" id="{AC0FD27F-64EF-40F7-8A3A-6C4827EE9810}"/>
                          </a:ext>
                        </a:extLst>
                      </p:cNvPr>
                      <p:cNvGrpSpPr/>
                      <p:nvPr/>
                    </p:nvGrpSpPr>
                    <p:grpSpPr>
                      <a:xfrm>
                        <a:off x="2298583" y="1901439"/>
                        <a:ext cx="6096001" cy="1065392"/>
                        <a:chOff x="2298583" y="1901439"/>
                        <a:chExt cx="6096001" cy="1065392"/>
                      </a:xfrm>
                    </p:grpSpPr>
                    <p:grpSp>
                      <p:nvGrpSpPr>
                        <p:cNvPr id="22" name="Group 21">
                          <a:extLst>
                            <a:ext uri="{FF2B5EF4-FFF2-40B4-BE49-F238E27FC236}">
                              <a16:creationId xmlns:a16="http://schemas.microsoft.com/office/drawing/2014/main" id="{A41EB3E2-30B2-4092-81A4-59A2DD42289F}"/>
                            </a:ext>
                          </a:extLst>
                        </p:cNvPr>
                        <p:cNvGrpSpPr/>
                        <p:nvPr/>
                      </p:nvGrpSpPr>
                      <p:grpSpPr>
                        <a:xfrm>
                          <a:off x="2298583" y="2170729"/>
                          <a:ext cx="6096001" cy="796102"/>
                          <a:chOff x="2298583" y="2170729"/>
                          <a:chExt cx="6096001" cy="796102"/>
                        </a:xfrm>
                      </p:grpSpPr>
                      <p:sp>
                        <p:nvSpPr>
                          <p:cNvPr id="25" name="Rectangle 24">
                            <a:extLst>
                              <a:ext uri="{FF2B5EF4-FFF2-40B4-BE49-F238E27FC236}">
                                <a16:creationId xmlns:a16="http://schemas.microsoft.com/office/drawing/2014/main" id="{5357DFBC-24E9-42ED-B240-0BC726B20C11}"/>
                              </a:ext>
                            </a:extLst>
                          </p:cNvPr>
                          <p:cNvSpPr/>
                          <p:nvPr/>
                        </p:nvSpPr>
                        <p:spPr>
                          <a:xfrm>
                            <a:off x="2298583" y="2170731"/>
                            <a:ext cx="2416030" cy="796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Airframe </a:t>
                            </a:r>
                          </a:p>
                        </p:txBody>
                      </p:sp>
                      <p:sp>
                        <p:nvSpPr>
                          <p:cNvPr id="26" name="Rectangle 25">
                            <a:extLst>
                              <a:ext uri="{FF2B5EF4-FFF2-40B4-BE49-F238E27FC236}">
                                <a16:creationId xmlns:a16="http://schemas.microsoft.com/office/drawing/2014/main" id="{BBFE610B-ED6F-43DE-803B-5242D4C6717E}"/>
                              </a:ext>
                            </a:extLst>
                          </p:cNvPr>
                          <p:cNvSpPr/>
                          <p:nvPr/>
                        </p:nvSpPr>
                        <p:spPr>
                          <a:xfrm>
                            <a:off x="5978554" y="2170729"/>
                            <a:ext cx="2416030" cy="7961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RBD</a:t>
                            </a:r>
                          </a:p>
                        </p:txBody>
                      </p:sp>
                    </p:gr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7E0F19F1-6374-4FDE-B840-D40D7913EA50}"/>
                                </a:ext>
                              </a:extLst>
                            </p:cNvPr>
                            <p:cNvSpPr txBox="1"/>
                            <p:nvPr/>
                          </p:nvSpPr>
                          <p:spPr>
                            <a:xfrm>
                              <a:off x="4794882" y="1901439"/>
                              <a:ext cx="1174460" cy="61667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𝐹</m:t>
                                    </m:r>
                                  </m:oMath>
                                </m:oMathPara>
                              </a14:m>
                              <a:endParaRPr lang="en-US" sz="1200" dirty="0"/>
                            </a:p>
                          </p:txBody>
                        </p:sp>
                      </mc:Choice>
                      <mc:Fallback>
                        <p:sp>
                          <p:nvSpPr>
                            <p:cNvPr id="23" name="TextBox 22">
                              <a:extLst>
                                <a:ext uri="{FF2B5EF4-FFF2-40B4-BE49-F238E27FC236}">
                                  <a16:creationId xmlns:a16="http://schemas.microsoft.com/office/drawing/2014/main" id="{7E0F19F1-6374-4FDE-B840-D40D7913EA50}"/>
                                </a:ext>
                              </a:extLst>
                            </p:cNvPr>
                            <p:cNvSpPr txBox="1">
                              <a:spLocks noRot="1" noChangeAspect="1" noMove="1" noResize="1" noEditPoints="1" noAdjustHandles="1" noChangeArrowheads="1" noChangeShapeType="1" noTextEdit="1"/>
                            </p:cNvSpPr>
                            <p:nvPr/>
                          </p:nvSpPr>
                          <p:spPr>
                            <a:xfrm>
                              <a:off x="4794882" y="1901439"/>
                              <a:ext cx="1174460" cy="61667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2E8EF62A-793B-4F80-B5AE-D12F688D8EA1}"/>
                                </a:ext>
                              </a:extLst>
                            </p:cNvPr>
                            <p:cNvSpPr txBox="1"/>
                            <p:nvPr/>
                          </p:nvSpPr>
                          <p:spPr>
                            <a:xfrm>
                              <a:off x="4794882" y="2338290"/>
                              <a:ext cx="1174460" cy="61667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𝑀</m:t>
                                    </m:r>
                                  </m:oMath>
                                </m:oMathPara>
                              </a14:m>
                              <a:endParaRPr lang="en-US" dirty="0"/>
                            </a:p>
                          </p:txBody>
                        </p:sp>
                      </mc:Choice>
                      <mc:Fallback>
                        <p:sp>
                          <p:nvSpPr>
                            <p:cNvPr id="24" name="TextBox 23">
                              <a:extLst>
                                <a:ext uri="{FF2B5EF4-FFF2-40B4-BE49-F238E27FC236}">
                                  <a16:creationId xmlns:a16="http://schemas.microsoft.com/office/drawing/2014/main" id="{2E8EF62A-793B-4F80-B5AE-D12F688D8EA1}"/>
                                </a:ext>
                              </a:extLst>
                            </p:cNvPr>
                            <p:cNvSpPr txBox="1">
                              <a:spLocks noRot="1" noChangeAspect="1" noMove="1" noResize="1" noEditPoints="1" noAdjustHandles="1" noChangeArrowheads="1" noChangeShapeType="1" noTextEdit="1"/>
                            </p:cNvSpPr>
                            <p:nvPr/>
                          </p:nvSpPr>
                          <p:spPr>
                            <a:xfrm>
                              <a:off x="4794882" y="2338290"/>
                              <a:ext cx="1174460" cy="616673"/>
                            </a:xfrm>
                            <a:prstGeom prst="rect">
                              <a:avLst/>
                            </a:prstGeom>
                            <a:blipFill>
                              <a:blip r:embed="rId3"/>
                              <a:stretch>
                                <a:fillRect/>
                              </a:stretch>
                            </a:blipFill>
                          </p:spPr>
                          <p:txBody>
                            <a:bodyPr/>
                            <a:lstStyle/>
                            <a:p>
                              <a:r>
                                <a:rPr lang="en-US">
                                  <a:noFill/>
                                </a:rPr>
                                <a:t> </a:t>
                              </a:r>
                            </a:p>
                          </p:txBody>
                        </p:sp>
                      </mc:Fallback>
                    </mc:AlternateContent>
                  </p:grpSp>
                  <p:cxnSp>
                    <p:nvCxnSpPr>
                      <p:cNvPr id="20" name="Straight Arrow Connector 19">
                        <a:extLst>
                          <a:ext uri="{FF2B5EF4-FFF2-40B4-BE49-F238E27FC236}">
                            <a16:creationId xmlns:a16="http://schemas.microsoft.com/office/drawing/2014/main" id="{548958FA-F09E-4318-819B-8DFBDC88DA9B}"/>
                          </a:ext>
                        </a:extLst>
                      </p:cNvPr>
                      <p:cNvCxnSpPr>
                        <a:cxnSpLocks/>
                        <a:stCxn id="26" idx="3"/>
                      </p:cNvCxnSpPr>
                      <p:nvPr/>
                    </p:nvCxnSpPr>
                    <p:spPr>
                      <a:xfrm>
                        <a:off x="8394584" y="2568779"/>
                        <a:ext cx="1328256" cy="6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D206C14-0B90-40FA-B531-72E8010088EF}"/>
                          </a:ext>
                        </a:extLst>
                      </p:cNvPr>
                      <p:cNvSpPr txBox="1"/>
                      <p:nvPr/>
                    </p:nvSpPr>
                    <p:spPr>
                      <a:xfrm>
                        <a:off x="8485102" y="2006801"/>
                        <a:ext cx="1174460" cy="548153"/>
                      </a:xfrm>
                      <a:prstGeom prst="rect">
                        <a:avLst/>
                      </a:prstGeom>
                      <a:noFill/>
                    </p:spPr>
                    <p:txBody>
                      <a:bodyPr wrap="square" rtlCol="0">
                        <a:spAutoFit/>
                      </a:bodyPr>
                      <a:lstStyle/>
                      <a:p>
                        <a:r>
                          <a:rPr lang="en-US" sz="1000" dirty="0"/>
                          <a:t>States </a:t>
                        </a:r>
                      </a:p>
                    </p:txBody>
                  </p:sp>
                </p:grpSp>
                <p:cxnSp>
                  <p:nvCxnSpPr>
                    <p:cNvPr id="17" name="Straight Arrow Connector 16">
                      <a:extLst>
                        <a:ext uri="{FF2B5EF4-FFF2-40B4-BE49-F238E27FC236}">
                          <a16:creationId xmlns:a16="http://schemas.microsoft.com/office/drawing/2014/main" id="{95CDE03E-DFF3-49BF-AEA7-BCE0DA7F19E6}"/>
                        </a:ext>
                      </a:extLst>
                    </p:cNvPr>
                    <p:cNvCxnSpPr>
                      <a:cxnSpLocks/>
                    </p:cNvCxnSpPr>
                    <p:nvPr/>
                  </p:nvCxnSpPr>
                  <p:spPr>
                    <a:xfrm>
                      <a:off x="-67112" y="2577949"/>
                      <a:ext cx="15519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79371048-0763-4304-A72E-43275AA7D8B3}"/>
                            </a:ext>
                          </a:extLst>
                        </p:cNvPr>
                        <p:cNvSpPr txBox="1"/>
                        <p:nvPr/>
                      </p:nvSpPr>
                      <p:spPr>
                        <a:xfrm>
                          <a:off x="-893399" y="1974485"/>
                          <a:ext cx="2852229" cy="616673"/>
                        </a:xfrm>
                        <a:prstGeom prst="rect">
                          <a:avLst/>
                        </a:prstGeom>
                        <a:noFill/>
                        <a:ln>
                          <a:noFill/>
                        </a:ln>
                      </p:spPr>
                      <p:txBody>
                        <a:bodyPr wrap="square" rtlCol="0">
                          <a:spAutoFit/>
                        </a:bodyPr>
                        <a:lstStyle/>
                        <a:p>
                          <a14:m>
                            <m:oMath xmlns:m="http://schemas.openxmlformats.org/officeDocument/2006/math">
                              <m:sSub>
                                <m:sSubPr>
                                  <m:ctrlPr>
                                    <a:rPr lang="en-US" sz="1200" b="0" i="1" dirty="0" smtClean="0">
                                      <a:latin typeface="Cambria Math" panose="02040503050406030204" pitchFamily="18" charset="0"/>
                                      <a:ea typeface="Cambria Math" panose="02040503050406030204" pitchFamily="18" charset="0"/>
                                    </a:rPr>
                                  </m:ctrlPr>
                                </m:sSubPr>
                                <m:e>
                                  <m:r>
                                    <a:rPr lang="en-US" sz="1200" i="1" dirty="0" smtClean="0">
                                      <a:latin typeface="Cambria Math" panose="02040503050406030204" pitchFamily="18" charset="0"/>
                                      <a:ea typeface="Cambria Math" panose="02040503050406030204" pitchFamily="18" charset="0"/>
                                    </a:rPr>
                                    <m:t>𝛿</m:t>
                                  </m:r>
                                </m:e>
                                <m:sub>
                                  <m:r>
                                    <a:rPr lang="en-US" sz="1200" b="0" i="1" dirty="0" smtClean="0">
                                      <a:latin typeface="Cambria Math" panose="02040503050406030204" pitchFamily="18" charset="0"/>
                                      <a:ea typeface="Cambria Math" panose="02040503050406030204" pitchFamily="18" charset="0"/>
                                    </a:rPr>
                                    <m:t>𝑎</m:t>
                                  </m:r>
                                </m:sub>
                              </m:sSub>
                              <m:r>
                                <a:rPr lang="en-US" sz="1200" b="0" i="1" dirty="0" smtClean="0">
                                  <a:latin typeface="Cambria Math" panose="02040503050406030204" pitchFamily="18" charset="0"/>
                                  <a:ea typeface="Cambria Math" panose="02040503050406030204" pitchFamily="18" charset="0"/>
                                </a:rPr>
                                <m:t>,</m:t>
                              </m:r>
                              <m:sSub>
                                <m:sSubPr>
                                  <m:ctrlPr>
                                    <a:rPr lang="en-US" sz="1200" b="0" i="1" dirty="0" smtClean="0">
                                      <a:latin typeface="Cambria Math" panose="02040503050406030204" pitchFamily="18" charset="0"/>
                                      <a:ea typeface="Cambria Math" panose="02040503050406030204" pitchFamily="18" charset="0"/>
                                    </a:rPr>
                                  </m:ctrlPr>
                                </m:sSubPr>
                                <m:e>
                                  <m:r>
                                    <a:rPr lang="en-US" sz="1200" i="1" dirty="0" smtClean="0">
                                      <a:latin typeface="Cambria Math" panose="02040503050406030204" pitchFamily="18" charset="0"/>
                                      <a:ea typeface="Cambria Math" panose="02040503050406030204" pitchFamily="18" charset="0"/>
                                    </a:rPr>
                                    <m:t>𝛿</m:t>
                                  </m:r>
                                </m:e>
                                <m:sub>
                                  <m:r>
                                    <a:rPr lang="en-US" sz="1200" b="0" i="1" dirty="0" smtClean="0">
                                      <a:latin typeface="Cambria Math" panose="02040503050406030204" pitchFamily="18" charset="0"/>
                                      <a:ea typeface="Cambria Math" panose="02040503050406030204" pitchFamily="18" charset="0"/>
                                    </a:rPr>
                                    <m:t>𝑒</m:t>
                                  </m:r>
                                </m:sub>
                              </m:sSub>
                              <m:r>
                                <a:rPr lang="en-US" sz="1200" b="0" i="1" dirty="0" smtClean="0">
                                  <a:latin typeface="Cambria Math" panose="02040503050406030204" pitchFamily="18" charset="0"/>
                                  <a:ea typeface="Cambria Math" panose="02040503050406030204" pitchFamily="18" charset="0"/>
                                </a:rPr>
                                <m:t>,</m:t>
                              </m:r>
                            </m:oMath>
                          </a14:m>
                          <a:r>
                            <a:rPr lang="en-US" sz="1200" b="0" dirty="0">
                              <a:ea typeface="Cambria Math" panose="02040503050406030204" pitchFamily="18" charset="0"/>
                            </a:rPr>
                            <a:t> </a:t>
                          </a:r>
                          <a14:m>
                            <m:oMath xmlns:m="http://schemas.openxmlformats.org/officeDocument/2006/math">
                              <m:sSub>
                                <m:sSubPr>
                                  <m:ctrlPr>
                                    <a:rPr lang="en-US" sz="1200" b="0" i="1" dirty="0" smtClean="0">
                                      <a:latin typeface="Cambria Math" panose="02040503050406030204" pitchFamily="18" charset="0"/>
                                      <a:ea typeface="Cambria Math" panose="02040503050406030204" pitchFamily="18" charset="0"/>
                                    </a:rPr>
                                  </m:ctrlPr>
                                </m:sSubPr>
                                <m:e>
                                  <m:r>
                                    <a:rPr lang="en-US" sz="1200" i="1" dirty="0" smtClean="0">
                                      <a:latin typeface="Cambria Math" panose="02040503050406030204" pitchFamily="18" charset="0"/>
                                      <a:ea typeface="Cambria Math" panose="02040503050406030204" pitchFamily="18" charset="0"/>
                                    </a:rPr>
                                    <m:t>𝛿</m:t>
                                  </m:r>
                                </m:e>
                                <m:sub>
                                  <m:r>
                                    <a:rPr lang="en-US" sz="1200" b="0" i="1" dirty="0" smtClean="0">
                                      <a:latin typeface="Cambria Math" panose="02040503050406030204" pitchFamily="18" charset="0"/>
                                      <a:ea typeface="Cambria Math" panose="02040503050406030204" pitchFamily="18" charset="0"/>
                                    </a:rPr>
                                    <m:t>𝑟</m:t>
                                  </m:r>
                                </m:sub>
                              </m:sSub>
                              <m:r>
                                <a:rPr lang="en-US" sz="1200" b="0" i="1" dirty="0" smtClean="0">
                                  <a:latin typeface="Cambria Math" panose="02040503050406030204" pitchFamily="18" charset="0"/>
                                  <a:ea typeface="Cambria Math" panose="02040503050406030204" pitchFamily="18" charset="0"/>
                                </a:rPr>
                                <m:t>,</m:t>
                              </m:r>
                            </m:oMath>
                          </a14:m>
                          <a:r>
                            <a:rPr lang="en-US" sz="1200" b="0" dirty="0">
                              <a:ea typeface="Cambria Math" panose="02040503050406030204" pitchFamily="18" charset="0"/>
                            </a:rPr>
                            <a:t> </a:t>
                          </a:r>
                          <a14:m>
                            <m:oMath xmlns:m="http://schemas.openxmlformats.org/officeDocument/2006/math">
                              <m:sSub>
                                <m:sSubPr>
                                  <m:ctrlPr>
                                    <a:rPr lang="en-US" sz="1200" b="0" i="1" dirty="0" smtClean="0">
                                      <a:latin typeface="Cambria Math" panose="02040503050406030204" pitchFamily="18" charset="0"/>
                                      <a:ea typeface="Cambria Math" panose="02040503050406030204" pitchFamily="18" charset="0"/>
                                    </a:rPr>
                                  </m:ctrlPr>
                                </m:sSubPr>
                                <m:e>
                                  <m:r>
                                    <a:rPr lang="en-US" sz="1200" i="1" dirty="0" smtClean="0">
                                      <a:latin typeface="Cambria Math" panose="02040503050406030204" pitchFamily="18" charset="0"/>
                                      <a:ea typeface="Cambria Math" panose="02040503050406030204" pitchFamily="18" charset="0"/>
                                    </a:rPr>
                                    <m:t>𝛿</m:t>
                                  </m:r>
                                </m:e>
                                <m:sub>
                                  <m:r>
                                    <a:rPr lang="en-US" sz="1200" b="0" i="1" dirty="0" smtClean="0">
                                      <a:latin typeface="Cambria Math" panose="02040503050406030204" pitchFamily="18" charset="0"/>
                                      <a:ea typeface="Cambria Math" panose="02040503050406030204" pitchFamily="18" charset="0"/>
                                    </a:rPr>
                                    <m:t>𝑡h</m:t>
                                  </m:r>
                                </m:sub>
                              </m:sSub>
                            </m:oMath>
                          </a14:m>
                          <a:endParaRPr lang="en-US" sz="1200" dirty="0"/>
                        </a:p>
                      </p:txBody>
                    </p:sp>
                  </mc:Choice>
                  <mc:Fallback>
                    <p:sp>
                      <p:nvSpPr>
                        <p:cNvPr id="18" name="TextBox 17">
                          <a:extLst>
                            <a:ext uri="{FF2B5EF4-FFF2-40B4-BE49-F238E27FC236}">
                              <a16:creationId xmlns:a16="http://schemas.microsoft.com/office/drawing/2014/main" id="{79371048-0763-4304-A72E-43275AA7D8B3}"/>
                            </a:ext>
                          </a:extLst>
                        </p:cNvPr>
                        <p:cNvSpPr txBox="1">
                          <a:spLocks noRot="1" noChangeAspect="1" noMove="1" noResize="1" noEditPoints="1" noAdjustHandles="1" noChangeArrowheads="1" noChangeShapeType="1" noTextEdit="1"/>
                        </p:cNvSpPr>
                        <p:nvPr/>
                      </p:nvSpPr>
                      <p:spPr>
                        <a:xfrm>
                          <a:off x="-893399" y="1974485"/>
                          <a:ext cx="2852229" cy="616673"/>
                        </a:xfrm>
                        <a:prstGeom prst="rect">
                          <a:avLst/>
                        </a:prstGeom>
                        <a:blipFill>
                          <a:blip r:embed="rId4"/>
                          <a:stretch>
                            <a:fillRect/>
                          </a:stretch>
                        </a:blipFill>
                        <a:ln>
                          <a:noFill/>
                        </a:ln>
                      </p:spPr>
                      <p:txBody>
                        <a:bodyPr/>
                        <a:lstStyle/>
                        <a:p>
                          <a:r>
                            <a:rPr lang="en-US">
                              <a:noFill/>
                            </a:rPr>
                            <a:t> </a:t>
                          </a:r>
                        </a:p>
                      </p:txBody>
                    </p:sp>
                  </mc:Fallback>
                </mc:AlternateContent>
              </p:grpSp>
            </p:grpSp>
            <p:cxnSp>
              <p:nvCxnSpPr>
                <p:cNvPr id="10" name="Straight Arrow Connector 9">
                  <a:extLst>
                    <a:ext uri="{FF2B5EF4-FFF2-40B4-BE49-F238E27FC236}">
                      <a16:creationId xmlns:a16="http://schemas.microsoft.com/office/drawing/2014/main" id="{0A0B15EE-3008-4D73-9D82-7B7FCC6FA194}"/>
                    </a:ext>
                  </a:extLst>
                </p:cNvPr>
                <p:cNvCxnSpPr>
                  <a:cxnSpLocks/>
                </p:cNvCxnSpPr>
                <p:nvPr/>
              </p:nvCxnSpPr>
              <p:spPr>
                <a:xfrm flipV="1">
                  <a:off x="2525086" y="3480620"/>
                  <a:ext cx="0" cy="11484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23FE9-CC94-4881-91BE-0C0E498C55CB}"/>
                    </a:ext>
                  </a:extLst>
                </p:cNvPr>
                <p:cNvCxnSpPr/>
                <p:nvPr/>
              </p:nvCxnSpPr>
              <p:spPr>
                <a:xfrm>
                  <a:off x="2525086" y="4629101"/>
                  <a:ext cx="74522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B5F0897-BF54-4788-96CE-A7FA58EED6DA}"/>
                    </a:ext>
                  </a:extLst>
                </p:cNvPr>
                <p:cNvCxnSpPr>
                  <a:cxnSpLocks/>
                  <a:endCxn id="21" idx="2"/>
                </p:cNvCxnSpPr>
                <p:nvPr/>
              </p:nvCxnSpPr>
              <p:spPr>
                <a:xfrm flipV="1">
                  <a:off x="9978343" y="3343520"/>
                  <a:ext cx="0" cy="1285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27" name="Title 1">
            <a:extLst>
              <a:ext uri="{FF2B5EF4-FFF2-40B4-BE49-F238E27FC236}">
                <a16:creationId xmlns:a16="http://schemas.microsoft.com/office/drawing/2014/main" id="{748A9600-CF0E-4ADA-BD92-73D1BA7BA8AB}"/>
              </a:ext>
            </a:extLst>
          </p:cNvPr>
          <p:cNvSpPr txBox="1">
            <a:spLocks/>
          </p:cNvSpPr>
          <p:nvPr/>
        </p:nvSpPr>
        <p:spPr>
          <a:xfrm>
            <a:off x="467544" y="464732"/>
            <a:ext cx="6829960" cy="724088"/>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bg1"/>
                </a:solidFill>
              </a:rPr>
              <a:t>Nonlinear model </a:t>
            </a:r>
          </a:p>
        </p:txBody>
      </p:sp>
      <p:pic>
        <p:nvPicPr>
          <p:cNvPr id="28" name="Content Placeholder 3">
            <a:extLst>
              <a:ext uri="{FF2B5EF4-FFF2-40B4-BE49-F238E27FC236}">
                <a16:creationId xmlns:a16="http://schemas.microsoft.com/office/drawing/2014/main" id="{A30DA60C-5782-4DC4-B372-AEB4A4124F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55304" y="2248527"/>
            <a:ext cx="4433392" cy="2810669"/>
          </a:xfrm>
          <a:prstGeom prst="rect">
            <a:avLst/>
          </a:prstGeom>
        </p:spPr>
      </p:pic>
    </p:spTree>
    <p:extLst>
      <p:ext uri="{BB962C8B-B14F-4D97-AF65-F5344CB8AC3E}">
        <p14:creationId xmlns:p14="http://schemas.microsoft.com/office/powerpoint/2010/main" val="2476178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7"/>
          <p:cNvSpPr/>
          <p:nvPr/>
        </p:nvSpPr>
        <p:spPr>
          <a:xfrm>
            <a:off x="6741378" y="1122179"/>
            <a:ext cx="295600" cy="255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5" name="Title 1">
            <a:extLst>
              <a:ext uri="{FF2B5EF4-FFF2-40B4-BE49-F238E27FC236}">
                <a16:creationId xmlns:a16="http://schemas.microsoft.com/office/drawing/2014/main" id="{2C13607A-114B-49DA-8BD3-ED8B3B6021A6}"/>
              </a:ext>
            </a:extLst>
          </p:cNvPr>
          <p:cNvSpPr txBox="1">
            <a:spLocks/>
          </p:cNvSpPr>
          <p:nvPr/>
        </p:nvSpPr>
        <p:spPr>
          <a:xfrm>
            <a:off x="746982" y="365126"/>
            <a:ext cx="6555913" cy="657488"/>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bg1"/>
                </a:solidFill>
              </a:rPr>
              <a:t>Forces acting on an aircraft </a:t>
            </a:r>
          </a:p>
        </p:txBody>
      </p:sp>
      <p:sp>
        <p:nvSpPr>
          <p:cNvPr id="26" name="Content Placeholder 2">
            <a:extLst>
              <a:ext uri="{FF2B5EF4-FFF2-40B4-BE49-F238E27FC236}">
                <a16:creationId xmlns:a16="http://schemas.microsoft.com/office/drawing/2014/main" id="{97BFC8CC-0FB6-4F38-820F-1933F380B030}"/>
              </a:ext>
            </a:extLst>
          </p:cNvPr>
          <p:cNvSpPr txBox="1">
            <a:spLocks/>
          </p:cNvSpPr>
          <p:nvPr/>
        </p:nvSpPr>
        <p:spPr>
          <a:xfrm>
            <a:off x="746982" y="1022614"/>
            <a:ext cx="2720080" cy="240230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800" dirty="0">
              <a:solidFill>
                <a:schemeClr val="bg1"/>
              </a:solidFill>
            </a:endParaRPr>
          </a:p>
          <a:p>
            <a:r>
              <a:rPr lang="en-US" sz="2800" dirty="0">
                <a:solidFill>
                  <a:schemeClr val="bg1"/>
                </a:solidFill>
              </a:rPr>
              <a:t>Thrust </a:t>
            </a:r>
          </a:p>
          <a:p>
            <a:r>
              <a:rPr lang="en-US" sz="2800" dirty="0">
                <a:solidFill>
                  <a:schemeClr val="bg1"/>
                </a:solidFill>
              </a:rPr>
              <a:t>Aerodynamic forces</a:t>
            </a:r>
          </a:p>
          <a:p>
            <a:r>
              <a:rPr lang="en-US" sz="2800" dirty="0">
                <a:solidFill>
                  <a:schemeClr val="bg1"/>
                </a:solidFill>
              </a:rPr>
              <a:t>Gravity force </a:t>
            </a:r>
          </a:p>
          <a:p>
            <a:endParaRPr lang="en-US" sz="2800" dirty="0">
              <a:solidFill>
                <a:schemeClr val="bg1"/>
              </a:solidFill>
            </a:endParaRPr>
          </a:p>
        </p:txBody>
      </p:sp>
      <p:pic>
        <p:nvPicPr>
          <p:cNvPr id="27" name="Picture 26">
            <a:extLst>
              <a:ext uri="{FF2B5EF4-FFF2-40B4-BE49-F238E27FC236}">
                <a16:creationId xmlns:a16="http://schemas.microsoft.com/office/drawing/2014/main" id="{2B544CE9-A7A1-49E3-8616-09F83E5F090F}"/>
              </a:ext>
            </a:extLst>
          </p:cNvPr>
          <p:cNvPicPr>
            <a:picLocks noChangeAspect="1"/>
          </p:cNvPicPr>
          <p:nvPr/>
        </p:nvPicPr>
        <p:blipFill>
          <a:blip r:embed="rId2"/>
          <a:stretch>
            <a:fillRect/>
          </a:stretch>
        </p:blipFill>
        <p:spPr>
          <a:xfrm>
            <a:off x="4625510" y="1327024"/>
            <a:ext cx="3735025" cy="2439200"/>
          </a:xfrm>
          <a:prstGeom prst="rect">
            <a:avLst/>
          </a:prstGeom>
        </p:spPr>
      </p:pic>
    </p:spTree>
    <p:extLst>
      <p:ext uri="{BB962C8B-B14F-4D97-AF65-F5344CB8AC3E}">
        <p14:creationId xmlns:p14="http://schemas.microsoft.com/office/powerpoint/2010/main" val="2561957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7"/>
          <p:cNvSpPr/>
          <p:nvPr/>
        </p:nvSpPr>
        <p:spPr>
          <a:xfrm>
            <a:off x="6741378" y="1122179"/>
            <a:ext cx="295600" cy="255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 name="Title 1">
            <a:extLst>
              <a:ext uri="{FF2B5EF4-FFF2-40B4-BE49-F238E27FC236}">
                <a16:creationId xmlns:a16="http://schemas.microsoft.com/office/drawing/2014/main" id="{154BD298-D8D8-4BC9-874D-2BB35D82D102}"/>
              </a:ext>
            </a:extLst>
          </p:cNvPr>
          <p:cNvSpPr txBox="1">
            <a:spLocks/>
          </p:cNvSpPr>
          <p:nvPr/>
        </p:nvSpPr>
        <p:spPr>
          <a:xfrm>
            <a:off x="503548" y="267494"/>
            <a:ext cx="8820472" cy="854685"/>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rPr>
              <a:t>Airframe equations</a:t>
            </a:r>
          </a:p>
        </p:txBody>
      </p:sp>
      <p:sp>
        <p:nvSpPr>
          <p:cNvPr id="4" name="Content Placeholder 2">
            <a:extLst>
              <a:ext uri="{FF2B5EF4-FFF2-40B4-BE49-F238E27FC236}">
                <a16:creationId xmlns:a16="http://schemas.microsoft.com/office/drawing/2014/main" id="{494242B7-B313-4FB1-A98C-65CFF6FC690A}"/>
              </a:ext>
            </a:extLst>
          </p:cNvPr>
          <p:cNvSpPr txBox="1">
            <a:spLocks/>
          </p:cNvSpPr>
          <p:nvPr/>
        </p:nvSpPr>
        <p:spPr>
          <a:xfrm>
            <a:off x="503548" y="1131568"/>
            <a:ext cx="8172908" cy="3744438"/>
          </a:xfrm>
          <a:prstGeom prst="rect">
            <a:avLst/>
          </a:prstGeom>
          <a:solidFill>
            <a:schemeClr val="accent6">
              <a:lumMod val="75000"/>
            </a:schemeClr>
          </a:solidFill>
        </p:spPr>
        <p:txBody>
          <a:bodyPr>
            <a:normAutofit fontScale="700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pPr>
            <a:r>
              <a:rPr lang="en-US" sz="3600" dirty="0">
                <a:solidFill>
                  <a:schemeClr val="bg1"/>
                </a:solidFill>
              </a:rPr>
              <a:t>The equations describing the forces and moments acting on   an aircraft are not stated analytically, that’s why we are using Taylor series expansion neglecting the higher order terms (linearizing the equations) to have an           approximate description of those relations.</a:t>
            </a:r>
          </a:p>
          <a:p>
            <a:pPr marL="0" indent="0">
              <a:lnSpc>
                <a:spcPct val="150000"/>
              </a:lnSpc>
              <a:buFont typeface="Arial" pitchFamily="34" charset="0"/>
              <a:buNone/>
            </a:pPr>
            <a:r>
              <a:rPr lang="en-US" sz="3600" dirty="0">
                <a:solidFill>
                  <a:schemeClr val="bg1"/>
                </a:solidFill>
              </a:rPr>
              <a:t>And that’s where we use the aircraft derivatives which    can be calculated experimentally or from flight tests.</a:t>
            </a:r>
          </a:p>
          <a:p>
            <a:pPr marL="0" indent="0">
              <a:lnSpc>
                <a:spcPct val="150000"/>
              </a:lnSpc>
              <a:buFont typeface="Arial" pitchFamily="34" charset="0"/>
              <a:buNone/>
            </a:pPr>
            <a:endParaRPr lang="en-US" sz="3600" dirty="0">
              <a:solidFill>
                <a:schemeClr val="bg1"/>
              </a:solidFill>
            </a:endParaRPr>
          </a:p>
        </p:txBody>
      </p:sp>
    </p:spTree>
    <p:extLst>
      <p:ext uri="{BB962C8B-B14F-4D97-AF65-F5344CB8AC3E}">
        <p14:creationId xmlns:p14="http://schemas.microsoft.com/office/powerpoint/2010/main" val="1079123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7"/>
          <p:cNvSpPr/>
          <p:nvPr/>
        </p:nvSpPr>
        <p:spPr>
          <a:xfrm>
            <a:off x="6741378" y="1122179"/>
            <a:ext cx="295600" cy="255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2" name="Group 1">
            <a:extLst>
              <a:ext uri="{FF2B5EF4-FFF2-40B4-BE49-F238E27FC236}">
                <a16:creationId xmlns:a16="http://schemas.microsoft.com/office/drawing/2014/main" id="{D09F893B-66BD-4C92-9CF1-C2E90F9E9E05}"/>
              </a:ext>
            </a:extLst>
          </p:cNvPr>
          <p:cNvGrpSpPr/>
          <p:nvPr/>
        </p:nvGrpSpPr>
        <p:grpSpPr>
          <a:xfrm>
            <a:off x="107504" y="332575"/>
            <a:ext cx="4824536" cy="3895360"/>
            <a:chOff x="755576" y="287251"/>
            <a:chExt cx="5752416" cy="4052259"/>
          </a:xfrm>
        </p:grpSpPr>
        <p:pic>
          <p:nvPicPr>
            <p:cNvPr id="3" name="Picture 2">
              <a:extLst>
                <a:ext uri="{FF2B5EF4-FFF2-40B4-BE49-F238E27FC236}">
                  <a16:creationId xmlns:a16="http://schemas.microsoft.com/office/drawing/2014/main" id="{58AFF6D6-D751-4F2C-B144-481CB336B1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87251"/>
              <a:ext cx="5752416" cy="2180051"/>
            </a:xfrm>
            <a:prstGeom prst="rect">
              <a:avLst/>
            </a:prstGeom>
            <a:noFill/>
            <a:ln>
              <a:noFill/>
            </a:ln>
          </p:spPr>
        </p:pic>
        <p:pic>
          <p:nvPicPr>
            <p:cNvPr id="4" name="Content Placeholder 4">
              <a:extLst>
                <a:ext uri="{FF2B5EF4-FFF2-40B4-BE49-F238E27FC236}">
                  <a16:creationId xmlns:a16="http://schemas.microsoft.com/office/drawing/2014/main" id="{D8B9D0D9-C6A8-4D54-AF4F-EB20D1F3EAF1}"/>
                </a:ext>
              </a:extLst>
            </p:cNvPr>
            <p:cNvPicPr>
              <a:picLocks noChangeAspect="1"/>
            </p:cNvPicPr>
            <p:nvPr/>
          </p:nvPicPr>
          <p:blipFill>
            <a:blip r:embed="rId3"/>
            <a:stretch>
              <a:fillRect/>
            </a:stretch>
          </p:blipFill>
          <p:spPr>
            <a:xfrm>
              <a:off x="755576" y="2467302"/>
              <a:ext cx="5752416" cy="1872208"/>
            </a:xfrm>
            <a:prstGeom prst="rect">
              <a:avLst/>
            </a:prstGeom>
          </p:spPr>
        </p:pic>
      </p:gr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6F838B08-620F-46D7-B98E-6F72AE2B5DE2}"/>
                  </a:ext>
                </a:extLst>
              </p:cNvPr>
              <p:cNvSpPr txBox="1">
                <a:spLocks/>
              </p:cNvSpPr>
              <p:nvPr/>
            </p:nvSpPr>
            <p:spPr>
              <a:xfrm>
                <a:off x="5300491" y="1856786"/>
                <a:ext cx="3472974" cy="1142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solidFill>
                      <a:schemeClr val="bg1"/>
                    </a:solidFill>
                  </a:rPr>
                  <a:t>Stability derivatives </a:t>
                </a:r>
                <a14:m>
                  <m:oMath xmlns:m="http://schemas.openxmlformats.org/officeDocument/2006/math">
                    <m:f>
                      <m:fPr>
                        <m:ctrlPr>
                          <a:rPr lang="en-US" sz="1800" b="1" i="1">
                            <a:solidFill>
                              <a:schemeClr val="bg1"/>
                            </a:solidFill>
                            <a:latin typeface="Cambria Math" panose="02040503050406030204" pitchFamily="18" charset="0"/>
                          </a:rPr>
                        </m:ctrlPr>
                      </m:fPr>
                      <m:num>
                        <m:r>
                          <a:rPr lang="en-US" sz="1800" b="1" i="1">
                            <a:solidFill>
                              <a:schemeClr val="bg1"/>
                            </a:solidFill>
                            <a:latin typeface="Cambria Math" panose="02040503050406030204" pitchFamily="18" charset="0"/>
                          </a:rPr>
                          <m:t>𝝏</m:t>
                        </m:r>
                        <m:r>
                          <a:rPr lang="en-US" sz="1800" b="1" i="1">
                            <a:solidFill>
                              <a:schemeClr val="bg1"/>
                            </a:solidFill>
                            <a:latin typeface="Cambria Math" panose="02040503050406030204" pitchFamily="18" charset="0"/>
                          </a:rPr>
                          <m:t>𝑿</m:t>
                        </m:r>
                      </m:num>
                      <m:den>
                        <m:r>
                          <a:rPr lang="en-US" sz="1800" b="1" i="1">
                            <a:solidFill>
                              <a:schemeClr val="bg1"/>
                            </a:solidFill>
                            <a:latin typeface="Cambria Math" panose="02040503050406030204" pitchFamily="18" charset="0"/>
                          </a:rPr>
                          <m:t>𝝏</m:t>
                        </m:r>
                        <m:r>
                          <a:rPr lang="en-US" sz="1800" b="1" i="1">
                            <a:solidFill>
                              <a:schemeClr val="bg1"/>
                            </a:solidFill>
                            <a:latin typeface="Cambria Math" panose="02040503050406030204" pitchFamily="18" charset="0"/>
                          </a:rPr>
                          <m:t>𝒖</m:t>
                        </m:r>
                      </m:den>
                    </m:f>
                  </m:oMath>
                </a14:m>
                <a:r>
                  <a:rPr lang="en-US" sz="1800" b="1" dirty="0">
                    <a:solidFill>
                      <a:schemeClr val="bg1"/>
                    </a:solidFill>
                  </a:rPr>
                  <a:t> </a:t>
                </a:r>
              </a:p>
              <a:p>
                <a:r>
                  <a:rPr lang="en-US" sz="1800" b="1" dirty="0">
                    <a:solidFill>
                      <a:schemeClr val="bg1"/>
                    </a:solidFill>
                  </a:rPr>
                  <a:t>Control derivatives </a:t>
                </a:r>
                <a14:m>
                  <m:oMath xmlns:m="http://schemas.openxmlformats.org/officeDocument/2006/math">
                    <m:f>
                      <m:fPr>
                        <m:ctrlPr>
                          <a:rPr lang="en-US" sz="1800" b="1" i="1">
                            <a:solidFill>
                              <a:schemeClr val="bg1"/>
                            </a:solidFill>
                            <a:latin typeface="Cambria Math" panose="02040503050406030204" pitchFamily="18" charset="0"/>
                          </a:rPr>
                        </m:ctrlPr>
                      </m:fPr>
                      <m:num>
                        <m:r>
                          <a:rPr lang="en-US" sz="1800" b="1" i="1">
                            <a:solidFill>
                              <a:schemeClr val="bg1"/>
                            </a:solidFill>
                            <a:latin typeface="Cambria Math" panose="02040503050406030204" pitchFamily="18" charset="0"/>
                          </a:rPr>
                          <m:t>𝝏</m:t>
                        </m:r>
                        <m:r>
                          <a:rPr lang="en-US" sz="1800" b="1" i="1">
                            <a:solidFill>
                              <a:schemeClr val="bg1"/>
                            </a:solidFill>
                            <a:latin typeface="Cambria Math" panose="02040503050406030204" pitchFamily="18" charset="0"/>
                          </a:rPr>
                          <m:t>𝑿</m:t>
                        </m:r>
                      </m:num>
                      <m:den>
                        <m:r>
                          <a:rPr lang="en-US" sz="1800" b="1" i="1">
                            <a:solidFill>
                              <a:schemeClr val="bg1"/>
                            </a:solidFill>
                            <a:latin typeface="Cambria Math" panose="02040503050406030204" pitchFamily="18" charset="0"/>
                          </a:rPr>
                          <m:t>𝝏</m:t>
                        </m:r>
                        <m:sSub>
                          <m:sSubPr>
                            <m:ctrlPr>
                              <a:rPr lang="en-US" sz="1800" b="1" i="1">
                                <a:solidFill>
                                  <a:schemeClr val="bg1"/>
                                </a:solidFill>
                                <a:latin typeface="Cambria Math" panose="02040503050406030204" pitchFamily="18" charset="0"/>
                                <a:ea typeface="Cambria Math" panose="02040503050406030204" pitchFamily="18" charset="0"/>
                              </a:rPr>
                            </m:ctrlPr>
                          </m:sSubPr>
                          <m:e>
                            <m:r>
                              <a:rPr lang="en-US" sz="1800" b="1" i="1">
                                <a:solidFill>
                                  <a:schemeClr val="bg1"/>
                                </a:solidFill>
                                <a:latin typeface="Cambria Math" panose="02040503050406030204" pitchFamily="18" charset="0"/>
                                <a:ea typeface="Cambria Math" panose="02040503050406030204" pitchFamily="18" charset="0"/>
                              </a:rPr>
                              <m:t>𝜹</m:t>
                            </m:r>
                          </m:e>
                          <m:sub>
                            <m:r>
                              <a:rPr lang="en-US" sz="1800" b="1" i="1">
                                <a:solidFill>
                                  <a:schemeClr val="bg1"/>
                                </a:solidFill>
                                <a:latin typeface="Cambria Math" panose="02040503050406030204" pitchFamily="18" charset="0"/>
                                <a:ea typeface="Cambria Math" panose="02040503050406030204" pitchFamily="18" charset="0"/>
                              </a:rPr>
                              <m:t>𝒕𝒉</m:t>
                            </m:r>
                            <m:r>
                              <a:rPr lang="en-US" sz="1800" b="1" i="1">
                                <a:solidFill>
                                  <a:schemeClr val="bg1"/>
                                </a:solidFill>
                                <a:latin typeface="Cambria Math" panose="02040503050406030204" pitchFamily="18" charset="0"/>
                                <a:ea typeface="Cambria Math" panose="02040503050406030204" pitchFamily="18" charset="0"/>
                              </a:rPr>
                              <m:t> </m:t>
                            </m:r>
                          </m:sub>
                        </m:sSub>
                      </m:den>
                    </m:f>
                  </m:oMath>
                </a14:m>
                <a:endParaRPr lang="en-US" sz="1800" b="1" dirty="0"/>
              </a:p>
            </p:txBody>
          </p:sp>
        </mc:Choice>
        <mc:Fallback>
          <p:sp>
            <p:nvSpPr>
              <p:cNvPr id="6" name="Content Placeholder 2">
                <a:extLst>
                  <a:ext uri="{FF2B5EF4-FFF2-40B4-BE49-F238E27FC236}">
                    <a16:creationId xmlns:a16="http://schemas.microsoft.com/office/drawing/2014/main" id="{6F838B08-620F-46D7-B98E-6F72AE2B5DE2}"/>
                  </a:ext>
                </a:extLst>
              </p:cNvPr>
              <p:cNvSpPr txBox="1">
                <a:spLocks noRot="1" noChangeAspect="1" noMove="1" noResize="1" noEditPoints="1" noAdjustHandles="1" noChangeArrowheads="1" noChangeShapeType="1" noTextEdit="1"/>
              </p:cNvSpPr>
              <p:nvPr/>
            </p:nvSpPr>
            <p:spPr>
              <a:xfrm>
                <a:off x="5300491" y="1856786"/>
                <a:ext cx="3472974" cy="1142862"/>
              </a:xfrm>
              <a:prstGeom prst="rect">
                <a:avLst/>
              </a:prstGeom>
              <a:blipFill>
                <a:blip r:embed="rId4"/>
                <a:stretch>
                  <a:fillRect l="-1230"/>
                </a:stretch>
              </a:blipFill>
            </p:spPr>
            <p:txBody>
              <a:bodyPr/>
              <a:lstStyle/>
              <a:p>
                <a:r>
                  <a:rPr lang="en-US">
                    <a:noFill/>
                  </a:rPr>
                  <a:t> </a:t>
                </a:r>
              </a:p>
            </p:txBody>
          </p:sp>
        </mc:Fallback>
      </mc:AlternateContent>
    </p:spTree>
    <p:extLst>
      <p:ext uri="{BB962C8B-B14F-4D97-AF65-F5344CB8AC3E}">
        <p14:creationId xmlns:p14="http://schemas.microsoft.com/office/powerpoint/2010/main" val="3650143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7"/>
          <p:cNvSpPr/>
          <p:nvPr/>
        </p:nvSpPr>
        <p:spPr>
          <a:xfrm>
            <a:off x="6741378" y="1122179"/>
            <a:ext cx="295600" cy="255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8" name="Title 1">
            <a:extLst>
              <a:ext uri="{FF2B5EF4-FFF2-40B4-BE49-F238E27FC236}">
                <a16:creationId xmlns:a16="http://schemas.microsoft.com/office/drawing/2014/main" id="{38B68C2B-4BD4-41B7-B78A-94C507B03B45}"/>
              </a:ext>
            </a:extLst>
          </p:cNvPr>
          <p:cNvSpPr txBox="1">
            <a:spLocks/>
          </p:cNvSpPr>
          <p:nvPr/>
        </p:nvSpPr>
        <p:spPr>
          <a:xfrm>
            <a:off x="760085" y="169695"/>
            <a:ext cx="4243963" cy="6928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solidFill>
              </a:rPr>
              <a:t>The conditions on body axis </a:t>
            </a:r>
          </a:p>
        </p:txBody>
      </p:sp>
      <p:sp>
        <p:nvSpPr>
          <p:cNvPr id="39" name="Content Placeholder 2">
            <a:extLst>
              <a:ext uri="{FF2B5EF4-FFF2-40B4-BE49-F238E27FC236}">
                <a16:creationId xmlns:a16="http://schemas.microsoft.com/office/drawing/2014/main" id="{EB30C655-1C1C-4F54-B960-E0423DE494A6}"/>
              </a:ext>
            </a:extLst>
          </p:cNvPr>
          <p:cNvSpPr txBox="1">
            <a:spLocks/>
          </p:cNvSpPr>
          <p:nvPr/>
        </p:nvSpPr>
        <p:spPr>
          <a:xfrm>
            <a:off x="789512" y="862578"/>
            <a:ext cx="4214536" cy="16113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bg1"/>
                </a:solidFill>
              </a:rPr>
              <a:t>The center of the axis coincide on the CG of the body.</a:t>
            </a:r>
          </a:p>
          <a:p>
            <a:r>
              <a:rPr lang="en-US" sz="1800" dirty="0">
                <a:solidFill>
                  <a:schemeClr val="bg1"/>
                </a:solidFill>
              </a:rPr>
              <a:t>X-Z plane is the plan of symmetry. </a:t>
            </a:r>
          </a:p>
        </p:txBody>
      </p:sp>
      <mc:AlternateContent xmlns:mc="http://schemas.openxmlformats.org/markup-compatibility/2006">
        <mc:Choice xmlns:a14="http://schemas.microsoft.com/office/drawing/2010/main" Requires="a14">
          <p:sp>
            <p:nvSpPr>
              <p:cNvPr id="40" name="Content Placeholder 2">
                <a:extLst>
                  <a:ext uri="{FF2B5EF4-FFF2-40B4-BE49-F238E27FC236}">
                    <a16:creationId xmlns:a16="http://schemas.microsoft.com/office/drawing/2014/main" id="{6BD666FD-3721-4D5D-AE65-148AB5D0CE06}"/>
                  </a:ext>
                </a:extLst>
              </p:cNvPr>
              <p:cNvSpPr txBox="1">
                <a:spLocks/>
              </p:cNvSpPr>
              <p:nvPr/>
            </p:nvSpPr>
            <p:spPr>
              <a:xfrm>
                <a:off x="683568" y="2669547"/>
                <a:ext cx="5112568" cy="1976862"/>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pPr>
                <a:r>
                  <a:rPr lang="en-US" sz="1800" dirty="0">
                    <a:solidFill>
                      <a:schemeClr val="bg1"/>
                    </a:solidFill>
                  </a:rPr>
                  <a:t>Stability  axis (x-axis coincide on the </a:t>
                </a:r>
                <a14:m>
                  <m:oMath xmlns:m="http://schemas.openxmlformats.org/officeDocument/2006/math">
                    <m:sSub>
                      <m:sSubPr>
                        <m:ctrlPr>
                          <a:rPr lang="en-US" sz="1800" i="1" smtClean="0">
                            <a:solidFill>
                              <a:schemeClr val="bg1"/>
                            </a:solidFill>
                            <a:latin typeface="Cambria Math" panose="02040503050406030204" pitchFamily="18" charset="0"/>
                          </a:rPr>
                        </m:ctrlPr>
                      </m:sSubPr>
                      <m:e>
                        <m:r>
                          <a:rPr lang="en-US" sz="1800" i="1" smtClean="0">
                            <a:solidFill>
                              <a:schemeClr val="bg1"/>
                            </a:solidFill>
                            <a:latin typeface="Cambria Math" panose="02040503050406030204" pitchFamily="18" charset="0"/>
                          </a:rPr>
                          <m:t>𝑉</m:t>
                        </m:r>
                      </m:e>
                      <m:sub>
                        <m:r>
                          <a:rPr lang="en-US" sz="1800" i="1" smtClean="0">
                            <a:solidFill>
                              <a:schemeClr val="bg1"/>
                            </a:solidFill>
                            <a:latin typeface="Cambria Math" panose="02040503050406030204" pitchFamily="18" charset="0"/>
                          </a:rPr>
                          <m:t>𝑡</m:t>
                        </m:r>
                      </m:sub>
                    </m:sSub>
                    <m:r>
                      <a:rPr lang="en-US" sz="1800" i="1" dirty="0" smtClean="0">
                        <a:solidFill>
                          <a:schemeClr val="bg1"/>
                        </a:solidFill>
                        <a:latin typeface="Cambria Math" panose="02040503050406030204" pitchFamily="18" charset="0"/>
                      </a:rPr>
                      <m:t>𝑣𝑒𝑐𝑡𝑜𝑟</m:t>
                    </m:r>
                  </m:oMath>
                </a14:m>
                <a:r>
                  <a:rPr lang="en-US" sz="1800" dirty="0">
                    <a:solidFill>
                      <a:schemeClr val="bg1"/>
                    </a:solidFill>
                  </a:rPr>
                  <a:t>).</a:t>
                </a:r>
              </a:p>
              <a:p>
                <a:pPr>
                  <a:lnSpc>
                    <a:spcPct val="170000"/>
                  </a:lnSpc>
                </a:pPr>
                <a:r>
                  <a:rPr lang="en-US" sz="1800" dirty="0">
                    <a:solidFill>
                      <a:schemeClr val="bg1"/>
                    </a:solidFill>
                  </a:rPr>
                  <a:t>Principle axis (</a:t>
                </a:r>
                <a14:m>
                  <m:oMath xmlns:m="http://schemas.openxmlformats.org/officeDocument/2006/math">
                    <m:sSub>
                      <m:sSubPr>
                        <m:ctrlPr>
                          <a:rPr lang="en-US" sz="1800" i="1" smtClean="0">
                            <a:solidFill>
                              <a:schemeClr val="bg1"/>
                            </a:solidFill>
                            <a:latin typeface="Cambria Math" panose="02040503050406030204" pitchFamily="18" charset="0"/>
                          </a:rPr>
                        </m:ctrlPr>
                      </m:sSubPr>
                      <m:e>
                        <m:r>
                          <a:rPr lang="en-US" sz="1800" i="1" smtClean="0">
                            <a:solidFill>
                              <a:schemeClr val="bg1"/>
                            </a:solidFill>
                            <a:latin typeface="Cambria Math" panose="02040503050406030204" pitchFamily="18" charset="0"/>
                          </a:rPr>
                          <m:t>𝐼</m:t>
                        </m:r>
                      </m:e>
                      <m:sub>
                        <m:r>
                          <a:rPr lang="en-US" sz="1800" i="1" smtClean="0">
                            <a:solidFill>
                              <a:schemeClr val="bg1"/>
                            </a:solidFill>
                            <a:latin typeface="Cambria Math" panose="02040503050406030204" pitchFamily="18" charset="0"/>
                          </a:rPr>
                          <m:t>𝑥𝑧</m:t>
                        </m:r>
                      </m:sub>
                    </m:sSub>
                    <m:r>
                      <a:rPr lang="en-US" sz="1800" i="1" smtClean="0">
                        <a:solidFill>
                          <a:schemeClr val="bg1"/>
                        </a:solidFill>
                        <a:latin typeface="Cambria Math" panose="02040503050406030204" pitchFamily="18" charset="0"/>
                      </a:rPr>
                      <m:t>=0</m:t>
                    </m:r>
                  </m:oMath>
                </a14:m>
                <a:r>
                  <a:rPr lang="en-US" sz="1800" dirty="0">
                    <a:solidFill>
                      <a:schemeClr val="bg1"/>
                    </a:solidFill>
                  </a:rPr>
                  <a:t>).</a:t>
                </a:r>
              </a:p>
              <a:p>
                <a:pPr>
                  <a:lnSpc>
                    <a:spcPct val="170000"/>
                  </a:lnSpc>
                </a:pPr>
                <a:r>
                  <a:rPr lang="en-US" sz="1800" dirty="0">
                    <a:solidFill>
                      <a:schemeClr val="bg1"/>
                    </a:solidFill>
                  </a:rPr>
                  <a:t>Body axis (x-axis coincide on the FRL).</a:t>
                </a:r>
              </a:p>
            </p:txBody>
          </p:sp>
        </mc:Choice>
        <mc:Fallback>
          <p:sp>
            <p:nvSpPr>
              <p:cNvPr id="40" name="Content Placeholder 2">
                <a:extLst>
                  <a:ext uri="{FF2B5EF4-FFF2-40B4-BE49-F238E27FC236}">
                    <a16:creationId xmlns:a16="http://schemas.microsoft.com/office/drawing/2014/main" id="{6BD666FD-3721-4D5D-AE65-148AB5D0CE06}"/>
                  </a:ext>
                </a:extLst>
              </p:cNvPr>
              <p:cNvSpPr txBox="1">
                <a:spLocks noRot="1" noChangeAspect="1" noMove="1" noResize="1" noEditPoints="1" noAdjustHandles="1" noChangeArrowheads="1" noChangeShapeType="1" noTextEdit="1"/>
              </p:cNvSpPr>
              <p:nvPr/>
            </p:nvSpPr>
            <p:spPr>
              <a:xfrm>
                <a:off x="683568" y="2669547"/>
                <a:ext cx="5112568" cy="1976862"/>
              </a:xfrm>
              <a:prstGeom prst="rect">
                <a:avLst/>
              </a:prstGeom>
              <a:blipFill>
                <a:blip r:embed="rId2"/>
                <a:stretch>
                  <a:fillRect l="-715" b="-6481"/>
                </a:stretch>
              </a:blipFill>
            </p:spPr>
            <p:txBody>
              <a:bodyPr/>
              <a:lstStyle/>
              <a:p>
                <a:r>
                  <a:rPr lang="en-US">
                    <a:noFill/>
                  </a:rPr>
                  <a:t> </a:t>
                </a:r>
              </a:p>
            </p:txBody>
          </p:sp>
        </mc:Fallback>
      </mc:AlternateContent>
      <p:sp>
        <p:nvSpPr>
          <p:cNvPr id="41" name="Title 1">
            <a:extLst>
              <a:ext uri="{FF2B5EF4-FFF2-40B4-BE49-F238E27FC236}">
                <a16:creationId xmlns:a16="http://schemas.microsoft.com/office/drawing/2014/main" id="{F2B6071E-4380-42DE-8096-F8F471C6EE70}"/>
              </a:ext>
            </a:extLst>
          </p:cNvPr>
          <p:cNvSpPr txBox="1">
            <a:spLocks/>
          </p:cNvSpPr>
          <p:nvPr/>
        </p:nvSpPr>
        <p:spPr>
          <a:xfrm>
            <a:off x="789512" y="2231769"/>
            <a:ext cx="2929002" cy="547665"/>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Types of body axis </a:t>
            </a:r>
          </a:p>
        </p:txBody>
      </p:sp>
      <p:pic>
        <p:nvPicPr>
          <p:cNvPr id="42" name="Picture 41">
            <a:extLst>
              <a:ext uri="{FF2B5EF4-FFF2-40B4-BE49-F238E27FC236}">
                <a16:creationId xmlns:a16="http://schemas.microsoft.com/office/drawing/2014/main" id="{9DE1114C-41FB-4776-942F-DE1D85B6BF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3197" y="1249728"/>
            <a:ext cx="3307562" cy="2667599"/>
          </a:xfrm>
          <a:prstGeom prst="rect">
            <a:avLst/>
          </a:prstGeom>
        </p:spPr>
      </p:pic>
    </p:spTree>
    <p:extLst>
      <p:ext uri="{BB962C8B-B14F-4D97-AF65-F5344CB8AC3E}">
        <p14:creationId xmlns:p14="http://schemas.microsoft.com/office/powerpoint/2010/main" val="3038474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4D5539-DF86-40F0-9CE8-21A95298FDD1}"/>
              </a:ext>
            </a:extLst>
          </p:cNvPr>
          <p:cNvSpPr txBox="1">
            <a:spLocks/>
          </p:cNvSpPr>
          <p:nvPr/>
        </p:nvSpPr>
        <p:spPr>
          <a:xfrm>
            <a:off x="395536" y="498061"/>
            <a:ext cx="5592178" cy="483973"/>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Calibri Light" panose="020F0302020204030204"/>
                <a:ea typeface="+mj-ea"/>
                <a:cs typeface="+mj-cs"/>
              </a:rPr>
              <a:t>Consequences of the linearization </a:t>
            </a:r>
          </a:p>
        </p:txBody>
      </p:sp>
      <p:sp>
        <p:nvSpPr>
          <p:cNvPr id="5" name="Content Placeholder 2">
            <a:extLst>
              <a:ext uri="{FF2B5EF4-FFF2-40B4-BE49-F238E27FC236}">
                <a16:creationId xmlns:a16="http://schemas.microsoft.com/office/drawing/2014/main" id="{131B0358-F0C3-4900-81CE-990FC63E44D2}"/>
              </a:ext>
            </a:extLst>
          </p:cNvPr>
          <p:cNvSpPr txBox="1">
            <a:spLocks/>
          </p:cNvSpPr>
          <p:nvPr/>
        </p:nvSpPr>
        <p:spPr>
          <a:xfrm>
            <a:off x="395536" y="1165027"/>
            <a:ext cx="4296036" cy="311689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chemeClr val="bg1"/>
                </a:solidFill>
                <a:effectLst/>
                <a:uLnTx/>
                <a:uFillTx/>
                <a:latin typeface="Calibri" panose="020F0502020204030204"/>
                <a:ea typeface="+mn-ea"/>
                <a:cs typeface="+mn-cs"/>
              </a:rPr>
              <a:t>For the linearization to be valid with an acceptable error the perturbations must be small.</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chemeClr val="bg1"/>
                </a:solidFill>
                <a:effectLst/>
                <a:uLnTx/>
                <a:uFillTx/>
                <a:latin typeface="Calibri" panose="020F0502020204030204"/>
                <a:ea typeface="+mn-ea"/>
                <a:cs typeface="+mn-cs"/>
              </a:rPr>
              <a:t>Hance we usually choose one of the equilibrium points to linearize the equations around it; Using the steady state values at the given operating condition as a reference.</a:t>
            </a:r>
          </a:p>
        </p:txBody>
      </p:sp>
      <p:pic>
        <p:nvPicPr>
          <p:cNvPr id="6" name="Picture 5">
            <a:extLst>
              <a:ext uri="{FF2B5EF4-FFF2-40B4-BE49-F238E27FC236}">
                <a16:creationId xmlns:a16="http://schemas.microsoft.com/office/drawing/2014/main" id="{CFA53026-5B78-4CA0-B2FC-A71E35CA7D40}"/>
              </a:ext>
            </a:extLst>
          </p:cNvPr>
          <p:cNvPicPr>
            <a:picLocks noChangeAspect="1"/>
          </p:cNvPicPr>
          <p:nvPr/>
        </p:nvPicPr>
        <p:blipFill rotWithShape="1">
          <a:blip r:embed="rId2">
            <a:extLst>
              <a:ext uri="{28A0092B-C50C-407E-A947-70E740481C1C}">
                <a14:useLocalDpi xmlns:a14="http://schemas.microsoft.com/office/drawing/2010/main" val="0"/>
              </a:ext>
            </a:extLst>
          </a:blip>
          <a:srcRect l="2978" t="3304" r="2657" b="6937"/>
          <a:stretch/>
        </p:blipFill>
        <p:spPr>
          <a:xfrm>
            <a:off x="5422266" y="2754743"/>
            <a:ext cx="2819764" cy="2160240"/>
          </a:xfrm>
          <a:prstGeom prst="rect">
            <a:avLst/>
          </a:prstGeom>
        </p:spPr>
      </p:pic>
      <p:pic>
        <p:nvPicPr>
          <p:cNvPr id="7" name="Picture 6">
            <a:extLst>
              <a:ext uri="{FF2B5EF4-FFF2-40B4-BE49-F238E27FC236}">
                <a16:creationId xmlns:a16="http://schemas.microsoft.com/office/drawing/2014/main" id="{48F7DFD9-167F-46EE-8F84-17FB0D1288B6}"/>
              </a:ext>
            </a:extLst>
          </p:cNvPr>
          <p:cNvPicPr>
            <a:picLocks noChangeAspect="1"/>
          </p:cNvPicPr>
          <p:nvPr/>
        </p:nvPicPr>
        <p:blipFill rotWithShape="1">
          <a:blip r:embed="rId3">
            <a:extLst>
              <a:ext uri="{28A0092B-C50C-407E-A947-70E740481C1C}">
                <a14:useLocalDpi xmlns:a14="http://schemas.microsoft.com/office/drawing/2010/main" val="0"/>
              </a:ext>
            </a:extLst>
          </a:blip>
          <a:srcRect l="7117" t="51816" b="5175"/>
          <a:stretch/>
        </p:blipFill>
        <p:spPr>
          <a:xfrm>
            <a:off x="4860032" y="1165027"/>
            <a:ext cx="4050646" cy="1406723"/>
          </a:xfrm>
          <a:prstGeom prst="rect">
            <a:avLst/>
          </a:prstGeom>
        </p:spPr>
      </p:pic>
    </p:spTree>
    <p:extLst>
      <p:ext uri="{BB962C8B-B14F-4D97-AF65-F5344CB8AC3E}">
        <p14:creationId xmlns:p14="http://schemas.microsoft.com/office/powerpoint/2010/main" val="2275547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DFBD20-7578-4564-B489-7BB722E868D6}"/>
              </a:ext>
            </a:extLst>
          </p:cNvPr>
          <p:cNvSpPr txBox="1">
            <a:spLocks/>
          </p:cNvSpPr>
          <p:nvPr/>
        </p:nvSpPr>
        <p:spPr>
          <a:xfrm>
            <a:off x="792805" y="123478"/>
            <a:ext cx="4968552" cy="642163"/>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rPr>
              <a:t>steady level flight</a:t>
            </a:r>
          </a:p>
        </p:txBody>
      </p:sp>
      <p:sp>
        <p:nvSpPr>
          <p:cNvPr id="5" name="Content Placeholder 2">
            <a:extLst>
              <a:ext uri="{FF2B5EF4-FFF2-40B4-BE49-F238E27FC236}">
                <a16:creationId xmlns:a16="http://schemas.microsoft.com/office/drawing/2014/main" id="{9BD857E2-9195-455F-B12C-42AE4CAA51B6}"/>
              </a:ext>
            </a:extLst>
          </p:cNvPr>
          <p:cNvSpPr txBox="1">
            <a:spLocks/>
          </p:cNvSpPr>
          <p:nvPr/>
        </p:nvSpPr>
        <p:spPr>
          <a:xfrm>
            <a:off x="792805" y="987575"/>
            <a:ext cx="7523611" cy="1224136"/>
          </a:xfrm>
          <a:prstGeom prst="rect">
            <a:avLst/>
          </a:prstGeom>
        </p:spPr>
        <p:txBody>
          <a:bodyPr>
            <a:normAutofit fontScale="700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there is no moments acting on the aircraft.</a:t>
            </a:r>
          </a:p>
          <a:p>
            <a:r>
              <a:rPr lang="en-US" dirty="0">
                <a:solidFill>
                  <a:schemeClr val="bg1"/>
                </a:solidFill>
              </a:rPr>
              <a:t>The forces acting on the aircraft must be in equilibrium.</a:t>
            </a:r>
          </a:p>
          <a:p>
            <a:r>
              <a:rPr lang="en-US" dirty="0">
                <a:solidFill>
                  <a:schemeClr val="bg1"/>
                </a:solidFill>
              </a:rPr>
              <a:t>The rate of change of states is zero.</a:t>
            </a:r>
          </a:p>
          <a:p>
            <a:pPr marL="0" indent="0">
              <a:buFont typeface="Arial" pitchFamily="34" charset="0"/>
              <a:buNone/>
            </a:pPr>
            <a:endParaRPr lang="en-US" dirty="0">
              <a:solidFill>
                <a:schemeClr val="bg1"/>
              </a:solidFill>
            </a:endParaRPr>
          </a:p>
        </p:txBody>
      </p:sp>
      <p:pic>
        <p:nvPicPr>
          <p:cNvPr id="6" name="Picture 5">
            <a:extLst>
              <a:ext uri="{FF2B5EF4-FFF2-40B4-BE49-F238E27FC236}">
                <a16:creationId xmlns:a16="http://schemas.microsoft.com/office/drawing/2014/main" id="{7078DB64-D75E-4D7D-8766-939F926985BD}"/>
              </a:ext>
            </a:extLst>
          </p:cNvPr>
          <p:cNvPicPr>
            <a:picLocks noChangeAspect="1"/>
          </p:cNvPicPr>
          <p:nvPr/>
        </p:nvPicPr>
        <p:blipFill>
          <a:blip r:embed="rId2"/>
          <a:stretch>
            <a:fillRect/>
          </a:stretch>
        </p:blipFill>
        <p:spPr>
          <a:xfrm>
            <a:off x="1060930" y="2330503"/>
            <a:ext cx="6987359" cy="2473993"/>
          </a:xfrm>
          <a:prstGeom prst="rect">
            <a:avLst/>
          </a:prstGeom>
        </p:spPr>
      </p:pic>
      <p:sp>
        <p:nvSpPr>
          <p:cNvPr id="7" name="TextBox 6">
            <a:extLst>
              <a:ext uri="{FF2B5EF4-FFF2-40B4-BE49-F238E27FC236}">
                <a16:creationId xmlns:a16="http://schemas.microsoft.com/office/drawing/2014/main" id="{02B68393-E980-45F0-8EB9-6445234A1579}"/>
              </a:ext>
            </a:extLst>
          </p:cNvPr>
          <p:cNvSpPr txBox="1"/>
          <p:nvPr/>
        </p:nvSpPr>
        <p:spPr>
          <a:xfrm>
            <a:off x="1106273" y="2499131"/>
            <a:ext cx="1883984" cy="923330"/>
          </a:xfrm>
          <a:prstGeom prst="rect">
            <a:avLst/>
          </a:prstGeom>
          <a:noFill/>
        </p:spPr>
        <p:txBody>
          <a:bodyPr wrap="square" rtlCol="0">
            <a:spAutoFit/>
          </a:bodyPr>
          <a:lstStyle/>
          <a:p>
            <a:r>
              <a:rPr lang="en-US" dirty="0">
                <a:solidFill>
                  <a:srgbClr val="C00000"/>
                </a:solidFill>
              </a:rPr>
              <a:t>Forces and moments in the body axis </a:t>
            </a:r>
          </a:p>
        </p:txBody>
      </p:sp>
    </p:spTree>
    <p:extLst>
      <p:ext uri="{BB962C8B-B14F-4D97-AF65-F5344CB8AC3E}">
        <p14:creationId xmlns:p14="http://schemas.microsoft.com/office/powerpoint/2010/main" val="3526421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1038A97-A6DB-4D84-B9C5-A556FDA02513}"/>
              </a:ext>
            </a:extLst>
          </p:cNvPr>
          <p:cNvGrpSpPr/>
          <p:nvPr/>
        </p:nvGrpSpPr>
        <p:grpSpPr>
          <a:xfrm>
            <a:off x="107504" y="334856"/>
            <a:ext cx="8821536" cy="4473788"/>
            <a:chOff x="107504" y="483518"/>
            <a:chExt cx="8821536" cy="4473788"/>
          </a:xfrm>
        </p:grpSpPr>
        <p:grpSp>
          <p:nvGrpSpPr>
            <p:cNvPr id="7" name="Group 6">
              <a:extLst>
                <a:ext uri="{FF2B5EF4-FFF2-40B4-BE49-F238E27FC236}">
                  <a16:creationId xmlns:a16="http://schemas.microsoft.com/office/drawing/2014/main" id="{DD517ABB-99A3-4781-B4AB-AADA74318C2D}"/>
                </a:ext>
              </a:extLst>
            </p:cNvPr>
            <p:cNvGrpSpPr/>
            <p:nvPr/>
          </p:nvGrpSpPr>
          <p:grpSpPr>
            <a:xfrm>
              <a:off x="107504" y="483518"/>
              <a:ext cx="8821536" cy="4473788"/>
              <a:chOff x="107504" y="483518"/>
              <a:chExt cx="8821536" cy="4473788"/>
            </a:xfrm>
          </p:grpSpPr>
          <p:pic>
            <p:nvPicPr>
              <p:cNvPr id="4" name="Content Placeholder 3">
                <a:extLst>
                  <a:ext uri="{FF2B5EF4-FFF2-40B4-BE49-F238E27FC236}">
                    <a16:creationId xmlns:a16="http://schemas.microsoft.com/office/drawing/2014/main" id="{C9FF631F-15F6-4FF6-B3F3-B3AD91D95C48}"/>
                  </a:ext>
                </a:extLst>
              </p:cNvPr>
              <p:cNvPicPr>
                <a:picLocks noChangeAspect="1"/>
              </p:cNvPicPr>
              <p:nvPr/>
            </p:nvPicPr>
            <p:blipFill rotWithShape="1">
              <a:blip r:embed="rId2"/>
              <a:srcRect t="4965"/>
              <a:stretch/>
            </p:blipFill>
            <p:spPr>
              <a:xfrm>
                <a:off x="107504" y="483518"/>
                <a:ext cx="8821536" cy="4135314"/>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ADB8F11-D748-42D4-8421-48FA5AADB4F2}"/>
                      </a:ext>
                    </a:extLst>
                  </p:cNvPr>
                  <p:cNvSpPr txBox="1"/>
                  <p:nvPr/>
                </p:nvSpPr>
                <p:spPr>
                  <a:xfrm>
                    <a:off x="107504" y="4587974"/>
                    <a:ext cx="8821534" cy="369332"/>
                  </a:xfrm>
                  <a:prstGeom prst="rect">
                    <a:avLst/>
                  </a:prstGeom>
                  <a:solidFill>
                    <a:schemeClr val="bg1"/>
                  </a:solidFill>
                </p:spPr>
                <p:txBody>
                  <a:bodyPr wrap="square" rtlCol="0">
                    <a:spAutoFit/>
                  </a:bodyPr>
                  <a:lstStyle/>
                  <a:p>
                    <a:r>
                      <a:rPr lang="en-US" dirty="0"/>
                      <a:t>Where</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𝑋</m:t>
                        </m:r>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m:t>
                        </m:r>
                        <m:r>
                          <a:rPr lang="en-US" i="1" dirty="0" smtClean="0">
                            <a:latin typeface="Cambria Math" panose="02040503050406030204" pitchFamily="18" charset="0"/>
                          </a:rPr>
                          <m:t>𝑍</m:t>
                        </m:r>
                        <m:r>
                          <a:rPr lang="en-US" i="1" dirty="0" smtClean="0">
                            <a:latin typeface="Cambria Math" panose="02040503050406030204" pitchFamily="18" charset="0"/>
                          </a:rPr>
                          <m:t> </m:t>
                        </m:r>
                      </m:oMath>
                    </a14:m>
                    <a:r>
                      <a:rPr lang="en-US" dirty="0"/>
                      <a:t>express the aerodynamic forces. </a:t>
                    </a:r>
                  </a:p>
                </p:txBody>
              </p:sp>
            </mc:Choice>
            <mc:Fallback>
              <p:sp>
                <p:nvSpPr>
                  <p:cNvPr id="5" name="TextBox 4">
                    <a:extLst>
                      <a:ext uri="{FF2B5EF4-FFF2-40B4-BE49-F238E27FC236}">
                        <a16:creationId xmlns:a16="http://schemas.microsoft.com/office/drawing/2014/main" id="{BADB8F11-D748-42D4-8421-48FA5AADB4F2}"/>
                      </a:ext>
                    </a:extLst>
                  </p:cNvPr>
                  <p:cNvSpPr txBox="1">
                    <a:spLocks noRot="1" noChangeAspect="1" noMove="1" noResize="1" noEditPoints="1" noAdjustHandles="1" noChangeArrowheads="1" noChangeShapeType="1" noTextEdit="1"/>
                  </p:cNvSpPr>
                  <p:nvPr/>
                </p:nvSpPr>
                <p:spPr>
                  <a:xfrm>
                    <a:off x="107504" y="4587974"/>
                    <a:ext cx="8821534" cy="369332"/>
                  </a:xfrm>
                  <a:prstGeom prst="rect">
                    <a:avLst/>
                  </a:prstGeom>
                  <a:blipFill>
                    <a:blip r:embed="rId3"/>
                    <a:stretch>
                      <a:fillRect l="-622" t="-8197" b="-24590"/>
                    </a:stretch>
                  </a:blipFill>
                </p:spPr>
                <p:txBody>
                  <a:bodyPr/>
                  <a:lstStyle/>
                  <a:p>
                    <a:r>
                      <a:rPr lang="en-US">
                        <a:noFill/>
                      </a:rPr>
                      <a:t> </a:t>
                    </a:r>
                  </a:p>
                </p:txBody>
              </p:sp>
            </mc:Fallback>
          </mc:AlternateContent>
        </p:grpSp>
        <p:sp>
          <p:nvSpPr>
            <p:cNvPr id="6" name="TextBox 5">
              <a:extLst>
                <a:ext uri="{FF2B5EF4-FFF2-40B4-BE49-F238E27FC236}">
                  <a16:creationId xmlns:a16="http://schemas.microsoft.com/office/drawing/2014/main" id="{A50A9FC8-EFEC-4724-A5BF-6B14BB37419D}"/>
                </a:ext>
              </a:extLst>
            </p:cNvPr>
            <p:cNvSpPr txBox="1"/>
            <p:nvPr/>
          </p:nvSpPr>
          <p:spPr>
            <a:xfrm>
              <a:off x="195143" y="2895405"/>
              <a:ext cx="8733895" cy="646331"/>
            </a:xfrm>
            <a:prstGeom prst="rect">
              <a:avLst/>
            </a:prstGeom>
            <a:solidFill>
              <a:schemeClr val="bg1"/>
            </a:solidFill>
          </p:spPr>
          <p:txBody>
            <a:bodyPr wrap="square" rtlCol="0">
              <a:spAutoFit/>
            </a:bodyPr>
            <a:lstStyle/>
            <a:p>
              <a:r>
                <a:rPr lang="en-US" dirty="0"/>
                <a:t>And the total force acting on the airplane Equals the vectorial sum of the aerodynamic and gravity forces.</a:t>
              </a:r>
            </a:p>
          </p:txBody>
        </p:sp>
      </p:grpSp>
    </p:spTree>
    <p:extLst>
      <p:ext uri="{BB962C8B-B14F-4D97-AF65-F5344CB8AC3E}">
        <p14:creationId xmlns:p14="http://schemas.microsoft.com/office/powerpoint/2010/main" val="1657926491"/>
      </p:ext>
    </p:extLst>
  </p:cSld>
  <p:clrMapOvr>
    <a:masterClrMapping/>
  </p:clrMapOvr>
</p:sld>
</file>

<file path=ppt/theme/theme1.xml><?xml version="1.0" encoding="utf-8"?>
<a:theme xmlns:a="http://schemas.openxmlformats.org/drawingml/2006/main" name="Cover and End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2188</TotalTime>
  <Words>274</Words>
  <Application>Microsoft Office PowerPoint</Application>
  <PresentationFormat>On-screen Show (16:9)</PresentationFormat>
  <Paragraphs>37</Paragraphs>
  <Slides>10</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맑은 고딕</vt:lpstr>
      <vt:lpstr>Arial</vt:lpstr>
      <vt:lpstr>Calibri</vt:lpstr>
      <vt:lpstr>Calibri Light</vt:lpstr>
      <vt:lpstr>Cambria Math</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mohamed hassan</cp:lastModifiedBy>
  <cp:revision>99</cp:revision>
  <dcterms:created xsi:type="dcterms:W3CDTF">2016-12-05T23:26:54Z</dcterms:created>
  <dcterms:modified xsi:type="dcterms:W3CDTF">2022-03-12T11:27:58Z</dcterms:modified>
</cp:coreProperties>
</file>