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675" r:id="rId3"/>
  </p:sldMasterIdLst>
  <p:notesMasterIdLst>
    <p:notesMasterId r:id="rId31"/>
  </p:notesMasterIdLst>
  <p:sldIdLst>
    <p:sldId id="256" r:id="rId4"/>
    <p:sldId id="307" r:id="rId5"/>
    <p:sldId id="309" r:id="rId6"/>
    <p:sldId id="310" r:id="rId7"/>
    <p:sldId id="311" r:id="rId8"/>
    <p:sldId id="312" r:id="rId9"/>
    <p:sldId id="313" r:id="rId10"/>
    <p:sldId id="314" r:id="rId11"/>
    <p:sldId id="315" r:id="rId12"/>
    <p:sldId id="316" r:id="rId13"/>
    <p:sldId id="317" r:id="rId14"/>
    <p:sldId id="318" r:id="rId15"/>
    <p:sldId id="319" r:id="rId16"/>
    <p:sldId id="321" r:id="rId17"/>
    <p:sldId id="322" r:id="rId18"/>
    <p:sldId id="323" r:id="rId19"/>
    <p:sldId id="324" r:id="rId20"/>
    <p:sldId id="325" r:id="rId21"/>
    <p:sldId id="326" r:id="rId22"/>
    <p:sldId id="327" r:id="rId23"/>
    <p:sldId id="328" r:id="rId24"/>
    <p:sldId id="329" r:id="rId25"/>
    <p:sldId id="333" r:id="rId26"/>
    <p:sldId id="330" r:id="rId27"/>
    <p:sldId id="331" r:id="rId28"/>
    <p:sldId id="332" r:id="rId29"/>
    <p:sldId id="320" r:id="rId3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A7BD"/>
    <a:srgbClr val="FF9966"/>
    <a:srgbClr val="69B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16" autoAdjust="0"/>
    <p:restoredTop sz="96196" autoAdjust="0"/>
  </p:normalViewPr>
  <p:slideViewPr>
    <p:cSldViewPr>
      <p:cViewPr varScale="1">
        <p:scale>
          <a:sx n="151" d="100"/>
          <a:sy n="151" d="100"/>
        </p:scale>
        <p:origin x="720" y="1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428EB-F3A7-4A96-BB1D-43FE156CDB2B}" type="datetimeFigureOut">
              <a:rPr lang="ko-KR" altLang="en-US" smtClean="0"/>
              <a:t>2022-04-20</a:t>
            </a:fld>
            <a:endParaRPr lang="ko-KR"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F3882-DEFD-4E72-8E13-72C60FD89A16}" type="slidenum">
              <a:rPr lang="ko-KR" altLang="en-US" smtClean="0"/>
              <a:t>‹#›</a:t>
            </a:fld>
            <a:endParaRPr lang="ko-KR" altLang="en-US" dirty="0"/>
          </a:p>
        </p:txBody>
      </p:sp>
    </p:spTree>
    <p:extLst>
      <p:ext uri="{BB962C8B-B14F-4D97-AF65-F5344CB8AC3E}">
        <p14:creationId xmlns:p14="http://schemas.microsoft.com/office/powerpoint/2010/main" val="32567069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4" hasCustomPrompt="1"/>
          </p:nvPr>
        </p:nvSpPr>
        <p:spPr>
          <a:xfrm>
            <a:off x="259194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475218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691242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259194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475218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20" hasCustomPrompt="1"/>
          </p:nvPr>
        </p:nvSpPr>
        <p:spPr>
          <a:xfrm>
            <a:off x="691242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56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2787774"/>
            <a:ext cx="9144000" cy="23557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pic>
        <p:nvPicPr>
          <p:cNvPr id="6"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35896" y="10953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5283453" y="14916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76493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KBM-정애\014-Fullppt\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1560" y="1286352"/>
            <a:ext cx="3672408" cy="36616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771161" y="1446782"/>
            <a:ext cx="3325137" cy="2323794"/>
          </a:xfrm>
          <a:prstGeom prst="rect">
            <a:avLst/>
          </a:prstGeom>
          <a:solidFill>
            <a:schemeClr val="bg1">
              <a:lumMod val="95000"/>
            </a:schemeClr>
          </a:solidFill>
        </p:spPr>
        <p:txBody>
          <a:bodyPr anchor="ctr"/>
          <a:lstStyle>
            <a:lvl1pPr marL="0" indent="0" algn="ctr">
              <a:buNone/>
              <a:defRPr sz="14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6" name="Group 5"/>
          <p:cNvGrpSpPr/>
          <p:nvPr userDrawn="1"/>
        </p:nvGrpSpPr>
        <p:grpSpPr>
          <a:xfrm>
            <a:off x="3377124" y="506011"/>
            <a:ext cx="2376264" cy="4104459"/>
            <a:chOff x="2627784" y="1825002"/>
            <a:chExt cx="1198166" cy="2069560"/>
          </a:xfrm>
        </p:grpSpPr>
        <p:sp>
          <p:nvSpPr>
            <p:cNvPr id="7" name="Rounded Rectangle 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 name="Group 8"/>
            <p:cNvGrpSpPr/>
            <p:nvPr/>
          </p:nvGrpSpPr>
          <p:grpSpPr>
            <a:xfrm>
              <a:off x="3168829" y="3704452"/>
              <a:ext cx="116076" cy="127684"/>
              <a:chOff x="2453209" y="5151638"/>
              <a:chExt cx="191820" cy="211002"/>
            </a:xfrm>
          </p:grpSpPr>
          <p:sp>
            <p:nvSpPr>
              <p:cNvPr id="12" name="Oval 11"/>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ounded Rectangle 12"/>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4" name="Picture Placeholder 2"/>
          <p:cNvSpPr>
            <a:spLocks noGrp="1"/>
          </p:cNvSpPr>
          <p:nvPr>
            <p:ph type="pic" idx="12" hasCustomPrompt="1"/>
          </p:nvPr>
        </p:nvSpPr>
        <p:spPr>
          <a:xfrm>
            <a:off x="3526032" y="843558"/>
            <a:ext cx="2091935" cy="329854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15554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630019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0" y="0"/>
            <a:ext cx="284380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792622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67544" y="0"/>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67544" y="3795886"/>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467544" y="1491630"/>
            <a:ext cx="3312368" cy="2160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472415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53238"/>
            <a:ext cx="5436096"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26814"/>
            <a:ext cx="5436096"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359273" y="1356135"/>
            <a:ext cx="2420639" cy="2425386"/>
            <a:chOff x="894913" y="1065128"/>
            <a:chExt cx="2420639" cy="2425386"/>
          </a:xfrm>
        </p:grpSpPr>
        <p:pic>
          <p:nvPicPr>
            <p:cNvPr id="5"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8235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5923F103-BC34-4FE4-A40E-EDDEECFDA5D0}" type="datetimeFigureOut">
              <a:rPr lang="en-US" dirty="0"/>
              <a:pPr/>
              <a:t>20-Apr-22</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73337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20-Apr-22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07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946270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20-Apr-22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26815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20-Apr-22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43069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20-Apr-22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43639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20-Apr-22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3008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20-Apr-22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29421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20-Apr-22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57551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20-Apr-22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09442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20-Apr-22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780875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20-Apr-22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12464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20-Apr-22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1767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8820472"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99542"/>
            <a:ext cx="8820472"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직사각형 1">
            <a:extLst>
              <a:ext uri="{FF2B5EF4-FFF2-40B4-BE49-F238E27FC236}">
                <a16:creationId xmlns:a16="http://schemas.microsoft.com/office/drawing/2014/main" id="{97845489-B228-40CA-99BD-CBA41EE6F99E}"/>
              </a:ext>
            </a:extLst>
          </p:cNvPr>
          <p:cNvSpPr/>
          <p:nvPr userDrawn="1"/>
        </p:nvSpPr>
        <p:spPr>
          <a:xfrm>
            <a:off x="0" y="1059582"/>
            <a:ext cx="9144000" cy="40839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29044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20-Apr-22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987970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20-Apr-22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95611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20-Apr-22</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74503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3086D93-FCAC-47E0-A2EE-787E62CA814C}" type="datetimeFigureOut">
              <a:rPr lang="en-US" dirty="0"/>
              <a:t>20-Apr-22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247921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CDA879A6-0FD0-4734-A311-86BFCA472E6E}" type="datetimeFigureOut">
              <a:rPr lang="en-US" dirty="0"/>
              <a:t>20-Apr-22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007622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79812" y="1923678"/>
            <a:ext cx="3384376" cy="1048242"/>
          </a:xfrm>
          <a:prstGeom prst="rect">
            <a:avLst/>
          </a:prstGeom>
        </p:spPr>
        <p:txBody>
          <a:bodyPr anchor="ctr"/>
          <a:lstStyle>
            <a:lvl1pPr marL="0" indent="0" algn="ctr">
              <a:lnSpc>
                <a:spcPct val="100000"/>
              </a:lnSpc>
              <a:buNone/>
              <a:defRPr sz="3600" b="1" baseline="0">
                <a:solidFill>
                  <a:schemeClr val="accent1"/>
                </a:solidFill>
                <a:latin typeface="+mn-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879664" y="3003798"/>
            <a:ext cx="3384376" cy="481178"/>
          </a:xfrm>
          <a:prstGeom prst="rect">
            <a:avLst/>
          </a:prstGeom>
        </p:spPr>
        <p:txBody>
          <a:bodyPr anchor="ctr"/>
          <a:lstStyle>
            <a:lvl1pPr marL="0" indent="0" algn="ctr" fontAlgn="auto">
              <a:lnSpc>
                <a:spcPct val="100000"/>
              </a:lnSpc>
              <a:spcBef>
                <a:spcPts val="0"/>
              </a:spcBef>
              <a:spcAft>
                <a:spcPts val="0"/>
              </a:spcAft>
              <a:buNone/>
              <a:defRPr sz="1200" b="1" baseline="0">
                <a:solidFill>
                  <a:schemeClr val="accent1"/>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3" name="Oval 2"/>
          <p:cNvSpPr/>
          <p:nvPr userDrawn="1"/>
        </p:nvSpPr>
        <p:spPr>
          <a:xfrm>
            <a:off x="2979198" y="996200"/>
            <a:ext cx="3240360" cy="3240360"/>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8416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607202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End Slide Layout">
    <p:bg>
      <p:bgPr>
        <a:solidFill>
          <a:srgbClr val="57A7BD"/>
        </a:solidFill>
        <a:effectLst/>
      </p:bgPr>
    </p:bg>
    <p:spTree>
      <p:nvGrpSpPr>
        <p:cNvPr id="1" name=""/>
        <p:cNvGrpSpPr/>
        <p:nvPr/>
      </p:nvGrpSpPr>
      <p:grpSpPr>
        <a:xfrm>
          <a:off x="0" y="0"/>
          <a:ext cx="0" cy="0"/>
          <a:chOff x="0" y="0"/>
          <a:chExt cx="0" cy="0"/>
        </a:xfrm>
      </p:grpSpPr>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userDrawn="1"/>
        </p:nvGrpSpPr>
        <p:grpSpPr>
          <a:xfrm>
            <a:off x="2691166" y="319499"/>
            <a:ext cx="4378671" cy="4443349"/>
            <a:chOff x="2987824" y="255370"/>
            <a:chExt cx="3658591" cy="3712633"/>
          </a:xfrm>
        </p:grpSpPr>
        <p:sp>
          <p:nvSpPr>
            <p:cNvPr id="16" name="Rounded Rectangle 7"/>
            <p:cNvSpPr/>
            <p:nvPr userDrawn="1"/>
          </p:nvSpPr>
          <p:spPr>
            <a:xfrm rot="2743412">
              <a:off x="2570129" y="839249"/>
              <a:ext cx="1479455" cy="311698"/>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3"/>
            <p:cNvSpPr/>
            <p:nvPr userDrawn="1"/>
          </p:nvSpPr>
          <p:spPr>
            <a:xfrm rot="2588287">
              <a:off x="4911045" y="3207276"/>
              <a:ext cx="1476662" cy="311697"/>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2987824" y="302237"/>
              <a:ext cx="3658591" cy="3665766"/>
              <a:chOff x="894913" y="1065128"/>
              <a:chExt cx="2420639" cy="2425386"/>
            </a:xfrm>
          </p:grpSpPr>
          <p:pic>
            <p:nvPicPr>
              <p:cNvPr id="8" name="Picture 7"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Oval 18"/>
            <p:cNvSpPr/>
            <p:nvPr userDrawn="1"/>
          </p:nvSpPr>
          <p:spPr>
            <a:xfrm>
              <a:off x="3452395" y="1155308"/>
              <a:ext cx="2188355" cy="2188355"/>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p:cNvSpPr>
            <a:spLocks noGrp="1"/>
          </p:cNvSpPr>
          <p:nvPr>
            <p:ph type="body" sz="quarter" idx="10" hasCustomPrompt="1"/>
          </p:nvPr>
        </p:nvSpPr>
        <p:spPr>
          <a:xfrm>
            <a:off x="3392288" y="2283718"/>
            <a:ext cx="2359424" cy="576063"/>
          </a:xfrm>
          <a:prstGeom prst="rect">
            <a:avLst/>
          </a:prstGeom>
        </p:spPr>
        <p:txBody>
          <a:bodyPr anchor="ctr"/>
          <a:lstStyle>
            <a:lvl1pPr marL="0" indent="0" algn="ctr">
              <a:buNone/>
              <a:defRPr sz="36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3392140" y="2859781"/>
            <a:ext cx="2359424" cy="576065"/>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2166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23478"/>
            <a:ext cx="75243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9542"/>
            <a:ext cx="7524328"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7418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63888" y="627534"/>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563888" y="2031690"/>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563888" y="3435846"/>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76077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7400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483768"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4676775"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20389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247964" y="339502"/>
            <a:ext cx="1944216" cy="446449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444448" y="2774906"/>
            <a:ext cx="2304016"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95536" y="2774906"/>
            <a:ext cx="3600160"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99681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7" name="Right Triangle 6"/>
          <p:cNvSpPr/>
          <p:nvPr userDrawn="1"/>
        </p:nvSpPr>
        <p:spPr>
          <a:xfrm rot="10800000">
            <a:off x="6804000" y="1"/>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Picture Placeholder 2"/>
          <p:cNvSpPr>
            <a:spLocks noGrp="1"/>
          </p:cNvSpPr>
          <p:nvPr>
            <p:ph type="pic" idx="1" hasCustomPrompt="1"/>
          </p:nvPr>
        </p:nvSpPr>
        <p:spPr>
          <a:xfrm>
            <a:off x="5424595" y="286544"/>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0" hasCustomPrompt="1"/>
          </p:nvPr>
        </p:nvSpPr>
        <p:spPr>
          <a:xfrm>
            <a:off x="4260726"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5424595" y="2662808"/>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6588464"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Right Triangle 13"/>
          <p:cNvSpPr/>
          <p:nvPr userDrawn="1"/>
        </p:nvSpPr>
        <p:spPr>
          <a:xfrm>
            <a:off x="0" y="2803500"/>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821026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theme" Target="../theme/theme3.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52" r:id="rId3"/>
    <p:sldLayoutId id="2147483660" r:id="rId4"/>
    <p:sldLayoutId id="2147483662" r:id="rId5"/>
    <p:sldLayoutId id="2147483665" r:id="rId6"/>
    <p:sldLayoutId id="2147483666" r:id="rId7"/>
    <p:sldLayoutId id="2147483663" r:id="rId8"/>
    <p:sldLayoutId id="2147483664" r:id="rId9"/>
    <p:sldLayoutId id="2147483667" r:id="rId10"/>
    <p:sldLayoutId id="2147483668" r:id="rId11"/>
    <p:sldLayoutId id="2147483655" r:id="rId12"/>
    <p:sldLayoutId id="2147483669" r:id="rId13"/>
    <p:sldLayoutId id="2147483670" r:id="rId14"/>
    <p:sldLayoutId id="2147483671"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2BE451C3-0FF4-47C4-B829-773ADF60F88C}" type="datetimeFigureOut">
              <a:rPr lang="en-US" dirty="0"/>
              <a:t>20-Apr-22</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r>
              <a:rPr lang="en-US" dirty="0"/>
              <a:t>
              </a:t>
            </a:r>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0002787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73" r:id="rId20"/>
  </p:sldLayoutIdLst>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19.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8.png"/><Relationship Id="rId1" Type="http://schemas.openxmlformats.org/officeDocument/2006/relationships/slideLayout" Target="../slideLayouts/slideLayout20.xml"/><Relationship Id="rId5" Type="http://schemas.microsoft.com/office/2007/relationships/hdphoto" Target="../media/hdphoto5.wdp"/><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32.png"/><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33.png"/><Relationship Id="rId1" Type="http://schemas.openxmlformats.org/officeDocument/2006/relationships/slideLayout" Target="../slideLayouts/slideLayout20.xml"/><Relationship Id="rId5" Type="http://schemas.microsoft.com/office/2007/relationships/hdphoto" Target="../media/hdphoto8.wdp"/><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38.pn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39.png"/><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lvl="0"/>
            <a:r>
              <a:rPr lang="en-US" altLang="ko-KR" b="1" dirty="0">
                <a:ea typeface="맑은 고딕" pitchFamily="50" charset="-127"/>
              </a:rPr>
              <a:t>Auto Pilot </a:t>
            </a:r>
            <a:endParaRPr lang="en-US" altLang="ko-KR" b="1" dirty="0">
              <a:solidFill>
                <a:srgbClr val="57A7BD"/>
              </a:solidFill>
            </a:endParaRPr>
          </a:p>
        </p:txBody>
      </p:sp>
      <p:sp>
        <p:nvSpPr>
          <p:cNvPr id="4" name="Text Placeholder 3"/>
          <p:cNvSpPr>
            <a:spLocks noGrp="1"/>
          </p:cNvSpPr>
          <p:nvPr>
            <p:ph type="body" sz="quarter" idx="11"/>
          </p:nvPr>
        </p:nvSpPr>
        <p:spPr/>
        <p:txBody>
          <a:bodyPr/>
          <a:lstStyle/>
          <a:p>
            <a:pPr lvl="0"/>
            <a:r>
              <a:rPr lang="en-US" altLang="ko-KR" b="1" dirty="0"/>
              <a:t>Task 5 </a:t>
            </a:r>
            <a:endParaRPr lang="ko-KR" altLang="en-US" b="1" dirty="0"/>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3100-9E8F-4AF6-9DE6-C863F9B6C425}"/>
              </a:ext>
            </a:extLst>
          </p:cNvPr>
          <p:cNvSpPr>
            <a:spLocks noGrp="1"/>
          </p:cNvSpPr>
          <p:nvPr>
            <p:ph type="title"/>
          </p:nvPr>
        </p:nvSpPr>
        <p:spPr/>
        <p:txBody>
          <a:bodyPr/>
          <a:lstStyle/>
          <a:p>
            <a:r>
              <a:rPr lang="en-GB" dirty="0"/>
              <a:t>	Necessity of velocity control</a:t>
            </a:r>
            <a:endParaRPr lang="en-US" dirty="0"/>
          </a:p>
        </p:txBody>
      </p:sp>
      <p:pic>
        <p:nvPicPr>
          <p:cNvPr id="7" name="Picture 6">
            <a:extLst>
              <a:ext uri="{FF2B5EF4-FFF2-40B4-BE49-F238E27FC236}">
                <a16:creationId xmlns:a16="http://schemas.microsoft.com/office/drawing/2014/main" id="{0AC85C01-8B1F-423D-890F-AB9C0FA3B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1347614"/>
            <a:ext cx="3191596" cy="2839244"/>
          </a:xfrm>
          <a:prstGeom prst="rect">
            <a:avLst/>
          </a:prstGeom>
        </p:spPr>
      </p:pic>
    </p:spTree>
    <p:extLst>
      <p:ext uri="{BB962C8B-B14F-4D97-AF65-F5344CB8AC3E}">
        <p14:creationId xmlns:p14="http://schemas.microsoft.com/office/powerpoint/2010/main" val="2314187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21FB0-784C-41AA-86B5-5719DB67B7A5}"/>
              </a:ext>
            </a:extLst>
          </p:cNvPr>
          <p:cNvSpPr>
            <a:spLocks noGrp="1"/>
          </p:cNvSpPr>
          <p:nvPr>
            <p:ph type="title"/>
          </p:nvPr>
        </p:nvSpPr>
        <p:spPr/>
        <p:txBody>
          <a:bodyPr/>
          <a:lstStyle/>
          <a:p>
            <a:r>
              <a:rPr lang="en-GB" dirty="0"/>
              <a:t>Necessity of velocity control</a:t>
            </a:r>
            <a:endParaRPr lang="en-US" dirty="0"/>
          </a:p>
        </p:txBody>
      </p:sp>
      <p:sp>
        <p:nvSpPr>
          <p:cNvPr id="3" name="Content Placeholder 2">
            <a:extLst>
              <a:ext uri="{FF2B5EF4-FFF2-40B4-BE49-F238E27FC236}">
                <a16:creationId xmlns:a16="http://schemas.microsoft.com/office/drawing/2014/main" id="{3AA2B140-A9C2-4E72-9934-A8AEC5CD6CB1}"/>
              </a:ext>
            </a:extLst>
          </p:cNvPr>
          <p:cNvSpPr>
            <a:spLocks noGrp="1"/>
          </p:cNvSpPr>
          <p:nvPr>
            <p:ph idx="1"/>
          </p:nvPr>
        </p:nvSpPr>
        <p:spPr>
          <a:xfrm>
            <a:off x="866216" y="1952625"/>
            <a:ext cx="6619244" cy="1771253"/>
          </a:xfrm>
        </p:spPr>
        <p:txBody>
          <a:bodyPr>
            <a:normAutofit/>
          </a:bodyPr>
          <a:lstStyle/>
          <a:p>
            <a:r>
              <a:rPr lang="en-GB" sz="2000" dirty="0">
                <a:effectLst/>
                <a:latin typeface="Times New Roman" panose="02020603050405020304" pitchFamily="18" charset="0"/>
                <a:ea typeface="Calibri" panose="020F0502020204030204" pitchFamily="34" charset="0"/>
                <a:cs typeface="Arial" panose="020B0604020202020204" pitchFamily="34" charset="0"/>
              </a:rPr>
              <a:t>when we input positive pitch angle, the action depends on the thrust if the thrust is big enough to climb upward the airplane will climb upward if the thrust is not enough the airplane would dive downward but logically, when the pilot input a positive pitch the airplane should climb upward</a:t>
            </a:r>
            <a:endParaRPr lang="en-US" sz="2000" dirty="0"/>
          </a:p>
        </p:txBody>
      </p:sp>
    </p:spTree>
    <p:extLst>
      <p:ext uri="{BB962C8B-B14F-4D97-AF65-F5344CB8AC3E}">
        <p14:creationId xmlns:p14="http://schemas.microsoft.com/office/powerpoint/2010/main" val="3374625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A603F-C038-457B-9603-7DD864B98C6F}"/>
              </a:ext>
            </a:extLst>
          </p:cNvPr>
          <p:cNvSpPr>
            <a:spLocks noGrp="1"/>
          </p:cNvSpPr>
          <p:nvPr>
            <p:ph type="title"/>
          </p:nvPr>
        </p:nvSpPr>
        <p:spPr/>
        <p:txBody>
          <a:bodyPr/>
          <a:lstStyle/>
          <a:p>
            <a:r>
              <a:rPr lang="en-GB" dirty="0"/>
              <a:t>Necessity of velocity control</a:t>
            </a:r>
            <a:endParaRPr lang="en-US" dirty="0"/>
          </a:p>
        </p:txBody>
      </p:sp>
      <p:pic>
        <p:nvPicPr>
          <p:cNvPr id="4" name="Content Placeholder 3">
            <a:extLst>
              <a:ext uri="{FF2B5EF4-FFF2-40B4-BE49-F238E27FC236}">
                <a16:creationId xmlns:a16="http://schemas.microsoft.com/office/drawing/2014/main" id="{1B5058C8-D82B-4E76-8A50-63C9A20C80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707654"/>
            <a:ext cx="4320480" cy="3240360"/>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B243F222-4051-435B-8E64-DCAE30B113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2067694"/>
            <a:ext cx="2351293" cy="144829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41BBC5A5-C4C4-4965-A206-E7631C3340CF}"/>
              </a:ext>
            </a:extLst>
          </p:cNvPr>
          <p:cNvPicPr>
            <a:picLocks noChangeAspect="1"/>
          </p:cNvPicPr>
          <p:nvPr/>
        </p:nvPicPr>
        <p:blipFill rotWithShape="1">
          <a:blip r:embed="rId4">
            <a:extLst>
              <a:ext uri="{28A0092B-C50C-407E-A947-70E740481C1C}">
                <a14:useLocalDpi xmlns:a14="http://schemas.microsoft.com/office/drawing/2010/main" val="0"/>
              </a:ext>
            </a:extLst>
          </a:blip>
          <a:srcRect l="18919" t="19049" r="18919" b="16316"/>
          <a:stretch/>
        </p:blipFill>
        <p:spPr>
          <a:xfrm>
            <a:off x="5436096" y="3732931"/>
            <a:ext cx="2305561" cy="136063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46577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7EFA-0EC2-42D5-A071-ED1BAC18D32E}"/>
              </a:ext>
            </a:extLst>
          </p:cNvPr>
          <p:cNvSpPr>
            <a:spLocks noGrp="1"/>
          </p:cNvSpPr>
          <p:nvPr>
            <p:ph type="title"/>
          </p:nvPr>
        </p:nvSpPr>
        <p:spPr/>
        <p:txBody>
          <a:bodyPr/>
          <a:lstStyle/>
          <a:p>
            <a:r>
              <a:rPr lang="en-GB" dirty="0"/>
              <a:t>Necessity of velocity control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9E7459-8D3D-4281-ABE2-B76C3C9A9E1B}"/>
                  </a:ext>
                </a:extLst>
              </p:cNvPr>
              <p:cNvSpPr>
                <a:spLocks noGrp="1"/>
              </p:cNvSpPr>
              <p:nvPr>
                <p:ph idx="1"/>
              </p:nvPr>
            </p:nvSpPr>
            <p:spPr/>
            <p:txBody>
              <a:bodyPr>
                <a:normAutofit/>
              </a:bodyPr>
              <a:lstStyle/>
              <a:p>
                <a:pPr marL="0" marR="0">
                  <a:lnSpc>
                    <a:spcPct val="115000"/>
                  </a:lnSpc>
                  <a:spcBef>
                    <a:spcPts val="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Our plane climbs upward because it has enough thrust to accomplish this. But this not meaning that we control altitude because the airplane will climb to specific height that its thrust enough to reach, then the airplane would dive downward. And this specific height may be before or after that height we need to reach, so we need to control the velocity to reach to required altitude by change thrust (</a:t>
                </a:r>
                <a14:m>
                  <m:oMath xmlns:m="http://schemas.openxmlformats.org/officeDocument/2006/math">
                    <m:sSub>
                      <m:sSubPr>
                        <m:ctrlPr>
                          <a:rPr lang="en-US" sz="18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𝛿</m:t>
                        </m:r>
                      </m:e>
                      <m:sub>
                        <m:r>
                          <a:rPr lang="en-US" sz="18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h</m:t>
                        </m:r>
                      </m:sub>
                    </m:sSub>
                  </m:oMath>
                </a14:m>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D19E7459-8D3D-4281-ABE2-B76C3C9A9E1B}"/>
                  </a:ext>
                </a:extLst>
              </p:cNvPr>
              <p:cNvSpPr>
                <a:spLocks noGrp="1" noRot="1" noChangeAspect="1" noMove="1" noResize="1" noEditPoints="1" noAdjustHandles="1" noChangeArrowheads="1" noChangeShapeType="1" noTextEdit="1"/>
              </p:cNvSpPr>
              <p:nvPr>
                <p:ph idx="1"/>
              </p:nvPr>
            </p:nvSpPr>
            <p:spPr>
              <a:blipFill>
                <a:blip r:embed="rId2"/>
                <a:stretch>
                  <a:fillRect l="-737" t="-475" r="-1473"/>
                </a:stretch>
              </a:blipFill>
            </p:spPr>
            <p:txBody>
              <a:bodyPr/>
              <a:lstStyle/>
              <a:p>
                <a:r>
                  <a:rPr lang="en-US">
                    <a:noFill/>
                  </a:rPr>
                  <a:t> </a:t>
                </a:r>
              </a:p>
            </p:txBody>
          </p:sp>
        </mc:Fallback>
      </mc:AlternateContent>
    </p:spTree>
    <p:extLst>
      <p:ext uri="{BB962C8B-B14F-4D97-AF65-F5344CB8AC3E}">
        <p14:creationId xmlns:p14="http://schemas.microsoft.com/office/powerpoint/2010/main" val="2453454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4CC7-1583-47AD-B33E-310CF41FB93F}"/>
              </a:ext>
            </a:extLst>
          </p:cNvPr>
          <p:cNvSpPr>
            <a:spLocks noGrp="1"/>
          </p:cNvSpPr>
          <p:nvPr>
            <p:ph type="title"/>
          </p:nvPr>
        </p:nvSpPr>
        <p:spPr/>
        <p:txBody>
          <a:bodyPr/>
          <a:lstStyle/>
          <a:p>
            <a:r>
              <a:rPr lang="en-US" dirty="0"/>
              <a:t>NT-33A engine </a:t>
            </a:r>
          </a:p>
        </p:txBody>
      </p:sp>
      <p:sp>
        <p:nvSpPr>
          <p:cNvPr id="3" name="Content Placeholder 2">
            <a:extLst>
              <a:ext uri="{FF2B5EF4-FFF2-40B4-BE49-F238E27FC236}">
                <a16:creationId xmlns:a16="http://schemas.microsoft.com/office/drawing/2014/main" id="{48940492-8DD0-43D7-BAD5-4C7D16DD7F59}"/>
              </a:ext>
            </a:extLst>
          </p:cNvPr>
          <p:cNvSpPr>
            <a:spLocks noGrp="1"/>
          </p:cNvSpPr>
          <p:nvPr>
            <p:ph idx="1"/>
          </p:nvPr>
        </p:nvSpPr>
        <p:spPr>
          <a:xfrm>
            <a:off x="362728" y="1904407"/>
            <a:ext cx="3530192" cy="3263504"/>
          </a:xfrm>
        </p:spPr>
        <p:txBody>
          <a:bodyPr>
            <a:normAutofit/>
          </a:bodyPr>
          <a:lstStyle/>
          <a:p>
            <a:r>
              <a:rPr lang="en-US" dirty="0"/>
              <a:t>Our aircraft ‘NT-33A’ was a training aircraft that </a:t>
            </a:r>
            <a:r>
              <a:rPr lang="en-US" i="0" dirty="0">
                <a:solidFill>
                  <a:srgbClr val="202122"/>
                </a:solidFill>
                <a:effectLst/>
                <a:latin typeface="Arial" panose="020B0604020202020204" pitchFamily="34" charset="0"/>
              </a:rPr>
              <a:t>was developed from the Lockheed martin.</a:t>
            </a:r>
          </a:p>
          <a:p>
            <a:r>
              <a:rPr lang="en-US" dirty="0">
                <a:solidFill>
                  <a:srgbClr val="202122"/>
                </a:solidFill>
                <a:latin typeface="Arial" panose="020B0604020202020204" pitchFamily="34" charset="0"/>
              </a:rPr>
              <a:t>The Powerplant installed is  1 × Allison J33-A-35 centrifugal flow turbojet engine, with 5,400 </a:t>
            </a:r>
            <a:r>
              <a:rPr lang="en-US" dirty="0" err="1">
                <a:solidFill>
                  <a:srgbClr val="202122"/>
                </a:solidFill>
                <a:latin typeface="Arial" panose="020B0604020202020204" pitchFamily="34" charset="0"/>
              </a:rPr>
              <a:t>lbf</a:t>
            </a:r>
            <a:r>
              <a:rPr lang="en-US" dirty="0">
                <a:solidFill>
                  <a:srgbClr val="202122"/>
                </a:solidFill>
                <a:latin typeface="Arial" panose="020B0604020202020204" pitchFamily="34" charset="0"/>
              </a:rPr>
              <a:t> (24 </a:t>
            </a:r>
            <a:r>
              <a:rPr lang="en-US" dirty="0" err="1">
                <a:solidFill>
                  <a:srgbClr val="202122"/>
                </a:solidFill>
                <a:latin typeface="Arial" panose="020B0604020202020204" pitchFamily="34" charset="0"/>
              </a:rPr>
              <a:t>kN</a:t>
            </a:r>
            <a:r>
              <a:rPr lang="en-US" dirty="0">
                <a:solidFill>
                  <a:srgbClr val="202122"/>
                </a:solidFill>
                <a:latin typeface="Arial" panose="020B0604020202020204" pitchFamily="34" charset="0"/>
              </a:rPr>
              <a:t>) thrust for take-off with water injection</a:t>
            </a:r>
          </a:p>
          <a:p>
            <a:r>
              <a:rPr lang="en-US" dirty="0">
                <a:solidFill>
                  <a:srgbClr val="202122"/>
                </a:solidFill>
                <a:latin typeface="Arial" panose="020B0604020202020204" pitchFamily="34" charset="0"/>
              </a:rPr>
              <a:t>4,600 </a:t>
            </a:r>
            <a:r>
              <a:rPr lang="en-US" dirty="0" err="1">
                <a:solidFill>
                  <a:srgbClr val="202122"/>
                </a:solidFill>
                <a:latin typeface="Arial" panose="020B0604020202020204" pitchFamily="34" charset="0"/>
              </a:rPr>
              <a:t>lbf</a:t>
            </a:r>
            <a:r>
              <a:rPr lang="en-US" dirty="0">
                <a:solidFill>
                  <a:srgbClr val="202122"/>
                </a:solidFill>
                <a:latin typeface="Arial" panose="020B0604020202020204" pitchFamily="34" charset="0"/>
              </a:rPr>
              <a:t> (20,461.82 N) maximum continuous thrust.</a:t>
            </a:r>
            <a:endParaRPr lang="en-US" dirty="0"/>
          </a:p>
        </p:txBody>
      </p:sp>
      <p:pic>
        <p:nvPicPr>
          <p:cNvPr id="5" name="Picture 4">
            <a:extLst>
              <a:ext uri="{FF2B5EF4-FFF2-40B4-BE49-F238E27FC236}">
                <a16:creationId xmlns:a16="http://schemas.microsoft.com/office/drawing/2014/main" id="{EE8A0BAE-D4D6-46D7-AFEC-363D20B3B8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1939" y="1904407"/>
            <a:ext cx="3643604" cy="266077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15570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11D6A-8E7B-4DE2-92B5-E34709792BF9}"/>
              </a:ext>
            </a:extLst>
          </p:cNvPr>
          <p:cNvSpPr>
            <a:spLocks noGrp="1"/>
          </p:cNvSpPr>
          <p:nvPr>
            <p:ph type="title"/>
          </p:nvPr>
        </p:nvSpPr>
        <p:spPr/>
        <p:txBody>
          <a:bodyPr/>
          <a:lstStyle/>
          <a:p>
            <a:r>
              <a:rPr lang="en-GB" dirty="0"/>
              <a:t>Velocity Controller</a:t>
            </a:r>
            <a:endParaRPr lang="en-US" dirty="0"/>
          </a:p>
        </p:txBody>
      </p:sp>
      <p:pic>
        <p:nvPicPr>
          <p:cNvPr id="5" name="Content Placeholder 4">
            <a:extLst>
              <a:ext uri="{FF2B5EF4-FFF2-40B4-BE49-F238E27FC236}">
                <a16:creationId xmlns:a16="http://schemas.microsoft.com/office/drawing/2014/main" id="{820D47E5-A065-4FF3-8E24-91071B1952AB}"/>
              </a:ext>
            </a:extLst>
          </p:cNvPr>
          <p:cNvPicPr>
            <a:picLocks noGrp="1" noChangeAspect="1"/>
          </p:cNvPicPr>
          <p:nvPr>
            <p:ph idx="1"/>
          </p:nvPr>
        </p:nvPicPr>
        <p:blipFill>
          <a:blip r:embed="rId2"/>
          <a:stretch>
            <a:fillRect/>
          </a:stretch>
        </p:blipFill>
        <p:spPr>
          <a:xfrm>
            <a:off x="341370" y="1981710"/>
            <a:ext cx="5410954" cy="1839017"/>
          </a:xfrm>
        </p:spPr>
      </p:pic>
      <p:pic>
        <p:nvPicPr>
          <p:cNvPr id="7" name="Picture 6">
            <a:extLst>
              <a:ext uri="{FF2B5EF4-FFF2-40B4-BE49-F238E27FC236}">
                <a16:creationId xmlns:a16="http://schemas.microsoft.com/office/drawing/2014/main" id="{5D91DBB1-F4CB-488A-8687-FDF559DDB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622" y="2338605"/>
            <a:ext cx="2413159" cy="12268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70090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31CC-2B83-47DE-BD22-71675528AC32}"/>
              </a:ext>
            </a:extLst>
          </p:cNvPr>
          <p:cNvSpPr>
            <a:spLocks noGrp="1"/>
          </p:cNvSpPr>
          <p:nvPr>
            <p:ph type="title"/>
          </p:nvPr>
        </p:nvSpPr>
        <p:spPr>
          <a:xfrm>
            <a:off x="992179" y="1560365"/>
            <a:ext cx="3263269" cy="1712868"/>
          </a:xfrm>
        </p:spPr>
        <p:txBody>
          <a:bodyPr/>
          <a:lstStyle/>
          <a:p>
            <a:r>
              <a:rPr lang="en-US" dirty="0" smtClean="0"/>
              <a:t>Velocity Controller</a:t>
            </a:r>
            <a:endParaRPr lang="en-US" dirty="0"/>
          </a:p>
        </p:txBody>
      </p:sp>
      <p:pic>
        <p:nvPicPr>
          <p:cNvPr id="7" name="Picture 6">
            <a:extLst>
              <a:ext uri="{FF2B5EF4-FFF2-40B4-BE49-F238E27FC236}">
                <a16:creationId xmlns:a16="http://schemas.microsoft.com/office/drawing/2014/main" id="{78065C29-57BC-4E9B-B133-77FC4E3DA68C}"/>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5285598" y="1059582"/>
            <a:ext cx="2278856" cy="118012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B0C3EA31-2587-45DB-87A7-E44B61859E58}"/>
              </a:ext>
            </a:extLst>
          </p:cNvPr>
          <p:cNvPicPr>
            <a:picLocks noChangeAspect="1"/>
          </p:cNvPicPr>
          <p:nvPr/>
        </p:nvPicPr>
        <p:blipFill>
          <a:blip r:embed="rId4">
            <a:biLevel thresh="75000"/>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5312412" y="2723567"/>
            <a:ext cx="2278856" cy="158022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17828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A446-38A6-4055-B730-C1DC9D34418B}"/>
              </a:ext>
            </a:extLst>
          </p:cNvPr>
          <p:cNvSpPr>
            <a:spLocks noGrp="1"/>
          </p:cNvSpPr>
          <p:nvPr>
            <p:ph type="title"/>
          </p:nvPr>
        </p:nvSpPr>
        <p:spPr/>
        <p:txBody>
          <a:bodyPr/>
          <a:lstStyle/>
          <a:p>
            <a:r>
              <a:rPr lang="en-GB" b="1" i="1" dirty="0"/>
              <a:t>Step response &amp; Control action</a:t>
            </a:r>
            <a:endParaRPr lang="en-US" b="1" i="1" dirty="0"/>
          </a:p>
        </p:txBody>
      </p:sp>
      <p:sp>
        <p:nvSpPr>
          <p:cNvPr id="3" name="Text Placeholder 2">
            <a:extLst>
              <a:ext uri="{FF2B5EF4-FFF2-40B4-BE49-F238E27FC236}">
                <a16:creationId xmlns:a16="http://schemas.microsoft.com/office/drawing/2014/main" id="{B7EFC8DF-3820-460A-A6DD-B9518DD94B83}"/>
              </a:ext>
            </a:extLst>
          </p:cNvPr>
          <p:cNvSpPr>
            <a:spLocks noGrp="1"/>
          </p:cNvSpPr>
          <p:nvPr>
            <p:ph type="body" idx="1"/>
          </p:nvPr>
        </p:nvSpPr>
        <p:spPr>
          <a:xfrm>
            <a:off x="308664" y="1654372"/>
            <a:ext cx="3618868" cy="432197"/>
          </a:xfrm>
        </p:spPr>
        <p:txBody>
          <a:bodyPr/>
          <a:lstStyle/>
          <a:p>
            <a:r>
              <a:rPr lang="en-GB" dirty="0"/>
              <a:t>Step response</a:t>
            </a:r>
            <a:endParaRPr lang="en-US" dirty="0"/>
          </a:p>
        </p:txBody>
      </p:sp>
      <p:sp>
        <p:nvSpPr>
          <p:cNvPr id="6" name="Text Placeholder 5">
            <a:extLst>
              <a:ext uri="{FF2B5EF4-FFF2-40B4-BE49-F238E27FC236}">
                <a16:creationId xmlns:a16="http://schemas.microsoft.com/office/drawing/2014/main" id="{6C5145A5-3A27-4ACC-A1A9-027D9F0A47EF}"/>
              </a:ext>
            </a:extLst>
          </p:cNvPr>
          <p:cNvSpPr>
            <a:spLocks noGrp="1"/>
          </p:cNvSpPr>
          <p:nvPr>
            <p:ph type="body" sz="quarter" idx="3"/>
          </p:nvPr>
        </p:nvSpPr>
        <p:spPr>
          <a:xfrm>
            <a:off x="3736949" y="1773146"/>
            <a:ext cx="3618869" cy="432197"/>
          </a:xfrm>
        </p:spPr>
        <p:txBody>
          <a:bodyPr/>
          <a:lstStyle/>
          <a:p>
            <a:r>
              <a:rPr lang="en-GB" dirty="0"/>
              <a:t>Control action</a:t>
            </a:r>
            <a:endParaRPr lang="en-US" dirty="0"/>
          </a:p>
        </p:txBody>
      </p:sp>
      <p:pic>
        <p:nvPicPr>
          <p:cNvPr id="8" name="Content Placeholder 7">
            <a:extLst>
              <a:ext uri="{FF2B5EF4-FFF2-40B4-BE49-F238E27FC236}">
                <a16:creationId xmlns:a16="http://schemas.microsoft.com/office/drawing/2014/main" id="{8C1A4B44-33AB-4E20-8560-3175883C9E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0" y="2054103"/>
            <a:ext cx="3736949" cy="2964379"/>
          </a:xfrm>
          <a:prstGeom prst="rect">
            <a:avLst/>
          </a:prstGeom>
          <a:noFill/>
          <a:ln>
            <a:noFill/>
          </a:ln>
        </p:spPr>
      </p:pic>
      <p:pic>
        <p:nvPicPr>
          <p:cNvPr id="9" name="Content Placeholder 8">
            <a:extLst>
              <a:ext uri="{FF2B5EF4-FFF2-40B4-BE49-F238E27FC236}">
                <a16:creationId xmlns:a16="http://schemas.microsoft.com/office/drawing/2014/main" id="{93B7806A-0EA4-433E-9178-D10BF00AAFFA}"/>
              </a:ext>
            </a:extLst>
          </p:cNvPr>
          <p:cNvPicPr>
            <a:picLocks noGrp="1" noChangeAspect="1"/>
          </p:cNvPicPr>
          <p:nvPr>
            <p:ph sz="quarter" idx="4"/>
          </p:nvPr>
        </p:nvPicPr>
        <p:blipFill rotWithShape="1">
          <a:blip r:embed="rId3" cstate="print">
            <a:extLst>
              <a:ext uri="{28A0092B-C50C-407E-A947-70E740481C1C}">
                <a14:useLocalDpi xmlns:a14="http://schemas.microsoft.com/office/drawing/2010/main" val="0"/>
              </a:ext>
            </a:extLst>
          </a:blip>
          <a:srcRect l="7977"/>
          <a:stretch/>
        </p:blipFill>
        <p:spPr bwMode="auto">
          <a:xfrm>
            <a:off x="3822563" y="2227047"/>
            <a:ext cx="5004547" cy="274244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29405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11D6A-8E7B-4DE2-92B5-E34709792BF9}"/>
              </a:ext>
            </a:extLst>
          </p:cNvPr>
          <p:cNvSpPr>
            <a:spLocks noGrp="1"/>
          </p:cNvSpPr>
          <p:nvPr>
            <p:ph type="title"/>
          </p:nvPr>
        </p:nvSpPr>
        <p:spPr/>
        <p:txBody>
          <a:bodyPr/>
          <a:lstStyle/>
          <a:p>
            <a:r>
              <a:rPr lang="en-GB" dirty="0"/>
              <a:t>Altitude controller</a:t>
            </a:r>
            <a:endParaRPr lang="en-US" dirty="0"/>
          </a:p>
        </p:txBody>
      </p:sp>
      <p:pic>
        <p:nvPicPr>
          <p:cNvPr id="10" name="Content Placeholder 9">
            <a:extLst>
              <a:ext uri="{FF2B5EF4-FFF2-40B4-BE49-F238E27FC236}">
                <a16:creationId xmlns:a16="http://schemas.microsoft.com/office/drawing/2014/main" id="{5C5BFCE7-2382-41F7-A440-868FB27A3DF5}"/>
              </a:ext>
            </a:extLst>
          </p:cNvPr>
          <p:cNvPicPr>
            <a:picLocks noGrp="1" noChangeAspect="1"/>
          </p:cNvPicPr>
          <p:nvPr>
            <p:ph idx="1"/>
          </p:nvPr>
        </p:nvPicPr>
        <p:blipFill>
          <a:blip r:embed="rId2">
            <a:biLevel thresh="7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51520" y="2355726"/>
            <a:ext cx="5984457" cy="1872208"/>
          </a:xfrm>
        </p:spPr>
      </p:pic>
      <p:pic>
        <p:nvPicPr>
          <p:cNvPr id="7" name="Picture 6">
            <a:extLst>
              <a:ext uri="{FF2B5EF4-FFF2-40B4-BE49-F238E27FC236}">
                <a16:creationId xmlns:a16="http://schemas.microsoft.com/office/drawing/2014/main" id="{5D91DBB1-F4CB-488A-8687-FDF559DDB3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2160" y="2139702"/>
            <a:ext cx="2413159" cy="12268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5791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31CC-2B83-47DE-BD22-71675528AC32}"/>
              </a:ext>
            </a:extLst>
          </p:cNvPr>
          <p:cNvSpPr>
            <a:spLocks noGrp="1"/>
          </p:cNvSpPr>
          <p:nvPr>
            <p:ph type="title"/>
          </p:nvPr>
        </p:nvSpPr>
        <p:spPr>
          <a:xfrm>
            <a:off x="992179" y="1560365"/>
            <a:ext cx="3263269" cy="1712868"/>
          </a:xfrm>
        </p:spPr>
        <p:txBody>
          <a:bodyPr/>
          <a:lstStyle/>
          <a:p>
            <a:r>
              <a:rPr lang="en-US" dirty="0" smtClean="0"/>
              <a:t>Altitude </a:t>
            </a:r>
            <a:r>
              <a:rPr lang="en-GB" dirty="0" smtClean="0"/>
              <a:t>Controller</a:t>
            </a:r>
            <a:endParaRPr lang="en-US" dirty="0"/>
          </a:p>
        </p:txBody>
      </p:sp>
      <p:pic>
        <p:nvPicPr>
          <p:cNvPr id="4" name="Picture 3">
            <a:extLst>
              <a:ext uri="{FF2B5EF4-FFF2-40B4-BE49-F238E27FC236}">
                <a16:creationId xmlns:a16="http://schemas.microsoft.com/office/drawing/2014/main" id="{9EA9A007-65B8-4E4E-B9E0-E3AC065F019C}"/>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5644365" y="1131590"/>
            <a:ext cx="2507456" cy="117774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BAB42997-1D40-4D92-A223-869128D06E5F}"/>
              </a:ext>
            </a:extLst>
          </p:cNvPr>
          <p:cNvPicPr>
            <a:picLocks noChangeAspect="1"/>
          </p:cNvPicPr>
          <p:nvPr/>
        </p:nvPicPr>
        <p:blipFill>
          <a:blip r:embed="rId4">
            <a:biLevel thresh="75000"/>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5644365" y="2996246"/>
            <a:ext cx="2507456" cy="9081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62892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60396693"/>
              </p:ext>
            </p:extLst>
          </p:nvPr>
        </p:nvGraphicFramePr>
        <p:xfrm>
          <a:off x="1331640" y="1203598"/>
          <a:ext cx="5988612" cy="2948940"/>
        </p:xfrm>
        <a:graphic>
          <a:graphicData uri="http://schemas.openxmlformats.org/drawingml/2006/table">
            <a:tbl>
              <a:tblPr rtl="1" firstRow="1" bandRow="1">
                <a:tableStyleId>{16D9F66E-5EB9-4882-86FB-DCBF35E3C3E4}</a:tableStyleId>
              </a:tblPr>
              <a:tblGrid>
                <a:gridCol w="722034">
                  <a:extLst>
                    <a:ext uri="{9D8B030D-6E8A-4147-A177-3AD203B41FA5}">
                      <a16:colId xmlns:a16="http://schemas.microsoft.com/office/drawing/2014/main" val="20000"/>
                    </a:ext>
                  </a:extLst>
                </a:gridCol>
                <a:gridCol w="727952">
                  <a:extLst>
                    <a:ext uri="{9D8B030D-6E8A-4147-A177-3AD203B41FA5}">
                      <a16:colId xmlns:a16="http://schemas.microsoft.com/office/drawing/2014/main" val="20001"/>
                    </a:ext>
                  </a:extLst>
                </a:gridCol>
                <a:gridCol w="4538626">
                  <a:extLst>
                    <a:ext uri="{9D8B030D-6E8A-4147-A177-3AD203B41FA5}">
                      <a16:colId xmlns:a16="http://schemas.microsoft.com/office/drawing/2014/main" val="20002"/>
                    </a:ext>
                  </a:extLst>
                </a:gridCol>
              </a:tblGrid>
              <a:tr h="280039">
                <a:tc>
                  <a:txBody>
                    <a:bodyPr/>
                    <a:lstStyle/>
                    <a:p>
                      <a:pPr algn="ctr" rtl="1"/>
                      <a:r>
                        <a:rPr lang="en-US" dirty="0"/>
                        <a:t>B.N.</a:t>
                      </a:r>
                      <a:endParaRPr lang="ar-EG" dirty="0"/>
                    </a:p>
                  </a:txBody>
                  <a:tcPr/>
                </a:tc>
                <a:tc>
                  <a:txBody>
                    <a:bodyPr/>
                    <a:lstStyle/>
                    <a:p>
                      <a:pPr algn="ctr" rtl="1"/>
                      <a:r>
                        <a:rPr lang="en-US" dirty="0"/>
                        <a:t>Sec</a:t>
                      </a:r>
                      <a:endParaRPr lang="ar-EG" dirty="0"/>
                    </a:p>
                  </a:txBody>
                  <a:tcPr/>
                </a:tc>
                <a:tc>
                  <a:txBody>
                    <a:bodyPr/>
                    <a:lstStyle/>
                    <a:p>
                      <a:pPr marL="0" marR="0" indent="0" algn="ctr" defTabSz="914400" rtl="1" eaLnBrk="1" fontAlgn="auto" latinLnBrk="1" hangingPunct="1">
                        <a:lnSpc>
                          <a:spcPct val="100000"/>
                        </a:lnSpc>
                        <a:spcBef>
                          <a:spcPts val="0"/>
                        </a:spcBef>
                        <a:spcAft>
                          <a:spcPts val="0"/>
                        </a:spcAft>
                        <a:buClrTx/>
                        <a:buSzTx/>
                        <a:buFontTx/>
                        <a:buNone/>
                        <a:tabLst/>
                        <a:defRPr/>
                      </a:pPr>
                      <a:r>
                        <a:rPr lang="en-US" dirty="0"/>
                        <a:t>Name</a:t>
                      </a:r>
                      <a:endParaRPr lang="ar-EG" dirty="0"/>
                    </a:p>
                  </a:txBody>
                  <a:tcPr/>
                </a:tc>
                <a:extLst>
                  <a:ext uri="{0D108BD9-81ED-4DB2-BD59-A6C34878D82A}">
                    <a16:rowId xmlns:a16="http://schemas.microsoft.com/office/drawing/2014/main" val="10000"/>
                  </a:ext>
                </a:extLst>
              </a:tr>
              <a:tr h="280039">
                <a:tc>
                  <a:txBody>
                    <a:bodyPr/>
                    <a:lstStyle/>
                    <a:p>
                      <a:pPr rtl="1"/>
                      <a:r>
                        <a:rPr lang="en-US" dirty="0"/>
                        <a:t>37</a:t>
                      </a:r>
                      <a:endParaRPr lang="ar-EG" dirty="0"/>
                    </a:p>
                  </a:txBody>
                  <a:tcPr/>
                </a:tc>
                <a:tc>
                  <a:txBody>
                    <a:bodyPr/>
                    <a:lstStyle/>
                    <a:p>
                      <a:pPr rtl="1"/>
                      <a:r>
                        <a:rPr lang="en-US" dirty="0"/>
                        <a:t>2</a:t>
                      </a:r>
                      <a:endParaRPr lang="ar-EG" dirty="0"/>
                    </a:p>
                  </a:txBody>
                  <a:tcPr/>
                </a:tc>
                <a:tc>
                  <a:txBody>
                    <a:bodyPr/>
                    <a:lstStyle/>
                    <a:p>
                      <a:pPr marL="0" marR="0" indent="0" algn="ctr" defTabSz="914400" rtl="1" eaLnBrk="1" fontAlgn="auto" latinLnBrk="1"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Mohammed Ahmed Hassan Ahmed	</a:t>
                      </a:r>
                    </a:p>
                  </a:txBody>
                  <a:tcPr/>
                </a:tc>
                <a:extLst>
                  <a:ext uri="{0D108BD9-81ED-4DB2-BD59-A6C34878D82A}">
                    <a16:rowId xmlns:a16="http://schemas.microsoft.com/office/drawing/2014/main" val="10001"/>
                  </a:ext>
                </a:extLst>
              </a:tr>
              <a:tr h="280039">
                <a:tc>
                  <a:txBody>
                    <a:bodyPr/>
                    <a:lstStyle/>
                    <a:p>
                      <a:pPr rtl="1"/>
                      <a:r>
                        <a:rPr lang="en-US" dirty="0"/>
                        <a:t>1</a:t>
                      </a:r>
                      <a:endParaRPr lang="ar-EG" dirty="0"/>
                    </a:p>
                  </a:txBody>
                  <a:tcPr/>
                </a:tc>
                <a:tc>
                  <a:txBody>
                    <a:bodyPr/>
                    <a:lstStyle/>
                    <a:p>
                      <a:pPr rtl="1"/>
                      <a:r>
                        <a:rPr lang="en-US" dirty="0"/>
                        <a:t>1</a:t>
                      </a:r>
                      <a:endParaRPr lang="ar-EG" dirty="0"/>
                    </a:p>
                  </a:txBody>
                  <a:tcPr/>
                </a:tc>
                <a:tc>
                  <a:txBody>
                    <a:bodyPr/>
                    <a:lstStyle/>
                    <a:p>
                      <a:pPr marL="0" marR="0" indent="0" algn="ctr" defTabSz="914400" rtl="1" eaLnBrk="1" fontAlgn="auto" latinLnBrk="1"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Ibrahim </a:t>
                      </a:r>
                      <a:r>
                        <a:rPr lang="en-US" sz="1800" b="0" i="0" u="none" strike="noStrike" kern="1200" baseline="0" dirty="0" err="1">
                          <a:solidFill>
                            <a:schemeClr val="dk1"/>
                          </a:solidFill>
                          <a:latin typeface="+mn-lt"/>
                          <a:ea typeface="+mn-ea"/>
                          <a:cs typeface="+mn-cs"/>
                        </a:rPr>
                        <a:t>Thabet</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Allam</a:t>
                      </a:r>
                      <a:r>
                        <a:rPr lang="en-US" sz="1800" b="0" i="0" u="none" strike="noStrike" kern="1200" baseline="0" dirty="0">
                          <a:solidFill>
                            <a:schemeClr val="dk1"/>
                          </a:solidFill>
                          <a:latin typeface="+mn-lt"/>
                          <a:ea typeface="+mn-ea"/>
                          <a:cs typeface="+mn-cs"/>
                        </a:rPr>
                        <a:t>	</a:t>
                      </a:r>
                    </a:p>
                  </a:txBody>
                  <a:tcPr/>
                </a:tc>
                <a:extLst>
                  <a:ext uri="{0D108BD9-81ED-4DB2-BD59-A6C34878D82A}">
                    <a16:rowId xmlns:a16="http://schemas.microsoft.com/office/drawing/2014/main" val="10002"/>
                  </a:ext>
                </a:extLst>
              </a:tr>
              <a:tr h="280039">
                <a:tc>
                  <a:txBody>
                    <a:bodyPr/>
                    <a:lstStyle/>
                    <a:p>
                      <a:pPr rtl="1"/>
                      <a:r>
                        <a:rPr lang="en-US" dirty="0"/>
                        <a:t>39</a:t>
                      </a:r>
                      <a:endParaRPr lang="ar-EG" dirty="0"/>
                    </a:p>
                  </a:txBody>
                  <a:tcPr/>
                </a:tc>
                <a:tc>
                  <a:txBody>
                    <a:bodyPr/>
                    <a:lstStyle/>
                    <a:p>
                      <a:pPr rtl="1"/>
                      <a:r>
                        <a:rPr lang="en-US" dirty="0"/>
                        <a:t>2</a:t>
                      </a:r>
                      <a:endParaRPr lang="ar-EG" dirty="0"/>
                    </a:p>
                  </a:txBody>
                  <a:tcPr/>
                </a:tc>
                <a:tc>
                  <a:txBody>
                    <a:bodyPr/>
                    <a:lstStyle/>
                    <a:p>
                      <a:pPr marL="0" marR="0" indent="0" algn="ctr" defTabSz="914400" rtl="1" eaLnBrk="1" fontAlgn="auto" latinLnBrk="1"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Mohammed </a:t>
                      </a:r>
                      <a:r>
                        <a:rPr lang="en-US" sz="1800" b="0" i="0" u="none" strike="noStrike" kern="1200" baseline="0" dirty="0" err="1">
                          <a:solidFill>
                            <a:schemeClr val="dk1"/>
                          </a:solidFill>
                          <a:latin typeface="+mn-lt"/>
                          <a:ea typeface="+mn-ea"/>
                          <a:cs typeface="+mn-cs"/>
                        </a:rPr>
                        <a:t>Hatem</a:t>
                      </a:r>
                      <a:r>
                        <a:rPr lang="en-US" sz="1800" b="0" i="0" u="none" strike="noStrike" kern="1200" baseline="0" dirty="0">
                          <a:solidFill>
                            <a:schemeClr val="dk1"/>
                          </a:solidFill>
                          <a:latin typeface="+mn-lt"/>
                          <a:ea typeface="+mn-ea"/>
                          <a:cs typeface="+mn-cs"/>
                        </a:rPr>
                        <a:t> Mohammed </a:t>
                      </a:r>
                      <a:r>
                        <a:rPr lang="en-US" sz="1800" b="0" i="0" u="none" strike="noStrike" kern="1200" baseline="0" dirty="0" err="1">
                          <a:solidFill>
                            <a:schemeClr val="dk1"/>
                          </a:solidFill>
                          <a:latin typeface="+mn-lt"/>
                          <a:ea typeface="+mn-ea"/>
                          <a:cs typeface="+mn-cs"/>
                        </a:rPr>
                        <a:t>Saeed</a:t>
                      </a:r>
                      <a:endParaRPr lang="en-US"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3"/>
                  </a:ext>
                </a:extLst>
              </a:tr>
              <a:tr h="280039">
                <a:tc>
                  <a:txBody>
                    <a:bodyPr/>
                    <a:lstStyle/>
                    <a:p>
                      <a:pPr rtl="1"/>
                      <a:r>
                        <a:rPr lang="en-US" dirty="0"/>
                        <a:t>41</a:t>
                      </a:r>
                      <a:endParaRPr lang="ar-EG" dirty="0"/>
                    </a:p>
                  </a:txBody>
                  <a:tcPr/>
                </a:tc>
                <a:tc>
                  <a:txBody>
                    <a:bodyPr/>
                    <a:lstStyle/>
                    <a:p>
                      <a:pPr rtl="1"/>
                      <a:r>
                        <a:rPr lang="en-US" dirty="0"/>
                        <a:t>2</a:t>
                      </a:r>
                      <a:endParaRPr lang="ar-EG" dirty="0"/>
                    </a:p>
                  </a:txBody>
                  <a:tcPr/>
                </a:tc>
                <a:tc>
                  <a:txBody>
                    <a:bodyPr/>
                    <a:lstStyle/>
                    <a:p>
                      <a:pPr marL="0" marR="0" indent="0" algn="l" defTabSz="914400" rtl="1" eaLnBrk="1" fontAlgn="auto" latinLnBrk="1"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Mohamed Hassan Gad Ali	</a:t>
                      </a:r>
                    </a:p>
                  </a:txBody>
                  <a:tcPr/>
                </a:tc>
                <a:extLst>
                  <a:ext uri="{0D108BD9-81ED-4DB2-BD59-A6C34878D82A}">
                    <a16:rowId xmlns:a16="http://schemas.microsoft.com/office/drawing/2014/main" val="10004"/>
                  </a:ext>
                </a:extLst>
              </a:tr>
              <a:tr h="280039">
                <a:tc>
                  <a:txBody>
                    <a:bodyPr/>
                    <a:lstStyle/>
                    <a:p>
                      <a:pPr rtl="1"/>
                      <a:r>
                        <a:rPr lang="en-US" dirty="0"/>
                        <a:t>43</a:t>
                      </a:r>
                      <a:endParaRPr lang="ar-EG" dirty="0"/>
                    </a:p>
                  </a:txBody>
                  <a:tcPr/>
                </a:tc>
                <a:tc>
                  <a:txBody>
                    <a:bodyPr/>
                    <a:lstStyle/>
                    <a:p>
                      <a:pPr rtl="1"/>
                      <a:r>
                        <a:rPr lang="en-US" dirty="0"/>
                        <a:t>2</a:t>
                      </a:r>
                      <a:endParaRPr lang="ar-EG" dirty="0"/>
                    </a:p>
                  </a:txBody>
                  <a:tcPr/>
                </a:tc>
                <a:tc>
                  <a:txBody>
                    <a:bodyPr/>
                    <a:lstStyle/>
                    <a:p>
                      <a:pPr marL="0" marR="0" indent="0" algn="l" defTabSz="914400" rtl="1" eaLnBrk="1" fontAlgn="auto" latinLnBrk="1"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Mohammed </a:t>
                      </a:r>
                      <a:r>
                        <a:rPr lang="en-US" sz="1800" b="0" i="0" u="none" strike="noStrike" kern="1200" baseline="0" dirty="0" err="1">
                          <a:solidFill>
                            <a:schemeClr val="dk1"/>
                          </a:solidFill>
                          <a:latin typeface="+mn-lt"/>
                          <a:ea typeface="+mn-ea"/>
                          <a:cs typeface="+mn-cs"/>
                        </a:rPr>
                        <a:t>Abd</a:t>
                      </a:r>
                      <a:r>
                        <a:rPr lang="en-US" sz="1800" b="0" i="0" u="none" strike="noStrike" kern="1200" baseline="0" dirty="0">
                          <a:solidFill>
                            <a:schemeClr val="dk1"/>
                          </a:solidFill>
                          <a:latin typeface="+mn-lt"/>
                          <a:ea typeface="+mn-ea"/>
                          <a:cs typeface="+mn-cs"/>
                        </a:rPr>
                        <a:t> El </a:t>
                      </a:r>
                      <a:r>
                        <a:rPr lang="en-US" sz="1800" b="0" i="0" u="none" strike="noStrike" kern="1200" baseline="0" dirty="0" err="1">
                          <a:solidFill>
                            <a:schemeClr val="dk1"/>
                          </a:solidFill>
                          <a:latin typeface="+mn-lt"/>
                          <a:ea typeface="+mn-ea"/>
                          <a:cs typeface="+mn-cs"/>
                        </a:rPr>
                        <a:t>MawgoudGhoneam</a:t>
                      </a:r>
                      <a:endParaRPr lang="en-US"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
        <p:nvSpPr>
          <p:cNvPr id="5" name="Text Placeholder 4"/>
          <p:cNvSpPr>
            <a:spLocks noGrp="1"/>
          </p:cNvSpPr>
          <p:nvPr>
            <p:ph type="body" sz="quarter" idx="10"/>
          </p:nvPr>
        </p:nvSpPr>
        <p:spPr>
          <a:xfrm>
            <a:off x="971600" y="414898"/>
            <a:ext cx="2232248" cy="576064"/>
          </a:xfrm>
        </p:spPr>
        <p:txBody>
          <a:bodyPr>
            <a:normAutofit fontScale="92500" lnSpcReduction="10000"/>
          </a:bodyPr>
          <a:lstStyle/>
          <a:p>
            <a:r>
              <a:rPr lang="en-US" dirty="0">
                <a:latin typeface="Adobe Myungjo Std M" pitchFamily="18" charset="-128"/>
                <a:ea typeface="Adobe Myungjo Std M" pitchFamily="18" charset="-128"/>
                <a:cs typeface="+mj-cs"/>
              </a:rPr>
              <a:t>Team</a:t>
            </a:r>
            <a:r>
              <a:rPr lang="en-US" dirty="0">
                <a:latin typeface="Adobe Myungjo Std M" pitchFamily="18" charset="-128"/>
                <a:ea typeface="Adobe Myungjo Std M" pitchFamily="18" charset="-128"/>
              </a:rPr>
              <a:t> 4</a:t>
            </a:r>
            <a:endParaRPr lang="ar-EG" dirty="0">
              <a:latin typeface="Adobe Myungjo Std M" pitchFamily="18" charset="-128"/>
              <a:ea typeface="Adobe Myungjo Std M" pitchFamily="18" charset="-128"/>
            </a:endParaRPr>
          </a:p>
        </p:txBody>
      </p:sp>
    </p:spTree>
    <p:extLst>
      <p:ext uri="{BB962C8B-B14F-4D97-AF65-F5344CB8AC3E}">
        <p14:creationId xmlns:p14="http://schemas.microsoft.com/office/powerpoint/2010/main" val="1031632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A446-38A6-4055-B730-C1DC9D34418B}"/>
              </a:ext>
            </a:extLst>
          </p:cNvPr>
          <p:cNvSpPr>
            <a:spLocks noGrp="1"/>
          </p:cNvSpPr>
          <p:nvPr>
            <p:ph type="title"/>
          </p:nvPr>
        </p:nvSpPr>
        <p:spPr/>
        <p:txBody>
          <a:bodyPr/>
          <a:lstStyle/>
          <a:p>
            <a:r>
              <a:rPr lang="en-GB" b="1" i="1" dirty="0"/>
              <a:t>Step response &amp; Control action</a:t>
            </a:r>
            <a:endParaRPr lang="en-US" b="1" i="1" dirty="0"/>
          </a:p>
        </p:txBody>
      </p:sp>
      <p:sp>
        <p:nvSpPr>
          <p:cNvPr id="3" name="Text Placeholder 2">
            <a:extLst>
              <a:ext uri="{FF2B5EF4-FFF2-40B4-BE49-F238E27FC236}">
                <a16:creationId xmlns:a16="http://schemas.microsoft.com/office/drawing/2014/main" id="{B7EFC8DF-3820-460A-A6DD-B9518DD94B83}"/>
              </a:ext>
            </a:extLst>
          </p:cNvPr>
          <p:cNvSpPr>
            <a:spLocks noGrp="1"/>
          </p:cNvSpPr>
          <p:nvPr>
            <p:ph type="body" idx="1"/>
          </p:nvPr>
        </p:nvSpPr>
        <p:spPr>
          <a:xfrm>
            <a:off x="866216" y="1657744"/>
            <a:ext cx="3618868" cy="432197"/>
          </a:xfrm>
        </p:spPr>
        <p:txBody>
          <a:bodyPr/>
          <a:lstStyle/>
          <a:p>
            <a:r>
              <a:rPr lang="en-GB" dirty="0"/>
              <a:t>Step response</a:t>
            </a:r>
            <a:endParaRPr lang="en-US" dirty="0"/>
          </a:p>
        </p:txBody>
      </p:sp>
      <p:sp>
        <p:nvSpPr>
          <p:cNvPr id="6" name="Text Placeholder 5">
            <a:extLst>
              <a:ext uri="{FF2B5EF4-FFF2-40B4-BE49-F238E27FC236}">
                <a16:creationId xmlns:a16="http://schemas.microsoft.com/office/drawing/2014/main" id="{6C5145A5-3A27-4ACC-A1A9-027D9F0A47EF}"/>
              </a:ext>
            </a:extLst>
          </p:cNvPr>
          <p:cNvSpPr>
            <a:spLocks noGrp="1"/>
          </p:cNvSpPr>
          <p:nvPr>
            <p:ph type="body" sz="quarter" idx="3"/>
          </p:nvPr>
        </p:nvSpPr>
        <p:spPr>
          <a:xfrm>
            <a:off x="4788024" y="1654372"/>
            <a:ext cx="3618869" cy="432197"/>
          </a:xfrm>
        </p:spPr>
        <p:txBody>
          <a:bodyPr/>
          <a:lstStyle/>
          <a:p>
            <a:r>
              <a:rPr lang="en-GB" dirty="0"/>
              <a:t>Control action</a:t>
            </a:r>
            <a:endParaRPr lang="en-US" dirty="0"/>
          </a:p>
        </p:txBody>
      </p:sp>
      <p:pic>
        <p:nvPicPr>
          <p:cNvPr id="10" name="Content Placeholder 9">
            <a:extLst>
              <a:ext uri="{FF2B5EF4-FFF2-40B4-BE49-F238E27FC236}">
                <a16:creationId xmlns:a16="http://schemas.microsoft.com/office/drawing/2014/main" id="{A07FFCD3-D8A4-485E-A9FB-6CE19251E31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34932" y="2065854"/>
            <a:ext cx="3691101" cy="2968929"/>
          </a:xfrm>
          <a:prstGeom prst="rect">
            <a:avLst/>
          </a:prstGeom>
          <a:noFill/>
          <a:ln>
            <a:noFill/>
          </a:ln>
        </p:spPr>
      </p:pic>
      <p:pic>
        <p:nvPicPr>
          <p:cNvPr id="12" name="Content Placeholder 11">
            <a:extLst>
              <a:ext uri="{FF2B5EF4-FFF2-40B4-BE49-F238E27FC236}">
                <a16:creationId xmlns:a16="http://schemas.microsoft.com/office/drawing/2014/main" id="{23DA61F6-EB10-4B74-A462-83499EF117C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434469" y="2086569"/>
            <a:ext cx="3665348" cy="2948215"/>
          </a:xfrm>
          <a:prstGeom prst="rect">
            <a:avLst/>
          </a:prstGeom>
          <a:noFill/>
          <a:ln>
            <a:noFill/>
          </a:ln>
        </p:spPr>
      </p:pic>
    </p:spTree>
    <p:extLst>
      <p:ext uri="{BB962C8B-B14F-4D97-AF65-F5344CB8AC3E}">
        <p14:creationId xmlns:p14="http://schemas.microsoft.com/office/powerpoint/2010/main" val="224109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lvl="0"/>
            <a:r>
              <a:rPr lang="en-GB" altLang="ko-KR" dirty="0">
                <a:solidFill>
                  <a:schemeClr val="accent1">
                    <a:lumMod val="75000"/>
                  </a:schemeClr>
                </a:solidFill>
                <a:ea typeface="맑은 고딕" pitchFamily="50" charset="-127"/>
              </a:rPr>
              <a:t>simulation</a:t>
            </a:r>
            <a:endParaRPr lang="en-US" altLang="ko-KR" b="1" dirty="0">
              <a:solidFill>
                <a:schemeClr val="accent1">
                  <a:lumMod val="75000"/>
                </a:schemeClr>
              </a:solidFill>
            </a:endParaRPr>
          </a:p>
        </p:txBody>
      </p:sp>
      <p:sp>
        <p:nvSpPr>
          <p:cNvPr id="4" name="Text Placeholder 3"/>
          <p:cNvSpPr>
            <a:spLocks noGrp="1"/>
          </p:cNvSpPr>
          <p:nvPr>
            <p:ph type="body" sz="quarter" idx="11"/>
          </p:nvPr>
        </p:nvSpPr>
        <p:spPr/>
        <p:txBody>
          <a:bodyPr/>
          <a:lstStyle/>
          <a:p>
            <a:pPr lvl="0"/>
            <a:r>
              <a:rPr lang="en-GB" altLang="ko-KR" b="1" dirty="0"/>
              <a:t>Results </a:t>
            </a:r>
            <a:endParaRPr lang="ko-KR" altLang="en-US" b="1" dirty="0"/>
          </a:p>
        </p:txBody>
      </p:sp>
      <p:pic>
        <p:nvPicPr>
          <p:cNvPr id="5" name="Picture 4">
            <a:extLst>
              <a:ext uri="{FF2B5EF4-FFF2-40B4-BE49-F238E27FC236}">
                <a16:creationId xmlns:a16="http://schemas.microsoft.com/office/drawing/2014/main" id="{DF2B25AD-105F-452B-B5A9-A5E2F2F6D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8965" y="1903446"/>
            <a:ext cx="2289499" cy="2289499"/>
          </a:xfrm>
          <a:prstGeom prst="rect">
            <a:avLst/>
          </a:prstGeom>
        </p:spPr>
      </p:pic>
      <p:pic>
        <p:nvPicPr>
          <p:cNvPr id="6" name="Picture 5">
            <a:extLst>
              <a:ext uri="{FF2B5EF4-FFF2-40B4-BE49-F238E27FC236}">
                <a16:creationId xmlns:a16="http://schemas.microsoft.com/office/drawing/2014/main" id="{2019A795-9058-4612-9B87-775981990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732" y="1903446"/>
            <a:ext cx="2289499" cy="2289499"/>
          </a:xfrm>
          <a:prstGeom prst="rect">
            <a:avLst/>
          </a:prstGeom>
        </p:spPr>
      </p:pic>
    </p:spTree>
    <p:extLst>
      <p:ext uri="{BB962C8B-B14F-4D97-AF65-F5344CB8AC3E}">
        <p14:creationId xmlns:p14="http://schemas.microsoft.com/office/powerpoint/2010/main" val="2826572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82C09-0A2F-4719-8642-A2E918D59DA9}"/>
              </a:ext>
            </a:extLst>
          </p:cNvPr>
          <p:cNvSpPr>
            <a:spLocks noGrp="1"/>
          </p:cNvSpPr>
          <p:nvPr>
            <p:ph type="title"/>
          </p:nvPr>
        </p:nvSpPr>
        <p:spPr>
          <a:xfrm>
            <a:off x="2286802" y="3846410"/>
            <a:ext cx="6619244" cy="425054"/>
          </a:xfrm>
        </p:spPr>
        <p:txBody>
          <a:bodyPr>
            <a:noAutofit/>
          </a:bodyPr>
          <a:lstStyle/>
          <a:p>
            <a:r>
              <a:rPr lang="en-GB" sz="3750" dirty="0"/>
              <a:t>Simulation Blocks </a:t>
            </a:r>
            <a:endParaRPr lang="en-US" sz="3750" dirty="0"/>
          </a:p>
        </p:txBody>
      </p:sp>
      <p:pic>
        <p:nvPicPr>
          <p:cNvPr id="6" name="Picture Placeholder 5">
            <a:extLst>
              <a:ext uri="{FF2B5EF4-FFF2-40B4-BE49-F238E27FC236}">
                <a16:creationId xmlns:a16="http://schemas.microsoft.com/office/drawing/2014/main" id="{0994BD03-6173-4EAF-ABF1-6A4A1E9B6597}"/>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755576" y="555526"/>
            <a:ext cx="7814349" cy="244827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82979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82C09-0A2F-4719-8642-A2E918D59DA9}"/>
              </a:ext>
            </a:extLst>
          </p:cNvPr>
          <p:cNvSpPr>
            <a:spLocks noGrp="1"/>
          </p:cNvSpPr>
          <p:nvPr>
            <p:ph type="title"/>
          </p:nvPr>
        </p:nvSpPr>
        <p:spPr>
          <a:xfrm>
            <a:off x="2286802" y="3846410"/>
            <a:ext cx="6619244" cy="425054"/>
          </a:xfrm>
        </p:spPr>
        <p:txBody>
          <a:bodyPr>
            <a:noAutofit/>
          </a:bodyPr>
          <a:lstStyle/>
          <a:p>
            <a:r>
              <a:rPr lang="en-GB" sz="3750" dirty="0"/>
              <a:t>Simulation Blocks </a:t>
            </a:r>
            <a:endParaRPr lang="en-US" sz="3750" dirty="0"/>
          </a:p>
        </p:txBody>
      </p:sp>
      <p:pic>
        <p:nvPicPr>
          <p:cNvPr id="6" name="Picture Placeholder 5">
            <a:extLst>
              <a:ext uri="{FF2B5EF4-FFF2-40B4-BE49-F238E27FC236}">
                <a16:creationId xmlns:a16="http://schemas.microsoft.com/office/drawing/2014/main" id="{0994BD03-6173-4EAF-ABF1-6A4A1E9B6597}"/>
              </a:ext>
            </a:extLst>
          </p:cNvPr>
          <p:cNvPicPr>
            <a:picLocks noGrp="1" noChangeAspect="1"/>
          </p:cNvPicPr>
          <p:nvPr>
            <p:ph type="pic" idx="1"/>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899592" y="483518"/>
            <a:ext cx="7418483" cy="25922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00890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5DFB-134A-4676-AEB6-64F01CD71C98}"/>
              </a:ext>
            </a:extLst>
          </p:cNvPr>
          <p:cNvSpPr>
            <a:spLocks noGrp="1"/>
          </p:cNvSpPr>
          <p:nvPr>
            <p:ph type="title"/>
          </p:nvPr>
        </p:nvSpPr>
        <p:spPr/>
        <p:txBody>
          <a:bodyPr/>
          <a:lstStyle/>
          <a:p>
            <a:r>
              <a:rPr lang="en-GB" dirty="0"/>
              <a:t>Simulink Results </a:t>
            </a:r>
            <a:r>
              <a:rPr lang="en-GB" dirty="0" smtClean="0"/>
              <a:t>of 1000ft Command</a:t>
            </a:r>
            <a:endParaRPr lang="en-US" dirty="0"/>
          </a:p>
        </p:txBody>
      </p:sp>
      <p:pic>
        <p:nvPicPr>
          <p:cNvPr id="6" name="Content Placeholder 5">
            <a:extLst>
              <a:ext uri="{FF2B5EF4-FFF2-40B4-BE49-F238E27FC236}">
                <a16:creationId xmlns:a16="http://schemas.microsoft.com/office/drawing/2014/main" id="{24FC7294-54A8-42C5-AF1B-CE397A787E69}"/>
              </a:ext>
            </a:extLst>
          </p:cNvPr>
          <p:cNvPicPr>
            <a:picLocks noGrp="1" noChangeAspect="1"/>
          </p:cNvPicPr>
          <p:nvPr>
            <p:ph sz="half" idx="1"/>
          </p:nvPr>
        </p:nvPicPr>
        <p:blipFill>
          <a:blip r:embed="rId2"/>
          <a:stretch>
            <a:fillRect/>
          </a:stretch>
        </p:blipFill>
        <p:spPr>
          <a:xfrm>
            <a:off x="669975" y="1774046"/>
            <a:ext cx="3696752" cy="3053311"/>
          </a:xfrm>
        </p:spPr>
      </p:pic>
      <p:pic>
        <p:nvPicPr>
          <p:cNvPr id="8" name="Content Placeholder 7">
            <a:extLst>
              <a:ext uri="{FF2B5EF4-FFF2-40B4-BE49-F238E27FC236}">
                <a16:creationId xmlns:a16="http://schemas.microsoft.com/office/drawing/2014/main" id="{1E1D72FD-62B8-4CE2-A502-BE7EA1C611F5}"/>
              </a:ext>
            </a:extLst>
          </p:cNvPr>
          <p:cNvPicPr>
            <a:picLocks noGrp="1" noChangeAspect="1"/>
          </p:cNvPicPr>
          <p:nvPr>
            <p:ph sz="half" idx="2"/>
          </p:nvPr>
        </p:nvPicPr>
        <p:blipFill>
          <a:blip r:embed="rId3"/>
          <a:stretch>
            <a:fillRect/>
          </a:stretch>
        </p:blipFill>
        <p:spPr>
          <a:xfrm>
            <a:off x="4760021" y="1838263"/>
            <a:ext cx="3628403" cy="2938949"/>
          </a:xfrm>
        </p:spPr>
      </p:pic>
    </p:spTree>
    <p:extLst>
      <p:ext uri="{BB962C8B-B14F-4D97-AF65-F5344CB8AC3E}">
        <p14:creationId xmlns:p14="http://schemas.microsoft.com/office/powerpoint/2010/main" val="2546452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5DFB-134A-4676-AEB6-64F01CD71C98}"/>
              </a:ext>
            </a:extLst>
          </p:cNvPr>
          <p:cNvSpPr>
            <a:spLocks noGrp="1"/>
          </p:cNvSpPr>
          <p:nvPr>
            <p:ph type="title"/>
          </p:nvPr>
        </p:nvSpPr>
        <p:spPr/>
        <p:txBody>
          <a:bodyPr/>
          <a:lstStyle/>
          <a:p>
            <a:r>
              <a:rPr lang="en-GB" dirty="0"/>
              <a:t>Simulink Results of 1000ft Command</a:t>
            </a:r>
            <a:endParaRPr lang="en-US" dirty="0"/>
          </a:p>
        </p:txBody>
      </p:sp>
      <p:pic>
        <p:nvPicPr>
          <p:cNvPr id="7" name="Content Placeholder 6">
            <a:extLst>
              <a:ext uri="{FF2B5EF4-FFF2-40B4-BE49-F238E27FC236}">
                <a16:creationId xmlns:a16="http://schemas.microsoft.com/office/drawing/2014/main" id="{2EC886E5-2523-4838-86B9-60B459507451}"/>
              </a:ext>
            </a:extLst>
          </p:cNvPr>
          <p:cNvPicPr>
            <a:picLocks noGrp="1" noChangeAspect="1"/>
          </p:cNvPicPr>
          <p:nvPr>
            <p:ph sz="half" idx="1"/>
          </p:nvPr>
        </p:nvPicPr>
        <p:blipFill>
          <a:blip r:embed="rId2"/>
          <a:stretch>
            <a:fillRect/>
          </a:stretch>
        </p:blipFill>
        <p:spPr>
          <a:xfrm>
            <a:off x="755780" y="1771702"/>
            <a:ext cx="3628403" cy="3013624"/>
          </a:xfrm>
        </p:spPr>
      </p:pic>
      <p:pic>
        <p:nvPicPr>
          <p:cNvPr id="12" name="Content Placeholder 11">
            <a:extLst>
              <a:ext uri="{FF2B5EF4-FFF2-40B4-BE49-F238E27FC236}">
                <a16:creationId xmlns:a16="http://schemas.microsoft.com/office/drawing/2014/main" id="{46BC15E3-1609-4F47-B27D-8FD5011B4C19}"/>
              </a:ext>
            </a:extLst>
          </p:cNvPr>
          <p:cNvPicPr>
            <a:picLocks noGrp="1" noChangeAspect="1"/>
          </p:cNvPicPr>
          <p:nvPr>
            <p:ph sz="half" idx="2"/>
          </p:nvPr>
        </p:nvPicPr>
        <p:blipFill>
          <a:blip r:embed="rId3"/>
          <a:stretch>
            <a:fillRect/>
          </a:stretch>
        </p:blipFill>
        <p:spPr>
          <a:xfrm>
            <a:off x="4759818" y="1869852"/>
            <a:ext cx="3628403" cy="2915474"/>
          </a:xfrm>
        </p:spPr>
      </p:pic>
    </p:spTree>
    <p:extLst>
      <p:ext uri="{BB962C8B-B14F-4D97-AF65-F5344CB8AC3E}">
        <p14:creationId xmlns:p14="http://schemas.microsoft.com/office/powerpoint/2010/main" val="3578709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5DFB-134A-4676-AEB6-64F01CD71C98}"/>
              </a:ext>
            </a:extLst>
          </p:cNvPr>
          <p:cNvSpPr>
            <a:spLocks noGrp="1"/>
          </p:cNvSpPr>
          <p:nvPr>
            <p:ph type="title"/>
          </p:nvPr>
        </p:nvSpPr>
        <p:spPr/>
        <p:txBody>
          <a:bodyPr/>
          <a:lstStyle/>
          <a:p>
            <a:r>
              <a:rPr lang="en-GB" dirty="0"/>
              <a:t>Simulink Results of 1000ft Command</a:t>
            </a:r>
            <a:endParaRPr lang="en-US" dirty="0"/>
          </a:p>
        </p:txBody>
      </p:sp>
      <p:pic>
        <p:nvPicPr>
          <p:cNvPr id="7" name="Content Placeholder 6">
            <a:extLst>
              <a:ext uri="{FF2B5EF4-FFF2-40B4-BE49-F238E27FC236}">
                <a16:creationId xmlns:a16="http://schemas.microsoft.com/office/drawing/2014/main" id="{420C7F63-483C-4EA6-A178-2626FDDE89B5}"/>
              </a:ext>
            </a:extLst>
          </p:cNvPr>
          <p:cNvPicPr>
            <a:picLocks noGrp="1" noChangeAspect="1"/>
          </p:cNvPicPr>
          <p:nvPr>
            <p:ph sz="half" idx="1"/>
          </p:nvPr>
        </p:nvPicPr>
        <p:blipFill>
          <a:blip r:embed="rId2"/>
          <a:stretch>
            <a:fillRect/>
          </a:stretch>
        </p:blipFill>
        <p:spPr>
          <a:xfrm>
            <a:off x="652554" y="1775425"/>
            <a:ext cx="3628403" cy="3001787"/>
          </a:xfrm>
        </p:spPr>
      </p:pic>
      <p:pic>
        <p:nvPicPr>
          <p:cNvPr id="12" name="Content Placeholder 11">
            <a:extLst>
              <a:ext uri="{FF2B5EF4-FFF2-40B4-BE49-F238E27FC236}">
                <a16:creationId xmlns:a16="http://schemas.microsoft.com/office/drawing/2014/main" id="{68CB33D0-CFC6-425F-983D-F5B732D3D3E8}"/>
              </a:ext>
            </a:extLst>
          </p:cNvPr>
          <p:cNvPicPr>
            <a:picLocks noGrp="1" noChangeAspect="1"/>
          </p:cNvPicPr>
          <p:nvPr>
            <p:ph sz="half" idx="2"/>
          </p:nvPr>
        </p:nvPicPr>
        <p:blipFill>
          <a:blip r:embed="rId3"/>
          <a:stretch>
            <a:fillRect/>
          </a:stretch>
        </p:blipFill>
        <p:spPr>
          <a:xfrm>
            <a:off x="4684545" y="1826662"/>
            <a:ext cx="3531275" cy="2950550"/>
          </a:xfrm>
        </p:spPr>
      </p:pic>
    </p:spTree>
    <p:extLst>
      <p:ext uri="{BB962C8B-B14F-4D97-AF65-F5344CB8AC3E}">
        <p14:creationId xmlns:p14="http://schemas.microsoft.com/office/powerpoint/2010/main" val="2072747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453FB9-5C42-4A0A-B356-41C9DA8BB09E}"/>
              </a:ext>
            </a:extLst>
          </p:cNvPr>
          <p:cNvSpPr>
            <a:spLocks noGrp="1"/>
          </p:cNvSpPr>
          <p:nvPr>
            <p:ph type="body" sz="quarter" idx="11"/>
          </p:nvPr>
        </p:nvSpPr>
        <p:spPr>
          <a:xfrm>
            <a:off x="3275856" y="2571750"/>
            <a:ext cx="2359424" cy="576065"/>
          </a:xfrm>
        </p:spPr>
        <p:txBody>
          <a:bodyPr>
            <a:noAutofit/>
          </a:bodyPr>
          <a:lstStyle/>
          <a:p>
            <a:r>
              <a:rPr lang="en-GB" sz="1800" b="1" i="1" dirty="0"/>
              <a:t>Thank You </a:t>
            </a:r>
          </a:p>
          <a:p>
            <a:r>
              <a:rPr lang="en-GB" sz="1800" b="1" i="1" dirty="0"/>
              <a:t> </a:t>
            </a:r>
            <a:endParaRPr lang="en-US" sz="1800" b="1" i="1" dirty="0"/>
          </a:p>
        </p:txBody>
      </p:sp>
    </p:spTree>
    <p:extLst>
      <p:ext uri="{BB962C8B-B14F-4D97-AF65-F5344CB8AC3E}">
        <p14:creationId xmlns:p14="http://schemas.microsoft.com/office/powerpoint/2010/main" val="2043308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83568" y="627534"/>
            <a:ext cx="9144000" cy="576064"/>
          </a:xfrm>
        </p:spPr>
        <p:txBody>
          <a:bodyPr>
            <a:normAutofit fontScale="92500" lnSpcReduction="20000"/>
          </a:bodyPr>
          <a:lstStyle/>
          <a:p>
            <a:pPr algn="l"/>
            <a:r>
              <a:rPr lang="en-US" sz="4000" b="1" dirty="0">
                <a:latin typeface="Adobe Myungjo Std M" pitchFamily="18" charset="-128"/>
                <a:ea typeface="Adobe Myungjo Std M" pitchFamily="18" charset="-128"/>
              </a:rPr>
              <a:t>Introduction:</a:t>
            </a:r>
            <a:endParaRPr lang="ar-EG" sz="4000" b="1" dirty="0">
              <a:latin typeface="Adobe Myungjo Std M" pitchFamily="18" charset="-128"/>
              <a:ea typeface="Adobe Myungjo Std M" pitchFamily="18" charset="-128"/>
            </a:endParaRPr>
          </a:p>
        </p:txBody>
      </p:sp>
      <p:sp>
        <p:nvSpPr>
          <p:cNvPr id="3" name="Text Placeholder 2"/>
          <p:cNvSpPr>
            <a:spLocks noGrp="1"/>
          </p:cNvSpPr>
          <p:nvPr>
            <p:ph type="body" sz="quarter" idx="11"/>
          </p:nvPr>
        </p:nvSpPr>
        <p:spPr>
          <a:xfrm>
            <a:off x="611559" y="1995686"/>
            <a:ext cx="4940451" cy="1944216"/>
          </a:xfrm>
        </p:spPr>
        <p:txBody>
          <a:bodyPr>
            <a:normAutofit fontScale="92500" lnSpcReduction="10000"/>
          </a:bodyPr>
          <a:lstStyle/>
          <a:p>
            <a:pPr marL="171450" indent="-171450" algn="l">
              <a:buFont typeface="Wingdings" pitchFamily="2" charset="2"/>
              <a:buChar char="v"/>
            </a:pPr>
            <a:r>
              <a:rPr lang="en-US" dirty="0" smtClean="0">
                <a:solidFill>
                  <a:schemeClr val="tx1"/>
                </a:solidFill>
              </a:rPr>
              <a:t>In order to Design a controller </a:t>
            </a:r>
            <a:r>
              <a:rPr lang="en-US" dirty="0">
                <a:solidFill>
                  <a:schemeClr val="tx1"/>
                </a:solidFill>
              </a:rPr>
              <a:t>first of all we should get the transfer functions of all full longitudinal dynamics model.</a:t>
            </a:r>
          </a:p>
          <a:p>
            <a:pPr marL="171450" indent="-171450" algn="l">
              <a:buFont typeface="Wingdings" pitchFamily="2" charset="2"/>
              <a:buChar char="v"/>
            </a:pPr>
            <a:endParaRPr lang="en-US" dirty="0">
              <a:solidFill>
                <a:schemeClr val="tx1"/>
              </a:solidFill>
            </a:endParaRPr>
          </a:p>
          <a:p>
            <a:pPr marL="171450" indent="-171450" algn="l">
              <a:buFont typeface="Wingdings" pitchFamily="2" charset="2"/>
              <a:buChar char="v"/>
            </a:pPr>
            <a:r>
              <a:rPr lang="en-US" dirty="0">
                <a:solidFill>
                  <a:schemeClr val="tx1"/>
                </a:solidFill>
              </a:rPr>
              <a:t>Our methodology is to using inner loops architecture.</a:t>
            </a:r>
          </a:p>
          <a:p>
            <a:pPr marL="171450" indent="-171450" algn="l">
              <a:buFont typeface="Wingdings" pitchFamily="2" charset="2"/>
              <a:buChar char="v"/>
            </a:pPr>
            <a:endParaRPr lang="en-US" dirty="0">
              <a:solidFill>
                <a:schemeClr val="tx1"/>
              </a:solidFill>
            </a:endParaRPr>
          </a:p>
          <a:p>
            <a:pPr marL="171450" indent="-171450" algn="l">
              <a:buFont typeface="Wingdings" pitchFamily="2" charset="2"/>
              <a:buChar char="v"/>
            </a:pPr>
            <a:r>
              <a:rPr lang="en-US" dirty="0">
                <a:solidFill>
                  <a:schemeClr val="tx1"/>
                </a:solidFill>
              </a:rPr>
              <a:t>  Then using SISO tool to </a:t>
            </a:r>
            <a:r>
              <a:rPr lang="en-US" dirty="0" smtClean="0">
                <a:solidFill>
                  <a:schemeClr val="tx1"/>
                </a:solidFill>
              </a:rPr>
              <a:t>design </a:t>
            </a:r>
            <a:r>
              <a:rPr lang="en-US" dirty="0">
                <a:solidFill>
                  <a:schemeClr val="tx1"/>
                </a:solidFill>
              </a:rPr>
              <a:t>the controller.</a:t>
            </a:r>
          </a:p>
          <a:p>
            <a:pPr marL="171450" indent="-171450" algn="l">
              <a:buFont typeface="Wingdings" pitchFamily="2" charset="2"/>
              <a:buChar char="v"/>
            </a:pPr>
            <a:endParaRPr lang="en-US" dirty="0">
              <a:solidFill>
                <a:schemeClr val="tx1"/>
              </a:solidFill>
            </a:endParaRPr>
          </a:p>
          <a:p>
            <a:pPr marL="171450" indent="-171450" algn="l">
              <a:buFont typeface="Wingdings" pitchFamily="2" charset="2"/>
              <a:buChar char="v"/>
            </a:pPr>
            <a:r>
              <a:rPr lang="en-US" dirty="0">
                <a:solidFill>
                  <a:schemeClr val="tx1"/>
                </a:solidFill>
              </a:rPr>
              <a:t>Finally we use SIMULINK to check the performance of our design.</a:t>
            </a:r>
          </a:p>
          <a:p>
            <a:pPr algn="l"/>
            <a:endParaRPr lang="ar-EG" dirty="0"/>
          </a:p>
        </p:txBody>
      </p:sp>
      <p:pic>
        <p:nvPicPr>
          <p:cNvPr id="4" name="Picture 3">
            <a:extLst>
              <a:ext uri="{FF2B5EF4-FFF2-40B4-BE49-F238E27FC236}">
                <a16:creationId xmlns:a16="http://schemas.microsoft.com/office/drawing/2014/main" id="{A49D8CE4-E9B8-4EB7-98B7-3EFCD567623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5652120" y="1779662"/>
            <a:ext cx="2808312" cy="319835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9961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A21FB0-784C-41AA-86B5-5719DB67B7A5}"/>
              </a:ext>
            </a:extLst>
          </p:cNvPr>
          <p:cNvSpPr txBox="1">
            <a:spLocks/>
          </p:cNvSpPr>
          <p:nvPr/>
        </p:nvSpPr>
        <p:spPr>
          <a:xfrm>
            <a:off x="323528" y="699542"/>
            <a:ext cx="8364512" cy="530223"/>
          </a:xfrm>
          <a:prstGeom prst="rect">
            <a:avLst/>
          </a:prstGeom>
        </p:spPr>
        <p:txBody>
          <a:bodyPr/>
          <a:lst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400" dirty="0" smtClean="0"/>
              <a:t>Design Pitch Controller With Pitch Rate Feedback</a:t>
            </a:r>
            <a:endParaRPr lang="en-US" sz="2400" dirty="0"/>
          </a:p>
        </p:txBody>
      </p:sp>
      <p:sp>
        <p:nvSpPr>
          <p:cNvPr id="9" name="Rectangle 8"/>
          <p:cNvSpPr/>
          <p:nvPr/>
        </p:nvSpPr>
        <p:spPr>
          <a:xfrm>
            <a:off x="337220" y="1995686"/>
            <a:ext cx="6246440" cy="369332"/>
          </a:xfrm>
          <a:prstGeom prst="rect">
            <a:avLst/>
          </a:prstGeom>
        </p:spPr>
        <p:txBody>
          <a:bodyPr wrap="square">
            <a:spAutoFit/>
          </a:bodyPr>
          <a:lstStyle/>
          <a:p>
            <a:r>
              <a:rPr lang="en-US" dirty="0" smtClean="0"/>
              <a:t>The </a:t>
            </a:r>
            <a:r>
              <a:rPr lang="en-US" dirty="0"/>
              <a:t>open loop transfer function is</a:t>
            </a:r>
            <a:r>
              <a:rPr lang="en-US" dirty="0" smtClean="0"/>
              <a:t>:</a:t>
            </a:r>
            <a:endParaRPr lang="en-US" dirty="0"/>
          </a:p>
        </p:txBody>
      </p:sp>
      <p:pic>
        <p:nvPicPr>
          <p:cNvPr id="10" name="Picture 9"/>
          <p:cNvPicPr>
            <a:picLocks noChangeAspect="1"/>
          </p:cNvPicPr>
          <p:nvPr/>
        </p:nvPicPr>
        <p:blipFill>
          <a:blip r:embed="rId2">
            <a:biLevel thresh="7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44353" y="2715766"/>
            <a:ext cx="7122861" cy="1485131"/>
          </a:xfrm>
          <a:prstGeom prst="rect">
            <a:avLst/>
          </a:prstGeom>
        </p:spPr>
      </p:pic>
    </p:spTree>
    <p:extLst>
      <p:ext uri="{BB962C8B-B14F-4D97-AF65-F5344CB8AC3E}">
        <p14:creationId xmlns:p14="http://schemas.microsoft.com/office/powerpoint/2010/main" val="2525160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3FDC8-E827-415E-A744-C003A0527A19}"/>
              </a:ext>
            </a:extLst>
          </p:cNvPr>
          <p:cNvSpPr>
            <a:spLocks noGrp="1"/>
          </p:cNvSpPr>
          <p:nvPr>
            <p:ph type="title"/>
          </p:nvPr>
        </p:nvSpPr>
        <p:spPr/>
        <p:txBody>
          <a:bodyPr/>
          <a:lstStyle/>
          <a:p>
            <a:r>
              <a:rPr lang="en-GB" dirty="0" smtClean="0"/>
              <a:t>SISO Tool Design</a:t>
            </a:r>
            <a:endParaRPr lang="en-US" dirty="0"/>
          </a:p>
        </p:txBody>
      </p:sp>
      <p:sp>
        <p:nvSpPr>
          <p:cNvPr id="4" name="Text Placeholder 3">
            <a:extLst>
              <a:ext uri="{FF2B5EF4-FFF2-40B4-BE49-F238E27FC236}">
                <a16:creationId xmlns:a16="http://schemas.microsoft.com/office/drawing/2014/main" id="{D0909782-347A-4F6D-A829-C367E8660A2B}"/>
              </a:ext>
            </a:extLst>
          </p:cNvPr>
          <p:cNvSpPr>
            <a:spLocks noGrp="1"/>
          </p:cNvSpPr>
          <p:nvPr>
            <p:ph type="body" sz="half" idx="2"/>
          </p:nvPr>
        </p:nvSpPr>
        <p:spPr/>
        <p:txBody>
          <a:bodyPr/>
          <a:lstStyle/>
          <a:p>
            <a:r>
              <a:rPr lang="en-GB" dirty="0"/>
              <a:t>Root locus </a:t>
            </a:r>
            <a:endParaRPr lang="en-US" dirty="0"/>
          </a:p>
        </p:txBody>
      </p:sp>
      <p:pic>
        <p:nvPicPr>
          <p:cNvPr id="10" name="Content Placeholder 9">
            <a:extLst>
              <a:ext uri="{FF2B5EF4-FFF2-40B4-BE49-F238E27FC236}">
                <a16:creationId xmlns:a16="http://schemas.microsoft.com/office/drawing/2014/main" id="{EFB35C1E-5E1F-44E2-AE4B-A17BEA6475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9912" y="792183"/>
            <a:ext cx="4968552" cy="3559134"/>
          </a:xfrm>
        </p:spPr>
      </p:pic>
    </p:spTree>
    <p:extLst>
      <p:ext uri="{BB962C8B-B14F-4D97-AF65-F5344CB8AC3E}">
        <p14:creationId xmlns:p14="http://schemas.microsoft.com/office/powerpoint/2010/main" val="2140473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12788-FE48-4F05-A6EB-62E13AC1A9E8}"/>
              </a:ext>
            </a:extLst>
          </p:cNvPr>
          <p:cNvSpPr>
            <a:spLocks noGrp="1"/>
          </p:cNvSpPr>
          <p:nvPr>
            <p:ph type="title"/>
          </p:nvPr>
        </p:nvSpPr>
        <p:spPr/>
        <p:txBody>
          <a:bodyPr/>
          <a:lstStyle/>
          <a:p>
            <a:r>
              <a:rPr lang="en-GB" dirty="0" smtClean="0"/>
              <a:t>SISO Tool </a:t>
            </a:r>
            <a:r>
              <a:rPr lang="en-GB" dirty="0"/>
              <a:t>D</a:t>
            </a:r>
            <a:r>
              <a:rPr lang="en-GB" dirty="0" smtClean="0"/>
              <a:t>esign </a:t>
            </a:r>
            <a:endParaRPr lang="en-US" dirty="0"/>
          </a:p>
        </p:txBody>
      </p:sp>
      <p:sp>
        <p:nvSpPr>
          <p:cNvPr id="4" name="Text Placeholder 3">
            <a:extLst>
              <a:ext uri="{FF2B5EF4-FFF2-40B4-BE49-F238E27FC236}">
                <a16:creationId xmlns:a16="http://schemas.microsoft.com/office/drawing/2014/main" id="{70C8DBD7-2D23-469F-A017-8E76CD394FBB}"/>
              </a:ext>
            </a:extLst>
          </p:cNvPr>
          <p:cNvSpPr>
            <a:spLocks noGrp="1"/>
          </p:cNvSpPr>
          <p:nvPr>
            <p:ph type="body" sz="half" idx="2"/>
          </p:nvPr>
        </p:nvSpPr>
        <p:spPr/>
        <p:txBody>
          <a:bodyPr/>
          <a:lstStyle/>
          <a:p>
            <a:r>
              <a:rPr lang="en-GB" dirty="0"/>
              <a:t>Root locus</a:t>
            </a:r>
            <a:endParaRPr lang="en-US" dirty="0"/>
          </a:p>
        </p:txBody>
      </p:sp>
      <p:pic>
        <p:nvPicPr>
          <p:cNvPr id="10" name="Content Placeholder 9">
            <a:extLst>
              <a:ext uri="{FF2B5EF4-FFF2-40B4-BE49-F238E27FC236}">
                <a16:creationId xmlns:a16="http://schemas.microsoft.com/office/drawing/2014/main" id="{1E3DF0C4-6225-4758-93A5-CDD71887B2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5600" y="898757"/>
            <a:ext cx="4511822" cy="3619903"/>
          </a:xfrm>
        </p:spPr>
      </p:pic>
    </p:spTree>
    <p:extLst>
      <p:ext uri="{BB962C8B-B14F-4D97-AF65-F5344CB8AC3E}">
        <p14:creationId xmlns:p14="http://schemas.microsoft.com/office/powerpoint/2010/main" val="289454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6CD49-4DD1-41EC-B998-4ABA635E4C40}"/>
              </a:ext>
            </a:extLst>
          </p:cNvPr>
          <p:cNvSpPr>
            <a:spLocks noGrp="1"/>
          </p:cNvSpPr>
          <p:nvPr>
            <p:ph type="title"/>
          </p:nvPr>
        </p:nvSpPr>
        <p:spPr/>
        <p:txBody>
          <a:bodyPr/>
          <a:lstStyle/>
          <a:p>
            <a:r>
              <a:rPr lang="en-GB" dirty="0"/>
              <a:t>Step response </a:t>
            </a:r>
            <a:endParaRPr lang="en-US" dirty="0"/>
          </a:p>
        </p:txBody>
      </p:sp>
      <p:sp>
        <p:nvSpPr>
          <p:cNvPr id="3" name="Content Placeholder 2">
            <a:extLst>
              <a:ext uri="{FF2B5EF4-FFF2-40B4-BE49-F238E27FC236}">
                <a16:creationId xmlns:a16="http://schemas.microsoft.com/office/drawing/2014/main" id="{4EF1652C-425D-4E2A-96FE-36F608098286}"/>
              </a:ext>
            </a:extLst>
          </p:cNvPr>
          <p:cNvSpPr>
            <a:spLocks noGrp="1"/>
          </p:cNvSpPr>
          <p:nvPr>
            <p:ph sz="half" idx="1"/>
          </p:nvPr>
        </p:nvSpPr>
        <p:spPr>
          <a:xfrm>
            <a:off x="844387" y="1787077"/>
            <a:ext cx="3618869" cy="331093"/>
          </a:xfrm>
        </p:spPr>
        <p:txBody>
          <a:bodyPr/>
          <a:lstStyle/>
          <a:p>
            <a:r>
              <a:rPr lang="en-GB" dirty="0"/>
              <a:t>Control action</a:t>
            </a:r>
            <a:endParaRPr lang="en-US" dirty="0"/>
          </a:p>
        </p:txBody>
      </p:sp>
      <p:sp>
        <p:nvSpPr>
          <p:cNvPr id="4" name="Content Placeholder 3">
            <a:extLst>
              <a:ext uri="{FF2B5EF4-FFF2-40B4-BE49-F238E27FC236}">
                <a16:creationId xmlns:a16="http://schemas.microsoft.com/office/drawing/2014/main" id="{7B2EBEC2-6FF0-4171-A381-322A8ED7B1C3}"/>
              </a:ext>
            </a:extLst>
          </p:cNvPr>
          <p:cNvSpPr>
            <a:spLocks noGrp="1"/>
          </p:cNvSpPr>
          <p:nvPr>
            <p:ph sz="half" idx="2"/>
          </p:nvPr>
        </p:nvSpPr>
        <p:spPr>
          <a:xfrm>
            <a:off x="4932040" y="1787078"/>
            <a:ext cx="3618869" cy="331093"/>
          </a:xfrm>
        </p:spPr>
        <p:txBody>
          <a:bodyPr/>
          <a:lstStyle/>
          <a:p>
            <a:r>
              <a:rPr lang="en-GB" dirty="0" smtClean="0"/>
              <a:t>System Response</a:t>
            </a:r>
            <a:endParaRPr lang="en-US" dirty="0"/>
          </a:p>
        </p:txBody>
      </p:sp>
      <p:pic>
        <p:nvPicPr>
          <p:cNvPr id="6" name="Picture 5">
            <a:extLst>
              <a:ext uri="{FF2B5EF4-FFF2-40B4-BE49-F238E27FC236}">
                <a16:creationId xmlns:a16="http://schemas.microsoft.com/office/drawing/2014/main" id="{D35E3EA0-B0CB-4E7E-86B5-BA71BC4D9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2118170"/>
            <a:ext cx="3803897" cy="2852922"/>
          </a:xfrm>
          <a:prstGeom prst="rect">
            <a:avLst/>
          </a:prstGeom>
        </p:spPr>
      </p:pic>
      <p:pic>
        <p:nvPicPr>
          <p:cNvPr id="8" name="Picture 7">
            <a:extLst>
              <a:ext uri="{FF2B5EF4-FFF2-40B4-BE49-F238E27FC236}">
                <a16:creationId xmlns:a16="http://schemas.microsoft.com/office/drawing/2014/main" id="{2C40874E-A2F5-49A1-89BF-9DFB65CA0E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283" y="2128464"/>
            <a:ext cx="3803896" cy="2852922"/>
          </a:xfrm>
          <a:prstGeom prst="rect">
            <a:avLst/>
          </a:prstGeom>
        </p:spPr>
      </p:pic>
    </p:spTree>
    <p:extLst>
      <p:ext uri="{BB962C8B-B14F-4D97-AF65-F5344CB8AC3E}">
        <p14:creationId xmlns:p14="http://schemas.microsoft.com/office/powerpoint/2010/main" val="1345373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5ED52-9415-49F7-8461-3C44003F9AA3}"/>
              </a:ext>
            </a:extLst>
          </p:cNvPr>
          <p:cNvSpPr>
            <a:spLocks noGrp="1"/>
          </p:cNvSpPr>
          <p:nvPr>
            <p:ph type="title"/>
          </p:nvPr>
        </p:nvSpPr>
        <p:spPr/>
        <p:txBody>
          <a:bodyPr/>
          <a:lstStyle/>
          <a:p>
            <a:r>
              <a:rPr lang="en-GB" dirty="0"/>
              <a:t>Simulink test</a:t>
            </a:r>
            <a:endParaRPr lang="en-US" dirty="0"/>
          </a:p>
        </p:txBody>
      </p:sp>
      <p:pic>
        <p:nvPicPr>
          <p:cNvPr id="5" name="Content Placeholder 4">
            <a:extLst>
              <a:ext uri="{FF2B5EF4-FFF2-40B4-BE49-F238E27FC236}">
                <a16:creationId xmlns:a16="http://schemas.microsoft.com/office/drawing/2014/main" id="{CE56F9F9-ACDA-462C-93DA-4582D586B2F1}"/>
              </a:ext>
            </a:extLst>
          </p:cNvPr>
          <p:cNvPicPr>
            <a:picLocks noGrp="1" noChangeAspect="1"/>
          </p:cNvPicPr>
          <p:nvPr>
            <p:ph idx="1"/>
          </p:nvPr>
        </p:nvPicPr>
        <p:blipFill>
          <a:blip r:embed="rId2">
            <a:lum bright="-20000" contrast="40000"/>
          </a:blip>
          <a:stretch>
            <a:fillRect/>
          </a:stretch>
        </p:blipFill>
        <p:spPr>
          <a:xfrm>
            <a:off x="395536" y="2003430"/>
            <a:ext cx="8107614" cy="240981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10815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45259-9ED0-4E8A-B4C5-50CAAA92206C}"/>
              </a:ext>
            </a:extLst>
          </p:cNvPr>
          <p:cNvSpPr>
            <a:spLocks noGrp="1"/>
          </p:cNvSpPr>
          <p:nvPr>
            <p:ph type="title"/>
          </p:nvPr>
        </p:nvSpPr>
        <p:spPr/>
        <p:txBody>
          <a:bodyPr/>
          <a:lstStyle/>
          <a:p>
            <a:r>
              <a:rPr lang="en-GB" dirty="0"/>
              <a:t>Simulink test</a:t>
            </a:r>
            <a:endParaRPr lang="en-US" dirty="0"/>
          </a:p>
        </p:txBody>
      </p:sp>
      <p:pic>
        <p:nvPicPr>
          <p:cNvPr id="4" name="Content Placeholder 3">
            <a:extLst>
              <a:ext uri="{FF2B5EF4-FFF2-40B4-BE49-F238E27FC236}">
                <a16:creationId xmlns:a16="http://schemas.microsoft.com/office/drawing/2014/main" id="{5766A94C-30F5-4414-BBF7-0F0BC32EDF8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9572" y="1962403"/>
            <a:ext cx="7704856" cy="24266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49168719"/>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Contents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2455</TotalTime>
  <Words>375</Words>
  <Application>Microsoft Office PowerPoint</Application>
  <PresentationFormat>On-screen Show (16:9)</PresentationFormat>
  <Paragraphs>69</Paragraphs>
  <Slides>27</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27</vt:i4>
      </vt:variant>
    </vt:vector>
  </HeadingPairs>
  <TitlesOfParts>
    <vt:vector size="40" baseType="lpstr">
      <vt:lpstr>Adobe Myungjo Std M</vt:lpstr>
      <vt:lpstr>맑은 고딕</vt:lpstr>
      <vt:lpstr>Arial</vt:lpstr>
      <vt:lpstr>Arial Unicode MS</vt:lpstr>
      <vt:lpstr>Calibri</vt:lpstr>
      <vt:lpstr>Cambria Math</vt:lpstr>
      <vt:lpstr>Century Gothic</vt:lpstr>
      <vt:lpstr>Times New Roman</vt:lpstr>
      <vt:lpstr>Wingdings</vt:lpstr>
      <vt:lpstr>Wingdings 3</vt:lpstr>
      <vt:lpstr>Contents Slide Master</vt:lpstr>
      <vt:lpstr>Section Break Slide Master</vt:lpstr>
      <vt:lpstr>Ion Boardroom</vt:lpstr>
      <vt:lpstr>PowerPoint Presentation</vt:lpstr>
      <vt:lpstr>PowerPoint Presentation</vt:lpstr>
      <vt:lpstr>PowerPoint Presentation</vt:lpstr>
      <vt:lpstr>PowerPoint Presentation</vt:lpstr>
      <vt:lpstr>SISO Tool Design</vt:lpstr>
      <vt:lpstr>SISO Tool Design </vt:lpstr>
      <vt:lpstr>Step response </vt:lpstr>
      <vt:lpstr>Simulink test</vt:lpstr>
      <vt:lpstr>Simulink test</vt:lpstr>
      <vt:lpstr> Necessity of velocity control</vt:lpstr>
      <vt:lpstr>Necessity of velocity control</vt:lpstr>
      <vt:lpstr>Necessity of velocity control</vt:lpstr>
      <vt:lpstr>Necessity of velocity control</vt:lpstr>
      <vt:lpstr>NT-33A engine </vt:lpstr>
      <vt:lpstr>Velocity Controller</vt:lpstr>
      <vt:lpstr>Velocity Controller</vt:lpstr>
      <vt:lpstr>Step response &amp; Control action</vt:lpstr>
      <vt:lpstr>Altitude controller</vt:lpstr>
      <vt:lpstr>Altitude Controller</vt:lpstr>
      <vt:lpstr>Step response &amp; Control action</vt:lpstr>
      <vt:lpstr>PowerPoint Presentation</vt:lpstr>
      <vt:lpstr>Simulation Blocks </vt:lpstr>
      <vt:lpstr>Simulation Blocks </vt:lpstr>
      <vt:lpstr>Simulink Results of 1000ft Command</vt:lpstr>
      <vt:lpstr>Simulink Results of 1000ft Command</vt:lpstr>
      <vt:lpstr>Simulink Results of 1000ft Command</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OWNER</cp:lastModifiedBy>
  <cp:revision>140</cp:revision>
  <dcterms:created xsi:type="dcterms:W3CDTF">2016-12-05T23:26:54Z</dcterms:created>
  <dcterms:modified xsi:type="dcterms:W3CDTF">2022-04-20T03:30:11Z</dcterms:modified>
</cp:coreProperties>
</file>