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6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9F772F-F869-4528-9B48-6A7B12B61F1E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56C184-6A67-44DD-8BFF-36518A056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AC4-E342-49EB-B2EA-B2D0DF20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46" y="1056223"/>
            <a:ext cx="8825658" cy="1780283"/>
          </a:xfrm>
        </p:spPr>
        <p:txBody>
          <a:bodyPr/>
          <a:lstStyle/>
          <a:p>
            <a:pPr algn="ctr"/>
            <a:r>
              <a:rPr lang="en-GB" dirty="0"/>
              <a:t>Task 1</a:t>
            </a:r>
            <a:br>
              <a:rPr lang="en-GB" dirty="0"/>
            </a:br>
            <a:r>
              <a:rPr lang="en-GB" sz="20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Autopilot literature review</a:t>
            </a:r>
            <a:br>
              <a:rPr lang="en-US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02E9-1EE4-4D39-96D8-BCC1EC7B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776" y="2228152"/>
            <a:ext cx="2978506" cy="3937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Team members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C7291-6D19-4FDE-A4A2-BEA4FC47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127"/>
              </p:ext>
            </p:extLst>
          </p:nvPr>
        </p:nvGraphicFramePr>
        <p:xfrm>
          <a:off x="1026366" y="2836507"/>
          <a:ext cx="9470573" cy="34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399">
                  <a:extLst>
                    <a:ext uri="{9D8B030D-6E8A-4147-A177-3AD203B41FA5}">
                      <a16:colId xmlns:a16="http://schemas.microsoft.com/office/drawing/2014/main" val="1680013632"/>
                    </a:ext>
                  </a:extLst>
                </a:gridCol>
                <a:gridCol w="2066141">
                  <a:extLst>
                    <a:ext uri="{9D8B030D-6E8A-4147-A177-3AD203B41FA5}">
                      <a16:colId xmlns:a16="http://schemas.microsoft.com/office/drawing/2014/main" val="2355521080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3405664193"/>
                    </a:ext>
                  </a:extLst>
                </a:gridCol>
              </a:tblGrid>
              <a:tr h="58036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0226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Ahmed Hassan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309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Thabet</a:t>
                      </a:r>
                      <a:r>
                        <a:rPr lang="en-US" dirty="0"/>
                        <a:t> 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00530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Hatem Mohammed 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4625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sv-SE" dirty="0"/>
                        <a:t>Mohamed Hassan Gad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86977"/>
                  </a:ext>
                </a:extLst>
              </a:tr>
              <a:tr h="580364">
                <a:tc>
                  <a:txBody>
                    <a:bodyPr/>
                    <a:lstStyle/>
                    <a:p>
                      <a:r>
                        <a:rPr lang="en-US" dirty="0"/>
                        <a:t>Mohammed Abd El </a:t>
                      </a:r>
                      <a:r>
                        <a:rPr lang="en-US" dirty="0" err="1"/>
                        <a:t>Mawgoud</a:t>
                      </a:r>
                      <a:r>
                        <a:rPr lang="en-US" dirty="0"/>
                        <a:t> Ghoneam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2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7A4A-A037-4396-A223-81C912D7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</p:spPr>
            <p:txBody>
              <a:bodyPr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Now we are dealing with an aircraft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𝑠𝑦𝑚𝑚𝑒𝑡𝑟𝑦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𝑐𝑜𝑛𝑑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528D1-7BE8-4425-A71A-8DE698314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9957805" cy="3416300"/>
              </a:xfrm>
              <a:blipFill>
                <a:blip r:embed="rId2"/>
                <a:stretch>
                  <a:fillRect l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1FAF8A-903D-4F99-BDBE-5858B7ED0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5"/>
          <a:stretch/>
        </p:blipFill>
        <p:spPr bwMode="auto">
          <a:xfrm>
            <a:off x="7329721" y="2295426"/>
            <a:ext cx="3279185" cy="3854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F238A4-3292-4859-8290-4A4B48141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46" y="2372074"/>
            <a:ext cx="3360861" cy="3945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7EF-EF59-4E35-8669-F7CBC2E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earth axis to body axis transformation: 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AFC6D-3BBF-44C8-A705-466B11410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6CDEA19-1749-477C-8189-FD4CF7999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03" y="2475864"/>
            <a:ext cx="4240063" cy="4095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5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33E-8608-4D33-BAE7-13DBBF4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Let’s apply the above transformation on the gravitational force of the airplane as following:</a:t>
                </a:r>
              </a:p>
              <a:p>
                <a:pPr marL="0" marR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𝑚𝑔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𝐺𝑟𝑎𝑣𝑖𝑡𝑦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𝑚𝑔𝑠𝑖𝑛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849A-B94C-4714-AFFA-06E44C576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0F6117-0D32-4B7E-A24D-CBFBA730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9288780" y="3354492"/>
            <a:ext cx="2903220" cy="2529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217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3E8-70F2-4C8E-B756-1F00E7C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Then: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𝑚𝑔𝑠𝑖𝑛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CE142-94E8-41FB-A892-3E7EFD4CD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3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1E5-1836-4342-BEE5-9B660510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𝜙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eqArr>
                                        <m:eqArr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</m:eqArr>
                                    </m:e>
                                  </m:acc>
                                </m:e>
                              </m:eqAr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</m:acc>
                                            </m:e>
                                          </m:eqArr>
                                        </m:e>
                                      </m:acc>
                                    </m:e>
                                  </m:eqAr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5DBC-6761-4D6E-90EF-33BDA04F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0AF-B115-4DCB-9736-595C45DC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970F-D778-480C-9A78-F38283C0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EOM’s are coupled, nonlinear and first order DE.</a:t>
            </a:r>
          </a:p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Difference bet. Body &amp; inertial Axes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 axes: they are a set of axes which are fixed at the body in its translational and rotations.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Inertial axes: they are a set of axes which are fixed at a specified position on the ground.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7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5BE-249A-4E17-A7CB-B58B64E7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Flight Mechanics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3DFA-C106-48B3-BEE6-B6C395AE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Pitch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rotation about y-axis.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AOA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a difference between the direction of flow and the 	plane wing.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Sideslip angle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it’s formed due to due to lateral deviation between the plane and 	the direction of the flow.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Yaw angle (heading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it’s formed due to due to the rotation about z-axis.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6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3CDC-D3D3-4CD5-B62B-B22125E2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solving algorithms for 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13B85-D5EC-48A5-BEC3-6F90A852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254" y="2370106"/>
            <a:ext cx="3141878" cy="576262"/>
          </a:xfrm>
        </p:spPr>
        <p:txBody>
          <a:bodyPr/>
          <a:lstStyle/>
          <a:p>
            <a:r>
              <a:rPr lang="en-US" sz="2000" dirty="0"/>
              <a:t>One-step methods, like: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B772-92A8-4085-88A8-F64EAB2E25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Euler-Cauchy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Improved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Raunge-Kutta</a:t>
            </a: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Backward Euler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B838-3899-45D5-B42F-542820D5C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2370106"/>
            <a:ext cx="3147009" cy="1043052"/>
          </a:xfrm>
        </p:spPr>
        <p:txBody>
          <a:bodyPr/>
          <a:lstStyle/>
          <a:p>
            <a:pPr algn="ctr"/>
            <a:r>
              <a:rPr lang="en-US" sz="2000" dirty="0"/>
              <a:t>Multistep methods, like: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4F04DF-E9D7-40BC-8B5E-5D86AC04CE8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068147" y="3179763"/>
            <a:ext cx="3591583" cy="2847293"/>
          </a:xfrm>
        </p:spPr>
        <p:txBody>
          <a:bodyPr>
            <a:normAutofit/>
          </a:bodyPr>
          <a:lstStyle/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Adams-Bash forth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715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IDFont+F2"/>
                <a:cs typeface="Times New Roman" panose="02020603050405020304" pitchFamily="18" charset="0"/>
              </a:rPr>
              <a:t>Adams-Moulton method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B37F0-B7DD-4587-A36C-06FC3196D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 Other methods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DABA-9C29-4E4E-B985-A2EAABC30DD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4028" y="3179762"/>
            <a:ext cx="4417971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coeector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integrator methods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1D6A-8E7B-4DE2-92B5-E347097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Research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FD7D-B8E9-4347-B6D5-B04AE726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2" y="2398226"/>
            <a:ext cx="8825659" cy="1203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500" b="1" dirty="0">
                <a:cs typeface="+mj-cs"/>
              </a:rPr>
              <a:t>Autopilot</a:t>
            </a:r>
            <a:r>
              <a:rPr lang="en-GB" dirty="0">
                <a:cs typeface="+mj-cs"/>
              </a:rPr>
              <a:t> </a:t>
            </a: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r>
              <a:rPr lang="en-GB" sz="2000" dirty="0">
                <a:cs typeface="+mj-cs"/>
              </a:rPr>
              <a:t>An autopilot is a system that allows an airplane to navigate without the need for constant manual control by a human operator </a:t>
            </a:r>
            <a:endParaRPr lang="ar-EG" sz="2000" dirty="0">
              <a:cs typeface="+mj-cs"/>
            </a:endParaRPr>
          </a:p>
          <a:p>
            <a:pPr marL="0" indent="0">
              <a:buNone/>
            </a:pPr>
            <a:endParaRPr lang="en-GB" dirty="0">
              <a:cs typeface="+mj-cs"/>
            </a:endParaRPr>
          </a:p>
          <a:p>
            <a:pPr marL="0" indent="0">
              <a:buNone/>
            </a:pPr>
            <a:endParaRPr lang="en-US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21EC7-B033-436F-AEBD-9B570890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3812395"/>
            <a:ext cx="4627983" cy="27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AF43-1986-4D0C-B597-998C2FA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The chosen method for solving the aircraft EOM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ED42-2AFC-48A8-B246-5400FC417E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to use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Raunge-Kutta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since its one of the most accurate one step methods used in the numerical solutions, in addition it’s the method used in the MATLAB ODE45 algorithm.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DAB2-2BD9-4EB0-9E41-6BB2A4A0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8C5620E-42DB-4E46-A755-02EE8BFBA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FAFF0A-4638-4644-8D99-8E9DA2EE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70" y="2891631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A9AF-5EC7-431E-AC88-92A7FB7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Inputs and outputs of Autopilot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A371-BE39-420E-AC8D-C6B3C963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inputs 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Control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Radio Control Receivers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MAVLink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Streams,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ground control stations or companion computers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 inputs:</a:t>
            </a:r>
          </a:p>
          <a:p>
            <a:pPr marL="57150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GPS, Compass, Airspeed, Rangefinders, IMU</a:t>
            </a:r>
          </a:p>
          <a:p>
            <a:pPr marL="40005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Management Unit Inputs: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Received Signal Strength Input (RSSI)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Analog Airspeed Sensors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E1DE-438B-48DE-8811-C1D3E1DC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 of Autopilot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5FCB-E919-4E1E-9411-97EDC805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9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Outputs 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ESCs (electronic circuit that controls and regulates the speed of an electric motor) for motors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Servos for control surfaces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Telemetry data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Actuators and General Purpose I/O like LEDs, buzzers etc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r-E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20AE-B5AA-4B8A-B25C-32CC5E8A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248" y="3508829"/>
            <a:ext cx="3524729" cy="25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42C-BF83-408F-A497-FB38A80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the role of the pilot in an airplane equipped with an autopilot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0F61-8D19-4B8C-8858-93916948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8" y="2780781"/>
            <a:ext cx="5152540" cy="3424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pilot sets the flight plan and turn on the autopilot sometimes the pilot reprograms the autopilot in case if worked incorrectly. autopilot is not smart enough to fly a plane by It self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E74C-D672-4F0C-B13D-B7EDC0013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84" y="2416628"/>
            <a:ext cx="4535813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09F1-D6D8-4089-A1C5-EF51C8B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000" dirty="0"/>
              <a:t>What is the difference between Autopilot &amp; SAS? 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98C6-218C-49D1-B841-5915402C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SAS (Stability augmentation system) generally used during low and slow maneuvering where the pilot may be making constant attitude changes in preparation for landing.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Autopilot do same functions as SAS in addition it provides more functions ,Autopilot Is more sophisticated than SAS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5B03-F68B-4CF4-BAEF-B517C3A0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onboard sensors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DF3-6F53-498B-82E6-D31C6F75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Sensors provide the autopilot computers with data like speed, coordinates, position so the computers can estimate the states and give the correct control actions to the actuators for example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Gyroscope an IMU supplies the autopilot with position data so if the airplane in incorrect position it gives the actuator signal so that it can adjust position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F846-0C95-4461-972F-73E6CEBD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91" y="4088622"/>
            <a:ext cx="3115550" cy="27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144D-CB41-458F-917B-D6B1F42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007979"/>
          </a:xfrm>
        </p:spPr>
        <p:txBody>
          <a:bodyPr/>
          <a:lstStyle/>
          <a:p>
            <a:r>
              <a:rPr lang="en-US" dirty="0"/>
              <a:t>Flight Mechanics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1785-CA69-411D-B179-13137AA51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878" y="2174033"/>
            <a:ext cx="9560735" cy="362055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is rigid which means the mass is constant and there is no change in geometry (Stress calculations are neglected).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 a body axes at the center of mass of the rigid body.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16EA-76D6-4F4B-BFA8-BED4EE7E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Kinetics equations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𝑟𝑣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𝑟𝑢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𝑝𝑤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𝑚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𝑝𝑣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𝑞𝑢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6F79-CE47-4379-BAD2-92A0D6F9E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54954" y="2603500"/>
                <a:ext cx="4825158" cy="3890606"/>
              </a:xfrm>
              <a:blipFill>
                <a:blip r:embed="rId2"/>
                <a:stretch>
                  <a:fillRect l="-1010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Kinematics equations: 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⃑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l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𝑦𝑧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𝑟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C3903E-B782-481D-9DE4-4FF5226B7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84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34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914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Task 1 Autopilot literature review </vt:lpstr>
      <vt:lpstr>Research questions </vt:lpstr>
      <vt:lpstr>Inputs and outputs of Autopilot system</vt:lpstr>
      <vt:lpstr>Inputs and outputs of Autopilot system</vt:lpstr>
      <vt:lpstr>the role of the pilot in an airplane equipped with an autopilot</vt:lpstr>
      <vt:lpstr>What is the difference between Autopilot &amp; SAS? </vt:lpstr>
      <vt:lpstr>Role of onboard sensors 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Flight Mechanics review</vt:lpstr>
      <vt:lpstr>numerical solving algorithms for ODE</vt:lpstr>
      <vt:lpstr>The chosen method for solving the aircraft EOM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Autopilot literature review</dc:title>
  <dc:creator>Ibrahim allam</dc:creator>
  <cp:lastModifiedBy>Ibrahim allam</cp:lastModifiedBy>
  <cp:revision>46</cp:revision>
  <dcterms:created xsi:type="dcterms:W3CDTF">2022-02-26T18:41:00Z</dcterms:created>
  <dcterms:modified xsi:type="dcterms:W3CDTF">2022-02-26T21:22:30Z</dcterms:modified>
</cp:coreProperties>
</file>