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5" r:id="rId3"/>
  </p:sldMasterIdLst>
  <p:notesMasterIdLst>
    <p:notesMasterId r:id="rId19"/>
  </p:notesMasterIdLst>
  <p:sldIdLst>
    <p:sldId id="25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7BD"/>
    <a:srgbClr val="FF9966"/>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16" autoAdjust="0"/>
    <p:restoredTop sz="96196" autoAdjust="0"/>
  </p:normalViewPr>
  <p:slideViewPr>
    <p:cSldViewPr>
      <p:cViewPr varScale="1">
        <p:scale>
          <a:sx n="114" d="100"/>
          <a:sy n="114" d="100"/>
        </p:scale>
        <p:origin x="758"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2022-04-05</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4/5/2022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7333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07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2681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4306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43639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4/5/2022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300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4/5/2022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29421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5755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09442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8087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2464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176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8797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9561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4/5/2022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74503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4/5/2022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4792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4/5/2022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07622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8416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607202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3.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4/5/2022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002787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73" r:id="rId20"/>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lvl="0"/>
            <a:r>
              <a:rPr lang="en-US" altLang="ko-KR" b="1" dirty="0">
                <a:ea typeface="맑은 고딕" pitchFamily="50" charset="-127"/>
              </a:rPr>
              <a:t>Auto Pilot </a:t>
            </a:r>
            <a:endParaRPr lang="en-US" altLang="ko-KR" b="1" dirty="0">
              <a:solidFill>
                <a:srgbClr val="57A7BD"/>
              </a:solidFill>
            </a:endParaRPr>
          </a:p>
        </p:txBody>
      </p:sp>
      <p:sp>
        <p:nvSpPr>
          <p:cNvPr id="4" name="Text Placeholder 3"/>
          <p:cNvSpPr>
            <a:spLocks noGrp="1"/>
          </p:cNvSpPr>
          <p:nvPr>
            <p:ph type="body" sz="quarter" idx="11"/>
          </p:nvPr>
        </p:nvSpPr>
        <p:spPr/>
        <p:txBody>
          <a:bodyPr/>
          <a:lstStyle/>
          <a:p>
            <a:pPr lvl="0"/>
            <a:r>
              <a:rPr lang="en-US" altLang="ko-KR" b="1" dirty="0"/>
              <a:t>Task 5 </a:t>
            </a:r>
            <a:endParaRPr lang="ko-KR" altLang="en-US" b="1"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5259-9ED0-4E8A-B4C5-50CAAA92206C}"/>
              </a:ext>
            </a:extLst>
          </p:cNvPr>
          <p:cNvSpPr>
            <a:spLocks noGrp="1"/>
          </p:cNvSpPr>
          <p:nvPr>
            <p:ph type="title"/>
          </p:nvPr>
        </p:nvSpPr>
        <p:spPr/>
        <p:txBody>
          <a:bodyPr/>
          <a:lstStyle/>
          <a:p>
            <a:r>
              <a:rPr lang="en-GB" dirty="0"/>
              <a:t>Simulink test</a:t>
            </a:r>
            <a:endParaRPr lang="en-US" dirty="0"/>
          </a:p>
        </p:txBody>
      </p:sp>
      <p:pic>
        <p:nvPicPr>
          <p:cNvPr id="4" name="Content Placeholder 3">
            <a:extLst>
              <a:ext uri="{FF2B5EF4-FFF2-40B4-BE49-F238E27FC236}">
                <a16:creationId xmlns:a16="http://schemas.microsoft.com/office/drawing/2014/main" id="{5766A94C-30F5-4414-BBF7-0F0BC32EDF8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9572" y="1962403"/>
            <a:ext cx="7704856" cy="24266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4916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3100-9E8F-4AF6-9DE6-C863F9B6C425}"/>
              </a:ext>
            </a:extLst>
          </p:cNvPr>
          <p:cNvSpPr>
            <a:spLocks noGrp="1"/>
          </p:cNvSpPr>
          <p:nvPr>
            <p:ph type="title"/>
          </p:nvPr>
        </p:nvSpPr>
        <p:spPr/>
        <p:txBody>
          <a:bodyPr/>
          <a:lstStyle/>
          <a:p>
            <a:r>
              <a:rPr lang="en-GB" dirty="0"/>
              <a:t>	Necessity of velocity control</a:t>
            </a:r>
            <a:endParaRPr lang="en-US" dirty="0"/>
          </a:p>
        </p:txBody>
      </p:sp>
      <p:pic>
        <p:nvPicPr>
          <p:cNvPr id="7" name="Picture 6">
            <a:extLst>
              <a:ext uri="{FF2B5EF4-FFF2-40B4-BE49-F238E27FC236}">
                <a16:creationId xmlns:a16="http://schemas.microsoft.com/office/drawing/2014/main" id="{0AC85C01-8B1F-423D-890F-AB9C0FA3B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347614"/>
            <a:ext cx="3191596" cy="2839244"/>
          </a:xfrm>
          <a:prstGeom prst="rect">
            <a:avLst/>
          </a:prstGeom>
        </p:spPr>
      </p:pic>
    </p:spTree>
    <p:extLst>
      <p:ext uri="{BB962C8B-B14F-4D97-AF65-F5344CB8AC3E}">
        <p14:creationId xmlns:p14="http://schemas.microsoft.com/office/powerpoint/2010/main" val="2314187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1FB0-784C-41AA-86B5-5719DB67B7A5}"/>
              </a:ext>
            </a:extLst>
          </p:cNvPr>
          <p:cNvSpPr>
            <a:spLocks noGrp="1"/>
          </p:cNvSpPr>
          <p:nvPr>
            <p:ph type="title"/>
          </p:nvPr>
        </p:nvSpPr>
        <p:spPr/>
        <p:txBody>
          <a:bodyPr/>
          <a:lstStyle/>
          <a:p>
            <a:r>
              <a:rPr lang="en-GB" dirty="0"/>
              <a:t>Necessity of velocity control</a:t>
            </a:r>
            <a:endParaRPr lang="en-US" dirty="0"/>
          </a:p>
        </p:txBody>
      </p:sp>
      <p:sp>
        <p:nvSpPr>
          <p:cNvPr id="3" name="Content Placeholder 2">
            <a:extLst>
              <a:ext uri="{FF2B5EF4-FFF2-40B4-BE49-F238E27FC236}">
                <a16:creationId xmlns:a16="http://schemas.microsoft.com/office/drawing/2014/main" id="{3AA2B140-A9C2-4E72-9934-A8AEC5CD6CB1}"/>
              </a:ext>
            </a:extLst>
          </p:cNvPr>
          <p:cNvSpPr>
            <a:spLocks noGrp="1"/>
          </p:cNvSpPr>
          <p:nvPr>
            <p:ph idx="1"/>
          </p:nvPr>
        </p:nvSpPr>
        <p:spPr/>
        <p:txBody>
          <a:bodyPr>
            <a:normAutofit/>
          </a:bodyPr>
          <a:lstStyle/>
          <a:p>
            <a:r>
              <a:rPr lang="en-GB" sz="2000" dirty="0">
                <a:effectLst/>
                <a:latin typeface="Times New Roman" panose="02020603050405020304" pitchFamily="18" charset="0"/>
                <a:ea typeface="Calibri" panose="020F0502020204030204" pitchFamily="34" charset="0"/>
                <a:cs typeface="Arial" panose="020B0604020202020204" pitchFamily="34" charset="0"/>
              </a:rPr>
              <a:t>when we input positive pitch angle, the action depends on the thrust if the thrust is big enough to climb upward the airplane will climb upward if the thrust is not enough the airplane would dive downward but logically, when the pilot input a positive pitch the airplane should climb upward</a:t>
            </a:r>
            <a:endParaRPr lang="en-US" sz="2000" dirty="0"/>
          </a:p>
        </p:txBody>
      </p:sp>
    </p:spTree>
    <p:extLst>
      <p:ext uri="{BB962C8B-B14F-4D97-AF65-F5344CB8AC3E}">
        <p14:creationId xmlns:p14="http://schemas.microsoft.com/office/powerpoint/2010/main" val="3374625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603F-C038-457B-9603-7DD864B98C6F}"/>
              </a:ext>
            </a:extLst>
          </p:cNvPr>
          <p:cNvSpPr>
            <a:spLocks noGrp="1"/>
          </p:cNvSpPr>
          <p:nvPr>
            <p:ph type="title"/>
          </p:nvPr>
        </p:nvSpPr>
        <p:spPr/>
        <p:txBody>
          <a:bodyPr/>
          <a:lstStyle/>
          <a:p>
            <a:r>
              <a:rPr lang="en-GB" dirty="0"/>
              <a:t>Necessity of velocity control</a:t>
            </a:r>
            <a:endParaRPr lang="en-US" dirty="0"/>
          </a:p>
        </p:txBody>
      </p:sp>
      <p:pic>
        <p:nvPicPr>
          <p:cNvPr id="4" name="Content Placeholder 3">
            <a:extLst>
              <a:ext uri="{FF2B5EF4-FFF2-40B4-BE49-F238E27FC236}">
                <a16:creationId xmlns:a16="http://schemas.microsoft.com/office/drawing/2014/main" id="{1B5058C8-D82B-4E76-8A50-63C9A20C80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707654"/>
            <a:ext cx="4320480" cy="324036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B243F222-4051-435B-8E64-DCAE30B11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2067694"/>
            <a:ext cx="2351293" cy="14482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41BBC5A5-C4C4-4965-A206-E7631C3340CF}"/>
              </a:ext>
            </a:extLst>
          </p:cNvPr>
          <p:cNvPicPr>
            <a:picLocks noChangeAspect="1"/>
          </p:cNvPicPr>
          <p:nvPr/>
        </p:nvPicPr>
        <p:blipFill rotWithShape="1">
          <a:blip r:embed="rId4">
            <a:extLst>
              <a:ext uri="{28A0092B-C50C-407E-A947-70E740481C1C}">
                <a14:useLocalDpi xmlns:a14="http://schemas.microsoft.com/office/drawing/2010/main" val="0"/>
              </a:ext>
            </a:extLst>
          </a:blip>
          <a:srcRect l="18919" t="19049" r="18919" b="16316"/>
          <a:stretch/>
        </p:blipFill>
        <p:spPr>
          <a:xfrm>
            <a:off x="5436096" y="3732931"/>
            <a:ext cx="2305561" cy="136063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46577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7EFA-0EC2-42D5-A071-ED1BAC18D32E}"/>
              </a:ext>
            </a:extLst>
          </p:cNvPr>
          <p:cNvSpPr>
            <a:spLocks noGrp="1"/>
          </p:cNvSpPr>
          <p:nvPr>
            <p:ph type="title"/>
          </p:nvPr>
        </p:nvSpPr>
        <p:spPr/>
        <p:txBody>
          <a:bodyPr/>
          <a:lstStyle/>
          <a:p>
            <a:r>
              <a:rPr lang="en-GB" dirty="0"/>
              <a:t>Necessity of velocity control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9E7459-8D3D-4281-ABE2-B76C3C9A9E1B}"/>
                  </a:ext>
                </a:extLst>
              </p:cNvPr>
              <p:cNvSpPr>
                <a:spLocks noGrp="1"/>
              </p:cNvSpPr>
              <p:nvPr>
                <p:ph idx="1"/>
              </p:nvPr>
            </p:nvSpPr>
            <p:spPr/>
            <p:txBody>
              <a:bodyPr>
                <a:normAutofit/>
              </a:bodyPr>
              <a:lstStyle/>
              <a:p>
                <a:pPr marL="0" marR="0">
                  <a:lnSpc>
                    <a:spcPct val="115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Our plane climbs upward because it has enough thrust to accomplish this. But this not meaning that we control altitude because the airplane will climb to specific height that its thrust enough to reach, then the airplane would dive downward. And this specific height may be before or after that height we need to reach, so we need to control the velocity to reach to required altitude by change thrust (</a:t>
                </a:r>
                <a14:m>
                  <m:oMath xmlns:m="http://schemas.openxmlformats.org/officeDocument/2006/math">
                    <m:sSub>
                      <m:sSubPr>
                        <m:ctrlPr>
                          <a:rPr lang="en-US" sz="18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𝛿</m:t>
                        </m:r>
                      </m:e>
                      <m:sub>
                        <m:r>
                          <a:rPr lang="en-US" sz="18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h</m:t>
                        </m:r>
                      </m:sub>
                    </m:sSub>
                  </m:oMath>
                </a14:m>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D19E7459-8D3D-4281-ABE2-B76C3C9A9E1B}"/>
                  </a:ext>
                </a:extLst>
              </p:cNvPr>
              <p:cNvSpPr>
                <a:spLocks noGrp="1" noRot="1" noChangeAspect="1" noMove="1" noResize="1" noEditPoints="1" noAdjustHandles="1" noChangeArrowheads="1" noChangeShapeType="1" noTextEdit="1"/>
              </p:cNvSpPr>
              <p:nvPr>
                <p:ph idx="1"/>
              </p:nvPr>
            </p:nvSpPr>
            <p:spPr>
              <a:blipFill>
                <a:blip r:embed="rId2"/>
                <a:stretch>
                  <a:fillRect l="-737" t="-475" r="-1473"/>
                </a:stretch>
              </a:blipFill>
            </p:spPr>
            <p:txBody>
              <a:bodyPr/>
              <a:lstStyle/>
              <a:p>
                <a:r>
                  <a:rPr lang="en-US">
                    <a:noFill/>
                  </a:rPr>
                  <a:t> </a:t>
                </a:r>
              </a:p>
            </p:txBody>
          </p:sp>
        </mc:Fallback>
      </mc:AlternateContent>
    </p:spTree>
    <p:extLst>
      <p:ext uri="{BB962C8B-B14F-4D97-AF65-F5344CB8AC3E}">
        <p14:creationId xmlns:p14="http://schemas.microsoft.com/office/powerpoint/2010/main" val="245345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453FB9-5C42-4A0A-B356-41C9DA8BB09E}"/>
              </a:ext>
            </a:extLst>
          </p:cNvPr>
          <p:cNvSpPr>
            <a:spLocks noGrp="1"/>
          </p:cNvSpPr>
          <p:nvPr>
            <p:ph type="body" sz="quarter" idx="11"/>
          </p:nvPr>
        </p:nvSpPr>
        <p:spPr>
          <a:xfrm>
            <a:off x="3275856" y="2571750"/>
            <a:ext cx="2359424" cy="576065"/>
          </a:xfrm>
        </p:spPr>
        <p:txBody>
          <a:bodyPr>
            <a:noAutofit/>
          </a:bodyPr>
          <a:lstStyle/>
          <a:p>
            <a:r>
              <a:rPr lang="en-GB" sz="1800" b="1" i="1" dirty="0"/>
              <a:t>Thank You </a:t>
            </a:r>
          </a:p>
          <a:p>
            <a:r>
              <a:rPr lang="en-GB" sz="1800" b="1" i="1" dirty="0"/>
              <a:t> </a:t>
            </a:r>
            <a:endParaRPr lang="en-US" sz="1800" b="1" i="1" dirty="0"/>
          </a:p>
        </p:txBody>
      </p:sp>
    </p:spTree>
    <p:extLst>
      <p:ext uri="{BB962C8B-B14F-4D97-AF65-F5344CB8AC3E}">
        <p14:creationId xmlns:p14="http://schemas.microsoft.com/office/powerpoint/2010/main" val="204330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0396693"/>
              </p:ext>
            </p:extLst>
          </p:nvPr>
        </p:nvGraphicFramePr>
        <p:xfrm>
          <a:off x="1331640" y="1203598"/>
          <a:ext cx="5988612" cy="2948940"/>
        </p:xfrm>
        <a:graphic>
          <a:graphicData uri="http://schemas.openxmlformats.org/drawingml/2006/table">
            <a:tbl>
              <a:tblPr rtl="1" firstRow="1" bandRow="1">
                <a:tableStyleId>{16D9F66E-5EB9-4882-86FB-DCBF35E3C3E4}</a:tableStyleId>
              </a:tblPr>
              <a:tblGrid>
                <a:gridCol w="722034">
                  <a:extLst>
                    <a:ext uri="{9D8B030D-6E8A-4147-A177-3AD203B41FA5}">
                      <a16:colId xmlns:a16="http://schemas.microsoft.com/office/drawing/2014/main" val="20000"/>
                    </a:ext>
                  </a:extLst>
                </a:gridCol>
                <a:gridCol w="727952">
                  <a:extLst>
                    <a:ext uri="{9D8B030D-6E8A-4147-A177-3AD203B41FA5}">
                      <a16:colId xmlns:a16="http://schemas.microsoft.com/office/drawing/2014/main" val="20001"/>
                    </a:ext>
                  </a:extLst>
                </a:gridCol>
                <a:gridCol w="4538626">
                  <a:extLst>
                    <a:ext uri="{9D8B030D-6E8A-4147-A177-3AD203B41FA5}">
                      <a16:colId xmlns:a16="http://schemas.microsoft.com/office/drawing/2014/main" val="20002"/>
                    </a:ext>
                  </a:extLst>
                </a:gridCol>
              </a:tblGrid>
              <a:tr h="280039">
                <a:tc>
                  <a:txBody>
                    <a:bodyPr/>
                    <a:lstStyle/>
                    <a:p>
                      <a:pPr algn="ctr" rtl="1"/>
                      <a:r>
                        <a:rPr lang="en-US" dirty="0"/>
                        <a:t>B.N.</a:t>
                      </a:r>
                      <a:endParaRPr lang="ar-EG" dirty="0"/>
                    </a:p>
                  </a:txBody>
                  <a:tcPr/>
                </a:tc>
                <a:tc>
                  <a:txBody>
                    <a:bodyPr/>
                    <a:lstStyle/>
                    <a:p>
                      <a:pPr algn="ctr" rtl="1"/>
                      <a:r>
                        <a:rPr lang="en-US" dirty="0"/>
                        <a:t>Sec</a:t>
                      </a:r>
                      <a:endParaRPr lang="ar-EG" dirty="0"/>
                    </a:p>
                  </a:txBody>
                  <a:tcPr/>
                </a:tc>
                <a:tc>
                  <a:txBody>
                    <a:bodyPr/>
                    <a:lstStyle/>
                    <a:p>
                      <a:pPr marL="0" marR="0" indent="0" algn="ctr" defTabSz="914400" rtl="1" eaLnBrk="1" fontAlgn="auto" latinLnBrk="1" hangingPunct="1">
                        <a:lnSpc>
                          <a:spcPct val="100000"/>
                        </a:lnSpc>
                        <a:spcBef>
                          <a:spcPts val="0"/>
                        </a:spcBef>
                        <a:spcAft>
                          <a:spcPts val="0"/>
                        </a:spcAft>
                        <a:buClrTx/>
                        <a:buSzTx/>
                        <a:buFontTx/>
                        <a:buNone/>
                        <a:tabLst/>
                        <a:defRPr/>
                      </a:pPr>
                      <a:r>
                        <a:rPr lang="en-US" dirty="0"/>
                        <a:t>Name</a:t>
                      </a:r>
                      <a:endParaRPr lang="ar-EG" dirty="0"/>
                    </a:p>
                  </a:txBody>
                  <a:tcPr/>
                </a:tc>
                <a:extLst>
                  <a:ext uri="{0D108BD9-81ED-4DB2-BD59-A6C34878D82A}">
                    <a16:rowId xmlns:a16="http://schemas.microsoft.com/office/drawing/2014/main" val="10000"/>
                  </a:ext>
                </a:extLst>
              </a:tr>
              <a:tr h="280039">
                <a:tc>
                  <a:txBody>
                    <a:bodyPr/>
                    <a:lstStyle/>
                    <a:p>
                      <a:pPr rtl="1"/>
                      <a:r>
                        <a:rPr lang="en-US" dirty="0"/>
                        <a:t>37</a:t>
                      </a:r>
                      <a:endParaRPr lang="ar-EG" dirty="0"/>
                    </a:p>
                  </a:txBody>
                  <a:tcPr/>
                </a:tc>
                <a:tc>
                  <a:txBody>
                    <a:bodyPr/>
                    <a:lstStyle/>
                    <a:p>
                      <a:pPr rtl="1"/>
                      <a:r>
                        <a:rPr lang="en-US" dirty="0"/>
                        <a:t>2</a:t>
                      </a:r>
                      <a:endParaRPr lang="ar-EG" dirty="0"/>
                    </a:p>
                  </a:txBody>
                  <a:tcPr/>
                </a:tc>
                <a:tc>
                  <a:txBody>
                    <a:bodyPr/>
                    <a:lstStyle/>
                    <a:p>
                      <a:pPr marL="0" marR="0" indent="0" algn="ctr" defTabSz="914400" rtl="1" eaLnBrk="1" fontAlgn="auto" latinLnBrk="1"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Mohammed Ahmed Hassan Ahmed	</a:t>
                      </a:r>
                    </a:p>
                  </a:txBody>
                  <a:tcPr/>
                </a:tc>
                <a:extLst>
                  <a:ext uri="{0D108BD9-81ED-4DB2-BD59-A6C34878D82A}">
                    <a16:rowId xmlns:a16="http://schemas.microsoft.com/office/drawing/2014/main" val="10001"/>
                  </a:ext>
                </a:extLst>
              </a:tr>
              <a:tr h="280039">
                <a:tc>
                  <a:txBody>
                    <a:bodyPr/>
                    <a:lstStyle/>
                    <a:p>
                      <a:pPr rtl="1"/>
                      <a:r>
                        <a:rPr lang="en-US" dirty="0"/>
                        <a:t>1</a:t>
                      </a:r>
                      <a:endParaRPr lang="ar-EG" dirty="0"/>
                    </a:p>
                  </a:txBody>
                  <a:tcPr/>
                </a:tc>
                <a:tc>
                  <a:txBody>
                    <a:bodyPr/>
                    <a:lstStyle/>
                    <a:p>
                      <a:pPr rtl="1"/>
                      <a:r>
                        <a:rPr lang="en-US" dirty="0"/>
                        <a:t>1</a:t>
                      </a:r>
                      <a:endParaRPr lang="ar-EG" dirty="0"/>
                    </a:p>
                  </a:txBody>
                  <a:tcPr/>
                </a:tc>
                <a:tc>
                  <a:txBody>
                    <a:bodyPr/>
                    <a:lstStyle/>
                    <a:p>
                      <a:pPr marL="0" marR="0" indent="0" algn="ctr" defTabSz="914400" rtl="1" eaLnBrk="1" fontAlgn="auto" latinLnBrk="1"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Ibrahim </a:t>
                      </a:r>
                      <a:r>
                        <a:rPr lang="en-US" sz="1800" b="0" i="0" u="none" strike="noStrike" kern="1200" baseline="0" dirty="0" err="1">
                          <a:solidFill>
                            <a:schemeClr val="dk1"/>
                          </a:solidFill>
                          <a:latin typeface="+mn-lt"/>
                          <a:ea typeface="+mn-ea"/>
                          <a:cs typeface="+mn-cs"/>
                        </a:rPr>
                        <a:t>Thabet</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Allam</a:t>
                      </a:r>
                      <a:r>
                        <a:rPr lang="en-US" sz="1800" b="0"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10002"/>
                  </a:ext>
                </a:extLst>
              </a:tr>
              <a:tr h="280039">
                <a:tc>
                  <a:txBody>
                    <a:bodyPr/>
                    <a:lstStyle/>
                    <a:p>
                      <a:pPr rtl="1"/>
                      <a:r>
                        <a:rPr lang="en-US" dirty="0"/>
                        <a:t>39</a:t>
                      </a:r>
                      <a:endParaRPr lang="ar-EG" dirty="0"/>
                    </a:p>
                  </a:txBody>
                  <a:tcPr/>
                </a:tc>
                <a:tc>
                  <a:txBody>
                    <a:bodyPr/>
                    <a:lstStyle/>
                    <a:p>
                      <a:pPr rtl="1"/>
                      <a:r>
                        <a:rPr lang="en-US" dirty="0"/>
                        <a:t>2</a:t>
                      </a:r>
                      <a:endParaRPr lang="ar-EG" dirty="0"/>
                    </a:p>
                  </a:txBody>
                  <a:tcPr/>
                </a:tc>
                <a:tc>
                  <a:txBody>
                    <a:bodyPr/>
                    <a:lstStyle/>
                    <a:p>
                      <a:pPr marL="0" marR="0" indent="0" algn="ctr" defTabSz="914400" rtl="1" eaLnBrk="1" fontAlgn="auto" latinLnBrk="1"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Mohammed </a:t>
                      </a:r>
                      <a:r>
                        <a:rPr lang="en-US" sz="1800" b="0" i="0" u="none" strike="noStrike" kern="1200" baseline="0" dirty="0" err="1">
                          <a:solidFill>
                            <a:schemeClr val="dk1"/>
                          </a:solidFill>
                          <a:latin typeface="+mn-lt"/>
                          <a:ea typeface="+mn-ea"/>
                          <a:cs typeface="+mn-cs"/>
                        </a:rPr>
                        <a:t>Hatem</a:t>
                      </a:r>
                      <a:r>
                        <a:rPr lang="en-US" sz="1800" b="0" i="0" u="none" strike="noStrike" kern="1200" baseline="0" dirty="0">
                          <a:solidFill>
                            <a:schemeClr val="dk1"/>
                          </a:solidFill>
                          <a:latin typeface="+mn-lt"/>
                          <a:ea typeface="+mn-ea"/>
                          <a:cs typeface="+mn-cs"/>
                        </a:rPr>
                        <a:t> Mohammed </a:t>
                      </a:r>
                      <a:r>
                        <a:rPr lang="en-US" sz="1800" b="0" i="0" u="none" strike="noStrike" kern="1200" baseline="0" dirty="0" err="1">
                          <a:solidFill>
                            <a:schemeClr val="dk1"/>
                          </a:solidFill>
                          <a:latin typeface="+mn-lt"/>
                          <a:ea typeface="+mn-ea"/>
                          <a:cs typeface="+mn-cs"/>
                        </a:rPr>
                        <a:t>Saeed</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280039">
                <a:tc>
                  <a:txBody>
                    <a:bodyPr/>
                    <a:lstStyle/>
                    <a:p>
                      <a:pPr rtl="1"/>
                      <a:r>
                        <a:rPr lang="en-US" dirty="0"/>
                        <a:t>41</a:t>
                      </a:r>
                      <a:endParaRPr lang="ar-EG" dirty="0"/>
                    </a:p>
                  </a:txBody>
                  <a:tcPr/>
                </a:tc>
                <a:tc>
                  <a:txBody>
                    <a:bodyPr/>
                    <a:lstStyle/>
                    <a:p>
                      <a:pPr rtl="1"/>
                      <a:r>
                        <a:rPr lang="en-US" dirty="0"/>
                        <a:t>2</a:t>
                      </a:r>
                      <a:endParaRPr lang="ar-EG" dirty="0"/>
                    </a:p>
                  </a:txBody>
                  <a:tcPr/>
                </a:tc>
                <a:tc>
                  <a:txBody>
                    <a:bodyPr/>
                    <a:lstStyle/>
                    <a:p>
                      <a:pPr marL="0" marR="0" indent="0" algn="l" defTabSz="914400" rtl="1" eaLnBrk="1" fontAlgn="auto" latinLnBrk="1"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Mohamed Hassan Gad Ali	</a:t>
                      </a:r>
                    </a:p>
                  </a:txBody>
                  <a:tcPr/>
                </a:tc>
                <a:extLst>
                  <a:ext uri="{0D108BD9-81ED-4DB2-BD59-A6C34878D82A}">
                    <a16:rowId xmlns:a16="http://schemas.microsoft.com/office/drawing/2014/main" val="10004"/>
                  </a:ext>
                </a:extLst>
              </a:tr>
              <a:tr h="280039">
                <a:tc>
                  <a:txBody>
                    <a:bodyPr/>
                    <a:lstStyle/>
                    <a:p>
                      <a:pPr rtl="1"/>
                      <a:r>
                        <a:rPr lang="en-US" dirty="0"/>
                        <a:t>43</a:t>
                      </a:r>
                      <a:endParaRPr lang="ar-EG" dirty="0"/>
                    </a:p>
                  </a:txBody>
                  <a:tcPr/>
                </a:tc>
                <a:tc>
                  <a:txBody>
                    <a:bodyPr/>
                    <a:lstStyle/>
                    <a:p>
                      <a:pPr rtl="1"/>
                      <a:r>
                        <a:rPr lang="en-US" dirty="0"/>
                        <a:t>2</a:t>
                      </a:r>
                      <a:endParaRPr lang="ar-EG" dirty="0"/>
                    </a:p>
                  </a:txBody>
                  <a:tcPr/>
                </a:tc>
                <a:tc>
                  <a:txBody>
                    <a:bodyPr/>
                    <a:lstStyle/>
                    <a:p>
                      <a:pPr marL="0" marR="0" indent="0" algn="l" defTabSz="914400" rtl="1" eaLnBrk="1" fontAlgn="auto" latinLnBrk="1"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Mohammed </a:t>
                      </a:r>
                      <a:r>
                        <a:rPr lang="en-US" sz="1800" b="0" i="0" u="none" strike="noStrike" kern="1200" baseline="0" dirty="0" err="1">
                          <a:solidFill>
                            <a:schemeClr val="dk1"/>
                          </a:solidFill>
                          <a:latin typeface="+mn-lt"/>
                          <a:ea typeface="+mn-ea"/>
                          <a:cs typeface="+mn-cs"/>
                        </a:rPr>
                        <a:t>Abd</a:t>
                      </a:r>
                      <a:r>
                        <a:rPr lang="en-US" sz="1800" b="0" i="0" u="none" strike="noStrike" kern="1200" baseline="0" dirty="0">
                          <a:solidFill>
                            <a:schemeClr val="dk1"/>
                          </a:solidFill>
                          <a:latin typeface="+mn-lt"/>
                          <a:ea typeface="+mn-ea"/>
                          <a:cs typeface="+mn-cs"/>
                        </a:rPr>
                        <a:t> El </a:t>
                      </a:r>
                      <a:r>
                        <a:rPr lang="en-US" sz="1800" b="0" i="0" u="none" strike="noStrike" kern="1200" baseline="0" dirty="0" err="1">
                          <a:solidFill>
                            <a:schemeClr val="dk1"/>
                          </a:solidFill>
                          <a:latin typeface="+mn-lt"/>
                          <a:ea typeface="+mn-ea"/>
                          <a:cs typeface="+mn-cs"/>
                        </a:rPr>
                        <a:t>MawgoudGhoneam</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
        <p:nvSpPr>
          <p:cNvPr id="5" name="Text Placeholder 4"/>
          <p:cNvSpPr>
            <a:spLocks noGrp="1"/>
          </p:cNvSpPr>
          <p:nvPr>
            <p:ph type="body" sz="quarter" idx="10"/>
          </p:nvPr>
        </p:nvSpPr>
        <p:spPr>
          <a:xfrm>
            <a:off x="971600" y="414898"/>
            <a:ext cx="2232248" cy="576064"/>
          </a:xfrm>
        </p:spPr>
        <p:txBody>
          <a:bodyPr>
            <a:normAutofit fontScale="92500" lnSpcReduction="10000"/>
          </a:bodyPr>
          <a:lstStyle/>
          <a:p>
            <a:r>
              <a:rPr lang="en-US" dirty="0">
                <a:latin typeface="Adobe Myungjo Std M" pitchFamily="18" charset="-128"/>
                <a:ea typeface="Adobe Myungjo Std M" pitchFamily="18" charset="-128"/>
                <a:cs typeface="+mj-cs"/>
              </a:rPr>
              <a:t>Team</a:t>
            </a:r>
            <a:r>
              <a:rPr lang="en-US" dirty="0">
                <a:latin typeface="Adobe Myungjo Std M" pitchFamily="18" charset="-128"/>
                <a:ea typeface="Adobe Myungjo Std M" pitchFamily="18" charset="-128"/>
              </a:rPr>
              <a:t> 4</a:t>
            </a:r>
            <a:endParaRPr lang="ar-EG" dirty="0">
              <a:latin typeface="Adobe Myungjo Std M" pitchFamily="18" charset="-128"/>
              <a:ea typeface="Adobe Myungjo Std M" pitchFamily="18" charset="-128"/>
            </a:endParaRPr>
          </a:p>
        </p:txBody>
      </p:sp>
    </p:spTree>
    <p:extLst>
      <p:ext uri="{BB962C8B-B14F-4D97-AF65-F5344CB8AC3E}">
        <p14:creationId xmlns:p14="http://schemas.microsoft.com/office/powerpoint/2010/main" val="103163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9552" y="1995686"/>
            <a:ext cx="4392488" cy="576064"/>
          </a:xfrm>
        </p:spPr>
        <p:txBody>
          <a:bodyPr>
            <a:normAutofit fontScale="92500" lnSpcReduction="20000"/>
          </a:bodyPr>
          <a:lstStyle/>
          <a:p>
            <a:r>
              <a:rPr lang="en-US" sz="4000" b="1" dirty="0">
                <a:solidFill>
                  <a:schemeClr val="tx1"/>
                </a:solidFill>
                <a:latin typeface="Adobe Ming Std L" pitchFamily="18" charset="-128"/>
                <a:ea typeface="Adobe Ming Std L" pitchFamily="18" charset="-128"/>
              </a:rPr>
              <a:t>Table of content: </a:t>
            </a:r>
          </a:p>
        </p:txBody>
      </p:sp>
      <p:sp>
        <p:nvSpPr>
          <p:cNvPr id="3" name="Text Placeholder 2"/>
          <p:cNvSpPr>
            <a:spLocks noGrp="1"/>
          </p:cNvSpPr>
          <p:nvPr>
            <p:ph type="body" sz="quarter" idx="11"/>
          </p:nvPr>
        </p:nvSpPr>
        <p:spPr>
          <a:xfrm>
            <a:off x="755576" y="2643758"/>
            <a:ext cx="5112568" cy="1656184"/>
          </a:xfrm>
        </p:spPr>
        <p:txBody>
          <a:bodyPr/>
          <a:lstStyle/>
          <a:p>
            <a:pPr marL="171450" indent="-171450" algn="l">
              <a:buFont typeface="Wingdings" pitchFamily="2" charset="2"/>
              <a:buChar char="Ø"/>
            </a:pPr>
            <a:r>
              <a:rPr lang="en-US" sz="1400" b="1" dirty="0">
                <a:solidFill>
                  <a:schemeClr val="tx1"/>
                </a:solidFill>
              </a:rPr>
              <a:t> Introduction.</a:t>
            </a:r>
          </a:p>
          <a:p>
            <a:pPr marL="171450" indent="-171450" algn="l">
              <a:buFont typeface="Wingdings" pitchFamily="2" charset="2"/>
              <a:buChar char="Ø"/>
            </a:pPr>
            <a:r>
              <a:rPr lang="en-US" sz="1400" b="1" dirty="0">
                <a:solidFill>
                  <a:schemeClr val="tx1"/>
                </a:solidFill>
              </a:rPr>
              <a:t> Design pitch controller with pitch rate feedback.</a:t>
            </a:r>
          </a:p>
          <a:p>
            <a:pPr marL="171450" indent="-171450" algn="l">
              <a:buFont typeface="Wingdings" pitchFamily="2" charset="2"/>
              <a:buChar char="Ø"/>
            </a:pPr>
            <a:r>
              <a:rPr lang="en-US" sz="1400" b="1" dirty="0">
                <a:solidFill>
                  <a:schemeClr val="tx1"/>
                </a:solidFill>
              </a:rPr>
              <a:t> Testing Pitch Controller on the Full State Space Model.</a:t>
            </a:r>
          </a:p>
          <a:p>
            <a:pPr marL="171450" indent="-171450" algn="l">
              <a:buFont typeface="Wingdings" pitchFamily="2" charset="2"/>
              <a:buChar char="Ø"/>
            </a:pPr>
            <a:r>
              <a:rPr lang="en-US" sz="1400" b="1" dirty="0">
                <a:solidFill>
                  <a:schemeClr val="tx1"/>
                </a:solidFill>
              </a:rPr>
              <a:t> Necessity of velocity control.</a:t>
            </a:r>
          </a:p>
          <a:p>
            <a:pPr marL="171450" indent="-171450" algn="l">
              <a:buFont typeface="Wingdings" pitchFamily="2" charset="2"/>
              <a:buChar char="Ø"/>
            </a:pPr>
            <a:r>
              <a:rPr lang="en-US" sz="1400" b="1" dirty="0">
                <a:solidFill>
                  <a:schemeClr val="tx1"/>
                </a:solidFill>
              </a:rPr>
              <a:t>Check by using SIMULINK.</a:t>
            </a:r>
          </a:p>
        </p:txBody>
      </p:sp>
    </p:spTree>
    <p:extLst>
      <p:ext uri="{BB962C8B-B14F-4D97-AF65-F5344CB8AC3E}">
        <p14:creationId xmlns:p14="http://schemas.microsoft.com/office/powerpoint/2010/main" val="54962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83568" y="627534"/>
            <a:ext cx="9144000" cy="576064"/>
          </a:xfrm>
        </p:spPr>
        <p:txBody>
          <a:bodyPr>
            <a:normAutofit fontScale="92500" lnSpcReduction="20000"/>
          </a:bodyPr>
          <a:lstStyle/>
          <a:p>
            <a:pPr algn="l"/>
            <a:r>
              <a:rPr lang="en-US" sz="4000" b="1" dirty="0">
                <a:latin typeface="Adobe Myungjo Std M" pitchFamily="18" charset="-128"/>
                <a:ea typeface="Adobe Myungjo Std M" pitchFamily="18" charset="-128"/>
              </a:rPr>
              <a:t>Introduction:</a:t>
            </a:r>
            <a:endParaRPr lang="ar-EG" sz="4000" b="1" dirty="0">
              <a:latin typeface="Adobe Myungjo Std M" pitchFamily="18" charset="-128"/>
              <a:ea typeface="Adobe Myungjo Std M" pitchFamily="18" charset="-128"/>
            </a:endParaRPr>
          </a:p>
        </p:txBody>
      </p:sp>
      <p:sp>
        <p:nvSpPr>
          <p:cNvPr id="3" name="Text Placeholder 2"/>
          <p:cNvSpPr>
            <a:spLocks noGrp="1"/>
          </p:cNvSpPr>
          <p:nvPr>
            <p:ph type="body" sz="quarter" idx="11"/>
          </p:nvPr>
        </p:nvSpPr>
        <p:spPr>
          <a:xfrm>
            <a:off x="583459" y="2139702"/>
            <a:ext cx="4968552" cy="1800200"/>
          </a:xfrm>
        </p:spPr>
        <p:txBody>
          <a:bodyPr>
            <a:normAutofit fontScale="92500" lnSpcReduction="20000"/>
          </a:bodyPr>
          <a:lstStyle/>
          <a:p>
            <a:pPr marL="171450" indent="-171450" algn="l">
              <a:buFont typeface="Wingdings" pitchFamily="2" charset="2"/>
              <a:buChar char="v"/>
            </a:pPr>
            <a:r>
              <a:rPr lang="en-US" dirty="0">
                <a:solidFill>
                  <a:schemeClr val="tx1"/>
                </a:solidFill>
              </a:rPr>
              <a:t>To make a pitch angle controller first of all we should get the transfer functions of all full longitudinal dynamics model.</a:t>
            </a:r>
          </a:p>
          <a:p>
            <a:pPr marL="171450" indent="-171450" algn="l">
              <a:buFont typeface="Wingdings" pitchFamily="2" charset="2"/>
              <a:buChar char="v"/>
            </a:pPr>
            <a:endParaRPr lang="en-US" dirty="0">
              <a:solidFill>
                <a:schemeClr val="tx1"/>
              </a:solidFill>
            </a:endParaRPr>
          </a:p>
          <a:p>
            <a:pPr marL="171450" indent="-171450" algn="l">
              <a:buFont typeface="Wingdings" pitchFamily="2" charset="2"/>
              <a:buChar char="v"/>
            </a:pPr>
            <a:r>
              <a:rPr lang="en-US" dirty="0">
                <a:solidFill>
                  <a:schemeClr val="tx1"/>
                </a:solidFill>
              </a:rPr>
              <a:t>Our methodology is to using inner loops architecture.</a:t>
            </a:r>
          </a:p>
          <a:p>
            <a:pPr marL="171450" indent="-171450" algn="l">
              <a:buFont typeface="Wingdings" pitchFamily="2" charset="2"/>
              <a:buChar char="v"/>
            </a:pPr>
            <a:endParaRPr lang="en-US" dirty="0">
              <a:solidFill>
                <a:schemeClr val="tx1"/>
              </a:solidFill>
            </a:endParaRPr>
          </a:p>
          <a:p>
            <a:pPr marL="171450" indent="-171450" algn="l">
              <a:buFont typeface="Wingdings" pitchFamily="2" charset="2"/>
              <a:buChar char="v"/>
            </a:pPr>
            <a:r>
              <a:rPr lang="en-US" dirty="0">
                <a:solidFill>
                  <a:schemeClr val="tx1"/>
                </a:solidFill>
              </a:rPr>
              <a:t>  Then using SISO tool to get design the controller.</a:t>
            </a:r>
          </a:p>
          <a:p>
            <a:pPr marL="171450" indent="-171450" algn="l">
              <a:buFont typeface="Wingdings" pitchFamily="2" charset="2"/>
              <a:buChar char="v"/>
            </a:pPr>
            <a:endParaRPr lang="en-US" dirty="0">
              <a:solidFill>
                <a:schemeClr val="tx1"/>
              </a:solidFill>
            </a:endParaRPr>
          </a:p>
          <a:p>
            <a:pPr marL="171450" indent="-171450" algn="l">
              <a:buFont typeface="Wingdings" pitchFamily="2" charset="2"/>
              <a:buChar char="v"/>
            </a:pPr>
            <a:r>
              <a:rPr lang="en-US" dirty="0">
                <a:solidFill>
                  <a:schemeClr val="tx1"/>
                </a:solidFill>
              </a:rPr>
              <a:t>Finally we use SIMULINK to check the performance of our design.</a:t>
            </a:r>
          </a:p>
          <a:p>
            <a:pPr algn="l"/>
            <a:endParaRPr lang="ar-EG" dirty="0"/>
          </a:p>
        </p:txBody>
      </p:sp>
      <p:pic>
        <p:nvPicPr>
          <p:cNvPr id="4" name="Picture 3">
            <a:extLst>
              <a:ext uri="{FF2B5EF4-FFF2-40B4-BE49-F238E27FC236}">
                <a16:creationId xmlns:a16="http://schemas.microsoft.com/office/drawing/2014/main" id="{A49D8CE4-E9B8-4EB7-98B7-3EFCD5676231}"/>
              </a:ext>
            </a:extLst>
          </p:cNvPr>
          <p:cNvPicPr>
            <a:picLocks noChangeAspect="1"/>
          </p:cNvPicPr>
          <p:nvPr/>
        </p:nvPicPr>
        <p:blipFill>
          <a:blip r:embed="rId2"/>
          <a:stretch>
            <a:fillRect/>
          </a:stretch>
        </p:blipFill>
        <p:spPr>
          <a:xfrm>
            <a:off x="5796136" y="1851670"/>
            <a:ext cx="2592288" cy="295232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9961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56" y="555526"/>
            <a:ext cx="8820472" cy="576064"/>
          </a:xfrm>
        </p:spPr>
        <p:txBody>
          <a:bodyPr>
            <a:normAutofit fontScale="47500" lnSpcReduction="20000"/>
          </a:bodyPr>
          <a:lstStyle/>
          <a:p>
            <a:pPr marL="171450" indent="-171450" algn="l">
              <a:buFont typeface="Wingdings" pitchFamily="2" charset="2"/>
              <a:buChar char="Ø"/>
            </a:pPr>
            <a:endParaRPr lang="en-US" b="1" dirty="0"/>
          </a:p>
          <a:p>
            <a:pPr marL="171450" indent="-171450" algn="l">
              <a:buFont typeface="Wingdings" pitchFamily="2" charset="2"/>
              <a:buChar char="Ø"/>
            </a:pPr>
            <a:r>
              <a:rPr lang="en-US" sz="2500" dirty="0"/>
              <a:t> Design pitch controller with pitch rate feedback</a:t>
            </a:r>
            <a:endParaRPr lang="ar-EG" sz="2500" dirty="0"/>
          </a:p>
        </p:txBody>
      </p:sp>
      <p:sp>
        <p:nvSpPr>
          <p:cNvPr id="3" name="Text Placeholder 2"/>
          <p:cNvSpPr>
            <a:spLocks noGrp="1"/>
          </p:cNvSpPr>
          <p:nvPr>
            <p:ph type="body" sz="quarter" idx="11"/>
          </p:nvPr>
        </p:nvSpPr>
        <p:spPr>
          <a:xfrm>
            <a:off x="611560" y="3147814"/>
            <a:ext cx="6732240" cy="1152128"/>
          </a:xfrm>
        </p:spPr>
        <p:txBody>
          <a:bodyPr>
            <a:noAutofit/>
          </a:bodyPr>
          <a:lstStyle/>
          <a:p>
            <a:pPr algn="l"/>
            <a:r>
              <a:rPr lang="en-US" sz="1500" dirty="0">
                <a:solidFill>
                  <a:schemeClr val="tx1"/>
                </a:solidFill>
              </a:rPr>
              <a:t>1- Then the open loop transfer function is:</a:t>
            </a:r>
          </a:p>
          <a:p>
            <a:pPr algn="l"/>
            <a:endParaRPr lang="en-US" sz="1500" dirty="0">
              <a:solidFill>
                <a:schemeClr val="tx1"/>
              </a:solidFill>
            </a:endParaRPr>
          </a:p>
          <a:p>
            <a:pPr algn="l"/>
            <a:r>
              <a:rPr lang="en-US" sz="1500" dirty="0" err="1">
                <a:solidFill>
                  <a:schemeClr val="tx1"/>
                </a:solidFill>
              </a:rPr>
              <a:t>CL_theta_theatcomm</a:t>
            </a:r>
            <a:r>
              <a:rPr lang="en-US" sz="1500" dirty="0">
                <a:solidFill>
                  <a:schemeClr val="tx1"/>
                </a:solidFill>
              </a:rPr>
              <a:t> =</a:t>
            </a:r>
          </a:p>
          <a:p>
            <a:pPr algn="l"/>
            <a:r>
              <a:rPr lang="en-US" sz="1500" dirty="0">
                <a:solidFill>
                  <a:schemeClr val="tx1"/>
                </a:solidFill>
              </a:rPr>
              <a:t> </a:t>
            </a:r>
          </a:p>
          <a:p>
            <a:r>
              <a:rPr lang="en-US" sz="1500" dirty="0">
                <a:solidFill>
                  <a:schemeClr val="tx1"/>
                </a:solidFill>
              </a:rPr>
              <a:t>    527 s^2 + 1848 s + 74.13</a:t>
            </a:r>
          </a:p>
          <a:p>
            <a:r>
              <a:rPr lang="en-US" sz="1500" dirty="0">
                <a:solidFill>
                  <a:schemeClr val="tx1"/>
                </a:solidFill>
              </a:rPr>
              <a:t> --------------------------------------------------------------------------</a:t>
            </a:r>
          </a:p>
          <a:p>
            <a:r>
              <a:rPr lang="en-US" sz="1500" dirty="0">
                <a:solidFill>
                  <a:schemeClr val="tx1"/>
                </a:solidFill>
              </a:rPr>
              <a:t>  s^5 + 16.43 s^4 + 108.3 s^3 + 441.9 s^2 + 18.57 s + 1.377</a:t>
            </a:r>
          </a:p>
          <a:p>
            <a:r>
              <a:rPr lang="en-US" sz="1500" dirty="0">
                <a:solidFill>
                  <a:schemeClr val="tx1"/>
                </a:solidFill>
              </a:rPr>
              <a:t> </a:t>
            </a:r>
          </a:p>
          <a:p>
            <a:endParaRPr lang="en-US" sz="1500" dirty="0">
              <a:solidFill>
                <a:schemeClr val="tx1"/>
              </a:solidFill>
            </a:endParaRPr>
          </a:p>
          <a:p>
            <a:endParaRPr lang="en-US" sz="1500" dirty="0">
              <a:solidFill>
                <a:schemeClr val="tx1"/>
              </a:solidFill>
            </a:endParaRPr>
          </a:p>
          <a:p>
            <a:pPr algn="l"/>
            <a:endParaRPr lang="ar-EG" sz="1500" dirty="0"/>
          </a:p>
        </p:txBody>
      </p:sp>
    </p:spTree>
    <p:extLst>
      <p:ext uri="{BB962C8B-B14F-4D97-AF65-F5344CB8AC3E}">
        <p14:creationId xmlns:p14="http://schemas.microsoft.com/office/powerpoint/2010/main" val="252516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3FDC8-E827-415E-A744-C003A0527A19}"/>
              </a:ext>
            </a:extLst>
          </p:cNvPr>
          <p:cNvSpPr>
            <a:spLocks noGrp="1"/>
          </p:cNvSpPr>
          <p:nvPr>
            <p:ph type="title"/>
          </p:nvPr>
        </p:nvSpPr>
        <p:spPr/>
        <p:txBody>
          <a:bodyPr/>
          <a:lstStyle/>
          <a:p>
            <a:r>
              <a:rPr lang="en-GB" dirty="0" err="1"/>
              <a:t>SiSO</a:t>
            </a:r>
            <a:r>
              <a:rPr lang="en-GB" dirty="0"/>
              <a:t> tool design</a:t>
            </a:r>
            <a:endParaRPr lang="en-US" dirty="0"/>
          </a:p>
        </p:txBody>
      </p:sp>
      <p:sp>
        <p:nvSpPr>
          <p:cNvPr id="4" name="Text Placeholder 3">
            <a:extLst>
              <a:ext uri="{FF2B5EF4-FFF2-40B4-BE49-F238E27FC236}">
                <a16:creationId xmlns:a16="http://schemas.microsoft.com/office/drawing/2014/main" id="{D0909782-347A-4F6D-A829-C367E8660A2B}"/>
              </a:ext>
            </a:extLst>
          </p:cNvPr>
          <p:cNvSpPr>
            <a:spLocks noGrp="1"/>
          </p:cNvSpPr>
          <p:nvPr>
            <p:ph type="body" sz="half" idx="2"/>
          </p:nvPr>
        </p:nvSpPr>
        <p:spPr/>
        <p:txBody>
          <a:bodyPr/>
          <a:lstStyle/>
          <a:p>
            <a:r>
              <a:rPr lang="en-GB" dirty="0"/>
              <a:t>Root locus </a:t>
            </a:r>
            <a:endParaRPr lang="en-US" dirty="0"/>
          </a:p>
        </p:txBody>
      </p:sp>
      <p:pic>
        <p:nvPicPr>
          <p:cNvPr id="10" name="Content Placeholder 9">
            <a:extLst>
              <a:ext uri="{FF2B5EF4-FFF2-40B4-BE49-F238E27FC236}">
                <a16:creationId xmlns:a16="http://schemas.microsoft.com/office/drawing/2014/main" id="{EFB35C1E-5E1F-44E2-AE4B-A17BEA6475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912" y="792183"/>
            <a:ext cx="4968552" cy="3559134"/>
          </a:xfrm>
        </p:spPr>
      </p:pic>
    </p:spTree>
    <p:extLst>
      <p:ext uri="{BB962C8B-B14F-4D97-AF65-F5344CB8AC3E}">
        <p14:creationId xmlns:p14="http://schemas.microsoft.com/office/powerpoint/2010/main" val="214047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2788-FE48-4F05-A6EB-62E13AC1A9E8}"/>
              </a:ext>
            </a:extLst>
          </p:cNvPr>
          <p:cNvSpPr>
            <a:spLocks noGrp="1"/>
          </p:cNvSpPr>
          <p:nvPr>
            <p:ph type="title"/>
          </p:nvPr>
        </p:nvSpPr>
        <p:spPr/>
        <p:txBody>
          <a:bodyPr/>
          <a:lstStyle/>
          <a:p>
            <a:r>
              <a:rPr lang="en-GB" dirty="0" err="1"/>
              <a:t>Sisotool</a:t>
            </a:r>
            <a:r>
              <a:rPr lang="en-GB" dirty="0"/>
              <a:t> design </a:t>
            </a:r>
            <a:endParaRPr lang="en-US" dirty="0"/>
          </a:p>
        </p:txBody>
      </p:sp>
      <p:sp>
        <p:nvSpPr>
          <p:cNvPr id="4" name="Text Placeholder 3">
            <a:extLst>
              <a:ext uri="{FF2B5EF4-FFF2-40B4-BE49-F238E27FC236}">
                <a16:creationId xmlns:a16="http://schemas.microsoft.com/office/drawing/2014/main" id="{70C8DBD7-2D23-469F-A017-8E76CD394FBB}"/>
              </a:ext>
            </a:extLst>
          </p:cNvPr>
          <p:cNvSpPr>
            <a:spLocks noGrp="1"/>
          </p:cNvSpPr>
          <p:nvPr>
            <p:ph type="body" sz="half" idx="2"/>
          </p:nvPr>
        </p:nvSpPr>
        <p:spPr/>
        <p:txBody>
          <a:bodyPr/>
          <a:lstStyle/>
          <a:p>
            <a:r>
              <a:rPr lang="en-GB" dirty="0"/>
              <a:t>Root locus</a:t>
            </a:r>
            <a:endParaRPr lang="en-US" dirty="0"/>
          </a:p>
        </p:txBody>
      </p:sp>
      <p:pic>
        <p:nvPicPr>
          <p:cNvPr id="10" name="Content Placeholder 9">
            <a:extLst>
              <a:ext uri="{FF2B5EF4-FFF2-40B4-BE49-F238E27FC236}">
                <a16:creationId xmlns:a16="http://schemas.microsoft.com/office/drawing/2014/main" id="{1E3DF0C4-6225-4758-93A5-CDD71887B2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5600" y="898757"/>
            <a:ext cx="4511822" cy="3619903"/>
          </a:xfrm>
        </p:spPr>
      </p:pic>
    </p:spTree>
    <p:extLst>
      <p:ext uri="{BB962C8B-B14F-4D97-AF65-F5344CB8AC3E}">
        <p14:creationId xmlns:p14="http://schemas.microsoft.com/office/powerpoint/2010/main" val="289454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CD49-4DD1-41EC-B998-4ABA635E4C40}"/>
              </a:ext>
            </a:extLst>
          </p:cNvPr>
          <p:cNvSpPr>
            <a:spLocks noGrp="1"/>
          </p:cNvSpPr>
          <p:nvPr>
            <p:ph type="title"/>
          </p:nvPr>
        </p:nvSpPr>
        <p:spPr/>
        <p:txBody>
          <a:bodyPr/>
          <a:lstStyle/>
          <a:p>
            <a:r>
              <a:rPr lang="en-GB" dirty="0"/>
              <a:t>Step response </a:t>
            </a:r>
            <a:endParaRPr lang="en-US" dirty="0"/>
          </a:p>
        </p:txBody>
      </p:sp>
      <p:sp>
        <p:nvSpPr>
          <p:cNvPr id="3" name="Content Placeholder 2">
            <a:extLst>
              <a:ext uri="{FF2B5EF4-FFF2-40B4-BE49-F238E27FC236}">
                <a16:creationId xmlns:a16="http://schemas.microsoft.com/office/drawing/2014/main" id="{4EF1652C-425D-4E2A-96FE-36F608098286}"/>
              </a:ext>
            </a:extLst>
          </p:cNvPr>
          <p:cNvSpPr>
            <a:spLocks noGrp="1"/>
          </p:cNvSpPr>
          <p:nvPr>
            <p:ph sz="half" idx="1"/>
          </p:nvPr>
        </p:nvSpPr>
        <p:spPr/>
        <p:txBody>
          <a:bodyPr/>
          <a:lstStyle/>
          <a:p>
            <a:r>
              <a:rPr lang="en-GB" dirty="0"/>
              <a:t>Control action</a:t>
            </a:r>
            <a:endParaRPr lang="en-US" dirty="0"/>
          </a:p>
        </p:txBody>
      </p:sp>
      <p:sp>
        <p:nvSpPr>
          <p:cNvPr id="4" name="Content Placeholder 3">
            <a:extLst>
              <a:ext uri="{FF2B5EF4-FFF2-40B4-BE49-F238E27FC236}">
                <a16:creationId xmlns:a16="http://schemas.microsoft.com/office/drawing/2014/main" id="{7B2EBEC2-6FF0-4171-A381-322A8ED7B1C3}"/>
              </a:ext>
            </a:extLst>
          </p:cNvPr>
          <p:cNvSpPr>
            <a:spLocks noGrp="1"/>
          </p:cNvSpPr>
          <p:nvPr>
            <p:ph sz="half" idx="2"/>
          </p:nvPr>
        </p:nvSpPr>
        <p:spPr/>
        <p:txBody>
          <a:bodyPr/>
          <a:lstStyle/>
          <a:p>
            <a:r>
              <a:rPr lang="en-GB" dirty="0"/>
              <a:t>Closed loop </a:t>
            </a:r>
            <a:r>
              <a:rPr lang="en-GB" dirty="0" err="1"/>
              <a:t>Tf</a:t>
            </a:r>
            <a:endParaRPr lang="en-US" dirty="0"/>
          </a:p>
        </p:txBody>
      </p:sp>
      <p:pic>
        <p:nvPicPr>
          <p:cNvPr id="6" name="Picture 5">
            <a:extLst>
              <a:ext uri="{FF2B5EF4-FFF2-40B4-BE49-F238E27FC236}">
                <a16:creationId xmlns:a16="http://schemas.microsoft.com/office/drawing/2014/main" id="{D35E3EA0-B0CB-4E7E-86B5-BA71BC4D9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535" y="2283718"/>
            <a:ext cx="3416301" cy="2562225"/>
          </a:xfrm>
          <a:prstGeom prst="rect">
            <a:avLst/>
          </a:prstGeom>
        </p:spPr>
      </p:pic>
      <p:pic>
        <p:nvPicPr>
          <p:cNvPr id="8" name="Picture 7">
            <a:extLst>
              <a:ext uri="{FF2B5EF4-FFF2-40B4-BE49-F238E27FC236}">
                <a16:creationId xmlns:a16="http://schemas.microsoft.com/office/drawing/2014/main" id="{2C40874E-A2F5-49A1-89BF-9DFB65CA0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99" y="2355726"/>
            <a:ext cx="3416300" cy="2562225"/>
          </a:xfrm>
          <a:prstGeom prst="rect">
            <a:avLst/>
          </a:prstGeom>
        </p:spPr>
      </p:pic>
    </p:spTree>
    <p:extLst>
      <p:ext uri="{BB962C8B-B14F-4D97-AF65-F5344CB8AC3E}">
        <p14:creationId xmlns:p14="http://schemas.microsoft.com/office/powerpoint/2010/main" val="134537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ED52-9415-49F7-8461-3C44003F9AA3}"/>
              </a:ext>
            </a:extLst>
          </p:cNvPr>
          <p:cNvSpPr>
            <a:spLocks noGrp="1"/>
          </p:cNvSpPr>
          <p:nvPr>
            <p:ph type="title"/>
          </p:nvPr>
        </p:nvSpPr>
        <p:spPr/>
        <p:txBody>
          <a:bodyPr/>
          <a:lstStyle/>
          <a:p>
            <a:r>
              <a:rPr lang="en-GB" dirty="0"/>
              <a:t>Simulink test</a:t>
            </a:r>
            <a:endParaRPr lang="en-US" dirty="0"/>
          </a:p>
        </p:txBody>
      </p:sp>
      <p:pic>
        <p:nvPicPr>
          <p:cNvPr id="5" name="Content Placeholder 4">
            <a:extLst>
              <a:ext uri="{FF2B5EF4-FFF2-40B4-BE49-F238E27FC236}">
                <a16:creationId xmlns:a16="http://schemas.microsoft.com/office/drawing/2014/main" id="{CE56F9F9-ACDA-462C-93DA-4582D586B2F1}"/>
              </a:ext>
            </a:extLst>
          </p:cNvPr>
          <p:cNvPicPr>
            <a:picLocks noGrp="1" noChangeAspect="1"/>
          </p:cNvPicPr>
          <p:nvPr>
            <p:ph idx="1"/>
          </p:nvPr>
        </p:nvPicPr>
        <p:blipFill>
          <a:blip r:embed="rId2"/>
          <a:stretch>
            <a:fillRect/>
          </a:stretch>
        </p:blipFill>
        <p:spPr>
          <a:xfrm>
            <a:off x="395536" y="2003430"/>
            <a:ext cx="8107614" cy="24098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081561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2379</TotalTime>
  <Words>369</Words>
  <Application>Microsoft Office PowerPoint</Application>
  <PresentationFormat>On-screen Show (16:9)</PresentationFormat>
  <Paragraphs>63</Paragraphs>
  <Slides>15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Adobe Ming Std L</vt:lpstr>
      <vt:lpstr>Adobe Myungjo Std M</vt:lpstr>
      <vt:lpstr>맑은 고딕</vt:lpstr>
      <vt:lpstr>Arial</vt:lpstr>
      <vt:lpstr>Cambria Math</vt:lpstr>
      <vt:lpstr>Century Gothic</vt:lpstr>
      <vt:lpstr>Times New Roman</vt:lpstr>
      <vt:lpstr>Wingdings</vt:lpstr>
      <vt:lpstr>Wingdings 3</vt:lpstr>
      <vt:lpstr>Contents Slide Master</vt:lpstr>
      <vt:lpstr>Section Break Slide Master</vt:lpstr>
      <vt:lpstr>Ion Boardroom</vt:lpstr>
      <vt:lpstr>PowerPoint Presentation</vt:lpstr>
      <vt:lpstr>PowerPoint Presentation</vt:lpstr>
      <vt:lpstr>PowerPoint Presentation</vt:lpstr>
      <vt:lpstr>PowerPoint Presentation</vt:lpstr>
      <vt:lpstr>PowerPoint Presentation</vt:lpstr>
      <vt:lpstr>SiSO tool design</vt:lpstr>
      <vt:lpstr>Sisotool design </vt:lpstr>
      <vt:lpstr>Step response </vt:lpstr>
      <vt:lpstr>Simulink test</vt:lpstr>
      <vt:lpstr>Simulink test</vt:lpstr>
      <vt:lpstr> Necessity of velocity control</vt:lpstr>
      <vt:lpstr>Necessity of velocity control</vt:lpstr>
      <vt:lpstr>Necessity of velocity control</vt:lpstr>
      <vt:lpstr>Necessity of velocity control</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Ibrahim allam</cp:lastModifiedBy>
  <cp:revision>111</cp:revision>
  <dcterms:created xsi:type="dcterms:W3CDTF">2016-12-05T23:26:54Z</dcterms:created>
  <dcterms:modified xsi:type="dcterms:W3CDTF">2022-04-05T21:39:53Z</dcterms:modified>
</cp:coreProperties>
</file>