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80" r:id="rId10"/>
    <p:sldId id="284" r:id="rId11"/>
    <p:sldId id="279" r:id="rId12"/>
    <p:sldId id="268" r:id="rId13"/>
    <p:sldId id="269" r:id="rId14"/>
    <p:sldId id="270" r:id="rId15"/>
    <p:sldId id="272" r:id="rId16"/>
    <p:sldId id="273" r:id="rId17"/>
    <p:sldId id="274" r:id="rId18"/>
    <p:sldId id="267" r:id="rId19"/>
    <p:sldId id="281" r:id="rId20"/>
    <p:sldId id="282" r:id="rId21"/>
    <p:sldId id="283" r:id="rId22"/>
    <p:sldId id="275" r:id="rId23"/>
    <p:sldId id="276" r:id="rId24"/>
    <p:sldId id="264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1</a:t>
            </a:r>
            <a:br>
              <a:rPr lang="en-GB" dirty="0"/>
            </a:br>
            <a:r>
              <a:rPr lang="en-GB" sz="20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Autopilot literature review</a:t>
            </a: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B089-FF02-4139-B420-2AE64B8E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0FD3B-0C62-4619-A0E7-468EDE4440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0" i="1" kern="1200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RBD</a:t>
                </a:r>
              </a:p>
              <a:p>
                <a:pPr lv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calculations of angular momentum:</a:t>
                </a:r>
              </a:p>
              <a:p>
                <a:pPr marL="457200" lvl="1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𝛿</m:t>
                      </m:r>
                      <m:acc>
                        <m:accPr>
                          <m:chr m:val="⃑"/>
                          <m:ctrlPr>
                            <a:rPr lang="en-US" sz="1600" b="0" i="1" kern="1200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</m:acc>
                      <m:r>
                        <a:rPr lang="en-US" sz="16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𝛿</m:t>
                      </m:r>
                      <m:acc>
                        <m:accPr>
                          <m:chr m:val="⃑"/>
                          <m:ctrlP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</m:acc>
                      <m:r>
                        <a:rPr lang="en-US" sz="16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6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6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×</m:t>
                          </m:r>
                          <m:acc>
                            <m:accPr>
                              <m:chr m:val="⃑"/>
                              <m:ctrlPr>
                                <a:rPr lang="en-US" sz="16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a:rPr lang="en-US" sz="16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6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1600" b="0" kern="1200" dirty="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𝜔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×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600" b="0" kern="1200" dirty="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𝒊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𝒋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𝒌</m:t>
                      </m:r>
                    </m:oMath>
                  </m:oMathPara>
                </a14:m>
                <a:endParaRPr lang="en-US" sz="1600" b="0" kern="1200" dirty="0">
                  <a:solidFill>
                    <a:srgbClr val="40404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0FD3B-0C62-4619-A0E7-468EDE444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6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9DD1C9-6CAF-4C52-B73F-7DB29AEE0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</a:endParaRPr>
              </a:p>
              <a:p>
                <a:pPr mar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</a:rPr>
                  <a:t>Get</a:t>
                </a:r>
                <a:endParaRPr lang="en-US" sz="1800" b="0" i="1" kern="1200" dirty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 algn="ctr" rtl="0" eaLnBrk="1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200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800" b="0" i="1" kern="1200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𝑞𝐻</m:t>
                          </m:r>
                        </m:e>
                        <m:sub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</a:endParaRPr>
              </a:p>
              <a:p>
                <a:pPr marL="0" marR="0" indent="0" algn="ctr" rtl="0" eaLnBrk="1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𝑟𝐻</m:t>
                          </m:r>
                        </m:e>
                        <m:sub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b="0" i="1" kern="1200" dirty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kern="120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kern="120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kern="120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9DD1C9-6CAF-4C52-B73F-7DB29AEE0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32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E7A0-EA71-4651-8C9D-098CD1E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B8A34-19FC-4875-B0DB-049B00762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995128" cy="3416300"/>
              </a:xfrm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Now we are dealing with an aircraft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 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𝒔𝒚𝒎𝒎𝒆𝒕𝒓𝒚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𝒄𝒐𝒏𝒅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B8A34-19FC-4875-B0DB-049B00762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995128" cy="3416300"/>
              </a:xfrm>
              <a:blipFill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1FAF8A-903D-4F99-BDBE-5858B7ED00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5" t="13553"/>
          <a:stretch/>
        </p:blipFill>
        <p:spPr bwMode="auto">
          <a:xfrm>
            <a:off x="6730489" y="2267338"/>
            <a:ext cx="4055700" cy="4121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F238A4-3292-4859-8290-4A4B4814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46" y="2372074"/>
            <a:ext cx="4032664" cy="394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5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CDEA19-1749-477C-8189-FD4CF7999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03" y="2475864"/>
            <a:ext cx="4240063" cy="409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58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33E-8608-4D33-BAE7-13DBBF4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7673" y="2556847"/>
                <a:ext cx="8825659" cy="3416300"/>
              </a:xfrm>
            </p:spPr>
            <p:txBody>
              <a:bodyPr/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Let’s apply the above transformation on the gravitational force of the airplane as following:</a:t>
                </a:r>
              </a:p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𝑚𝑔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673" y="2556847"/>
                <a:ext cx="8825659" cy="3416300"/>
              </a:xfrm>
              <a:blipFill>
                <a:blip r:embed="rId2"/>
                <a:stretch>
                  <a:fillRect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0F6117-0D32-4B7E-A24D-CBFBA73070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9055515" y="3000077"/>
            <a:ext cx="2903220" cy="2529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217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63E8-70F2-4C8E-B756-1F00E7C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Then: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3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1E5-1836-4342-BEE5-9B660510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Also we can get 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eqArr>
                                        <m:eqArr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</m:eqAr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</m:eqArr>
                                        </m:e>
                                      </m:acc>
                                    </m:e>
                                  </m:eqAr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8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6EA-76D6-4F4B-BFA8-BED4EE7E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Classification of equations </a:t>
                </a:r>
              </a:p>
              <a:p>
                <a:pPr lv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Kinetics equations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𝑞𝑟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𝑝𝑞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𝑞𝑟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3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D075-D750-4DBA-80A8-4A19314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B5442-F3F5-4B3E-A881-474A852F1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799" y="2379565"/>
                <a:ext cx="9569829" cy="409673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Classification of equations </a:t>
                </a:r>
              </a:p>
              <a:p>
                <a:pPr lvl="1"/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Kinematics equations: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</m:eqAr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</m:eqArr>
                                        </m:e>
                                      </m:acc>
                                    </m:e>
                                  </m:eqAr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FB5442-F3F5-4B3E-A881-474A852F1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9" y="2379565"/>
                <a:ext cx="9569829" cy="4096736"/>
              </a:xfrm>
              <a:blipFill rotWithShape="1">
                <a:blip r:embed="rId2"/>
                <a:stretch>
                  <a:fillRect l="-573" t="-74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4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Research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FD7D-B8E9-4347-B6D5-B04AE7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2" y="2398226"/>
            <a:ext cx="8825659" cy="1203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500" b="1" dirty="0">
                <a:cs typeface="+mj-cs"/>
              </a:rPr>
              <a:t>Autopilot</a:t>
            </a:r>
            <a:r>
              <a:rPr lang="en-GB" dirty="0">
                <a:cs typeface="+mj-cs"/>
              </a:rPr>
              <a:t> </a:t>
            </a: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cs typeface="+mj-cs"/>
              </a:rPr>
              <a:t>An autopilot is a system that allows an airplane to navigate without the need for constant manual control by a human operator </a:t>
            </a:r>
            <a:endParaRPr lang="ar-EG" sz="2000" dirty="0">
              <a:cs typeface="+mj-cs"/>
            </a:endParaRP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21EC7-B033-436F-AEBD-9B5708901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7" y="3812395"/>
            <a:ext cx="4627983" cy="2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54563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 additional EOM of airplanes: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EG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The effect of the control surfaces: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i- The change in forces: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𝜕𝛽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ac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ar-E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545630"/>
              </a:xfrm>
              <a:blipFill rotWithShape="1">
                <a:blip r:embed="rId2"/>
                <a:stretch>
                  <a:fillRect l="-552" t="-859" b="-618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2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020892" cy="34163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ii- The change in moments: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𝜕𝛽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ac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𝜕𝛽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ar-E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020892" cy="3416300"/>
              </a:xfrm>
              <a:blipFill rotWithShape="1">
                <a:blip r:embed="rId2"/>
                <a:stretch>
                  <a:fillRect l="-541" t="-891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95" y="2938872"/>
            <a:ext cx="2621280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0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0AF-B115-4DCB-9736-595C45DC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970F-D778-480C-9A78-F38283C0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EOM’s are coupled, nonlinear and first order DE.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Difference bet. Body &amp; inertial Axes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 axes: they are a set of axes which are fixed at the body in its translational and rotations.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Inertial axes: they are a set of axes which are fixed at a </a:t>
            </a:r>
            <a:b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specified position on the ground.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A341C-335F-4EEA-B99D-A647E3E7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30" y="3848399"/>
            <a:ext cx="3659483" cy="23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5BE-249A-4E17-A7CB-B58B64E7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3DFA-C106-48B3-BEE6-B6C395AE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7974"/>
            <a:ext cx="8825659" cy="3561826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Pitch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the angle between the body y-axis and the horizon.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AOA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angle at which the chord of an aircraft's wing meets the relative wind.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Sideslip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lateral deviation between the plane and the 	direction of the flow.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Yaw angle (heading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it’s formed due to the rotation about z-axis.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6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3CDC-D3D3-4CD5-B62B-B22125E2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solving algorithms for 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3B85-D5EC-48A5-BEC3-6F90A852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254" y="2370106"/>
            <a:ext cx="3141878" cy="576262"/>
          </a:xfrm>
        </p:spPr>
        <p:txBody>
          <a:bodyPr/>
          <a:lstStyle/>
          <a:p>
            <a:r>
              <a:rPr lang="en-US" sz="2000" dirty="0"/>
              <a:t>One-step methods, like: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B772-92A8-4085-88A8-F64EAB2E25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Euler-Cauchy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Improved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Raunge-Kutta</a:t>
            </a: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Backward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B838-3899-45D5-B42F-542820D5C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431" y="2370106"/>
            <a:ext cx="3147009" cy="1043052"/>
          </a:xfrm>
        </p:spPr>
        <p:txBody>
          <a:bodyPr/>
          <a:lstStyle/>
          <a:p>
            <a:pPr algn="ctr"/>
            <a:r>
              <a:rPr lang="en-US" sz="2000" dirty="0"/>
              <a:t>Multistep methods, like: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4F04DF-E9D7-40BC-8B5E-5D86AC04CE8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068147" y="3179763"/>
            <a:ext cx="3591583" cy="2847293"/>
          </a:xfrm>
        </p:spPr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Adams-Bash forth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Adams-Moulton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B37F0-B7DD-4587-A36C-06FC3196D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 Other methods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CDDABA-9C29-4E4E-B985-A2EAABC30DD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74028" y="3179762"/>
            <a:ext cx="4417971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integrator methods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5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F43-1986-4D0C-B597-998C2FA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The chosen method for solving the aircraft EOM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ED42-2AFC-48A8-B246-5400FC417E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to use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Raunge-Kutta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since its one of the most accurate one step methods used in the numerical solutions, in addition it’s the method used in the MATLAB ODE45 algorithm.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DAB2-2BD9-4EB0-9E41-6BB2A4A0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FAFF0A-4638-4644-8D99-8E9DA2EE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70" y="2891631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A9AF-5EC7-431E-AC88-92A7FB7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Inputs and outputs of Autopilot system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A371-BE39-420E-AC8D-C6B3C963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inputs 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Control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Radio Control Receivers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MAVLink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Streams,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ground control stations or companion computers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 inputs:</a:t>
            </a: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GPS, Compass, Airspeed, Rangefinders, IMU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Management Unit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Received Signal Strength Input (RSSI)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 Airspeed Sensors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E1DE-438B-48DE-8811-C1D3E1D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outputs of Autopilot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5FCB-E919-4E1E-9411-97EDC805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90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Outputs 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ESCs (electronic circuit that controls and regulates the speed of an electric motor) for motors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Servos for control surfaces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Telemetry data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Actuators and General Purpose I/O like LEDs, buzzers etc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ar-E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20AE-B5AA-4B8A-B25C-32CC5E8A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48" y="3508829"/>
            <a:ext cx="3524729" cy="25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42C-BF83-408F-A497-FB38A80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the role of the pilot in an airplane equipped with an autopilot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0F61-8D19-4B8C-8858-93916948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8" y="2780781"/>
            <a:ext cx="5152540" cy="342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pilot sets the flight plan and turn on the autopilot sometimes the pilot reprograms the autopilot in case if worked incorrectly. autopilot is not smart enough to fly a plane by It self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E74C-D672-4F0C-B13D-B7EDC0013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84" y="2416628"/>
            <a:ext cx="4535813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9F1-D6D8-4089-A1C5-EF51C8B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What is the difference between Autopilot &amp; SAS? 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98C6-218C-49D1-B841-5915402C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SAS (Stability augmentation system) generally used during low and slow maneuvering where the pilot may be making constant attitude changes in preparation for landing.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Autopilot do same functions as SAS in addition it provides more functions ,Autopilot Is more sophisticated than SAS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5B03-F68B-4CF4-BAEF-B517C3A0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onboard sensors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DDF3-6F53-498B-82E6-D31C6F75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Sensors provide the autopilot computers with data like speed, coordinates, position so the computers can estimate the states and give the correct control actions to the actuators for example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Gyroscope an IMU supplies the autopilot with position data so if the airplane in incorrect position it gives the actuator signal so that it can adjust position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0F846-0C95-4461-972F-73E6CEBD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91" y="4088622"/>
            <a:ext cx="3115550" cy="27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144D-CB41-458F-917B-D6B1F42A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007979"/>
          </a:xfrm>
        </p:spPr>
        <p:txBody>
          <a:bodyPr/>
          <a:lstStyle/>
          <a:p>
            <a:r>
              <a:rPr lang="en-US" dirty="0"/>
              <a:t>Flight Mechanics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1785-CA69-411D-B179-13137AA5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78" y="2174033"/>
            <a:ext cx="9560735" cy="362055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is rigid which means the mass is constant and there is no change in geometry (Stress calculations are neglected).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a body axes at the center of mass of the rigid body.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26C9A-3840-489E-AEC4-BB3A4BAD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72" y="4058816"/>
            <a:ext cx="4519290" cy="26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7D97E-CA6D-486D-ADEA-CDCF262F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6D6349-DC3D-4F2C-AAB4-319A5D0A6C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RBD</a:t>
                </a:r>
              </a:p>
              <a:p>
                <a:pPr lvl="1"/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calculations of linear momentum:</a:t>
                </a: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SA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𝜔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×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6D6349-DC3D-4F2C-AAB4-319A5D0A6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6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8EE26AA-174C-46C5-A4E9-0C5D859E583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S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𝒊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𝒋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𝒌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Get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8EE26AA-174C-46C5-A4E9-0C5D859E5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93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1157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Task 1 Autopilot literature review </vt:lpstr>
      <vt:lpstr>Research questions </vt:lpstr>
      <vt:lpstr>Inputs and outputs of Autopilot system</vt:lpstr>
      <vt:lpstr>Inputs and outputs of Autopilot system</vt:lpstr>
      <vt:lpstr>the role of the pilot in an airplane equipped with an autopilot</vt:lpstr>
      <vt:lpstr>What is the difference between Autopilot &amp; SAS? </vt:lpstr>
      <vt:lpstr>Role of onboard sensors 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numerical solving algorithms for ODE</vt:lpstr>
      <vt:lpstr>The chosen method for solving the aircraft EOM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Mohamed ghoneam</cp:lastModifiedBy>
  <cp:revision>117</cp:revision>
  <dcterms:created xsi:type="dcterms:W3CDTF">2022-02-26T18:41:00Z</dcterms:created>
  <dcterms:modified xsi:type="dcterms:W3CDTF">2022-03-14T07:44:59Z</dcterms:modified>
</cp:coreProperties>
</file>