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A3DC-20CB-91E6-0EB8-52AC39AEF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CD8EB-DA27-9C9E-61F1-497B4725A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FD9EB-9E4C-EF85-62BF-710829AB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E8B5-4BF0-4EE1-9E59-A0B8A7C2938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65C3-9083-6EB2-170B-B22610FC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F2946-BC90-CCD6-E5C3-D286F16B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0FA1-FCE3-475B-8AD5-A120A255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3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942C-FB4B-6F10-EF48-5C2CF63A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B801C-5C9E-9967-8258-7F92C0A9E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1737A-5378-7232-E355-D70BEDEE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E8B5-4BF0-4EE1-9E59-A0B8A7C2938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B2E80-11EC-4ABA-58EB-82D8C530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55010-D143-B21C-4292-C5B11B7F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0FA1-FCE3-475B-8AD5-A120A255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2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1BB96-A705-A917-3B3C-235543D7C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CA6BA-26A3-5024-7928-8AB019529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3397E-E387-BAC6-91BA-227E2E58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E8B5-4BF0-4EE1-9E59-A0B8A7C2938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1F597-B9F3-16FD-3FBA-B73C299A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2BE17-4ABC-C940-FC0B-1EBD5D6F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0FA1-FCE3-475B-8AD5-A120A255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7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5BC4-2529-F151-13E4-A339EFEB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067A-0639-2C90-B728-D3445314B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78C92-9100-A7BD-CDE7-5EE696DB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E8B5-4BF0-4EE1-9E59-A0B8A7C2938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F2F61-2E9B-BB96-FCAB-15C517C0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E1B77-B1D7-8BE2-84AB-AFC54C37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0FA1-FCE3-475B-8AD5-A120A255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4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D1734-7A8E-CDAC-5A8D-2BA6DB2A0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B26B8-0799-BD47-EC26-9C325ADF5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46257-8162-E872-8357-385BAFF2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E8B5-4BF0-4EE1-9E59-A0B8A7C2938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9220A-A7B0-90CD-77FF-D84FCFD5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C373C-A974-8E78-DADB-A36E1B02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0FA1-FCE3-475B-8AD5-A120A255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8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2AA85-D7CF-81F8-307B-9C4ED8D6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0D44A-80CF-C653-1F0D-832DCF2C2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77CBA-46C5-A046-DBAD-BCD5D5115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6A9BB-5EFD-AF4C-B4D3-EFD37CD1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E8B5-4BF0-4EE1-9E59-A0B8A7C2938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99C21-9810-43B0-1827-1148142A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BFB4A-A541-24E7-B520-1C975395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0FA1-FCE3-475B-8AD5-A120A255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5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FBA39-E66E-77C3-2BEB-6FC18545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7C488-28C0-C96F-247E-C7CD62680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74590-A0B6-971C-C269-C218E6E39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CB2B8-1919-828B-436F-459566518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BA7EC-B090-300F-D4AF-43A70A2B8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01DA6-30B0-7E8C-1A49-AFD280DDE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E8B5-4BF0-4EE1-9E59-A0B8A7C2938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48E41-5CBB-5453-0C7E-E1BD3D00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2CD7A3-0402-248C-1472-3ED5A3BE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0FA1-FCE3-475B-8AD5-A120A255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3E87-3F94-D9B5-A5B6-375AB75D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F2035-23D5-7D5C-20BE-234E94A2C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E8B5-4BF0-4EE1-9E59-A0B8A7C2938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5ABCA-6BA8-F496-D65C-39227F883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BAB06-EF0E-030A-A4A7-E672A1F0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0FA1-FCE3-475B-8AD5-A120A255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3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FFA0B4-C04B-3D72-B866-B9755511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E8B5-4BF0-4EE1-9E59-A0B8A7C2938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431EF3-1730-18B4-BA32-DC7BF3DE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D4D2F-4095-D1B1-A1DA-449FC3BC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0FA1-FCE3-475B-8AD5-A120A255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9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4D5F-6350-7935-128A-BE9EBAA8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C703C-9518-63F1-E9D4-7E8ECFE29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F5DC1-CFB2-7A6D-FD63-11E80E162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83533-AA30-39CE-E801-317187FE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E8B5-4BF0-4EE1-9E59-A0B8A7C2938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5F33D-B366-774F-B966-4C9F7390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4BF30-731E-1E86-BF46-C8591E7F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0FA1-FCE3-475B-8AD5-A120A255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8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3909-EF53-AC01-7285-37FD21272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8119F-729D-0CC9-B723-56C219991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883A8-00BF-D60E-C238-8DADBAF6A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B2943-786D-0A6F-BE02-6484CF51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E8B5-4BF0-4EE1-9E59-A0B8A7C2938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ED526-9C45-5519-A5BF-3B8EB659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D811F-45D4-EDBF-9DA8-C94C07D9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0FA1-FCE3-475B-8AD5-A120A255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9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B40284-E9BF-D72B-B708-279B5954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59DEF-FC67-1076-203D-4FC68F204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F9D7-AD6F-1769-E317-7BFAA8E1C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FE8B5-4BF0-4EE1-9E59-A0B8A7C2938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4696-4725-3955-22AB-18F3891FB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AF820-62CD-2E91-87EC-F2C00876E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40FA1-FCE3-475B-8AD5-A120A255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7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33D5D7-E47D-CCDA-8647-3CE6D472FDE5}"/>
              </a:ext>
            </a:extLst>
          </p:cNvPr>
          <p:cNvSpPr txBox="1"/>
          <p:nvPr/>
        </p:nvSpPr>
        <p:spPr>
          <a:xfrm>
            <a:off x="3186793" y="248194"/>
            <a:ext cx="581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Flow Over an Airfoil Using O-grid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6765C1-980D-037C-A9ED-8334D50B824A}"/>
                  </a:ext>
                </a:extLst>
              </p:cNvPr>
              <p:cNvSpPr txBox="1"/>
              <p:nvPr/>
            </p:nvSpPr>
            <p:spPr>
              <a:xfrm>
                <a:off x="770966" y="771414"/>
                <a:ext cx="10273552" cy="5704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Determine the mesh size you will use ,for example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endParaRPr lang="en-US" dirty="0"/>
              </a:p>
              <a:p>
                <a:r>
                  <a:rPr lang="en-US" dirty="0"/>
                  <a:t>2.   Generate the airfoil coordinates “i.e. 100 points”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2.1 ) Draw a circle from the center of the chord line with radius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𝑐𝑖𝑟𝑐𝑙𝑒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         2.2 ) 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straight lines with constant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b="0" dirty="0"/>
                  <a:t> from the center of circle to intersect the circle at  	specific points 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         2.3 ) Project the intersected points vertically</a:t>
                </a:r>
                <a:r>
                  <a:rPr lang="en-US" b="0" dirty="0"/>
                  <a:t> to intersect with the airfoil surface</a:t>
                </a:r>
                <a:r>
                  <a:rPr lang="en-US" dirty="0"/>
                  <a:t> and these will be 	the points needed to </a:t>
                </a:r>
                <a:r>
                  <a:rPr lang="en-US" dirty="0" err="1"/>
                  <a:t>descretize</a:t>
                </a:r>
                <a:r>
                  <a:rPr lang="en-US" dirty="0"/>
                  <a:t> the airfoil surface</a:t>
                </a:r>
                <a:r>
                  <a:rPr lang="en-US" b="0" dirty="0"/>
                  <a:t>.</a:t>
                </a:r>
              </a:p>
              <a:p>
                <a:r>
                  <a:rPr lang="en-US" dirty="0"/>
                  <a:t>         2.4) Assume </a:t>
                </a:r>
                <a:r>
                  <a:rPr lang="en-US" dirty="0" err="1"/>
                  <a:t>Farfield</a:t>
                </a:r>
                <a:r>
                  <a:rPr lang="en-US" dirty="0"/>
                  <a:t> Radius then draw a circle from the center of the chord </a:t>
                </a:r>
              </a:p>
              <a:p>
                <a:r>
                  <a:rPr lang="en-US" dirty="0"/>
                  <a:t> 	 for example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2.5 ) 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straight lines with constant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b="0" dirty="0"/>
                  <a:t> from the center of circle to intersect the circle at  	specific points .</a:t>
                </a:r>
              </a:p>
              <a:p>
                <a:r>
                  <a:rPr lang="en-US" dirty="0"/>
                  <a:t>         2.6 ) interpolate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points between the points generated on the airfoil surface and the points 	generated on the </a:t>
                </a:r>
                <a:r>
                  <a:rPr lang="en-US" dirty="0" err="1"/>
                  <a:t>farfield</a:t>
                </a:r>
                <a:r>
                  <a:rPr lang="en-US" dirty="0"/>
                  <a:t> circle to create the intermediate grid points</a:t>
                </a:r>
                <a:r>
                  <a:rPr lang="en-US" b="0" dirty="0"/>
                  <a:t>.</a:t>
                </a:r>
              </a:p>
              <a:p>
                <a:endParaRPr lang="en-US" sz="20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𝑎𝑖𝑟𝑓𝑜𝑖𝑙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6765C1-980D-037C-A9ED-8334D50B8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66" y="771414"/>
                <a:ext cx="10273552" cy="5704190"/>
              </a:xfrm>
              <a:prstGeom prst="rect">
                <a:avLst/>
              </a:prstGeom>
              <a:blipFill>
                <a:blip r:embed="rId2"/>
                <a:stretch>
                  <a:fillRect l="-474" t="-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437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33D5D7-E47D-CCDA-8647-3CE6D472FDE5}"/>
              </a:ext>
            </a:extLst>
          </p:cNvPr>
          <p:cNvSpPr txBox="1"/>
          <p:nvPr/>
        </p:nvSpPr>
        <p:spPr>
          <a:xfrm>
            <a:off x="3186793" y="248194"/>
            <a:ext cx="581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Flow Over an </a:t>
            </a:r>
            <a:r>
              <a:rPr lang="en-US" sz="2800"/>
              <a:t>Airfoil Using </a:t>
            </a:r>
            <a:r>
              <a:rPr lang="en-US" sz="2800" dirty="0"/>
              <a:t>O-grid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">
                <a:extLst>
                  <a:ext uri="{FF2B5EF4-FFF2-40B4-BE49-F238E27FC236}">
                    <a16:creationId xmlns:a16="http://schemas.microsoft.com/office/drawing/2014/main" id="{62B0187A-0D4D-4DDA-10C3-15525D582302}"/>
                  </a:ext>
                </a:extLst>
              </p:cNvPr>
              <p:cNvSpPr txBox="1"/>
              <p:nvPr/>
            </p:nvSpPr>
            <p:spPr bwMode="auto">
              <a:xfrm>
                <a:off x="1951535" y="771414"/>
                <a:ext cx="7728042" cy="5838392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 marL="342900" indent="-342900">
                  <a:buAutoNum type="arabicPeriod"/>
                </a:pPr>
                <a:r>
                  <a:rPr lang="en-US" b="0" dirty="0"/>
                  <a:t>Velocity calculation:</a:t>
                </a:r>
              </a:p>
              <a:p>
                <a:pPr marL="342900" indent="-342900">
                  <a:buAutoNum type="arabicPeriod"/>
                </a:pPr>
                <a:endParaRPr lang="en-US" dirty="0"/>
              </a:p>
              <a:p>
                <a:r>
                  <a:rPr lang="en-US" b="0" dirty="0"/>
                  <a:t>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&amp;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b="0" i="0" dirty="0">
                    <a:latin typeface="+mj-lt"/>
                  </a:rPr>
                  <a:t>at each point using 2</a:t>
                </a:r>
                <a:r>
                  <a:rPr lang="en-US" b="0" i="0" baseline="30000" dirty="0">
                    <a:latin typeface="+mj-lt"/>
                  </a:rPr>
                  <a:t>nd</a:t>
                </a:r>
                <a:r>
                  <a:rPr lang="en-US" b="0" i="0" dirty="0">
                    <a:latin typeface="+mj-lt"/>
                  </a:rPr>
                  <a:t> order finite difference</a:t>
                </a:r>
              </a:p>
              <a:p>
                <a:endParaRPr lang="en-US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raditional Arabic" panose="02020603050405020304" pitchFamily="18" charset="-78"/>
                        </a:rPr>
                        <m:t>𝑢</m:t>
                      </m:r>
                      <m:r>
                        <a:rPr lang="en-GB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raditional Arabic" panose="02020603050405020304" pitchFamily="18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𝜕𝜓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𝑦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raditional Arabic" panose="02020603050405020304" pitchFamily="18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𝜕𝜓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𝜂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raditional Arabic" panose="02020603050405020304" pitchFamily="18" charset="-78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𝜕𝜓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𝜂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  <a:cs typeface="Traditional Arabic" panose="02020603050405020304" pitchFamily="18" charset="-7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raditional Arabic" panose="02020603050405020304" pitchFamily="18" charset="-78"/>
                        </a:rPr>
                        <m:t>𝑣</m:t>
                      </m:r>
                      <m:r>
                        <a:rPr lang="en-GB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raditional Arabic" panose="02020603050405020304" pitchFamily="18" charset="-78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𝜕𝜓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𝑥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raditional Arabic" panose="02020603050405020304" pitchFamily="18" charset="-78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𝜕𝜓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𝜂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raditional Arabic" panose="02020603050405020304" pitchFamily="18" charset="-78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𝜕𝜓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𝜂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Where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𝜂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raditional Arabic" panose="02020603050405020304" pitchFamily="18" charset="-78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raditional Arabic" panose="02020603050405020304" pitchFamily="18" charset="-78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raditional Arabic" panose="02020603050405020304" pitchFamily="18" charset="-78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raditional Arabic" panose="02020603050405020304" pitchFamily="18" charset="-78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𝐽</m:t>
                          </m:r>
                        </m:den>
                      </m:f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raditional Arabic" panose="02020603050405020304" pitchFamily="18" charset="-78"/>
                        </a:rPr>
                        <m:t>,  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𝜂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raditional Arabic" panose="02020603050405020304" pitchFamily="18" charset="-78"/>
                        </a:rPr>
                        <m:t>=−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raditional Arabic" panose="02020603050405020304" pitchFamily="18" charset="-78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raditional Arabic" panose="02020603050405020304" pitchFamily="18" charset="-78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raditional Arabic" panose="02020603050405020304" pitchFamily="18" charset="-78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𝐽</m:t>
                          </m:r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raditional Arabic" panose="02020603050405020304" pitchFamily="18" charset="-7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𝜂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raditional Arabic" panose="02020603050405020304" pitchFamily="18" charset="-78"/>
                        </a:rPr>
                        <m:t>=−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raditional Arabic" panose="02020603050405020304" pitchFamily="18" charset="-78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raditional Arabic" panose="02020603050405020304" pitchFamily="18" charset="-78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raditional Arabic" panose="02020603050405020304" pitchFamily="18" charset="-78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𝐽</m:t>
                          </m:r>
                        </m:den>
                      </m:f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raditional Arabic" panose="02020603050405020304" pitchFamily="18" charset="-78"/>
                        </a:rPr>
                        <m:t>,  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𝜂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raditional Arabic" panose="02020603050405020304" pitchFamily="18" charset="-78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raditional Arabic" panose="02020603050405020304" pitchFamily="18" charset="-78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raditional Arabic" panose="02020603050405020304" pitchFamily="18" charset="-78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raditional Arabic" panose="02020603050405020304" pitchFamily="18" charset="-78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raditional Arabic" panose="02020603050405020304" pitchFamily="18" charset="-78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raditional Arabic" panose="02020603050405020304" pitchFamily="18" charset="-78"/>
                            </a:rPr>
                            <m:t>𝐽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are previously calculated using finite difference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Object 1">
                <a:extLst>
                  <a:ext uri="{FF2B5EF4-FFF2-40B4-BE49-F238E27FC236}">
                    <a16:creationId xmlns:a16="http://schemas.microsoft.com/office/drawing/2014/main" id="{62B0187A-0D4D-4DDA-10C3-15525D582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1535" y="771414"/>
                <a:ext cx="7728042" cy="5838392"/>
              </a:xfrm>
              <a:prstGeom prst="rect">
                <a:avLst/>
              </a:prstGeom>
              <a:blipFill>
                <a:blip r:embed="rId2"/>
                <a:stretch>
                  <a:fillRect l="-551" t="-521"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090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33D5D7-E47D-CCDA-8647-3CE6D472FDE5}"/>
              </a:ext>
            </a:extLst>
          </p:cNvPr>
          <p:cNvSpPr txBox="1"/>
          <p:nvPr/>
        </p:nvSpPr>
        <p:spPr>
          <a:xfrm>
            <a:off x="3186793" y="248194"/>
            <a:ext cx="581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Flow Over an </a:t>
            </a:r>
            <a:r>
              <a:rPr lang="en-US" sz="2800"/>
              <a:t>Airfoil Using </a:t>
            </a:r>
            <a:r>
              <a:rPr lang="en-US" sz="2800" dirty="0"/>
              <a:t>O-grid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">
                <a:extLst>
                  <a:ext uri="{FF2B5EF4-FFF2-40B4-BE49-F238E27FC236}">
                    <a16:creationId xmlns:a16="http://schemas.microsoft.com/office/drawing/2014/main" id="{62B0187A-0D4D-4DDA-10C3-15525D582302}"/>
                  </a:ext>
                </a:extLst>
              </p:cNvPr>
              <p:cNvSpPr txBox="1"/>
              <p:nvPr/>
            </p:nvSpPr>
            <p:spPr bwMode="auto">
              <a:xfrm>
                <a:off x="1951535" y="771414"/>
                <a:ext cx="7728042" cy="5838392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2.  Pressure calculation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Object 1">
                <a:extLst>
                  <a:ext uri="{FF2B5EF4-FFF2-40B4-BE49-F238E27FC236}">
                    <a16:creationId xmlns:a16="http://schemas.microsoft.com/office/drawing/2014/main" id="{62B0187A-0D4D-4DDA-10C3-15525D582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1535" y="771414"/>
                <a:ext cx="7728042" cy="5838392"/>
              </a:xfrm>
              <a:prstGeom prst="rect">
                <a:avLst/>
              </a:prstGeom>
              <a:blipFill>
                <a:blip r:embed="rId2"/>
                <a:stretch>
                  <a:fillRect l="-551" t="-521"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65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33D5D7-E47D-CCDA-8647-3CE6D472FDE5}"/>
              </a:ext>
            </a:extLst>
          </p:cNvPr>
          <p:cNvSpPr txBox="1"/>
          <p:nvPr/>
        </p:nvSpPr>
        <p:spPr>
          <a:xfrm>
            <a:off x="3186793" y="248194"/>
            <a:ext cx="581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Flow Over an Airfoil Using O-grid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6765C1-980D-037C-A9ED-8334D50B824A}"/>
                  </a:ext>
                </a:extLst>
              </p:cNvPr>
              <p:cNvSpPr txBox="1"/>
              <p:nvPr/>
            </p:nvSpPr>
            <p:spPr>
              <a:xfrm>
                <a:off x="1046630" y="1040355"/>
                <a:ext cx="9658894" cy="3102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3.   Transform the physical domain to the computational domain in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𝑐𝑜𝑜𝑟𝑑𝑖𝑛𝑎𝑡𝑒𝑠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Let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   "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"  &amp; "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" 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   "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𝑎𝑖𝑟𝑓𝑜𝑖𝑙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𝑟𝑎𝑑𝑖𝑢𝑠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"  &amp; "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"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342900" indent="-342900">
                  <a:buAutoNum type="arabicPeriod" startAt="5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6765C1-980D-037C-A9ED-8334D50B8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630" y="1040355"/>
                <a:ext cx="9658894" cy="3102131"/>
              </a:xfrm>
              <a:prstGeom prst="rect">
                <a:avLst/>
              </a:prstGeom>
              <a:blipFill>
                <a:blip r:embed="rId2"/>
                <a:stretch>
                  <a:fillRect l="-568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80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33D5D7-E47D-CCDA-8647-3CE6D472FDE5}"/>
              </a:ext>
            </a:extLst>
          </p:cNvPr>
          <p:cNvSpPr txBox="1"/>
          <p:nvPr/>
        </p:nvSpPr>
        <p:spPr>
          <a:xfrm>
            <a:off x="3186793" y="248194"/>
            <a:ext cx="581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Flow Over an </a:t>
            </a:r>
            <a:r>
              <a:rPr lang="en-US" sz="2800"/>
              <a:t>Airfoil Using </a:t>
            </a:r>
            <a:r>
              <a:rPr lang="en-US" sz="2800" dirty="0"/>
              <a:t>O-grid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6765C1-980D-037C-A9ED-8334D50B824A}"/>
                  </a:ext>
                </a:extLst>
              </p:cNvPr>
              <p:cNvSpPr txBox="1"/>
              <p:nvPr/>
            </p:nvSpPr>
            <p:spPr>
              <a:xfrm>
                <a:off x="666205" y="1459416"/>
                <a:ext cx="9183189" cy="3715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 startAt="6"/>
                </a:pPr>
                <a:r>
                  <a:rPr lang="en-US" dirty="0"/>
                  <a:t>Introduce your boundary conditions:</a:t>
                </a:r>
              </a:p>
              <a:p>
                <a:r>
                  <a:rPr lang="en-US" dirty="0"/>
                  <a:t>      6.1  (</a:t>
                </a:r>
                <a:r>
                  <a:rPr lang="en-US" dirty="0" err="1"/>
                  <a:t>Farfield</a:t>
                </a:r>
                <a:r>
                  <a:rPr lang="en-US" dirty="0"/>
                  <a:t> Boundary Condition at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        a)At the </a:t>
                </a:r>
                <a:r>
                  <a:rPr lang="en-US" dirty="0" err="1"/>
                  <a:t>farfield</a:t>
                </a:r>
                <a:r>
                  <a:rPr lang="en-US" dirty="0"/>
                  <a:t> boundary we assume one point that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	for example :let this point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𝑗𝑚𝑎𝑥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</a:p>
              <a:p>
                <a:endParaRPr lang="en-US" dirty="0"/>
              </a:p>
              <a:p>
                <a:r>
                  <a:rPr lang="en-US" dirty="0"/>
                  <a:t>         b)Calculate the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at the rest of the </a:t>
                </a:r>
                <a:r>
                  <a:rPr lang="en-US" dirty="0" err="1"/>
                  <a:t>farfield</a:t>
                </a:r>
                <a:r>
                  <a:rPr lang="en-US" dirty="0"/>
                  <a:t> boundary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Δx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Knowing the </a:t>
                </a:r>
                <a:r>
                  <a:rPr lang="en-US" dirty="0" err="1"/>
                  <a:t>freestream</a:t>
                </a:r>
                <a:r>
                  <a:rPr lang="en-US" dirty="0"/>
                  <a:t> velocity &amp; the angle of attack</a:t>
                </a:r>
              </a:p>
              <a:p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&amp;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36765C1-980D-037C-A9ED-8334D50B8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05" y="1459416"/>
                <a:ext cx="9183189" cy="3715633"/>
              </a:xfrm>
              <a:prstGeom prst="rect">
                <a:avLst/>
              </a:prstGeom>
              <a:blipFill rotWithShape="0">
                <a:blip r:embed="rId2"/>
                <a:stretch>
                  <a:fillRect l="-531" t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848B0F7-56BE-ACEA-4DCC-70080E4F84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1" t="8594" r="8686" b="10801"/>
          <a:stretch/>
        </p:blipFill>
        <p:spPr>
          <a:xfrm>
            <a:off x="7881620" y="1521497"/>
            <a:ext cx="3304539" cy="25455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014A97-0B3F-37AE-8FFC-08DCF304232F}"/>
                  </a:ext>
                </a:extLst>
              </p:cNvPr>
              <p:cNvSpPr txBox="1"/>
              <p:nvPr/>
            </p:nvSpPr>
            <p:spPr>
              <a:xfrm>
                <a:off x="10645139" y="2609609"/>
                <a:ext cx="1082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014A97-0B3F-37AE-8FFC-08DCF3042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139" y="2609609"/>
                <a:ext cx="108204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10754591" y="2743200"/>
            <a:ext cx="93518" cy="1039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33D5D7-E47D-CCDA-8647-3CE6D472FDE5}"/>
              </a:ext>
            </a:extLst>
          </p:cNvPr>
          <p:cNvSpPr txBox="1"/>
          <p:nvPr/>
        </p:nvSpPr>
        <p:spPr>
          <a:xfrm>
            <a:off x="3186793" y="248194"/>
            <a:ext cx="581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Flow Over an </a:t>
            </a:r>
            <a:r>
              <a:rPr lang="en-US" sz="2800"/>
              <a:t>Airfoil Using </a:t>
            </a:r>
            <a:r>
              <a:rPr lang="en-US" sz="2800" dirty="0"/>
              <a:t>O-grid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6765C1-980D-037C-A9ED-8334D50B824A}"/>
                  </a:ext>
                </a:extLst>
              </p:cNvPr>
              <p:cNvSpPr txBox="1"/>
              <p:nvPr/>
            </p:nvSpPr>
            <p:spPr>
              <a:xfrm>
                <a:off x="920930" y="1302071"/>
                <a:ext cx="9183189" cy="3045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 startAt="6"/>
                </a:pPr>
                <a:r>
                  <a:rPr lang="en-US"/>
                  <a:t>Introduce your boundary </a:t>
                </a:r>
                <a:r>
                  <a:rPr lang="en-US" dirty="0"/>
                  <a:t>conditions:</a:t>
                </a:r>
              </a:p>
              <a:p>
                <a:r>
                  <a:rPr lang="en-US" dirty="0"/>
                  <a:t>      6.2  (Trailing </a:t>
                </a:r>
                <a:r>
                  <a:rPr lang="en-US"/>
                  <a:t>edge Boundary </a:t>
                </a:r>
                <a:r>
                  <a:rPr lang="en-US" dirty="0"/>
                  <a:t>Condition at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&amp;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𝑐𝑜𝑟𝑟𝑒𝑠𝑝𝑜𝑛𝑑𝑠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𝑐𝑜𝑟𝑟𝑒𝑠𝑝𝑜𝑛𝑑𝑠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000" b="0" dirty="0"/>
              </a:p>
              <a:p>
                <a:r>
                  <a:rPr lang="en-US" dirty="0"/>
                  <a:t>  Which means they are the same line.</a:t>
                </a:r>
              </a:p>
              <a:p>
                <a:r>
                  <a:rPr lang="en-US" dirty="0"/>
                  <a:t>So the </a:t>
                </a:r>
                <a:r>
                  <a:rPr lang="en-US"/>
                  <a:t>other boundary </a:t>
                </a:r>
                <a:r>
                  <a:rPr lang="en-US" dirty="0"/>
                  <a:t>condition will be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𝑖𝑚𝑎𝑥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6765C1-980D-037C-A9ED-8334D50B8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30" y="1302071"/>
                <a:ext cx="9183189" cy="3045962"/>
              </a:xfrm>
              <a:prstGeom prst="rect">
                <a:avLst/>
              </a:prstGeom>
              <a:blipFill>
                <a:blip r:embed="rId2"/>
                <a:stretch>
                  <a:fillRect l="-531" t="-1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848B0F7-56BE-ACEA-4DCC-70080E4F84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1" t="8594" r="8686" b="10801"/>
          <a:stretch/>
        </p:blipFill>
        <p:spPr>
          <a:xfrm>
            <a:off x="7481129" y="2198736"/>
            <a:ext cx="4358174" cy="335719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D9EE6C-A582-B523-880D-8CD75AEED715}"/>
              </a:ext>
            </a:extLst>
          </p:cNvPr>
          <p:cNvCxnSpPr/>
          <p:nvPr/>
        </p:nvCxnSpPr>
        <p:spPr>
          <a:xfrm>
            <a:off x="9992591" y="3877541"/>
            <a:ext cx="13430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85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33D5D7-E47D-CCDA-8647-3CE6D472FDE5}"/>
              </a:ext>
            </a:extLst>
          </p:cNvPr>
          <p:cNvSpPr txBox="1"/>
          <p:nvPr/>
        </p:nvSpPr>
        <p:spPr>
          <a:xfrm>
            <a:off x="3186793" y="248194"/>
            <a:ext cx="581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Flow Over an </a:t>
            </a:r>
            <a:r>
              <a:rPr lang="en-US" sz="2800"/>
              <a:t>Airfoil Using </a:t>
            </a:r>
            <a:r>
              <a:rPr lang="en-US" sz="2800" dirty="0"/>
              <a:t>O-grid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6765C1-980D-037C-A9ED-8334D50B824A}"/>
                  </a:ext>
                </a:extLst>
              </p:cNvPr>
              <p:cNvSpPr txBox="1"/>
              <p:nvPr/>
            </p:nvSpPr>
            <p:spPr>
              <a:xfrm>
                <a:off x="920930" y="1302071"/>
                <a:ext cx="9183189" cy="2693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 startAt="6"/>
                </a:pPr>
                <a:r>
                  <a:rPr lang="en-US"/>
                  <a:t>Introduce your boundary </a:t>
                </a:r>
                <a:r>
                  <a:rPr lang="en-US" dirty="0"/>
                  <a:t>conditions:</a:t>
                </a:r>
              </a:p>
              <a:p>
                <a:r>
                  <a:rPr lang="en-US" dirty="0"/>
                  <a:t>      </a:t>
                </a:r>
                <a:r>
                  <a:rPr lang="en-US"/>
                  <a:t>6.3  Kutta </a:t>
                </a:r>
                <a:r>
                  <a:rPr lang="en-US" dirty="0"/>
                  <a:t>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It means that the flow direction leaving the airfoil trailing edge is parallel to the camber line </a:t>
                </a:r>
              </a:p>
              <a:p>
                <a:r>
                  <a:rPr lang="en-US"/>
                  <a:t>Without any circulations</a:t>
                </a:r>
                <a:endParaRPr lang="en-US" dirty="0"/>
              </a:p>
              <a:p>
                <a:r>
                  <a:rPr lang="en-US" dirty="0"/>
                  <a:t>So </a:t>
                </a:r>
                <a:r>
                  <a:rPr lang="en-US"/>
                  <a:t>the boundary </a:t>
                </a:r>
                <a:r>
                  <a:rPr lang="en-US" dirty="0"/>
                  <a:t>condition will be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6765C1-980D-037C-A9ED-8334D50B8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30" y="1302071"/>
                <a:ext cx="9183189" cy="2693879"/>
              </a:xfrm>
              <a:prstGeom prst="rect">
                <a:avLst/>
              </a:prstGeom>
              <a:blipFill>
                <a:blip r:embed="rId2"/>
                <a:stretch>
                  <a:fillRect l="-531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848B0F7-56BE-ACEA-4DCC-70080E4F84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1" t="8594" r="8686" b="10801"/>
          <a:stretch/>
        </p:blipFill>
        <p:spPr>
          <a:xfrm>
            <a:off x="7487479" y="2391697"/>
            <a:ext cx="4358174" cy="335719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513D976A-5AB0-2929-906A-0822A7D0D6AD}"/>
              </a:ext>
            </a:extLst>
          </p:cNvPr>
          <p:cNvSpPr/>
          <p:nvPr/>
        </p:nvSpPr>
        <p:spPr>
          <a:xfrm>
            <a:off x="10225809" y="4021828"/>
            <a:ext cx="85725" cy="902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E0AE14D-417E-6B69-9C76-DE3B2CFB2233}"/>
              </a:ext>
            </a:extLst>
          </p:cNvPr>
          <p:cNvSpPr/>
          <p:nvPr/>
        </p:nvSpPr>
        <p:spPr>
          <a:xfrm>
            <a:off x="9318356" y="4025760"/>
            <a:ext cx="648125" cy="89069"/>
          </a:xfrm>
          <a:custGeom>
            <a:avLst/>
            <a:gdLst>
              <a:gd name="connsiteX0" fmla="*/ 647969 w 648125"/>
              <a:gd name="connsiteY0" fmla="*/ 35065 h 89069"/>
              <a:gd name="connsiteX1" fmla="*/ 247919 w 648125"/>
              <a:gd name="connsiteY1" fmla="*/ 140 h 89069"/>
              <a:gd name="connsiteX2" fmla="*/ 269 w 648125"/>
              <a:gd name="connsiteY2" fmla="*/ 47765 h 89069"/>
              <a:gd name="connsiteX3" fmla="*/ 292369 w 648125"/>
              <a:gd name="connsiteY3" fmla="*/ 89040 h 89069"/>
              <a:gd name="connsiteX4" fmla="*/ 647969 w 648125"/>
              <a:gd name="connsiteY4" fmla="*/ 35065 h 89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125" h="89069">
                <a:moveTo>
                  <a:pt x="647969" y="35065"/>
                </a:moveTo>
                <a:cubicBezTo>
                  <a:pt x="640561" y="20248"/>
                  <a:pt x="355869" y="-1977"/>
                  <a:pt x="247919" y="140"/>
                </a:cubicBezTo>
                <a:cubicBezTo>
                  <a:pt x="139969" y="2257"/>
                  <a:pt x="-7139" y="32948"/>
                  <a:pt x="269" y="47765"/>
                </a:cubicBezTo>
                <a:cubicBezTo>
                  <a:pt x="7677" y="62582"/>
                  <a:pt x="186536" y="90098"/>
                  <a:pt x="292369" y="89040"/>
                </a:cubicBezTo>
                <a:cubicBezTo>
                  <a:pt x="398202" y="87982"/>
                  <a:pt x="655377" y="49882"/>
                  <a:pt x="647969" y="3506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9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33D5D7-E47D-CCDA-8647-3CE6D472FDE5}"/>
              </a:ext>
            </a:extLst>
          </p:cNvPr>
          <p:cNvSpPr txBox="1"/>
          <p:nvPr/>
        </p:nvSpPr>
        <p:spPr>
          <a:xfrm>
            <a:off x="3186793" y="248194"/>
            <a:ext cx="581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Flow Over an </a:t>
            </a:r>
            <a:r>
              <a:rPr lang="en-US" sz="2800"/>
              <a:t>Airfoil Using </a:t>
            </a:r>
            <a:r>
              <a:rPr lang="en-US" sz="2800" dirty="0"/>
              <a:t>O-grid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765C1-980D-037C-A9ED-8334D50B824A}"/>
              </a:ext>
            </a:extLst>
          </p:cNvPr>
          <p:cNvSpPr txBox="1"/>
          <p:nvPr/>
        </p:nvSpPr>
        <p:spPr>
          <a:xfrm>
            <a:off x="920930" y="1302071"/>
            <a:ext cx="91831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Solution:</a:t>
            </a:r>
          </a:p>
          <a:p>
            <a:r>
              <a:rPr lang="en-US" dirty="0"/>
              <a:t>The general form of the transformed </a:t>
            </a:r>
            <a:r>
              <a:rPr lang="en-US" dirty="0" err="1"/>
              <a:t>laplace</a:t>
            </a:r>
            <a:r>
              <a:rPr lang="en-US" dirty="0"/>
              <a:t> equation: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">
                <a:extLst>
                  <a:ext uri="{FF2B5EF4-FFF2-40B4-BE49-F238E27FC236}">
                    <a16:creationId xmlns:a16="http://schemas.microsoft.com/office/drawing/2014/main" id="{01AE3B12-DEC0-7BCB-25B7-E56E6099624E}"/>
                  </a:ext>
                </a:extLst>
              </p:cNvPr>
              <p:cNvSpPr txBox="1"/>
              <p:nvPr/>
            </p:nvSpPr>
            <p:spPr bwMode="auto">
              <a:xfrm>
                <a:off x="572679" y="2007553"/>
                <a:ext cx="11046641" cy="1297350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sz="2900" i="1" dirty="0" err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900" i="1" dirty="0" err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9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9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9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9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9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9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9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9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Object 1">
                <a:extLst>
                  <a:ext uri="{FF2B5EF4-FFF2-40B4-BE49-F238E27FC236}">
                    <a16:creationId xmlns:a16="http://schemas.microsoft.com/office/drawing/2014/main" id="{01AE3B12-DEC0-7BCB-25B7-E56E60996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2679" y="2007553"/>
                <a:ext cx="11046641" cy="1297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1">
                <a:extLst>
                  <a:ext uri="{FF2B5EF4-FFF2-40B4-BE49-F238E27FC236}">
                    <a16:creationId xmlns:a16="http://schemas.microsoft.com/office/drawing/2014/main" id="{C3C592F9-D4BF-BBC8-FD14-6409D93DFB19}"/>
                  </a:ext>
                </a:extLst>
              </p:cNvPr>
              <p:cNvSpPr txBox="1"/>
              <p:nvPr/>
            </p:nvSpPr>
            <p:spPr bwMode="auto">
              <a:xfrm>
                <a:off x="2605881" y="3601846"/>
                <a:ext cx="6980237" cy="950237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skw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bject 1">
                <a:extLst>
                  <a:ext uri="{FF2B5EF4-FFF2-40B4-BE49-F238E27FC236}">
                    <a16:creationId xmlns:a16="http://schemas.microsoft.com/office/drawing/2014/main" id="{C3C592F9-D4BF-BBC8-FD14-6409D93DF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5881" y="3601846"/>
                <a:ext cx="6980237" cy="9502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2">
                <a:extLst>
                  <a:ext uri="{FF2B5EF4-FFF2-40B4-BE49-F238E27FC236}">
                    <a16:creationId xmlns:a16="http://schemas.microsoft.com/office/drawing/2014/main" id="{DDE85254-4C42-238D-CBAD-70E0FF824022}"/>
                  </a:ext>
                </a:extLst>
              </p:cNvPr>
              <p:cNvSpPr txBox="1"/>
              <p:nvPr/>
            </p:nvSpPr>
            <p:spPr bwMode="auto">
              <a:xfrm>
                <a:off x="1569242" y="4854383"/>
                <a:ext cx="4351785" cy="720725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bject 12">
                <a:extLst>
                  <a:ext uri="{FF2B5EF4-FFF2-40B4-BE49-F238E27FC236}">
                    <a16:creationId xmlns:a16="http://schemas.microsoft.com/office/drawing/2014/main" id="{DDE85254-4C42-238D-CBAD-70E0FF824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9242" y="4854383"/>
                <a:ext cx="4351785" cy="7207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2">
                <a:extLst>
                  <a:ext uri="{FF2B5EF4-FFF2-40B4-BE49-F238E27FC236}">
                    <a16:creationId xmlns:a16="http://schemas.microsoft.com/office/drawing/2014/main" id="{CB1BBE7E-A18E-1DD9-406A-31BF9B118C10}"/>
                  </a:ext>
                </a:extLst>
              </p:cNvPr>
              <p:cNvSpPr txBox="1"/>
              <p:nvPr/>
            </p:nvSpPr>
            <p:spPr bwMode="auto">
              <a:xfrm>
                <a:off x="6209059" y="4860733"/>
                <a:ext cx="4385144" cy="720725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Object 12">
                <a:extLst>
                  <a:ext uri="{FF2B5EF4-FFF2-40B4-BE49-F238E27FC236}">
                    <a16:creationId xmlns:a16="http://schemas.microsoft.com/office/drawing/2014/main" id="{CB1BBE7E-A18E-1DD9-406A-31BF9B11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09059" y="4860733"/>
                <a:ext cx="4385144" cy="720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2">
                <a:extLst>
                  <a:ext uri="{FF2B5EF4-FFF2-40B4-BE49-F238E27FC236}">
                    <a16:creationId xmlns:a16="http://schemas.microsoft.com/office/drawing/2014/main" id="{32F16ABC-1D34-6D21-7B9D-132A597985AE}"/>
                  </a:ext>
                </a:extLst>
              </p:cNvPr>
              <p:cNvSpPr txBox="1"/>
              <p:nvPr/>
            </p:nvSpPr>
            <p:spPr bwMode="auto">
              <a:xfrm>
                <a:off x="1569243" y="5717983"/>
                <a:ext cx="4365251" cy="864741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Object 12">
                <a:extLst>
                  <a:ext uri="{FF2B5EF4-FFF2-40B4-BE49-F238E27FC236}">
                    <a16:creationId xmlns:a16="http://schemas.microsoft.com/office/drawing/2014/main" id="{32F16ABC-1D34-6D21-7B9D-132A59798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9243" y="5717983"/>
                <a:ext cx="4365251" cy="8647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2">
                <a:extLst>
                  <a:ext uri="{FF2B5EF4-FFF2-40B4-BE49-F238E27FC236}">
                    <a16:creationId xmlns:a16="http://schemas.microsoft.com/office/drawing/2014/main" id="{8BF8440F-31B6-E2BD-5A2E-90D68F3AB1EC}"/>
                  </a:ext>
                </a:extLst>
              </p:cNvPr>
              <p:cNvSpPr txBox="1"/>
              <p:nvPr/>
            </p:nvSpPr>
            <p:spPr bwMode="auto">
              <a:xfrm>
                <a:off x="6209059" y="5718628"/>
                <a:ext cx="4385144" cy="864741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Object 12">
                <a:extLst>
                  <a:ext uri="{FF2B5EF4-FFF2-40B4-BE49-F238E27FC236}">
                    <a16:creationId xmlns:a16="http://schemas.microsoft.com/office/drawing/2014/main" id="{8BF8440F-31B6-E2BD-5A2E-90D68F3AB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09059" y="5718628"/>
                <a:ext cx="4385144" cy="8647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99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33D5D7-E47D-CCDA-8647-3CE6D472FDE5}"/>
              </a:ext>
            </a:extLst>
          </p:cNvPr>
          <p:cNvSpPr txBox="1"/>
          <p:nvPr/>
        </p:nvSpPr>
        <p:spPr>
          <a:xfrm>
            <a:off x="3186793" y="248194"/>
            <a:ext cx="581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Flow Over an </a:t>
            </a:r>
            <a:r>
              <a:rPr lang="en-US" sz="2800"/>
              <a:t>Airfoil Using </a:t>
            </a:r>
            <a:r>
              <a:rPr lang="en-US" sz="2800" dirty="0"/>
              <a:t>O-grid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2">
                <a:extLst>
                  <a:ext uri="{FF2B5EF4-FFF2-40B4-BE49-F238E27FC236}">
                    <a16:creationId xmlns:a16="http://schemas.microsoft.com/office/drawing/2014/main" id="{074E4443-B468-8FB9-C111-549BDBB1EEB4}"/>
                  </a:ext>
                </a:extLst>
              </p:cNvPr>
              <p:cNvSpPr txBox="1"/>
              <p:nvPr/>
            </p:nvSpPr>
            <p:spPr bwMode="auto">
              <a:xfrm>
                <a:off x="3287713" y="2092189"/>
                <a:ext cx="6264275" cy="792162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bject 12">
                <a:extLst>
                  <a:ext uri="{FF2B5EF4-FFF2-40B4-BE49-F238E27FC236}">
                    <a16:creationId xmlns:a16="http://schemas.microsoft.com/office/drawing/2014/main" id="{074E4443-B468-8FB9-C111-549BDBB1E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7713" y="2092189"/>
                <a:ext cx="6264275" cy="7921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13">
                <a:extLst>
                  <a:ext uri="{FF2B5EF4-FFF2-40B4-BE49-F238E27FC236}">
                    <a16:creationId xmlns:a16="http://schemas.microsoft.com/office/drawing/2014/main" id="{B4628E11-3729-5E4B-8529-2714A91E99F2}"/>
                  </a:ext>
                </a:extLst>
              </p:cNvPr>
              <p:cNvSpPr txBox="1"/>
              <p:nvPr/>
            </p:nvSpPr>
            <p:spPr bwMode="auto">
              <a:xfrm>
                <a:off x="3287688" y="2978587"/>
                <a:ext cx="6264696" cy="914804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skw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bject 13">
                <a:extLst>
                  <a:ext uri="{FF2B5EF4-FFF2-40B4-BE49-F238E27FC236}">
                    <a16:creationId xmlns:a16="http://schemas.microsoft.com/office/drawing/2014/main" id="{B4628E11-3729-5E4B-8529-2714A91E9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7688" y="2978587"/>
                <a:ext cx="6264696" cy="914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14">
                <a:extLst>
                  <a:ext uri="{FF2B5EF4-FFF2-40B4-BE49-F238E27FC236}">
                    <a16:creationId xmlns:a16="http://schemas.microsoft.com/office/drawing/2014/main" id="{4D0983C4-0AED-2868-ECB3-4CA75565A4AF}"/>
                  </a:ext>
                </a:extLst>
              </p:cNvPr>
              <p:cNvSpPr txBox="1"/>
              <p:nvPr/>
            </p:nvSpPr>
            <p:spPr bwMode="auto">
              <a:xfrm>
                <a:off x="3287688" y="3992191"/>
                <a:ext cx="6264696" cy="864096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bject 14">
                <a:extLst>
                  <a:ext uri="{FF2B5EF4-FFF2-40B4-BE49-F238E27FC236}">
                    <a16:creationId xmlns:a16="http://schemas.microsoft.com/office/drawing/2014/main" id="{4D0983C4-0AED-2868-ECB3-4CA75565A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7688" y="3992191"/>
                <a:ext cx="6264696" cy="8640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15">
                <a:extLst>
                  <a:ext uri="{FF2B5EF4-FFF2-40B4-BE49-F238E27FC236}">
                    <a16:creationId xmlns:a16="http://schemas.microsoft.com/office/drawing/2014/main" id="{9CBE6C3E-F008-09C4-598F-C2126C413AE4}"/>
                  </a:ext>
                </a:extLst>
              </p:cNvPr>
              <p:cNvSpPr txBox="1"/>
              <p:nvPr/>
            </p:nvSpPr>
            <p:spPr bwMode="auto">
              <a:xfrm>
                <a:off x="3287688" y="4971411"/>
                <a:ext cx="6264696" cy="909314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skw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bject 15">
                <a:extLst>
                  <a:ext uri="{FF2B5EF4-FFF2-40B4-BE49-F238E27FC236}">
                    <a16:creationId xmlns:a16="http://schemas.microsoft.com/office/drawing/2014/main" id="{9CBE6C3E-F008-09C4-598F-C2126C413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7688" y="4971411"/>
                <a:ext cx="6264696" cy="9093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1">
                <a:extLst>
                  <a:ext uri="{FF2B5EF4-FFF2-40B4-BE49-F238E27FC236}">
                    <a16:creationId xmlns:a16="http://schemas.microsoft.com/office/drawing/2014/main" id="{60F844DC-D5DD-D18B-64DD-0A1050DA06F4}"/>
                  </a:ext>
                </a:extLst>
              </p:cNvPr>
              <p:cNvSpPr txBox="1"/>
              <p:nvPr/>
            </p:nvSpPr>
            <p:spPr bwMode="auto">
              <a:xfrm>
                <a:off x="572679" y="737277"/>
                <a:ext cx="11046641" cy="1297350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sz="2900" i="1" dirty="0" err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900" i="1" dirty="0" err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9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9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9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9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9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9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9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9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3" name="Object 1">
                <a:extLst>
                  <a:ext uri="{FF2B5EF4-FFF2-40B4-BE49-F238E27FC236}">
                    <a16:creationId xmlns:a16="http://schemas.microsoft.com/office/drawing/2014/main" id="{60F844DC-D5DD-D18B-64DD-0A1050DA0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2679" y="737277"/>
                <a:ext cx="11046641" cy="1297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542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33D5D7-E47D-CCDA-8647-3CE6D472FDE5}"/>
              </a:ext>
            </a:extLst>
          </p:cNvPr>
          <p:cNvSpPr txBox="1"/>
          <p:nvPr/>
        </p:nvSpPr>
        <p:spPr>
          <a:xfrm>
            <a:off x="3186793" y="248194"/>
            <a:ext cx="581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Flow Over an </a:t>
            </a:r>
            <a:r>
              <a:rPr lang="en-US" sz="2800"/>
              <a:t>Airfoil Using </a:t>
            </a:r>
            <a:r>
              <a:rPr lang="en-US" sz="2800" dirty="0"/>
              <a:t>O-grid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">
                <a:extLst>
                  <a:ext uri="{FF2B5EF4-FFF2-40B4-BE49-F238E27FC236}">
                    <a16:creationId xmlns:a16="http://schemas.microsoft.com/office/drawing/2014/main" id="{62B0187A-0D4D-4DDA-10C3-15525D582302}"/>
                  </a:ext>
                </a:extLst>
              </p:cNvPr>
              <p:cNvSpPr txBox="1"/>
              <p:nvPr/>
            </p:nvSpPr>
            <p:spPr bwMode="auto">
              <a:xfrm>
                <a:off x="1951535" y="771414"/>
                <a:ext cx="7728042" cy="5838392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𝑒𝑟𝑒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</m:m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den>
                          </m:f>
                        </m:e>
                      </m:d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are calculated using 2</a:t>
                </a:r>
                <a:r>
                  <a:rPr lang="en-US" baseline="30000" dirty="0"/>
                  <a:t>nd</a:t>
                </a:r>
                <a:r>
                  <a:rPr lang="en-US" dirty="0"/>
                  <a:t> order finite difference for each grid point.</a:t>
                </a:r>
              </a:p>
              <a:p>
                <a:endParaRPr lang="en-US" dirty="0"/>
              </a:p>
              <a:p>
                <a:r>
                  <a:rPr lang="en-US" dirty="0"/>
                  <a:t>- Now we have calculated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"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grid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points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- Hence we can use the general form of the transformed Laplace equation.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8" name="Object 1">
                <a:extLst>
                  <a:ext uri="{FF2B5EF4-FFF2-40B4-BE49-F238E27FC236}">
                    <a16:creationId xmlns:a16="http://schemas.microsoft.com/office/drawing/2014/main" id="{62B0187A-0D4D-4DDA-10C3-15525D582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1535" y="771414"/>
                <a:ext cx="7728042" cy="5838392"/>
              </a:xfrm>
              <a:prstGeom prst="rect">
                <a:avLst/>
              </a:prstGeom>
              <a:blipFill>
                <a:blip r:embed="rId2"/>
                <a:stretch>
                  <a:fillRect l="-551" r="-79"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35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33D5D7-E47D-CCDA-8647-3CE6D472FDE5}"/>
              </a:ext>
            </a:extLst>
          </p:cNvPr>
          <p:cNvSpPr txBox="1"/>
          <p:nvPr/>
        </p:nvSpPr>
        <p:spPr>
          <a:xfrm>
            <a:off x="3186793" y="248194"/>
            <a:ext cx="581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Flow Over an </a:t>
            </a:r>
            <a:r>
              <a:rPr lang="en-US" sz="2800"/>
              <a:t>Airfoil Using </a:t>
            </a:r>
            <a:r>
              <a:rPr lang="en-US" sz="2800" dirty="0"/>
              <a:t>O-grid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">
                <a:extLst>
                  <a:ext uri="{FF2B5EF4-FFF2-40B4-BE49-F238E27FC236}">
                    <a16:creationId xmlns:a16="http://schemas.microsoft.com/office/drawing/2014/main" id="{62B0187A-0D4D-4DDA-10C3-15525D582302}"/>
                  </a:ext>
                </a:extLst>
              </p:cNvPr>
              <p:cNvSpPr txBox="1"/>
              <p:nvPr/>
            </p:nvSpPr>
            <p:spPr bwMode="auto">
              <a:xfrm>
                <a:off x="1951535" y="771414"/>
                <a:ext cx="7728042" cy="5838392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r>
                  <a:rPr lang="en-US" dirty="0"/>
                  <a:t>Solution steps:</a:t>
                </a:r>
              </a:p>
              <a:p>
                <a:pPr marL="342900" indent="-342900" algn="ctr">
                  <a:buAutoNum type="arabicPeriod"/>
                </a:pPr>
                <a:r>
                  <a:rPr lang="en-US" dirty="0"/>
                  <a:t>Solve the equation for all the grid points inside the boundary including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/>
              </a:p>
              <a:p>
                <a:pPr marL="342900" indent="-342900" algn="ctr">
                  <a:buAutoNum type="arabicPeriod"/>
                </a:pPr>
                <a:endParaRPr lang="en-US" dirty="0"/>
              </a:p>
              <a:p>
                <a:pPr marL="342900" indent="-342900" algn="ctr">
                  <a:buAutoNum type="arabicPeriod"/>
                </a:pPr>
                <a:endParaRPr lang="en-US" b="0" dirty="0"/>
              </a:p>
              <a:p>
                <a:pPr marL="342900" indent="-342900" algn="ctr">
                  <a:buAutoNum type="arabicPeriod"/>
                </a:pPr>
                <a:endParaRPr lang="en-US" dirty="0"/>
              </a:p>
              <a:p>
                <a:pPr marL="342900" indent="-342900" algn="ctr">
                  <a:buAutoNum type="arabicPeriod"/>
                </a:pPr>
                <a:endParaRPr lang="en-US" b="0" dirty="0"/>
              </a:p>
              <a:p>
                <a:pPr marL="342900" indent="-342900" algn="ctr">
                  <a:buAutoNum type="arabicPeriod"/>
                </a:pPr>
                <a:endParaRPr lang="en-US" dirty="0"/>
              </a:p>
              <a:p>
                <a:pPr marL="342900" indent="-342900" algn="ctr">
                  <a:buAutoNum type="arabicPeriod"/>
                </a:pPr>
                <a:endParaRPr lang="en-US" b="0" dirty="0"/>
              </a:p>
              <a:p>
                <a:pPr marL="342900" indent="-342900" algn="ctr">
                  <a:buAutoNum type="arabicPeriod"/>
                </a:pPr>
                <a:endParaRPr lang="en-US" dirty="0"/>
              </a:p>
              <a:p>
                <a:pPr marL="342900" indent="-342900" algn="ctr">
                  <a:buAutoNum type="arabicPeriod"/>
                </a:pPr>
                <a:endParaRPr lang="en-US" b="0" dirty="0"/>
              </a:p>
              <a:p>
                <a:pPr marL="342900" indent="-342900" algn="ctr">
                  <a:buAutoNum type="arabicPeriod"/>
                </a:pPr>
                <a:endParaRPr lang="en-US" dirty="0"/>
              </a:p>
              <a:p>
                <a:pPr marL="342900" indent="-342900" algn="ctr">
                  <a:buAutoNum type="arabicPeriod"/>
                </a:pPr>
                <a:endParaRPr lang="en-US" b="0" dirty="0"/>
              </a:p>
              <a:p>
                <a:pPr marL="342900" indent="-342900" algn="ctr">
                  <a:buAutoNum type="arabicPeriod"/>
                </a:pPr>
                <a:endParaRPr lang="en-US" dirty="0"/>
              </a:p>
              <a:p>
                <a:pPr marL="342900" indent="-342900" algn="ctr">
                  <a:buAutoNum type="arabicPeriod"/>
                </a:pPr>
                <a:endParaRPr lang="en-US" b="0" dirty="0"/>
              </a:p>
              <a:p>
                <a:pPr marL="342900" indent="-342900" algn="ctr">
                  <a:buAutoNum type="arabicPeriod"/>
                </a:pPr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/>
                  <a:t>Apply boundary conditions</a:t>
                </a:r>
              </a:p>
              <a:p>
                <a:pPr marL="342900" indent="-342900">
                  <a:buAutoNum type="arabicPeriod"/>
                </a:pPr>
                <a:r>
                  <a:rPr lang="en-US" b="0" dirty="0"/>
                  <a:t>Solve again till convergence 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RMS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𝑖𝑚𝑎𝑥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𝑗𝑚𝑎𝑥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nary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𝑖𝑚𝑎𝑥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𝑗𝑚𝑎𝑥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b="0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8" name="Object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2B0187A-0D4D-4DDA-10C3-15525D582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1535" y="771414"/>
                <a:ext cx="7728042" cy="5838392"/>
              </a:xfrm>
              <a:prstGeom prst="rect">
                <a:avLst/>
              </a:prstGeom>
              <a:blipFill rotWithShape="0">
                <a:blip r:embed="rId2"/>
                <a:stretch>
                  <a:fillRect l="-551" t="-521"/>
                </a:stretch>
              </a:blip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D22F1DC5-C13F-4488-54E3-FB5FF83A6EA3}"/>
              </a:ext>
            </a:extLst>
          </p:cNvPr>
          <p:cNvGrpSpPr/>
          <p:nvPr/>
        </p:nvGrpSpPr>
        <p:grpSpPr>
          <a:xfrm>
            <a:off x="3636469" y="1516702"/>
            <a:ext cx="4358174" cy="3357193"/>
            <a:chOff x="3636469" y="1516702"/>
            <a:chExt cx="4358174" cy="33571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E81B395-08C7-C6EE-0899-299C0884AE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41" t="8594" r="8686" b="10801"/>
            <a:stretch/>
          </p:blipFill>
          <p:spPr>
            <a:xfrm>
              <a:off x="3636469" y="1516702"/>
              <a:ext cx="4358174" cy="3357193"/>
            </a:xfrm>
            <a:prstGeom prst="rect">
              <a:avLst/>
            </a:prstGeom>
          </p:spPr>
        </p:pic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289BF81-E538-380A-E213-10D534A9706E}"/>
                </a:ext>
              </a:extLst>
            </p:cNvPr>
            <p:cNvGrpSpPr/>
            <p:nvPr/>
          </p:nvGrpSpPr>
          <p:grpSpPr>
            <a:xfrm>
              <a:off x="4434424" y="3143046"/>
              <a:ext cx="2702251" cy="1324890"/>
              <a:chOff x="4434424" y="3143046"/>
              <a:chExt cx="2702251" cy="132489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03CBBE5-B5B4-60D4-FC19-B8D85AD5BED4}"/>
                  </a:ext>
                </a:extLst>
              </p:cNvPr>
              <p:cNvGrpSpPr/>
              <p:nvPr/>
            </p:nvGrpSpPr>
            <p:grpSpPr>
              <a:xfrm>
                <a:off x="5887380" y="3143046"/>
                <a:ext cx="1249295" cy="1322688"/>
                <a:chOff x="5887380" y="3143046"/>
                <a:chExt cx="1249295" cy="1322688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786642EC-D427-0873-7FE8-1C6D74CE17C9}"/>
                    </a:ext>
                  </a:extLst>
                </p:cNvPr>
                <p:cNvGrpSpPr/>
                <p:nvPr/>
              </p:nvGrpSpPr>
              <p:grpSpPr>
                <a:xfrm>
                  <a:off x="6361610" y="3143046"/>
                  <a:ext cx="775065" cy="87084"/>
                  <a:chOff x="6361610" y="3143046"/>
                  <a:chExt cx="775065" cy="87084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2A4E4EE-67DC-2C62-F7E6-01B57670A6BA}"/>
                      </a:ext>
                    </a:extLst>
                  </p:cNvPr>
                  <p:cNvSpPr/>
                  <p:nvPr/>
                </p:nvSpPr>
                <p:spPr>
                  <a:xfrm>
                    <a:off x="6361610" y="3143046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15CA3212-8148-08EC-33F3-C103DB803132}"/>
                      </a:ext>
                    </a:extLst>
                  </p:cNvPr>
                  <p:cNvSpPr/>
                  <p:nvPr/>
                </p:nvSpPr>
                <p:spPr>
                  <a:xfrm>
                    <a:off x="6696892" y="3151753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D84DF09B-4CF9-D22C-3ED6-C09FD99275B1}"/>
                      </a:ext>
                    </a:extLst>
                  </p:cNvPr>
                  <p:cNvSpPr/>
                  <p:nvPr/>
                </p:nvSpPr>
                <p:spPr>
                  <a:xfrm>
                    <a:off x="7058298" y="3147399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CDF0275C-BFC2-EEA7-101C-1E512285D766}"/>
                    </a:ext>
                  </a:extLst>
                </p:cNvPr>
                <p:cNvGrpSpPr/>
                <p:nvPr/>
              </p:nvGrpSpPr>
              <p:grpSpPr>
                <a:xfrm rot="1175917">
                  <a:off x="6155616" y="3452217"/>
                  <a:ext cx="890611" cy="85413"/>
                  <a:chOff x="6361610" y="3143046"/>
                  <a:chExt cx="775065" cy="87084"/>
                </a:xfrm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CEF1CFDD-DD16-AAC2-C681-AE539A99548C}"/>
                      </a:ext>
                    </a:extLst>
                  </p:cNvPr>
                  <p:cNvSpPr/>
                  <p:nvPr/>
                </p:nvSpPr>
                <p:spPr>
                  <a:xfrm>
                    <a:off x="6361610" y="3143046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DD921033-2831-9148-36A0-08B52BDF621F}"/>
                      </a:ext>
                    </a:extLst>
                  </p:cNvPr>
                  <p:cNvSpPr/>
                  <p:nvPr/>
                </p:nvSpPr>
                <p:spPr>
                  <a:xfrm>
                    <a:off x="6696892" y="3151753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6A0026F6-EC5F-4220-00FE-2E8D183BA148}"/>
                      </a:ext>
                    </a:extLst>
                  </p:cNvPr>
                  <p:cNvSpPr/>
                  <p:nvPr/>
                </p:nvSpPr>
                <p:spPr>
                  <a:xfrm>
                    <a:off x="7058298" y="3147399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5D116E4F-003A-4E93-98A5-0F07C97EBBC2}"/>
                    </a:ext>
                  </a:extLst>
                </p:cNvPr>
                <p:cNvGrpSpPr/>
                <p:nvPr/>
              </p:nvGrpSpPr>
              <p:grpSpPr>
                <a:xfrm rot="2243717">
                  <a:off x="5976378" y="3665752"/>
                  <a:ext cx="937464" cy="108881"/>
                  <a:chOff x="6361610" y="3143046"/>
                  <a:chExt cx="775065" cy="87084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B0275F0B-04A7-B9F2-E6F0-2C7E7925E894}"/>
                      </a:ext>
                    </a:extLst>
                  </p:cNvPr>
                  <p:cNvSpPr/>
                  <p:nvPr/>
                </p:nvSpPr>
                <p:spPr>
                  <a:xfrm>
                    <a:off x="6361610" y="3143046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73BC8EAE-D05B-EA8B-793E-7C1912C7175A}"/>
                      </a:ext>
                    </a:extLst>
                  </p:cNvPr>
                  <p:cNvSpPr/>
                  <p:nvPr/>
                </p:nvSpPr>
                <p:spPr>
                  <a:xfrm>
                    <a:off x="6696892" y="3151753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605466C-83D3-F694-BBB6-2BF7A0786EB5}"/>
                      </a:ext>
                    </a:extLst>
                  </p:cNvPr>
                  <p:cNvSpPr/>
                  <p:nvPr/>
                </p:nvSpPr>
                <p:spPr>
                  <a:xfrm>
                    <a:off x="7058298" y="3147399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5CC0F1D0-94AF-915C-9301-20A243F76167}"/>
                    </a:ext>
                  </a:extLst>
                </p:cNvPr>
                <p:cNvGrpSpPr/>
                <p:nvPr/>
              </p:nvGrpSpPr>
              <p:grpSpPr>
                <a:xfrm rot="3624583">
                  <a:off x="5748197" y="3859129"/>
                  <a:ext cx="937464" cy="108881"/>
                  <a:chOff x="6361610" y="3143046"/>
                  <a:chExt cx="775065" cy="87084"/>
                </a:xfrm>
              </p:grpSpPr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B02E37AB-DA4F-1BEF-A231-FB915CF69705}"/>
                      </a:ext>
                    </a:extLst>
                  </p:cNvPr>
                  <p:cNvSpPr/>
                  <p:nvPr/>
                </p:nvSpPr>
                <p:spPr>
                  <a:xfrm>
                    <a:off x="6361610" y="3143046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1DCD8A86-E27C-9F35-E4D5-5879ADB6B16C}"/>
                      </a:ext>
                    </a:extLst>
                  </p:cNvPr>
                  <p:cNvSpPr/>
                  <p:nvPr/>
                </p:nvSpPr>
                <p:spPr>
                  <a:xfrm>
                    <a:off x="6696892" y="3151753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86791940-BEDF-0FE2-3609-250970EBCEF7}"/>
                      </a:ext>
                    </a:extLst>
                  </p:cNvPr>
                  <p:cNvSpPr/>
                  <p:nvPr/>
                </p:nvSpPr>
                <p:spPr>
                  <a:xfrm>
                    <a:off x="7058298" y="3147399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FB1F8893-D915-DCFC-14A5-B2206D87E987}"/>
                    </a:ext>
                  </a:extLst>
                </p:cNvPr>
                <p:cNvGrpSpPr/>
                <p:nvPr/>
              </p:nvGrpSpPr>
              <p:grpSpPr>
                <a:xfrm rot="4724393">
                  <a:off x="5473089" y="3942561"/>
                  <a:ext cx="937464" cy="108881"/>
                  <a:chOff x="6361610" y="3143046"/>
                  <a:chExt cx="775065" cy="87084"/>
                </a:xfrm>
              </p:grpSpPr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0BB10C24-E2CF-6087-819D-5218FF05A93B}"/>
                      </a:ext>
                    </a:extLst>
                  </p:cNvPr>
                  <p:cNvSpPr/>
                  <p:nvPr/>
                </p:nvSpPr>
                <p:spPr>
                  <a:xfrm>
                    <a:off x="6361610" y="3143046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D7BEE14-4F5B-CD73-89AB-810DE5C924C0}"/>
                      </a:ext>
                    </a:extLst>
                  </p:cNvPr>
                  <p:cNvSpPr/>
                  <p:nvPr/>
                </p:nvSpPr>
                <p:spPr>
                  <a:xfrm>
                    <a:off x="6696892" y="3151753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006CE990-D774-A90D-7C05-A3EDB642BA50}"/>
                      </a:ext>
                    </a:extLst>
                  </p:cNvPr>
                  <p:cNvSpPr/>
                  <p:nvPr/>
                </p:nvSpPr>
                <p:spPr>
                  <a:xfrm>
                    <a:off x="7058298" y="3147399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6D36431-E4C9-EF35-A9B3-ABBD2C17434C}"/>
                  </a:ext>
                </a:extLst>
              </p:cNvPr>
              <p:cNvGrpSpPr/>
              <p:nvPr/>
            </p:nvGrpSpPr>
            <p:grpSpPr>
              <a:xfrm flipH="1">
                <a:off x="4434424" y="3145248"/>
                <a:ext cx="1313152" cy="1322688"/>
                <a:chOff x="5887380" y="3143046"/>
                <a:chExt cx="1249295" cy="1322688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BDF18ABA-FA3D-8C1F-D165-DD49E0952F73}"/>
                    </a:ext>
                  </a:extLst>
                </p:cNvPr>
                <p:cNvGrpSpPr/>
                <p:nvPr/>
              </p:nvGrpSpPr>
              <p:grpSpPr>
                <a:xfrm>
                  <a:off x="6361610" y="3143046"/>
                  <a:ext cx="775065" cy="87084"/>
                  <a:chOff x="6361610" y="3143046"/>
                  <a:chExt cx="775065" cy="87084"/>
                </a:xfrm>
              </p:grpSpPr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D7BCF60-88EB-D740-5F33-ED9B8EAC6ADA}"/>
                      </a:ext>
                    </a:extLst>
                  </p:cNvPr>
                  <p:cNvSpPr/>
                  <p:nvPr/>
                </p:nvSpPr>
                <p:spPr>
                  <a:xfrm>
                    <a:off x="6361610" y="3143046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00EF3C5-20FC-590E-58F4-CA84BFC36BC8}"/>
                      </a:ext>
                    </a:extLst>
                  </p:cNvPr>
                  <p:cNvSpPr/>
                  <p:nvPr/>
                </p:nvSpPr>
                <p:spPr>
                  <a:xfrm>
                    <a:off x="6696892" y="3151753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3DD1A989-67DB-27A2-B252-0755FA366362}"/>
                      </a:ext>
                    </a:extLst>
                  </p:cNvPr>
                  <p:cNvSpPr/>
                  <p:nvPr/>
                </p:nvSpPr>
                <p:spPr>
                  <a:xfrm>
                    <a:off x="7058298" y="3147399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990180C4-084F-46FC-53AD-15F3C460C30A}"/>
                    </a:ext>
                  </a:extLst>
                </p:cNvPr>
                <p:cNvGrpSpPr/>
                <p:nvPr/>
              </p:nvGrpSpPr>
              <p:grpSpPr>
                <a:xfrm rot="1175917">
                  <a:off x="6155616" y="3452217"/>
                  <a:ext cx="890611" cy="85413"/>
                  <a:chOff x="6361610" y="3143046"/>
                  <a:chExt cx="775065" cy="87084"/>
                </a:xfrm>
              </p:grpSpPr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2011C0F3-0096-879E-27FE-5F4F5C507537}"/>
                      </a:ext>
                    </a:extLst>
                  </p:cNvPr>
                  <p:cNvSpPr/>
                  <p:nvPr/>
                </p:nvSpPr>
                <p:spPr>
                  <a:xfrm>
                    <a:off x="6361610" y="3143046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8BC6EC1-64D8-5FCB-2133-081A4C630EDF}"/>
                      </a:ext>
                    </a:extLst>
                  </p:cNvPr>
                  <p:cNvSpPr/>
                  <p:nvPr/>
                </p:nvSpPr>
                <p:spPr>
                  <a:xfrm>
                    <a:off x="6696892" y="3151753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85F034E6-8D22-33E6-D988-758041E12ABD}"/>
                      </a:ext>
                    </a:extLst>
                  </p:cNvPr>
                  <p:cNvSpPr/>
                  <p:nvPr/>
                </p:nvSpPr>
                <p:spPr>
                  <a:xfrm>
                    <a:off x="7058298" y="3147399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7CDFE3AB-BF74-E862-6DD2-C5CED6661695}"/>
                    </a:ext>
                  </a:extLst>
                </p:cNvPr>
                <p:cNvGrpSpPr/>
                <p:nvPr/>
              </p:nvGrpSpPr>
              <p:grpSpPr>
                <a:xfrm rot="2243717">
                  <a:off x="5976378" y="3665752"/>
                  <a:ext cx="937464" cy="108881"/>
                  <a:chOff x="6361610" y="3143046"/>
                  <a:chExt cx="775065" cy="87084"/>
                </a:xfrm>
              </p:grpSpPr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2C26DF46-BA3F-9E5A-74C1-9F025FF8644F}"/>
                      </a:ext>
                    </a:extLst>
                  </p:cNvPr>
                  <p:cNvSpPr/>
                  <p:nvPr/>
                </p:nvSpPr>
                <p:spPr>
                  <a:xfrm>
                    <a:off x="6361610" y="3143046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E07F9271-293C-5FF7-2A05-56480B9854B4}"/>
                      </a:ext>
                    </a:extLst>
                  </p:cNvPr>
                  <p:cNvSpPr/>
                  <p:nvPr/>
                </p:nvSpPr>
                <p:spPr>
                  <a:xfrm>
                    <a:off x="6696892" y="3151753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FCAEC613-7F03-F88F-A408-AEAC05666CDA}"/>
                      </a:ext>
                    </a:extLst>
                  </p:cNvPr>
                  <p:cNvSpPr/>
                  <p:nvPr/>
                </p:nvSpPr>
                <p:spPr>
                  <a:xfrm>
                    <a:off x="7058298" y="3147399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20542C06-6028-A86C-2016-D15C4ED49130}"/>
                    </a:ext>
                  </a:extLst>
                </p:cNvPr>
                <p:cNvGrpSpPr/>
                <p:nvPr/>
              </p:nvGrpSpPr>
              <p:grpSpPr>
                <a:xfrm rot="3624583">
                  <a:off x="5748197" y="3859129"/>
                  <a:ext cx="937464" cy="108881"/>
                  <a:chOff x="6361610" y="3143046"/>
                  <a:chExt cx="775065" cy="87084"/>
                </a:xfrm>
              </p:grpSpPr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5D7B57DA-5CD5-564C-2783-8321136C621C}"/>
                      </a:ext>
                    </a:extLst>
                  </p:cNvPr>
                  <p:cNvSpPr/>
                  <p:nvPr/>
                </p:nvSpPr>
                <p:spPr>
                  <a:xfrm>
                    <a:off x="6361610" y="3143046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EAD274B2-BFDE-C335-EADC-2A43C40041FD}"/>
                      </a:ext>
                    </a:extLst>
                  </p:cNvPr>
                  <p:cNvSpPr/>
                  <p:nvPr/>
                </p:nvSpPr>
                <p:spPr>
                  <a:xfrm>
                    <a:off x="6696892" y="3151753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931157C3-FE29-13AD-626A-91CD04604AF3}"/>
                      </a:ext>
                    </a:extLst>
                  </p:cNvPr>
                  <p:cNvSpPr/>
                  <p:nvPr/>
                </p:nvSpPr>
                <p:spPr>
                  <a:xfrm>
                    <a:off x="7058298" y="3147399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DA0C497E-E136-9A59-66B7-D1A0F2F322DC}"/>
                    </a:ext>
                  </a:extLst>
                </p:cNvPr>
                <p:cNvGrpSpPr/>
                <p:nvPr/>
              </p:nvGrpSpPr>
              <p:grpSpPr>
                <a:xfrm rot="4724393">
                  <a:off x="5473089" y="3942561"/>
                  <a:ext cx="937464" cy="108881"/>
                  <a:chOff x="6361610" y="3143046"/>
                  <a:chExt cx="775065" cy="87084"/>
                </a:xfrm>
              </p:grpSpPr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C917837B-F9E2-0E4F-BD8F-3050A9BBCF82}"/>
                      </a:ext>
                    </a:extLst>
                  </p:cNvPr>
                  <p:cNvSpPr/>
                  <p:nvPr/>
                </p:nvSpPr>
                <p:spPr>
                  <a:xfrm>
                    <a:off x="6361610" y="3143046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6FDE8505-55C2-50DB-3696-25B8AD96CB50}"/>
                      </a:ext>
                    </a:extLst>
                  </p:cNvPr>
                  <p:cNvSpPr/>
                  <p:nvPr/>
                </p:nvSpPr>
                <p:spPr>
                  <a:xfrm>
                    <a:off x="6696892" y="3151753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A7899538-3869-CA04-F344-DB130BF37A99}"/>
                      </a:ext>
                    </a:extLst>
                  </p:cNvPr>
                  <p:cNvSpPr/>
                  <p:nvPr/>
                </p:nvSpPr>
                <p:spPr>
                  <a:xfrm>
                    <a:off x="7058298" y="3147399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45435A4-0388-433A-4E16-2F86080DE570}"/>
                </a:ext>
              </a:extLst>
            </p:cNvPr>
            <p:cNvGrpSpPr/>
            <p:nvPr/>
          </p:nvGrpSpPr>
          <p:grpSpPr>
            <a:xfrm flipV="1">
              <a:off x="4552074" y="1950046"/>
              <a:ext cx="2508078" cy="986001"/>
              <a:chOff x="4552074" y="3406820"/>
              <a:chExt cx="2508078" cy="1061116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D6D4393-9FAF-8193-9810-9B15A279C634}"/>
                  </a:ext>
                </a:extLst>
              </p:cNvPr>
              <p:cNvGrpSpPr/>
              <p:nvPr/>
            </p:nvGrpSpPr>
            <p:grpSpPr>
              <a:xfrm>
                <a:off x="5887380" y="3406820"/>
                <a:ext cx="1172772" cy="1058914"/>
                <a:chOff x="5887380" y="3406820"/>
                <a:chExt cx="1172772" cy="1058914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B341E329-F1EF-C817-473D-E552A2256877}"/>
                    </a:ext>
                  </a:extLst>
                </p:cNvPr>
                <p:cNvGrpSpPr/>
                <p:nvPr/>
              </p:nvGrpSpPr>
              <p:grpSpPr>
                <a:xfrm rot="1175917">
                  <a:off x="6187261" y="3406820"/>
                  <a:ext cx="872891" cy="94783"/>
                  <a:chOff x="6376117" y="3091363"/>
                  <a:chExt cx="759644" cy="96637"/>
                </a:xfrm>
              </p:grpSpPr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2269A018-1BF7-C77F-3F51-F08B38E4ABAE}"/>
                      </a:ext>
                    </a:extLst>
                  </p:cNvPr>
                  <p:cNvSpPr/>
                  <p:nvPr/>
                </p:nvSpPr>
                <p:spPr>
                  <a:xfrm>
                    <a:off x="6376117" y="3091363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891B7C41-3634-BF40-B295-0D58C309ADE9}"/>
                      </a:ext>
                    </a:extLst>
                  </p:cNvPr>
                  <p:cNvSpPr/>
                  <p:nvPr/>
                </p:nvSpPr>
                <p:spPr>
                  <a:xfrm>
                    <a:off x="6704938" y="3109623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CE136E41-C469-3BDB-3163-F9629A8EE2A0}"/>
                      </a:ext>
                    </a:extLst>
                  </p:cNvPr>
                  <p:cNvSpPr/>
                  <p:nvPr/>
                </p:nvSpPr>
                <p:spPr>
                  <a:xfrm>
                    <a:off x="7057384" y="3109456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35A369FD-4D5B-12F7-2389-987102397D0C}"/>
                    </a:ext>
                  </a:extLst>
                </p:cNvPr>
                <p:cNvGrpSpPr/>
                <p:nvPr/>
              </p:nvGrpSpPr>
              <p:grpSpPr>
                <a:xfrm rot="2243717">
                  <a:off x="5976378" y="3665752"/>
                  <a:ext cx="937464" cy="108881"/>
                  <a:chOff x="6361610" y="3143046"/>
                  <a:chExt cx="775065" cy="87084"/>
                </a:xfrm>
              </p:grpSpPr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93B9E396-F7D7-A9D4-C90B-2E0B68332490}"/>
                      </a:ext>
                    </a:extLst>
                  </p:cNvPr>
                  <p:cNvSpPr/>
                  <p:nvPr/>
                </p:nvSpPr>
                <p:spPr>
                  <a:xfrm>
                    <a:off x="6361610" y="3143046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544F6A70-5AAA-AB0B-7416-856A6187D893}"/>
                      </a:ext>
                    </a:extLst>
                  </p:cNvPr>
                  <p:cNvSpPr/>
                  <p:nvPr/>
                </p:nvSpPr>
                <p:spPr>
                  <a:xfrm>
                    <a:off x="6696892" y="3151753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48AA9277-E0F9-F8FB-BDA3-10F23047808C}"/>
                      </a:ext>
                    </a:extLst>
                  </p:cNvPr>
                  <p:cNvSpPr/>
                  <p:nvPr/>
                </p:nvSpPr>
                <p:spPr>
                  <a:xfrm>
                    <a:off x="7058298" y="3147399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1FE00DAC-C776-8D57-883A-741638179ECA}"/>
                    </a:ext>
                  </a:extLst>
                </p:cNvPr>
                <p:cNvGrpSpPr/>
                <p:nvPr/>
              </p:nvGrpSpPr>
              <p:grpSpPr>
                <a:xfrm rot="3624583">
                  <a:off x="5748197" y="3859129"/>
                  <a:ext cx="937464" cy="108881"/>
                  <a:chOff x="6361610" y="3143046"/>
                  <a:chExt cx="775065" cy="87084"/>
                </a:xfrm>
              </p:grpSpPr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3ABD8DA0-D4F1-19DA-1E4A-99AAE250A3FB}"/>
                      </a:ext>
                    </a:extLst>
                  </p:cNvPr>
                  <p:cNvSpPr/>
                  <p:nvPr/>
                </p:nvSpPr>
                <p:spPr>
                  <a:xfrm>
                    <a:off x="6361610" y="3143046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A8CA9E06-11C1-343B-5C6C-43ACF5311C2E}"/>
                      </a:ext>
                    </a:extLst>
                  </p:cNvPr>
                  <p:cNvSpPr/>
                  <p:nvPr/>
                </p:nvSpPr>
                <p:spPr>
                  <a:xfrm>
                    <a:off x="6696892" y="3151753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8DEDB3A1-4F93-AC80-5FF1-8F1B0FCEA842}"/>
                      </a:ext>
                    </a:extLst>
                  </p:cNvPr>
                  <p:cNvSpPr/>
                  <p:nvPr/>
                </p:nvSpPr>
                <p:spPr>
                  <a:xfrm>
                    <a:off x="7058298" y="3147399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52CAA810-7262-598B-455C-9ED3A571800C}"/>
                    </a:ext>
                  </a:extLst>
                </p:cNvPr>
                <p:cNvGrpSpPr/>
                <p:nvPr/>
              </p:nvGrpSpPr>
              <p:grpSpPr>
                <a:xfrm rot="4724393">
                  <a:off x="5473089" y="3942561"/>
                  <a:ext cx="937464" cy="108881"/>
                  <a:chOff x="6361610" y="3143046"/>
                  <a:chExt cx="775065" cy="87084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FAD9FE68-C272-FDCF-367C-13E952751200}"/>
                      </a:ext>
                    </a:extLst>
                  </p:cNvPr>
                  <p:cNvSpPr/>
                  <p:nvPr/>
                </p:nvSpPr>
                <p:spPr>
                  <a:xfrm>
                    <a:off x="6361610" y="3143046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1F445BD9-4511-B072-A226-74F8794FA13A}"/>
                      </a:ext>
                    </a:extLst>
                  </p:cNvPr>
                  <p:cNvSpPr/>
                  <p:nvPr/>
                </p:nvSpPr>
                <p:spPr>
                  <a:xfrm>
                    <a:off x="6696892" y="3151753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CD792E60-BE48-6564-812D-2525A9FA933F}"/>
                      </a:ext>
                    </a:extLst>
                  </p:cNvPr>
                  <p:cNvSpPr/>
                  <p:nvPr/>
                </p:nvSpPr>
                <p:spPr>
                  <a:xfrm>
                    <a:off x="7058298" y="3147399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8FC0F5E3-FE63-B097-FF54-7E399A9EE883}"/>
                  </a:ext>
                </a:extLst>
              </p:cNvPr>
              <p:cNvGrpSpPr/>
              <p:nvPr/>
            </p:nvGrpSpPr>
            <p:grpSpPr>
              <a:xfrm flipH="1">
                <a:off x="4552074" y="3408168"/>
                <a:ext cx="1195501" cy="1059768"/>
                <a:chOff x="5887380" y="3405966"/>
                <a:chExt cx="1137365" cy="1059768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4A2589E5-7444-DBC0-BC39-E272AA0D0FDF}"/>
                    </a:ext>
                  </a:extLst>
                </p:cNvPr>
                <p:cNvGrpSpPr/>
                <p:nvPr/>
              </p:nvGrpSpPr>
              <p:grpSpPr>
                <a:xfrm rot="1175917">
                  <a:off x="6189100" y="3405966"/>
                  <a:ext cx="835645" cy="93883"/>
                  <a:chOff x="6378180" y="3096329"/>
                  <a:chExt cx="727230" cy="95720"/>
                </a:xfrm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F30BF1C7-BC79-154B-4FBA-F554B3BA555F}"/>
                      </a:ext>
                    </a:extLst>
                  </p:cNvPr>
                  <p:cNvSpPr/>
                  <p:nvPr/>
                </p:nvSpPr>
                <p:spPr>
                  <a:xfrm>
                    <a:off x="6378180" y="3104370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D9A1051D-4CF8-4298-B84D-295CD0F9B37C}"/>
                      </a:ext>
                    </a:extLst>
                  </p:cNvPr>
                  <p:cNvSpPr/>
                  <p:nvPr/>
                </p:nvSpPr>
                <p:spPr>
                  <a:xfrm>
                    <a:off x="6705094" y="3096329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3C50A1EB-C53B-2238-F377-6A33ADA738CD}"/>
                      </a:ext>
                    </a:extLst>
                  </p:cNvPr>
                  <p:cNvSpPr/>
                  <p:nvPr/>
                </p:nvSpPr>
                <p:spPr>
                  <a:xfrm>
                    <a:off x="7027033" y="3113672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A743F550-EDEE-0010-94A8-3CC9F9D3BDDC}"/>
                    </a:ext>
                  </a:extLst>
                </p:cNvPr>
                <p:cNvGrpSpPr/>
                <p:nvPr/>
              </p:nvGrpSpPr>
              <p:grpSpPr>
                <a:xfrm rot="2243717">
                  <a:off x="5976378" y="3665752"/>
                  <a:ext cx="937464" cy="108881"/>
                  <a:chOff x="6361610" y="3143046"/>
                  <a:chExt cx="775065" cy="87084"/>
                </a:xfrm>
              </p:grpSpPr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91555E98-6774-81F5-A544-F389DA1C9BF1}"/>
                      </a:ext>
                    </a:extLst>
                  </p:cNvPr>
                  <p:cNvSpPr/>
                  <p:nvPr/>
                </p:nvSpPr>
                <p:spPr>
                  <a:xfrm>
                    <a:off x="6361610" y="3143046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D00FE318-68C5-ED9D-7E4C-A25EB465DCC3}"/>
                      </a:ext>
                    </a:extLst>
                  </p:cNvPr>
                  <p:cNvSpPr/>
                  <p:nvPr/>
                </p:nvSpPr>
                <p:spPr>
                  <a:xfrm>
                    <a:off x="6696892" y="3151753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DBC0B2F6-BC27-3E81-AE75-DAD9C6A4C794}"/>
                      </a:ext>
                    </a:extLst>
                  </p:cNvPr>
                  <p:cNvSpPr/>
                  <p:nvPr/>
                </p:nvSpPr>
                <p:spPr>
                  <a:xfrm>
                    <a:off x="7058298" y="3147399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686F74B6-346C-9B87-57BB-6E3E30B85FDF}"/>
                    </a:ext>
                  </a:extLst>
                </p:cNvPr>
                <p:cNvGrpSpPr/>
                <p:nvPr/>
              </p:nvGrpSpPr>
              <p:grpSpPr>
                <a:xfrm rot="3624583">
                  <a:off x="5748197" y="3859129"/>
                  <a:ext cx="937464" cy="108881"/>
                  <a:chOff x="6361610" y="3143046"/>
                  <a:chExt cx="775065" cy="87084"/>
                </a:xfrm>
              </p:grpSpPr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E3665124-E66D-AA7A-321E-95ADA0DFCBA7}"/>
                      </a:ext>
                    </a:extLst>
                  </p:cNvPr>
                  <p:cNvSpPr/>
                  <p:nvPr/>
                </p:nvSpPr>
                <p:spPr>
                  <a:xfrm>
                    <a:off x="6361610" y="3143046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0B5871A4-7AC2-00F2-203A-D37FCB0EF807}"/>
                      </a:ext>
                    </a:extLst>
                  </p:cNvPr>
                  <p:cNvSpPr/>
                  <p:nvPr/>
                </p:nvSpPr>
                <p:spPr>
                  <a:xfrm>
                    <a:off x="6696892" y="3151753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6AC83C73-2080-6050-FB87-E5DED9BCC618}"/>
                      </a:ext>
                    </a:extLst>
                  </p:cNvPr>
                  <p:cNvSpPr/>
                  <p:nvPr/>
                </p:nvSpPr>
                <p:spPr>
                  <a:xfrm>
                    <a:off x="7058298" y="3147399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DB9312E0-B649-B199-9448-71BD0E7FE9D9}"/>
                    </a:ext>
                  </a:extLst>
                </p:cNvPr>
                <p:cNvGrpSpPr/>
                <p:nvPr/>
              </p:nvGrpSpPr>
              <p:grpSpPr>
                <a:xfrm rot="4724393">
                  <a:off x="5473089" y="3942561"/>
                  <a:ext cx="937464" cy="108881"/>
                  <a:chOff x="6361610" y="3143046"/>
                  <a:chExt cx="775065" cy="87084"/>
                </a:xfrm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A00F9C99-1B56-6CBA-B8C5-8B805DC9295C}"/>
                      </a:ext>
                    </a:extLst>
                  </p:cNvPr>
                  <p:cNvSpPr/>
                  <p:nvPr/>
                </p:nvSpPr>
                <p:spPr>
                  <a:xfrm>
                    <a:off x="6361610" y="3143046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E74BE37E-5893-F0AC-F6DB-8D7FFD1992FE}"/>
                      </a:ext>
                    </a:extLst>
                  </p:cNvPr>
                  <p:cNvSpPr/>
                  <p:nvPr/>
                </p:nvSpPr>
                <p:spPr>
                  <a:xfrm>
                    <a:off x="6696892" y="3151753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2952BB5C-C1A0-2F75-1FD6-D57502133212}"/>
                      </a:ext>
                    </a:extLst>
                  </p:cNvPr>
                  <p:cNvSpPr/>
                  <p:nvPr/>
                </p:nvSpPr>
                <p:spPr>
                  <a:xfrm>
                    <a:off x="7058298" y="3147399"/>
                    <a:ext cx="78377" cy="7837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5503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847</Words>
  <Application>Microsoft Office PowerPoint</Application>
  <PresentationFormat>Widescreen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Mina Romany</dc:creator>
  <cp:lastModifiedBy>Mina Romany</cp:lastModifiedBy>
  <cp:revision>8</cp:revision>
  <dcterms:created xsi:type="dcterms:W3CDTF">2022-05-07T16:15:24Z</dcterms:created>
  <dcterms:modified xsi:type="dcterms:W3CDTF">2022-05-08T15:56:40Z</dcterms:modified>
</cp:coreProperties>
</file>