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6BA-388E-47B3-B2B9-9D7A491D6179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643C-1676-4476-9396-253058B9B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5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6BA-388E-47B3-B2B9-9D7A491D6179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643C-1676-4476-9396-253058B9B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78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6BA-388E-47B3-B2B9-9D7A491D6179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643C-1676-4476-9396-253058B9B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2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6BA-388E-47B3-B2B9-9D7A491D6179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643C-1676-4476-9396-253058B9B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5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6BA-388E-47B3-B2B9-9D7A491D6179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643C-1676-4476-9396-253058B9B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9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6BA-388E-47B3-B2B9-9D7A491D6179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643C-1676-4476-9396-253058B9B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56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6BA-388E-47B3-B2B9-9D7A491D6179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643C-1676-4476-9396-253058B9B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7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6BA-388E-47B3-B2B9-9D7A491D6179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643C-1676-4476-9396-253058B9B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67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6BA-388E-47B3-B2B9-9D7A491D6179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643C-1676-4476-9396-253058B9B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08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6BA-388E-47B3-B2B9-9D7A491D6179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643C-1676-4476-9396-253058B9B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1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6BA-388E-47B3-B2B9-9D7A491D6179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643C-1676-4476-9396-253058B9B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87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66BA-388E-47B3-B2B9-9D7A491D6179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0643C-1676-4476-9396-253058B9B9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5600"/>
            <a:ext cx="9144000" cy="1846263"/>
          </a:xfrm>
        </p:spPr>
        <p:txBody>
          <a:bodyPr/>
          <a:lstStyle/>
          <a:p>
            <a:r>
              <a:rPr lang="es-ES" b="1" dirty="0" smtClean="0"/>
              <a:t>Introducción a la Programación con Python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34" y="2595563"/>
            <a:ext cx="5207132" cy="321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fragmentos de código que sirven para realizar una tarea dentro del programa.</a:t>
            </a:r>
            <a:endParaRPr lang="es-ES" dirty="0"/>
          </a:p>
        </p:txBody>
      </p:sp>
      <p:pic>
        <p:nvPicPr>
          <p:cNvPr id="2050" name="Picture 2" descr="C:\Users\Usuario\Desktop\Python\16-09 Pyday Marid- taller básico\PyDayMad16-intro\static\black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111499"/>
            <a:ext cx="5133975" cy="21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2974"/>
          </a:xfrm>
        </p:spPr>
        <p:txBody>
          <a:bodyPr>
            <a:normAutofit/>
          </a:bodyPr>
          <a:lstStyle/>
          <a:p>
            <a:r>
              <a:rPr lang="es-ES" sz="4800" dirty="0" smtClean="0"/>
              <a:t>ALGORITMOS</a:t>
            </a:r>
            <a:endParaRPr lang="es-ES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4" y="1212057"/>
            <a:ext cx="7411749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0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2974"/>
          </a:xfrm>
        </p:spPr>
        <p:txBody>
          <a:bodyPr>
            <a:normAutofit/>
          </a:bodyPr>
          <a:lstStyle/>
          <a:p>
            <a:r>
              <a:rPr lang="es-ES" sz="4800" dirty="0" smtClean="0"/>
              <a:t>ALGORITMOS</a:t>
            </a:r>
            <a:endParaRPr lang="es-ES" sz="4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850900" y="1816100"/>
            <a:ext cx="77575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000" dirty="0" smtClean="0"/>
              <a:t>Son procesos lógicos abstractos, independientes del lenguaje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000" dirty="0" smtClean="0"/>
              <a:t>Están divididos en pasos discretos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000" dirty="0" smtClean="0"/>
              <a:t>Son “objetivos”</a:t>
            </a:r>
          </a:p>
        </p:txBody>
      </p:sp>
    </p:spTree>
    <p:extLst>
      <p:ext uri="{BB962C8B-B14F-4D97-AF65-F5344CB8AC3E}">
        <p14:creationId xmlns:p14="http://schemas.microsoft.com/office/powerpoint/2010/main" val="41767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COMENTARIOS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Son texto que se escribe dentro de los programas</a:t>
            </a:r>
          </a:p>
          <a:p>
            <a:r>
              <a:rPr lang="es-ES" sz="4000" dirty="0" smtClean="0"/>
              <a:t>No son instrucciones para el ordenador</a:t>
            </a:r>
          </a:p>
          <a:p>
            <a:r>
              <a:rPr lang="es-ES" sz="4000" dirty="0" smtClean="0"/>
              <a:t>Son mensajes para los humanos que leen el programa</a:t>
            </a:r>
          </a:p>
        </p:txBody>
      </p:sp>
    </p:spTree>
    <p:extLst>
      <p:ext uri="{BB962C8B-B14F-4D97-AF65-F5344CB8AC3E}">
        <p14:creationId xmlns:p14="http://schemas.microsoft.com/office/powerpoint/2010/main" val="12764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Sí, pero… ¿Qué es programar?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4000" dirty="0"/>
              <a:t>Crear una lista de instrucciones que el ordenador pueda seguir de manera exacta y objetiva</a:t>
            </a:r>
          </a:p>
          <a:p>
            <a:r>
              <a:rPr lang="es-ES" sz="4000" dirty="0"/>
              <a:t>A menudo, para que tareas repetitivas o difíciles se realicen de manera automática</a:t>
            </a:r>
          </a:p>
          <a:p>
            <a:r>
              <a:rPr lang="es-ES" sz="4000" dirty="0"/>
              <a:t>Es necesario redactar esas instrucciones de manera que el ordenador las entienda</a:t>
            </a:r>
          </a:p>
        </p:txBody>
      </p:sp>
    </p:spTree>
    <p:extLst>
      <p:ext uri="{BB962C8B-B14F-4D97-AF65-F5344CB8AC3E}">
        <p14:creationId xmlns:p14="http://schemas.microsoft.com/office/powerpoint/2010/main" val="20946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82"/>
            <a:ext cx="9138557" cy="685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hablamos al ordenador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Hay muchos lenguajes</a:t>
            </a:r>
          </a:p>
          <a:p>
            <a:r>
              <a:rPr lang="es-ES" sz="4000" dirty="0"/>
              <a:t>Más cercano al lenguaje máquina: “bajo nivel”</a:t>
            </a:r>
          </a:p>
          <a:p>
            <a:r>
              <a:rPr lang="es-ES" sz="4000" dirty="0"/>
              <a:t>Más cercano al lenguaje humano: “Alto nivel”</a:t>
            </a:r>
          </a:p>
        </p:txBody>
      </p:sp>
    </p:spTree>
    <p:extLst>
      <p:ext uri="{BB962C8B-B14F-4D97-AF65-F5344CB8AC3E}">
        <p14:creationId xmlns:p14="http://schemas.microsoft.com/office/powerpoint/2010/main" val="4404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Compilar o interpretar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El programa se tiene que convertir a código máquina ANTES o DURANTE la ejecución.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91890" y="3847433"/>
            <a:ext cx="87602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/>
              <a:t>Antes				Compilado</a:t>
            </a:r>
          </a:p>
          <a:p>
            <a:r>
              <a:rPr lang="es-ES" sz="6000" dirty="0"/>
              <a:t>Durante			Interpretado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2405450" y="4429897"/>
            <a:ext cx="236764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3009607" y="5360626"/>
            <a:ext cx="1763486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4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b="1" dirty="0" smtClean="0"/>
              <a:t>PYTHON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700" y="1825625"/>
            <a:ext cx="4368800" cy="4351338"/>
          </a:xfrm>
        </p:spPr>
        <p:txBody>
          <a:bodyPr>
            <a:normAutofit/>
          </a:bodyPr>
          <a:lstStyle/>
          <a:p>
            <a:r>
              <a:rPr lang="es-ES" sz="4400" dirty="0" smtClean="0"/>
              <a:t>Lenguaje de Alto Nivel</a:t>
            </a:r>
          </a:p>
          <a:p>
            <a:r>
              <a:rPr lang="es-ES" sz="4400" dirty="0" smtClean="0"/>
              <a:t>Interpretado</a:t>
            </a:r>
          </a:p>
          <a:p>
            <a:r>
              <a:rPr lang="es-ES" sz="4400" dirty="0" err="1" smtClean="0"/>
              <a:t>Multiparadigma</a:t>
            </a:r>
            <a:endParaRPr lang="es-ES" sz="4400" dirty="0" smtClean="0"/>
          </a:p>
          <a:p>
            <a:r>
              <a:rPr lang="es-ES" sz="4400" dirty="0" smtClean="0"/>
              <a:t>Código Abierto</a:t>
            </a:r>
            <a:endParaRPr lang="es-ES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454150"/>
            <a:ext cx="43815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4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2238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3866" y="1381128"/>
            <a:ext cx="3935799" cy="3292472"/>
          </a:xfrm>
        </p:spPr>
        <p:txBody>
          <a:bodyPr>
            <a:noAutofit/>
          </a:bodyPr>
          <a:lstStyle/>
          <a:p>
            <a:r>
              <a:rPr lang="es-ES" sz="6600" b="1" dirty="0" smtClean="0"/>
              <a:t>Algunos</a:t>
            </a:r>
            <a:br>
              <a:rPr lang="es-ES" sz="6600" b="1" dirty="0" smtClean="0"/>
            </a:br>
            <a:r>
              <a:rPr lang="es-ES" sz="6600" b="1" dirty="0" smtClean="0"/>
              <a:t>Conceptos</a:t>
            </a:r>
            <a:br>
              <a:rPr lang="es-ES" sz="6600" b="1" dirty="0" smtClean="0"/>
            </a:br>
            <a:r>
              <a:rPr lang="es-ES" sz="6600" b="1" dirty="0"/>
              <a:t>G</a:t>
            </a:r>
            <a:r>
              <a:rPr lang="es-ES" sz="6600" b="1" dirty="0" smtClean="0"/>
              <a:t>enerales</a:t>
            </a:r>
            <a:endParaRPr lang="es-ES" sz="6600" b="1" dirty="0"/>
          </a:p>
        </p:txBody>
      </p:sp>
    </p:spTree>
    <p:extLst>
      <p:ext uri="{BB962C8B-B14F-4D97-AF65-F5344CB8AC3E}">
        <p14:creationId xmlns:p14="http://schemas.microsoft.com/office/powerpoint/2010/main" val="38846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4470548" y="2134463"/>
            <a:ext cx="381000" cy="5325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800100" y="1674743"/>
            <a:ext cx="44294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Paso 1- Asignación  </a:t>
            </a:r>
          </a:p>
          <a:p>
            <a:r>
              <a:rPr lang="es-ES" sz="2400" dirty="0"/>
              <a:t>	</a:t>
            </a:r>
            <a:r>
              <a:rPr lang="es-ES" sz="2400" dirty="0" smtClean="0"/>
              <a:t>		</a:t>
            </a:r>
            <a:r>
              <a:rPr lang="es-ES" sz="3600" dirty="0" err="1" smtClean="0"/>
              <a:t>Ej</a:t>
            </a:r>
            <a:r>
              <a:rPr lang="es-ES" sz="3600" dirty="0" smtClean="0"/>
              <a:t>: X = 3</a:t>
            </a:r>
            <a:endParaRPr lang="es-ES" sz="3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00100" y="1206500"/>
            <a:ext cx="6931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Tienen un nombre y un valor que puede ser cambiado</a:t>
            </a:r>
            <a:endParaRPr lang="es-ES" sz="2400" dirty="0"/>
          </a:p>
        </p:txBody>
      </p:sp>
      <p:sp>
        <p:nvSpPr>
          <p:cNvPr id="5" name="4 Rectángulo"/>
          <p:cNvSpPr/>
          <p:nvPr/>
        </p:nvSpPr>
        <p:spPr>
          <a:xfrm>
            <a:off x="2768748" y="4030166"/>
            <a:ext cx="2082800" cy="161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caja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4426098" y="4058146"/>
            <a:ext cx="393700" cy="520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X</a:t>
            </a:r>
            <a:endParaRPr lang="es-ES" sz="2400" dirty="0"/>
          </a:p>
        </p:txBody>
      </p:sp>
      <p:cxnSp>
        <p:nvCxnSpPr>
          <p:cNvPr id="11" name="10 Conector curvado"/>
          <p:cNvCxnSpPr/>
          <p:nvPr/>
        </p:nvCxnSpPr>
        <p:spPr>
          <a:xfrm flipV="1">
            <a:off x="1085998" y="4058146"/>
            <a:ext cx="2724150" cy="806450"/>
          </a:xfrm>
          <a:prstGeom prst="curvedConnector4">
            <a:avLst>
              <a:gd name="adj1" fmla="val 30886"/>
              <a:gd name="adj2" fmla="val 197638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44798" y="446137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3</a:t>
            </a:r>
            <a:endParaRPr lang="es-ES" sz="4400" dirty="0"/>
          </a:p>
        </p:txBody>
      </p:sp>
      <p:sp>
        <p:nvSpPr>
          <p:cNvPr id="16" name="15 Rectángulo"/>
          <p:cNvSpPr/>
          <p:nvPr/>
        </p:nvSpPr>
        <p:spPr>
          <a:xfrm>
            <a:off x="5969000" y="2134463"/>
            <a:ext cx="2882900" cy="463463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6134100" y="2311400"/>
            <a:ext cx="2540000" cy="13589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6140450" y="3781921"/>
            <a:ext cx="2540000" cy="13589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6134100" y="5230812"/>
            <a:ext cx="2540000" cy="13589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6362700" y="1816100"/>
            <a:ext cx="2108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/>
              <a:t>Name</a:t>
            </a:r>
            <a:r>
              <a:rPr lang="es-ES" sz="2000" dirty="0" smtClean="0"/>
              <a:t> </a:t>
            </a:r>
            <a:r>
              <a:rPr lang="es-ES" sz="2000" dirty="0" err="1" smtClean="0"/>
              <a:t>Space</a:t>
            </a:r>
            <a:endParaRPr lang="es-ES" sz="2000" dirty="0"/>
          </a:p>
        </p:txBody>
      </p:sp>
      <p:cxnSp>
        <p:nvCxnSpPr>
          <p:cNvPr id="22" name="21 Conector recto de flecha"/>
          <p:cNvCxnSpPr>
            <a:stCxn id="5" idx="3"/>
          </p:cNvCxnSpPr>
          <p:nvPr/>
        </p:nvCxnSpPr>
        <p:spPr>
          <a:xfrm flipV="1">
            <a:off x="4851548" y="3556000"/>
            <a:ext cx="3238352" cy="128061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8089900" y="3225800"/>
            <a:ext cx="58420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8382000" y="3225800"/>
            <a:ext cx="285750" cy="33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X</a:t>
            </a:r>
            <a:endParaRPr lang="es-ES" sz="2400" dirty="0"/>
          </a:p>
        </p:txBody>
      </p:sp>
      <p:sp>
        <p:nvSpPr>
          <p:cNvPr id="39" name="38 Arco"/>
          <p:cNvSpPr/>
          <p:nvPr/>
        </p:nvSpPr>
        <p:spPr>
          <a:xfrm>
            <a:off x="4266756" y="2406492"/>
            <a:ext cx="712383" cy="656272"/>
          </a:xfrm>
          <a:prstGeom prst="arc">
            <a:avLst>
              <a:gd name="adj1" fmla="val 264981"/>
              <a:gd name="adj2" fmla="val 10886026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74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7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00100" y="1718965"/>
            <a:ext cx="4013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Paso 2- Uso  </a:t>
            </a:r>
          </a:p>
          <a:p>
            <a:r>
              <a:rPr lang="es-ES" sz="2400" dirty="0"/>
              <a:t>	</a:t>
            </a:r>
            <a:r>
              <a:rPr lang="es-ES" sz="2400" dirty="0" smtClean="0"/>
              <a:t>	</a:t>
            </a:r>
            <a:r>
              <a:rPr lang="es-ES" sz="3600" dirty="0" err="1" smtClean="0"/>
              <a:t>Ej</a:t>
            </a:r>
            <a:r>
              <a:rPr lang="es-ES" sz="3600" dirty="0" smtClean="0"/>
              <a:t>: </a:t>
            </a:r>
            <a:r>
              <a:rPr lang="es-ES" sz="3600" dirty="0" err="1" smtClean="0"/>
              <a:t>print</a:t>
            </a:r>
            <a:r>
              <a:rPr lang="es-ES" sz="3600" dirty="0" smtClean="0"/>
              <a:t>(X)</a:t>
            </a:r>
            <a:endParaRPr lang="es-ES" sz="3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00100" y="1206500"/>
            <a:ext cx="6931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Tienen un nombre y un valor que puede ser cambiado</a:t>
            </a:r>
            <a:endParaRPr lang="es-ES" sz="2400" dirty="0"/>
          </a:p>
        </p:txBody>
      </p:sp>
      <p:sp>
        <p:nvSpPr>
          <p:cNvPr id="5" name="4 Rectángulo"/>
          <p:cNvSpPr/>
          <p:nvPr/>
        </p:nvSpPr>
        <p:spPr>
          <a:xfrm>
            <a:off x="2768748" y="4030166"/>
            <a:ext cx="2082800" cy="161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caja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4426098" y="4058146"/>
            <a:ext cx="393700" cy="520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X</a:t>
            </a:r>
            <a:endParaRPr lang="es-ES" sz="2400" dirty="0"/>
          </a:p>
        </p:txBody>
      </p:sp>
      <p:cxnSp>
        <p:nvCxnSpPr>
          <p:cNvPr id="11" name="10 Conector curvado"/>
          <p:cNvCxnSpPr/>
          <p:nvPr/>
        </p:nvCxnSpPr>
        <p:spPr>
          <a:xfrm flipV="1">
            <a:off x="1085998" y="4058146"/>
            <a:ext cx="2724150" cy="806450"/>
          </a:xfrm>
          <a:prstGeom prst="curvedConnector4">
            <a:avLst>
              <a:gd name="adj1" fmla="val 30886"/>
              <a:gd name="adj2" fmla="val 19763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44798" y="446137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3</a:t>
            </a:r>
            <a:endParaRPr lang="es-ES" sz="4400" dirty="0"/>
          </a:p>
        </p:txBody>
      </p:sp>
      <p:sp>
        <p:nvSpPr>
          <p:cNvPr id="16" name="15 Rectángulo"/>
          <p:cNvSpPr/>
          <p:nvPr/>
        </p:nvSpPr>
        <p:spPr>
          <a:xfrm>
            <a:off x="5969000" y="2134463"/>
            <a:ext cx="2882900" cy="463463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6134100" y="2311400"/>
            <a:ext cx="2540000" cy="13589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6140450" y="3781921"/>
            <a:ext cx="2540000" cy="13589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6134100" y="5230812"/>
            <a:ext cx="2540000" cy="13589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6362700" y="1816100"/>
            <a:ext cx="2108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/>
              <a:t>Name</a:t>
            </a:r>
            <a:r>
              <a:rPr lang="es-ES" sz="2000" dirty="0" smtClean="0"/>
              <a:t> </a:t>
            </a:r>
            <a:r>
              <a:rPr lang="es-ES" sz="2000" dirty="0" err="1" smtClean="0"/>
              <a:t>Space</a:t>
            </a:r>
            <a:endParaRPr lang="es-ES" sz="2000" dirty="0"/>
          </a:p>
        </p:txBody>
      </p:sp>
      <p:cxnSp>
        <p:nvCxnSpPr>
          <p:cNvPr id="22" name="21 Conector recto de flecha"/>
          <p:cNvCxnSpPr>
            <a:stCxn id="5" idx="3"/>
          </p:cNvCxnSpPr>
          <p:nvPr/>
        </p:nvCxnSpPr>
        <p:spPr>
          <a:xfrm flipV="1">
            <a:off x="4851548" y="3556000"/>
            <a:ext cx="3238352" cy="128061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8089900" y="3225800"/>
            <a:ext cx="58420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8382000" y="3225800"/>
            <a:ext cx="285750" cy="33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X</a:t>
            </a:r>
            <a:endParaRPr lang="es-ES" sz="2400" dirty="0"/>
          </a:p>
        </p:txBody>
      </p:sp>
      <p:cxnSp>
        <p:nvCxnSpPr>
          <p:cNvPr id="8" name="7 Conector recto de flecha"/>
          <p:cNvCxnSpPr>
            <a:endCxn id="20" idx="1"/>
          </p:cNvCxnSpPr>
          <p:nvPr/>
        </p:nvCxnSpPr>
        <p:spPr>
          <a:xfrm flipV="1">
            <a:off x="4851548" y="2016155"/>
            <a:ext cx="1511152" cy="2106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2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211</Words>
  <Application>Microsoft Office PowerPoint</Application>
  <PresentationFormat>Presentación en pantalla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Introducción a la Programación con Python</vt:lpstr>
      <vt:lpstr>Sí, pero… ¿Qué es programar?</vt:lpstr>
      <vt:lpstr>Presentación de PowerPoint</vt:lpstr>
      <vt:lpstr>Cómo hablamos al ordenador</vt:lpstr>
      <vt:lpstr>Compilar o interpretar</vt:lpstr>
      <vt:lpstr>PYTHON</vt:lpstr>
      <vt:lpstr>Algunos Conceptos Generales</vt:lpstr>
      <vt:lpstr>VARIABLES</vt:lpstr>
      <vt:lpstr>VARIABLES</vt:lpstr>
      <vt:lpstr>FUNCIONES</vt:lpstr>
      <vt:lpstr>ALGORITMOS</vt:lpstr>
      <vt:lpstr>ALGORITMOS</vt:lpstr>
      <vt:lpstr>COMENTARIOS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con Python</dc:title>
  <dc:creator>Siro Moreno Martín (Pers. Externo)</dc:creator>
  <cp:lastModifiedBy>Siro</cp:lastModifiedBy>
  <cp:revision>9</cp:revision>
  <dcterms:created xsi:type="dcterms:W3CDTF">2016-09-16T18:23:40Z</dcterms:created>
  <dcterms:modified xsi:type="dcterms:W3CDTF">2016-09-16T22:52:33Z</dcterms:modified>
</cp:coreProperties>
</file>