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7"/>
  </p:notesMasterIdLst>
  <p:sldIdLst>
    <p:sldId id="448" r:id="rId2"/>
    <p:sldId id="565" r:id="rId3"/>
    <p:sldId id="566" r:id="rId4"/>
    <p:sldId id="573" r:id="rId5"/>
    <p:sldId id="572" r:id="rId6"/>
    <p:sldId id="576" r:id="rId7"/>
    <p:sldId id="567" r:id="rId8"/>
    <p:sldId id="575" r:id="rId9"/>
    <p:sldId id="585" r:id="rId10"/>
    <p:sldId id="587" r:id="rId11"/>
    <p:sldId id="579" r:id="rId12"/>
    <p:sldId id="586" r:id="rId13"/>
    <p:sldId id="580" r:id="rId14"/>
    <p:sldId id="568" r:id="rId15"/>
    <p:sldId id="581" r:id="rId16"/>
    <p:sldId id="582" r:id="rId17"/>
    <p:sldId id="592" r:id="rId18"/>
    <p:sldId id="591" r:id="rId19"/>
    <p:sldId id="577" r:id="rId20"/>
    <p:sldId id="589" r:id="rId21"/>
    <p:sldId id="578" r:id="rId22"/>
    <p:sldId id="570" r:id="rId23"/>
    <p:sldId id="571" r:id="rId24"/>
    <p:sldId id="590" r:id="rId25"/>
    <p:sldId id="5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C00202"/>
    <a:srgbClr val="FAC090"/>
    <a:srgbClr val="DFAC8D"/>
    <a:srgbClr val="007F00"/>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85120" autoAdjust="0"/>
  </p:normalViewPr>
  <p:slideViewPr>
    <p:cSldViewPr>
      <p:cViewPr varScale="1">
        <p:scale>
          <a:sx n="97" d="100"/>
          <a:sy n="97" d="100"/>
        </p:scale>
        <p:origin x="1598" y="10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374863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22</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8</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limitation of </a:t>
            </a:r>
            <a:r>
              <a:rPr lang="en-US" dirty="0" err="1" smtClean="0"/>
              <a:t>amoritization</a:t>
            </a:r>
            <a:r>
              <a:rPr lang="en-US" dirty="0" smtClean="0"/>
              <a:t> of development cost over multiple mission campaign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1457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Sam Wald</a:t>
            </a:r>
          </a:p>
          <a:p>
            <a:pPr algn="ctr">
              <a:defRPr/>
            </a:pPr>
            <a:r>
              <a:rPr lang="en-US" sz="2000" b="1" smtClean="0">
                <a:solidFill>
                  <a:prstClr val="white">
                    <a:lumMod val="50000"/>
                  </a:prstClr>
                </a:solidFill>
                <a:latin typeface="Arial" pitchFamily="34" charset="0"/>
                <a:cs typeface="Arial" pitchFamily="34" charset="0"/>
              </a:rPr>
              <a:t>Eric Ward</a:t>
            </a:r>
            <a:endParaRPr lang="en-US" sz="2000" b="1" dirty="0">
              <a:solidFill>
                <a:prstClr val="white">
                  <a:lumMod val="50000"/>
                </a:prstClr>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429000" y="3886200"/>
                <a:ext cx="26762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𝐺</m:t>
                              </m:r>
                            </m:e>
                            <m:sub>
                              <m:r>
                                <a:rPr lang="en-US" sz="2800" i="1">
                                  <a:latin typeface="Cambria Math" panose="02040503050406030204" pitchFamily="18" charset="0"/>
                                </a:rPr>
                                <m:t>𝑖</m:t>
                              </m:r>
                            </m:sub>
                          </m:sSub>
                        </m:e>
                      </m:d>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00" y="3886200"/>
                <a:ext cx="2676245"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5791200" cy="1477328"/>
          </a:xfrm>
          <a:prstGeom prst="rect">
            <a:avLst/>
          </a:prstGeom>
          <a:noFill/>
        </p:spPr>
        <p:txBody>
          <a:bodyPr wrap="square" rtlCol="0">
            <a:spAutoFit/>
          </a:bodyPr>
          <a:lstStyle/>
          <a:p>
            <a:r>
              <a:rPr lang="en-US" dirty="0"/>
              <a:t>S</a:t>
            </a:r>
            <a:r>
              <a:rPr lang="en-US" dirty="0" smtClean="0"/>
              <a:t>    = science utility (interest-crew-hours)</a:t>
            </a:r>
          </a:p>
          <a:p>
            <a:r>
              <a:rPr lang="en-US" dirty="0" smtClean="0"/>
              <a:t>B</a:t>
            </a:r>
            <a:r>
              <a:rPr lang="en-US" baseline="-25000" dirty="0" smtClean="0"/>
              <a:t>i</a:t>
            </a:r>
            <a:r>
              <a:rPr lang="en-US" dirty="0" smtClean="0"/>
              <a:t>  </a:t>
            </a:r>
            <a:r>
              <a:rPr lang="en-US" dirty="0"/>
              <a:t>= site </a:t>
            </a:r>
            <a:r>
              <a:rPr lang="en-US" dirty="0" smtClean="0"/>
              <a:t>biological </a:t>
            </a:r>
            <a:r>
              <a:rPr lang="en-US" dirty="0"/>
              <a:t>science interest (interest</a:t>
            </a:r>
            <a:r>
              <a:rPr lang="en-US" dirty="0" smtClean="0"/>
              <a:t>)</a:t>
            </a:r>
          </a:p>
          <a:p>
            <a:r>
              <a:rPr lang="en-US" dirty="0" err="1"/>
              <a:t>G</a:t>
            </a:r>
            <a:r>
              <a:rPr lang="en-US" baseline="-25000" dirty="0" err="1" smtClean="0"/>
              <a:t>i</a:t>
            </a:r>
            <a:r>
              <a:rPr lang="en-US" dirty="0" smtClean="0"/>
              <a:t>  = site geological science interest (interest)</a:t>
            </a:r>
          </a:p>
          <a:p>
            <a:r>
              <a:rPr lang="en-US" dirty="0" smtClean="0"/>
              <a:t>P   = surface population (# people)</a:t>
            </a:r>
          </a:p>
          <a:p>
            <a:r>
              <a:rPr lang="en-US" dirty="0" smtClean="0"/>
              <a:t>t     = time available for science activities (hours per person)</a:t>
            </a:r>
          </a:p>
        </p:txBody>
      </p:sp>
      <p:sp>
        <p:nvSpPr>
          <p:cNvPr id="4" name="Rectangle 3"/>
          <p:cNvSpPr/>
          <p:nvPr/>
        </p:nvSpPr>
        <p:spPr>
          <a:xfrm>
            <a:off x="676275" y="1066442"/>
            <a:ext cx="8458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Inputs</a:t>
            </a:r>
          </a:p>
          <a:p>
            <a:pPr marL="800100" lvl="1" indent="-342900">
              <a:buFont typeface="Arial" panose="020B0604020202020204" pitchFamily="34" charset="0"/>
              <a:buChar char="•"/>
            </a:pPr>
            <a:r>
              <a:rPr lang="en-US" sz="2400" dirty="0" smtClean="0"/>
              <a:t>Output location’s scientific interest</a:t>
            </a:r>
          </a:p>
          <a:p>
            <a:pPr marL="1257300" lvl="2" indent="-342900">
              <a:buFont typeface="Arial" panose="020B0604020202020204" pitchFamily="34" charset="0"/>
              <a:buChar char="•"/>
            </a:pPr>
            <a:r>
              <a:rPr lang="en-US" sz="2400" dirty="0" smtClean="0"/>
              <a:t>Geological, Biological</a:t>
            </a:r>
          </a:p>
          <a:p>
            <a:pPr marL="800100" lvl="1" indent="-342900">
              <a:buFont typeface="Arial" panose="020B0604020202020204" pitchFamily="34" charset="0"/>
              <a:buChar char="•"/>
            </a:pPr>
            <a:r>
              <a:rPr lang="en-US" sz="2400" dirty="0" smtClean="0"/>
              <a:t>Amount of time on surface available for science tasks</a:t>
            </a:r>
          </a:p>
          <a:p>
            <a:pPr marL="1257300" lvl="2" indent="-342900">
              <a:buFont typeface="Arial" panose="020B0604020202020204" pitchFamily="34" charset="0"/>
              <a:buChar char="•"/>
            </a:pPr>
            <a:r>
              <a:rPr lang="en-US" sz="2400" dirty="0" smtClean="0"/>
              <a:t>Entry time (</a:t>
            </a:r>
            <a:r>
              <a:rPr lang="en-US" sz="2400" dirty="0" err="1" smtClean="0"/>
              <a:t>aerocapture</a:t>
            </a:r>
            <a:r>
              <a:rPr lang="en-US" sz="2400" dirty="0" smtClean="0"/>
              <a:t> vs. propulsive landing)</a:t>
            </a:r>
          </a:p>
          <a:p>
            <a:pPr marL="1257300" lvl="2" indent="-342900">
              <a:buFont typeface="Arial" panose="020B0604020202020204" pitchFamily="34" charset="0"/>
              <a:buChar char="•"/>
            </a:pPr>
            <a:r>
              <a:rPr lang="en-US" sz="2400" dirty="0" smtClean="0"/>
              <a:t>Crop tending time (biomass production vs. Earth-based)</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lvl="1"/>
            <a:endParaRPr lang="en-US" sz="2400" dirty="0" smtClean="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63" name="Equation" r:id="rId4" imgW="2145960" imgH="228600" progId="Equation.3">
                  <p:embed/>
                </p:oleObj>
              </mc:Choice>
              <mc:Fallback>
                <p:oleObj name="Equation" r:id="rId4" imgW="2145960" imgH="228600" progId="Equation.3">
                  <p:embed/>
                  <p:pic>
                    <p:nvPicPr>
                      <p:cNvPr id="0" name=""/>
                      <p:cNvPicPr>
                        <a:picLocks noChangeAspect="1" noChangeArrowheads="1"/>
                      </p:cNvPicPr>
                      <p:nvPr/>
                    </p:nvPicPr>
                    <p:blipFill>
                      <a:blip r:embed="rId5"/>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extLst>
                    <a:ext uri="{9D8B030D-6E8A-4147-A177-3AD203B41FA5}">
                      <a16:colId xmlns:a16="http://schemas.microsoft.com/office/drawing/2014/main" val="20000"/>
                    </a:ext>
                  </a:extLst>
                </a:gridCol>
                <a:gridCol w="2644726">
                  <a:extLst>
                    <a:ext uri="{9D8B030D-6E8A-4147-A177-3AD203B41FA5}">
                      <a16:colId xmlns:a16="http://schemas.microsoft.com/office/drawing/2014/main" val="20001"/>
                    </a:ext>
                  </a:extLst>
                </a:gridCol>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extLst>
                  <a:ext uri="{0D108BD9-81ED-4DB2-BD59-A6C34878D82A}">
                    <a16:rowId xmlns:a16="http://schemas.microsoft.com/office/drawing/2014/main" val="10001"/>
                  </a:ext>
                </a:extLst>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extLst>
                  <a:ext uri="{0D108BD9-81ED-4DB2-BD59-A6C34878D82A}">
                    <a16:rowId xmlns:a16="http://schemas.microsoft.com/office/drawing/2014/main" val="10002"/>
                  </a:ext>
                </a:extLst>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281620"/>
            <a:ext cx="3714750" cy="181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1066800"/>
            <a:ext cx="8382000" cy="3139321"/>
          </a:xfrm>
          <a:prstGeom prst="rect">
            <a:avLst/>
          </a:prstGeom>
          <a:noFill/>
        </p:spPr>
        <p:txBody>
          <a:bodyPr wrap="square" rtlCol="0">
            <a:spAutoFit/>
          </a:bodyPr>
          <a:lstStyle/>
          <a:p>
            <a:r>
              <a:rPr lang="en-US" sz="2400" dirty="0" smtClean="0"/>
              <a:t>The MATLAB genetic algorithm toolbox was utilized </a:t>
            </a:r>
          </a:p>
          <a:p>
            <a:endParaRPr lang="en-US" sz="1000" dirty="0" smtClean="0"/>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 and 2081 function calls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spTree>
    <p:extLst>
      <p:ext uri="{BB962C8B-B14F-4D97-AF65-F5344CB8AC3E}">
        <p14:creationId xmlns:p14="http://schemas.microsoft.com/office/powerpoint/2010/main" val="143022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yield very similar solutions</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9242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911265"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2081 function 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3" name="TextBox 2"/>
          <p:cNvSpPr txBox="1"/>
          <p:nvPr/>
        </p:nvSpPr>
        <p:spPr>
          <a:xfrm>
            <a:off x="4712370" y="6397823"/>
            <a:ext cx="2907630" cy="307777"/>
          </a:xfrm>
          <a:prstGeom prst="rect">
            <a:avLst/>
          </a:prstGeom>
          <a:noFill/>
        </p:spPr>
        <p:txBody>
          <a:bodyPr wrap="square" rtlCol="0">
            <a:spAutoFit/>
          </a:bodyPr>
          <a:lstStyle/>
          <a:p>
            <a:r>
              <a:rPr lang="en-US" baseline="30000" dirty="0" smtClean="0"/>
              <a:t>†</a:t>
            </a:r>
            <a:r>
              <a:rPr lang="en-US" sz="1400" dirty="0" smtClean="0"/>
              <a:t>for a single GA run</a:t>
            </a:r>
            <a:endParaRPr lang="en-US" sz="1400" dirty="0"/>
          </a:p>
        </p:txBody>
      </p:sp>
      <p:sp>
        <p:nvSpPr>
          <p:cNvPr id="12" name="TextBox 11"/>
          <p:cNvSpPr txBox="1"/>
          <p:nvPr/>
        </p:nvSpPr>
        <p:spPr>
          <a:xfrm>
            <a:off x="504825" y="6396334"/>
            <a:ext cx="2907630" cy="307777"/>
          </a:xfrm>
          <a:prstGeom prst="rect">
            <a:avLst/>
          </a:prstGeom>
          <a:noFill/>
        </p:spPr>
        <p:txBody>
          <a:bodyPr wrap="square" rtlCol="0">
            <a:spAutoFit/>
          </a:bodyPr>
          <a:lstStyle/>
          <a:p>
            <a:r>
              <a:rPr lang="en-US" sz="1400" dirty="0" smtClean="0"/>
              <a:t>*for 10 coordinate search runs</a:t>
            </a:r>
            <a:endParaRPr lang="en-US" sz="1400" dirty="0"/>
          </a:p>
        </p:txBody>
      </p:sp>
      <p:grpSp>
        <p:nvGrpSpPr>
          <p:cNvPr id="7" name="Group 6"/>
          <p:cNvGrpSpPr/>
          <p:nvPr/>
        </p:nvGrpSpPr>
        <p:grpSpPr>
          <a:xfrm>
            <a:off x="4813635" y="3581400"/>
            <a:ext cx="3777915" cy="2438400"/>
            <a:chOff x="4813635" y="3581400"/>
            <a:chExt cx="3777915" cy="2438400"/>
          </a:xfrm>
        </p:grpSpPr>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8710"/>
            <a:stretch/>
          </p:blipFill>
          <p:spPr bwMode="auto">
            <a:xfrm>
              <a:off x="4813635" y="3581400"/>
              <a:ext cx="372076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753350" y="5715000"/>
              <a:ext cx="838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2625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sp>
        <p:nvSpPr>
          <p:cNvPr id="4" name="TextBox 3"/>
          <p:cNvSpPr txBox="1"/>
          <p:nvPr/>
        </p:nvSpPr>
        <p:spPr>
          <a:xfrm>
            <a:off x="533401" y="2114202"/>
            <a:ext cx="7772400" cy="3785652"/>
          </a:xfrm>
          <a:prstGeom prst="rect">
            <a:avLst/>
          </a:prstGeom>
          <a:noFill/>
        </p:spPr>
        <p:txBody>
          <a:bodyPr wrap="square" rtlCol="0">
            <a:spAutoFit/>
          </a:bodyPr>
          <a:lstStyle/>
          <a:p>
            <a:r>
              <a:rPr lang="en-US" sz="2400" dirty="0" smtClean="0"/>
              <a:t>Multi-Objective Genetic Algorithm:</a:t>
            </a:r>
          </a:p>
          <a:p>
            <a:pPr marL="342900" indent="-342900">
              <a:buFont typeface="Arial" panose="020B0604020202020204" pitchFamily="34" charset="0"/>
              <a:buChar char="•"/>
            </a:pPr>
            <a:r>
              <a:rPr lang="en-US" sz="2400" dirty="0" err="1" smtClean="0"/>
              <a:t>Matlab</a:t>
            </a:r>
            <a:r>
              <a:rPr lang="en-US" sz="2400" dirty="0" smtClean="0"/>
              <a:t> </a:t>
            </a:r>
            <a:r>
              <a:rPr lang="en-US" sz="2400" dirty="0" err="1" smtClean="0"/>
              <a:t>gamultiobj</a:t>
            </a:r>
            <a:endParaRPr lang="en-US" sz="2400" dirty="0" smtClean="0"/>
          </a:p>
          <a:p>
            <a:pPr marL="342900" indent="-342900">
              <a:buFont typeface="Arial" panose="020B0604020202020204" pitchFamily="34" charset="0"/>
              <a:buChar char="•"/>
            </a:pPr>
            <a:r>
              <a:rPr lang="en-US" sz="2400" dirty="0" smtClean="0"/>
              <a:t>Custom integer mutation and crossover functions</a:t>
            </a:r>
          </a:p>
          <a:p>
            <a:pPr marL="342900" indent="-342900">
              <a:buFont typeface="Arial" panose="020B0604020202020204" pitchFamily="34" charset="0"/>
              <a:buChar char="•"/>
            </a:pPr>
            <a:r>
              <a:rPr lang="en-US" sz="2400" dirty="0" smtClean="0"/>
              <a:t>Convergence</a:t>
            </a:r>
          </a:p>
          <a:p>
            <a:pPr marL="800100" lvl="1" indent="-342900">
              <a:buFont typeface="Arial" panose="020B0604020202020204" pitchFamily="34" charset="0"/>
              <a:buChar char="•"/>
            </a:pPr>
            <a:r>
              <a:rPr lang="en-US" sz="2400" dirty="0" smtClean="0"/>
              <a:t>Large jumps between successive iterations due to integer variables.</a:t>
            </a:r>
          </a:p>
          <a:p>
            <a:pPr marL="800100" lvl="1" indent="-342900">
              <a:buFont typeface="Arial" panose="020B0604020202020204" pitchFamily="34" charset="0"/>
              <a:buChar char="•"/>
            </a:pPr>
            <a:r>
              <a:rPr lang="en-US" sz="2400" dirty="0" smtClean="0"/>
              <a:t>Criteria: average change in average fitness &lt; </a:t>
            </a:r>
            <a:r>
              <a:rPr lang="en-US" sz="2400" dirty="0" err="1" smtClean="0"/>
              <a:t>tol</a:t>
            </a:r>
            <a:endParaRPr lang="en-US" sz="2400" dirty="0" smtClean="0"/>
          </a:p>
          <a:p>
            <a:endParaRPr lang="en-US" sz="2400" dirty="0" smtClean="0"/>
          </a:p>
          <a:p>
            <a:endParaRPr lang="en-US" sz="2400" dirty="0" smtClean="0"/>
          </a:p>
          <a:p>
            <a:pPr marL="342900" indent="-342900">
              <a:buFont typeface="Arial" panose="020B0604020202020204" pitchFamily="34" charset="0"/>
              <a:buChar char="•"/>
            </a:pPr>
            <a:endParaRPr lang="en-US" sz="2400" dirty="0"/>
          </a:p>
        </p:txBody>
      </p:sp>
      <p:pic>
        <p:nvPicPr>
          <p:cNvPr id="6" name="Picture 5"/>
          <p:cNvPicPr>
            <a:picLocks noChangeAspect="1"/>
          </p:cNvPicPr>
          <p:nvPr/>
        </p:nvPicPr>
        <p:blipFill>
          <a:blip r:embed="rId2"/>
          <a:stretch>
            <a:fillRect/>
          </a:stretch>
        </p:blipFill>
        <p:spPr>
          <a:xfrm>
            <a:off x="1600200" y="1219200"/>
            <a:ext cx="5791200" cy="707448"/>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38" y="1161607"/>
            <a:ext cx="7600000" cy="5590476"/>
          </a:xfrm>
          <a:prstGeom prst="rect">
            <a:avLst/>
          </a:prstGeom>
        </p:spPr>
      </p:pic>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sp>
        <p:nvSpPr>
          <p:cNvPr id="4" name="Oval 3"/>
          <p:cNvSpPr/>
          <p:nvPr/>
        </p:nvSpPr>
        <p:spPr>
          <a:xfrm>
            <a:off x="2590800" y="39624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29718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77220" y="2058657"/>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29637" y="1098702"/>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24200" y="5629870"/>
            <a:ext cx="1230465" cy="369332"/>
          </a:xfrm>
          <a:prstGeom prst="rect">
            <a:avLst/>
          </a:prstGeom>
          <a:noFill/>
        </p:spPr>
        <p:txBody>
          <a:bodyPr wrap="none" rtlCol="0">
            <a:spAutoFit/>
          </a:bodyPr>
          <a:lstStyle/>
          <a:p>
            <a:r>
              <a:rPr lang="en-US" dirty="0" smtClean="0"/>
              <a:t>14-15 crew</a:t>
            </a:r>
            <a:endParaRPr lang="en-US" dirty="0"/>
          </a:p>
        </p:txBody>
      </p:sp>
      <p:sp>
        <p:nvSpPr>
          <p:cNvPr id="12" name="TextBox 11"/>
          <p:cNvSpPr txBox="1"/>
          <p:nvPr/>
        </p:nvSpPr>
        <p:spPr>
          <a:xfrm>
            <a:off x="3939906" y="4778873"/>
            <a:ext cx="1230465" cy="369332"/>
          </a:xfrm>
          <a:prstGeom prst="rect">
            <a:avLst/>
          </a:prstGeom>
          <a:noFill/>
        </p:spPr>
        <p:txBody>
          <a:bodyPr wrap="none" rtlCol="0">
            <a:spAutoFit/>
          </a:bodyPr>
          <a:lstStyle/>
          <a:p>
            <a:r>
              <a:rPr lang="en-US" dirty="0" smtClean="0"/>
              <a:t>16-18 crew</a:t>
            </a:r>
            <a:endParaRPr lang="en-US" dirty="0"/>
          </a:p>
        </p:txBody>
      </p:sp>
      <p:sp>
        <p:nvSpPr>
          <p:cNvPr id="13" name="TextBox 12"/>
          <p:cNvSpPr txBox="1"/>
          <p:nvPr/>
        </p:nvSpPr>
        <p:spPr>
          <a:xfrm>
            <a:off x="4910007" y="3905026"/>
            <a:ext cx="1230465" cy="369332"/>
          </a:xfrm>
          <a:prstGeom prst="rect">
            <a:avLst/>
          </a:prstGeom>
          <a:noFill/>
        </p:spPr>
        <p:txBody>
          <a:bodyPr wrap="none" rtlCol="0">
            <a:spAutoFit/>
          </a:bodyPr>
          <a:lstStyle/>
          <a:p>
            <a:r>
              <a:rPr lang="en-US" dirty="0" smtClean="0"/>
              <a:t>19-21 crew</a:t>
            </a:r>
            <a:endParaRPr lang="en-US" dirty="0"/>
          </a:p>
        </p:txBody>
      </p:sp>
      <p:sp>
        <p:nvSpPr>
          <p:cNvPr id="14" name="TextBox 13"/>
          <p:cNvSpPr txBox="1"/>
          <p:nvPr/>
        </p:nvSpPr>
        <p:spPr>
          <a:xfrm>
            <a:off x="5874218" y="3065502"/>
            <a:ext cx="1177566" cy="369332"/>
          </a:xfrm>
          <a:prstGeom prst="rect">
            <a:avLst/>
          </a:prstGeom>
          <a:noFill/>
        </p:spPr>
        <p:txBody>
          <a:bodyPr wrap="none" rtlCol="0">
            <a:spAutoFit/>
          </a:bodyPr>
          <a:lstStyle/>
          <a:p>
            <a:r>
              <a:rPr lang="en-US" dirty="0" smtClean="0"/>
              <a:t>20-22crew</a:t>
            </a:r>
            <a:endParaRPr lang="en-US" dirty="0"/>
          </a:p>
        </p:txBody>
      </p:sp>
      <p:sp>
        <p:nvSpPr>
          <p:cNvPr id="15" name="TextBox 14"/>
          <p:cNvSpPr txBox="1"/>
          <p:nvPr/>
        </p:nvSpPr>
        <p:spPr>
          <a:xfrm>
            <a:off x="7045671" y="2081463"/>
            <a:ext cx="1230465" cy="369332"/>
          </a:xfrm>
          <a:prstGeom prst="rect">
            <a:avLst/>
          </a:prstGeom>
          <a:noFill/>
        </p:spPr>
        <p:txBody>
          <a:bodyPr wrap="none" rtlCol="0">
            <a:spAutoFit/>
          </a:bodyPr>
          <a:lstStyle/>
          <a:p>
            <a:r>
              <a:rPr lang="en-US" dirty="0" smtClean="0"/>
              <a:t>23-25 crew</a:t>
            </a:r>
            <a:endParaRPr lang="en-US" dirty="0"/>
          </a:p>
        </p:txBody>
      </p:sp>
      <p:sp>
        <p:nvSpPr>
          <p:cNvPr id="9" name="Oval 8"/>
          <p:cNvSpPr/>
          <p:nvPr/>
        </p:nvSpPr>
        <p:spPr>
          <a:xfrm>
            <a:off x="1676400" y="49530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2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p:bldP spid="12" grpId="0"/>
      <p:bldP spid="13" grpId="0"/>
      <p:bldP spid="14" grpId="0"/>
      <p:bldP spid="15"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55" y="1006000"/>
            <a:ext cx="7600000" cy="5590476"/>
          </a:xfrm>
          <a:prstGeom prst="rect">
            <a:avLst/>
          </a:prstGeom>
        </p:spPr>
      </p:pic>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
        <p:nvSpPr>
          <p:cNvPr id="8" name="Diamond 7"/>
          <p:cNvSpPr/>
          <p:nvPr/>
        </p:nvSpPr>
        <p:spPr>
          <a:xfrm>
            <a:off x="7309883" y="5743353"/>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c 8"/>
          <p:cNvSpPr/>
          <p:nvPr/>
        </p:nvSpPr>
        <p:spPr>
          <a:xfrm rot="4204004">
            <a:off x="1562461" y="1468186"/>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4204004">
            <a:off x="214545" y="1740557"/>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4343400" y="6249887"/>
            <a:ext cx="1295400" cy="282508"/>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55" y="1006000"/>
            <a:ext cx="7600000" cy="5590476"/>
          </a:xfrm>
          <a:prstGeom prst="rect">
            <a:avLst/>
          </a:prstGeom>
        </p:spPr>
      </p:pic>
      <p:sp>
        <p:nvSpPr>
          <p:cNvPr id="11" name="Diamond 10"/>
          <p:cNvSpPr/>
          <p:nvPr/>
        </p:nvSpPr>
        <p:spPr>
          <a:xfrm>
            <a:off x="7309883" y="5743353"/>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22</a:t>
            </a:fld>
            <a:endParaRPr lang="en-US">
              <a:solidFill>
                <a:prstClr val="black">
                  <a:tint val="75000"/>
                </a:prstClr>
              </a:solidFill>
            </a:endParaRPr>
          </a:p>
        </p:txBody>
      </p:sp>
      <p:sp>
        <p:nvSpPr>
          <p:cNvPr id="3" name="Oval 2"/>
          <p:cNvSpPr/>
          <p:nvPr/>
        </p:nvSpPr>
        <p:spPr>
          <a:xfrm>
            <a:off x="6479295" y="4544812"/>
            <a:ext cx="218574" cy="218574"/>
          </a:xfrm>
          <a:prstGeom prst="ellipse">
            <a:avLst/>
          </a:prstGeom>
          <a:no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709" y="1143001"/>
            <a:ext cx="5119287" cy="3401812"/>
          </a:xfrm>
          <a:prstGeom prst="rect">
            <a:avLst/>
          </a:prstGeom>
          <a:noFill/>
          <a:ln w="222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5"/>
          <a:stretch>
            <a:fillRect/>
          </a:stretch>
        </p:blipFill>
        <p:spPr>
          <a:xfrm>
            <a:off x="4343400" y="6249887"/>
            <a:ext cx="1295400" cy="282508"/>
          </a:xfrm>
          <a:prstGeom prst="rect">
            <a:avLst/>
          </a:prstGeom>
        </p:spPr>
      </p:pic>
    </p:spTree>
    <p:extLst>
      <p:ext uri="{BB962C8B-B14F-4D97-AF65-F5344CB8AC3E}">
        <p14:creationId xmlns:p14="http://schemas.microsoft.com/office/powerpoint/2010/main" val="8751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attention</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609600" y="1295400"/>
            <a:ext cx="8229600" cy="3416320"/>
          </a:xfrm>
          <a:prstGeom prst="rect">
            <a:avLst/>
          </a:prstGeom>
        </p:spPr>
        <p:txBody>
          <a:bodyPr wrap="square">
            <a:spAutoFit/>
          </a:bodyPr>
          <a:lstStyle/>
          <a:p>
            <a:pPr lvl="1"/>
            <a:r>
              <a:rPr lang="en-US" sz="2400" dirty="0" smtClean="0"/>
              <a:t>Acknowledgments:</a:t>
            </a:r>
          </a:p>
          <a:p>
            <a:pPr marL="800100" lvl="1" indent="-342900">
              <a:buFont typeface="Arial" panose="020B0604020202020204" pitchFamily="34" charset="0"/>
              <a:buChar char="•"/>
            </a:pPr>
            <a:r>
              <a:rPr lang="en-US" sz="2400" dirty="0" smtClean="0"/>
              <a:t>Dr</a:t>
            </a:r>
            <a:r>
              <a:rPr lang="en-US" sz="2400" dirty="0" smtClean="0"/>
              <a:t>. de </a:t>
            </a:r>
            <a:r>
              <a:rPr lang="en-US" sz="2400" dirty="0" err="1" smtClean="0"/>
              <a:t>Weck</a:t>
            </a:r>
            <a:endParaRPr lang="en-US" sz="2400" dirty="0" smtClean="0"/>
          </a:p>
          <a:p>
            <a:pPr marL="800100" lvl="1" indent="-342900">
              <a:buFont typeface="Arial" panose="020B0604020202020204" pitchFamily="34" charset="0"/>
              <a:buChar char="•"/>
            </a:pPr>
            <a:r>
              <a:rPr lang="en-US" sz="2400" dirty="0" smtClean="0"/>
              <a:t>Dr. Do</a:t>
            </a:r>
          </a:p>
          <a:p>
            <a:pPr marL="800100" lvl="1" indent="-342900">
              <a:buFont typeface="Arial" panose="020B0604020202020204" pitchFamily="34" charset="0"/>
              <a:buChar char="•"/>
            </a:pPr>
            <a:r>
              <a:rPr lang="en-US" sz="2400" dirty="0" smtClean="0"/>
              <a:t>Dr. </a:t>
            </a:r>
            <a:r>
              <a:rPr lang="en-US" sz="2400" dirty="0" err="1" smtClean="0"/>
              <a:t>Basdogan</a:t>
            </a:r>
            <a:endParaRPr lang="en-US" sz="2400" dirty="0" smtClean="0"/>
          </a:p>
          <a:p>
            <a:pPr marL="800100" lvl="1" indent="-342900">
              <a:buFont typeface="Arial" panose="020B0604020202020204" pitchFamily="34" charset="0"/>
              <a:buChar char="•"/>
            </a:pPr>
            <a:r>
              <a:rPr lang="en-US" sz="2400" dirty="0" smtClean="0"/>
              <a:t>Dr. Mueller</a:t>
            </a:r>
          </a:p>
          <a:p>
            <a:pPr marL="800100" lvl="1" indent="-342900">
              <a:buFont typeface="Arial" panose="020B0604020202020204" pitchFamily="34" charset="0"/>
              <a:buChar char="•"/>
            </a:pPr>
            <a:r>
              <a:rPr lang="en-US" sz="2400" dirty="0" smtClean="0"/>
              <a:t>Mr. Chang</a:t>
            </a:r>
          </a:p>
          <a:p>
            <a:pPr marL="800100" lvl="1" indent="-342900">
              <a:buFont typeface="Arial" panose="020B0604020202020204" pitchFamily="34" charset="0"/>
              <a:buChar char="•"/>
            </a:pPr>
            <a:r>
              <a:rPr lang="en-US" sz="2400" dirty="0" smtClean="0"/>
              <a:t>16.888 Classmates</a:t>
            </a:r>
            <a:endParaRPr lang="en-US" sz="2400" dirty="0"/>
          </a:p>
          <a:p>
            <a:pPr lvl="1"/>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692425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0" y="4432995"/>
            <a:ext cx="8712993" cy="2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12222</TotalTime>
  <Words>1181</Words>
  <Application>Microsoft Office PowerPoint</Application>
  <PresentationFormat>On-screen Show (4:3)</PresentationFormat>
  <Paragraphs>263</Paragraphs>
  <Slides>25</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Cambria Math</vt:lpstr>
      <vt:lpstr>2_Office Theme</vt:lpstr>
      <vt:lpstr>Equation</vt:lpstr>
      <vt:lpstr>PowerPoint Presentation</vt:lpstr>
      <vt:lpstr>Motivation:  Martian Settlement</vt:lpstr>
      <vt:lpstr>Problem Formulation: Objectives</vt:lpstr>
      <vt:lpstr>Problem Formulation: Variables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Multi-Objective Optimization</vt:lpstr>
      <vt:lpstr>Final Recommendation</vt:lpstr>
      <vt:lpstr>Learnings and Future Work</vt:lpstr>
      <vt:lpstr>Thank you for your attention</vt:lpstr>
      <vt:lpstr>Problem Formulation:  Bounds and Constraints</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ericward@mit.edu</cp:lastModifiedBy>
  <cp:revision>509</cp:revision>
  <dcterms:created xsi:type="dcterms:W3CDTF">2012-10-09T16:47:24Z</dcterms:created>
  <dcterms:modified xsi:type="dcterms:W3CDTF">2016-05-11T01:41:30Z</dcterms:modified>
</cp:coreProperties>
</file>