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3" r:id="rId1"/>
  </p:sldMasterIdLst>
  <p:notesMasterIdLst>
    <p:notesMasterId r:id="rId25"/>
  </p:notesMasterIdLst>
  <p:sldIdLst>
    <p:sldId id="448" r:id="rId2"/>
    <p:sldId id="565" r:id="rId3"/>
    <p:sldId id="566" r:id="rId4"/>
    <p:sldId id="573" r:id="rId5"/>
    <p:sldId id="574" r:id="rId6"/>
    <p:sldId id="572" r:id="rId7"/>
    <p:sldId id="576" r:id="rId8"/>
    <p:sldId id="567" r:id="rId9"/>
    <p:sldId id="575" r:id="rId10"/>
    <p:sldId id="585" r:id="rId11"/>
    <p:sldId id="587" r:id="rId12"/>
    <p:sldId id="579" r:id="rId13"/>
    <p:sldId id="586" r:id="rId14"/>
    <p:sldId id="580" r:id="rId15"/>
    <p:sldId id="568" r:id="rId16"/>
    <p:sldId id="581" r:id="rId17"/>
    <p:sldId id="582" r:id="rId18"/>
    <p:sldId id="583" r:id="rId19"/>
    <p:sldId id="584" r:id="rId20"/>
    <p:sldId id="577" r:id="rId21"/>
    <p:sldId id="578" r:id="rId22"/>
    <p:sldId id="570" r:id="rId23"/>
    <p:sldId id="5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kerVascik" initials="PD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202"/>
    <a:srgbClr val="FAC090"/>
    <a:srgbClr val="DFAC8D"/>
    <a:srgbClr val="007F00"/>
    <a:srgbClr val="FF66FF"/>
    <a:srgbClr val="011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0157" autoAdjust="0"/>
  </p:normalViewPr>
  <p:slideViewPr>
    <p:cSldViewPr>
      <p:cViewPr varScale="1">
        <p:scale>
          <a:sx n="80" d="100"/>
          <a:sy n="80" d="100"/>
        </p:scale>
        <p:origin x="1594"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10T00:02:30.445" idx="1">
    <p:pos x="3711" y="1631"/>
    <p:text>This is the population size times the number of generations. But this is only for one run of the GA, how many runs did you do to assure convergance?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2ED30-0A90-45AA-9637-D363BB894E5D}" type="datetimeFigureOut">
              <a:rPr lang="en-US" smtClean="0"/>
              <a:t>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EEE09-4C39-4D5E-9E9F-B9379C5BD052}" type="slidenum">
              <a:rPr lang="en-US" smtClean="0"/>
              <a:t>‹#›</a:t>
            </a:fld>
            <a:endParaRPr lang="en-US"/>
          </a:p>
        </p:txBody>
      </p:sp>
    </p:spTree>
    <p:extLst>
      <p:ext uri="{BB962C8B-B14F-4D97-AF65-F5344CB8AC3E}">
        <p14:creationId xmlns:p14="http://schemas.microsoft.com/office/powerpoint/2010/main" val="37476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7E07260-223B-4F8B-BFCC-6676C22B8B18}"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53317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16</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a:t>
            </a:r>
            <a:r>
              <a:rPr lang="en-US" baseline="0" dirty="0" smtClean="0"/>
              <a:t> the optimal result of the coordinate search with that of the GA in a few slides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17</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18</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how the two algorithms were validated against one another, as well as internally through multiple rounds of convergence testing (with different initial points and parameters and such)</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19</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EEE09-4C39-4D5E-9E9F-B9379C5BD052}" type="slidenum">
              <a:rPr lang="en-US" smtClean="0"/>
              <a:t>22</a:t>
            </a:fld>
            <a:endParaRPr lang="en-US"/>
          </a:p>
        </p:txBody>
      </p:sp>
    </p:spTree>
    <p:extLst>
      <p:ext uri="{BB962C8B-B14F-4D97-AF65-F5344CB8AC3E}">
        <p14:creationId xmlns:p14="http://schemas.microsoft.com/office/powerpoint/2010/main" val="64617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a:t>
            </a:fld>
            <a:endParaRPr lang="en-US"/>
          </a:p>
        </p:txBody>
      </p:sp>
    </p:spTree>
    <p:extLst>
      <p:ext uri="{BB962C8B-B14F-4D97-AF65-F5344CB8AC3E}">
        <p14:creationId xmlns:p14="http://schemas.microsoft.com/office/powerpoint/2010/main" val="416312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3</a:t>
            </a:fld>
            <a:endParaRPr lang="en-US"/>
          </a:p>
        </p:txBody>
      </p:sp>
    </p:spTree>
    <p:extLst>
      <p:ext uri="{BB962C8B-B14F-4D97-AF65-F5344CB8AC3E}">
        <p14:creationId xmlns:p14="http://schemas.microsoft.com/office/powerpoint/2010/main" val="375615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4</a:t>
            </a:fld>
            <a:endParaRPr lang="en-US"/>
          </a:p>
        </p:txBody>
      </p:sp>
    </p:spTree>
    <p:extLst>
      <p:ext uri="{BB962C8B-B14F-4D97-AF65-F5344CB8AC3E}">
        <p14:creationId xmlns:p14="http://schemas.microsoft.com/office/powerpoint/2010/main" val="259686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5</a:t>
            </a:fld>
            <a:endParaRPr lang="en-US"/>
          </a:p>
        </p:txBody>
      </p:sp>
    </p:spTree>
    <p:extLst>
      <p:ext uri="{BB962C8B-B14F-4D97-AF65-F5344CB8AC3E}">
        <p14:creationId xmlns:p14="http://schemas.microsoft.com/office/powerpoint/2010/main" val="3866929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6</a:t>
            </a:fld>
            <a:endParaRPr lang="en-US"/>
          </a:p>
        </p:txBody>
      </p:sp>
    </p:spTree>
    <p:extLst>
      <p:ext uri="{BB962C8B-B14F-4D97-AF65-F5344CB8AC3E}">
        <p14:creationId xmlns:p14="http://schemas.microsoft.com/office/powerpoint/2010/main" val="328936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why these two objectives are especially important in the pre-conceptual design phase planning of a Mars campaign</a:t>
            </a:r>
          </a:p>
          <a:p>
            <a:endParaRPr lang="en-US" baseline="0" dirty="0" smtClean="0"/>
          </a:p>
          <a:p>
            <a:r>
              <a:rPr lang="en-US" baseline="0" dirty="0" smtClean="0"/>
              <a:t>Introduce the two technologies we are considering, advanced propulsion and ISRU. Cite Sydney’s thesis as a reason that we are focusing on ISRU instead of recycling techs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9</a:t>
            </a:fld>
            <a:endParaRPr lang="en-US"/>
          </a:p>
        </p:txBody>
      </p:sp>
    </p:spTree>
    <p:extLst>
      <p:ext uri="{BB962C8B-B14F-4D97-AF65-F5344CB8AC3E}">
        <p14:creationId xmlns:p14="http://schemas.microsoft.com/office/powerpoint/2010/main" val="164410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advanced ISRU was found to be a non-started in our analysis since</a:t>
            </a:r>
            <a:r>
              <a:rPr lang="en-US" baseline="0" dirty="0" smtClean="0"/>
              <a:t> the time savings of more efficiency ISRU are not accounted for in our model. But, we do find that full lunar and full mars ISRU make the most efficient missions, so we need to develop that baseline technology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12</a:t>
            </a:fld>
            <a:endParaRPr lang="en-US"/>
          </a:p>
        </p:txBody>
      </p:sp>
    </p:spTree>
    <p:extLst>
      <p:ext uri="{BB962C8B-B14F-4D97-AF65-F5344CB8AC3E}">
        <p14:creationId xmlns:p14="http://schemas.microsoft.com/office/powerpoint/2010/main" val="302568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we didn’t want to go right to multi-objective optimization </a:t>
            </a:r>
          </a:p>
          <a:p>
            <a:endParaRPr lang="en-US" baseline="0" dirty="0" smtClean="0"/>
          </a:p>
          <a:p>
            <a:r>
              <a:rPr lang="en-US" baseline="0" dirty="0" smtClean="0"/>
              <a:t>The coordinate search is very good for local minimization as it is guaranteed to fined a local min, but with very complex design spaces it may not find the global min (requires multiple starting points)</a:t>
            </a:r>
          </a:p>
          <a:p>
            <a:endParaRPr lang="en-US" baseline="0" dirty="0" smtClean="0"/>
          </a:p>
          <a:p>
            <a:r>
              <a:rPr lang="en-US" baseline="0" dirty="0" smtClean="0"/>
              <a:t>GA is good for global search to identify the region of the global min. More computational expensive and not guaranteed to converge on global min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15</a:t>
            </a:fld>
            <a:endParaRPr lang="en-US"/>
          </a:p>
        </p:txBody>
      </p:sp>
    </p:spTree>
    <p:extLst>
      <p:ext uri="{BB962C8B-B14F-4D97-AF65-F5344CB8AC3E}">
        <p14:creationId xmlns:p14="http://schemas.microsoft.com/office/powerpoint/2010/main" val="376528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1371600"/>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5A35ABA-998E-4A45-A40E-E0C46150B91F}"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156700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FD1B27F-2B0A-4403-8697-20E2C043D934}"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042082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BF539F-CD54-4EBA-9B6E-D76C9A986169}"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9500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6858000" y="6400800"/>
            <a:ext cx="2133600" cy="365125"/>
          </a:xfrm>
        </p:spPr>
        <p:txBody>
          <a:bodyPr/>
          <a:lstStyle>
            <a:lvl1pPr>
              <a:defRPr b="1"/>
            </a:lvl1pPr>
          </a:lstStyle>
          <a:p>
            <a:pPr>
              <a:defRPr/>
            </a:pPr>
            <a:fld id="{6E3317FF-6423-48BB-8CF6-A5183FB2D7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0502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30AE9A-8E1B-4A7D-A6D4-1DFF1ED0CCA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0645829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4E19D0-4621-4E02-81E2-A8EB736A895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6779195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A3DAF20-F4A5-4D8F-935E-065F6F98BF91}"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46927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807E1CA-F7DC-49F4-B23D-304CBF42B944}" type="slidenum">
              <a:rPr lang="en-US">
                <a:solidFill>
                  <a:prstClr val="black">
                    <a:tint val="75000"/>
                  </a:prstClr>
                </a:solidFill>
              </a:rPr>
              <a:pPr>
                <a:defRPr/>
              </a:pPr>
              <a:t>‹#›</a:t>
            </a:fld>
            <a:endParaRPr lang="en-US">
              <a:solidFill>
                <a:prstClr val="black">
                  <a:tint val="75000"/>
                </a:prstClr>
              </a:solidFill>
            </a:endParaRPr>
          </a:p>
        </p:txBody>
      </p:sp>
      <p:sp>
        <p:nvSpPr>
          <p:cNvPr id="10"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3474669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AAA6DF8-AE59-48B9-BBA3-101795B12625}" type="slidenum">
              <a:rPr lang="en-US">
                <a:solidFill>
                  <a:prstClr val="black">
                    <a:tint val="75000"/>
                  </a:prstClr>
                </a:solidFill>
              </a:rPr>
              <a:pPr>
                <a:defRPr/>
              </a:pPr>
              <a:t>‹#›</a:t>
            </a:fld>
            <a:endParaRPr lang="en-US">
              <a:solidFill>
                <a:prstClr val="black">
                  <a:tint val="75000"/>
                </a:prstClr>
              </a:solidFill>
            </a:endParaRPr>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1614332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7843DBA-7A6B-4518-B514-355CB14F995A}" type="slidenum">
              <a:rPr lang="en-US">
                <a:solidFill>
                  <a:prstClr val="black">
                    <a:tint val="75000"/>
                  </a:prstClr>
                </a:solidFill>
              </a:rPr>
              <a:pPr>
                <a:defRPr/>
              </a:pPr>
              <a:t>‹#›</a:t>
            </a:fld>
            <a:endParaRPr lang="en-US">
              <a:solidFill>
                <a:prstClr val="black">
                  <a:tint val="75000"/>
                </a:prstClr>
              </a:solidFill>
            </a:endParaRPr>
          </a:p>
        </p:txBody>
      </p:sp>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59549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2DB7B5-ADA4-462C-9E53-D14E59138C6E}"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355401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3832D1-6ACC-4C24-8F7C-EA0BF4A56A68}"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884174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124200" y="0"/>
            <a:ext cx="6019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8288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D3E6779-72BB-4C61-B48C-8002C24C31C7}" type="slidenum">
              <a:rPr lang="en-US">
                <a:solidFill>
                  <a:prstClr val="black">
                    <a:tint val="75000"/>
                  </a:prstClr>
                </a:solidFill>
              </a:rPr>
              <a:pPr>
                <a:defRPr/>
              </a:pPr>
              <a:t>‹#›</a:t>
            </a:fld>
            <a:endParaRPr lang="en-US">
              <a:solidFill>
                <a:prstClr val="black">
                  <a:tint val="75000"/>
                </a:prstClr>
              </a:solidFill>
            </a:endParaRPr>
          </a:p>
        </p:txBody>
      </p:sp>
      <p:pic>
        <p:nvPicPr>
          <p:cNvPr id="3079" name="Picture 2" descr="C:\Users\Sydney\Desktop\MIT\MIT Logo.jp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2971800" cy="914400"/>
          </a:xfrm>
          <a:prstGeom prst="rect">
            <a:avLst/>
          </a:prstGeom>
          <a:noFill/>
          <a:ln w="9525">
            <a:noFill/>
            <a:miter lim="800000"/>
            <a:headEnd/>
            <a:tailEnd/>
          </a:ln>
        </p:spPr>
      </p:pic>
      <p:sp>
        <p:nvSpPr>
          <p:cNvPr id="12" name="Line 8"/>
          <p:cNvSpPr>
            <a:spLocks noChangeShapeType="1"/>
          </p:cNvSpPr>
          <p:nvPr userDrawn="1"/>
        </p:nvSpPr>
        <p:spPr bwMode="auto">
          <a:xfrm>
            <a:off x="457200" y="914400"/>
            <a:ext cx="8229600" cy="0"/>
          </a:xfrm>
          <a:prstGeom prst="line">
            <a:avLst/>
          </a:prstGeom>
          <a:noFill/>
          <a:ln w="38100">
            <a:solidFill>
              <a:schemeClr val="bg1">
                <a:lumMod val="75000"/>
              </a:schemeClr>
            </a:solidFill>
            <a:round/>
            <a:headEnd/>
            <a:tailEnd/>
          </a:ln>
          <a:effectLst/>
        </p:spPr>
        <p:txBody>
          <a:bodyPr/>
          <a:lstStyle/>
          <a:p>
            <a:pPr>
              <a:defRPr/>
            </a:pPr>
            <a:endParaRPr lang="en-US">
              <a:solidFill>
                <a:prstClr val="black"/>
              </a:solidFill>
              <a:cs typeface="Arial" charset="0"/>
            </a:endParaRPr>
          </a:p>
        </p:txBody>
      </p:sp>
    </p:spTree>
    <p:extLst>
      <p:ext uri="{BB962C8B-B14F-4D97-AF65-F5344CB8AC3E}">
        <p14:creationId xmlns:p14="http://schemas.microsoft.com/office/powerpoint/2010/main" val="17275740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r" rtl="0" eaLnBrk="0" fontAlgn="base" hangingPunct="0">
        <a:spcBef>
          <a:spcPct val="0"/>
        </a:spcBef>
        <a:spcAft>
          <a:spcPct val="0"/>
        </a:spcAft>
        <a:defRPr sz="3200" b="1" kern="1200">
          <a:solidFill>
            <a:srgbClr val="C00000"/>
          </a:solidFill>
          <a:latin typeface="Arial" pitchFamily="34" charset="0"/>
          <a:ea typeface="+mj-ea"/>
          <a:cs typeface="Arial" pitchFamily="34" charset="0"/>
        </a:defRPr>
      </a:lvl1pPr>
      <a:lvl2pPr algn="r" rtl="0" eaLnBrk="0" fontAlgn="base" hangingPunct="0">
        <a:spcBef>
          <a:spcPct val="0"/>
        </a:spcBef>
        <a:spcAft>
          <a:spcPct val="0"/>
        </a:spcAft>
        <a:defRPr sz="3200" b="1">
          <a:solidFill>
            <a:srgbClr val="C00000"/>
          </a:solidFill>
          <a:latin typeface="Arial" charset="0"/>
          <a:cs typeface="Arial" charset="0"/>
        </a:defRPr>
      </a:lvl2pPr>
      <a:lvl3pPr algn="r" rtl="0" eaLnBrk="0" fontAlgn="base" hangingPunct="0">
        <a:spcBef>
          <a:spcPct val="0"/>
        </a:spcBef>
        <a:spcAft>
          <a:spcPct val="0"/>
        </a:spcAft>
        <a:defRPr sz="3200" b="1">
          <a:solidFill>
            <a:srgbClr val="C00000"/>
          </a:solidFill>
          <a:latin typeface="Arial" charset="0"/>
          <a:cs typeface="Arial" charset="0"/>
        </a:defRPr>
      </a:lvl3pPr>
      <a:lvl4pPr algn="r" rtl="0" eaLnBrk="0" fontAlgn="base" hangingPunct="0">
        <a:spcBef>
          <a:spcPct val="0"/>
        </a:spcBef>
        <a:spcAft>
          <a:spcPct val="0"/>
        </a:spcAft>
        <a:defRPr sz="3200" b="1">
          <a:solidFill>
            <a:srgbClr val="C00000"/>
          </a:solidFill>
          <a:latin typeface="Arial" charset="0"/>
          <a:cs typeface="Arial" charset="0"/>
        </a:defRPr>
      </a:lvl4pPr>
      <a:lvl5pPr algn="r" rtl="0" eaLnBrk="0" fontAlgn="base" hangingPunct="0">
        <a:spcBef>
          <a:spcPct val="0"/>
        </a:spcBef>
        <a:spcAft>
          <a:spcPct val="0"/>
        </a:spcAft>
        <a:defRPr sz="3200" b="1">
          <a:solidFill>
            <a:srgbClr val="C00000"/>
          </a:solidFill>
          <a:latin typeface="Arial" charset="0"/>
          <a:cs typeface="Arial" charset="0"/>
        </a:defRPr>
      </a:lvl5pPr>
      <a:lvl6pPr marL="457200" algn="r" rtl="0" fontAlgn="base">
        <a:spcBef>
          <a:spcPct val="0"/>
        </a:spcBef>
        <a:spcAft>
          <a:spcPct val="0"/>
        </a:spcAft>
        <a:defRPr sz="3200" b="1">
          <a:solidFill>
            <a:srgbClr val="C00000"/>
          </a:solidFill>
          <a:latin typeface="Arial" charset="0"/>
          <a:cs typeface="Arial" charset="0"/>
        </a:defRPr>
      </a:lvl6pPr>
      <a:lvl7pPr marL="914400" algn="r" rtl="0" fontAlgn="base">
        <a:spcBef>
          <a:spcPct val="0"/>
        </a:spcBef>
        <a:spcAft>
          <a:spcPct val="0"/>
        </a:spcAft>
        <a:defRPr sz="3200" b="1">
          <a:solidFill>
            <a:srgbClr val="C00000"/>
          </a:solidFill>
          <a:latin typeface="Arial" charset="0"/>
          <a:cs typeface="Arial" charset="0"/>
        </a:defRPr>
      </a:lvl7pPr>
      <a:lvl8pPr marL="1371600" algn="r" rtl="0" fontAlgn="base">
        <a:spcBef>
          <a:spcPct val="0"/>
        </a:spcBef>
        <a:spcAft>
          <a:spcPct val="0"/>
        </a:spcAft>
        <a:defRPr sz="3200" b="1">
          <a:solidFill>
            <a:srgbClr val="C00000"/>
          </a:solidFill>
          <a:latin typeface="Arial" charset="0"/>
          <a:cs typeface="Arial" charset="0"/>
        </a:defRPr>
      </a:lvl8pPr>
      <a:lvl9pPr marL="1828800" algn="r" rtl="0" fontAlgn="base">
        <a:spcBef>
          <a:spcPct val="0"/>
        </a:spcBef>
        <a:spcAft>
          <a:spcPct val="0"/>
        </a:spcAft>
        <a:defRPr sz="3200" b="1">
          <a:solidFill>
            <a:srgbClr val="C00000"/>
          </a:solidFill>
          <a:latin typeface="Arial" charset="0"/>
          <a:cs typeface="Arial" charset="0"/>
        </a:defRPr>
      </a:lvl9pPr>
    </p:titleStyle>
    <p:bodyStyle>
      <a:lvl1pPr marL="342900" indent="-342900" algn="ctr" rtl="0" eaLnBrk="0" fontAlgn="base" hangingPunct="0">
        <a:spcBef>
          <a:spcPct val="20000"/>
        </a:spcBef>
        <a:spcAft>
          <a:spcPct val="0"/>
        </a:spcAft>
        <a:buFont typeface="Arial" charset="0"/>
        <a:defRPr sz="44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gif"/><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2036618"/>
            <a:ext cx="9144000" cy="1752600"/>
          </a:xfrm>
        </p:spPr>
        <p:txBody>
          <a:bodyPr/>
          <a:lstStyle/>
          <a:p>
            <a:r>
              <a:rPr lang="en-US" sz="3600" dirty="0" smtClean="0"/>
              <a:t>Mars 2040 Optimization</a:t>
            </a:r>
          </a:p>
          <a:p>
            <a:r>
              <a:rPr lang="en-US" sz="2800" dirty="0" smtClean="0"/>
              <a:t>16.888 Final Presentation</a:t>
            </a:r>
          </a:p>
        </p:txBody>
      </p:sp>
      <p:sp>
        <p:nvSpPr>
          <p:cNvPr id="5" name="TextBox 4"/>
          <p:cNvSpPr txBox="1"/>
          <p:nvPr/>
        </p:nvSpPr>
        <p:spPr>
          <a:xfrm>
            <a:off x="1981200" y="6305550"/>
            <a:ext cx="5181600" cy="400050"/>
          </a:xfrm>
          <a:prstGeom prst="rect">
            <a:avLst/>
          </a:prstGeom>
          <a:noFill/>
        </p:spPr>
        <p:txBody>
          <a:bodyPr>
            <a:spAutoFit/>
          </a:bodyPr>
          <a:lstStyle/>
          <a:p>
            <a:pPr algn="ctr">
              <a:defRPr/>
            </a:pPr>
            <a:r>
              <a:rPr lang="en-US" sz="2000" b="1" dirty="0" smtClean="0">
                <a:solidFill>
                  <a:prstClr val="white">
                    <a:lumMod val="50000"/>
                  </a:prstClr>
                </a:solidFill>
                <a:latin typeface="Arial" pitchFamily="34" charset="0"/>
                <a:cs typeface="Arial" pitchFamily="34" charset="0"/>
              </a:rPr>
              <a:t>5/10/2016</a:t>
            </a:r>
            <a:endParaRPr lang="en-US" sz="2000" b="1" dirty="0">
              <a:solidFill>
                <a:prstClr val="white">
                  <a:lumMod val="50000"/>
                </a:prstClr>
              </a:solidFill>
              <a:latin typeface="Arial" pitchFamily="34" charset="0"/>
              <a:cs typeface="Arial" pitchFamily="34" charset="0"/>
            </a:endParaRPr>
          </a:p>
        </p:txBody>
      </p:sp>
      <p:sp>
        <p:nvSpPr>
          <p:cNvPr id="9" name="Title 1"/>
          <p:cNvSpPr txBox="1">
            <a:spLocks/>
          </p:cNvSpPr>
          <p:nvPr/>
        </p:nvSpPr>
        <p:spPr>
          <a:xfrm>
            <a:off x="3352800" y="76200"/>
            <a:ext cx="5791200" cy="838200"/>
          </a:xfrm>
          <a:prstGeom prst="rect">
            <a:avLst/>
          </a:prstGeom>
        </p:spPr>
        <p:txBody>
          <a:bodyPr anchor="ctr"/>
          <a:lstStyle/>
          <a:p>
            <a:pPr algn="r">
              <a:spcBef>
                <a:spcPct val="0"/>
              </a:spcBef>
              <a:defRPr/>
            </a:pPr>
            <a:endParaRPr lang="en-US" sz="2800" b="1" dirty="0">
              <a:solidFill>
                <a:srgbClr val="C00000"/>
              </a:solidFill>
              <a:latin typeface="Arial" pitchFamily="34" charset="0"/>
              <a:cs typeface="Arial" pitchFamily="34" charset="0"/>
            </a:endParaRPr>
          </a:p>
        </p:txBody>
      </p:sp>
      <p:sp>
        <p:nvSpPr>
          <p:cNvPr id="10" name="TextBox 9"/>
          <p:cNvSpPr txBox="1"/>
          <p:nvPr/>
        </p:nvSpPr>
        <p:spPr>
          <a:xfrm>
            <a:off x="190500" y="3810000"/>
            <a:ext cx="8763000" cy="1015663"/>
          </a:xfrm>
          <a:prstGeom prst="rect">
            <a:avLst/>
          </a:prstGeom>
          <a:noFill/>
        </p:spPr>
        <p:txBody>
          <a:bodyPr wrap="square">
            <a:spAutoFit/>
          </a:bodyPr>
          <a:lstStyle/>
          <a:p>
            <a:pPr algn="ctr">
              <a:defRPr/>
            </a:pPr>
            <a:r>
              <a:rPr lang="en-US" sz="2000" b="1" dirty="0" smtClean="0">
                <a:solidFill>
                  <a:prstClr val="white">
                    <a:lumMod val="50000"/>
                  </a:prstClr>
                </a:solidFill>
                <a:latin typeface="Arial" pitchFamily="34" charset="0"/>
                <a:cs typeface="Arial" pitchFamily="34" charset="0"/>
              </a:rPr>
              <a:t>Parker </a:t>
            </a:r>
            <a:r>
              <a:rPr lang="en-US" sz="2000" b="1" dirty="0" err="1" smtClean="0">
                <a:solidFill>
                  <a:prstClr val="white">
                    <a:lumMod val="50000"/>
                  </a:prstClr>
                </a:solidFill>
                <a:latin typeface="Arial" pitchFamily="34" charset="0"/>
                <a:cs typeface="Arial" pitchFamily="34" charset="0"/>
              </a:rPr>
              <a:t>Vascik</a:t>
            </a:r>
            <a:endParaRPr lang="en-US" sz="2000" b="1" dirty="0" smtClean="0">
              <a:solidFill>
                <a:prstClr val="white">
                  <a:lumMod val="50000"/>
                </a:prstClr>
              </a:solidFill>
              <a:latin typeface="Arial" pitchFamily="34" charset="0"/>
              <a:cs typeface="Arial" pitchFamily="34" charset="0"/>
            </a:endParaRPr>
          </a:p>
          <a:p>
            <a:pPr algn="ctr">
              <a:defRPr/>
            </a:pPr>
            <a:r>
              <a:rPr lang="en-US" sz="2000" b="1" dirty="0" smtClean="0">
                <a:solidFill>
                  <a:prstClr val="white">
                    <a:lumMod val="50000"/>
                  </a:prstClr>
                </a:solidFill>
                <a:latin typeface="Arial" pitchFamily="34" charset="0"/>
                <a:cs typeface="Arial" pitchFamily="34" charset="0"/>
              </a:rPr>
              <a:t>Eric Ward</a:t>
            </a:r>
          </a:p>
          <a:p>
            <a:pPr algn="ctr">
              <a:defRPr/>
            </a:pPr>
            <a:r>
              <a:rPr lang="en-US" sz="2000" b="1" dirty="0" smtClean="0">
                <a:solidFill>
                  <a:prstClr val="white">
                    <a:lumMod val="50000"/>
                  </a:prstClr>
                </a:solidFill>
                <a:latin typeface="Arial" pitchFamily="34" charset="0"/>
                <a:cs typeface="Arial" pitchFamily="34" charset="0"/>
              </a:rPr>
              <a:t>Sam Wald</a:t>
            </a:r>
          </a:p>
        </p:txBody>
      </p:sp>
      <p:sp>
        <p:nvSpPr>
          <p:cNvPr id="2" name="Slide Number Placeholder 1"/>
          <p:cNvSpPr>
            <a:spLocks noGrp="1"/>
          </p:cNvSpPr>
          <p:nvPr>
            <p:ph type="sldNum" sz="quarter" idx="12"/>
          </p:nvPr>
        </p:nvSpPr>
        <p:spPr/>
        <p:txBody>
          <a:bodyPr/>
          <a:lstStyle/>
          <a:p>
            <a:pPr>
              <a:defRPr/>
            </a:pPr>
            <a:fld id="{F5A35ABA-998E-4A45-A40E-E0C46150B91F}"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3194926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a:t>Multidisciplinary Expansions</a:t>
            </a:r>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10</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64383" y="5920740"/>
            <a:ext cx="978408"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IMLEO Costs</a:t>
            </a:r>
            <a:endParaRPr lang="en-US" sz="1200" dirty="0">
              <a:solidFill>
                <a:schemeClr val="tx1"/>
              </a:solidFill>
            </a:endParaRPr>
          </a:p>
        </p:txBody>
      </p:sp>
      <p:sp>
        <p:nvSpPr>
          <p:cNvPr id="6" name="Rounded Rectangle 5"/>
          <p:cNvSpPr/>
          <p:nvPr/>
        </p:nvSpPr>
        <p:spPr>
          <a:xfrm>
            <a:off x="4343400" y="5920740"/>
            <a:ext cx="1143000"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Technology Development</a:t>
            </a:r>
            <a:endParaRPr lang="en-US" sz="1200" dirty="0">
              <a:solidFill>
                <a:schemeClr val="tx1"/>
              </a:solidFill>
            </a:endParaRPr>
          </a:p>
        </p:txBody>
      </p:sp>
      <p:cxnSp>
        <p:nvCxnSpPr>
          <p:cNvPr id="8" name="Straight Arrow Connector 7"/>
          <p:cNvCxnSpPr>
            <a:stCxn id="6" idx="0"/>
          </p:cNvCxnSpPr>
          <p:nvPr/>
        </p:nvCxnSpPr>
        <p:spPr>
          <a:xfrm flipV="1">
            <a:off x="4914900" y="5486400"/>
            <a:ext cx="13335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57600" y="3657600"/>
            <a:ext cx="1266826" cy="226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86400" y="5334000"/>
            <a:ext cx="2362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flipV="1">
            <a:off x="5486400" y="3962400"/>
            <a:ext cx="685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a:off x="4042791" y="6172200"/>
            <a:ext cx="30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657600" y="5486400"/>
            <a:ext cx="25908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19400" y="5638800"/>
            <a:ext cx="2895600" cy="1143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80004" y="6443246"/>
            <a:ext cx="2422017" cy="338554"/>
          </a:xfrm>
          <a:prstGeom prst="rect">
            <a:avLst/>
          </a:prstGeom>
          <a:noFill/>
        </p:spPr>
        <p:txBody>
          <a:bodyPr wrap="square" rtlCol="0">
            <a:spAutoFit/>
          </a:bodyPr>
          <a:lstStyle/>
          <a:p>
            <a:pPr algn="ctr"/>
            <a:r>
              <a:rPr lang="en-US" sz="1600" dirty="0" smtClean="0">
                <a:solidFill>
                  <a:srgbClr val="C00000"/>
                </a:solidFill>
              </a:rPr>
              <a:t>New Modules</a:t>
            </a:r>
            <a:endParaRPr lang="en-US" sz="1600" dirty="0">
              <a:solidFill>
                <a:srgbClr val="C00000"/>
              </a:solidFill>
            </a:endParaRPr>
          </a:p>
        </p:txBody>
      </p:sp>
      <p:sp>
        <p:nvSpPr>
          <p:cNvPr id="15" name="Rectangle 14"/>
          <p:cNvSpPr/>
          <p:nvPr/>
        </p:nvSpPr>
        <p:spPr>
          <a:xfrm>
            <a:off x="7334250" y="4038600"/>
            <a:ext cx="1447800" cy="8763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smtClean="0"/>
              <a:t>Science Utility</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11</a:t>
            </a:fld>
            <a:endParaRPr lang="en-US">
              <a:solidFill>
                <a:prstClr val="black">
                  <a:tint val="75000"/>
                </a:prstClr>
              </a:solidFill>
            </a:endParaRPr>
          </a:p>
        </p:txBody>
      </p:sp>
      <mc:AlternateContent xmlns:mc="http://schemas.openxmlformats.org/markup-compatibility/2006">
        <mc:Choice xmlns:a14="http://schemas.microsoft.com/office/drawing/2010/main" Requires="a14">
          <p:sp>
            <p:nvSpPr>
              <p:cNvPr id="7" name="TextBox 6"/>
              <p:cNvSpPr txBox="1"/>
              <p:nvPr/>
            </p:nvSpPr>
            <p:spPr>
              <a:xfrm>
                <a:off x="3295650" y="3905071"/>
                <a:ext cx="169418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rPr>
                        <m:t>𝑃</m:t>
                      </m:r>
                      <m:r>
                        <a:rPr lang="en-US" sz="2800" b="0" i="1" smtClean="0">
                          <a:latin typeface="Cambria Math" panose="02040503050406030204" pitchFamily="18" charset="0"/>
                        </a:rPr>
                        <m:t> </m:t>
                      </m:r>
                      <m:r>
                        <a:rPr lang="en-US" sz="2800" b="0" i="1" smtClean="0">
                          <a:latin typeface="Cambria Math" panose="02040503050406030204" pitchFamily="18" charset="0"/>
                        </a:rPr>
                        <m:t>𝑡</m:t>
                      </m:r>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3295650" y="3905071"/>
                <a:ext cx="1694182" cy="430887"/>
              </a:xfrm>
              <a:prstGeom prst="rect">
                <a:avLst/>
              </a:prstGeom>
              <a:blipFill rotWithShape="0">
                <a:blip r:embed="rId2"/>
                <a:stretch>
                  <a:fillRect/>
                </a:stretch>
              </a:blipFill>
            </p:spPr>
            <p:txBody>
              <a:bodyPr/>
              <a:lstStyle/>
              <a:p>
                <a:r>
                  <a:rPr lang="en-US">
                    <a:noFill/>
                  </a:rPr>
                  <a:t> </a:t>
                </a:r>
              </a:p>
            </p:txBody>
          </p:sp>
        </mc:Fallback>
      </mc:AlternateContent>
      <p:sp>
        <p:nvSpPr>
          <p:cNvPr id="18" name="TextBox 17"/>
          <p:cNvSpPr txBox="1"/>
          <p:nvPr/>
        </p:nvSpPr>
        <p:spPr>
          <a:xfrm>
            <a:off x="2819400" y="4895671"/>
            <a:ext cx="4133850" cy="1200329"/>
          </a:xfrm>
          <a:prstGeom prst="rect">
            <a:avLst/>
          </a:prstGeom>
          <a:noFill/>
        </p:spPr>
        <p:txBody>
          <a:bodyPr wrap="square" rtlCol="0">
            <a:spAutoFit/>
          </a:bodyPr>
          <a:lstStyle/>
          <a:p>
            <a:r>
              <a:rPr lang="en-US" dirty="0"/>
              <a:t>S</a:t>
            </a:r>
            <a:r>
              <a:rPr lang="en-US" dirty="0" smtClean="0"/>
              <a:t>    = </a:t>
            </a:r>
            <a:r>
              <a:rPr lang="en-US" dirty="0" smtClean="0"/>
              <a:t>science utility</a:t>
            </a:r>
            <a:endParaRPr lang="en-US" dirty="0" smtClean="0"/>
          </a:p>
          <a:p>
            <a:r>
              <a:rPr lang="en-US" dirty="0" smtClean="0"/>
              <a:t>W</a:t>
            </a:r>
            <a:r>
              <a:rPr lang="en-US" baseline="-25000" dirty="0" smtClean="0"/>
              <a:t>i</a:t>
            </a:r>
            <a:r>
              <a:rPr lang="en-US" dirty="0" smtClean="0"/>
              <a:t>  = site science interest</a:t>
            </a:r>
            <a:endParaRPr lang="en-US" dirty="0" smtClean="0"/>
          </a:p>
          <a:p>
            <a:r>
              <a:rPr lang="en-US" dirty="0" smtClean="0"/>
              <a:t>P    = surface population</a:t>
            </a:r>
            <a:endParaRPr lang="en-US" dirty="0" smtClean="0"/>
          </a:p>
          <a:p>
            <a:r>
              <a:rPr lang="en-US" dirty="0" smtClean="0"/>
              <a:t>t     = time available for science activities</a:t>
            </a:r>
            <a:endParaRPr lang="en-US" dirty="0" smtClean="0"/>
          </a:p>
        </p:txBody>
      </p:sp>
    </p:spTree>
    <p:extLst>
      <p:ext uri="{BB962C8B-B14F-4D97-AF65-F5344CB8AC3E}">
        <p14:creationId xmlns:p14="http://schemas.microsoft.com/office/powerpoint/2010/main" val="3647222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12</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457200" y="1066800"/>
            <a:ext cx="83820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Investment in advanced technologies may be traded with:</a:t>
            </a:r>
          </a:p>
          <a:p>
            <a:pPr marL="800100" lvl="1" indent="-342900">
              <a:buFont typeface="Arial" panose="020B0604020202020204" pitchFamily="34" charset="0"/>
              <a:buChar char="•"/>
            </a:pPr>
            <a:r>
              <a:rPr lang="en-US" sz="2400" dirty="0" smtClean="0"/>
              <a:t>Reductions with campaign operational costs </a:t>
            </a:r>
          </a:p>
          <a:p>
            <a:pPr marL="800100" lvl="1" indent="-342900">
              <a:buFont typeface="Arial" panose="020B0604020202020204" pitchFamily="34" charset="0"/>
              <a:buChar char="•"/>
            </a:pPr>
            <a:r>
              <a:rPr lang="en-US" sz="2400" dirty="0" smtClean="0"/>
              <a:t>Enhancement in mission value (or perhaps safety)</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propulsion</a:t>
            </a:r>
            <a:r>
              <a:rPr lang="en-US" sz="2400" dirty="0" smtClean="0"/>
              <a:t> will: </a:t>
            </a:r>
          </a:p>
          <a:p>
            <a:pPr marL="800100" lvl="1" indent="-342900">
              <a:buFont typeface="Arial" panose="020B0604020202020204" pitchFamily="34" charset="0"/>
              <a:buChar char="•"/>
            </a:pPr>
            <a:r>
              <a:rPr lang="en-US" sz="2400" dirty="0"/>
              <a:t>R</a:t>
            </a:r>
            <a:r>
              <a:rPr lang="en-US" sz="2400" dirty="0" smtClean="0"/>
              <a:t>educe fuel requirements for IMLEO or ISRU</a:t>
            </a:r>
          </a:p>
          <a:p>
            <a:pPr marL="800100" lvl="1" indent="-342900">
              <a:buFont typeface="Arial" panose="020B0604020202020204" pitchFamily="34" charset="0"/>
              <a:buChar char="•"/>
            </a:pPr>
            <a:r>
              <a:rPr lang="en-US" sz="2400" dirty="0" smtClean="0"/>
              <a:t>Potentially reduce transit time increasing astronaut time on Mars</a:t>
            </a:r>
          </a:p>
          <a:p>
            <a:pPr marL="800100" lvl="1" indent="-342900">
              <a:buFont typeface="Arial" panose="020B0604020202020204" pitchFamily="34" charset="0"/>
              <a:buChar char="•"/>
            </a:pPr>
            <a:r>
              <a:rPr lang="en-US" sz="2400" dirty="0" smtClean="0"/>
              <a:t>Chemical engine </a:t>
            </a:r>
            <a:r>
              <a:rPr lang="en-US" sz="2400" dirty="0" err="1" smtClean="0"/>
              <a:t>Isp</a:t>
            </a:r>
            <a:r>
              <a:rPr lang="en-US" sz="2400" dirty="0" smtClean="0"/>
              <a:t> improvements and nuclear thermal rockets are considered in this analysis</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strike="sngStrike" dirty="0" smtClean="0"/>
              <a:t>Advanced ISRU</a:t>
            </a:r>
            <a:r>
              <a:rPr lang="en-US" sz="2400" strike="sngStrike" dirty="0" smtClean="0"/>
              <a:t> will:</a:t>
            </a:r>
          </a:p>
          <a:p>
            <a:pPr marL="800100" lvl="1" indent="-342900">
              <a:buFont typeface="Arial" panose="020B0604020202020204" pitchFamily="34" charset="0"/>
              <a:buChar char="•"/>
            </a:pPr>
            <a:r>
              <a:rPr lang="en-US" sz="2400" strike="sngStrike" dirty="0" smtClean="0"/>
              <a:t>Reduce emplaced mission mass</a:t>
            </a:r>
          </a:p>
          <a:p>
            <a:pPr marL="800100" lvl="1" indent="-342900">
              <a:buFont typeface="Arial" panose="020B0604020202020204" pitchFamily="34" charset="0"/>
              <a:buChar char="•"/>
            </a:pPr>
            <a:r>
              <a:rPr lang="en-US" sz="2400" strike="sngStrike" dirty="0" smtClean="0"/>
              <a:t>Reduce resupply mission sparing mass</a:t>
            </a:r>
            <a:endParaRPr lang="en-US" sz="2400" strike="sngStrike" dirty="0"/>
          </a:p>
        </p:txBody>
      </p:sp>
    </p:spTree>
    <p:extLst>
      <p:ext uri="{BB962C8B-B14F-4D97-AF65-F5344CB8AC3E}">
        <p14:creationId xmlns:p14="http://schemas.microsoft.com/office/powerpoint/2010/main" val="1150944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066800"/>
            <a:ext cx="8382000" cy="3262432"/>
          </a:xfrm>
          <a:prstGeom prst="rect">
            <a:avLst/>
          </a:prstGeom>
          <a:noFill/>
        </p:spPr>
        <p:txBody>
          <a:bodyPr wrap="square" rtlCol="0">
            <a:spAutoFit/>
          </a:bodyPr>
          <a:lstStyle/>
          <a:p>
            <a:r>
              <a:rPr lang="en-US" sz="2400" dirty="0" smtClean="0"/>
              <a:t>Cost estimation for low Technology Readiness Level (TRL), far-term developments is a significant field of active research</a:t>
            </a:r>
          </a:p>
          <a:p>
            <a:endParaRPr lang="en-US" sz="1050" dirty="0" smtClean="0"/>
          </a:p>
          <a:p>
            <a:pPr marL="571500" indent="-342900">
              <a:buFont typeface="Arial" panose="020B0604020202020204" pitchFamily="34" charset="0"/>
              <a:buChar char="•"/>
            </a:pPr>
            <a:r>
              <a:rPr lang="en-US" sz="2400" dirty="0" smtClean="0"/>
              <a:t>The NASA Advanced Missions Cost Model (AMCM) was utilized in this research</a:t>
            </a:r>
          </a:p>
          <a:p>
            <a:pPr marL="571500" indent="-342900">
              <a:buFont typeface="Arial" panose="020B0604020202020204" pitchFamily="34" charset="0"/>
              <a:buChar char="•"/>
            </a:pPr>
            <a:r>
              <a:rPr lang="en-US" sz="2400" dirty="0" smtClean="0"/>
              <a:t>The model is an analytic expression created from historical data of over 300 NASA advanced missions and technology development programs</a:t>
            </a:r>
          </a:p>
          <a:p>
            <a:pPr marL="571500" indent="-342900">
              <a:buFont typeface="Arial" panose="020B0604020202020204" pitchFamily="34" charset="0"/>
              <a:buChar char="•"/>
            </a:pPr>
            <a:endParaRPr lang="en-US" sz="2400" dirty="0"/>
          </a:p>
        </p:txBody>
      </p:sp>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13</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40287125"/>
              </p:ext>
            </p:extLst>
          </p:nvPr>
        </p:nvGraphicFramePr>
        <p:xfrm>
          <a:off x="1979613" y="3998913"/>
          <a:ext cx="5006975" cy="533400"/>
        </p:xfrm>
        <a:graphic>
          <a:graphicData uri="http://schemas.openxmlformats.org/presentationml/2006/ole">
            <mc:AlternateContent xmlns:mc="http://schemas.openxmlformats.org/markup-compatibility/2006">
              <mc:Choice xmlns:v="urn:schemas-microsoft-com:vml" Requires="v">
                <p:oleObj spid="_x0000_s8229" name="Equation" r:id="rId3" imgW="2145960" imgH="228600" progId="Equation.3">
                  <p:embed/>
                </p:oleObj>
              </mc:Choice>
              <mc:Fallback>
                <p:oleObj name="Equation" r:id="rId3" imgW="2145960" imgH="228600" progId="Equation.3">
                  <p:embed/>
                  <p:pic>
                    <p:nvPicPr>
                      <p:cNvPr id="0" name=""/>
                      <p:cNvPicPr>
                        <a:picLocks noChangeAspect="1" noChangeArrowheads="1"/>
                      </p:cNvPicPr>
                      <p:nvPr/>
                    </p:nvPicPr>
                    <p:blipFill>
                      <a:blip r:embed="rId4"/>
                      <a:srcRect/>
                      <a:stretch>
                        <a:fillRect/>
                      </a:stretch>
                    </p:blipFill>
                    <p:spPr bwMode="auto">
                      <a:xfrm>
                        <a:off x="1979613" y="3998913"/>
                        <a:ext cx="5006975" cy="533400"/>
                      </a:xfrm>
                      <a:prstGeom prst="rect">
                        <a:avLst/>
                      </a:prstGeom>
                      <a:noFill/>
                    </p:spPr>
                  </p:pic>
                </p:oleObj>
              </mc:Fallback>
            </mc:AlternateContent>
          </a:graphicData>
        </a:graphic>
      </p:graphicFrame>
      <p:sp>
        <p:nvSpPr>
          <p:cNvPr id="4" name="TextBox 3"/>
          <p:cNvSpPr txBox="1"/>
          <p:nvPr/>
        </p:nvSpPr>
        <p:spPr>
          <a:xfrm>
            <a:off x="1905000" y="4722674"/>
            <a:ext cx="5715000" cy="1754326"/>
          </a:xfrm>
          <a:prstGeom prst="rect">
            <a:avLst/>
          </a:prstGeom>
          <a:noFill/>
        </p:spPr>
        <p:txBody>
          <a:bodyPr wrap="square" rtlCol="0">
            <a:spAutoFit/>
          </a:bodyPr>
          <a:lstStyle/>
          <a:p>
            <a:r>
              <a:rPr lang="en-US" dirty="0" smtClean="0"/>
              <a:t>Q = quantity of units produced</a:t>
            </a:r>
          </a:p>
          <a:p>
            <a:r>
              <a:rPr lang="en-US" dirty="0" smtClean="0"/>
              <a:t>M = dry mass of technology in </a:t>
            </a:r>
            <a:r>
              <a:rPr lang="en-US" dirty="0" err="1" smtClean="0"/>
              <a:t>lbs</a:t>
            </a:r>
            <a:endParaRPr lang="en-US" dirty="0" smtClean="0"/>
          </a:p>
          <a:p>
            <a:r>
              <a:rPr lang="en-US" dirty="0" smtClean="0"/>
              <a:t>S = specification of technology</a:t>
            </a:r>
          </a:p>
          <a:p>
            <a:r>
              <a:rPr lang="en-US" dirty="0" smtClean="0"/>
              <a:t>IOC = initial operating capability </a:t>
            </a:r>
          </a:p>
          <a:p>
            <a:r>
              <a:rPr lang="en-US" dirty="0" smtClean="0"/>
              <a:t>B = block number of technology</a:t>
            </a:r>
          </a:p>
          <a:p>
            <a:r>
              <a:rPr lang="en-US" dirty="0" smtClean="0"/>
              <a:t>D = difficulty to develop technology</a:t>
            </a:r>
            <a:endParaRPr lang="en-US" dirty="0"/>
          </a:p>
        </p:txBody>
      </p:sp>
    </p:spTree>
    <p:extLst>
      <p:ext uri="{BB962C8B-B14F-4D97-AF65-F5344CB8AC3E}">
        <p14:creationId xmlns:p14="http://schemas.microsoft.com/office/powerpoint/2010/main" val="1488178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IMLEO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14</a:t>
            </a:fld>
            <a:endParaRPr lang="en-US">
              <a:solidFill>
                <a:prstClr val="black">
                  <a:tint val="75000"/>
                </a:prstClr>
              </a:solidFill>
            </a:endParaRPr>
          </a:p>
        </p:txBody>
      </p:sp>
      <p:sp>
        <p:nvSpPr>
          <p:cNvPr id="4" name="TextBox 3"/>
          <p:cNvSpPr txBox="1"/>
          <p:nvPr/>
        </p:nvSpPr>
        <p:spPr>
          <a:xfrm>
            <a:off x="457200" y="1066800"/>
            <a:ext cx="8382000" cy="520911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significant proportion of space mission costs results from initial launch cost into low earth orbit</a:t>
            </a:r>
          </a:p>
          <a:p>
            <a:pPr marL="342900" indent="-342900">
              <a:buFont typeface="Arial" panose="020B0604020202020204" pitchFamily="34" charset="0"/>
              <a:buChar char="•"/>
            </a:pPr>
            <a:endParaRPr lang="en-US" sz="1050" dirty="0" smtClean="0"/>
          </a:p>
          <a:p>
            <a:pPr marL="342900" indent="-342900">
              <a:buFont typeface="Arial" panose="020B0604020202020204" pitchFamily="34" charset="0"/>
              <a:buChar char="•"/>
            </a:pPr>
            <a:r>
              <a:rPr lang="en-US" sz="2400" dirty="0" smtClean="0"/>
              <a:t>New provider entrants into the market have provided opportunity (and uncertainty) for future IMLEO costs</a:t>
            </a:r>
          </a:p>
          <a:p>
            <a:pPr marL="342900" indent="-342900">
              <a:buFont typeface="Arial" panose="020B0604020202020204" pitchFamily="34" charset="0"/>
              <a:buChar char="•"/>
            </a:pPr>
            <a:endParaRPr lang="en-US" sz="1000" dirty="0" smtClean="0"/>
          </a:p>
          <a:p>
            <a:pPr marL="342900" indent="-342900">
              <a:buFont typeface="Arial" panose="020B0604020202020204" pitchFamily="34" charset="0"/>
              <a:buChar char="•"/>
            </a:pPr>
            <a:r>
              <a:rPr lang="en-US" sz="2400" dirty="0" smtClean="0"/>
              <a:t>The following three values were used as high, medium, and low IMLEO cost estimates in this </a:t>
            </a:r>
            <a:r>
              <a:rPr lang="en-US" sz="2400" dirty="0" smtClean="0"/>
              <a:t>analysis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Specific launch manifesting and impacts on operations not considered at this time.</a:t>
            </a:r>
          </a:p>
        </p:txBody>
      </p:sp>
      <p:graphicFrame>
        <p:nvGraphicFramePr>
          <p:cNvPr id="5" name="Table 4"/>
          <p:cNvGraphicFramePr>
            <a:graphicFrameLocks noGrp="1"/>
          </p:cNvGraphicFramePr>
          <p:nvPr>
            <p:extLst>
              <p:ext uri="{D42A27DB-BD31-4B8C-83A1-F6EECF244321}">
                <p14:modId xmlns:p14="http://schemas.microsoft.com/office/powerpoint/2010/main" val="3660864180"/>
              </p:ext>
            </p:extLst>
          </p:nvPr>
        </p:nvGraphicFramePr>
        <p:xfrm>
          <a:off x="1962150" y="3810000"/>
          <a:ext cx="5372100" cy="1584960"/>
        </p:xfrm>
        <a:graphic>
          <a:graphicData uri="http://schemas.openxmlformats.org/drawingml/2006/table">
            <a:tbl>
              <a:tblPr firstRow="1" bandRow="1">
                <a:tableStyleId>{21E4AEA4-8DFA-4A89-87EB-49C32662AFE0}</a:tableStyleId>
              </a:tblPr>
              <a:tblGrid>
                <a:gridCol w="2727374"/>
                <a:gridCol w="2644726"/>
              </a:tblGrid>
              <a:tr h="370840">
                <a:tc>
                  <a:txBody>
                    <a:bodyPr/>
                    <a:lstStyle/>
                    <a:p>
                      <a:r>
                        <a:rPr lang="en-US" sz="2000" dirty="0" smtClean="0"/>
                        <a:t>Launch</a:t>
                      </a:r>
                      <a:r>
                        <a:rPr lang="en-US" sz="2000" baseline="0" dirty="0" smtClean="0"/>
                        <a:t> System</a:t>
                      </a:r>
                      <a:endParaRPr lang="en-US" sz="2000" dirty="0"/>
                    </a:p>
                  </a:txBody>
                  <a:tcPr/>
                </a:tc>
                <a:tc>
                  <a:txBody>
                    <a:bodyPr/>
                    <a:lstStyle/>
                    <a:p>
                      <a:r>
                        <a:rPr lang="en-US" sz="2000" dirty="0" smtClean="0"/>
                        <a:t>IMLEO Cost Estimate</a:t>
                      </a:r>
                      <a:endParaRPr lang="en-US" sz="2000" dirty="0"/>
                    </a:p>
                  </a:txBody>
                  <a:tcPr/>
                </a:tc>
              </a:tr>
              <a:tr h="370840">
                <a:tc>
                  <a:txBody>
                    <a:bodyPr/>
                    <a:lstStyle/>
                    <a:p>
                      <a:r>
                        <a:rPr lang="en-US" sz="2000" dirty="0" smtClean="0"/>
                        <a:t>Historical Baseline</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$10,000/kg</a:t>
                      </a:r>
                    </a:p>
                  </a:txBody>
                  <a:tcPr/>
                </a:tc>
              </a:tr>
              <a:tr h="370840">
                <a:tc>
                  <a:txBody>
                    <a:bodyPr/>
                    <a:lstStyle/>
                    <a:p>
                      <a:r>
                        <a:rPr lang="en-US" sz="2000" dirty="0" smtClean="0"/>
                        <a:t>Space Launch System</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$7,000/kg</a:t>
                      </a:r>
                    </a:p>
                  </a:txBody>
                  <a:tcPr/>
                </a:tc>
              </a:tr>
              <a:tr h="370840">
                <a:tc>
                  <a:txBody>
                    <a:bodyPr/>
                    <a:lstStyle/>
                    <a:p>
                      <a:r>
                        <a:rPr lang="en-US" sz="2000" dirty="0" smtClean="0"/>
                        <a:t>SpaceX Falcon Heavy</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$1,600/kg</a:t>
                      </a:r>
                    </a:p>
                  </a:txBody>
                  <a:tcPr/>
                </a:tc>
              </a:tr>
            </a:tbl>
          </a:graphicData>
        </a:graphic>
      </p:graphicFrame>
    </p:spTree>
    <p:extLst>
      <p:ext uri="{BB962C8B-B14F-4D97-AF65-F5344CB8AC3E}">
        <p14:creationId xmlns:p14="http://schemas.microsoft.com/office/powerpoint/2010/main" val="3510814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ker\Documents\GitHub\Mars2040\MSDO\Assignment5\PPT pictures\3D steepest desc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04" y="4038600"/>
            <a:ext cx="3859689" cy="222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TextBox 4"/>
          <p:cNvSpPr txBox="1"/>
          <p:nvPr/>
        </p:nvSpPr>
        <p:spPr>
          <a:xfrm>
            <a:off x="457200" y="1066800"/>
            <a:ext cx="8382000" cy="1138773"/>
          </a:xfrm>
          <a:prstGeom prst="rect">
            <a:avLst/>
          </a:prstGeom>
          <a:noFill/>
        </p:spPr>
        <p:txBody>
          <a:bodyPr wrap="square" rtlCol="0">
            <a:spAutoFit/>
          </a:bodyPr>
          <a:lstStyle/>
          <a:p>
            <a:r>
              <a:rPr lang="en-US" sz="2400" dirty="0" smtClean="0"/>
              <a:t>The first attempt of wrapping the Mars 2040 campaign model in an optimizer explored two different single objective algorithms</a:t>
            </a:r>
          </a:p>
          <a:p>
            <a:pPr lvl="1"/>
            <a:endParaRPr lang="en-US" sz="2000" dirty="0" smtClean="0"/>
          </a:p>
        </p:txBody>
      </p:sp>
      <p:sp>
        <p:nvSpPr>
          <p:cNvPr id="6" name="TextBox 5"/>
          <p:cNvSpPr txBox="1"/>
          <p:nvPr/>
        </p:nvSpPr>
        <p:spPr>
          <a:xfrm>
            <a:off x="533400" y="2205573"/>
            <a:ext cx="3848099" cy="2985433"/>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non gradient-based</a:t>
            </a:r>
          </a:p>
          <a:p>
            <a:pPr marL="342900" indent="-342900">
              <a:buFont typeface="Arial" panose="020B0604020202020204" pitchFamily="34" charset="0"/>
              <a:buChar char="•"/>
            </a:pPr>
            <a:r>
              <a:rPr lang="en-US" sz="2400" dirty="0"/>
              <a:t>m</a:t>
            </a:r>
            <a:r>
              <a:rPr lang="en-US" sz="2400" dirty="0" smtClean="0"/>
              <a:t>ulti-dimensional steepest descent</a:t>
            </a:r>
          </a:p>
          <a:p>
            <a:pPr marL="342900" indent="-342900">
              <a:buFont typeface="Arial" panose="020B0604020202020204" pitchFamily="34" charset="0"/>
              <a:buChar char="•"/>
            </a:pPr>
            <a:r>
              <a:rPr lang="en-US" sz="2400" dirty="0" smtClean="0"/>
              <a:t>local minimum susceptible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7" name="Rectangle 6"/>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5535" y="2189095"/>
            <a:ext cx="3848099" cy="2985433"/>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full design space coverage</a:t>
            </a:r>
          </a:p>
          <a:p>
            <a:pPr marL="342900" indent="-342900">
              <a:buFont typeface="Arial" panose="020B0604020202020204" pitchFamily="34" charset="0"/>
              <a:buChar char="•"/>
            </a:pPr>
            <a:r>
              <a:rPr lang="en-US" sz="2400" dirty="0"/>
              <a:t>u</a:t>
            </a:r>
            <a:r>
              <a:rPr lang="en-US" sz="2400" dirty="0" smtClean="0"/>
              <a:t>nlikely to converge on local minimum</a:t>
            </a:r>
          </a:p>
          <a:p>
            <a:pPr marL="342900" indent="-342900">
              <a:buFont typeface="Arial" panose="020B0604020202020204" pitchFamily="34" charset="0"/>
              <a:buChar char="•"/>
            </a:pPr>
            <a:r>
              <a:rPr lang="en-US" sz="2400" dirty="0" smtClean="0"/>
              <a:t>computationally intensive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10" name="TextBox 9"/>
          <p:cNvSpPr txBox="1"/>
          <p:nvPr/>
        </p:nvSpPr>
        <p:spPr>
          <a:xfrm>
            <a:off x="2999873" y="603661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www.holehouse.org</a:t>
            </a: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82" t="2878" r="4295" b="15164"/>
          <a:stretch/>
        </p:blipFill>
        <p:spPr bwMode="auto">
          <a:xfrm>
            <a:off x="5341849" y="4095750"/>
            <a:ext cx="291019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84719" y="609376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www.ewh.ieee.org</a:t>
            </a:r>
          </a:p>
        </p:txBody>
      </p:sp>
    </p:spTree>
    <p:extLst>
      <p:ext uri="{BB962C8B-B14F-4D97-AF65-F5344CB8AC3E}">
        <p14:creationId xmlns:p14="http://schemas.microsoft.com/office/powerpoint/2010/main" val="140488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efficiency of the coordinate search was maximized by “smoothing” the design space, or removing local minima</a:t>
            </a:r>
          </a:p>
          <a:p>
            <a:pPr marL="342900" indent="-342900">
              <a:buFont typeface="Arial" panose="020B0604020202020204" pitchFamily="34" charset="0"/>
              <a:buChar char="•"/>
            </a:pPr>
            <a:endParaRPr lang="en-US" sz="2400" dirty="0" smtClean="0"/>
          </a:p>
          <a:p>
            <a:pPr lvl="1"/>
            <a:endParaRPr lang="en-US" sz="2000" dirty="0" smtClean="0"/>
          </a:p>
        </p:txBody>
      </p:sp>
      <p:pic>
        <p:nvPicPr>
          <p:cNvPr id="410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 y="1981200"/>
            <a:ext cx="8248515" cy="42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Flowchart: Connector 13"/>
          <p:cNvSpPr/>
          <p:nvPr/>
        </p:nvSpPr>
        <p:spPr>
          <a:xfrm>
            <a:off x="838200" y="3962400"/>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0"/>
          </p:cNvCxnSpPr>
          <p:nvPr/>
        </p:nvCxnSpPr>
        <p:spPr>
          <a:xfrm flipV="1">
            <a:off x="952500" y="2971800"/>
            <a:ext cx="0" cy="990600"/>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1905000" y="28914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048000" y="59913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0"/>
          </p:cNvCxnSpPr>
          <p:nvPr/>
        </p:nvCxnSpPr>
        <p:spPr>
          <a:xfrm flipV="1">
            <a:off x="3162300" y="2652710"/>
            <a:ext cx="0" cy="333861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Connector 27"/>
          <p:cNvSpPr/>
          <p:nvPr/>
        </p:nvSpPr>
        <p:spPr>
          <a:xfrm>
            <a:off x="3810000" y="398165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0"/>
          </p:cNvCxnSpPr>
          <p:nvPr/>
        </p:nvCxnSpPr>
        <p:spPr>
          <a:xfrm flipV="1">
            <a:off x="3924300" y="2606115"/>
            <a:ext cx="0" cy="137553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4533900" y="324652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0"/>
          </p:cNvCxnSpPr>
          <p:nvPr/>
        </p:nvCxnSpPr>
        <p:spPr>
          <a:xfrm flipV="1">
            <a:off x="4648200" y="2606115"/>
            <a:ext cx="0" cy="64040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5334000" y="2491814"/>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0"/>
          </p:cNvCxnSpPr>
          <p:nvPr/>
        </p:nvCxnSpPr>
        <p:spPr>
          <a:xfrm>
            <a:off x="5448300" y="2491814"/>
            <a:ext cx="0" cy="86098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6172200" y="2522367"/>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0"/>
          </p:cNvCxnSpPr>
          <p:nvPr/>
        </p:nvCxnSpPr>
        <p:spPr>
          <a:xfrm>
            <a:off x="6286500" y="2522367"/>
            <a:ext cx="0" cy="830433"/>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7200900" y="2902418"/>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p:cNvCxnSpPr>
          <p:nvPr/>
        </p:nvCxnSpPr>
        <p:spPr>
          <a:xfrm flipV="1">
            <a:off x="7315200" y="2606114"/>
            <a:ext cx="0" cy="296304"/>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8077200" y="2538409"/>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8" idx="0"/>
          </p:cNvCxnSpPr>
          <p:nvPr/>
        </p:nvCxnSpPr>
        <p:spPr>
          <a:xfrm>
            <a:off x="8191500" y="2538409"/>
            <a:ext cx="0" cy="81439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1415" y="4597521"/>
            <a:ext cx="3924300" cy="1200329"/>
          </a:xfrm>
          <a:prstGeom prst="rect">
            <a:avLst/>
          </a:prstGeom>
          <a:noFill/>
        </p:spPr>
        <p:txBody>
          <a:bodyPr wrap="square" rtlCol="0">
            <a:spAutoFit/>
          </a:bodyPr>
          <a:lstStyle/>
          <a:p>
            <a:r>
              <a:rPr lang="en-US" sz="2400" i="1" dirty="0" smtClean="0"/>
              <a:t>The design space smoothing has limited accuracy around an initial design point</a:t>
            </a:r>
            <a:endParaRPr lang="en-US" sz="2000" i="1" dirty="0" smtClean="0"/>
          </a:p>
        </p:txBody>
      </p:sp>
    </p:spTree>
    <p:extLst>
      <p:ext uri="{BB962C8B-B14F-4D97-AF65-F5344CB8AC3E}">
        <p14:creationId xmlns:p14="http://schemas.microsoft.com/office/powerpoint/2010/main" val="1518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6" grpId="0" animBg="1"/>
      <p:bldP spid="28" grpId="0" animBg="1"/>
      <p:bldP spid="30" grpId="0" animBg="1"/>
      <p:bldP spid="32" grpId="0" animBg="1"/>
      <p:bldP spid="34" grpId="0" animBg="1"/>
      <p:bldP spid="36" grpId="0" animBg="1"/>
      <p:bldP spid="38" grpId="0" animBg="1"/>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17</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coordinate search was executed for ten initial starting points</a:t>
            </a:r>
          </a:p>
          <a:p>
            <a:pPr marL="569913" lvl="1" indent="-342900">
              <a:buFont typeface="Arial" panose="020B0604020202020204" pitchFamily="34" charset="0"/>
              <a:buChar char="•"/>
            </a:pPr>
            <a:r>
              <a:rPr lang="en-US" sz="2400" dirty="0" smtClean="0"/>
              <a:t>Numerous local maxima exist despite smoothing efforts</a:t>
            </a:r>
          </a:p>
          <a:p>
            <a:pPr marL="569913" lvl="1" indent="-342900">
              <a:buFont typeface="Arial" panose="020B0604020202020204" pitchFamily="34" charset="0"/>
              <a:buChar char="•"/>
            </a:pPr>
            <a:r>
              <a:rPr lang="en-US" sz="2400" dirty="0" smtClean="0"/>
              <a:t>1604 total function evaluations</a:t>
            </a:r>
          </a:p>
          <a:p>
            <a:pPr lvl="1"/>
            <a:endParaRPr lang="en-US" sz="2000" dirty="0" smtClean="0"/>
          </a:p>
        </p:txBody>
      </p:sp>
      <p:pic>
        <p:nvPicPr>
          <p:cNvPr id="5121"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2000" y="2464066"/>
            <a:ext cx="7511529" cy="3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49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Genetic Algorithm</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18</a:t>
            </a:fld>
            <a:endParaRPr lang="en-US" dirty="0">
              <a:solidFill>
                <a:prstClr val="black">
                  <a:tint val="75000"/>
                </a:prstClr>
              </a:solidFill>
            </a:endParaRPr>
          </a:p>
        </p:txBody>
      </p:sp>
      <p:sp>
        <p:nvSpPr>
          <p:cNvPr id="5" name="TextBox 4"/>
          <p:cNvSpPr txBox="1"/>
          <p:nvPr/>
        </p:nvSpPr>
        <p:spPr>
          <a:xfrm>
            <a:off x="457200" y="1066800"/>
            <a:ext cx="8382000" cy="2616101"/>
          </a:xfrm>
          <a:prstGeom prst="rect">
            <a:avLst/>
          </a:prstGeom>
          <a:noFill/>
        </p:spPr>
        <p:txBody>
          <a:bodyPr wrap="square" rtlCol="0">
            <a:spAutoFit/>
          </a:bodyPr>
          <a:lstStyle/>
          <a:p>
            <a:r>
              <a:rPr lang="en-US" sz="2400" dirty="0" smtClean="0"/>
              <a:t>The MATLAB genetic algorithm toolbox was utilized </a:t>
            </a:r>
          </a:p>
          <a:p>
            <a:pPr marL="565150" indent="-342900">
              <a:buFont typeface="Arial" panose="020B0604020202020204" pitchFamily="34" charset="0"/>
              <a:buChar char="•"/>
            </a:pPr>
            <a:r>
              <a:rPr lang="en-US" sz="2400" dirty="0" smtClean="0"/>
              <a:t>Smoothing of the design space was not necessary</a:t>
            </a:r>
          </a:p>
          <a:p>
            <a:pPr marL="565150" indent="-342900">
              <a:buFont typeface="Arial" panose="020B0604020202020204" pitchFamily="34" charset="0"/>
              <a:buChar char="•"/>
            </a:pPr>
            <a:r>
              <a:rPr lang="en-US" sz="2400" dirty="0" smtClean="0"/>
              <a:t>The parameters of the genetic algorithm were tuned to provide consistent convergence  </a:t>
            </a:r>
          </a:p>
          <a:p>
            <a:pPr marL="565150" indent="-342900">
              <a:buFont typeface="Arial" panose="020B0604020202020204" pitchFamily="34" charset="0"/>
              <a:buChar char="•"/>
            </a:pPr>
            <a:r>
              <a:rPr lang="en-US" sz="2400" dirty="0" smtClean="0"/>
              <a:t>The final optimizer converged in an average of 53 generations</a:t>
            </a:r>
          </a:p>
          <a:p>
            <a:pPr marL="565150" indent="-342900">
              <a:buFont typeface="Arial" panose="020B0604020202020204" pitchFamily="34" charset="0"/>
              <a:buChar char="•"/>
            </a:pPr>
            <a:r>
              <a:rPr lang="en-US" sz="2400" dirty="0" smtClean="0"/>
              <a:t>Multiple trials were executed to ensure solution agreement</a:t>
            </a:r>
          </a:p>
          <a:p>
            <a:pPr lvl="1"/>
            <a:endParaRPr lang="en-US" sz="20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626" y="4114800"/>
            <a:ext cx="3285148" cy="1498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300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19</a:t>
            </a:fld>
            <a:endParaRPr lang="en-US" dirty="0">
              <a:solidFill>
                <a:prstClr val="black">
                  <a:tint val="75000"/>
                </a:prstClr>
              </a:solidFill>
            </a:endParaRPr>
          </a:p>
        </p:txBody>
      </p:sp>
      <p:sp>
        <p:nvSpPr>
          <p:cNvPr id="5" name="TextBox 4"/>
          <p:cNvSpPr txBox="1"/>
          <p:nvPr/>
        </p:nvSpPr>
        <p:spPr>
          <a:xfrm>
            <a:off x="457200" y="1066800"/>
            <a:ext cx="8382000" cy="830997"/>
          </a:xfrm>
          <a:prstGeom prst="rect">
            <a:avLst/>
          </a:prstGeom>
          <a:noFill/>
        </p:spPr>
        <p:txBody>
          <a:bodyPr wrap="square" rtlCol="0">
            <a:spAutoFit/>
          </a:bodyPr>
          <a:lstStyle/>
          <a:p>
            <a:r>
              <a:rPr lang="en-US" sz="2400" dirty="0" smtClean="0"/>
              <a:t>The single objective results of the coordinate search and genetic algorithm </a:t>
            </a:r>
            <a:r>
              <a:rPr lang="en-US" sz="2400" b="1" u="sng" dirty="0" smtClean="0"/>
              <a:t>DON’T MATCH MUCH??? </a:t>
            </a:r>
            <a:endParaRPr lang="en-US" sz="2000" b="1" u="sng"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581400"/>
            <a:ext cx="3914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3581400"/>
            <a:ext cx="39243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 y="2205573"/>
            <a:ext cx="3848099" cy="2246769"/>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1604 function evaluations</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9" name="Rectangle 8"/>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75535" y="2189095"/>
            <a:ext cx="3848099" cy="2246769"/>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1060 function evaluations</a:t>
            </a:r>
          </a:p>
          <a:p>
            <a:pPr marL="342900" indent="-342900">
              <a:buFont typeface="Arial" panose="020B0604020202020204" pitchFamily="34" charset="0"/>
              <a:buChar char="•"/>
            </a:pPr>
            <a:r>
              <a:rPr lang="en-US" sz="2400" dirty="0" smtClean="0"/>
              <a:t>Optima value: </a:t>
            </a:r>
            <a:r>
              <a:rPr lang="en-US" sz="2400" dirty="0" err="1" smtClean="0"/>
              <a:t>xxxx</a:t>
            </a:r>
            <a:endParaRPr lang="en-US" sz="2400" dirty="0" smtClean="0"/>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Tree>
    <p:extLst>
      <p:ext uri="{BB962C8B-B14F-4D97-AF65-F5344CB8AC3E}">
        <p14:creationId xmlns:p14="http://schemas.microsoft.com/office/powerpoint/2010/main" val="1873813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br>
              <a:rPr lang="en-US" dirty="0" smtClean="0"/>
            </a:br>
            <a:r>
              <a:rPr lang="en-US" dirty="0" smtClean="0"/>
              <a:t>Martian Settlement</a:t>
            </a:r>
            <a:endParaRPr lang="en-US" dirty="0"/>
          </a:p>
        </p:txBody>
      </p:sp>
      <p:sp>
        <p:nvSpPr>
          <p:cNvPr id="5" name="TextBox 4"/>
          <p:cNvSpPr txBox="1"/>
          <p:nvPr/>
        </p:nvSpPr>
        <p:spPr>
          <a:xfrm>
            <a:off x="2590800" y="5943600"/>
            <a:ext cx="184731" cy="369332"/>
          </a:xfrm>
          <a:prstGeom prst="rect">
            <a:avLst/>
          </a:prstGeom>
          <a:noFill/>
        </p:spPr>
        <p:txBody>
          <a:bodyPr wrap="none" rtlCol="0">
            <a:spAutoFit/>
          </a:bodyPr>
          <a:lstStyle/>
          <a:p>
            <a:endParaRPr lang="en-US" dirty="0"/>
          </a:p>
        </p:txBody>
      </p:sp>
      <p:sp>
        <p:nvSpPr>
          <p:cNvPr id="6" name="TextBox 5"/>
          <p:cNvSpPr txBox="1"/>
          <p:nvPr/>
        </p:nvSpPr>
        <p:spPr>
          <a:xfrm>
            <a:off x="304800" y="968038"/>
            <a:ext cx="8382000" cy="390876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US Space Policy</a:t>
            </a:r>
            <a:r>
              <a:rPr lang="en-US" sz="2800" dirty="0"/>
              <a:t> </a:t>
            </a:r>
            <a:r>
              <a:rPr lang="en-US" sz="2800" dirty="0" smtClean="0"/>
              <a:t>and NASA’s Current Goals</a:t>
            </a:r>
            <a:endParaRPr lang="en-US" sz="2800" dirty="0"/>
          </a:p>
          <a:p>
            <a:pPr marL="742950" lvl="1" indent="-285750">
              <a:buFont typeface="Arial" panose="020B0604020202020204" pitchFamily="34" charset="0"/>
              <a:buChar char="•"/>
            </a:pPr>
            <a:r>
              <a:rPr lang="en-US" sz="2400" dirty="0" smtClean="0"/>
              <a:t>Sustainable, indefinite human presence in deep space</a:t>
            </a:r>
          </a:p>
          <a:p>
            <a:pPr marL="742950" lvl="1" indent="-285750">
              <a:buFont typeface="Arial" panose="020B0604020202020204" pitchFamily="34" charset="0"/>
              <a:buChar char="•"/>
            </a:pPr>
            <a:r>
              <a:rPr lang="en-US" sz="2400" dirty="0" smtClean="0"/>
              <a:t>Objectives of human space endeavors:</a:t>
            </a:r>
          </a:p>
          <a:p>
            <a:pPr marL="1200150" lvl="2" indent="-285750">
              <a:buFont typeface="Arial" panose="020B0604020202020204" pitchFamily="34" charset="0"/>
              <a:buChar char="•"/>
            </a:pPr>
            <a:r>
              <a:rPr lang="en-US" sz="2000" dirty="0" smtClean="0"/>
              <a:t>Scientific</a:t>
            </a:r>
          </a:p>
          <a:p>
            <a:pPr marL="1200150" lvl="2" indent="-285750">
              <a:buFont typeface="Arial" panose="020B0604020202020204" pitchFamily="34" charset="0"/>
              <a:buChar char="•"/>
            </a:pPr>
            <a:r>
              <a:rPr lang="en-US" sz="2000" dirty="0" smtClean="0"/>
              <a:t>Aspirational/Political</a:t>
            </a:r>
          </a:p>
          <a:p>
            <a:pPr marL="1200150" lvl="2" indent="-285750">
              <a:buFont typeface="Arial" panose="020B0604020202020204" pitchFamily="34" charset="0"/>
              <a:buChar char="•"/>
            </a:pPr>
            <a:r>
              <a:rPr lang="en-US" sz="2000" dirty="0" smtClean="0"/>
              <a:t>Safe-haven for humanity</a:t>
            </a:r>
          </a:p>
          <a:p>
            <a:pPr marL="742950" lvl="1" indent="-285750">
              <a:buFont typeface="Arial" panose="020B0604020202020204" pitchFamily="34" charset="0"/>
              <a:buChar char="•"/>
            </a:pPr>
            <a:r>
              <a:rPr lang="en-US" sz="2400" dirty="0" smtClean="0"/>
              <a:t>Constraints:</a:t>
            </a:r>
          </a:p>
          <a:p>
            <a:pPr marL="1200150" lvl="2" indent="-285750">
              <a:buFont typeface="Arial" panose="020B0604020202020204" pitchFamily="34" charset="0"/>
              <a:buChar char="•"/>
            </a:pPr>
            <a:r>
              <a:rPr lang="en-US" sz="2000" dirty="0" smtClean="0"/>
              <a:t>Budgetary</a:t>
            </a:r>
          </a:p>
          <a:p>
            <a:pPr marL="1200150" lvl="2" indent="-285750">
              <a:buFont typeface="Arial" panose="020B0604020202020204" pitchFamily="34" charset="0"/>
              <a:buChar char="•"/>
            </a:pPr>
            <a:r>
              <a:rPr lang="en-US" sz="2000" dirty="0" smtClean="0"/>
              <a:t>Technological</a:t>
            </a:r>
          </a:p>
          <a:p>
            <a:pPr marL="285750"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endParaRPr lang="en-US" sz="2000" dirty="0" smtClean="0"/>
          </a:p>
        </p:txBody>
      </p:sp>
      <p:pic>
        <p:nvPicPr>
          <p:cNvPr id="3" name="Picture 2"/>
          <p:cNvPicPr>
            <a:picLocks noChangeAspect="1"/>
          </p:cNvPicPr>
          <p:nvPr/>
        </p:nvPicPr>
        <p:blipFill>
          <a:blip r:embed="rId3"/>
          <a:stretch>
            <a:fillRect/>
          </a:stretch>
        </p:blipFill>
        <p:spPr>
          <a:xfrm>
            <a:off x="4419600" y="3856890"/>
            <a:ext cx="4140265" cy="847797"/>
          </a:xfrm>
          <a:prstGeom prst="rect">
            <a:avLst/>
          </a:prstGeom>
        </p:spPr>
      </p:pic>
      <p:pic>
        <p:nvPicPr>
          <p:cNvPr id="4" name="Picture 3"/>
          <p:cNvPicPr>
            <a:picLocks noChangeAspect="1"/>
          </p:cNvPicPr>
          <p:nvPr/>
        </p:nvPicPr>
        <p:blipFill>
          <a:blip r:embed="rId4"/>
          <a:stretch>
            <a:fillRect/>
          </a:stretch>
        </p:blipFill>
        <p:spPr>
          <a:xfrm>
            <a:off x="4412455" y="4830528"/>
            <a:ext cx="4148956" cy="695444"/>
          </a:xfrm>
          <a:prstGeom prst="rect">
            <a:avLst/>
          </a:prstGeom>
        </p:spPr>
      </p:pic>
      <p:pic>
        <p:nvPicPr>
          <p:cNvPr id="7" name="Picture 6"/>
          <p:cNvPicPr>
            <a:picLocks noChangeAspect="1"/>
          </p:cNvPicPr>
          <p:nvPr/>
        </p:nvPicPr>
        <p:blipFill>
          <a:blip r:embed="rId5"/>
          <a:stretch>
            <a:fillRect/>
          </a:stretch>
        </p:blipFill>
        <p:spPr>
          <a:xfrm>
            <a:off x="4419600" y="5675504"/>
            <a:ext cx="4140264" cy="683184"/>
          </a:xfrm>
          <a:prstGeom prst="rect">
            <a:avLst/>
          </a:prstGeom>
        </p:spPr>
      </p:pic>
      <p:sp>
        <p:nvSpPr>
          <p:cNvPr id="8" name="TextBox 7"/>
          <p:cNvSpPr txBox="1"/>
          <p:nvPr/>
        </p:nvSpPr>
        <p:spPr>
          <a:xfrm>
            <a:off x="5498810" y="2538597"/>
            <a:ext cx="2347374" cy="646331"/>
          </a:xfrm>
          <a:prstGeom prst="rect">
            <a:avLst/>
          </a:prstGeom>
          <a:noFill/>
          <a:ln>
            <a:solidFill>
              <a:schemeClr val="tx1"/>
            </a:solidFill>
          </a:ln>
        </p:spPr>
        <p:txBody>
          <a:bodyPr wrap="none" rtlCol="0">
            <a:spAutoFit/>
          </a:bodyPr>
          <a:lstStyle/>
          <a:p>
            <a:r>
              <a:rPr lang="en-US" b="1" dirty="0" smtClean="0"/>
              <a:t>Mars 2040 </a:t>
            </a:r>
            <a:r>
              <a:rPr lang="en-US" b="1" dirty="0" smtClean="0"/>
              <a:t>Settlement</a:t>
            </a:r>
          </a:p>
          <a:p>
            <a:r>
              <a:rPr lang="en-US" b="1" dirty="0" smtClean="0"/>
              <a:t>Resupply </a:t>
            </a:r>
            <a:r>
              <a:rPr lang="en-US" b="1" dirty="0" smtClean="0"/>
              <a:t>Optimization</a:t>
            </a:r>
            <a:endParaRPr lang="en-US" b="1" dirty="0"/>
          </a:p>
        </p:txBody>
      </p:sp>
      <p:cxnSp>
        <p:nvCxnSpPr>
          <p:cNvPr id="10" name="Straight Arrow Connector 9"/>
          <p:cNvCxnSpPr/>
          <p:nvPr/>
        </p:nvCxnSpPr>
        <p:spPr>
          <a:xfrm>
            <a:off x="2590800" y="2348380"/>
            <a:ext cx="2908010" cy="23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8" idx="1"/>
          </p:cNvCxnSpPr>
          <p:nvPr/>
        </p:nvCxnSpPr>
        <p:spPr>
          <a:xfrm flipV="1">
            <a:off x="2775531" y="2861763"/>
            <a:ext cx="2723279" cy="722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3048000" y="3114675"/>
            <a:ext cx="2447925" cy="742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74573" y="6591643"/>
            <a:ext cx="1997663" cy="261610"/>
          </a:xfrm>
          <a:prstGeom prst="rect">
            <a:avLst/>
          </a:prstGeom>
          <a:noFill/>
        </p:spPr>
        <p:txBody>
          <a:bodyPr wrap="none" rtlCol="0">
            <a:spAutoFit/>
          </a:bodyPr>
          <a:lstStyle/>
          <a:p>
            <a:r>
              <a:rPr lang="en-US" sz="1100" i="1" dirty="0" smtClean="0"/>
              <a:t>NASA, “Journey to Mars.” 2015.</a:t>
            </a:r>
            <a:endParaRPr lang="en-US" sz="1100" i="1" dirty="0"/>
          </a:p>
        </p:txBody>
      </p:sp>
    </p:spTree>
    <p:extLst>
      <p:ext uri="{BB962C8B-B14F-4D97-AF65-F5344CB8AC3E}">
        <p14:creationId xmlns:p14="http://schemas.microsoft.com/office/powerpoint/2010/main" val="4483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5" presetClass="emph" presetSubtype="0" nodeType="withEffect">
                                  <p:stCondLst>
                                    <p:cond delay="0"/>
                                  </p:stCondLst>
                                  <p:iterate type="lt">
                                    <p:tmAbs val="25"/>
                                  </p:iterate>
                                  <p:childTnLst>
                                    <p:set>
                                      <p:cBhvr override="childStyle">
                                        <p:cTn id="12" dur="indefinite"/>
                                        <p:tgtEl>
                                          <p:spTgt spid="6">
                                            <p:txEl>
                                              <p:pRg st="3" end="3"/>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5" presetClass="emph" presetSubtype="0" nodeType="withEffect">
                                  <p:stCondLst>
                                    <p:cond delay="0"/>
                                  </p:stCondLst>
                                  <p:iterate type="lt">
                                    <p:tmAbs val="25"/>
                                  </p:iterate>
                                  <p:childTnLst>
                                    <p:set>
                                      <p:cBhvr override="childStyle">
                                        <p:cTn id="18" dur="indefinite"/>
                                        <p:tgtEl>
                                          <p:spTgt spid="6">
                                            <p:txEl>
                                              <p:pRg st="7" end="7"/>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5" presetClass="emph" presetSubtype="0" nodeType="withEffect">
                                  <p:stCondLst>
                                    <p:cond delay="0"/>
                                  </p:stCondLst>
                                  <p:iterate type="lt">
                                    <p:tmAbs val="25"/>
                                  </p:iterate>
                                  <p:childTnLst>
                                    <p:set>
                                      <p:cBhvr override="childStyle">
                                        <p:cTn id="24" dur="indefinite"/>
                                        <p:tgtEl>
                                          <p:spTgt spid="6">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20</a:t>
            </a:fld>
            <a:endParaRPr lang="en-US">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0600" y="1066800"/>
            <a:ext cx="7048885" cy="5714792"/>
          </a:xfrm>
          <a:prstGeom prst="rect">
            <a:avLst/>
          </a:prstGeom>
        </p:spPr>
      </p:pic>
    </p:spTree>
    <p:extLst>
      <p:ext uri="{BB962C8B-B14F-4D97-AF65-F5344CB8AC3E}">
        <p14:creationId xmlns:p14="http://schemas.microsoft.com/office/powerpoint/2010/main" val="4266063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21</a:t>
            </a:fld>
            <a:endParaRPr lang="en-US">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43000" y="1172127"/>
            <a:ext cx="6761905" cy="5171429"/>
          </a:xfrm>
          <a:prstGeom prst="rect">
            <a:avLst/>
          </a:prstGeom>
        </p:spPr>
      </p:pic>
    </p:spTree>
    <p:extLst>
      <p:ext uri="{BB962C8B-B14F-4D97-AF65-F5344CB8AC3E}">
        <p14:creationId xmlns:p14="http://schemas.microsoft.com/office/powerpoint/2010/main" val="723378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Recommendation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22</a:t>
            </a:fld>
            <a:endParaRPr lang="en-US">
              <a:solidFill>
                <a:prstClr val="black">
                  <a:tint val="75000"/>
                </a:prstClr>
              </a:solidFill>
            </a:endParaRPr>
          </a:p>
        </p:txBody>
      </p:sp>
    </p:spTree>
    <p:extLst>
      <p:ext uri="{BB962C8B-B14F-4D97-AF65-F5344CB8AC3E}">
        <p14:creationId xmlns:p14="http://schemas.microsoft.com/office/powerpoint/2010/main" val="875133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Learnings and Future Work</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Tree>
    <p:extLst>
      <p:ext uri="{BB962C8B-B14F-4D97-AF65-F5344CB8AC3E}">
        <p14:creationId xmlns:p14="http://schemas.microsoft.com/office/powerpoint/2010/main" val="300718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Objectives</a:t>
            </a:r>
            <a:endParaRPr lang="en-US" dirty="0"/>
          </a:p>
        </p:txBody>
      </p:sp>
      <p:sp>
        <p:nvSpPr>
          <p:cNvPr id="7" name="TextBox 6"/>
          <p:cNvSpPr txBox="1"/>
          <p:nvPr/>
        </p:nvSpPr>
        <p:spPr>
          <a:xfrm>
            <a:off x="0" y="934512"/>
            <a:ext cx="8382000" cy="292387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Objectives</a:t>
            </a:r>
          </a:p>
          <a:p>
            <a:pPr marL="742950" lvl="1" indent="-285750">
              <a:buFont typeface="Arial" panose="020B0604020202020204" pitchFamily="34" charset="0"/>
              <a:buChar char="•"/>
            </a:pPr>
            <a:r>
              <a:rPr lang="en-US" sz="2000" dirty="0" smtClean="0"/>
              <a:t>Science Utility</a:t>
            </a:r>
          </a:p>
          <a:p>
            <a:pPr marL="1200150" lvl="2" indent="-285750">
              <a:buFont typeface="Arial" panose="020B0604020202020204" pitchFamily="34" charset="0"/>
              <a:buChar char="•"/>
            </a:pPr>
            <a:r>
              <a:rPr lang="en-US" sz="2000" dirty="0" smtClean="0"/>
              <a:t>Number of Crew Hours</a:t>
            </a:r>
          </a:p>
          <a:p>
            <a:pPr marL="1200150" lvl="2" indent="-285750">
              <a:buFont typeface="Arial" panose="020B0604020202020204" pitchFamily="34" charset="0"/>
              <a:buChar char="•"/>
            </a:pPr>
            <a:r>
              <a:rPr lang="en-US" sz="2000" dirty="0" smtClean="0"/>
              <a:t>Location Scientific Quality</a:t>
            </a:r>
          </a:p>
          <a:p>
            <a:pPr marL="742950" lvl="1" indent="-285750">
              <a:buFont typeface="Arial" panose="020B0604020202020204" pitchFamily="34" charset="0"/>
              <a:buChar char="•"/>
            </a:pPr>
            <a:r>
              <a:rPr lang="en-US" sz="2000" dirty="0" smtClean="0"/>
              <a:t>Cost</a:t>
            </a:r>
          </a:p>
          <a:p>
            <a:pPr marL="1200150" lvl="2" indent="-285750">
              <a:buFont typeface="Arial" panose="020B0604020202020204" pitchFamily="34" charset="0"/>
              <a:buChar char="•"/>
            </a:pPr>
            <a:r>
              <a:rPr lang="en-US" sz="2000" dirty="0" smtClean="0"/>
              <a:t>Resupply Cost </a:t>
            </a:r>
          </a:p>
          <a:p>
            <a:pPr marL="1657350" lvl="3" indent="-285750">
              <a:buFont typeface="Arial" panose="020B0604020202020204" pitchFamily="34" charset="0"/>
              <a:buChar char="•"/>
            </a:pPr>
            <a:r>
              <a:rPr lang="en-US" sz="2000" dirty="0" smtClean="0"/>
              <a:t>Total IMLEO</a:t>
            </a:r>
          </a:p>
          <a:p>
            <a:pPr marL="1200150" lvl="2" indent="-285750">
              <a:buFont typeface="Arial" panose="020B0604020202020204" pitchFamily="34" charset="0"/>
              <a:buChar char="•"/>
            </a:pPr>
            <a:r>
              <a:rPr lang="en-US" sz="2000" dirty="0" smtClean="0"/>
              <a:t>Development Cost</a:t>
            </a:r>
          </a:p>
          <a:p>
            <a:pPr marL="1657350" lvl="3" indent="-285750">
              <a:buFont typeface="Arial" panose="020B0604020202020204" pitchFamily="34" charset="0"/>
              <a:buChar char="•"/>
            </a:pPr>
            <a:r>
              <a:rPr lang="en-US" sz="2000" dirty="0" smtClean="0"/>
              <a:t>Transit Propulsion Capabilities</a:t>
            </a:r>
            <a:endParaRPr lang="en-US" sz="2000" dirty="0"/>
          </a:p>
        </p:txBody>
      </p:sp>
      <p:pic>
        <p:nvPicPr>
          <p:cNvPr id="9" name="Picture 8"/>
          <p:cNvPicPr>
            <a:picLocks noChangeAspect="1"/>
          </p:cNvPicPr>
          <p:nvPr/>
        </p:nvPicPr>
        <p:blipFill>
          <a:blip r:embed="rId3"/>
          <a:stretch>
            <a:fillRect/>
          </a:stretch>
        </p:blipFill>
        <p:spPr>
          <a:xfrm>
            <a:off x="1231463" y="5315614"/>
            <a:ext cx="6719777" cy="820882"/>
          </a:xfrm>
          <a:prstGeom prst="rect">
            <a:avLst/>
          </a:prstGeom>
        </p:spPr>
      </p:pic>
      <p:pic>
        <p:nvPicPr>
          <p:cNvPr id="8" name="Picture 7"/>
          <p:cNvPicPr>
            <a:picLocks noChangeAspect="1"/>
          </p:cNvPicPr>
          <p:nvPr/>
        </p:nvPicPr>
        <p:blipFill>
          <a:blip r:embed="rId4"/>
          <a:stretch>
            <a:fillRect/>
          </a:stretch>
        </p:blipFill>
        <p:spPr>
          <a:xfrm flipH="1">
            <a:off x="7285103" y="3178525"/>
            <a:ext cx="471370" cy="2137089"/>
          </a:xfrm>
          <a:prstGeom prst="rect">
            <a:avLst/>
          </a:prstGeom>
        </p:spPr>
      </p:pic>
      <p:pic>
        <p:nvPicPr>
          <p:cNvPr id="10" name="Picture 9"/>
          <p:cNvPicPr>
            <a:picLocks noChangeAspect="1"/>
          </p:cNvPicPr>
          <p:nvPr/>
        </p:nvPicPr>
        <p:blipFill>
          <a:blip r:embed="rId5"/>
          <a:stretch>
            <a:fillRect/>
          </a:stretch>
        </p:blipFill>
        <p:spPr>
          <a:xfrm rot="19800000">
            <a:off x="4166653" y="3358557"/>
            <a:ext cx="2465221" cy="1437013"/>
          </a:xfrm>
          <a:prstGeom prst="rect">
            <a:avLst/>
          </a:prstGeom>
        </p:spPr>
      </p:pic>
      <p:sp>
        <p:nvSpPr>
          <p:cNvPr id="11" name="TextBox 10"/>
          <p:cNvSpPr txBox="1"/>
          <p:nvPr/>
        </p:nvSpPr>
        <p:spPr>
          <a:xfrm>
            <a:off x="1371600" y="6520190"/>
            <a:ext cx="1997663" cy="261610"/>
          </a:xfrm>
          <a:prstGeom prst="rect">
            <a:avLst/>
          </a:prstGeom>
          <a:noFill/>
        </p:spPr>
        <p:txBody>
          <a:bodyPr wrap="none" rtlCol="0">
            <a:spAutoFit/>
          </a:bodyPr>
          <a:lstStyle/>
          <a:p>
            <a:r>
              <a:rPr lang="en-US" sz="1100" i="1" dirty="0" smtClean="0"/>
              <a:t>NASA, “Journey to Mars.” 2015.</a:t>
            </a:r>
            <a:endParaRPr lang="en-US" sz="1100" i="1" dirty="0"/>
          </a:p>
        </p:txBody>
      </p:sp>
      <p:sp>
        <p:nvSpPr>
          <p:cNvPr id="12" name="TextBox 11"/>
          <p:cNvSpPr txBox="1"/>
          <p:nvPr/>
        </p:nvSpPr>
        <p:spPr>
          <a:xfrm>
            <a:off x="4001794" y="6520190"/>
            <a:ext cx="3733714" cy="261610"/>
          </a:xfrm>
          <a:prstGeom prst="rect">
            <a:avLst/>
          </a:prstGeom>
          <a:noFill/>
        </p:spPr>
        <p:txBody>
          <a:bodyPr wrap="none" rtlCol="0">
            <a:spAutoFit/>
          </a:bodyPr>
          <a:lstStyle/>
          <a:p>
            <a:r>
              <a:rPr lang="en-US" sz="1100" i="1" dirty="0" err="1" smtClean="0"/>
              <a:t>Borowski</a:t>
            </a:r>
            <a:r>
              <a:rPr lang="en-US" sz="1100" i="1" dirty="0" smtClean="0"/>
              <a:t>, “</a:t>
            </a:r>
            <a:r>
              <a:rPr lang="en-US" sz="1100" dirty="0" smtClean="0"/>
              <a:t>7-Launch NTR </a:t>
            </a:r>
            <a:r>
              <a:rPr lang="en-US" sz="1100" dirty="0"/>
              <a:t>Space Transportation </a:t>
            </a:r>
            <a:r>
              <a:rPr lang="en-US" sz="1100" dirty="0" smtClean="0"/>
              <a:t>System.” 2009.</a:t>
            </a:r>
            <a:endParaRPr lang="en-US" sz="1100" i="1" dirty="0"/>
          </a:p>
        </p:txBody>
      </p:sp>
      <p:pic>
        <p:nvPicPr>
          <p:cNvPr id="9220" name="Picture 4" descr="http://internetlooks.com/marssurfac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6961" y="1221894"/>
            <a:ext cx="3294313" cy="1647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7072193" y="1221894"/>
            <a:ext cx="1767007" cy="1958192"/>
          </a:xfrm>
          <a:prstGeom prst="rect">
            <a:avLst/>
          </a:prstGeom>
        </p:spPr>
      </p:pic>
      <p:sp>
        <p:nvSpPr>
          <p:cNvPr id="13" name="5-Point Star 12"/>
          <p:cNvSpPr/>
          <p:nvPr/>
        </p:nvSpPr>
        <p:spPr>
          <a:xfrm>
            <a:off x="5090962" y="2102509"/>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5-Point Star 15"/>
          <p:cNvSpPr/>
          <p:nvPr/>
        </p:nvSpPr>
        <p:spPr>
          <a:xfrm>
            <a:off x="4582138" y="150674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5-Point Star 16"/>
          <p:cNvSpPr/>
          <p:nvPr/>
        </p:nvSpPr>
        <p:spPr>
          <a:xfrm>
            <a:off x="6796691" y="192073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5-Point Star 17"/>
          <p:cNvSpPr/>
          <p:nvPr/>
        </p:nvSpPr>
        <p:spPr>
          <a:xfrm>
            <a:off x="5887917" y="16801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5-Point Star 18"/>
          <p:cNvSpPr/>
          <p:nvPr/>
        </p:nvSpPr>
        <p:spPr>
          <a:xfrm>
            <a:off x="6335989" y="2375078"/>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5-Point Star 19"/>
          <p:cNvSpPr/>
          <p:nvPr/>
        </p:nvSpPr>
        <p:spPr>
          <a:xfrm>
            <a:off x="5109282" y="18325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55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81800" y="6310885"/>
            <a:ext cx="2133600" cy="365125"/>
          </a:xfrm>
        </p:spPr>
        <p:txBody>
          <a:bodyPr/>
          <a:lstStyle/>
          <a:p>
            <a:pPr>
              <a:defRPr/>
            </a:pPr>
            <a:fld id="{6E3317FF-6423-48BB-8CF6-A5183FB2D75B}" type="slidenum">
              <a:rPr lang="en-US" smtClean="0">
                <a:solidFill>
                  <a:prstClr val="black">
                    <a:tint val="75000"/>
                  </a:prstClr>
                </a:solidFill>
              </a:rPr>
              <a:pPr>
                <a:defRPr/>
              </a:pPr>
              <a:t>4</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Variables</a:t>
            </a:r>
            <a:endParaRPr lang="en-US" dirty="0"/>
          </a:p>
        </p:txBody>
      </p:sp>
      <p:sp>
        <p:nvSpPr>
          <p:cNvPr id="7" name="TextBox 6"/>
          <p:cNvSpPr txBox="1"/>
          <p:nvPr/>
        </p:nvSpPr>
        <p:spPr>
          <a:xfrm>
            <a:off x="457200" y="1066800"/>
            <a:ext cx="8382000" cy="200054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Design </a:t>
            </a:r>
            <a:r>
              <a:rPr lang="en-US" sz="2400" dirty="0"/>
              <a:t>Variables</a:t>
            </a:r>
          </a:p>
          <a:p>
            <a:pPr marL="742950" lvl="1" indent="-285750">
              <a:buFont typeface="Arial" panose="020B0604020202020204" pitchFamily="34" charset="0"/>
              <a:buChar char="•"/>
            </a:pPr>
            <a:r>
              <a:rPr lang="en-US" sz="2000" dirty="0" smtClean="0"/>
              <a:t>10 Total Design Variables</a:t>
            </a:r>
          </a:p>
          <a:p>
            <a:pPr marL="742950" lvl="1" indent="-285750">
              <a:buFont typeface="Arial" panose="020B0604020202020204" pitchFamily="34" charset="0"/>
              <a:buChar char="•"/>
            </a:pPr>
            <a:r>
              <a:rPr lang="en-US" sz="2000" dirty="0" smtClean="0"/>
              <a:t>8 Discrete Variables</a:t>
            </a:r>
          </a:p>
          <a:p>
            <a:pPr marL="742950" lvl="1" indent="-285750">
              <a:buFont typeface="Arial" panose="020B0604020202020204" pitchFamily="34" charset="0"/>
              <a:buChar char="•"/>
            </a:pPr>
            <a:r>
              <a:rPr lang="en-US" sz="2000" dirty="0" smtClean="0"/>
              <a:t>2 Continuous Variables</a:t>
            </a:r>
          </a:p>
          <a:p>
            <a:pPr marL="742950" lvl="1" indent="-285750">
              <a:buFont typeface="Arial" panose="020B0604020202020204" pitchFamily="34" charset="0"/>
              <a:buChar char="•"/>
            </a:pPr>
            <a:r>
              <a:rPr lang="en-US" sz="2000" dirty="0" smtClean="0"/>
              <a:t>Propulsion Type and </a:t>
            </a:r>
            <a:r>
              <a:rPr lang="en-US" sz="2000" dirty="0" err="1" smtClean="0"/>
              <a:t>Isp</a:t>
            </a:r>
            <a:r>
              <a:rPr lang="en-US" sz="2000" dirty="0" smtClean="0"/>
              <a:t> directly effect development cost</a:t>
            </a:r>
          </a:p>
          <a:p>
            <a:pPr marL="742950" lvl="1" indent="-285750">
              <a:buFont typeface="Arial" panose="020B0604020202020204" pitchFamily="34" charset="0"/>
              <a:buChar char="•"/>
            </a:pPr>
            <a:r>
              <a:rPr lang="en-US" sz="2000" dirty="0" smtClean="0"/>
              <a:t>Location, Population, and Food directly affect Science Utility</a:t>
            </a:r>
          </a:p>
        </p:txBody>
      </p:sp>
      <p:pic>
        <p:nvPicPr>
          <p:cNvPr id="6" name="Picture 5"/>
          <p:cNvPicPr>
            <a:picLocks noChangeAspect="1"/>
          </p:cNvPicPr>
          <p:nvPr/>
        </p:nvPicPr>
        <p:blipFill>
          <a:blip r:embed="rId3"/>
          <a:stretch>
            <a:fillRect/>
          </a:stretch>
        </p:blipFill>
        <p:spPr>
          <a:xfrm>
            <a:off x="304800" y="3355677"/>
            <a:ext cx="5013614" cy="2951941"/>
          </a:xfrm>
          <a:prstGeom prst="rect">
            <a:avLst/>
          </a:prstGeom>
        </p:spPr>
      </p:pic>
      <p:pic>
        <p:nvPicPr>
          <p:cNvPr id="3" name="Picture 2"/>
          <p:cNvPicPr>
            <a:picLocks noChangeAspect="1"/>
          </p:cNvPicPr>
          <p:nvPr/>
        </p:nvPicPr>
        <p:blipFill>
          <a:blip r:embed="rId4"/>
          <a:stretch>
            <a:fillRect/>
          </a:stretch>
        </p:blipFill>
        <p:spPr>
          <a:xfrm>
            <a:off x="5575267" y="3509963"/>
            <a:ext cx="828675" cy="781050"/>
          </a:xfrm>
          <a:prstGeom prst="rect">
            <a:avLst/>
          </a:prstGeom>
        </p:spPr>
      </p:pic>
      <p:pic>
        <p:nvPicPr>
          <p:cNvPr id="5" name="Picture 4"/>
          <p:cNvPicPr>
            <a:picLocks noChangeAspect="1"/>
          </p:cNvPicPr>
          <p:nvPr/>
        </p:nvPicPr>
        <p:blipFill>
          <a:blip r:embed="rId5"/>
          <a:stretch>
            <a:fillRect/>
          </a:stretch>
        </p:blipFill>
        <p:spPr>
          <a:xfrm>
            <a:off x="6489667" y="3429000"/>
            <a:ext cx="800100" cy="942975"/>
          </a:xfrm>
          <a:prstGeom prst="rect">
            <a:avLst/>
          </a:prstGeom>
        </p:spPr>
      </p:pic>
      <p:pic>
        <p:nvPicPr>
          <p:cNvPr id="8" name="Picture 7"/>
          <p:cNvPicPr>
            <a:picLocks noChangeAspect="1"/>
          </p:cNvPicPr>
          <p:nvPr/>
        </p:nvPicPr>
        <p:blipFill>
          <a:blip r:embed="rId6"/>
          <a:stretch>
            <a:fillRect/>
          </a:stretch>
        </p:blipFill>
        <p:spPr>
          <a:xfrm>
            <a:off x="7451692" y="3476624"/>
            <a:ext cx="819150" cy="847725"/>
          </a:xfrm>
          <a:prstGeom prst="rect">
            <a:avLst/>
          </a:prstGeom>
        </p:spPr>
      </p:pic>
      <p:pic>
        <p:nvPicPr>
          <p:cNvPr id="9" name="Picture 8"/>
          <p:cNvPicPr>
            <a:picLocks noChangeAspect="1"/>
          </p:cNvPicPr>
          <p:nvPr/>
        </p:nvPicPr>
        <p:blipFill>
          <a:blip r:embed="rId7"/>
          <a:stretch>
            <a:fillRect/>
          </a:stretch>
        </p:blipFill>
        <p:spPr>
          <a:xfrm>
            <a:off x="5770529" y="4490037"/>
            <a:ext cx="438150" cy="609600"/>
          </a:xfrm>
          <a:prstGeom prst="rect">
            <a:avLst/>
          </a:prstGeom>
        </p:spPr>
      </p:pic>
      <p:sp>
        <p:nvSpPr>
          <p:cNvPr id="10" name="Rectangle 9"/>
          <p:cNvSpPr/>
          <p:nvPr/>
        </p:nvSpPr>
        <p:spPr>
          <a:xfrm>
            <a:off x="3256221" y="6426741"/>
            <a:ext cx="3775393" cy="261610"/>
          </a:xfrm>
          <a:prstGeom prst="rect">
            <a:avLst/>
          </a:prstGeom>
        </p:spPr>
        <p:txBody>
          <a:bodyPr wrap="none">
            <a:spAutoFit/>
          </a:bodyPr>
          <a:lstStyle/>
          <a:p>
            <a:r>
              <a:rPr lang="en-US" sz="1100" i="1" dirty="0" smtClean="0"/>
              <a:t>Toups, “Transportation-Driven </a:t>
            </a:r>
            <a:r>
              <a:rPr lang="en-US" sz="1100" i="1" dirty="0"/>
              <a:t>Mars Surface </a:t>
            </a:r>
            <a:r>
              <a:rPr lang="en-US" sz="1100" i="1" dirty="0" smtClean="0"/>
              <a:t>Operations.” 2014</a:t>
            </a:r>
            <a:endParaRPr lang="en-US" sz="1100" i="1" dirty="0"/>
          </a:p>
        </p:txBody>
      </p:sp>
      <p:pic>
        <p:nvPicPr>
          <p:cNvPr id="11" name="Picture 10"/>
          <p:cNvPicPr>
            <a:picLocks noChangeAspect="1"/>
          </p:cNvPicPr>
          <p:nvPr/>
        </p:nvPicPr>
        <p:blipFill>
          <a:blip r:embed="rId8"/>
          <a:stretch>
            <a:fillRect/>
          </a:stretch>
        </p:blipFill>
        <p:spPr>
          <a:xfrm rot="19800000">
            <a:off x="6408454" y="4542136"/>
            <a:ext cx="756361" cy="440894"/>
          </a:xfrm>
          <a:prstGeom prst="rect">
            <a:avLst/>
          </a:prstGeom>
        </p:spPr>
      </p:pic>
      <p:pic>
        <p:nvPicPr>
          <p:cNvPr id="10242" name="Picture 2" descr="https://upload.wikimedia.org/wikipedia/commons/thumb/2/22/Earth_Western_Hemisphere_transparent_background.png/480px-Earth_Western_Hemisphere_transparent_backgroun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6467" y="4494213"/>
            <a:ext cx="489568" cy="48956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pngall.com/wp-content/uploads/2016/03/Moon-Transparent-P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33869" y="4494213"/>
            <a:ext cx="824331" cy="61824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cience.nasa.gov/media/medialibrary/2004/02/12/25feb_greenhouses_resources/habitat_med.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8181" y="5143256"/>
            <a:ext cx="1219200" cy="9572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2"/>
          <a:stretch>
            <a:fillRect/>
          </a:stretch>
        </p:blipFill>
        <p:spPr>
          <a:xfrm>
            <a:off x="7650416" y="5293869"/>
            <a:ext cx="487015" cy="832866"/>
          </a:xfrm>
          <a:prstGeom prst="rect">
            <a:avLst/>
          </a:prstGeom>
        </p:spPr>
      </p:pic>
      <p:pic>
        <p:nvPicPr>
          <p:cNvPr id="10248" name="Picture 8" descr="http://quest.nasa.gov/mars/background/images/mars.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74724" y="5348885"/>
            <a:ext cx="713780" cy="713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14"/>
          <a:stretch>
            <a:fillRect/>
          </a:stretch>
        </p:blipFill>
        <p:spPr>
          <a:xfrm>
            <a:off x="7111221" y="4404863"/>
            <a:ext cx="171322" cy="776737"/>
          </a:xfrm>
          <a:prstGeom prst="rect">
            <a:avLst/>
          </a:prstGeom>
        </p:spPr>
      </p:pic>
    </p:spTree>
    <p:extLst>
      <p:ext uri="{BB962C8B-B14F-4D97-AF65-F5344CB8AC3E}">
        <p14:creationId xmlns:p14="http://schemas.microsoft.com/office/powerpoint/2010/main" val="2203523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5</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a:t>
            </a:r>
            <a:br>
              <a:rPr lang="en-US" dirty="0" smtClean="0"/>
            </a:br>
            <a:r>
              <a:rPr lang="en-US" dirty="0" smtClean="0"/>
              <a:t>Bounds and Constraints</a:t>
            </a:r>
            <a:endParaRPr lang="en-US" dirty="0"/>
          </a:p>
        </p:txBody>
      </p:sp>
      <p:sp>
        <p:nvSpPr>
          <p:cNvPr id="7" name="TextBox 6"/>
          <p:cNvSpPr txBox="1"/>
          <p:nvPr/>
        </p:nvSpPr>
        <p:spPr>
          <a:xfrm>
            <a:off x="228600" y="936292"/>
            <a:ext cx="8839200" cy="3047667"/>
          </a:xfrm>
          <a:prstGeom prst="rect">
            <a:avLst/>
          </a:prstGeom>
          <a:noFill/>
        </p:spPr>
        <p:txBody>
          <a:bodyPr wrap="square" numCol="2" rtlCol="0">
            <a:noAutofit/>
          </a:bodyPr>
          <a:lstStyle/>
          <a:p>
            <a:pPr marL="342900" indent="-342900">
              <a:buFont typeface="Arial" panose="020B0604020202020204" pitchFamily="34" charset="0"/>
              <a:buChar char="•"/>
            </a:pPr>
            <a:r>
              <a:rPr lang="en-US" sz="2400" dirty="0" smtClean="0"/>
              <a:t>Variable Bounds</a:t>
            </a:r>
          </a:p>
          <a:p>
            <a:pPr marL="800100" lvl="1" indent="-342900">
              <a:buFont typeface="Arial" panose="020B0604020202020204" pitchFamily="34" charset="0"/>
              <a:buChar char="•"/>
            </a:pPr>
            <a:r>
              <a:rPr lang="en-US" sz="2000" dirty="0" smtClean="0"/>
              <a:t>Current Mars information</a:t>
            </a:r>
          </a:p>
          <a:p>
            <a:pPr marL="800100" lvl="1" indent="-342900">
              <a:buFont typeface="Arial" panose="020B0604020202020204" pitchFamily="34" charset="0"/>
              <a:buChar char="•"/>
            </a:pPr>
            <a:r>
              <a:rPr lang="en-US" sz="2000" dirty="0" smtClean="0"/>
              <a:t>Theoretical limits</a:t>
            </a:r>
          </a:p>
          <a:p>
            <a:pPr marL="800100" lvl="1" indent="-342900">
              <a:buFont typeface="Arial" panose="020B0604020202020204" pitchFamily="34" charset="0"/>
              <a:buChar char="•"/>
            </a:pPr>
            <a:r>
              <a:rPr lang="en-US" sz="2000" dirty="0"/>
              <a:t>Current </a:t>
            </a:r>
            <a:r>
              <a:rPr lang="en-US" sz="2000" dirty="0" smtClean="0"/>
              <a:t>capabilities</a:t>
            </a:r>
            <a:endParaRPr lang="en-US" sz="2000" dirty="0" smtClean="0"/>
          </a:p>
          <a:p>
            <a:pPr marL="800100" lvl="1" indent="-342900">
              <a:buFont typeface="Arial" panose="020B0604020202020204" pitchFamily="34" charset="0"/>
              <a:buChar char="•"/>
            </a:pPr>
            <a:r>
              <a:rPr lang="en-US" sz="2000" dirty="0" smtClean="0"/>
              <a:t>Expected developments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smtClean="0"/>
          </a:p>
          <a:p>
            <a:pPr lvl="1"/>
            <a:endParaRPr lang="en-US" sz="2000" dirty="0" smtClean="0"/>
          </a:p>
          <a:p>
            <a:pPr marL="342900" indent="-342900">
              <a:buFont typeface="Arial" panose="020B0604020202020204" pitchFamily="34" charset="0"/>
              <a:buChar char="•"/>
            </a:pPr>
            <a:r>
              <a:rPr lang="en-US" sz="2400" dirty="0" smtClean="0"/>
              <a:t>Constraints</a:t>
            </a:r>
          </a:p>
          <a:p>
            <a:pPr marL="800100" lvl="1" indent="-342900">
              <a:buFont typeface="Arial" panose="020B0604020202020204" pitchFamily="34" charset="0"/>
              <a:buChar char="•"/>
            </a:pPr>
            <a:r>
              <a:rPr lang="en-US" sz="2000" dirty="0" smtClean="0"/>
              <a:t>Physics-based dependencies</a:t>
            </a:r>
            <a:endParaRPr lang="en-US" sz="2000" dirty="0" smtClean="0"/>
          </a:p>
          <a:p>
            <a:pPr marL="800100" lvl="1" indent="-342900">
              <a:buFont typeface="Arial" panose="020B0604020202020204" pitchFamily="34" charset="0"/>
              <a:buChar char="•"/>
            </a:pPr>
            <a:r>
              <a:rPr lang="en-US" sz="2000" dirty="0" smtClean="0"/>
              <a:t>Mass and energy balance</a:t>
            </a:r>
            <a:endParaRPr lang="en-US" sz="2000" dirty="0" smtClean="0"/>
          </a:p>
          <a:p>
            <a:pPr marL="800100" lvl="1" indent="-342900">
              <a:buFont typeface="Arial" panose="020B0604020202020204" pitchFamily="34" charset="0"/>
              <a:buChar char="•"/>
            </a:pPr>
            <a:r>
              <a:rPr lang="en-US" sz="2000" dirty="0" smtClean="0"/>
              <a:t>Drives system sizing</a:t>
            </a:r>
            <a:endParaRPr lang="en-US" sz="2000" dirty="0" smtClean="0"/>
          </a:p>
          <a:p>
            <a:pPr marL="1257300" lvl="2" indent="-342900">
              <a:buFont typeface="Arial" panose="020B0604020202020204" pitchFamily="34" charset="0"/>
              <a:buChar char="•"/>
            </a:pPr>
            <a:r>
              <a:rPr lang="en-US" dirty="0" smtClean="0"/>
              <a:t>Habitation</a:t>
            </a:r>
          </a:p>
          <a:p>
            <a:pPr marL="1257300" lvl="2" indent="-342900">
              <a:buFont typeface="Arial" panose="020B0604020202020204" pitchFamily="34" charset="0"/>
              <a:buChar char="•"/>
            </a:pPr>
            <a:r>
              <a:rPr lang="en-US" dirty="0" smtClean="0"/>
              <a:t>Transportation</a:t>
            </a:r>
          </a:p>
          <a:p>
            <a:pPr marL="1257300" lvl="2" indent="-342900">
              <a:buFont typeface="Arial" panose="020B0604020202020204" pitchFamily="34" charset="0"/>
              <a:buChar char="•"/>
            </a:pPr>
            <a:r>
              <a:rPr lang="en-US" dirty="0" smtClean="0"/>
              <a:t>Power</a:t>
            </a:r>
          </a:p>
          <a:p>
            <a:pPr marL="1257300" lvl="2" indent="-342900">
              <a:buFont typeface="Arial" panose="020B0604020202020204" pitchFamily="34" charset="0"/>
              <a:buChar char="•"/>
            </a:pPr>
            <a:r>
              <a:rPr lang="en-US" dirty="0" smtClean="0"/>
              <a:t>ISRU</a:t>
            </a:r>
          </a:p>
          <a:p>
            <a:pPr marL="1257300" lvl="2" indent="-342900">
              <a:buFont typeface="Arial" panose="020B0604020202020204" pitchFamily="34" charset="0"/>
              <a:buChar char="•"/>
            </a:pPr>
            <a:r>
              <a:rPr lang="en-US" dirty="0" smtClean="0"/>
              <a:t>ISFR</a:t>
            </a:r>
          </a:p>
          <a:p>
            <a:pPr marL="1257300" lvl="2" indent="-342900">
              <a:buFont typeface="Arial" panose="020B0604020202020204" pitchFamily="34" charset="0"/>
              <a:buChar char="•"/>
            </a:pPr>
            <a:r>
              <a:rPr lang="en-US" dirty="0" smtClean="0"/>
              <a:t>Staging</a:t>
            </a:r>
          </a:p>
          <a:p>
            <a:pPr marL="1257300" lvl="2"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stretch>
            <a:fillRect/>
          </a:stretch>
        </p:blipFill>
        <p:spPr>
          <a:xfrm>
            <a:off x="76200" y="3886200"/>
            <a:ext cx="8931708" cy="2362533"/>
          </a:xfrm>
          <a:prstGeom prst="rect">
            <a:avLst/>
          </a:prstGeom>
        </p:spPr>
      </p:pic>
    </p:spTree>
    <p:extLst>
      <p:ext uri="{BB962C8B-B14F-4D97-AF65-F5344CB8AC3E}">
        <p14:creationId xmlns:p14="http://schemas.microsoft.com/office/powerpoint/2010/main" val="1313908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6</a:t>
            </a:fld>
            <a:endParaRPr lang="en-US">
              <a:solidFill>
                <a:prstClr val="black">
                  <a:tint val="75000"/>
                </a:prstClr>
              </a:solidFill>
            </a:endParaRPr>
          </a:p>
        </p:txBody>
      </p:sp>
      <p:pic>
        <p:nvPicPr>
          <p:cNvPr id="3" name="Picture 2"/>
          <p:cNvPicPr>
            <a:picLocks noChangeAspect="1"/>
          </p:cNvPicPr>
          <p:nvPr/>
        </p:nvPicPr>
        <p:blipFill>
          <a:blip r:embed="rId3"/>
          <a:stretch>
            <a:fillRect/>
          </a:stretch>
        </p:blipFill>
        <p:spPr>
          <a:xfrm>
            <a:off x="990600" y="1066800"/>
            <a:ext cx="5791200" cy="707448"/>
          </a:xfrm>
          <a:prstGeom prst="rect">
            <a:avLst/>
          </a:prstGeom>
        </p:spPr>
      </p:pic>
      <p:pic>
        <p:nvPicPr>
          <p:cNvPr id="5" name="Picture 4"/>
          <p:cNvPicPr>
            <a:picLocks noChangeAspect="1"/>
          </p:cNvPicPr>
          <p:nvPr/>
        </p:nvPicPr>
        <p:blipFill>
          <a:blip r:embed="rId4"/>
          <a:stretch>
            <a:fillRect/>
          </a:stretch>
        </p:blipFill>
        <p:spPr>
          <a:xfrm>
            <a:off x="2286000" y="1905000"/>
            <a:ext cx="4068906" cy="2395711"/>
          </a:xfrm>
          <a:prstGeom prst="rect">
            <a:avLst/>
          </a:prstGeom>
        </p:spPr>
      </p:pic>
      <p:pic>
        <p:nvPicPr>
          <p:cNvPr id="6" name="Picture 5"/>
          <p:cNvPicPr>
            <a:picLocks noChangeAspect="1"/>
          </p:cNvPicPr>
          <p:nvPr/>
        </p:nvPicPr>
        <p:blipFill>
          <a:blip r:embed="rId5"/>
          <a:stretch>
            <a:fillRect/>
          </a:stretch>
        </p:blipFill>
        <p:spPr>
          <a:xfrm>
            <a:off x="347660" y="4430856"/>
            <a:ext cx="8601075" cy="2275077"/>
          </a:xfrm>
          <a:prstGeom prst="rect">
            <a:avLst/>
          </a:prstGeom>
        </p:spPr>
      </p:pic>
    </p:spTree>
    <p:extLst>
      <p:ext uri="{BB962C8B-B14F-4D97-AF65-F5344CB8AC3E}">
        <p14:creationId xmlns:p14="http://schemas.microsoft.com/office/powerpoint/2010/main" val="3617579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Modules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7</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DSM</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8</a:t>
            </a:fld>
            <a:endParaRPr lang="en-US">
              <a:solidFill>
                <a:prstClr val="black">
                  <a:tint val="75000"/>
                </a:prst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36126"/>
            <a:ext cx="7924800" cy="4718636"/>
          </a:xfrm>
          <a:prstGeom prst="rect">
            <a:avLst/>
          </a:prstGeom>
        </p:spPr>
      </p:pic>
      <p:sp>
        <p:nvSpPr>
          <p:cNvPr id="5" name="TextBox 4"/>
          <p:cNvSpPr txBox="1"/>
          <p:nvPr/>
        </p:nvSpPr>
        <p:spPr>
          <a:xfrm>
            <a:off x="457200" y="1066799"/>
            <a:ext cx="8382000" cy="569327"/>
          </a:xfrm>
          <a:prstGeom prst="rect">
            <a:avLst/>
          </a:prstGeom>
          <a:noFill/>
        </p:spPr>
        <p:txBody>
          <a:bodyPr wrap="square" numCol="1" rtlCol="0">
            <a:noAutofit/>
          </a:bodyPr>
          <a:lstStyle/>
          <a:p>
            <a:pPr marL="285750" indent="-285750">
              <a:buFont typeface="Arial" panose="020B0604020202020204" pitchFamily="34" charset="0"/>
              <a:buChar char="•"/>
            </a:pPr>
            <a:r>
              <a:rPr lang="en-US" sz="2400" dirty="0" smtClean="0"/>
              <a:t>Reordered to minimize feedback relationships </a:t>
            </a:r>
          </a:p>
        </p:txBody>
      </p:sp>
    </p:spTree>
    <p:extLst>
      <p:ext uri="{BB962C8B-B14F-4D97-AF65-F5344CB8AC3E}">
        <p14:creationId xmlns:p14="http://schemas.microsoft.com/office/powerpoint/2010/main" val="1103405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Multidisciplinary Expansions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9</a:t>
            </a:fld>
            <a:endParaRPr lang="en-US" dirty="0">
              <a:solidFill>
                <a:prstClr val="black">
                  <a:tint val="75000"/>
                </a:prstClr>
              </a:solidFill>
            </a:endParaRPr>
          </a:p>
        </p:txBody>
      </p:sp>
      <p:sp>
        <p:nvSpPr>
          <p:cNvPr id="4" name="TextBox 3"/>
          <p:cNvSpPr txBox="1"/>
          <p:nvPr/>
        </p:nvSpPr>
        <p:spPr>
          <a:xfrm>
            <a:off x="457200" y="1066800"/>
            <a:ext cx="8382000" cy="830997"/>
          </a:xfrm>
          <a:prstGeom prst="rect">
            <a:avLst/>
          </a:prstGeom>
          <a:noFill/>
        </p:spPr>
        <p:txBody>
          <a:bodyPr wrap="square" rtlCol="0">
            <a:spAutoFit/>
          </a:bodyPr>
          <a:lstStyle/>
          <a:p>
            <a:r>
              <a:rPr lang="en-US" sz="2400" dirty="0" smtClean="0"/>
              <a:t>Two additional modules were developed to capture relevant objectives for the Mars 2040 campaign model</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81123" y="2667000"/>
            <a:ext cx="1819176" cy="319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2162145"/>
            <a:ext cx="5486400" cy="400110"/>
          </a:xfrm>
          <a:prstGeom prst="rect">
            <a:avLst/>
          </a:prstGeom>
          <a:noFill/>
        </p:spPr>
        <p:txBody>
          <a:bodyPr wrap="square" rtlCol="0">
            <a:spAutoFit/>
          </a:bodyPr>
          <a:lstStyle/>
          <a:p>
            <a:pPr algn="ctr"/>
            <a:r>
              <a:rPr lang="en-US" sz="2000" b="1" dirty="0" smtClean="0"/>
              <a:t>Advanced Technologies Development Cost</a:t>
            </a:r>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628898" y="3200400"/>
            <a:ext cx="2611655" cy="2308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19384" y="5486400"/>
            <a:ext cx="1630681" cy="230832"/>
          </a:xfrm>
          <a:prstGeom prst="rect">
            <a:avLst/>
          </a:prstGeom>
          <a:noFill/>
        </p:spPr>
        <p:txBody>
          <a:bodyPr wrap="square" rtlCol="0">
            <a:spAutoFit/>
          </a:bodyPr>
          <a:lstStyle/>
          <a:p>
            <a:pPr algn="ctr"/>
            <a:r>
              <a:rPr lang="en-US" sz="900" dirty="0">
                <a:solidFill>
                  <a:schemeClr val="bg1">
                    <a:lumMod val="50000"/>
                  </a:schemeClr>
                </a:solidFill>
              </a:rPr>
              <a:t>http://www.exploremars.org/</a:t>
            </a:r>
            <a:endParaRPr lang="en-US" sz="900" dirty="0" smtClean="0">
              <a:solidFill>
                <a:schemeClr val="bg1">
                  <a:lumMod val="50000"/>
                </a:schemeClr>
              </a:solidFill>
            </a:endParaRPr>
          </a:p>
        </p:txBody>
      </p:sp>
      <p:sp>
        <p:nvSpPr>
          <p:cNvPr id="5" name="Rectangle 4"/>
          <p:cNvSpPr/>
          <p:nvPr/>
        </p:nvSpPr>
        <p:spPr>
          <a:xfrm>
            <a:off x="419098" y="2133600"/>
            <a:ext cx="5029201"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19600" y="2135204"/>
            <a:ext cx="5486400" cy="400110"/>
          </a:xfrm>
          <a:prstGeom prst="rect">
            <a:avLst/>
          </a:prstGeom>
          <a:noFill/>
        </p:spPr>
        <p:txBody>
          <a:bodyPr wrap="square" rtlCol="0">
            <a:spAutoFit/>
          </a:bodyPr>
          <a:lstStyle/>
          <a:p>
            <a:pPr algn="ctr"/>
            <a:r>
              <a:rPr lang="en-US" sz="2000" b="1" dirty="0" smtClean="0"/>
              <a:t>IMLEO Operational Cost</a:t>
            </a:r>
          </a:p>
        </p:txBody>
      </p: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5942797" y="2577495"/>
            <a:ext cx="2406317" cy="340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715000" y="2133600"/>
            <a:ext cx="2819400"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47459" y="5938001"/>
            <a:ext cx="1630681" cy="230832"/>
          </a:xfrm>
          <a:prstGeom prst="rect">
            <a:avLst/>
          </a:prstGeom>
          <a:noFill/>
        </p:spPr>
        <p:txBody>
          <a:bodyPr wrap="square" rtlCol="0">
            <a:spAutoFit/>
          </a:bodyPr>
          <a:lstStyle/>
          <a:p>
            <a:pPr algn="ctr"/>
            <a:r>
              <a:rPr lang="en-US" sz="900" dirty="0" smtClean="0">
                <a:solidFill>
                  <a:schemeClr val="bg1">
                    <a:lumMod val="50000"/>
                  </a:schemeClr>
                </a:solidFill>
              </a:rPr>
              <a:t>www.spacex.com</a:t>
            </a:r>
          </a:p>
        </p:txBody>
      </p:sp>
    </p:spTree>
    <p:extLst>
      <p:ext uri="{BB962C8B-B14F-4D97-AF65-F5344CB8AC3E}">
        <p14:creationId xmlns:p14="http://schemas.microsoft.com/office/powerpoint/2010/main" val="991219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11904</TotalTime>
  <Words>991</Words>
  <Application>Microsoft Office PowerPoint</Application>
  <PresentationFormat>On-screen Show (4:3)</PresentationFormat>
  <Paragraphs>219</Paragraphs>
  <Slides>23</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Calibri</vt:lpstr>
      <vt:lpstr>Cambria Math</vt:lpstr>
      <vt:lpstr>2_Office Theme</vt:lpstr>
      <vt:lpstr>Microsoft Equation 3.0</vt:lpstr>
      <vt:lpstr>PowerPoint Presentation</vt:lpstr>
      <vt:lpstr>Motivation:  Martian Settlement</vt:lpstr>
      <vt:lpstr>Problem Formulation: Objectives</vt:lpstr>
      <vt:lpstr>Problem Formulation: Variables</vt:lpstr>
      <vt:lpstr>Problem Formulation:  Bounds and Constraints</vt:lpstr>
      <vt:lpstr>Problem Statement</vt:lpstr>
      <vt:lpstr>Modeling and Simulation: Modules</vt:lpstr>
      <vt:lpstr>Modeling and Simulation: DSM</vt:lpstr>
      <vt:lpstr>Modeling and Simulation: Multidisciplinary Expansions</vt:lpstr>
      <vt:lpstr>Modeling and Simulation: Multidisciplinary Expansions</vt:lpstr>
      <vt:lpstr>Modeling and Simulation: Science Utility</vt:lpstr>
      <vt:lpstr>Modeling and Simulation: Development Cost Module</vt:lpstr>
      <vt:lpstr>Modeling and Simulation: Development Cost Module</vt:lpstr>
      <vt:lpstr>Modeling and Simulation: IMLEO Cost Module</vt:lpstr>
      <vt:lpstr>Single Objective Optimization</vt:lpstr>
      <vt:lpstr>Single Objective Optimization Coordinate Search</vt:lpstr>
      <vt:lpstr>Single Objective Optimization Coordinate Search</vt:lpstr>
      <vt:lpstr>Single Objective Optimization Genetic Algorithm</vt:lpstr>
      <vt:lpstr>Single Objective Optimization</vt:lpstr>
      <vt:lpstr>Multi-Objective Optimization</vt:lpstr>
      <vt:lpstr>Multi-Objective Optimization</vt:lpstr>
      <vt:lpstr>Final Recommendation</vt:lpstr>
      <vt:lpstr>Learnings and Future Work</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Do</dc:creator>
  <cp:lastModifiedBy>siwald@gmail.com</cp:lastModifiedBy>
  <cp:revision>478</cp:revision>
  <dcterms:created xsi:type="dcterms:W3CDTF">2012-10-09T16:47:24Z</dcterms:created>
  <dcterms:modified xsi:type="dcterms:W3CDTF">2016-05-10T18:24:26Z</dcterms:modified>
</cp:coreProperties>
</file>