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4"/>
  </p:notesMasterIdLst>
  <p:sldIdLst>
    <p:sldId id="448" r:id="rId2"/>
    <p:sldId id="565" r:id="rId3"/>
    <p:sldId id="566" r:id="rId4"/>
    <p:sldId id="573" r:id="rId5"/>
    <p:sldId id="574" r:id="rId6"/>
    <p:sldId id="572" r:id="rId7"/>
    <p:sldId id="576" r:id="rId8"/>
    <p:sldId id="567" r:id="rId9"/>
    <p:sldId id="575" r:id="rId10"/>
    <p:sldId id="585" r:id="rId11"/>
    <p:sldId id="579" r:id="rId12"/>
    <p:sldId id="586" r:id="rId13"/>
    <p:sldId id="580" r:id="rId14"/>
    <p:sldId id="568" r:id="rId15"/>
    <p:sldId id="581" r:id="rId16"/>
    <p:sldId id="582" r:id="rId17"/>
    <p:sldId id="583" r:id="rId18"/>
    <p:sldId id="584" r:id="rId19"/>
    <p:sldId id="577" r:id="rId20"/>
    <p:sldId id="578" r:id="rId21"/>
    <p:sldId id="570" r:id="rId22"/>
    <p:sldId id="5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202"/>
    <a:srgbClr val="FAC090"/>
    <a:srgbClr val="DFAC8D"/>
    <a:srgbClr val="007F00"/>
    <a:srgbClr val="FF66FF"/>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0157" autoAdjust="0"/>
  </p:normalViewPr>
  <p:slideViewPr>
    <p:cSldViewPr>
      <p:cViewPr>
        <p:scale>
          <a:sx n="70" d="100"/>
          <a:sy n="70" d="100"/>
        </p:scale>
        <p:origin x="1968" y="2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00:02:30.445" idx="1">
    <p:pos x="3711" y="1631"/>
    <p:text>This is the population size times the number of generations. But this is only for one run of the GA, how many runs did you do to assure convergance?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21</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6</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9</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11</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14</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ISRU</a:t>
            </a:r>
            <a:r>
              <a:rPr lang="en-US" sz="2400" dirty="0" smtClean="0"/>
              <a:t> will:</a:t>
            </a:r>
          </a:p>
          <a:p>
            <a:pPr marL="800100" lvl="1" indent="-342900">
              <a:buFont typeface="Arial" panose="020B0604020202020204" pitchFamily="34" charset="0"/>
              <a:buChar char="•"/>
            </a:pPr>
            <a:r>
              <a:rPr lang="en-US" sz="2400" dirty="0" smtClean="0"/>
              <a:t>Reduce emplaced mission mass</a:t>
            </a:r>
          </a:p>
          <a:p>
            <a:pPr marL="800100" lvl="1" indent="-342900">
              <a:buFont typeface="Arial" panose="020B0604020202020204" pitchFamily="34" charset="0"/>
              <a:buChar char="•"/>
            </a:pPr>
            <a:r>
              <a:rPr lang="en-US" sz="2400" dirty="0" smtClean="0"/>
              <a:t>Reduce resupply mission sparing mass</a:t>
            </a:r>
            <a:endParaRPr lang="en-US" sz="2400" dirty="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99474292"/>
              </p:ext>
            </p:extLst>
          </p:nvPr>
        </p:nvGraphicFramePr>
        <p:xfrm>
          <a:off x="1905000" y="3999488"/>
          <a:ext cx="5156200" cy="533400"/>
        </p:xfrm>
        <a:graphic>
          <a:graphicData uri="http://schemas.openxmlformats.org/presentationml/2006/ole">
            <mc:AlternateContent xmlns:mc="http://schemas.openxmlformats.org/markup-compatibility/2006">
              <mc:Choice xmlns:v="urn:schemas-microsoft-com:vml" Requires="v">
                <p:oleObj spid="_x0000_s8219" name="Equation" r:id="rId3" imgW="2209800" imgH="228600" progId="Equation.3">
                  <p:embed/>
                </p:oleObj>
              </mc:Choice>
              <mc:Fallback>
                <p:oleObj name="Equation" r:id="rId3" imgW="2209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99488"/>
                        <a:ext cx="5156200"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p:cNvSpPr txBox="1"/>
          <p:nvPr/>
        </p:nvSpPr>
        <p:spPr>
          <a:xfrm>
            <a:off x="457200" y="1066800"/>
            <a:ext cx="8382000" cy="265457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p:txBody>
      </p:sp>
      <p:graphicFrame>
        <p:nvGraphicFramePr>
          <p:cNvPr id="5" name="Table 4"/>
          <p:cNvGraphicFramePr>
            <a:graphicFrameLocks noGrp="1"/>
          </p:cNvGraphicFramePr>
          <p:nvPr>
            <p:extLst>
              <p:ext uri="{D42A27DB-BD31-4B8C-83A1-F6EECF244321}">
                <p14:modId xmlns:p14="http://schemas.microsoft.com/office/powerpoint/2010/main" val="1124148133"/>
              </p:ext>
            </p:extLst>
          </p:nvPr>
        </p:nvGraphicFramePr>
        <p:xfrm>
          <a:off x="1962150" y="4114800"/>
          <a:ext cx="5372100" cy="1584960"/>
        </p:xfrm>
        <a:graphic>
          <a:graphicData uri="http://schemas.openxmlformats.org/drawingml/2006/table">
            <a:tbl>
              <a:tblPr firstRow="1" bandRow="1">
                <a:tableStyleId>{21E4AEA4-8DFA-4A89-87EB-49C32662AFE0}</a:tableStyleId>
              </a:tblPr>
              <a:tblGrid>
                <a:gridCol w="2727374"/>
                <a:gridCol w="2644726"/>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sp>
        <p:nvSpPr>
          <p:cNvPr id="5" name="TextBox 4"/>
          <p:cNvSpPr txBox="1"/>
          <p:nvPr/>
        </p:nvSpPr>
        <p:spPr>
          <a:xfrm>
            <a:off x="457200" y="1066800"/>
            <a:ext cx="8382000" cy="2616101"/>
          </a:xfrm>
          <a:prstGeom prst="rect">
            <a:avLst/>
          </a:prstGeom>
          <a:noFill/>
        </p:spPr>
        <p:txBody>
          <a:bodyPr wrap="square" rtlCol="0">
            <a:spAutoFit/>
          </a:bodyPr>
          <a:lstStyle/>
          <a:p>
            <a:r>
              <a:rPr lang="en-US" sz="2400" dirty="0" smtClean="0"/>
              <a:t>The MATLAB genetic algorithm toolbox was utilized </a:t>
            </a:r>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generations</a:t>
            </a:r>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26" y="4114800"/>
            <a:ext cx="3285148" cy="149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300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algorithm </a:t>
            </a:r>
            <a:r>
              <a:rPr lang="en-US" sz="2400" b="1" u="sng" dirty="0" smtClean="0"/>
              <a:t>DON’T MATCH MUCH??? </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3581400"/>
            <a:ext cx="39243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8480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evaluations</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848099"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1060 function evaluations</a:t>
            </a:r>
          </a:p>
          <a:p>
            <a:pPr marL="342900" indent="-342900">
              <a:buFont typeface="Arial" panose="020B0604020202020204" pitchFamily="34" charset="0"/>
              <a:buChar char="•"/>
            </a:pPr>
            <a:r>
              <a:rPr lang="en-US" sz="2400" dirty="0" smtClean="0"/>
              <a:t>Optima value: </a:t>
            </a:r>
            <a:r>
              <a:rPr lang="en-US" sz="2400" dirty="0" err="1" smtClean="0"/>
              <a:t>xxxx</a:t>
            </a:r>
            <a:endParaRPr lang="en-US" sz="2400" dirty="0" smtClean="0"/>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Tree>
    <p:extLst>
      <p:ext uri="{BB962C8B-B14F-4D97-AF65-F5344CB8AC3E}">
        <p14:creationId xmlns:p14="http://schemas.microsoft.com/office/powerpoint/2010/main" val="1873813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066800"/>
            <a:ext cx="7048885" cy="5714792"/>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a:t>
            </a:r>
            <a:r>
              <a:rPr lang="en-US" sz="2800" dirty="0" smtClean="0"/>
              <a:t>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a:t>
            </a:r>
            <a:r>
              <a:rPr lang="en-US" sz="2400" dirty="0" smtClean="0"/>
              <a:t>, indefinite human presence </a:t>
            </a:r>
            <a:r>
              <a:rPr lang="en-US" sz="2400" dirty="0" smtClean="0"/>
              <a:t>in deep space</a:t>
            </a:r>
            <a:endParaRPr lang="en-US" sz="2400" dirty="0" smtClean="0"/>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endParaRPr lang="en-US" sz="2000" dirty="0" smtClean="0"/>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3407343" cy="369332"/>
          </a:xfrm>
          <a:prstGeom prst="rect">
            <a:avLst/>
          </a:prstGeom>
          <a:noFill/>
          <a:ln>
            <a:solidFill>
              <a:schemeClr val="tx1"/>
            </a:solidFill>
          </a:ln>
        </p:spPr>
        <p:txBody>
          <a:bodyPr wrap="none" rtlCol="0">
            <a:spAutoFit/>
          </a:bodyPr>
          <a:lstStyle/>
          <a:p>
            <a:r>
              <a:rPr lang="en-US" b="1" dirty="0" smtClean="0"/>
              <a:t>Mars 2040 Resupply 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723263"/>
            <a:ext cx="2723279" cy="86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2907929"/>
            <a:ext cx="2450810" cy="94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43000" y="1172127"/>
            <a:ext cx="6761905" cy="5171429"/>
          </a:xfrm>
          <a:prstGeom prst="rect">
            <a:avLst/>
          </a:prstGeom>
        </p:spPr>
      </p:pic>
    </p:spTree>
    <p:extLst>
      <p:ext uri="{BB962C8B-B14F-4D97-AF65-F5344CB8AC3E}">
        <p14:creationId xmlns:p14="http://schemas.microsoft.com/office/powerpoint/2010/main" val="72337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spTree>
    <p:extLst>
      <p:ext uri="{BB962C8B-B14F-4D97-AF65-F5344CB8AC3E}">
        <p14:creationId xmlns:p14="http://schemas.microsoft.com/office/powerpoint/2010/main" val="875133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73921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dirty="0" smtClean="0"/>
              <a:t>Number of Crew Hours</a:t>
            </a:r>
          </a:p>
          <a:p>
            <a:pPr marL="1200150" lvl="2" indent="-285750">
              <a:buFont typeface="Arial" panose="020B0604020202020204" pitchFamily="34" charset="0"/>
              <a:buChar char="•"/>
            </a:pPr>
            <a:r>
              <a:rPr lang="en-US"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dirty="0" smtClean="0"/>
              <a:t>Resupply Cost </a:t>
            </a:r>
          </a:p>
          <a:p>
            <a:pPr marL="1657350" lvl="3" indent="-285750">
              <a:buFont typeface="Arial" panose="020B0604020202020204" pitchFamily="34" charset="0"/>
              <a:buChar char="•"/>
            </a:pPr>
            <a:r>
              <a:rPr lang="en-US" dirty="0" smtClean="0"/>
              <a:t>Total IMLEO</a:t>
            </a:r>
          </a:p>
          <a:p>
            <a:pPr marL="1200150" lvl="2" indent="-285750">
              <a:buFont typeface="Arial" panose="020B0604020202020204" pitchFamily="34" charset="0"/>
              <a:buChar char="•"/>
            </a:pPr>
            <a:r>
              <a:rPr lang="en-US" dirty="0" smtClean="0"/>
              <a:t>Development Cost</a:t>
            </a:r>
          </a:p>
          <a:p>
            <a:pPr marL="1657350" lvl="3" indent="-285750">
              <a:buFont typeface="Arial" panose="020B0604020202020204" pitchFamily="34" charset="0"/>
              <a:buChar char="•"/>
            </a:pPr>
            <a:r>
              <a:rPr lang="en-US" dirty="0" smtClean="0"/>
              <a:t>Transit Propulsion Capabilities</a:t>
            </a:r>
            <a:endParaRPr lang="en-US"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6741565" y="3178525"/>
            <a:ext cx="471370" cy="2137089"/>
          </a:xfrm>
          <a:prstGeom prst="rect">
            <a:avLst/>
          </a:prstGeom>
        </p:spPr>
      </p:pic>
      <p:pic>
        <p:nvPicPr>
          <p:cNvPr id="10" name="Picture 9"/>
          <p:cNvPicPr>
            <a:picLocks noChangeAspect="1"/>
          </p:cNvPicPr>
          <p:nvPr/>
        </p:nvPicPr>
        <p:blipFill>
          <a:blip r:embed="rId5"/>
          <a:stretch>
            <a:fillRect/>
          </a:stretch>
        </p:blipFill>
        <p:spPr>
          <a:xfrm rot="19800000">
            <a:off x="3623115"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3423"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6528655" y="1221894"/>
            <a:ext cx="1767007" cy="1958192"/>
          </a:xfrm>
          <a:prstGeom prst="rect">
            <a:avLst/>
          </a:prstGeom>
        </p:spPr>
      </p:pic>
      <p:sp>
        <p:nvSpPr>
          <p:cNvPr id="13" name="5-Point Star 12"/>
          <p:cNvSpPr/>
          <p:nvPr/>
        </p:nvSpPr>
        <p:spPr>
          <a:xfrm>
            <a:off x="4547424"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038600"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253153"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344379"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5792451"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4565744"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457200" y="1066799"/>
            <a:ext cx="83820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a:t>
            </a:r>
            <a:r>
              <a:rPr lang="en-US" sz="2400" dirty="0" smtClean="0"/>
              <a:t>Bounds</a:t>
            </a:r>
            <a:endParaRPr lang="en-US" sz="2400" dirty="0" smtClean="0"/>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a:t>
            </a:r>
          </a:p>
          <a:p>
            <a:pPr marL="800100" lvl="1" indent="-342900">
              <a:buFont typeface="Arial" panose="020B0604020202020204" pitchFamily="34" charset="0"/>
              <a:buChar char="•"/>
            </a:pPr>
            <a:r>
              <a:rPr lang="en-US" sz="2000" dirty="0" smtClean="0"/>
              <a:t>Drivers of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1390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6" name="Picture 5"/>
          <p:cNvPicPr>
            <a:picLocks noChangeAspect="1"/>
          </p:cNvPicPr>
          <p:nvPr/>
        </p:nvPicPr>
        <p:blipFill>
          <a:blip r:embed="rId5"/>
          <a:stretch>
            <a:fillRect/>
          </a:stretch>
        </p:blipFill>
        <p:spPr>
          <a:xfrm>
            <a:off x="347660" y="4430856"/>
            <a:ext cx="8601075" cy="2275077"/>
          </a:xfrm>
          <a:prstGeom prst="rect">
            <a:avLst/>
          </a:prstGeom>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11880</TotalTime>
  <Words>944</Words>
  <Application>Microsoft Office PowerPoint</Application>
  <PresentationFormat>On-screen Show (4:3)</PresentationFormat>
  <Paragraphs>204</Paragraphs>
  <Slides>22</Slides>
  <Notes>14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6" baseType="lpstr">
      <vt:lpstr>Arial</vt:lpstr>
      <vt:lpstr>Calibri</vt:lpstr>
      <vt:lpstr>2_Office Theme</vt:lpstr>
      <vt:lpstr>Equation</vt:lpstr>
      <vt:lpstr>PowerPoint Presentation</vt:lpstr>
      <vt:lpstr>Motivation:  Martian Settlement</vt:lpstr>
      <vt:lpstr>Problem Formulation: Objectives</vt:lpstr>
      <vt:lpstr>Problem Formulation: Variables</vt:lpstr>
      <vt:lpstr>Problem Formulation:  Bounds and Constraints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Final Recommendation</vt:lpstr>
      <vt:lpstr>Learnings and Future Work</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siwald@gmail.com</cp:lastModifiedBy>
  <cp:revision>470</cp:revision>
  <dcterms:created xsi:type="dcterms:W3CDTF">2012-10-09T16:47:24Z</dcterms:created>
  <dcterms:modified xsi:type="dcterms:W3CDTF">2016-05-10T17:54:14Z</dcterms:modified>
</cp:coreProperties>
</file>