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5"/>
  </p:notesMasterIdLst>
  <p:sldIdLst>
    <p:sldId id="448" r:id="rId2"/>
    <p:sldId id="565" r:id="rId3"/>
    <p:sldId id="566" r:id="rId4"/>
    <p:sldId id="573" r:id="rId5"/>
    <p:sldId id="572" r:id="rId6"/>
    <p:sldId id="576" r:id="rId7"/>
    <p:sldId id="567" r:id="rId8"/>
    <p:sldId id="575" r:id="rId9"/>
    <p:sldId id="585" r:id="rId10"/>
    <p:sldId id="587" r:id="rId11"/>
    <p:sldId id="579" r:id="rId12"/>
    <p:sldId id="586" r:id="rId13"/>
    <p:sldId id="580" r:id="rId14"/>
    <p:sldId id="568" r:id="rId15"/>
    <p:sldId id="581" r:id="rId16"/>
    <p:sldId id="582" r:id="rId17"/>
    <p:sldId id="583" r:id="rId18"/>
    <p:sldId id="584" r:id="rId19"/>
    <p:sldId id="577" r:id="rId20"/>
    <p:sldId id="578" r:id="rId21"/>
    <p:sldId id="570" r:id="rId22"/>
    <p:sldId id="571" r:id="rId23"/>
    <p:sldId id="5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202"/>
    <a:srgbClr val="FAC090"/>
    <a:srgbClr val="DFAC8D"/>
    <a:srgbClr val="007F00"/>
    <a:srgbClr val="FF66FF"/>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85120" autoAdjust="0"/>
  </p:normalViewPr>
  <p:slideViewPr>
    <p:cSldViewPr>
      <p:cViewPr>
        <p:scale>
          <a:sx n="90" d="100"/>
          <a:sy n="90" d="100"/>
        </p:scale>
        <p:origin x="-1632" y="-16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21</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23</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a:t>
            </a:fld>
            <a:endParaRPr lang="en-US"/>
          </a:p>
        </p:txBody>
      </p:sp>
    </p:spTree>
    <p:extLst>
      <p:ext uri="{BB962C8B-B14F-4D97-AF65-F5344CB8AC3E}">
        <p14:creationId xmlns:p14="http://schemas.microsoft.com/office/powerpoint/2010/main" val="41631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8</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11</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limitation of </a:t>
            </a:r>
            <a:r>
              <a:rPr lang="en-US" dirty="0" err="1" smtClean="0"/>
              <a:t>amoritization</a:t>
            </a:r>
            <a:r>
              <a:rPr lang="en-US" dirty="0" smtClean="0"/>
              <a:t> of development cost over multiple mission campaign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12</a:t>
            </a:fld>
            <a:endParaRPr lang="en-US"/>
          </a:p>
        </p:txBody>
      </p:sp>
    </p:spTree>
    <p:extLst>
      <p:ext uri="{BB962C8B-B14F-4D97-AF65-F5344CB8AC3E}">
        <p14:creationId xmlns:p14="http://schemas.microsoft.com/office/powerpoint/2010/main" val="314573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14</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Eric Ward</a:t>
            </a:r>
          </a:p>
          <a:p>
            <a:pPr algn="ctr">
              <a:defRPr/>
            </a:pPr>
            <a:r>
              <a:rPr lang="en-US" sz="2000" b="1" dirty="0" smtClean="0">
                <a:solidFill>
                  <a:prstClr val="white">
                    <a:lumMod val="50000"/>
                  </a:prstClr>
                </a:solidFill>
                <a:latin typeface="Arial" pitchFamily="34" charset="0"/>
                <a:cs typeface="Arial" pitchFamily="34" charset="0"/>
              </a:rPr>
              <a:t>Sam Wald</a:t>
            </a: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smtClean="0"/>
              <a:t>Science Utility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7" name="TextBox 6"/>
              <p:cNvSpPr txBox="1"/>
              <p:nvPr/>
            </p:nvSpPr>
            <p:spPr>
              <a:xfrm>
                <a:off x="3295650" y="3905071"/>
                <a:ext cx="16941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𝑡</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295650" y="3905071"/>
                <a:ext cx="1694182" cy="430887"/>
              </a:xfrm>
              <a:prstGeom prst="rect">
                <a:avLst/>
              </a:prstGeom>
              <a:blipFill rotWithShape="0">
                <a:blip r:embed="rId2"/>
                <a:stretch>
                  <a:fillRect/>
                </a:stretch>
              </a:blipFill>
            </p:spPr>
            <p:txBody>
              <a:bodyPr/>
              <a:lstStyle/>
              <a:p>
                <a:r>
                  <a:rPr lang="en-US">
                    <a:noFill/>
                  </a:rPr>
                  <a:t> </a:t>
                </a:r>
              </a:p>
            </p:txBody>
          </p:sp>
        </mc:Fallback>
      </mc:AlternateContent>
      <p:sp>
        <p:nvSpPr>
          <p:cNvPr id="18" name="TextBox 17"/>
          <p:cNvSpPr txBox="1"/>
          <p:nvPr/>
        </p:nvSpPr>
        <p:spPr>
          <a:xfrm>
            <a:off x="2819400" y="4895671"/>
            <a:ext cx="4953000" cy="1200329"/>
          </a:xfrm>
          <a:prstGeom prst="rect">
            <a:avLst/>
          </a:prstGeom>
          <a:noFill/>
        </p:spPr>
        <p:txBody>
          <a:bodyPr wrap="square" rtlCol="0">
            <a:spAutoFit/>
          </a:bodyPr>
          <a:lstStyle/>
          <a:p>
            <a:r>
              <a:rPr lang="en-US" dirty="0"/>
              <a:t>S</a:t>
            </a:r>
            <a:r>
              <a:rPr lang="en-US" dirty="0" smtClean="0"/>
              <a:t>    = science utility (interest-crew-hours)</a:t>
            </a:r>
          </a:p>
          <a:p>
            <a:r>
              <a:rPr lang="en-US" dirty="0" smtClean="0"/>
              <a:t>W</a:t>
            </a:r>
            <a:r>
              <a:rPr lang="en-US" baseline="-25000" dirty="0" smtClean="0"/>
              <a:t>i</a:t>
            </a:r>
            <a:r>
              <a:rPr lang="en-US" dirty="0" smtClean="0"/>
              <a:t>  = site science interest (interest)</a:t>
            </a:r>
          </a:p>
          <a:p>
            <a:r>
              <a:rPr lang="en-US" dirty="0" smtClean="0"/>
              <a:t>P    = surface population (# crew)</a:t>
            </a:r>
          </a:p>
          <a:p>
            <a:r>
              <a:rPr lang="en-US" dirty="0" smtClean="0"/>
              <a:t>t     = time available for science activities (hours)</a:t>
            </a:r>
          </a:p>
        </p:txBody>
      </p:sp>
      <p:sp>
        <p:nvSpPr>
          <p:cNvPr id="4" name="Rectangle 3"/>
          <p:cNvSpPr/>
          <p:nvPr/>
        </p:nvSpPr>
        <p:spPr>
          <a:xfrm>
            <a:off x="676275" y="1066442"/>
            <a:ext cx="8458200" cy="1200329"/>
          </a:xfrm>
          <a:prstGeom prst="rect">
            <a:avLst/>
          </a:prstGeom>
        </p:spPr>
        <p:txBody>
          <a:bodyPr wrap="square">
            <a:spAutoFit/>
          </a:bodyPr>
          <a:lstStyle/>
          <a:p>
            <a:pPr marL="342900" indent="-342900">
              <a:buFont typeface="Arial" panose="020B0604020202020204" pitchFamily="34" charset="0"/>
              <a:buChar char="•"/>
            </a:pPr>
            <a:r>
              <a:rPr lang="en-US" sz="2400" dirty="0"/>
              <a:t>Investment in advanced technologies may be traded with:</a:t>
            </a:r>
          </a:p>
          <a:p>
            <a:pPr marL="800100" lvl="1" indent="-342900">
              <a:buFont typeface="Arial" panose="020B0604020202020204" pitchFamily="34" charset="0"/>
              <a:buChar char="•"/>
            </a:pPr>
            <a:r>
              <a:rPr lang="en-US" sz="2400" dirty="0"/>
              <a:t>Reductions with campaign operational costs </a:t>
            </a:r>
          </a:p>
          <a:p>
            <a:pPr marL="800100" lvl="1" indent="-342900">
              <a:buFont typeface="Arial" panose="020B0604020202020204" pitchFamily="34" charset="0"/>
              <a:buChar char="•"/>
            </a:pPr>
            <a:r>
              <a:rPr lang="en-US" sz="2400" dirty="0"/>
              <a:t>Enhancement in mission value (or perhaps safety)</a:t>
            </a:r>
          </a:p>
        </p:txBody>
      </p:sp>
    </p:spTree>
    <p:extLst>
      <p:ext uri="{BB962C8B-B14F-4D97-AF65-F5344CB8AC3E}">
        <p14:creationId xmlns:p14="http://schemas.microsoft.com/office/powerpoint/2010/main" val="36472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lvl="1"/>
            <a:endParaRPr lang="en-US" sz="2400" dirty="0" smtClean="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40287125"/>
              </p:ext>
            </p:extLst>
          </p:nvPr>
        </p:nvGraphicFramePr>
        <p:xfrm>
          <a:off x="1979613" y="3998913"/>
          <a:ext cx="5006975" cy="533400"/>
        </p:xfrm>
        <a:graphic>
          <a:graphicData uri="http://schemas.openxmlformats.org/presentationml/2006/ole">
            <mc:AlternateContent xmlns:mc="http://schemas.openxmlformats.org/markup-compatibility/2006">
              <mc:Choice xmlns:v="urn:schemas-microsoft-com:vml" Requires="v">
                <p:oleObj spid="_x0000_s8238" name="Equation" r:id="rId4" imgW="2145960" imgH="228600" progId="Equation.3">
                  <p:embed/>
                </p:oleObj>
              </mc:Choice>
              <mc:Fallback>
                <p:oleObj name="Equation" r:id="rId4" imgW="2145960" imgH="228600" progId="Equation.3">
                  <p:embed/>
                  <p:pic>
                    <p:nvPicPr>
                      <p:cNvPr id="0" name=""/>
                      <p:cNvPicPr>
                        <a:picLocks noChangeAspect="1" noChangeArrowheads="1"/>
                      </p:cNvPicPr>
                      <p:nvPr/>
                    </p:nvPicPr>
                    <p:blipFill>
                      <a:blip r:embed="rId5"/>
                      <a:srcRect/>
                      <a:stretch>
                        <a:fillRect/>
                      </a:stretch>
                    </p:blipFill>
                    <p:spPr bwMode="auto">
                      <a:xfrm>
                        <a:off x="1979613" y="3998913"/>
                        <a:ext cx="5006975"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4" name="TextBox 3"/>
          <p:cNvSpPr txBox="1"/>
          <p:nvPr/>
        </p:nvSpPr>
        <p:spPr>
          <a:xfrm>
            <a:off x="457200" y="1066800"/>
            <a:ext cx="8382000" cy="520911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analysis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Specific launch manifesting and impacts on operations not considered at this time.</a:t>
            </a:r>
          </a:p>
        </p:txBody>
      </p:sp>
      <p:graphicFrame>
        <p:nvGraphicFramePr>
          <p:cNvPr id="5" name="Table 4"/>
          <p:cNvGraphicFramePr>
            <a:graphicFrameLocks noGrp="1"/>
          </p:cNvGraphicFramePr>
          <p:nvPr>
            <p:extLst>
              <p:ext uri="{D42A27DB-BD31-4B8C-83A1-F6EECF244321}">
                <p14:modId xmlns:p14="http://schemas.microsoft.com/office/powerpoint/2010/main" val="3660864180"/>
              </p:ext>
            </p:extLst>
          </p:nvPr>
        </p:nvGraphicFramePr>
        <p:xfrm>
          <a:off x="1962150" y="3810000"/>
          <a:ext cx="5372100" cy="1584960"/>
        </p:xfrm>
        <a:graphic>
          <a:graphicData uri="http://schemas.openxmlformats.org/drawingml/2006/table">
            <a:tbl>
              <a:tblPr firstRow="1" bandRow="1">
                <a:tableStyleId>{21E4AEA4-8DFA-4A89-87EB-49C32662AFE0}</a:tableStyleId>
              </a:tblPr>
              <a:tblGrid>
                <a:gridCol w="2727374"/>
                <a:gridCol w="2644726"/>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sp>
        <p:nvSpPr>
          <p:cNvPr id="5" name="TextBox 4"/>
          <p:cNvSpPr txBox="1"/>
          <p:nvPr/>
        </p:nvSpPr>
        <p:spPr>
          <a:xfrm>
            <a:off x="457200" y="1066800"/>
            <a:ext cx="8382000" cy="2985433"/>
          </a:xfrm>
          <a:prstGeom prst="rect">
            <a:avLst/>
          </a:prstGeom>
          <a:noFill/>
        </p:spPr>
        <p:txBody>
          <a:bodyPr wrap="square" rtlCol="0">
            <a:spAutoFit/>
          </a:bodyPr>
          <a:lstStyle/>
          <a:p>
            <a:r>
              <a:rPr lang="en-US" sz="2400" dirty="0" smtClean="0"/>
              <a:t>The MATLAB genetic algorithm toolbox was utilized </a:t>
            </a:r>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a:t>
            </a:r>
            <a:r>
              <a:rPr lang="en-US" sz="2400" dirty="0" smtClean="0"/>
              <a:t>generations and 2081 function calls</a:t>
            </a:r>
            <a:endParaRPr lang="en-US" sz="2400" dirty="0" smtClean="0"/>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4205420"/>
            <a:ext cx="3714750" cy="1814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300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t>
            </a:r>
            <a:r>
              <a:rPr lang="en-US" sz="2400" dirty="0" smtClean="0"/>
              <a:t>algorithm yield very similar solutions</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9242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a:t>
            </a:r>
            <a:r>
              <a:rPr lang="en-US" sz="2400" dirty="0" smtClean="0"/>
              <a:t>evaluations</a:t>
            </a:r>
            <a:r>
              <a:rPr lang="en-US" sz="2400" baseline="30000" dirty="0" smtClean="0"/>
              <a:t>*</a:t>
            </a:r>
            <a:endParaRPr lang="en-US" sz="2400" baseline="30000" dirty="0" smtClean="0"/>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911265"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2081 </a:t>
            </a:r>
            <a:r>
              <a:rPr lang="en-US" sz="2400" dirty="0" smtClean="0"/>
              <a:t>function </a:t>
            </a:r>
            <a:r>
              <a:rPr lang="en-US" sz="2400" dirty="0" smtClean="0"/>
              <a:t>evaluations</a:t>
            </a:r>
            <a:r>
              <a:rPr lang="en-US" sz="2400" baseline="30000" dirty="0" smtClean="0"/>
              <a:t>†</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3" name="TextBox 2"/>
          <p:cNvSpPr txBox="1"/>
          <p:nvPr/>
        </p:nvSpPr>
        <p:spPr>
          <a:xfrm>
            <a:off x="4712370" y="6397823"/>
            <a:ext cx="2907630" cy="307777"/>
          </a:xfrm>
          <a:prstGeom prst="rect">
            <a:avLst/>
          </a:prstGeom>
          <a:noFill/>
        </p:spPr>
        <p:txBody>
          <a:bodyPr wrap="square" rtlCol="0">
            <a:spAutoFit/>
          </a:bodyPr>
          <a:lstStyle/>
          <a:p>
            <a:r>
              <a:rPr lang="en-US" baseline="30000" dirty="0" smtClean="0"/>
              <a:t>†</a:t>
            </a:r>
            <a:r>
              <a:rPr lang="en-US" sz="1400" dirty="0" smtClean="0"/>
              <a:t>for a single GA run</a:t>
            </a:r>
            <a:endParaRPr lang="en-US" sz="1400" dirty="0"/>
          </a:p>
        </p:txBody>
      </p:sp>
      <p:sp>
        <p:nvSpPr>
          <p:cNvPr id="12" name="TextBox 11"/>
          <p:cNvSpPr txBox="1"/>
          <p:nvPr/>
        </p:nvSpPr>
        <p:spPr>
          <a:xfrm>
            <a:off x="504825" y="6396334"/>
            <a:ext cx="2907630" cy="307777"/>
          </a:xfrm>
          <a:prstGeom prst="rect">
            <a:avLst/>
          </a:prstGeom>
          <a:noFill/>
        </p:spPr>
        <p:txBody>
          <a:bodyPr wrap="square" rtlCol="0">
            <a:spAutoFit/>
          </a:bodyPr>
          <a:lstStyle/>
          <a:p>
            <a:r>
              <a:rPr lang="en-US" sz="1400" dirty="0" smtClean="0"/>
              <a:t>*for 10 coordinate search runs</a:t>
            </a:r>
            <a:endParaRPr lang="en-US" sz="1400" dirty="0"/>
          </a:p>
        </p:txBody>
      </p:sp>
      <p:grpSp>
        <p:nvGrpSpPr>
          <p:cNvPr id="7" name="Group 6"/>
          <p:cNvGrpSpPr/>
          <p:nvPr/>
        </p:nvGrpSpPr>
        <p:grpSpPr>
          <a:xfrm>
            <a:off x="4813635" y="3581400"/>
            <a:ext cx="3777915" cy="2438400"/>
            <a:chOff x="4813635" y="3581400"/>
            <a:chExt cx="3777915" cy="2438400"/>
          </a:xfrm>
        </p:grpSpPr>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8710"/>
            <a:stretch/>
          </p:blipFill>
          <p:spPr bwMode="auto">
            <a:xfrm>
              <a:off x="4813635" y="3581400"/>
              <a:ext cx="372076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753350" y="5715000"/>
              <a:ext cx="838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3813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1066800"/>
            <a:ext cx="7048885" cy="5714792"/>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br>
              <a:rPr lang="en-US" dirty="0" smtClean="0"/>
            </a:br>
            <a:r>
              <a:rPr lang="en-US" dirty="0" smtClean="0"/>
              <a:t>Martian Settlement</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968038"/>
            <a:ext cx="8382000" cy="390876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US Space Policy</a:t>
            </a:r>
            <a:r>
              <a:rPr lang="en-US" sz="2800" dirty="0"/>
              <a:t> </a:t>
            </a:r>
            <a:r>
              <a:rPr lang="en-US" sz="2800" dirty="0" smtClean="0"/>
              <a:t>and NASA’s Current Goals</a:t>
            </a:r>
            <a:endParaRPr lang="en-US" sz="2800" dirty="0"/>
          </a:p>
          <a:p>
            <a:pPr marL="742950" lvl="1" indent="-285750">
              <a:buFont typeface="Arial" panose="020B0604020202020204" pitchFamily="34" charset="0"/>
              <a:buChar char="•"/>
            </a:pPr>
            <a:r>
              <a:rPr lang="en-US" sz="2400" dirty="0" smtClean="0"/>
              <a:t>Sustainable, indefinite human presence in deep space</a:t>
            </a:r>
          </a:p>
          <a:p>
            <a:pPr marL="742950" lvl="1" indent="-285750">
              <a:buFont typeface="Arial" panose="020B0604020202020204" pitchFamily="34" charset="0"/>
              <a:buChar char="•"/>
            </a:pPr>
            <a:r>
              <a:rPr lang="en-US" sz="2400" dirty="0" smtClean="0"/>
              <a:t>Objectives of human space endeavors:</a:t>
            </a:r>
          </a:p>
          <a:p>
            <a:pPr marL="1200150" lvl="2" indent="-285750">
              <a:buFont typeface="Arial" panose="020B0604020202020204" pitchFamily="34" charset="0"/>
              <a:buChar char="•"/>
            </a:pPr>
            <a:r>
              <a:rPr lang="en-US" sz="2000" dirty="0" smtClean="0"/>
              <a:t>Scientific</a:t>
            </a:r>
          </a:p>
          <a:p>
            <a:pPr marL="1200150" lvl="2" indent="-285750">
              <a:buFont typeface="Arial" panose="020B0604020202020204" pitchFamily="34" charset="0"/>
              <a:buChar char="•"/>
            </a:pPr>
            <a:r>
              <a:rPr lang="en-US" sz="2000" dirty="0" smtClean="0"/>
              <a:t>Aspirational/Political</a:t>
            </a:r>
          </a:p>
          <a:p>
            <a:pPr marL="1200150" lvl="2" indent="-285750">
              <a:buFont typeface="Arial" panose="020B0604020202020204" pitchFamily="34" charset="0"/>
              <a:buChar char="•"/>
            </a:pPr>
            <a:r>
              <a:rPr lang="en-US" sz="2000" dirty="0" smtClean="0"/>
              <a:t>Safe-haven for humanity</a:t>
            </a:r>
          </a:p>
          <a:p>
            <a:pPr marL="742950" lvl="1" indent="-285750">
              <a:buFont typeface="Arial" panose="020B0604020202020204" pitchFamily="34" charset="0"/>
              <a:buChar char="•"/>
            </a:pPr>
            <a:r>
              <a:rPr lang="en-US" sz="2400" dirty="0" smtClean="0"/>
              <a:t>Constraints:</a:t>
            </a:r>
          </a:p>
          <a:p>
            <a:pPr marL="1200150" lvl="2" indent="-285750">
              <a:buFont typeface="Arial" panose="020B0604020202020204" pitchFamily="34" charset="0"/>
              <a:buChar char="•"/>
            </a:pPr>
            <a:r>
              <a:rPr lang="en-US" sz="2000" dirty="0" smtClean="0"/>
              <a:t>Budgetary</a:t>
            </a:r>
          </a:p>
          <a:p>
            <a:pPr marL="1200150" lvl="2" indent="-285750">
              <a:buFont typeface="Arial" panose="020B0604020202020204" pitchFamily="34" charset="0"/>
              <a:buChar char="•"/>
            </a:pPr>
            <a:r>
              <a:rPr lang="en-US" sz="2000" dirty="0" smtClean="0"/>
              <a:t>Technological</a:t>
            </a:r>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pic>
        <p:nvPicPr>
          <p:cNvPr id="3" name="Picture 2"/>
          <p:cNvPicPr>
            <a:picLocks noChangeAspect="1"/>
          </p:cNvPicPr>
          <p:nvPr/>
        </p:nvPicPr>
        <p:blipFill>
          <a:blip r:embed="rId3"/>
          <a:stretch>
            <a:fillRect/>
          </a:stretch>
        </p:blipFill>
        <p:spPr>
          <a:xfrm>
            <a:off x="4419600" y="3856890"/>
            <a:ext cx="4140265" cy="847797"/>
          </a:xfrm>
          <a:prstGeom prst="rect">
            <a:avLst/>
          </a:prstGeom>
        </p:spPr>
      </p:pic>
      <p:pic>
        <p:nvPicPr>
          <p:cNvPr id="4" name="Picture 3"/>
          <p:cNvPicPr>
            <a:picLocks noChangeAspect="1"/>
          </p:cNvPicPr>
          <p:nvPr/>
        </p:nvPicPr>
        <p:blipFill>
          <a:blip r:embed="rId4"/>
          <a:stretch>
            <a:fillRect/>
          </a:stretch>
        </p:blipFill>
        <p:spPr>
          <a:xfrm>
            <a:off x="4412455" y="4830528"/>
            <a:ext cx="4148956" cy="695444"/>
          </a:xfrm>
          <a:prstGeom prst="rect">
            <a:avLst/>
          </a:prstGeom>
        </p:spPr>
      </p:pic>
      <p:pic>
        <p:nvPicPr>
          <p:cNvPr id="7" name="Picture 6"/>
          <p:cNvPicPr>
            <a:picLocks noChangeAspect="1"/>
          </p:cNvPicPr>
          <p:nvPr/>
        </p:nvPicPr>
        <p:blipFill>
          <a:blip r:embed="rId5"/>
          <a:stretch>
            <a:fillRect/>
          </a:stretch>
        </p:blipFill>
        <p:spPr>
          <a:xfrm>
            <a:off x="4419600" y="5675504"/>
            <a:ext cx="4140264" cy="683184"/>
          </a:xfrm>
          <a:prstGeom prst="rect">
            <a:avLst/>
          </a:prstGeom>
        </p:spPr>
      </p:pic>
      <p:sp>
        <p:nvSpPr>
          <p:cNvPr id="8" name="TextBox 7"/>
          <p:cNvSpPr txBox="1"/>
          <p:nvPr/>
        </p:nvSpPr>
        <p:spPr>
          <a:xfrm>
            <a:off x="5498810" y="2538597"/>
            <a:ext cx="2347374" cy="646331"/>
          </a:xfrm>
          <a:prstGeom prst="rect">
            <a:avLst/>
          </a:prstGeom>
          <a:noFill/>
          <a:ln>
            <a:solidFill>
              <a:schemeClr val="tx1"/>
            </a:solidFill>
          </a:ln>
        </p:spPr>
        <p:txBody>
          <a:bodyPr wrap="none" rtlCol="0">
            <a:spAutoFit/>
          </a:bodyPr>
          <a:lstStyle/>
          <a:p>
            <a:r>
              <a:rPr lang="en-US" b="1" dirty="0" smtClean="0"/>
              <a:t>Mars 2040 Settlement</a:t>
            </a:r>
          </a:p>
          <a:p>
            <a:r>
              <a:rPr lang="en-US" b="1" dirty="0" smtClean="0"/>
              <a:t>Resupply Optimization</a:t>
            </a:r>
            <a:endParaRPr lang="en-US" b="1" dirty="0"/>
          </a:p>
        </p:txBody>
      </p:sp>
      <p:cxnSp>
        <p:nvCxnSpPr>
          <p:cNvPr id="10" name="Straight Arrow Connector 9"/>
          <p:cNvCxnSpPr/>
          <p:nvPr/>
        </p:nvCxnSpPr>
        <p:spPr>
          <a:xfrm>
            <a:off x="2590800" y="2348380"/>
            <a:ext cx="2908010" cy="23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1"/>
          </p:cNvCxnSpPr>
          <p:nvPr/>
        </p:nvCxnSpPr>
        <p:spPr>
          <a:xfrm flipV="1">
            <a:off x="2775531" y="2861763"/>
            <a:ext cx="2723279" cy="722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048000" y="3114675"/>
            <a:ext cx="2447925" cy="742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74573" y="6591643"/>
            <a:ext cx="1997663" cy="261610"/>
          </a:xfrm>
          <a:prstGeom prst="rect">
            <a:avLst/>
          </a:prstGeom>
          <a:noFill/>
        </p:spPr>
        <p:txBody>
          <a:bodyPr wrap="none" rtlCol="0">
            <a:spAutoFit/>
          </a:bodyPr>
          <a:lstStyle/>
          <a:p>
            <a:r>
              <a:rPr lang="en-US" sz="1100" i="1" dirty="0" smtClean="0"/>
              <a:t>NASA, “Journey to Mars.” 2015.</a:t>
            </a:r>
            <a:endParaRPr lang="en-US" sz="1100" i="1" dirty="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5" presetClass="emph" presetSubtype="0" nodeType="withEffect">
                                  <p:stCondLst>
                                    <p:cond delay="0"/>
                                  </p:stCondLst>
                                  <p:iterate type="lt">
                                    <p:tmAbs val="25"/>
                                  </p:iterate>
                                  <p:childTnLst>
                                    <p:set>
                                      <p:cBhvr override="childStyle">
                                        <p:cTn id="18" dur="indefinite"/>
                                        <p:tgtEl>
                                          <p:spTgt spid="6">
                                            <p:txEl>
                                              <p:pRg st="7" end="7"/>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43000" y="1172127"/>
            <a:ext cx="6761905" cy="5171429"/>
          </a:xfrm>
          <a:prstGeom prst="rect">
            <a:avLst/>
          </a:prstGeom>
        </p:spPr>
      </p:pic>
    </p:spTree>
    <p:extLst>
      <p:ext uri="{BB962C8B-B14F-4D97-AF65-F5344CB8AC3E}">
        <p14:creationId xmlns:p14="http://schemas.microsoft.com/office/powerpoint/2010/main" val="72337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spTree>
    <p:extLst>
      <p:ext uri="{BB962C8B-B14F-4D97-AF65-F5344CB8AC3E}">
        <p14:creationId xmlns:p14="http://schemas.microsoft.com/office/powerpoint/2010/main" val="875133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533400" y="1219200"/>
            <a:ext cx="8229600" cy="5262979"/>
          </a:xfrm>
          <a:prstGeom prst="rect">
            <a:avLst/>
          </a:prstGeom>
        </p:spPr>
        <p:txBody>
          <a:bodyPr wrap="square">
            <a:spAutoFit/>
          </a:bodyPr>
          <a:lstStyle/>
          <a:p>
            <a:pPr marL="342900" indent="-342900">
              <a:buFont typeface="Arial" panose="020B0604020202020204" pitchFamily="34" charset="0"/>
              <a:buChar char="•"/>
            </a:pPr>
            <a:r>
              <a:rPr lang="en-US" sz="2400" dirty="0" smtClean="0"/>
              <a:t>Additional Variables</a:t>
            </a:r>
          </a:p>
          <a:p>
            <a:pPr marL="800100" lvl="1" indent="-342900">
              <a:buFont typeface="Arial" panose="020B0604020202020204" pitchFamily="34" charset="0"/>
              <a:buChar char="•"/>
            </a:pPr>
            <a:r>
              <a:rPr lang="en-US" sz="2400" dirty="0" smtClean="0"/>
              <a:t>Martian ISRU efficiency (ECLSS consumables, ascent prop)</a:t>
            </a:r>
          </a:p>
          <a:p>
            <a:pPr marL="800100" lvl="1" indent="-342900">
              <a:buFont typeface="Arial" panose="020B0604020202020204" pitchFamily="34" charset="0"/>
              <a:buChar char="•"/>
            </a:pPr>
            <a:r>
              <a:rPr lang="en-US" sz="2400" dirty="0" smtClean="0"/>
              <a:t>Automated plant growth systems</a:t>
            </a:r>
          </a:p>
          <a:p>
            <a:pPr marL="800100" lvl="1" indent="-342900">
              <a:buFont typeface="Arial" panose="020B0604020202020204" pitchFamily="34" charset="0"/>
              <a:buChar char="•"/>
            </a:pPr>
            <a:r>
              <a:rPr lang="en-US" sz="2400" dirty="0" smtClean="0"/>
              <a:t>Alternate sites</a:t>
            </a:r>
          </a:p>
          <a:p>
            <a:pPr marL="800100" lvl="1" indent="-342900">
              <a:buFont typeface="Arial" panose="020B0604020202020204" pitchFamily="34" charset="0"/>
              <a:buChar char="•"/>
            </a:pPr>
            <a:r>
              <a:rPr lang="en-US" sz="2400" dirty="0" smtClean="0"/>
              <a:t>Additional development costs</a:t>
            </a:r>
          </a:p>
          <a:p>
            <a:pPr marL="342900" indent="-342900">
              <a:buFont typeface="Arial" panose="020B0604020202020204" pitchFamily="34" charset="0"/>
              <a:buChar char="•"/>
            </a:pPr>
            <a:r>
              <a:rPr lang="en-US" sz="2400" dirty="0" smtClean="0"/>
              <a:t>Additional Objectives</a:t>
            </a:r>
          </a:p>
          <a:p>
            <a:pPr marL="800100" lvl="1" indent="-342900">
              <a:buFont typeface="Arial" panose="020B0604020202020204" pitchFamily="34" charset="0"/>
              <a:buChar char="•"/>
            </a:pPr>
            <a:r>
              <a:rPr lang="en-US" sz="2400" dirty="0" smtClean="0"/>
              <a:t>Initial emplacement costs</a:t>
            </a:r>
          </a:p>
          <a:p>
            <a:pPr marL="800100" lvl="1" indent="-342900">
              <a:buFont typeface="Arial" panose="020B0604020202020204" pitchFamily="34" charset="0"/>
              <a:buChar char="•"/>
            </a:pPr>
            <a:r>
              <a:rPr lang="en-US" sz="2400" dirty="0" smtClean="0"/>
              <a:t>Risks (Technological, Operational)</a:t>
            </a:r>
          </a:p>
          <a:p>
            <a:pPr marL="342900" indent="-342900">
              <a:buFont typeface="Arial" panose="020B0604020202020204" pitchFamily="34" charset="0"/>
              <a:buChar char="•"/>
            </a:pPr>
            <a:r>
              <a:rPr lang="en-US" sz="2400" dirty="0" smtClean="0"/>
              <a:t>Additional Sensitivities</a:t>
            </a:r>
          </a:p>
          <a:p>
            <a:pPr marL="800100" lvl="1" indent="-342900">
              <a:buFont typeface="Arial" panose="020B0604020202020204" pitchFamily="34" charset="0"/>
              <a:buChar char="•"/>
            </a:pPr>
            <a:r>
              <a:rPr lang="en-US" sz="2400" dirty="0" smtClean="0"/>
              <a:t>Development costs</a:t>
            </a:r>
          </a:p>
          <a:p>
            <a:pPr marL="800100" lvl="2" indent="-342900">
              <a:buFont typeface="Arial" panose="020B0604020202020204" pitchFamily="34" charset="0"/>
              <a:buChar char="•"/>
            </a:pPr>
            <a:r>
              <a:rPr lang="en-US" sz="2400" dirty="0"/>
              <a:t>Site science </a:t>
            </a:r>
            <a:r>
              <a:rPr lang="en-US" sz="2400" dirty="0" smtClean="0"/>
              <a:t>interest</a:t>
            </a:r>
          </a:p>
          <a:p>
            <a:pPr marL="800100" lvl="1" indent="-342900">
              <a:buFont typeface="Arial" panose="020B0604020202020204" pitchFamily="34" charset="0"/>
              <a:buChar char="•"/>
            </a:pPr>
            <a:r>
              <a:rPr lang="en-US" sz="2400" dirty="0" smtClean="0"/>
              <a:t>Settlement time horizon</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228600" y="936292"/>
            <a:ext cx="88392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Variable Bounds</a:t>
            </a:r>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 dependencies</a:t>
            </a:r>
          </a:p>
          <a:p>
            <a:pPr marL="800100" lvl="1" indent="-342900">
              <a:buFont typeface="Arial" panose="020B0604020202020204" pitchFamily="34" charset="0"/>
              <a:buChar char="•"/>
            </a:pPr>
            <a:r>
              <a:rPr lang="en-US" sz="2000" dirty="0" smtClean="0"/>
              <a:t>Mass and energy balance</a:t>
            </a:r>
          </a:p>
          <a:p>
            <a:pPr marL="800100" lvl="1" indent="-342900">
              <a:buFont typeface="Arial" panose="020B0604020202020204" pitchFamily="34" charset="0"/>
              <a:buChar char="•"/>
            </a:pPr>
            <a:r>
              <a:rPr lang="en-US" sz="2000" dirty="0" smtClean="0"/>
              <a:t>Drives system sizing</a:t>
            </a:r>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057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0" y="934512"/>
            <a:ext cx="8382000" cy="292387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sz="2000" dirty="0" smtClean="0"/>
              <a:t>Number of Crew Hours</a:t>
            </a:r>
          </a:p>
          <a:p>
            <a:pPr marL="1200150" lvl="2" indent="-285750">
              <a:buFont typeface="Arial" panose="020B0604020202020204" pitchFamily="34" charset="0"/>
              <a:buChar char="•"/>
            </a:pPr>
            <a:r>
              <a:rPr lang="en-US" sz="2000"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sz="2000" dirty="0" smtClean="0"/>
              <a:t>Resupply Cost </a:t>
            </a:r>
          </a:p>
          <a:p>
            <a:pPr marL="1657350" lvl="3" indent="-285750">
              <a:buFont typeface="Arial" panose="020B0604020202020204" pitchFamily="34" charset="0"/>
              <a:buChar char="•"/>
            </a:pPr>
            <a:r>
              <a:rPr lang="en-US" sz="2000" dirty="0" smtClean="0"/>
              <a:t>Total IMLEO</a:t>
            </a:r>
          </a:p>
          <a:p>
            <a:pPr marL="1200150" lvl="2" indent="-285750">
              <a:buFont typeface="Arial" panose="020B0604020202020204" pitchFamily="34" charset="0"/>
              <a:buChar char="•"/>
            </a:pPr>
            <a:r>
              <a:rPr lang="en-US" sz="2000" dirty="0" smtClean="0"/>
              <a:t>Development Cost</a:t>
            </a:r>
          </a:p>
          <a:p>
            <a:pPr marL="1657350" lvl="3" indent="-285750">
              <a:buFont typeface="Arial" panose="020B0604020202020204" pitchFamily="34" charset="0"/>
              <a:buChar char="•"/>
            </a:pPr>
            <a:r>
              <a:rPr lang="en-US" sz="2000" dirty="0" smtClean="0"/>
              <a:t>Transit Propulsion Capabilities</a:t>
            </a:r>
            <a:endParaRPr lang="en-US" sz="2000" dirty="0"/>
          </a:p>
        </p:txBody>
      </p:sp>
      <p:pic>
        <p:nvPicPr>
          <p:cNvPr id="9" name="Picture 8"/>
          <p:cNvPicPr>
            <a:picLocks noChangeAspect="1"/>
          </p:cNvPicPr>
          <p:nvPr/>
        </p:nvPicPr>
        <p:blipFill>
          <a:blip r:embed="rId3"/>
          <a:stretch>
            <a:fillRect/>
          </a:stretch>
        </p:blipFill>
        <p:spPr>
          <a:xfrm>
            <a:off x="1231463" y="5315614"/>
            <a:ext cx="6719777" cy="820882"/>
          </a:xfrm>
          <a:prstGeom prst="rect">
            <a:avLst/>
          </a:prstGeom>
        </p:spPr>
      </p:pic>
      <p:pic>
        <p:nvPicPr>
          <p:cNvPr id="8" name="Picture 7"/>
          <p:cNvPicPr>
            <a:picLocks noChangeAspect="1"/>
          </p:cNvPicPr>
          <p:nvPr/>
        </p:nvPicPr>
        <p:blipFill>
          <a:blip r:embed="rId4"/>
          <a:stretch>
            <a:fillRect/>
          </a:stretch>
        </p:blipFill>
        <p:spPr>
          <a:xfrm flipH="1">
            <a:off x="6713406" y="3098137"/>
            <a:ext cx="471370" cy="2137089"/>
          </a:xfrm>
          <a:prstGeom prst="rect">
            <a:avLst/>
          </a:prstGeom>
        </p:spPr>
      </p:pic>
      <p:pic>
        <p:nvPicPr>
          <p:cNvPr id="10" name="Picture 9"/>
          <p:cNvPicPr>
            <a:picLocks noChangeAspect="1"/>
          </p:cNvPicPr>
          <p:nvPr/>
        </p:nvPicPr>
        <p:blipFill>
          <a:blip r:embed="rId5"/>
          <a:stretch>
            <a:fillRect/>
          </a:stretch>
        </p:blipFill>
        <p:spPr>
          <a:xfrm rot="19800000">
            <a:off x="4166653" y="3358557"/>
            <a:ext cx="2465221" cy="1437013"/>
          </a:xfrm>
          <a:prstGeom prst="rect">
            <a:avLst/>
          </a:prstGeom>
        </p:spPr>
      </p:pic>
      <p:sp>
        <p:nvSpPr>
          <p:cNvPr id="11" name="TextBox 10"/>
          <p:cNvSpPr txBox="1"/>
          <p:nvPr/>
        </p:nvSpPr>
        <p:spPr>
          <a:xfrm>
            <a:off x="1371600" y="6520190"/>
            <a:ext cx="1997663" cy="261610"/>
          </a:xfrm>
          <a:prstGeom prst="rect">
            <a:avLst/>
          </a:prstGeom>
          <a:noFill/>
        </p:spPr>
        <p:txBody>
          <a:bodyPr wrap="none" rtlCol="0">
            <a:spAutoFit/>
          </a:bodyPr>
          <a:lstStyle/>
          <a:p>
            <a:r>
              <a:rPr lang="en-US" sz="1100" i="1" dirty="0" smtClean="0"/>
              <a:t>NASA, “Journey to Mars.” 2015.</a:t>
            </a:r>
            <a:endParaRPr lang="en-US" sz="1100" i="1" dirty="0"/>
          </a:p>
        </p:txBody>
      </p:sp>
      <p:sp>
        <p:nvSpPr>
          <p:cNvPr id="12" name="TextBox 11"/>
          <p:cNvSpPr txBox="1"/>
          <p:nvPr/>
        </p:nvSpPr>
        <p:spPr>
          <a:xfrm>
            <a:off x="4001794" y="6520190"/>
            <a:ext cx="3733714" cy="261610"/>
          </a:xfrm>
          <a:prstGeom prst="rect">
            <a:avLst/>
          </a:prstGeom>
          <a:noFill/>
        </p:spPr>
        <p:txBody>
          <a:bodyPr wrap="none" rtlCol="0">
            <a:spAutoFit/>
          </a:bodyPr>
          <a:lstStyle/>
          <a:p>
            <a:r>
              <a:rPr lang="en-US" sz="1100" i="1" dirty="0" err="1" smtClean="0"/>
              <a:t>Borowski</a:t>
            </a:r>
            <a:r>
              <a:rPr lang="en-US" sz="1100" i="1" dirty="0" smtClean="0"/>
              <a:t>, “</a:t>
            </a:r>
            <a:r>
              <a:rPr lang="en-US" sz="1100" dirty="0" smtClean="0"/>
              <a:t>7-Launch NTR </a:t>
            </a:r>
            <a:r>
              <a:rPr lang="en-US" sz="1100" dirty="0"/>
              <a:t>Space Transportation </a:t>
            </a:r>
            <a:r>
              <a:rPr lang="en-US" sz="1100" dirty="0" smtClean="0"/>
              <a:t>System.” 2009.</a:t>
            </a:r>
            <a:endParaRPr lang="en-US" sz="1100" i="1" dirty="0"/>
          </a:p>
        </p:txBody>
      </p:sp>
      <p:pic>
        <p:nvPicPr>
          <p:cNvPr id="9220" name="Picture 4" descr="http://internetlooks.com/marssur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961" y="1221894"/>
            <a:ext cx="3294313" cy="1647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7072193" y="1221894"/>
            <a:ext cx="1767007" cy="1958192"/>
          </a:xfrm>
          <a:prstGeom prst="rect">
            <a:avLst/>
          </a:prstGeom>
        </p:spPr>
      </p:pic>
      <p:sp>
        <p:nvSpPr>
          <p:cNvPr id="13" name="5-Point Star 12"/>
          <p:cNvSpPr/>
          <p:nvPr/>
        </p:nvSpPr>
        <p:spPr>
          <a:xfrm>
            <a:off x="5090962" y="2102509"/>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5-Point Star 15"/>
          <p:cNvSpPr/>
          <p:nvPr/>
        </p:nvSpPr>
        <p:spPr>
          <a:xfrm>
            <a:off x="4582138" y="150674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5-Point Star 16"/>
          <p:cNvSpPr/>
          <p:nvPr/>
        </p:nvSpPr>
        <p:spPr>
          <a:xfrm>
            <a:off x="6796691" y="192073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5-Point Star 17"/>
          <p:cNvSpPr/>
          <p:nvPr/>
        </p:nvSpPr>
        <p:spPr>
          <a:xfrm>
            <a:off x="5887917" y="16801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5-Point Star 18"/>
          <p:cNvSpPr/>
          <p:nvPr/>
        </p:nvSpPr>
        <p:spPr>
          <a:xfrm>
            <a:off x="6335989" y="2375078"/>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5-Point Star 19"/>
          <p:cNvSpPr/>
          <p:nvPr/>
        </p:nvSpPr>
        <p:spPr>
          <a:xfrm>
            <a:off x="5109282" y="18325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10885"/>
            <a:ext cx="2133600" cy="365125"/>
          </a:xfrm>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304800" y="3355677"/>
            <a:ext cx="5013614" cy="2951941"/>
          </a:xfrm>
          <a:prstGeom prst="rect">
            <a:avLst/>
          </a:prstGeom>
        </p:spPr>
      </p:pic>
      <p:pic>
        <p:nvPicPr>
          <p:cNvPr id="3" name="Picture 2"/>
          <p:cNvPicPr>
            <a:picLocks noChangeAspect="1"/>
          </p:cNvPicPr>
          <p:nvPr/>
        </p:nvPicPr>
        <p:blipFill>
          <a:blip r:embed="rId4"/>
          <a:stretch>
            <a:fillRect/>
          </a:stretch>
        </p:blipFill>
        <p:spPr>
          <a:xfrm>
            <a:off x="5575267" y="3509963"/>
            <a:ext cx="828675" cy="781050"/>
          </a:xfrm>
          <a:prstGeom prst="rect">
            <a:avLst/>
          </a:prstGeom>
        </p:spPr>
      </p:pic>
      <p:pic>
        <p:nvPicPr>
          <p:cNvPr id="5" name="Picture 4"/>
          <p:cNvPicPr>
            <a:picLocks noChangeAspect="1"/>
          </p:cNvPicPr>
          <p:nvPr/>
        </p:nvPicPr>
        <p:blipFill>
          <a:blip r:embed="rId5"/>
          <a:stretch>
            <a:fillRect/>
          </a:stretch>
        </p:blipFill>
        <p:spPr>
          <a:xfrm>
            <a:off x="6489667" y="3429000"/>
            <a:ext cx="800100" cy="942975"/>
          </a:xfrm>
          <a:prstGeom prst="rect">
            <a:avLst/>
          </a:prstGeom>
        </p:spPr>
      </p:pic>
      <p:pic>
        <p:nvPicPr>
          <p:cNvPr id="8" name="Picture 7"/>
          <p:cNvPicPr>
            <a:picLocks noChangeAspect="1"/>
          </p:cNvPicPr>
          <p:nvPr/>
        </p:nvPicPr>
        <p:blipFill>
          <a:blip r:embed="rId6"/>
          <a:stretch>
            <a:fillRect/>
          </a:stretch>
        </p:blipFill>
        <p:spPr>
          <a:xfrm>
            <a:off x="7451692" y="3476624"/>
            <a:ext cx="819150" cy="847725"/>
          </a:xfrm>
          <a:prstGeom prst="rect">
            <a:avLst/>
          </a:prstGeom>
        </p:spPr>
      </p:pic>
      <p:pic>
        <p:nvPicPr>
          <p:cNvPr id="9" name="Picture 8"/>
          <p:cNvPicPr>
            <a:picLocks noChangeAspect="1"/>
          </p:cNvPicPr>
          <p:nvPr/>
        </p:nvPicPr>
        <p:blipFill>
          <a:blip r:embed="rId7"/>
          <a:stretch>
            <a:fillRect/>
          </a:stretch>
        </p:blipFill>
        <p:spPr>
          <a:xfrm>
            <a:off x="5770529" y="4490037"/>
            <a:ext cx="438150" cy="609600"/>
          </a:xfrm>
          <a:prstGeom prst="rect">
            <a:avLst/>
          </a:prstGeom>
        </p:spPr>
      </p:pic>
      <p:sp>
        <p:nvSpPr>
          <p:cNvPr id="10" name="Rectangle 9"/>
          <p:cNvSpPr/>
          <p:nvPr/>
        </p:nvSpPr>
        <p:spPr>
          <a:xfrm>
            <a:off x="3256221" y="6426741"/>
            <a:ext cx="3775393" cy="261610"/>
          </a:xfrm>
          <a:prstGeom prst="rect">
            <a:avLst/>
          </a:prstGeom>
        </p:spPr>
        <p:txBody>
          <a:bodyPr wrap="none">
            <a:spAutoFit/>
          </a:bodyPr>
          <a:lstStyle/>
          <a:p>
            <a:r>
              <a:rPr lang="en-US" sz="1100" i="1" dirty="0" smtClean="0"/>
              <a:t>Toups, “Transportation-Driven </a:t>
            </a:r>
            <a:r>
              <a:rPr lang="en-US" sz="1100" i="1" dirty="0"/>
              <a:t>Mars Surface </a:t>
            </a:r>
            <a:r>
              <a:rPr lang="en-US" sz="1100" i="1" dirty="0" smtClean="0"/>
              <a:t>Operations.” 2014</a:t>
            </a:r>
            <a:endParaRPr lang="en-US" sz="1100" i="1" dirty="0"/>
          </a:p>
        </p:txBody>
      </p:sp>
      <p:pic>
        <p:nvPicPr>
          <p:cNvPr id="11" name="Picture 10"/>
          <p:cNvPicPr>
            <a:picLocks noChangeAspect="1"/>
          </p:cNvPicPr>
          <p:nvPr/>
        </p:nvPicPr>
        <p:blipFill>
          <a:blip r:embed="rId8"/>
          <a:stretch>
            <a:fillRect/>
          </a:stretch>
        </p:blipFill>
        <p:spPr>
          <a:xfrm rot="19800000">
            <a:off x="6408454" y="4542136"/>
            <a:ext cx="756361" cy="440894"/>
          </a:xfrm>
          <a:prstGeom prst="rect">
            <a:avLst/>
          </a:prstGeom>
        </p:spPr>
      </p:pic>
      <p:pic>
        <p:nvPicPr>
          <p:cNvPr id="10242" name="Picture 2" descr="https://upload.wikimedia.org/wikipedia/commons/thumb/2/22/Earth_Western_Hemisphere_transparent_background.png/480px-Earth_Western_Hemisphere_transparent_backgroun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467" y="4494213"/>
            <a:ext cx="489568" cy="489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pngall.com/wp-content/uploads/2016/03/Moon-Transparent-P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3869" y="4494213"/>
            <a:ext cx="824331" cy="61824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ience.nasa.gov/media/medialibrary/2004/02/12/25feb_greenhouses_resources/habitat_me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8181" y="5143256"/>
            <a:ext cx="1219200" cy="9572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7650416" y="5293869"/>
            <a:ext cx="487015" cy="832866"/>
          </a:xfrm>
          <a:prstGeom prst="rect">
            <a:avLst/>
          </a:prstGeom>
        </p:spPr>
      </p:pic>
      <p:pic>
        <p:nvPicPr>
          <p:cNvPr id="10248" name="Picture 8" descr="http://quest.nasa.gov/mars/background/images/mars.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4724" y="5348885"/>
            <a:ext cx="713780" cy="713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4"/>
          <a:stretch>
            <a:fillRect/>
          </a:stretch>
        </p:blipFill>
        <p:spPr>
          <a:xfrm>
            <a:off x="7111221" y="4404863"/>
            <a:ext cx="171322" cy="776737"/>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0" y="4432995"/>
            <a:ext cx="8712993" cy="227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
        <p:nvSpPr>
          <p:cNvPr id="15" name="Rectangle 14"/>
          <p:cNvSpPr/>
          <p:nvPr/>
        </p:nvSpPr>
        <p:spPr>
          <a:xfrm>
            <a:off x="7334250" y="4038600"/>
            <a:ext cx="1447800" cy="8763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12010</TotalTime>
  <Words>1090</Words>
  <Application>Microsoft Office PowerPoint</Application>
  <PresentationFormat>On-screen Show (4:3)</PresentationFormat>
  <Paragraphs>234</Paragraphs>
  <Slides>23</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2_Office Theme</vt:lpstr>
      <vt:lpstr>Equation</vt:lpstr>
      <vt:lpstr>PowerPoint Presentation</vt:lpstr>
      <vt:lpstr>Motivation:  Martian Settlement</vt:lpstr>
      <vt:lpstr>Problem Formulation: Objectives</vt:lpstr>
      <vt:lpstr>Problem Formulation: Variables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Science Utility Module</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Final Recommendation</vt:lpstr>
      <vt:lpstr>Learnings and Future Work</vt:lpstr>
      <vt:lpstr>Problem Formulation:  Bounds and Constraints</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ParkerVascik</cp:lastModifiedBy>
  <cp:revision>487</cp:revision>
  <dcterms:created xsi:type="dcterms:W3CDTF">2012-10-09T16:47:24Z</dcterms:created>
  <dcterms:modified xsi:type="dcterms:W3CDTF">2016-05-10T20:54:16Z</dcterms:modified>
</cp:coreProperties>
</file>