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71" r:id="rId8"/>
    <p:sldId id="261" r:id="rId9"/>
    <p:sldId id="264" r:id="rId10"/>
    <p:sldId id="262" r:id="rId11"/>
    <p:sldId id="267" r:id="rId12"/>
    <p:sldId id="266" r:id="rId13"/>
    <p:sldId id="272" r:id="rId14"/>
    <p:sldId id="268" r:id="rId15"/>
    <p:sldId id="269" r:id="rId16"/>
    <p:sldId id="270" r:id="rId17"/>
    <p:sldId id="277" r:id="rId18"/>
    <p:sldId id="273" r:id="rId19"/>
    <p:sldId id="274" r:id="rId20"/>
    <p:sldId id="275" r:id="rId21"/>
    <p:sldId id="276" r:id="rId22"/>
    <p:sldId id="278"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D3564-1AC3-2CCB-834E-E5FC45939E0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E4CF698-E8D9-C354-84BC-687A15873E2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12B875-F095-8966-E250-1713055906D6}"/>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A19D0723-4E7B-2D96-F730-0027B575491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196897-D5E3-E767-CBBB-B52B2DD2D188}"/>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7856384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201B51-06AD-B9C8-3C9B-5FEC8E1CBF4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1AE095-54A2-404D-CB39-E175F9DCD70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D7F3F8F-A643-2D22-684D-53E9ED9BF9EF}"/>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986414B9-7DFD-6BAA-C548-A002F988DB9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C3348A-0A0D-EA91-2882-014B3992C37F}"/>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399372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6A3AB08-B458-5485-E9FD-2C97995F20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7C4314-FBB6-1C50-4E7A-B1DDE3E35A8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660B09-EC0C-03CD-4800-2994C998132E}"/>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4AE6B11E-8816-A0A4-D75E-DD963641A0F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4A7E97-D016-C57C-9F37-5A0E18D503BA}"/>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66189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7A24E8-2767-7D7D-48C0-36793600D63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692031F-6E75-0F50-474A-3DA7516D54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46F2E3-D8CD-6BDF-7C00-D9F1267118D3}"/>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58814B6F-7E2F-4E64-E4B3-3D2A2DA81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C0BCF5-D958-9CE6-7722-C1D9FD348137}"/>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4246552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BE26C-03B1-ECB3-9571-F1C1E382BD7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F0BE9C1-0950-6AAF-83EA-20301F0063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6F10A6-80F9-C694-AFA2-A5623AD3B035}"/>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AC1CFC3F-68FF-DADB-25DA-1B69EF255A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A260B1-38C1-D824-FE0A-0AE16B6AF948}"/>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5163438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A431-4AE4-9C3D-9063-6984234FC3D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2591FF8-E027-C6DB-F60C-541B98FA6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A4993C9-FD56-A4FD-15CF-AC8CA3B4369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8AC132-C4E8-3436-5421-B21F889FC5BD}"/>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6" name="Footer Placeholder 5">
            <a:extLst>
              <a:ext uri="{FF2B5EF4-FFF2-40B4-BE49-F238E27FC236}">
                <a16:creationId xmlns:a16="http://schemas.microsoft.com/office/drawing/2014/main" id="{5FCC284B-4169-8C1F-E4D3-9122CF78254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1596C7E-16D3-194F-6A51-77FA1846181F}"/>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3316730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636AD-18A5-9FA8-2E4F-FC1944C56C3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5A98681-E53D-B9DD-7720-C1B714934B9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3E01BD-7BC3-A198-31AD-BF609E0E4B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D3DEA95-3078-CC60-B4A3-BDB31FBDF47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6835F5F-0786-51C4-5D39-E7389885A3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42EDF91-5F50-6F3B-A3AC-C39B70900530}"/>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8" name="Footer Placeholder 7">
            <a:extLst>
              <a:ext uri="{FF2B5EF4-FFF2-40B4-BE49-F238E27FC236}">
                <a16:creationId xmlns:a16="http://schemas.microsoft.com/office/drawing/2014/main" id="{483EDD3D-C069-5E7C-1915-AF8D6087037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D84C9B20-666D-95AA-9C58-47D3A6E23D9E}"/>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11912727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62D53F-164E-4C6D-1F5F-2DC7EB4019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37BA8DA7-31B1-FEF5-F028-DF66A9DFBA2C}"/>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4" name="Footer Placeholder 3">
            <a:extLst>
              <a:ext uri="{FF2B5EF4-FFF2-40B4-BE49-F238E27FC236}">
                <a16:creationId xmlns:a16="http://schemas.microsoft.com/office/drawing/2014/main" id="{CBA9298B-94D7-040E-D59F-D5A42E17AD6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9DB7876-A424-09BB-8BC6-8F1FDE0CE2D6}"/>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29293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2C1CE5-676F-5474-FCAE-6A2D090A06BE}"/>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3" name="Footer Placeholder 2">
            <a:extLst>
              <a:ext uri="{FF2B5EF4-FFF2-40B4-BE49-F238E27FC236}">
                <a16:creationId xmlns:a16="http://schemas.microsoft.com/office/drawing/2014/main" id="{AC3A7292-3944-1411-77B3-1D372235229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880CA45-7486-1C49-6308-FBDD2DBE69DB}"/>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776436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0A0D6-A71C-29CF-870E-7D70B59EE4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FD411DC-1FAE-74F0-A58C-583A78CE44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B4598F-E909-13F7-453A-6E6DDBA436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12568-630C-5BC7-09C7-AE74B59D17B0}"/>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6" name="Footer Placeholder 5">
            <a:extLst>
              <a:ext uri="{FF2B5EF4-FFF2-40B4-BE49-F238E27FC236}">
                <a16:creationId xmlns:a16="http://schemas.microsoft.com/office/drawing/2014/main" id="{3B71104D-0E16-1CA8-3C11-154D4079F0F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CF4BB00-4938-03C1-6EA7-7C5159226A32}"/>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12635736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FDDF9B-00BF-F4FA-59F9-FF81F61378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18164F9-2FCE-C2D1-6454-A5B0871682E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234593-3CAA-3D77-7AF1-AD5E566E3F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5EE8A4-BA9A-4D95-1924-1254C1CD06A4}"/>
              </a:ext>
            </a:extLst>
          </p:cNvPr>
          <p:cNvSpPr>
            <a:spLocks noGrp="1"/>
          </p:cNvSpPr>
          <p:nvPr>
            <p:ph type="dt" sz="half" idx="10"/>
          </p:nvPr>
        </p:nvSpPr>
        <p:spPr/>
        <p:txBody>
          <a:bodyPr/>
          <a:lstStyle/>
          <a:p>
            <a:fld id="{60935E1F-B53A-4197-BEAB-975F103FB1F4}" type="datetimeFigureOut">
              <a:rPr lang="en-IN" smtClean="0"/>
              <a:t>31-01-2023</a:t>
            </a:fld>
            <a:endParaRPr lang="en-IN"/>
          </a:p>
        </p:txBody>
      </p:sp>
      <p:sp>
        <p:nvSpPr>
          <p:cNvPr id="6" name="Footer Placeholder 5">
            <a:extLst>
              <a:ext uri="{FF2B5EF4-FFF2-40B4-BE49-F238E27FC236}">
                <a16:creationId xmlns:a16="http://schemas.microsoft.com/office/drawing/2014/main" id="{A0FFAC91-A198-9E40-032A-8704358F7AE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ABFA097-A635-87AB-5BDD-B5215CB64D41}"/>
              </a:ext>
            </a:extLst>
          </p:cNvPr>
          <p:cNvSpPr>
            <a:spLocks noGrp="1"/>
          </p:cNvSpPr>
          <p:nvPr>
            <p:ph type="sldNum" sz="quarter" idx="12"/>
          </p:nvPr>
        </p:nvSpPr>
        <p:spPr/>
        <p:txBody>
          <a:bodyPr/>
          <a:lstStyle/>
          <a:p>
            <a:fld id="{8E136B2B-978E-42A2-B90F-4805E0C783DF}" type="slidenum">
              <a:rPr lang="en-IN" smtClean="0"/>
              <a:t>‹#›</a:t>
            </a:fld>
            <a:endParaRPr lang="en-IN"/>
          </a:p>
        </p:txBody>
      </p:sp>
    </p:spTree>
    <p:extLst>
      <p:ext uri="{BB962C8B-B14F-4D97-AF65-F5344CB8AC3E}">
        <p14:creationId xmlns:p14="http://schemas.microsoft.com/office/powerpoint/2010/main" val="39090491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F9B2C13-CEE5-29A6-09D0-5F0E4A469C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4268A33-0C0E-3AFC-DC04-72965A4D31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4C7E295-023E-C6DE-D1EF-0B15861E7B3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935E1F-B53A-4197-BEAB-975F103FB1F4}" type="datetimeFigureOut">
              <a:rPr lang="en-IN" smtClean="0"/>
              <a:t>31-01-2023</a:t>
            </a:fld>
            <a:endParaRPr lang="en-IN"/>
          </a:p>
        </p:txBody>
      </p:sp>
      <p:sp>
        <p:nvSpPr>
          <p:cNvPr id="5" name="Footer Placeholder 4">
            <a:extLst>
              <a:ext uri="{FF2B5EF4-FFF2-40B4-BE49-F238E27FC236}">
                <a16:creationId xmlns:a16="http://schemas.microsoft.com/office/drawing/2014/main" id="{567EB709-8474-0F4B-0A50-1E956240A6C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9F8113F-629B-5B51-F709-9545438DC1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136B2B-978E-42A2-B90F-4805E0C783DF}" type="slidenum">
              <a:rPr lang="en-IN" smtClean="0"/>
              <a:t>‹#›</a:t>
            </a:fld>
            <a:endParaRPr lang="en-IN"/>
          </a:p>
        </p:txBody>
      </p:sp>
    </p:spTree>
    <p:extLst>
      <p:ext uri="{BB962C8B-B14F-4D97-AF65-F5344CB8AC3E}">
        <p14:creationId xmlns:p14="http://schemas.microsoft.com/office/powerpoint/2010/main" val="45043142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 Id="rId5"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5.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847A47-978E-3858-784E-18CF9DD84284}"/>
              </a:ext>
            </a:extLst>
          </p:cNvPr>
          <p:cNvSpPr>
            <a:spLocks noGrp="1"/>
          </p:cNvSpPr>
          <p:nvPr>
            <p:ph type="ctrTitle"/>
          </p:nvPr>
        </p:nvSpPr>
        <p:spPr/>
        <p:txBody>
          <a:bodyPr/>
          <a:lstStyle/>
          <a:p>
            <a:r>
              <a:rPr lang="en-IN" dirty="0"/>
              <a:t>Online Shoppers Intention</a:t>
            </a:r>
          </a:p>
        </p:txBody>
      </p:sp>
      <p:sp>
        <p:nvSpPr>
          <p:cNvPr id="3" name="Subtitle 2">
            <a:extLst>
              <a:ext uri="{FF2B5EF4-FFF2-40B4-BE49-F238E27FC236}">
                <a16:creationId xmlns:a16="http://schemas.microsoft.com/office/drawing/2014/main" id="{EF1CE063-10F5-7E14-5874-088A47137481}"/>
              </a:ext>
            </a:extLst>
          </p:cNvPr>
          <p:cNvSpPr>
            <a:spLocks noGrp="1"/>
          </p:cNvSpPr>
          <p:nvPr>
            <p:ph type="subTitle" idx="1"/>
          </p:nvPr>
        </p:nvSpPr>
        <p:spPr/>
        <p:txBody>
          <a:bodyPr>
            <a:normAutofit lnSpcReduction="10000"/>
          </a:bodyPr>
          <a:lstStyle/>
          <a:p>
            <a:pPr marL="342900" indent="-342900">
              <a:buFontTx/>
              <a:buChar char="-"/>
            </a:pPr>
            <a:r>
              <a:rPr lang="en-IN" dirty="0"/>
              <a:t>By Aaditya Mahindrakar</a:t>
            </a:r>
          </a:p>
          <a:p>
            <a:pPr marL="342900" indent="-342900">
              <a:buFontTx/>
              <a:buChar char="-"/>
            </a:pPr>
            <a:endParaRPr lang="en-IN" dirty="0"/>
          </a:p>
          <a:p>
            <a:pPr marL="342900" indent="-342900">
              <a:buFontTx/>
              <a:buChar char="-"/>
            </a:pPr>
            <a:endParaRPr lang="en-IN" dirty="0"/>
          </a:p>
          <a:p>
            <a:pPr marL="342900" indent="-342900" algn="r">
              <a:buFontTx/>
              <a:buChar char="-"/>
            </a:pPr>
            <a:r>
              <a:rPr lang="en-IN" dirty="0"/>
              <a:t>aadmahindrakar007@gmail.com</a:t>
            </a:r>
          </a:p>
        </p:txBody>
      </p:sp>
      <p:cxnSp>
        <p:nvCxnSpPr>
          <p:cNvPr id="5" name="Straight Connector 4">
            <a:extLst>
              <a:ext uri="{FF2B5EF4-FFF2-40B4-BE49-F238E27FC236}">
                <a16:creationId xmlns:a16="http://schemas.microsoft.com/office/drawing/2014/main" id="{C9A7E40B-157B-E36B-860A-4778F06D7B4A}"/>
              </a:ext>
            </a:extLst>
          </p:cNvPr>
          <p:cNvCxnSpPr>
            <a:cxnSpLocks/>
          </p:cNvCxnSpPr>
          <p:nvPr/>
        </p:nvCxnSpPr>
        <p:spPr>
          <a:xfrm>
            <a:off x="1553496" y="4292445"/>
            <a:ext cx="914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52D0EEA-8D20-4E47-CB9F-FB895928C89A}"/>
              </a:ext>
            </a:extLst>
          </p:cNvPr>
          <p:cNvCxnSpPr>
            <a:cxnSpLocks/>
            <a:stCxn id="2" idx="1"/>
            <a:endCxn id="2" idx="3"/>
          </p:cNvCxnSpPr>
          <p:nvPr/>
        </p:nvCxnSpPr>
        <p:spPr>
          <a:xfrm>
            <a:off x="1524000" y="2316163"/>
            <a:ext cx="9144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35523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82B2140E-3DE1-C895-4864-11D9BD061CD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22090" y="142362"/>
            <a:ext cx="6580187" cy="5494835"/>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FDD11D3-0D20-217C-DEBF-C06CF1250B8E}"/>
              </a:ext>
            </a:extLst>
          </p:cNvPr>
          <p:cNvSpPr txBox="1"/>
          <p:nvPr/>
        </p:nvSpPr>
        <p:spPr>
          <a:xfrm>
            <a:off x="776748" y="5568371"/>
            <a:ext cx="10107562" cy="923330"/>
          </a:xfrm>
          <a:prstGeom prst="rect">
            <a:avLst/>
          </a:prstGeom>
          <a:noFill/>
        </p:spPr>
        <p:txBody>
          <a:bodyPr wrap="square" rtlCol="0">
            <a:spAutoFit/>
          </a:bodyPr>
          <a:lstStyle/>
          <a:p>
            <a:pPr marL="285750" indent="-285750">
              <a:buFont typeface="Arial" panose="020B0604020202020204" pitchFamily="34" charset="0"/>
              <a:buChar char="•"/>
            </a:pPr>
            <a:r>
              <a:rPr lang="en-US" dirty="0"/>
              <a:t>Month feature is missing two months January &amp; April.</a:t>
            </a:r>
          </a:p>
          <a:p>
            <a:pPr marL="285750" indent="-285750">
              <a:buFont typeface="Arial" panose="020B0604020202020204" pitchFamily="34" charset="0"/>
              <a:buChar char="•"/>
            </a:pPr>
            <a:r>
              <a:rPr lang="en-US" dirty="0"/>
              <a:t>May &amp; November is having more sales than any other month.</a:t>
            </a:r>
          </a:p>
          <a:p>
            <a:endParaRPr lang="en-IN" dirty="0"/>
          </a:p>
        </p:txBody>
      </p:sp>
    </p:spTree>
    <p:extLst>
      <p:ext uri="{BB962C8B-B14F-4D97-AF65-F5344CB8AC3E}">
        <p14:creationId xmlns:p14="http://schemas.microsoft.com/office/powerpoint/2010/main" val="3354750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D0296-50CD-357D-CEAC-A322003250C4}"/>
              </a:ext>
            </a:extLst>
          </p:cNvPr>
          <p:cNvSpPr>
            <a:spLocks noGrp="1"/>
          </p:cNvSpPr>
          <p:nvPr>
            <p:ph type="title"/>
          </p:nvPr>
        </p:nvSpPr>
        <p:spPr>
          <a:xfrm>
            <a:off x="453512" y="5222261"/>
            <a:ext cx="11284975" cy="1031056"/>
          </a:xfrm>
        </p:spPr>
        <p:txBody>
          <a:bodyPr>
            <a:noAutofit/>
          </a:bodyPr>
          <a:lstStyle/>
          <a:p>
            <a:pPr marL="342900" indent="-342900">
              <a:buFont typeface="Arial" panose="020B0604020202020204" pitchFamily="34" charset="0"/>
              <a:buChar char="•"/>
            </a:pPr>
            <a:r>
              <a:rPr lang="en-US" sz="2400" dirty="0"/>
              <a:t>The data is imbalanced.</a:t>
            </a:r>
            <a:br>
              <a:rPr lang="en-US" sz="2400" dirty="0"/>
            </a:br>
            <a:r>
              <a:rPr lang="en-US" sz="2400" dirty="0"/>
              <a:t>Revenue generating customers less than online shoppers visiting the site.</a:t>
            </a:r>
            <a:br>
              <a:rPr lang="en-US" sz="2400" dirty="0"/>
            </a:br>
            <a:endParaRPr lang="en-IN" sz="2400" dirty="0"/>
          </a:p>
        </p:txBody>
      </p:sp>
      <p:pic>
        <p:nvPicPr>
          <p:cNvPr id="2050" name="Picture 2">
            <a:extLst>
              <a:ext uri="{FF2B5EF4-FFF2-40B4-BE49-F238E27FC236}">
                <a16:creationId xmlns:a16="http://schemas.microsoft.com/office/drawing/2014/main" id="{05BC3905-A950-69BD-8B75-15A4627CDDF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74054" y="241570"/>
            <a:ext cx="6901120" cy="50616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2191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B3329-2CA1-6B27-BC0D-109FB3E7BCC9}"/>
              </a:ext>
            </a:extLst>
          </p:cNvPr>
          <p:cNvSpPr>
            <a:spLocks noGrp="1"/>
          </p:cNvSpPr>
          <p:nvPr>
            <p:ph type="title"/>
          </p:nvPr>
        </p:nvSpPr>
        <p:spPr/>
        <p:txBody>
          <a:bodyPr/>
          <a:lstStyle/>
          <a:p>
            <a:r>
              <a:rPr lang="en-US" dirty="0"/>
              <a:t>Method 1</a:t>
            </a:r>
            <a:endParaRPr lang="en-IN" dirty="0"/>
          </a:p>
        </p:txBody>
      </p:sp>
      <p:sp>
        <p:nvSpPr>
          <p:cNvPr id="5" name="Content Placeholder 4">
            <a:extLst>
              <a:ext uri="{FF2B5EF4-FFF2-40B4-BE49-F238E27FC236}">
                <a16:creationId xmlns:a16="http://schemas.microsoft.com/office/drawing/2014/main" id="{09F12661-9536-6C0B-95D9-AFD2BEC0DA97}"/>
              </a:ext>
            </a:extLst>
          </p:cNvPr>
          <p:cNvSpPr>
            <a:spLocks noGrp="1"/>
          </p:cNvSpPr>
          <p:nvPr>
            <p:ph idx="1"/>
          </p:nvPr>
        </p:nvSpPr>
        <p:spPr/>
        <p:txBody>
          <a:bodyPr>
            <a:normAutofit lnSpcReduction="10000"/>
          </a:bodyPr>
          <a:lstStyle/>
          <a:p>
            <a:pPr>
              <a:lnSpc>
                <a:spcPct val="100000"/>
              </a:lnSpc>
            </a:pPr>
            <a:r>
              <a:rPr lang="en-US" sz="2200" dirty="0"/>
              <a:t>In Method 1 approach doing preprocessing on data.</a:t>
            </a:r>
          </a:p>
          <a:p>
            <a:pPr marL="285750" indent="-285750">
              <a:lnSpc>
                <a:spcPct val="100000"/>
              </a:lnSpc>
              <a:buFont typeface="Arial" panose="020B0604020202020204" pitchFamily="34" charset="0"/>
              <a:buChar char="•"/>
            </a:pPr>
            <a:r>
              <a:rPr lang="en-US" sz="2200" dirty="0"/>
              <a:t>For our model to understand the future data of January and April month, customizing the month feature by adding those months.</a:t>
            </a:r>
          </a:p>
          <a:p>
            <a:pPr marL="285750" indent="-285750">
              <a:lnSpc>
                <a:spcPct val="100000"/>
              </a:lnSpc>
              <a:buFont typeface="Arial" panose="020B0604020202020204" pitchFamily="34" charset="0"/>
              <a:buChar char="•"/>
            </a:pPr>
            <a:r>
              <a:rPr lang="en-US" sz="2200" dirty="0"/>
              <a:t> Converting the object &amp; Boolean features to integers features.</a:t>
            </a:r>
          </a:p>
          <a:p>
            <a:pPr marL="285750" indent="-285750">
              <a:lnSpc>
                <a:spcPct val="100000"/>
              </a:lnSpc>
              <a:buFont typeface="Arial" panose="020B0604020202020204" pitchFamily="34" charset="0"/>
              <a:buChar char="•"/>
            </a:pPr>
            <a:r>
              <a:rPr lang="en-US" sz="2200" dirty="0"/>
              <a:t>Creating independent &amp; dependent variable split.</a:t>
            </a:r>
          </a:p>
          <a:p>
            <a:pPr marL="285750" indent="-285750">
              <a:lnSpc>
                <a:spcPct val="100000"/>
              </a:lnSpc>
              <a:buFont typeface="Arial" panose="020B0604020202020204" pitchFamily="34" charset="0"/>
              <a:buChar char="•"/>
            </a:pPr>
            <a:r>
              <a:rPr lang="en-US" sz="2200" dirty="0"/>
              <a:t>Balancing the data.</a:t>
            </a:r>
          </a:p>
          <a:p>
            <a:pPr marL="285750" indent="-285750">
              <a:lnSpc>
                <a:spcPct val="100000"/>
              </a:lnSpc>
              <a:buFont typeface="Arial" panose="020B0604020202020204" pitchFamily="34" charset="0"/>
              <a:buChar char="•"/>
            </a:pPr>
            <a:r>
              <a:rPr lang="en-US" sz="2200" dirty="0"/>
              <a:t>Feature Scaling</a:t>
            </a:r>
          </a:p>
          <a:p>
            <a:pPr>
              <a:lnSpc>
                <a:spcPct val="100000"/>
              </a:lnSpc>
            </a:pPr>
            <a:r>
              <a:rPr lang="en-IN" sz="2200" dirty="0"/>
              <a:t>Model building </a:t>
            </a:r>
          </a:p>
          <a:p>
            <a:pPr>
              <a:lnSpc>
                <a:spcPct val="100000"/>
              </a:lnSpc>
            </a:pPr>
            <a:r>
              <a:rPr lang="en-IN" sz="2200" dirty="0"/>
              <a:t>Model Evaluating.</a:t>
            </a:r>
          </a:p>
          <a:p>
            <a:pPr>
              <a:lnSpc>
                <a:spcPct val="100000"/>
              </a:lnSpc>
            </a:pPr>
            <a:r>
              <a:rPr lang="en-IN" sz="2200" dirty="0"/>
              <a:t>AUC ROC plot</a:t>
            </a:r>
          </a:p>
        </p:txBody>
      </p:sp>
    </p:spTree>
    <p:extLst>
      <p:ext uri="{BB962C8B-B14F-4D97-AF65-F5344CB8AC3E}">
        <p14:creationId xmlns:p14="http://schemas.microsoft.com/office/powerpoint/2010/main" val="53245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1FB98-954A-E889-D5FF-CC38B25C6C69}"/>
              </a:ext>
            </a:extLst>
          </p:cNvPr>
          <p:cNvSpPr>
            <a:spLocks noGrp="1"/>
          </p:cNvSpPr>
          <p:nvPr>
            <p:ph type="title"/>
          </p:nvPr>
        </p:nvSpPr>
        <p:spPr/>
        <p:txBody>
          <a:bodyPr/>
          <a:lstStyle/>
          <a:p>
            <a:r>
              <a:rPr lang="en-US" dirty="0"/>
              <a:t>Ensemble Learning Model</a:t>
            </a:r>
            <a:endParaRPr lang="en-IN" dirty="0"/>
          </a:p>
        </p:txBody>
      </p:sp>
      <p:sp>
        <p:nvSpPr>
          <p:cNvPr id="3" name="Content Placeholder 2">
            <a:extLst>
              <a:ext uri="{FF2B5EF4-FFF2-40B4-BE49-F238E27FC236}">
                <a16:creationId xmlns:a16="http://schemas.microsoft.com/office/drawing/2014/main" id="{03A15A4C-92A2-46FE-A5DA-E7DA72E9B710}"/>
              </a:ext>
            </a:extLst>
          </p:cNvPr>
          <p:cNvSpPr>
            <a:spLocks noGrp="1"/>
          </p:cNvSpPr>
          <p:nvPr>
            <p:ph idx="1"/>
          </p:nvPr>
        </p:nvSpPr>
        <p:spPr/>
        <p:txBody>
          <a:bodyPr>
            <a:normAutofit/>
          </a:bodyPr>
          <a:lstStyle/>
          <a:p>
            <a:pPr>
              <a:lnSpc>
                <a:spcPct val="100000"/>
              </a:lnSpc>
            </a:pPr>
            <a:r>
              <a:rPr lang="en-US" sz="2200" dirty="0"/>
              <a:t>Predictive Model from the core of machine learning. Better the accuracy better the model is. And so the solution to the particular problem. The ensemble learning is the potent technique to improve the performance of machine learning model.</a:t>
            </a:r>
          </a:p>
          <a:p>
            <a:pPr>
              <a:lnSpc>
                <a:spcPct val="100000"/>
              </a:lnSpc>
            </a:pPr>
            <a:r>
              <a:rPr lang="en-US" sz="2200" dirty="0"/>
              <a:t>Ensemble learning techniques attempt to make the performance of the predictive models better by improving their accuracy. It is process using which multiple machine learning models(such as classifiers) are strategically constructed to solve a particular problem. </a:t>
            </a:r>
            <a:endParaRPr lang="en-IN" sz="2200" dirty="0"/>
          </a:p>
        </p:txBody>
      </p:sp>
    </p:spTree>
    <p:extLst>
      <p:ext uri="{BB962C8B-B14F-4D97-AF65-F5344CB8AC3E}">
        <p14:creationId xmlns:p14="http://schemas.microsoft.com/office/powerpoint/2010/main" val="3049742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AF500A-D612-05F6-40C6-C5BEFBD48099}"/>
              </a:ext>
            </a:extLst>
          </p:cNvPr>
          <p:cNvSpPr>
            <a:spLocks noGrp="1"/>
          </p:cNvSpPr>
          <p:nvPr>
            <p:ph type="title"/>
          </p:nvPr>
        </p:nvSpPr>
        <p:spPr/>
        <p:txBody>
          <a:bodyPr/>
          <a:lstStyle/>
          <a:p>
            <a:r>
              <a:rPr lang="en-US" dirty="0"/>
              <a:t>Random Forest </a:t>
            </a:r>
            <a:endParaRPr lang="en-IN" dirty="0"/>
          </a:p>
        </p:txBody>
      </p:sp>
      <p:sp>
        <p:nvSpPr>
          <p:cNvPr id="3" name="Content Placeholder 2">
            <a:extLst>
              <a:ext uri="{FF2B5EF4-FFF2-40B4-BE49-F238E27FC236}">
                <a16:creationId xmlns:a16="http://schemas.microsoft.com/office/drawing/2014/main" id="{177C61D3-6A7F-C3BE-04F1-35477431A8DB}"/>
              </a:ext>
            </a:extLst>
          </p:cNvPr>
          <p:cNvSpPr>
            <a:spLocks noGrp="1"/>
          </p:cNvSpPr>
          <p:nvPr>
            <p:ph idx="1"/>
          </p:nvPr>
        </p:nvSpPr>
        <p:spPr/>
        <p:txBody>
          <a:bodyPr/>
          <a:lstStyle/>
          <a:p>
            <a:pPr>
              <a:lnSpc>
                <a:spcPct val="100000"/>
              </a:lnSpc>
            </a:pPr>
            <a:r>
              <a:rPr lang="en-US" sz="2200" dirty="0"/>
              <a:t>Random Forest is one of the most popular ensemble method in which several decision tree models are developed using different sampling strategies.</a:t>
            </a:r>
          </a:p>
          <a:p>
            <a:pPr>
              <a:lnSpc>
                <a:spcPct val="100000"/>
              </a:lnSpc>
            </a:pPr>
            <a:r>
              <a:rPr lang="en-US" sz="2200" dirty="0"/>
              <a:t>Ensemble model is the model that has combined with all base models &amp; generate the ensemble model.</a:t>
            </a:r>
          </a:p>
          <a:p>
            <a:pPr>
              <a:lnSpc>
                <a:spcPct val="100000"/>
              </a:lnSpc>
            </a:pPr>
            <a:r>
              <a:rPr lang="en-US" sz="2200" dirty="0"/>
              <a:t>Base model of RF is decision tree model.</a:t>
            </a:r>
          </a:p>
          <a:p>
            <a:endParaRPr lang="en-IN" dirty="0"/>
          </a:p>
        </p:txBody>
      </p:sp>
    </p:spTree>
    <p:extLst>
      <p:ext uri="{BB962C8B-B14F-4D97-AF65-F5344CB8AC3E}">
        <p14:creationId xmlns:p14="http://schemas.microsoft.com/office/powerpoint/2010/main" val="2167770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B825EDEB-E22B-BA28-60D6-D12F1EF8C54B}"/>
              </a:ext>
            </a:extLst>
          </p:cNvPr>
          <p:cNvPicPr>
            <a:picLocks noGrp="1" noChangeAspect="1"/>
          </p:cNvPicPr>
          <p:nvPr>
            <p:ph sz="half" idx="1"/>
          </p:nvPr>
        </p:nvPicPr>
        <p:blipFill>
          <a:blip r:embed="rId2"/>
          <a:stretch>
            <a:fillRect/>
          </a:stretch>
        </p:blipFill>
        <p:spPr>
          <a:xfrm>
            <a:off x="565574" y="1931708"/>
            <a:ext cx="4304113" cy="2994584"/>
          </a:xfrm>
        </p:spPr>
      </p:pic>
      <p:pic>
        <p:nvPicPr>
          <p:cNvPr id="1028" name="Picture 4">
            <a:extLst>
              <a:ext uri="{FF2B5EF4-FFF2-40B4-BE49-F238E27FC236}">
                <a16:creationId xmlns:a16="http://schemas.microsoft.com/office/drawing/2014/main" id="{B875A574-372B-C73A-A002-4CA5082A6B0E}"/>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5122606" y="304801"/>
            <a:ext cx="6636774" cy="65298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43546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584D16-C8D3-CFFD-DBF2-915A81A8B845}"/>
              </a:ext>
            </a:extLst>
          </p:cNvPr>
          <p:cNvSpPr>
            <a:spLocks noGrp="1"/>
          </p:cNvSpPr>
          <p:nvPr>
            <p:ph type="title"/>
          </p:nvPr>
        </p:nvSpPr>
        <p:spPr>
          <a:xfrm>
            <a:off x="662808" y="266546"/>
            <a:ext cx="10515600" cy="401791"/>
          </a:xfrm>
        </p:spPr>
        <p:txBody>
          <a:bodyPr>
            <a:noAutofit/>
          </a:bodyPr>
          <a:lstStyle/>
          <a:p>
            <a:r>
              <a:rPr lang="en-US" dirty="0"/>
              <a:t>Evaluating Random Forest Entropy model</a:t>
            </a:r>
            <a:endParaRPr lang="en-IN" dirty="0"/>
          </a:p>
        </p:txBody>
      </p:sp>
      <p:sp>
        <p:nvSpPr>
          <p:cNvPr id="5" name="Text Placeholder 4">
            <a:extLst>
              <a:ext uri="{FF2B5EF4-FFF2-40B4-BE49-F238E27FC236}">
                <a16:creationId xmlns:a16="http://schemas.microsoft.com/office/drawing/2014/main" id="{FEF22D12-599A-578B-C5BE-7D5FC7CDD281}"/>
              </a:ext>
            </a:extLst>
          </p:cNvPr>
          <p:cNvSpPr>
            <a:spLocks noGrp="1"/>
          </p:cNvSpPr>
          <p:nvPr>
            <p:ph type="body" idx="1"/>
          </p:nvPr>
        </p:nvSpPr>
        <p:spPr>
          <a:xfrm>
            <a:off x="6640972" y="897312"/>
            <a:ext cx="5183188" cy="823912"/>
          </a:xfrm>
        </p:spPr>
        <p:txBody>
          <a:bodyPr/>
          <a:lstStyle/>
          <a:p>
            <a:r>
              <a:rPr lang="en-US" dirty="0"/>
              <a:t>Confusion Matrix plot</a:t>
            </a:r>
            <a:endParaRPr lang="en-IN" dirty="0"/>
          </a:p>
        </p:txBody>
      </p:sp>
      <p:pic>
        <p:nvPicPr>
          <p:cNvPr id="10" name="Content Placeholder 9">
            <a:extLst>
              <a:ext uri="{FF2B5EF4-FFF2-40B4-BE49-F238E27FC236}">
                <a16:creationId xmlns:a16="http://schemas.microsoft.com/office/drawing/2014/main" id="{44A334A3-3FA1-DACC-3858-7FF99A322F78}"/>
              </a:ext>
            </a:extLst>
          </p:cNvPr>
          <p:cNvPicPr>
            <a:picLocks noGrp="1" noChangeAspect="1"/>
          </p:cNvPicPr>
          <p:nvPr>
            <p:ph sz="half" idx="2"/>
          </p:nvPr>
        </p:nvPicPr>
        <p:blipFill>
          <a:blip r:embed="rId2"/>
          <a:stretch>
            <a:fillRect/>
          </a:stretch>
        </p:blipFill>
        <p:spPr>
          <a:xfrm>
            <a:off x="497350" y="1169041"/>
            <a:ext cx="5183187" cy="4987448"/>
          </a:xfrm>
        </p:spPr>
      </p:pic>
      <p:pic>
        <p:nvPicPr>
          <p:cNvPr id="2050" name="Picture 2">
            <a:extLst>
              <a:ext uri="{FF2B5EF4-FFF2-40B4-BE49-F238E27FC236}">
                <a16:creationId xmlns:a16="http://schemas.microsoft.com/office/drawing/2014/main" id="{69BA9828-2594-D739-1291-7BC88373FA29}"/>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255354" y="1950199"/>
            <a:ext cx="5439296" cy="4562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344293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ABB8F9-A63E-62CD-3846-7278F8FB2FAC}"/>
              </a:ext>
            </a:extLst>
          </p:cNvPr>
          <p:cNvSpPr>
            <a:spLocks noGrp="1"/>
          </p:cNvSpPr>
          <p:nvPr>
            <p:ph type="title"/>
          </p:nvPr>
        </p:nvSpPr>
        <p:spPr/>
        <p:txBody>
          <a:bodyPr/>
          <a:lstStyle/>
          <a:p>
            <a:r>
              <a:rPr lang="en-US" dirty="0"/>
              <a:t>ROC Curve of Method 1</a:t>
            </a:r>
            <a:endParaRPr lang="en-IN" dirty="0"/>
          </a:p>
        </p:txBody>
      </p:sp>
      <p:pic>
        <p:nvPicPr>
          <p:cNvPr id="6146" name="Picture 2">
            <a:extLst>
              <a:ext uri="{FF2B5EF4-FFF2-40B4-BE49-F238E27FC236}">
                <a16:creationId xmlns:a16="http://schemas.microsoft.com/office/drawing/2014/main" id="{DC74208F-DEA5-7946-7713-E90001CE68C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772063" y="1386095"/>
            <a:ext cx="6624686" cy="52149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9408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DCC826-50C5-0DA8-2E83-FF98EA70A82A}"/>
              </a:ext>
            </a:extLst>
          </p:cNvPr>
          <p:cNvSpPr>
            <a:spLocks noGrp="1"/>
          </p:cNvSpPr>
          <p:nvPr>
            <p:ph type="title"/>
          </p:nvPr>
        </p:nvSpPr>
        <p:spPr/>
        <p:txBody>
          <a:bodyPr/>
          <a:lstStyle/>
          <a:p>
            <a:r>
              <a:rPr lang="en-US" dirty="0"/>
              <a:t>Method 2</a:t>
            </a:r>
            <a:endParaRPr lang="en-IN" dirty="0"/>
          </a:p>
        </p:txBody>
      </p:sp>
      <p:sp>
        <p:nvSpPr>
          <p:cNvPr id="3" name="Content Placeholder 2">
            <a:extLst>
              <a:ext uri="{FF2B5EF4-FFF2-40B4-BE49-F238E27FC236}">
                <a16:creationId xmlns:a16="http://schemas.microsoft.com/office/drawing/2014/main" id="{F2EADE64-038D-1D8E-1875-1F7D932F2EDB}"/>
              </a:ext>
            </a:extLst>
          </p:cNvPr>
          <p:cNvSpPr>
            <a:spLocks noGrp="1"/>
          </p:cNvSpPr>
          <p:nvPr>
            <p:ph idx="1"/>
          </p:nvPr>
        </p:nvSpPr>
        <p:spPr/>
        <p:txBody>
          <a:bodyPr>
            <a:normAutofit fontScale="70000" lnSpcReduction="20000"/>
          </a:bodyPr>
          <a:lstStyle/>
          <a:p>
            <a:pPr>
              <a:lnSpc>
                <a:spcPct val="120000"/>
              </a:lnSpc>
            </a:pPr>
            <a:r>
              <a:rPr lang="en-US" dirty="0"/>
              <a:t>Method 2 approach is to removing features.</a:t>
            </a:r>
          </a:p>
          <a:p>
            <a:pPr>
              <a:lnSpc>
                <a:spcPct val="120000"/>
              </a:lnSpc>
            </a:pPr>
            <a:r>
              <a:rPr lang="en-US" dirty="0"/>
              <a:t>Dropping 'Month','</a:t>
            </a:r>
            <a:r>
              <a:rPr lang="en-US" dirty="0" err="1"/>
              <a:t>OperatingSystems</a:t>
            </a:r>
            <a:r>
              <a:rPr lang="en-US" dirty="0"/>
              <a:t>','Browser','Region','</a:t>
            </a:r>
            <a:r>
              <a:rPr lang="en-US" dirty="0" err="1"/>
              <a:t>TrafficType</a:t>
            </a:r>
            <a:r>
              <a:rPr lang="en-US" dirty="0"/>
              <a:t>’.</a:t>
            </a:r>
          </a:p>
          <a:p>
            <a:pPr marL="0" indent="0">
              <a:lnSpc>
                <a:spcPct val="120000"/>
              </a:lnSpc>
              <a:buNone/>
            </a:pPr>
            <a:r>
              <a:rPr lang="en-US" dirty="0"/>
              <a:t>Because these features are having biased data &amp; weakly correlated with target variable . </a:t>
            </a:r>
          </a:p>
          <a:p>
            <a:pPr marL="285750" indent="-285750">
              <a:lnSpc>
                <a:spcPct val="120000"/>
              </a:lnSpc>
              <a:buFont typeface="Arial" panose="020B0604020202020204" pitchFamily="34" charset="0"/>
              <a:buChar char="•"/>
            </a:pPr>
            <a:r>
              <a:rPr lang="en-US" dirty="0"/>
              <a:t>Converting the object &amp; Boolean features to integers features.</a:t>
            </a:r>
          </a:p>
          <a:p>
            <a:pPr marL="285750" indent="-285750">
              <a:lnSpc>
                <a:spcPct val="120000"/>
              </a:lnSpc>
              <a:buFont typeface="Arial" panose="020B0604020202020204" pitchFamily="34" charset="0"/>
              <a:buChar char="•"/>
            </a:pPr>
            <a:r>
              <a:rPr lang="en-US" dirty="0"/>
              <a:t>Creating independent &amp; dependent variable split.</a:t>
            </a:r>
          </a:p>
          <a:p>
            <a:pPr marL="285750" indent="-285750">
              <a:lnSpc>
                <a:spcPct val="120000"/>
              </a:lnSpc>
              <a:buFont typeface="Arial" panose="020B0604020202020204" pitchFamily="34" charset="0"/>
              <a:buChar char="•"/>
            </a:pPr>
            <a:r>
              <a:rPr lang="en-US" dirty="0"/>
              <a:t>Balancing the data.</a:t>
            </a:r>
          </a:p>
          <a:p>
            <a:pPr marL="285750" indent="-285750">
              <a:lnSpc>
                <a:spcPct val="120000"/>
              </a:lnSpc>
              <a:buFont typeface="Arial" panose="020B0604020202020204" pitchFamily="34" charset="0"/>
              <a:buChar char="•"/>
            </a:pPr>
            <a:r>
              <a:rPr lang="en-US" dirty="0"/>
              <a:t>Feature Scaling</a:t>
            </a:r>
          </a:p>
          <a:p>
            <a:pPr>
              <a:lnSpc>
                <a:spcPct val="120000"/>
              </a:lnSpc>
            </a:pPr>
            <a:r>
              <a:rPr lang="en-IN" dirty="0"/>
              <a:t>Model building </a:t>
            </a:r>
          </a:p>
          <a:p>
            <a:pPr>
              <a:lnSpc>
                <a:spcPct val="120000"/>
              </a:lnSpc>
            </a:pPr>
            <a:r>
              <a:rPr lang="en-IN" dirty="0"/>
              <a:t>Model Evaluating.</a:t>
            </a:r>
          </a:p>
          <a:p>
            <a:pPr>
              <a:lnSpc>
                <a:spcPct val="120000"/>
              </a:lnSpc>
            </a:pPr>
            <a:r>
              <a:rPr lang="en-IN" dirty="0"/>
              <a:t>AUC ROC plot</a:t>
            </a:r>
            <a:r>
              <a:rPr lang="en-US" dirty="0"/>
              <a:t> </a:t>
            </a:r>
          </a:p>
          <a:p>
            <a:endParaRPr lang="en-IN" dirty="0"/>
          </a:p>
        </p:txBody>
      </p:sp>
    </p:spTree>
    <p:extLst>
      <p:ext uri="{BB962C8B-B14F-4D97-AF65-F5344CB8AC3E}">
        <p14:creationId xmlns:p14="http://schemas.microsoft.com/office/powerpoint/2010/main" val="35662884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0" name="Picture 8">
            <a:extLst>
              <a:ext uri="{FF2B5EF4-FFF2-40B4-BE49-F238E27FC236}">
                <a16:creationId xmlns:a16="http://schemas.microsoft.com/office/drawing/2014/main" id="{17560A4F-4F15-F426-49D5-30B3EEC81B25}"/>
              </a:ext>
            </a:extLst>
          </p:cNvPr>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tretch>
            <a:fillRect/>
          </a:stretch>
        </p:blipFill>
        <p:spPr bwMode="auto">
          <a:xfrm>
            <a:off x="838200" y="2071595"/>
            <a:ext cx="5181600" cy="385939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5AFA4D34-2EEB-11F4-CE06-64944F40D7B7}"/>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0" y="-22847"/>
            <a:ext cx="5132440" cy="339802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9D54DD87-BDA8-F9EA-898A-51636A5F483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63051"/>
            <a:ext cx="5653548" cy="3312131"/>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79DD62F8-6C38-6204-EF45-C9BB02CEBF4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357369"/>
            <a:ext cx="5132440" cy="35006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372746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C7F32-31CB-E70A-B825-A34224959077}"/>
              </a:ext>
            </a:extLst>
          </p:cNvPr>
          <p:cNvSpPr>
            <a:spLocks noGrp="1"/>
          </p:cNvSpPr>
          <p:nvPr>
            <p:ph type="title"/>
          </p:nvPr>
        </p:nvSpPr>
        <p:spPr/>
        <p:txBody>
          <a:bodyPr/>
          <a:lstStyle/>
          <a:p>
            <a:r>
              <a:rPr lang="en-IN" dirty="0"/>
              <a:t>Index</a:t>
            </a:r>
          </a:p>
        </p:txBody>
      </p:sp>
      <p:sp>
        <p:nvSpPr>
          <p:cNvPr id="3" name="Content Placeholder 2">
            <a:extLst>
              <a:ext uri="{FF2B5EF4-FFF2-40B4-BE49-F238E27FC236}">
                <a16:creationId xmlns:a16="http://schemas.microsoft.com/office/drawing/2014/main" id="{749B3DC4-0698-8457-A77B-DCCDE40E1D97}"/>
              </a:ext>
            </a:extLst>
          </p:cNvPr>
          <p:cNvSpPr>
            <a:spLocks noGrp="1"/>
          </p:cNvSpPr>
          <p:nvPr>
            <p:ph idx="1"/>
          </p:nvPr>
        </p:nvSpPr>
        <p:spPr/>
        <p:txBody>
          <a:bodyPr>
            <a:normAutofit/>
          </a:bodyPr>
          <a:lstStyle/>
          <a:p>
            <a:pPr>
              <a:lnSpc>
                <a:spcPct val="100000"/>
              </a:lnSpc>
            </a:pPr>
            <a:r>
              <a:rPr lang="en-IN" sz="2200" dirty="0"/>
              <a:t>Introduction</a:t>
            </a:r>
          </a:p>
          <a:p>
            <a:pPr>
              <a:lnSpc>
                <a:spcPct val="100000"/>
              </a:lnSpc>
            </a:pPr>
            <a:r>
              <a:rPr lang="en-IN" sz="2200" dirty="0"/>
              <a:t>Data Dictionary</a:t>
            </a:r>
          </a:p>
          <a:p>
            <a:pPr>
              <a:lnSpc>
                <a:spcPct val="100000"/>
              </a:lnSpc>
            </a:pPr>
            <a:r>
              <a:rPr lang="en-IN" sz="2200" dirty="0"/>
              <a:t>EDA Part</a:t>
            </a:r>
          </a:p>
          <a:p>
            <a:pPr>
              <a:lnSpc>
                <a:spcPct val="100000"/>
              </a:lnSpc>
            </a:pPr>
            <a:r>
              <a:rPr lang="en-IN" sz="2200" dirty="0"/>
              <a:t>Method 1</a:t>
            </a:r>
          </a:p>
          <a:p>
            <a:pPr>
              <a:lnSpc>
                <a:spcPct val="100000"/>
              </a:lnSpc>
            </a:pPr>
            <a:r>
              <a:rPr lang="en-IN" sz="2200" dirty="0"/>
              <a:t>Method 2</a:t>
            </a:r>
          </a:p>
          <a:p>
            <a:pPr>
              <a:lnSpc>
                <a:spcPct val="100000"/>
              </a:lnSpc>
            </a:pPr>
            <a:r>
              <a:rPr lang="en-IN" sz="2200" dirty="0"/>
              <a:t>Conclusion</a:t>
            </a:r>
          </a:p>
        </p:txBody>
      </p:sp>
    </p:spTree>
    <p:extLst>
      <p:ext uri="{BB962C8B-B14F-4D97-AF65-F5344CB8AC3E}">
        <p14:creationId xmlns:p14="http://schemas.microsoft.com/office/powerpoint/2010/main" val="8171604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C64F6-CD18-4537-A8A9-0110D2638A8C}"/>
              </a:ext>
            </a:extLst>
          </p:cNvPr>
          <p:cNvSpPr>
            <a:spLocks noGrp="1"/>
          </p:cNvSpPr>
          <p:nvPr>
            <p:ph type="title"/>
          </p:nvPr>
        </p:nvSpPr>
        <p:spPr>
          <a:xfrm>
            <a:off x="839788" y="365126"/>
            <a:ext cx="10515600" cy="893404"/>
          </a:xfrm>
        </p:spPr>
        <p:txBody>
          <a:bodyPr>
            <a:normAutofit/>
          </a:bodyPr>
          <a:lstStyle/>
          <a:p>
            <a:r>
              <a:rPr lang="en-US" sz="2400" dirty="0"/>
              <a:t>Random Forest Gini &amp; Entropy accuracy are almost identical</a:t>
            </a:r>
            <a:endParaRPr lang="en-IN" sz="2400" dirty="0"/>
          </a:p>
        </p:txBody>
      </p:sp>
      <p:pic>
        <p:nvPicPr>
          <p:cNvPr id="4100" name="Picture 4">
            <a:extLst>
              <a:ext uri="{FF2B5EF4-FFF2-40B4-BE49-F238E27FC236}">
                <a16:creationId xmlns:a16="http://schemas.microsoft.com/office/drawing/2014/main" id="{74207BB1-E10B-B396-9401-2B9E8483B747}"/>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bwMode="auto">
          <a:xfrm>
            <a:off x="763974" y="2441479"/>
            <a:ext cx="4617933" cy="3873684"/>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a:extLst>
              <a:ext uri="{FF2B5EF4-FFF2-40B4-BE49-F238E27FC236}">
                <a16:creationId xmlns:a16="http://schemas.microsoft.com/office/drawing/2014/main" id="{C2DE87AE-BEF6-66F5-E58F-46D19F0A570E}"/>
              </a:ext>
            </a:extLst>
          </p:cNvPr>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tretch>
            <a:fillRect/>
          </a:stretch>
        </p:blipFill>
        <p:spPr bwMode="auto">
          <a:xfrm>
            <a:off x="6567541" y="2505075"/>
            <a:ext cx="4392506" cy="36845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7B85FEAB-443C-04D2-D317-44F0CFD511EF}"/>
              </a:ext>
            </a:extLst>
          </p:cNvPr>
          <p:cNvPicPr>
            <a:picLocks noChangeAspect="1"/>
          </p:cNvPicPr>
          <p:nvPr/>
        </p:nvPicPr>
        <p:blipFill>
          <a:blip r:embed="rId4"/>
          <a:stretch>
            <a:fillRect/>
          </a:stretch>
        </p:blipFill>
        <p:spPr>
          <a:xfrm>
            <a:off x="334781" y="1610159"/>
            <a:ext cx="5761219" cy="533446"/>
          </a:xfrm>
          <a:prstGeom prst="rect">
            <a:avLst/>
          </a:prstGeom>
        </p:spPr>
      </p:pic>
      <p:pic>
        <p:nvPicPr>
          <p:cNvPr id="12" name="Picture 11">
            <a:extLst>
              <a:ext uri="{FF2B5EF4-FFF2-40B4-BE49-F238E27FC236}">
                <a16:creationId xmlns:a16="http://schemas.microsoft.com/office/drawing/2014/main" id="{752AE058-2369-D494-129C-8567D0D1C63C}"/>
              </a:ext>
            </a:extLst>
          </p:cNvPr>
          <p:cNvPicPr>
            <a:picLocks noChangeAspect="1"/>
          </p:cNvPicPr>
          <p:nvPr/>
        </p:nvPicPr>
        <p:blipFill>
          <a:blip r:embed="rId5"/>
          <a:stretch>
            <a:fillRect/>
          </a:stretch>
        </p:blipFill>
        <p:spPr>
          <a:xfrm>
            <a:off x="6333905" y="1630320"/>
            <a:ext cx="5494496" cy="502964"/>
          </a:xfrm>
          <a:prstGeom prst="rect">
            <a:avLst/>
          </a:prstGeom>
        </p:spPr>
      </p:pic>
    </p:spTree>
    <p:extLst>
      <p:ext uri="{BB962C8B-B14F-4D97-AF65-F5344CB8AC3E}">
        <p14:creationId xmlns:p14="http://schemas.microsoft.com/office/powerpoint/2010/main" val="39403690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CA83-7671-EE81-4DD0-0309F370C8FC}"/>
              </a:ext>
            </a:extLst>
          </p:cNvPr>
          <p:cNvSpPr>
            <a:spLocks noGrp="1"/>
          </p:cNvSpPr>
          <p:nvPr>
            <p:ph type="title"/>
          </p:nvPr>
        </p:nvSpPr>
        <p:spPr/>
        <p:txBody>
          <a:bodyPr/>
          <a:lstStyle/>
          <a:p>
            <a:r>
              <a:rPr lang="en-US" dirty="0"/>
              <a:t>ROC Curve of Method 2</a:t>
            </a:r>
            <a:endParaRPr lang="en-IN" dirty="0"/>
          </a:p>
        </p:txBody>
      </p:sp>
      <p:pic>
        <p:nvPicPr>
          <p:cNvPr id="5122" name="Picture 2">
            <a:extLst>
              <a:ext uri="{FF2B5EF4-FFF2-40B4-BE49-F238E27FC236}">
                <a16:creationId xmlns:a16="http://schemas.microsoft.com/office/drawing/2014/main" id="{0A6A3A42-9B6D-E644-41FB-30415D024F2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899883" y="1321261"/>
            <a:ext cx="6752504" cy="53155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367786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E32C2-5011-A354-ED5D-F2162EBB1457}"/>
              </a:ext>
            </a:extLst>
          </p:cNvPr>
          <p:cNvSpPr>
            <a:spLocks noGrp="1"/>
          </p:cNvSpPr>
          <p:nvPr>
            <p:ph type="title"/>
          </p:nvPr>
        </p:nvSpPr>
        <p:spPr>
          <a:xfrm>
            <a:off x="468057" y="254564"/>
            <a:ext cx="10515600" cy="2852737"/>
          </a:xfrm>
        </p:spPr>
        <p:txBody>
          <a:bodyPr/>
          <a:lstStyle/>
          <a:p>
            <a:r>
              <a:rPr lang="en-US" dirty="0"/>
              <a:t>Conclusion</a:t>
            </a:r>
            <a:endParaRPr lang="en-IN" dirty="0"/>
          </a:p>
        </p:txBody>
      </p:sp>
      <p:sp>
        <p:nvSpPr>
          <p:cNvPr id="3" name="Text Placeholder 2">
            <a:extLst>
              <a:ext uri="{FF2B5EF4-FFF2-40B4-BE49-F238E27FC236}">
                <a16:creationId xmlns:a16="http://schemas.microsoft.com/office/drawing/2014/main" id="{D8C91D31-6547-CCD6-0A33-329613621D81}"/>
              </a:ext>
            </a:extLst>
          </p:cNvPr>
          <p:cNvSpPr>
            <a:spLocks noGrp="1"/>
          </p:cNvSpPr>
          <p:nvPr>
            <p:ph type="body" idx="1"/>
          </p:nvPr>
        </p:nvSpPr>
        <p:spPr>
          <a:xfrm>
            <a:off x="595876" y="3107301"/>
            <a:ext cx="10515600" cy="3496135"/>
          </a:xfrm>
        </p:spPr>
        <p:txBody>
          <a:bodyPr>
            <a:normAutofit/>
          </a:bodyPr>
          <a:lstStyle/>
          <a:p>
            <a:pPr>
              <a:lnSpc>
                <a:spcPct val="100000"/>
              </a:lnSpc>
            </a:pPr>
            <a:r>
              <a:rPr lang="en-US" sz="2200" dirty="0">
                <a:solidFill>
                  <a:schemeClr val="tx1"/>
                </a:solidFill>
              </a:rPr>
              <a:t>Method 2 is much suitable for the prediction of revenue or non revenue generator visitor on site for the online shopper intention project. </a:t>
            </a:r>
          </a:p>
          <a:p>
            <a:pPr>
              <a:lnSpc>
                <a:spcPct val="100000"/>
              </a:lnSpc>
            </a:pPr>
            <a:r>
              <a:rPr lang="en-US" sz="2200" dirty="0">
                <a:solidFill>
                  <a:schemeClr val="tx1"/>
                </a:solidFill>
              </a:rPr>
              <a:t>Random Forest Gini is predicting less false positive than Random Forest Entropy, and our data is mostly contains 0 values Therefore in action the Random Forest Gini will perform effectively.</a:t>
            </a:r>
          </a:p>
          <a:p>
            <a:pPr>
              <a:lnSpc>
                <a:spcPct val="100000"/>
              </a:lnSpc>
            </a:pPr>
            <a:r>
              <a:rPr lang="en-US" sz="2200" dirty="0">
                <a:solidFill>
                  <a:schemeClr val="tx1"/>
                </a:solidFill>
              </a:rPr>
              <a:t>Also because of removing unnecessary features model deployment, database size &amp; speed of the software/app becomes more efficient. </a:t>
            </a:r>
            <a:endParaRPr lang="en-IN" sz="2200" dirty="0">
              <a:solidFill>
                <a:schemeClr val="tx1"/>
              </a:solidFill>
            </a:endParaRPr>
          </a:p>
        </p:txBody>
      </p:sp>
    </p:spTree>
    <p:extLst>
      <p:ext uri="{BB962C8B-B14F-4D97-AF65-F5344CB8AC3E}">
        <p14:creationId xmlns:p14="http://schemas.microsoft.com/office/powerpoint/2010/main" val="766739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19EA9-6A8D-5C11-8B4B-E86013DB67B5}"/>
              </a:ext>
            </a:extLst>
          </p:cNvPr>
          <p:cNvSpPr>
            <a:spLocks noGrp="1"/>
          </p:cNvSpPr>
          <p:nvPr>
            <p:ph type="title"/>
          </p:nvPr>
        </p:nvSpPr>
        <p:spPr/>
        <p:txBody>
          <a:bodyPr/>
          <a:lstStyle/>
          <a:p>
            <a:r>
              <a:rPr lang="en-IN" dirty="0"/>
              <a:t>Introduction</a:t>
            </a:r>
          </a:p>
        </p:txBody>
      </p:sp>
      <p:sp>
        <p:nvSpPr>
          <p:cNvPr id="3" name="Content Placeholder 2">
            <a:extLst>
              <a:ext uri="{FF2B5EF4-FFF2-40B4-BE49-F238E27FC236}">
                <a16:creationId xmlns:a16="http://schemas.microsoft.com/office/drawing/2014/main" id="{2C455DA2-9386-8EE6-53D2-987CFA9927CB}"/>
              </a:ext>
            </a:extLst>
          </p:cNvPr>
          <p:cNvSpPr>
            <a:spLocks noGrp="1"/>
          </p:cNvSpPr>
          <p:nvPr>
            <p:ph idx="1"/>
          </p:nvPr>
        </p:nvSpPr>
        <p:spPr/>
        <p:txBody>
          <a:bodyPr>
            <a:normAutofit/>
          </a:bodyPr>
          <a:lstStyle/>
          <a:p>
            <a:pPr>
              <a:lnSpc>
                <a:spcPct val="100000"/>
              </a:lnSpc>
            </a:pPr>
            <a:r>
              <a:rPr lang="en-US" sz="2200" dirty="0"/>
              <a:t>Data insights that highlights micro-movements of customer intent provides more opportunities to convert customers and drive revenue.</a:t>
            </a:r>
          </a:p>
          <a:p>
            <a:pPr>
              <a:lnSpc>
                <a:spcPct val="100000"/>
              </a:lnSpc>
            </a:pPr>
            <a:r>
              <a:rPr lang="en-US" sz="2200" dirty="0"/>
              <a:t>Using customer buying intentions as a measure to forecast sales and determine the effect of these customers in the future.</a:t>
            </a:r>
          </a:p>
          <a:p>
            <a:pPr>
              <a:lnSpc>
                <a:spcPct val="100000"/>
              </a:lnSpc>
            </a:pPr>
            <a:r>
              <a:rPr lang="en-IN" sz="2200" dirty="0">
                <a:solidFill>
                  <a:schemeClr val="tx1"/>
                </a:solidFill>
              </a:rPr>
              <a:t>Boosting the growth of the company by overcoming the ‘Ecommerce challenges’ like marketing budget &amp; converting shoppers into paying customers.</a:t>
            </a:r>
          </a:p>
          <a:p>
            <a:pPr marL="0" indent="0">
              <a:buNone/>
            </a:pPr>
            <a:endParaRPr lang="en-IN" dirty="0"/>
          </a:p>
        </p:txBody>
      </p:sp>
    </p:spTree>
    <p:extLst>
      <p:ext uri="{BB962C8B-B14F-4D97-AF65-F5344CB8AC3E}">
        <p14:creationId xmlns:p14="http://schemas.microsoft.com/office/powerpoint/2010/main" val="11103460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FCF316-0F62-2DEB-0FE1-2E7EA9F3465F}"/>
              </a:ext>
            </a:extLst>
          </p:cNvPr>
          <p:cNvSpPr>
            <a:spLocks noGrp="1"/>
          </p:cNvSpPr>
          <p:nvPr>
            <p:ph type="title"/>
          </p:nvPr>
        </p:nvSpPr>
        <p:spPr>
          <a:xfrm>
            <a:off x="763024" y="768350"/>
            <a:ext cx="10515600" cy="2016688"/>
          </a:xfrm>
        </p:spPr>
        <p:txBody>
          <a:bodyPr>
            <a:normAutofit fontScale="90000"/>
          </a:bodyPr>
          <a:lstStyle/>
          <a:p>
            <a:br>
              <a:rPr lang="en-US" sz="2400" dirty="0"/>
            </a:br>
            <a:r>
              <a:rPr lang="en-US" sz="4900" dirty="0"/>
              <a:t>Problem statement</a:t>
            </a:r>
            <a:br>
              <a:rPr lang="en-US" sz="4900" dirty="0"/>
            </a:br>
            <a:br>
              <a:rPr lang="en-US" sz="2400" dirty="0"/>
            </a:br>
            <a:r>
              <a:rPr lang="en-US" sz="2400" dirty="0">
                <a:latin typeface="+mn-lt"/>
              </a:rPr>
              <a:t>This is the data of an online retailing company where they are trying to find which online shopper will generate revenue by his/her online shoppers’ activity on their site.</a:t>
            </a:r>
            <a:br>
              <a:rPr lang="en-US" sz="2400" dirty="0"/>
            </a:br>
            <a:endParaRPr lang="en-IN" sz="2400" dirty="0"/>
          </a:p>
        </p:txBody>
      </p:sp>
      <p:sp>
        <p:nvSpPr>
          <p:cNvPr id="3" name="Text Placeholder 2">
            <a:extLst>
              <a:ext uri="{FF2B5EF4-FFF2-40B4-BE49-F238E27FC236}">
                <a16:creationId xmlns:a16="http://schemas.microsoft.com/office/drawing/2014/main" id="{B3FAB862-F6FA-EDBB-D7F2-3E4BA9C67E19}"/>
              </a:ext>
            </a:extLst>
          </p:cNvPr>
          <p:cNvSpPr>
            <a:spLocks noGrp="1"/>
          </p:cNvSpPr>
          <p:nvPr>
            <p:ph type="body" idx="1"/>
          </p:nvPr>
        </p:nvSpPr>
        <p:spPr>
          <a:xfrm>
            <a:off x="763024" y="3136491"/>
            <a:ext cx="10515600" cy="2333727"/>
          </a:xfrm>
        </p:spPr>
        <p:txBody>
          <a:bodyPr>
            <a:normAutofit fontScale="77500" lnSpcReduction="20000"/>
          </a:bodyPr>
          <a:lstStyle/>
          <a:p>
            <a:r>
              <a:rPr lang="en-US" sz="5200" dirty="0">
                <a:solidFill>
                  <a:schemeClr val="tx1"/>
                </a:solidFill>
                <a:latin typeface="+mj-lt"/>
              </a:rPr>
              <a:t>Objective</a:t>
            </a:r>
          </a:p>
          <a:p>
            <a:endParaRPr lang="en-US" sz="4800" dirty="0">
              <a:solidFill>
                <a:schemeClr val="tx1"/>
              </a:solidFill>
              <a:latin typeface="+mj-lt"/>
            </a:endParaRPr>
          </a:p>
          <a:p>
            <a:r>
              <a:rPr lang="en-US" dirty="0">
                <a:solidFill>
                  <a:schemeClr val="tx1"/>
                </a:solidFill>
              </a:rPr>
              <a:t>The objective of this project is to predict whether the visitor on site will buy the product.   </a:t>
            </a:r>
            <a:endParaRPr lang="en-IN" sz="2400" dirty="0">
              <a:solidFill>
                <a:schemeClr val="tx1"/>
              </a:solidFill>
            </a:endParaRPr>
          </a:p>
          <a:p>
            <a:r>
              <a:rPr lang="en-IN" dirty="0">
                <a:solidFill>
                  <a:schemeClr val="tx1"/>
                </a:solidFill>
              </a:rPr>
              <a:t>The Machine Learning Classification Model can solve this objective, with data pre-processing &amp; cleaning.</a:t>
            </a:r>
          </a:p>
          <a:p>
            <a:pPr marL="0" indent="0">
              <a:buNone/>
            </a:pPr>
            <a:r>
              <a:rPr lang="en-IN" dirty="0">
                <a:solidFill>
                  <a:schemeClr val="tx1"/>
                </a:solidFill>
              </a:rPr>
              <a:t>Let’s see the data..</a:t>
            </a:r>
          </a:p>
        </p:txBody>
      </p:sp>
    </p:spTree>
    <p:extLst>
      <p:ext uri="{BB962C8B-B14F-4D97-AF65-F5344CB8AC3E}">
        <p14:creationId xmlns:p14="http://schemas.microsoft.com/office/powerpoint/2010/main" val="10805573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BBE8D-2CA8-5B7F-C3BB-095B9FAE68BA}"/>
              </a:ext>
            </a:extLst>
          </p:cNvPr>
          <p:cNvSpPr>
            <a:spLocks noGrp="1"/>
          </p:cNvSpPr>
          <p:nvPr>
            <p:ph type="title"/>
          </p:nvPr>
        </p:nvSpPr>
        <p:spPr>
          <a:xfrm>
            <a:off x="838200" y="176980"/>
            <a:ext cx="10515600" cy="805785"/>
          </a:xfrm>
        </p:spPr>
        <p:txBody>
          <a:bodyPr/>
          <a:lstStyle/>
          <a:p>
            <a:r>
              <a:rPr lang="en-IN" dirty="0"/>
              <a:t>Data Dictionary</a:t>
            </a:r>
          </a:p>
        </p:txBody>
      </p:sp>
      <p:sp>
        <p:nvSpPr>
          <p:cNvPr id="3" name="Content Placeholder 2">
            <a:extLst>
              <a:ext uri="{FF2B5EF4-FFF2-40B4-BE49-F238E27FC236}">
                <a16:creationId xmlns:a16="http://schemas.microsoft.com/office/drawing/2014/main" id="{97D0C4BA-5CB0-6659-B44F-BC07793C402F}"/>
              </a:ext>
            </a:extLst>
          </p:cNvPr>
          <p:cNvSpPr>
            <a:spLocks noGrp="1"/>
          </p:cNvSpPr>
          <p:nvPr>
            <p:ph idx="1"/>
          </p:nvPr>
        </p:nvSpPr>
        <p:spPr>
          <a:xfrm>
            <a:off x="838200" y="894734"/>
            <a:ext cx="10515600" cy="5786285"/>
          </a:xfrm>
        </p:spPr>
        <p:txBody>
          <a:bodyPr>
            <a:normAutofit/>
          </a:bodyPr>
          <a:lstStyle/>
          <a:p>
            <a:pPr>
              <a:lnSpc>
                <a:spcPct val="100000"/>
              </a:lnSpc>
            </a:pPr>
            <a:r>
              <a:rPr lang="en-IN" sz="2200" b="1" dirty="0"/>
              <a:t>Administrative</a:t>
            </a:r>
            <a:r>
              <a:rPr lang="en-IN" sz="2200" dirty="0"/>
              <a:t> : Page Name</a:t>
            </a:r>
          </a:p>
          <a:p>
            <a:pPr>
              <a:lnSpc>
                <a:spcPct val="100000"/>
              </a:lnSpc>
            </a:pPr>
            <a:r>
              <a:rPr lang="en-IN" sz="2200" b="1" dirty="0"/>
              <a:t>Administrative_Duration </a:t>
            </a:r>
            <a:r>
              <a:rPr lang="en-IN" sz="2200" dirty="0"/>
              <a:t>: duration of  customer stay in that Page</a:t>
            </a:r>
          </a:p>
          <a:p>
            <a:pPr>
              <a:lnSpc>
                <a:spcPct val="100000"/>
              </a:lnSpc>
            </a:pPr>
            <a:r>
              <a:rPr lang="en-IN" sz="2200" b="1" dirty="0"/>
              <a:t>Informational</a:t>
            </a:r>
            <a:r>
              <a:rPr lang="en-IN" sz="2200" dirty="0"/>
              <a:t>	: Page Name</a:t>
            </a:r>
          </a:p>
          <a:p>
            <a:pPr>
              <a:lnSpc>
                <a:spcPct val="100000"/>
              </a:lnSpc>
            </a:pPr>
            <a:r>
              <a:rPr lang="en-IN" sz="2200" b="1" dirty="0"/>
              <a:t>Informational_Duration </a:t>
            </a:r>
            <a:r>
              <a:rPr lang="en-IN" sz="2200" dirty="0"/>
              <a:t>: duration of customer stay in that Page</a:t>
            </a:r>
          </a:p>
          <a:p>
            <a:pPr>
              <a:lnSpc>
                <a:spcPct val="100000"/>
              </a:lnSpc>
            </a:pPr>
            <a:r>
              <a:rPr lang="en-IN" sz="2200" b="1" dirty="0"/>
              <a:t>ProductRelated</a:t>
            </a:r>
            <a:r>
              <a:rPr lang="en-IN" sz="2200" dirty="0"/>
              <a:t> : Page Name</a:t>
            </a:r>
          </a:p>
          <a:p>
            <a:pPr>
              <a:lnSpc>
                <a:spcPct val="100000"/>
              </a:lnSpc>
            </a:pPr>
            <a:r>
              <a:rPr lang="en-IN" sz="2200" b="1" dirty="0"/>
              <a:t>ProductRelated_Duration </a:t>
            </a:r>
            <a:r>
              <a:rPr lang="en-IN" sz="2200" dirty="0"/>
              <a:t>(in min) : duration of customer stay in that Page</a:t>
            </a:r>
          </a:p>
          <a:p>
            <a:pPr>
              <a:lnSpc>
                <a:spcPct val="100000"/>
              </a:lnSpc>
            </a:pPr>
            <a:r>
              <a:rPr lang="en-IN" sz="2200" b="1" dirty="0"/>
              <a:t>BounceRates</a:t>
            </a:r>
            <a:r>
              <a:rPr lang="en-IN" sz="2200" dirty="0"/>
              <a:t> :  Measures the percentage of visitors to a website who navigate away from the site after viewing only one page</a:t>
            </a:r>
          </a:p>
          <a:p>
            <a:pPr>
              <a:lnSpc>
                <a:spcPct val="100000"/>
              </a:lnSpc>
            </a:pPr>
            <a:r>
              <a:rPr lang="en-IN" sz="2200" b="1" dirty="0"/>
              <a:t>ExitRates</a:t>
            </a:r>
            <a:r>
              <a:rPr lang="en-IN" sz="2200" dirty="0"/>
              <a:t> : Measures the percentage of visitors who leave a website from a specific page, rather than continuing to view other pages on the site. </a:t>
            </a:r>
          </a:p>
        </p:txBody>
      </p:sp>
    </p:spTree>
    <p:extLst>
      <p:ext uri="{BB962C8B-B14F-4D97-AF65-F5344CB8AC3E}">
        <p14:creationId xmlns:p14="http://schemas.microsoft.com/office/powerpoint/2010/main" val="392216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11D784-EE58-BE8F-BFFF-608E2BDB12BC}"/>
              </a:ext>
            </a:extLst>
          </p:cNvPr>
          <p:cNvSpPr>
            <a:spLocks noGrp="1"/>
          </p:cNvSpPr>
          <p:nvPr>
            <p:ph idx="1"/>
          </p:nvPr>
        </p:nvSpPr>
        <p:spPr>
          <a:xfrm>
            <a:off x="838200" y="521110"/>
            <a:ext cx="10515600" cy="5960653"/>
          </a:xfrm>
        </p:spPr>
        <p:txBody>
          <a:bodyPr>
            <a:normAutofit/>
          </a:bodyPr>
          <a:lstStyle/>
          <a:p>
            <a:pPr>
              <a:lnSpc>
                <a:spcPct val="100000"/>
              </a:lnSpc>
            </a:pPr>
            <a:r>
              <a:rPr lang="en-IN" sz="2200" b="1" dirty="0"/>
              <a:t>PageValues</a:t>
            </a:r>
            <a:r>
              <a:rPr lang="en-IN" sz="2200" dirty="0"/>
              <a:t> : Measures the average value of a webpage to a website's business. It is calculated by taking the total revenue generated by a webpage and dividing it by the number of views the page received. </a:t>
            </a:r>
          </a:p>
          <a:p>
            <a:pPr>
              <a:lnSpc>
                <a:spcPct val="100000"/>
              </a:lnSpc>
            </a:pPr>
            <a:r>
              <a:rPr lang="en-IN" sz="2200" b="1" dirty="0"/>
              <a:t>SpecialDay (probability) </a:t>
            </a:r>
            <a:r>
              <a:rPr lang="en-IN" sz="2200" dirty="0"/>
              <a:t>: Special days are considered.</a:t>
            </a:r>
          </a:p>
          <a:p>
            <a:pPr>
              <a:lnSpc>
                <a:spcPct val="100000"/>
              </a:lnSpc>
            </a:pPr>
            <a:r>
              <a:rPr lang="en-IN" sz="2200" b="1" dirty="0"/>
              <a:t>Month</a:t>
            </a:r>
            <a:r>
              <a:rPr lang="en-IN" sz="2200" dirty="0"/>
              <a:t> : Data taken from different months in a year</a:t>
            </a:r>
          </a:p>
          <a:p>
            <a:pPr>
              <a:lnSpc>
                <a:spcPct val="100000"/>
              </a:lnSpc>
            </a:pPr>
            <a:r>
              <a:rPr lang="en-IN" sz="2200" b="1" dirty="0"/>
              <a:t>OperatingSystems</a:t>
            </a:r>
            <a:r>
              <a:rPr lang="en-IN" sz="2200" dirty="0"/>
              <a:t> : The OS used by consumers</a:t>
            </a:r>
          </a:p>
          <a:p>
            <a:pPr>
              <a:lnSpc>
                <a:spcPct val="100000"/>
              </a:lnSpc>
            </a:pPr>
            <a:r>
              <a:rPr lang="en-IN" sz="2200" b="1" dirty="0"/>
              <a:t>Browser </a:t>
            </a:r>
            <a:r>
              <a:rPr lang="en-IN" sz="2200" dirty="0"/>
              <a:t>: Browser used by customers</a:t>
            </a:r>
          </a:p>
          <a:p>
            <a:pPr>
              <a:lnSpc>
                <a:spcPct val="100000"/>
              </a:lnSpc>
            </a:pPr>
            <a:r>
              <a:rPr lang="en-IN" sz="2200" b="1" dirty="0"/>
              <a:t>Region </a:t>
            </a:r>
            <a:r>
              <a:rPr lang="en-IN" sz="2200" dirty="0"/>
              <a:t>: Regions coded as numbers</a:t>
            </a:r>
          </a:p>
          <a:p>
            <a:pPr>
              <a:lnSpc>
                <a:spcPct val="100000"/>
              </a:lnSpc>
            </a:pPr>
            <a:r>
              <a:rPr lang="en-IN" sz="2200" b="1" dirty="0"/>
              <a:t>TrafficType</a:t>
            </a:r>
            <a:r>
              <a:rPr lang="en-IN" sz="2200" dirty="0"/>
              <a:t> : The visitor comes to the website from different sources. </a:t>
            </a:r>
          </a:p>
          <a:p>
            <a:pPr>
              <a:lnSpc>
                <a:spcPct val="100000"/>
              </a:lnSpc>
            </a:pPr>
            <a:r>
              <a:rPr lang="en-IN" sz="2200" b="1" dirty="0"/>
              <a:t>VisitorType </a:t>
            </a:r>
            <a:r>
              <a:rPr lang="en-IN" sz="2200" dirty="0"/>
              <a:t>:  Shows the visitor is First Time visitor or Returning visitor</a:t>
            </a:r>
          </a:p>
          <a:p>
            <a:pPr>
              <a:lnSpc>
                <a:spcPct val="100000"/>
              </a:lnSpc>
            </a:pPr>
            <a:r>
              <a:rPr lang="en-IN" sz="2200" b="1" dirty="0"/>
              <a:t>Weekend : </a:t>
            </a:r>
            <a:r>
              <a:rPr lang="en-IN" sz="2200" dirty="0"/>
              <a:t>Whether the customers visited on weekend or not</a:t>
            </a:r>
          </a:p>
          <a:p>
            <a:pPr>
              <a:lnSpc>
                <a:spcPct val="100000"/>
              </a:lnSpc>
            </a:pPr>
            <a:r>
              <a:rPr lang="en-IN" sz="2200" b="1" dirty="0"/>
              <a:t>Revenue </a:t>
            </a:r>
            <a:r>
              <a:rPr lang="en-IN" sz="2200" dirty="0"/>
              <a:t>: Target Column (the Customer generated the revenue or not)</a:t>
            </a:r>
          </a:p>
          <a:p>
            <a:endParaRPr lang="en-IN" dirty="0"/>
          </a:p>
          <a:p>
            <a:endParaRPr lang="en-IN" dirty="0"/>
          </a:p>
        </p:txBody>
      </p:sp>
    </p:spTree>
    <p:extLst>
      <p:ext uri="{BB962C8B-B14F-4D97-AF65-F5344CB8AC3E}">
        <p14:creationId xmlns:p14="http://schemas.microsoft.com/office/powerpoint/2010/main" val="61460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F4D3F-92AE-42D1-8545-41F2D34BA9D5}"/>
              </a:ext>
            </a:extLst>
          </p:cNvPr>
          <p:cNvSpPr>
            <a:spLocks noGrp="1"/>
          </p:cNvSpPr>
          <p:nvPr>
            <p:ph type="title"/>
          </p:nvPr>
        </p:nvSpPr>
        <p:spPr/>
        <p:txBody>
          <a:bodyPr/>
          <a:lstStyle/>
          <a:p>
            <a:r>
              <a:rPr lang="en-US" dirty="0"/>
              <a:t>Proposed System</a:t>
            </a:r>
            <a:endParaRPr lang="en-IN" dirty="0"/>
          </a:p>
        </p:txBody>
      </p:sp>
      <p:sp>
        <p:nvSpPr>
          <p:cNvPr id="8" name="Content Placeholder 7">
            <a:extLst>
              <a:ext uri="{FF2B5EF4-FFF2-40B4-BE49-F238E27FC236}">
                <a16:creationId xmlns:a16="http://schemas.microsoft.com/office/drawing/2014/main" id="{45EFD4E8-14E9-13B7-4C08-33D55FF4BFFA}"/>
              </a:ext>
            </a:extLst>
          </p:cNvPr>
          <p:cNvSpPr>
            <a:spLocks noGrp="1"/>
          </p:cNvSpPr>
          <p:nvPr>
            <p:ph idx="1"/>
          </p:nvPr>
        </p:nvSpPr>
        <p:spPr>
          <a:xfrm>
            <a:off x="4023851" y="1927123"/>
            <a:ext cx="1629697" cy="747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normAutofit/>
          </a:bodyPr>
          <a:lstStyle/>
          <a:p>
            <a:pPr marL="0" indent="0" algn="ctr">
              <a:buNone/>
            </a:pPr>
            <a:r>
              <a:rPr lang="en-US" sz="1800" dirty="0"/>
              <a:t>Data preprocessing</a:t>
            </a:r>
            <a:endParaRPr lang="en-IN" sz="1800" dirty="0"/>
          </a:p>
        </p:txBody>
      </p:sp>
      <p:sp>
        <p:nvSpPr>
          <p:cNvPr id="7" name="Rectangle: Rounded Corners 6">
            <a:extLst>
              <a:ext uri="{FF2B5EF4-FFF2-40B4-BE49-F238E27FC236}">
                <a16:creationId xmlns:a16="http://schemas.microsoft.com/office/drawing/2014/main" id="{5C0E3AAE-8812-60E1-BEAD-731591685300}"/>
              </a:ext>
            </a:extLst>
          </p:cNvPr>
          <p:cNvSpPr/>
          <p:nvPr/>
        </p:nvSpPr>
        <p:spPr>
          <a:xfrm>
            <a:off x="1435510" y="1927123"/>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Data</a:t>
            </a:r>
            <a:endParaRPr lang="en-IN" dirty="0"/>
          </a:p>
        </p:txBody>
      </p:sp>
      <p:sp>
        <p:nvSpPr>
          <p:cNvPr id="9" name="Content Placeholder 7">
            <a:extLst>
              <a:ext uri="{FF2B5EF4-FFF2-40B4-BE49-F238E27FC236}">
                <a16:creationId xmlns:a16="http://schemas.microsoft.com/office/drawing/2014/main" id="{1CABDB6F-023B-084B-6C22-B4E9051628CE}"/>
              </a:ext>
            </a:extLst>
          </p:cNvPr>
          <p:cNvSpPr txBox="1">
            <a:spLocks/>
          </p:cNvSpPr>
          <p:nvPr/>
        </p:nvSpPr>
        <p:spPr>
          <a:xfrm>
            <a:off x="6612192" y="1927123"/>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600" dirty="0">
                <a:solidFill>
                  <a:schemeClr val="tx1"/>
                </a:solidFill>
              </a:rPr>
              <a:t>Feature</a:t>
            </a:r>
            <a:r>
              <a:rPr lang="en-US" sz="1600" dirty="0"/>
              <a:t> </a:t>
            </a:r>
            <a:r>
              <a:rPr lang="en-US" sz="1600" dirty="0">
                <a:solidFill>
                  <a:schemeClr val="tx1"/>
                </a:solidFill>
              </a:rPr>
              <a:t>Scaling</a:t>
            </a:r>
            <a:endParaRPr lang="en-IN" sz="1600" dirty="0">
              <a:solidFill>
                <a:schemeClr val="tx1"/>
              </a:solidFill>
            </a:endParaRPr>
          </a:p>
        </p:txBody>
      </p:sp>
      <p:sp>
        <p:nvSpPr>
          <p:cNvPr id="10" name="Content Placeholder 7">
            <a:extLst>
              <a:ext uri="{FF2B5EF4-FFF2-40B4-BE49-F238E27FC236}">
                <a16:creationId xmlns:a16="http://schemas.microsoft.com/office/drawing/2014/main" id="{F91FC63D-DA57-6C75-EF8C-53F7AE8E3E2D}"/>
              </a:ext>
            </a:extLst>
          </p:cNvPr>
          <p:cNvSpPr txBox="1">
            <a:spLocks/>
          </p:cNvSpPr>
          <p:nvPr/>
        </p:nvSpPr>
        <p:spPr>
          <a:xfrm>
            <a:off x="5284837" y="3507658"/>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Training Data</a:t>
            </a:r>
            <a:endParaRPr lang="en-IN" sz="1800" dirty="0">
              <a:solidFill>
                <a:schemeClr val="tx1"/>
              </a:solidFill>
            </a:endParaRPr>
          </a:p>
        </p:txBody>
      </p:sp>
      <p:sp>
        <p:nvSpPr>
          <p:cNvPr id="11" name="Content Placeholder 7">
            <a:extLst>
              <a:ext uri="{FF2B5EF4-FFF2-40B4-BE49-F238E27FC236}">
                <a16:creationId xmlns:a16="http://schemas.microsoft.com/office/drawing/2014/main" id="{FB39C892-8113-E685-C459-CB4BA41B3DA7}"/>
              </a:ext>
            </a:extLst>
          </p:cNvPr>
          <p:cNvSpPr txBox="1">
            <a:spLocks/>
          </p:cNvSpPr>
          <p:nvPr/>
        </p:nvSpPr>
        <p:spPr>
          <a:xfrm>
            <a:off x="8087030" y="3507657"/>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Testing Data</a:t>
            </a:r>
            <a:endParaRPr lang="en-IN" sz="1800" dirty="0">
              <a:solidFill>
                <a:schemeClr val="tx1"/>
              </a:solidFill>
            </a:endParaRPr>
          </a:p>
        </p:txBody>
      </p:sp>
      <p:sp>
        <p:nvSpPr>
          <p:cNvPr id="12" name="Content Placeholder 7">
            <a:extLst>
              <a:ext uri="{FF2B5EF4-FFF2-40B4-BE49-F238E27FC236}">
                <a16:creationId xmlns:a16="http://schemas.microsoft.com/office/drawing/2014/main" id="{17DD6167-9283-2775-1B00-E4E1B6FCF3A2}"/>
              </a:ext>
            </a:extLst>
          </p:cNvPr>
          <p:cNvSpPr txBox="1">
            <a:spLocks/>
          </p:cNvSpPr>
          <p:nvPr/>
        </p:nvSpPr>
        <p:spPr>
          <a:xfrm>
            <a:off x="2702639" y="3507657"/>
            <a:ext cx="1425679"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Random Forest Model</a:t>
            </a:r>
            <a:endParaRPr lang="en-IN" sz="1800" dirty="0">
              <a:solidFill>
                <a:schemeClr val="tx1"/>
              </a:solidFill>
            </a:endParaRPr>
          </a:p>
        </p:txBody>
      </p:sp>
      <p:sp>
        <p:nvSpPr>
          <p:cNvPr id="13" name="Content Placeholder 7">
            <a:extLst>
              <a:ext uri="{FF2B5EF4-FFF2-40B4-BE49-F238E27FC236}">
                <a16:creationId xmlns:a16="http://schemas.microsoft.com/office/drawing/2014/main" id="{4D34E541-3BDA-B700-0579-353A92F59BC7}"/>
              </a:ext>
            </a:extLst>
          </p:cNvPr>
          <p:cNvSpPr txBox="1">
            <a:spLocks/>
          </p:cNvSpPr>
          <p:nvPr/>
        </p:nvSpPr>
        <p:spPr>
          <a:xfrm>
            <a:off x="2702640" y="4832554"/>
            <a:ext cx="1425677"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Model Training</a:t>
            </a:r>
            <a:endParaRPr lang="en-IN" sz="1800" dirty="0">
              <a:solidFill>
                <a:schemeClr val="tx1"/>
              </a:solidFill>
            </a:endParaRPr>
          </a:p>
        </p:txBody>
      </p:sp>
      <p:sp>
        <p:nvSpPr>
          <p:cNvPr id="14" name="Content Placeholder 7">
            <a:extLst>
              <a:ext uri="{FF2B5EF4-FFF2-40B4-BE49-F238E27FC236}">
                <a16:creationId xmlns:a16="http://schemas.microsoft.com/office/drawing/2014/main" id="{3335395E-372B-ADA6-73C6-F68E80EC8D92}"/>
              </a:ext>
            </a:extLst>
          </p:cNvPr>
          <p:cNvSpPr txBox="1">
            <a:spLocks/>
          </p:cNvSpPr>
          <p:nvPr/>
        </p:nvSpPr>
        <p:spPr>
          <a:xfrm>
            <a:off x="5776452" y="4832555"/>
            <a:ext cx="1946790" cy="747251"/>
          </a:xfrm>
          <a:prstGeom prst="roundRect">
            <a:avLst/>
          </a:prstGeom>
        </p:spPr>
        <p:style>
          <a:lnRef idx="2">
            <a:schemeClr val="accent1"/>
          </a:lnRef>
          <a:fillRef idx="1">
            <a:schemeClr val="lt1"/>
          </a:fillRef>
          <a:effectRef idx="0">
            <a:schemeClr val="accent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sz="1800" dirty="0">
                <a:solidFill>
                  <a:schemeClr val="tx1"/>
                </a:solidFill>
              </a:rPr>
              <a:t>Classification Output</a:t>
            </a:r>
            <a:endParaRPr lang="en-IN" sz="1800" dirty="0">
              <a:solidFill>
                <a:schemeClr val="tx1"/>
              </a:solidFill>
            </a:endParaRPr>
          </a:p>
        </p:txBody>
      </p:sp>
      <p:cxnSp>
        <p:nvCxnSpPr>
          <p:cNvPr id="16" name="Straight Arrow Connector 15">
            <a:extLst>
              <a:ext uri="{FF2B5EF4-FFF2-40B4-BE49-F238E27FC236}">
                <a16:creationId xmlns:a16="http://schemas.microsoft.com/office/drawing/2014/main" id="{F06F30C9-EABB-5BB9-5BED-954E84F0CE50}"/>
              </a:ext>
            </a:extLst>
          </p:cNvPr>
          <p:cNvCxnSpPr>
            <a:cxnSpLocks/>
            <a:stCxn id="7" idx="3"/>
            <a:endCxn id="8" idx="1"/>
          </p:cNvCxnSpPr>
          <p:nvPr/>
        </p:nvCxnSpPr>
        <p:spPr>
          <a:xfrm>
            <a:off x="2861187" y="2300749"/>
            <a:ext cx="11626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C5C3F2C-D68D-6F11-55ED-D2E3195FA1A6}"/>
              </a:ext>
            </a:extLst>
          </p:cNvPr>
          <p:cNvCxnSpPr>
            <a:cxnSpLocks/>
            <a:stCxn id="8" idx="3"/>
          </p:cNvCxnSpPr>
          <p:nvPr/>
        </p:nvCxnSpPr>
        <p:spPr>
          <a:xfrm flipV="1">
            <a:off x="5653548" y="2300748"/>
            <a:ext cx="95864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4D18229-4DF6-E426-1661-31729F8AA2C7}"/>
              </a:ext>
            </a:extLst>
          </p:cNvPr>
          <p:cNvCxnSpPr>
            <a:cxnSpLocks/>
            <a:stCxn id="10" idx="1"/>
            <a:endCxn id="12" idx="3"/>
          </p:cNvCxnSpPr>
          <p:nvPr/>
        </p:nvCxnSpPr>
        <p:spPr>
          <a:xfrm flipH="1" flipV="1">
            <a:off x="4128318" y="3881283"/>
            <a:ext cx="1156519"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0CDE238E-95D0-4F2E-5CF0-7BE4DCAE8AAF}"/>
              </a:ext>
            </a:extLst>
          </p:cNvPr>
          <p:cNvCxnSpPr>
            <a:cxnSpLocks/>
          </p:cNvCxnSpPr>
          <p:nvPr/>
        </p:nvCxnSpPr>
        <p:spPr>
          <a:xfrm>
            <a:off x="5948515" y="3057834"/>
            <a:ext cx="2861183"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F3ED08F-2662-AF83-E741-5B2E43A7D545}"/>
              </a:ext>
            </a:extLst>
          </p:cNvPr>
          <p:cNvCxnSpPr>
            <a:stCxn id="9" idx="2"/>
          </p:cNvCxnSpPr>
          <p:nvPr/>
        </p:nvCxnSpPr>
        <p:spPr>
          <a:xfrm flipH="1">
            <a:off x="7325030" y="2674374"/>
            <a:ext cx="1" cy="38345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07620E4-A1A0-4B2C-073F-4776A56FA35F}"/>
              </a:ext>
            </a:extLst>
          </p:cNvPr>
          <p:cNvCxnSpPr>
            <a:cxnSpLocks/>
            <a:endCxn id="11" idx="0"/>
          </p:cNvCxnSpPr>
          <p:nvPr/>
        </p:nvCxnSpPr>
        <p:spPr>
          <a:xfrm flipH="1">
            <a:off x="8799869" y="3057833"/>
            <a:ext cx="9829" cy="449824"/>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AF1E43-4C5A-4CC2-786F-4655EB142A88}"/>
              </a:ext>
            </a:extLst>
          </p:cNvPr>
          <p:cNvCxnSpPr>
            <a:cxnSpLocks/>
          </p:cNvCxnSpPr>
          <p:nvPr/>
        </p:nvCxnSpPr>
        <p:spPr>
          <a:xfrm>
            <a:off x="5948514" y="3057833"/>
            <a:ext cx="1" cy="449825"/>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C7A2196-277A-F67D-BE70-00B7FB0261D4}"/>
              </a:ext>
            </a:extLst>
          </p:cNvPr>
          <p:cNvCxnSpPr>
            <a:cxnSpLocks/>
            <a:stCxn id="12" idx="2"/>
            <a:endCxn id="13" idx="0"/>
          </p:cNvCxnSpPr>
          <p:nvPr/>
        </p:nvCxnSpPr>
        <p:spPr>
          <a:xfrm>
            <a:off x="3415479" y="4254908"/>
            <a:ext cx="0" cy="577646"/>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DCFB1B9-826F-6633-CA6A-8A366D6CE2CD}"/>
              </a:ext>
            </a:extLst>
          </p:cNvPr>
          <p:cNvCxnSpPr>
            <a:cxnSpLocks/>
          </p:cNvCxnSpPr>
          <p:nvPr/>
        </p:nvCxnSpPr>
        <p:spPr>
          <a:xfrm>
            <a:off x="1539976" y="5191431"/>
            <a:ext cx="116266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710C901-2EA6-8125-D095-8B5A9889B8BF}"/>
              </a:ext>
            </a:extLst>
          </p:cNvPr>
          <p:cNvCxnSpPr>
            <a:cxnSpLocks/>
            <a:stCxn id="13" idx="3"/>
            <a:endCxn id="14" idx="1"/>
          </p:cNvCxnSpPr>
          <p:nvPr/>
        </p:nvCxnSpPr>
        <p:spPr>
          <a:xfrm>
            <a:off x="4128317" y="5206180"/>
            <a:ext cx="1648135" cy="1"/>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2BA62A06-27F8-037B-6AE5-0E51F4C86089}"/>
              </a:ext>
            </a:extLst>
          </p:cNvPr>
          <p:cNvSpPr txBox="1"/>
          <p:nvPr/>
        </p:nvSpPr>
        <p:spPr>
          <a:xfrm>
            <a:off x="838200" y="4868265"/>
            <a:ext cx="959873" cy="646331"/>
          </a:xfrm>
          <a:prstGeom prst="rect">
            <a:avLst/>
          </a:prstGeom>
          <a:noFill/>
        </p:spPr>
        <p:txBody>
          <a:bodyPr wrap="square" rtlCol="0">
            <a:spAutoFit/>
          </a:bodyPr>
          <a:lstStyle/>
          <a:p>
            <a:r>
              <a:rPr lang="en-US" dirty="0"/>
              <a:t>New Data</a:t>
            </a:r>
            <a:endParaRPr lang="en-IN" dirty="0"/>
          </a:p>
        </p:txBody>
      </p:sp>
    </p:spTree>
    <p:extLst>
      <p:ext uri="{BB962C8B-B14F-4D97-AF65-F5344CB8AC3E}">
        <p14:creationId xmlns:p14="http://schemas.microsoft.com/office/powerpoint/2010/main" val="2236238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A05D5-293E-DABC-EE45-BC8EF8BB2DB1}"/>
              </a:ext>
            </a:extLst>
          </p:cNvPr>
          <p:cNvSpPr>
            <a:spLocks noGrp="1"/>
          </p:cNvSpPr>
          <p:nvPr>
            <p:ph type="title"/>
          </p:nvPr>
        </p:nvSpPr>
        <p:spPr>
          <a:xfrm>
            <a:off x="217218" y="186812"/>
            <a:ext cx="10515600" cy="510817"/>
          </a:xfrm>
        </p:spPr>
        <p:txBody>
          <a:bodyPr>
            <a:normAutofit fontScale="90000"/>
          </a:bodyPr>
          <a:lstStyle/>
          <a:p>
            <a:r>
              <a:rPr lang="en-IN" dirty="0"/>
              <a:t>Data Analysis</a:t>
            </a:r>
          </a:p>
        </p:txBody>
      </p:sp>
      <p:pic>
        <p:nvPicPr>
          <p:cNvPr id="5" name="Content Placeholder 4">
            <a:extLst>
              <a:ext uri="{FF2B5EF4-FFF2-40B4-BE49-F238E27FC236}">
                <a16:creationId xmlns:a16="http://schemas.microsoft.com/office/drawing/2014/main" id="{4A035E63-3CD5-BCDF-2B8F-53CFC9C775AE}"/>
              </a:ext>
            </a:extLst>
          </p:cNvPr>
          <p:cNvPicPr>
            <a:picLocks noGrp="1" noChangeAspect="1"/>
          </p:cNvPicPr>
          <p:nvPr>
            <p:ph idx="1"/>
          </p:nvPr>
        </p:nvPicPr>
        <p:blipFill>
          <a:blip r:embed="rId2"/>
          <a:stretch>
            <a:fillRect/>
          </a:stretch>
        </p:blipFill>
        <p:spPr>
          <a:xfrm>
            <a:off x="217218" y="697629"/>
            <a:ext cx="11757563" cy="2357557"/>
          </a:xfrm>
        </p:spPr>
      </p:pic>
      <p:pic>
        <p:nvPicPr>
          <p:cNvPr id="7" name="Picture 6">
            <a:extLst>
              <a:ext uri="{FF2B5EF4-FFF2-40B4-BE49-F238E27FC236}">
                <a16:creationId xmlns:a16="http://schemas.microsoft.com/office/drawing/2014/main" id="{98F3ABD3-A753-0F11-3F41-F611762CA268}"/>
              </a:ext>
            </a:extLst>
          </p:cNvPr>
          <p:cNvPicPr>
            <a:picLocks noChangeAspect="1"/>
          </p:cNvPicPr>
          <p:nvPr/>
        </p:nvPicPr>
        <p:blipFill>
          <a:blip r:embed="rId3"/>
          <a:stretch>
            <a:fillRect/>
          </a:stretch>
        </p:blipFill>
        <p:spPr>
          <a:xfrm>
            <a:off x="217218" y="3055186"/>
            <a:ext cx="8494163" cy="2272069"/>
          </a:xfrm>
          <a:prstGeom prst="rect">
            <a:avLst/>
          </a:prstGeom>
        </p:spPr>
      </p:pic>
      <p:sp>
        <p:nvSpPr>
          <p:cNvPr id="9" name="TextBox 8">
            <a:extLst>
              <a:ext uri="{FF2B5EF4-FFF2-40B4-BE49-F238E27FC236}">
                <a16:creationId xmlns:a16="http://schemas.microsoft.com/office/drawing/2014/main" id="{DABD6CD7-9FB0-313C-6C70-7E29548A09C4}"/>
              </a:ext>
            </a:extLst>
          </p:cNvPr>
          <p:cNvSpPr txBox="1"/>
          <p:nvPr/>
        </p:nvSpPr>
        <p:spPr>
          <a:xfrm>
            <a:off x="139469" y="5740210"/>
            <a:ext cx="11679814" cy="923330"/>
          </a:xfrm>
          <a:prstGeom prst="rect">
            <a:avLst/>
          </a:prstGeom>
          <a:noFill/>
        </p:spPr>
        <p:txBody>
          <a:bodyPr wrap="square" rtlCol="0">
            <a:spAutoFit/>
          </a:bodyPr>
          <a:lstStyle/>
          <a:p>
            <a:pPr marL="285750" indent="-285750">
              <a:buFont typeface="Arial" panose="020B0604020202020204" pitchFamily="34" charset="0"/>
              <a:buChar char="•"/>
            </a:pPr>
            <a:r>
              <a:rPr lang="en-IN" dirty="0"/>
              <a:t>The features 'Month’, '</a:t>
            </a:r>
            <a:r>
              <a:rPr lang="en-IN" dirty="0" err="1"/>
              <a:t>OperatingSystems</a:t>
            </a:r>
            <a:r>
              <a:rPr lang="en-IN" dirty="0"/>
              <a:t>’, 'Browser’, 'Region’, '</a:t>
            </a:r>
            <a:r>
              <a:rPr lang="en-IN" dirty="0" err="1"/>
              <a:t>TrafficType</a:t>
            </a:r>
            <a:r>
              <a:rPr lang="en-IN" dirty="0"/>
              <a:t>’, ‘</a:t>
            </a:r>
            <a:r>
              <a:rPr lang="en-IN" dirty="0" err="1"/>
              <a:t>VisitorType</a:t>
            </a:r>
            <a:r>
              <a:rPr lang="en-IN" dirty="0"/>
              <a:t>’ contains categorical data.</a:t>
            </a:r>
          </a:p>
          <a:p>
            <a:endParaRPr lang="en-IN" dirty="0"/>
          </a:p>
          <a:p>
            <a:pPr marL="285750" indent="-285750">
              <a:buFont typeface="Arial" panose="020B0604020202020204" pitchFamily="34" charset="0"/>
              <a:buChar char="•"/>
            </a:pPr>
            <a:r>
              <a:rPr lang="en-IN" dirty="0"/>
              <a:t>'Month’ &amp; ‘</a:t>
            </a:r>
            <a:r>
              <a:rPr lang="en-IN" dirty="0" err="1"/>
              <a:t>VisitorType</a:t>
            </a:r>
            <a:r>
              <a:rPr lang="en-IN" dirty="0"/>
              <a:t>’  are object columns, ‘Weekend’ &amp; ‘Revenue’ are Boolean columns</a:t>
            </a:r>
          </a:p>
        </p:txBody>
      </p:sp>
    </p:spTree>
    <p:extLst>
      <p:ext uri="{BB962C8B-B14F-4D97-AF65-F5344CB8AC3E}">
        <p14:creationId xmlns:p14="http://schemas.microsoft.com/office/powerpoint/2010/main" val="2627537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7C495CB1-BD35-27DC-2057-BC18E5DE2D8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 y="0"/>
            <a:ext cx="10245212" cy="6666271"/>
          </a:xfrm>
          <a:prstGeom prst="rect">
            <a:avLst/>
          </a:prstGeom>
          <a:noFill/>
          <a:extLst>
            <a:ext uri="{909E8E84-426E-40DD-AFC4-6F175D3DCCD1}">
              <a14:hiddenFill xmlns:a14="http://schemas.microsoft.com/office/drawing/2010/main">
                <a:solidFill>
                  <a:srgbClr val="FFFFFF"/>
                </a:solidFill>
              </a14:hiddenFill>
            </a:ext>
          </a:extLst>
        </p:spPr>
      </p:pic>
      <p:sp>
        <p:nvSpPr>
          <p:cNvPr id="7" name="Speech Bubble: Rectangle with Corners Rounded 6">
            <a:extLst>
              <a:ext uri="{FF2B5EF4-FFF2-40B4-BE49-F238E27FC236}">
                <a16:creationId xmlns:a16="http://schemas.microsoft.com/office/drawing/2014/main" id="{C8CFABF0-F9DE-66B3-9614-CEE58C0ECEF6}"/>
              </a:ext>
            </a:extLst>
          </p:cNvPr>
          <p:cNvSpPr/>
          <p:nvPr/>
        </p:nvSpPr>
        <p:spPr>
          <a:xfrm>
            <a:off x="10127226" y="2998838"/>
            <a:ext cx="1956619" cy="3775587"/>
          </a:xfrm>
          <a:prstGeom prst="wedgeRoundRectCallout">
            <a:avLst>
              <a:gd name="adj1" fmla="val -53116"/>
              <a:gd name="adj2" fmla="val -64559"/>
              <a:gd name="adj3" fmla="val 16667"/>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t>Important Feature is ‘page value’.</a:t>
            </a:r>
          </a:p>
          <a:p>
            <a:pPr algn="ctr"/>
            <a:endParaRPr lang="en-IN" dirty="0"/>
          </a:p>
          <a:p>
            <a:pPr algn="ctr"/>
            <a:r>
              <a:rPr lang="en-IN" dirty="0"/>
              <a:t>There is no multicollinearity</a:t>
            </a:r>
          </a:p>
          <a:p>
            <a:pPr algn="ctr"/>
            <a:endParaRPr lang="en-IN" dirty="0"/>
          </a:p>
        </p:txBody>
      </p:sp>
      <p:sp>
        <p:nvSpPr>
          <p:cNvPr id="2" name="Rectangle 1">
            <a:extLst>
              <a:ext uri="{FF2B5EF4-FFF2-40B4-BE49-F238E27FC236}">
                <a16:creationId xmlns:a16="http://schemas.microsoft.com/office/drawing/2014/main" id="{A657EFBD-518A-2F7B-2F00-FB1E79004671}"/>
              </a:ext>
            </a:extLst>
          </p:cNvPr>
          <p:cNvSpPr/>
          <p:nvPr/>
        </p:nvSpPr>
        <p:spPr>
          <a:xfrm>
            <a:off x="1179871" y="5535561"/>
            <a:ext cx="7836309" cy="442451"/>
          </a:xfrm>
          <a:prstGeom prst="rect">
            <a:avLst/>
          </a:prstGeom>
          <a:noFill/>
          <a:ln w="28575">
            <a:solidFill>
              <a:srgbClr val="C00000"/>
            </a:solid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6561577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309</TotalTime>
  <Words>876</Words>
  <Application>Microsoft Office PowerPoint</Application>
  <PresentationFormat>Widescreen</PresentationFormat>
  <Paragraphs>98</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Online Shoppers Intention</vt:lpstr>
      <vt:lpstr>Index</vt:lpstr>
      <vt:lpstr>Introduction</vt:lpstr>
      <vt:lpstr> Problem statement  This is the data of an online retailing company where they are trying to find which online shopper will generate revenue by his/her online shoppers’ activity on their site. </vt:lpstr>
      <vt:lpstr>Data Dictionary</vt:lpstr>
      <vt:lpstr>PowerPoint Presentation</vt:lpstr>
      <vt:lpstr>Proposed System</vt:lpstr>
      <vt:lpstr>Data Analysis</vt:lpstr>
      <vt:lpstr>PowerPoint Presentation</vt:lpstr>
      <vt:lpstr>PowerPoint Presentation</vt:lpstr>
      <vt:lpstr>The data is imbalanced. Revenue generating customers less than online shoppers visiting the site. </vt:lpstr>
      <vt:lpstr>Method 1</vt:lpstr>
      <vt:lpstr>Ensemble Learning Model</vt:lpstr>
      <vt:lpstr>Random Forest </vt:lpstr>
      <vt:lpstr>PowerPoint Presentation</vt:lpstr>
      <vt:lpstr>Evaluating Random Forest Entropy model</vt:lpstr>
      <vt:lpstr>ROC Curve of Method 1</vt:lpstr>
      <vt:lpstr>Method 2</vt:lpstr>
      <vt:lpstr>PowerPoint Presentation</vt:lpstr>
      <vt:lpstr>Random Forest Gini &amp; Entropy accuracy are almost identical</vt:lpstr>
      <vt:lpstr>ROC Curve of Method 2</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Online Shoppers Intention</dc:title>
  <dc:creator>aaditya mahindrakar</dc:creator>
  <cp:lastModifiedBy>aaditya mahindrakar</cp:lastModifiedBy>
  <cp:revision>6</cp:revision>
  <dcterms:created xsi:type="dcterms:W3CDTF">2023-01-30T12:37:02Z</dcterms:created>
  <dcterms:modified xsi:type="dcterms:W3CDTF">2023-01-31T09:26:19Z</dcterms:modified>
</cp:coreProperties>
</file>