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71" r:id="rId5"/>
    <p:sldId id="279" r:id="rId6"/>
    <p:sldId id="280" r:id="rId7"/>
    <p:sldId id="281" r:id="rId8"/>
    <p:sldId id="264"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3564-1AC3-2CCB-834E-E5FC45939E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4CF698-E8D9-C354-84BC-687A15873E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12B875-F095-8966-E250-1713055906D6}"/>
              </a:ext>
            </a:extLst>
          </p:cNvPr>
          <p:cNvSpPr>
            <a:spLocks noGrp="1"/>
          </p:cNvSpPr>
          <p:nvPr>
            <p:ph type="dt" sz="half" idx="10"/>
          </p:nvPr>
        </p:nvSpPr>
        <p:spPr/>
        <p:txBody>
          <a:bodyPr/>
          <a:lstStyle/>
          <a:p>
            <a:fld id="{60935E1F-B53A-4197-BEAB-975F103FB1F4}" type="datetimeFigureOut">
              <a:rPr lang="en-IN" smtClean="0"/>
              <a:t>23-03-2023</a:t>
            </a:fld>
            <a:endParaRPr lang="en-IN"/>
          </a:p>
        </p:txBody>
      </p:sp>
      <p:sp>
        <p:nvSpPr>
          <p:cNvPr id="5" name="Footer Placeholder 4">
            <a:extLst>
              <a:ext uri="{FF2B5EF4-FFF2-40B4-BE49-F238E27FC236}">
                <a16:creationId xmlns:a16="http://schemas.microsoft.com/office/drawing/2014/main" id="{A19D0723-4E7B-2D96-F730-0027B5754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96897-D5E3-E767-CBBB-B52B2DD2D188}"/>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2785638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1B51-06AD-B9C8-3C9B-5FEC8E1CBF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1AE095-54A2-404D-CB39-E175F9DCD7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7F3F8F-A643-2D22-684D-53E9ED9BF9EF}"/>
              </a:ext>
            </a:extLst>
          </p:cNvPr>
          <p:cNvSpPr>
            <a:spLocks noGrp="1"/>
          </p:cNvSpPr>
          <p:nvPr>
            <p:ph type="dt" sz="half" idx="10"/>
          </p:nvPr>
        </p:nvSpPr>
        <p:spPr/>
        <p:txBody>
          <a:bodyPr/>
          <a:lstStyle/>
          <a:p>
            <a:fld id="{60935E1F-B53A-4197-BEAB-975F103FB1F4}" type="datetimeFigureOut">
              <a:rPr lang="en-IN" smtClean="0"/>
              <a:t>23-03-2023</a:t>
            </a:fld>
            <a:endParaRPr lang="en-IN"/>
          </a:p>
        </p:txBody>
      </p:sp>
      <p:sp>
        <p:nvSpPr>
          <p:cNvPr id="5" name="Footer Placeholder 4">
            <a:extLst>
              <a:ext uri="{FF2B5EF4-FFF2-40B4-BE49-F238E27FC236}">
                <a16:creationId xmlns:a16="http://schemas.microsoft.com/office/drawing/2014/main" id="{986414B9-7DFD-6BAA-C548-A002F988DB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C3348A-0A0D-EA91-2882-014B3992C37F}"/>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3399372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A3AB08-B458-5485-E9FD-2C97995F20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7C4314-FBB6-1C50-4E7A-B1DDE3E35A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660B09-EC0C-03CD-4800-2994C998132E}"/>
              </a:ext>
            </a:extLst>
          </p:cNvPr>
          <p:cNvSpPr>
            <a:spLocks noGrp="1"/>
          </p:cNvSpPr>
          <p:nvPr>
            <p:ph type="dt" sz="half" idx="10"/>
          </p:nvPr>
        </p:nvSpPr>
        <p:spPr/>
        <p:txBody>
          <a:bodyPr/>
          <a:lstStyle/>
          <a:p>
            <a:fld id="{60935E1F-B53A-4197-BEAB-975F103FB1F4}" type="datetimeFigureOut">
              <a:rPr lang="en-IN" smtClean="0"/>
              <a:t>23-03-2023</a:t>
            </a:fld>
            <a:endParaRPr lang="en-IN"/>
          </a:p>
        </p:txBody>
      </p:sp>
      <p:sp>
        <p:nvSpPr>
          <p:cNvPr id="5" name="Footer Placeholder 4">
            <a:extLst>
              <a:ext uri="{FF2B5EF4-FFF2-40B4-BE49-F238E27FC236}">
                <a16:creationId xmlns:a16="http://schemas.microsoft.com/office/drawing/2014/main" id="{4AE6B11E-8816-A0A4-D75E-DD963641A0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4A7E97-D016-C57C-9F37-5A0E18D503BA}"/>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36618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24E8-2767-7D7D-48C0-36793600D6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92031F-6E75-0F50-474A-3DA7516D54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46F2E3-D8CD-6BDF-7C00-D9F1267118D3}"/>
              </a:ext>
            </a:extLst>
          </p:cNvPr>
          <p:cNvSpPr>
            <a:spLocks noGrp="1"/>
          </p:cNvSpPr>
          <p:nvPr>
            <p:ph type="dt" sz="half" idx="10"/>
          </p:nvPr>
        </p:nvSpPr>
        <p:spPr/>
        <p:txBody>
          <a:bodyPr/>
          <a:lstStyle/>
          <a:p>
            <a:fld id="{60935E1F-B53A-4197-BEAB-975F103FB1F4}" type="datetimeFigureOut">
              <a:rPr lang="en-IN" smtClean="0"/>
              <a:t>23-03-2023</a:t>
            </a:fld>
            <a:endParaRPr lang="en-IN"/>
          </a:p>
        </p:txBody>
      </p:sp>
      <p:sp>
        <p:nvSpPr>
          <p:cNvPr id="5" name="Footer Placeholder 4">
            <a:extLst>
              <a:ext uri="{FF2B5EF4-FFF2-40B4-BE49-F238E27FC236}">
                <a16:creationId xmlns:a16="http://schemas.microsoft.com/office/drawing/2014/main" id="{58814B6F-7E2F-4E64-E4B3-3D2A2DA81D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C0BCF5-D958-9CE6-7722-C1D9FD348137}"/>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342465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BE26C-03B1-ECB3-9571-F1C1E382BD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0BE9C1-0950-6AAF-83EA-20301F006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6F10A6-80F9-C694-AFA2-A5623AD3B035}"/>
              </a:ext>
            </a:extLst>
          </p:cNvPr>
          <p:cNvSpPr>
            <a:spLocks noGrp="1"/>
          </p:cNvSpPr>
          <p:nvPr>
            <p:ph type="dt" sz="half" idx="10"/>
          </p:nvPr>
        </p:nvSpPr>
        <p:spPr/>
        <p:txBody>
          <a:bodyPr/>
          <a:lstStyle/>
          <a:p>
            <a:fld id="{60935E1F-B53A-4197-BEAB-975F103FB1F4}" type="datetimeFigureOut">
              <a:rPr lang="en-IN" smtClean="0"/>
              <a:t>23-03-2023</a:t>
            </a:fld>
            <a:endParaRPr lang="en-IN"/>
          </a:p>
        </p:txBody>
      </p:sp>
      <p:sp>
        <p:nvSpPr>
          <p:cNvPr id="5" name="Footer Placeholder 4">
            <a:extLst>
              <a:ext uri="{FF2B5EF4-FFF2-40B4-BE49-F238E27FC236}">
                <a16:creationId xmlns:a16="http://schemas.microsoft.com/office/drawing/2014/main" id="{AC1CFC3F-68FF-DADB-25DA-1B69EF255A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A260B1-38C1-D824-FE0A-0AE16B6AF948}"/>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251634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A431-4AE4-9C3D-9063-6984234FC3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591FF8-E027-C6DB-F60C-541B98FA6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4993C9-FD56-A4FD-15CF-AC8CA3B436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8AC132-C4E8-3436-5421-B21F889FC5BD}"/>
              </a:ext>
            </a:extLst>
          </p:cNvPr>
          <p:cNvSpPr>
            <a:spLocks noGrp="1"/>
          </p:cNvSpPr>
          <p:nvPr>
            <p:ph type="dt" sz="half" idx="10"/>
          </p:nvPr>
        </p:nvSpPr>
        <p:spPr/>
        <p:txBody>
          <a:bodyPr/>
          <a:lstStyle/>
          <a:p>
            <a:fld id="{60935E1F-B53A-4197-BEAB-975F103FB1F4}" type="datetimeFigureOut">
              <a:rPr lang="en-IN" smtClean="0"/>
              <a:t>23-03-2023</a:t>
            </a:fld>
            <a:endParaRPr lang="en-IN"/>
          </a:p>
        </p:txBody>
      </p:sp>
      <p:sp>
        <p:nvSpPr>
          <p:cNvPr id="6" name="Footer Placeholder 5">
            <a:extLst>
              <a:ext uri="{FF2B5EF4-FFF2-40B4-BE49-F238E27FC236}">
                <a16:creationId xmlns:a16="http://schemas.microsoft.com/office/drawing/2014/main" id="{5FCC284B-4169-8C1F-E4D3-9122CF7825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596C7E-16D3-194F-6A51-77FA1846181F}"/>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233167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36AD-18A5-9FA8-2E4F-FC1944C56C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A98681-E53D-B9DD-7720-C1B714934B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3E01BD-7BC3-A198-31AD-BF609E0E4B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3DEA95-3078-CC60-B4A3-BDB31FBDF4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835F5F-0786-51C4-5D39-E7389885A3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2EDF91-5F50-6F3B-A3AC-C39B70900530}"/>
              </a:ext>
            </a:extLst>
          </p:cNvPr>
          <p:cNvSpPr>
            <a:spLocks noGrp="1"/>
          </p:cNvSpPr>
          <p:nvPr>
            <p:ph type="dt" sz="half" idx="10"/>
          </p:nvPr>
        </p:nvSpPr>
        <p:spPr/>
        <p:txBody>
          <a:bodyPr/>
          <a:lstStyle/>
          <a:p>
            <a:fld id="{60935E1F-B53A-4197-BEAB-975F103FB1F4}" type="datetimeFigureOut">
              <a:rPr lang="en-IN" smtClean="0"/>
              <a:t>23-03-2023</a:t>
            </a:fld>
            <a:endParaRPr lang="en-IN"/>
          </a:p>
        </p:txBody>
      </p:sp>
      <p:sp>
        <p:nvSpPr>
          <p:cNvPr id="8" name="Footer Placeholder 7">
            <a:extLst>
              <a:ext uri="{FF2B5EF4-FFF2-40B4-BE49-F238E27FC236}">
                <a16:creationId xmlns:a16="http://schemas.microsoft.com/office/drawing/2014/main" id="{483EDD3D-C069-5E7C-1915-AF8D608703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4C9B20-666D-95AA-9C58-47D3A6E23D9E}"/>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1191272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D53F-164E-4C6D-1F5F-2DC7EB4019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BA8DA7-31B1-FEF5-F028-DF66A9DFBA2C}"/>
              </a:ext>
            </a:extLst>
          </p:cNvPr>
          <p:cNvSpPr>
            <a:spLocks noGrp="1"/>
          </p:cNvSpPr>
          <p:nvPr>
            <p:ph type="dt" sz="half" idx="10"/>
          </p:nvPr>
        </p:nvSpPr>
        <p:spPr/>
        <p:txBody>
          <a:bodyPr/>
          <a:lstStyle/>
          <a:p>
            <a:fld id="{60935E1F-B53A-4197-BEAB-975F103FB1F4}" type="datetimeFigureOut">
              <a:rPr lang="en-IN" smtClean="0"/>
              <a:t>23-03-2023</a:t>
            </a:fld>
            <a:endParaRPr lang="en-IN"/>
          </a:p>
        </p:txBody>
      </p:sp>
      <p:sp>
        <p:nvSpPr>
          <p:cNvPr id="4" name="Footer Placeholder 3">
            <a:extLst>
              <a:ext uri="{FF2B5EF4-FFF2-40B4-BE49-F238E27FC236}">
                <a16:creationId xmlns:a16="http://schemas.microsoft.com/office/drawing/2014/main" id="{CBA9298B-94D7-040E-D59F-D5A42E17AD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DB7876-A424-09BB-8BC6-8F1FDE0CE2D6}"/>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2929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2C1CE5-676F-5474-FCAE-6A2D090A06BE}"/>
              </a:ext>
            </a:extLst>
          </p:cNvPr>
          <p:cNvSpPr>
            <a:spLocks noGrp="1"/>
          </p:cNvSpPr>
          <p:nvPr>
            <p:ph type="dt" sz="half" idx="10"/>
          </p:nvPr>
        </p:nvSpPr>
        <p:spPr/>
        <p:txBody>
          <a:bodyPr/>
          <a:lstStyle/>
          <a:p>
            <a:fld id="{60935E1F-B53A-4197-BEAB-975F103FB1F4}" type="datetimeFigureOut">
              <a:rPr lang="en-IN" smtClean="0"/>
              <a:t>23-03-2023</a:t>
            </a:fld>
            <a:endParaRPr lang="en-IN"/>
          </a:p>
        </p:txBody>
      </p:sp>
      <p:sp>
        <p:nvSpPr>
          <p:cNvPr id="3" name="Footer Placeholder 2">
            <a:extLst>
              <a:ext uri="{FF2B5EF4-FFF2-40B4-BE49-F238E27FC236}">
                <a16:creationId xmlns:a16="http://schemas.microsoft.com/office/drawing/2014/main" id="{AC3A7292-3944-1411-77B3-1D37223522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80CA45-7486-1C49-6308-FBDD2DBE69DB}"/>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77643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0A0D6-A71C-29CF-870E-7D70B59EE4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D411DC-1FAE-74F0-A58C-583A78CE4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B4598F-E909-13F7-453A-6E6DDBA43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B12568-630C-5BC7-09C7-AE74B59D17B0}"/>
              </a:ext>
            </a:extLst>
          </p:cNvPr>
          <p:cNvSpPr>
            <a:spLocks noGrp="1"/>
          </p:cNvSpPr>
          <p:nvPr>
            <p:ph type="dt" sz="half" idx="10"/>
          </p:nvPr>
        </p:nvSpPr>
        <p:spPr/>
        <p:txBody>
          <a:bodyPr/>
          <a:lstStyle/>
          <a:p>
            <a:fld id="{60935E1F-B53A-4197-BEAB-975F103FB1F4}" type="datetimeFigureOut">
              <a:rPr lang="en-IN" smtClean="0"/>
              <a:t>23-03-2023</a:t>
            </a:fld>
            <a:endParaRPr lang="en-IN"/>
          </a:p>
        </p:txBody>
      </p:sp>
      <p:sp>
        <p:nvSpPr>
          <p:cNvPr id="6" name="Footer Placeholder 5">
            <a:extLst>
              <a:ext uri="{FF2B5EF4-FFF2-40B4-BE49-F238E27FC236}">
                <a16:creationId xmlns:a16="http://schemas.microsoft.com/office/drawing/2014/main" id="{3B71104D-0E16-1CA8-3C11-154D4079F0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F4BB00-4938-03C1-6EA7-7C5159226A32}"/>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1263573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DF9B-00BF-F4FA-59F9-FF81F61378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8164F9-2FCE-C2D1-6454-A5B0871682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234593-3CAA-3D77-7AF1-AD5E566E3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5EE8A4-BA9A-4D95-1924-1254C1CD06A4}"/>
              </a:ext>
            </a:extLst>
          </p:cNvPr>
          <p:cNvSpPr>
            <a:spLocks noGrp="1"/>
          </p:cNvSpPr>
          <p:nvPr>
            <p:ph type="dt" sz="half" idx="10"/>
          </p:nvPr>
        </p:nvSpPr>
        <p:spPr/>
        <p:txBody>
          <a:bodyPr/>
          <a:lstStyle/>
          <a:p>
            <a:fld id="{60935E1F-B53A-4197-BEAB-975F103FB1F4}" type="datetimeFigureOut">
              <a:rPr lang="en-IN" smtClean="0"/>
              <a:t>23-03-2023</a:t>
            </a:fld>
            <a:endParaRPr lang="en-IN"/>
          </a:p>
        </p:txBody>
      </p:sp>
      <p:sp>
        <p:nvSpPr>
          <p:cNvPr id="6" name="Footer Placeholder 5">
            <a:extLst>
              <a:ext uri="{FF2B5EF4-FFF2-40B4-BE49-F238E27FC236}">
                <a16:creationId xmlns:a16="http://schemas.microsoft.com/office/drawing/2014/main" id="{A0FFAC91-A198-9E40-032A-8704358F7A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BFA097-A635-87AB-5BDD-B5215CB64D41}"/>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3909049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9B2C13-CEE5-29A6-09D0-5F0E4A469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268A33-0C0E-3AFC-DC04-72965A4D31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C7E295-023E-C6DE-D1EF-0B15861E7B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35E1F-B53A-4197-BEAB-975F103FB1F4}" type="datetimeFigureOut">
              <a:rPr lang="en-IN" smtClean="0"/>
              <a:t>23-03-2023</a:t>
            </a:fld>
            <a:endParaRPr lang="en-IN"/>
          </a:p>
        </p:txBody>
      </p:sp>
      <p:sp>
        <p:nvSpPr>
          <p:cNvPr id="5" name="Footer Placeholder 4">
            <a:extLst>
              <a:ext uri="{FF2B5EF4-FFF2-40B4-BE49-F238E27FC236}">
                <a16:creationId xmlns:a16="http://schemas.microsoft.com/office/drawing/2014/main" id="{567EB709-8474-0F4B-0A50-1E956240A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F8113F-629B-5B51-F709-9545438DC1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36B2B-978E-42A2-B90F-4805E0C783DF}" type="slidenum">
              <a:rPr lang="en-IN" smtClean="0"/>
              <a:t>‹#›</a:t>
            </a:fld>
            <a:endParaRPr lang="en-IN"/>
          </a:p>
        </p:txBody>
      </p:sp>
    </p:spTree>
    <p:extLst>
      <p:ext uri="{BB962C8B-B14F-4D97-AF65-F5344CB8AC3E}">
        <p14:creationId xmlns:p14="http://schemas.microsoft.com/office/powerpoint/2010/main" val="450431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ocalhost:8888/notebooks/OneDrive/Desktop/Aaditya/Learnbay%20Project/Project%204/Supply%20Chain%20Management%20-%20Project%204.ipynb#We-have-created-a-subset-of-data,-warehouse-object-,-In-warehouse-object-there-are-categorical-variables-for-which-we-cannot-directly-convert-to-numerial-types,-So-we-can-make-use-of-get_dummies-of-pandas-to-suitable-dummies-for-different-levels-of-variables.-Lets-now-create-dummy-variables-for-categorical-variables."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localhost:8888/notebooks/OneDrive/Desktop/Aaditya/Learnbay%20Project/Project%204/flood_impacted',-'flood_proof','electric_supply','temp_reg_mach'-:-These-are-binary-categorical-variables.-'wh_est_year"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7A47-978E-3858-784E-18CF9DD84284}"/>
              </a:ext>
            </a:extLst>
          </p:cNvPr>
          <p:cNvSpPr>
            <a:spLocks noGrp="1"/>
          </p:cNvSpPr>
          <p:nvPr>
            <p:ph type="ctrTitle"/>
          </p:nvPr>
        </p:nvSpPr>
        <p:spPr/>
        <p:txBody>
          <a:bodyPr/>
          <a:lstStyle/>
          <a:p>
            <a:r>
              <a:rPr lang="en-US" dirty="0"/>
              <a:t> Project 4 </a:t>
            </a:r>
            <a:br>
              <a:rPr lang="en-US" dirty="0"/>
            </a:br>
            <a:r>
              <a:rPr lang="en-US" dirty="0"/>
              <a:t>S</a:t>
            </a:r>
            <a:r>
              <a:rPr lang="en-IN" dirty="0"/>
              <a:t>upply Chain Management</a:t>
            </a:r>
          </a:p>
        </p:txBody>
      </p:sp>
      <p:sp>
        <p:nvSpPr>
          <p:cNvPr id="3" name="Subtitle 2">
            <a:extLst>
              <a:ext uri="{FF2B5EF4-FFF2-40B4-BE49-F238E27FC236}">
                <a16:creationId xmlns:a16="http://schemas.microsoft.com/office/drawing/2014/main" id="{EF1CE063-10F5-7E14-5874-088A47137481}"/>
              </a:ext>
            </a:extLst>
          </p:cNvPr>
          <p:cNvSpPr>
            <a:spLocks noGrp="1"/>
          </p:cNvSpPr>
          <p:nvPr>
            <p:ph type="subTitle" idx="1"/>
          </p:nvPr>
        </p:nvSpPr>
        <p:spPr/>
        <p:txBody>
          <a:bodyPr>
            <a:normAutofit lnSpcReduction="10000"/>
          </a:bodyPr>
          <a:lstStyle/>
          <a:p>
            <a:pPr marL="342900" indent="-342900">
              <a:buFontTx/>
              <a:buChar char="-"/>
            </a:pPr>
            <a:r>
              <a:rPr lang="en-IN" dirty="0"/>
              <a:t>By Aaditya Mahindrakar</a:t>
            </a:r>
          </a:p>
          <a:p>
            <a:pPr marL="342900" indent="-342900">
              <a:buFontTx/>
              <a:buChar char="-"/>
            </a:pPr>
            <a:endParaRPr lang="en-IN" dirty="0"/>
          </a:p>
          <a:p>
            <a:pPr marL="342900" indent="-342900">
              <a:buFontTx/>
              <a:buChar char="-"/>
            </a:pPr>
            <a:endParaRPr lang="en-IN" dirty="0"/>
          </a:p>
          <a:p>
            <a:pPr marL="342900" indent="-342900" algn="r">
              <a:buFontTx/>
              <a:buChar char="-"/>
            </a:pPr>
            <a:r>
              <a:rPr lang="en-IN" dirty="0"/>
              <a:t>aadmahindrakar007@gmail.com</a:t>
            </a:r>
          </a:p>
        </p:txBody>
      </p:sp>
      <p:cxnSp>
        <p:nvCxnSpPr>
          <p:cNvPr id="5" name="Straight Connector 4">
            <a:extLst>
              <a:ext uri="{FF2B5EF4-FFF2-40B4-BE49-F238E27FC236}">
                <a16:creationId xmlns:a16="http://schemas.microsoft.com/office/drawing/2014/main" id="{C9A7E40B-157B-E36B-860A-4778F06D7B4A}"/>
              </a:ext>
            </a:extLst>
          </p:cNvPr>
          <p:cNvCxnSpPr>
            <a:cxnSpLocks/>
          </p:cNvCxnSpPr>
          <p:nvPr/>
        </p:nvCxnSpPr>
        <p:spPr>
          <a:xfrm>
            <a:off x="1553496" y="4292445"/>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52D0EEA-8D20-4E47-CB9F-FB895928C89A}"/>
              </a:ext>
            </a:extLst>
          </p:cNvPr>
          <p:cNvCxnSpPr>
            <a:cxnSpLocks/>
          </p:cNvCxnSpPr>
          <p:nvPr/>
        </p:nvCxnSpPr>
        <p:spPr>
          <a:xfrm>
            <a:off x="1553496" y="1460756"/>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52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59BA-566D-4651-185B-5E8738DDE261}"/>
              </a:ext>
            </a:extLst>
          </p:cNvPr>
          <p:cNvSpPr>
            <a:spLocks noGrp="1"/>
          </p:cNvSpPr>
          <p:nvPr>
            <p:ph type="title"/>
          </p:nvPr>
        </p:nvSpPr>
        <p:spPr/>
        <p:txBody>
          <a:bodyPr/>
          <a:lstStyle/>
          <a:p>
            <a:r>
              <a:rPr lang="en-IN" dirty="0"/>
              <a:t>Data Preparation</a:t>
            </a:r>
          </a:p>
        </p:txBody>
      </p:sp>
      <p:sp>
        <p:nvSpPr>
          <p:cNvPr id="4" name="Text Placeholder 3">
            <a:extLst>
              <a:ext uri="{FF2B5EF4-FFF2-40B4-BE49-F238E27FC236}">
                <a16:creationId xmlns:a16="http://schemas.microsoft.com/office/drawing/2014/main" id="{89CB82D0-2904-D722-93D0-ED9275EA781C}"/>
              </a:ext>
            </a:extLst>
          </p:cNvPr>
          <p:cNvSpPr>
            <a:spLocks noGrp="1"/>
          </p:cNvSpPr>
          <p:nvPr>
            <p:ph type="body" idx="1"/>
          </p:nvPr>
        </p:nvSpPr>
        <p:spPr>
          <a:xfrm>
            <a:off x="839788" y="1179512"/>
            <a:ext cx="10512424" cy="2163456"/>
          </a:xfrm>
        </p:spPr>
        <p:txBody>
          <a:bodyPr>
            <a:normAutofit/>
          </a:bodyPr>
          <a:lstStyle/>
          <a:p>
            <a:pPr marL="342900" indent="-342900">
              <a:buFont typeface="Arial" panose="020B0604020202020204" pitchFamily="34" charset="0"/>
              <a:buChar char="•"/>
            </a:pPr>
            <a:r>
              <a:rPr lang="en-US" sz="1700" b="0" i="0" dirty="0">
                <a:solidFill>
                  <a:srgbClr val="000000"/>
                </a:solidFill>
                <a:effectLst/>
                <a:latin typeface="Helvetica Neue"/>
              </a:rPr>
              <a:t>We have created a subset of data, warehouse object ,</a:t>
            </a:r>
          </a:p>
          <a:p>
            <a:pPr marL="342900" indent="-342900">
              <a:buFont typeface="Arial" panose="020B0604020202020204" pitchFamily="34" charset="0"/>
              <a:buChar char="•"/>
            </a:pPr>
            <a:r>
              <a:rPr lang="en-US" sz="1700" b="0" i="0" dirty="0">
                <a:solidFill>
                  <a:srgbClr val="000000"/>
                </a:solidFill>
                <a:effectLst/>
                <a:latin typeface="Helvetica Neue"/>
              </a:rPr>
              <a:t>In warehouse object there are categorical variables for which we cannot directly convert to numerical types, So we can make use of get_dummies of pandas to suitable dummies for different levels of variables.</a:t>
            </a:r>
          </a:p>
          <a:p>
            <a:pPr marL="342900" indent="-342900">
              <a:buFont typeface="Arial" panose="020B0604020202020204" pitchFamily="34" charset="0"/>
              <a:buChar char="•"/>
            </a:pPr>
            <a:r>
              <a:rPr lang="en-US" sz="1700" b="0" i="0" dirty="0">
                <a:solidFill>
                  <a:srgbClr val="000000"/>
                </a:solidFill>
                <a:effectLst/>
                <a:latin typeface="Helvetica Neue"/>
              </a:rPr>
              <a:t>Lets now create dummy variables for categorical variables.</a:t>
            </a:r>
            <a:r>
              <a:rPr lang="en-US" sz="1700" b="0" i="0" u="none" strike="noStrike" dirty="0">
                <a:solidFill>
                  <a:srgbClr val="1A466C"/>
                </a:solidFill>
                <a:effectLst/>
                <a:latin typeface="Helvetica Neue"/>
                <a:hlinkClick r:id="rId2"/>
              </a:rPr>
              <a:t>¶</a:t>
            </a:r>
            <a:endParaRPr lang="en-US" sz="1700" b="0" i="0" dirty="0">
              <a:solidFill>
                <a:srgbClr val="000000"/>
              </a:solidFill>
              <a:effectLst/>
              <a:latin typeface="Helvetica Neue"/>
            </a:endParaRPr>
          </a:p>
          <a:p>
            <a:endParaRPr lang="en-IN" dirty="0"/>
          </a:p>
        </p:txBody>
      </p:sp>
      <p:pic>
        <p:nvPicPr>
          <p:cNvPr id="9" name="Content Placeholder 8">
            <a:extLst>
              <a:ext uri="{FF2B5EF4-FFF2-40B4-BE49-F238E27FC236}">
                <a16:creationId xmlns:a16="http://schemas.microsoft.com/office/drawing/2014/main" id="{96DEE1DC-521B-6475-AFE8-4F6B473A272B}"/>
              </a:ext>
            </a:extLst>
          </p:cNvPr>
          <p:cNvPicPr>
            <a:picLocks noGrp="1" noChangeAspect="1"/>
          </p:cNvPicPr>
          <p:nvPr>
            <p:ph sz="half" idx="2"/>
          </p:nvPr>
        </p:nvPicPr>
        <p:blipFill>
          <a:blip r:embed="rId3"/>
          <a:stretch>
            <a:fillRect/>
          </a:stretch>
        </p:blipFill>
        <p:spPr>
          <a:xfrm>
            <a:off x="1279263" y="2880769"/>
            <a:ext cx="9892075" cy="3775670"/>
          </a:xfrm>
        </p:spPr>
      </p:pic>
    </p:spTree>
    <p:extLst>
      <p:ext uri="{BB962C8B-B14F-4D97-AF65-F5344CB8AC3E}">
        <p14:creationId xmlns:p14="http://schemas.microsoft.com/office/powerpoint/2010/main" val="86614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450C-F541-DE4B-E382-ECC946DF344A}"/>
              </a:ext>
            </a:extLst>
          </p:cNvPr>
          <p:cNvSpPr>
            <a:spLocks noGrp="1"/>
          </p:cNvSpPr>
          <p:nvPr>
            <p:ph type="title"/>
          </p:nvPr>
        </p:nvSpPr>
        <p:spPr/>
        <p:txBody>
          <a:bodyPr/>
          <a:lstStyle/>
          <a:p>
            <a:r>
              <a:rPr lang="en-IN" dirty="0"/>
              <a:t>Model Building &amp; Evaluation</a:t>
            </a:r>
          </a:p>
        </p:txBody>
      </p:sp>
      <p:sp>
        <p:nvSpPr>
          <p:cNvPr id="3" name="Text Placeholder 2">
            <a:extLst>
              <a:ext uri="{FF2B5EF4-FFF2-40B4-BE49-F238E27FC236}">
                <a16:creationId xmlns:a16="http://schemas.microsoft.com/office/drawing/2014/main" id="{543D8C4D-633D-EB5B-8313-73198480988A}"/>
              </a:ext>
            </a:extLst>
          </p:cNvPr>
          <p:cNvSpPr>
            <a:spLocks noGrp="1"/>
          </p:cNvSpPr>
          <p:nvPr>
            <p:ph type="body" idx="1"/>
          </p:nvPr>
        </p:nvSpPr>
        <p:spPr>
          <a:xfrm>
            <a:off x="839788" y="2015459"/>
            <a:ext cx="10437812" cy="823912"/>
          </a:xfrm>
        </p:spPr>
        <p:txBody>
          <a:bodyPr>
            <a:normAutofit fontScale="85000" lnSpcReduction="10000"/>
          </a:bodyPr>
          <a:lstStyle/>
          <a:p>
            <a:pPr marL="342900" indent="-342900" algn="l">
              <a:buFont typeface="Arial" panose="020B0604020202020204" pitchFamily="34" charset="0"/>
              <a:buChar char="•"/>
            </a:pPr>
            <a:r>
              <a:rPr lang="en-US" b="0" i="0" dirty="0">
                <a:solidFill>
                  <a:srgbClr val="000000"/>
                </a:solidFill>
                <a:effectLst/>
                <a:latin typeface="Helvetica Neue"/>
              </a:rPr>
              <a:t>The 4th and important step in machine learning is Model Building &amp; Evaluating it.</a:t>
            </a:r>
          </a:p>
          <a:p>
            <a:pPr marL="342900" indent="-342900" algn="l">
              <a:buFont typeface="Arial" panose="020B0604020202020204" pitchFamily="34" charset="0"/>
              <a:buChar char="•"/>
            </a:pPr>
            <a:r>
              <a:rPr lang="en-US" b="0" i="0" dirty="0">
                <a:solidFill>
                  <a:srgbClr val="000000"/>
                </a:solidFill>
                <a:effectLst/>
                <a:latin typeface="Helvetica Neue"/>
              </a:rPr>
              <a:t>The first step in model building is usual train test split.</a:t>
            </a:r>
          </a:p>
        </p:txBody>
      </p:sp>
      <p:pic>
        <p:nvPicPr>
          <p:cNvPr id="8" name="Content Placeholder 7">
            <a:extLst>
              <a:ext uri="{FF2B5EF4-FFF2-40B4-BE49-F238E27FC236}">
                <a16:creationId xmlns:a16="http://schemas.microsoft.com/office/drawing/2014/main" id="{E2AC7E01-BA84-1470-82AF-B9864EC03E02}"/>
              </a:ext>
            </a:extLst>
          </p:cNvPr>
          <p:cNvPicPr>
            <a:picLocks noGrp="1" noChangeAspect="1"/>
          </p:cNvPicPr>
          <p:nvPr>
            <p:ph sz="half" idx="2"/>
          </p:nvPr>
        </p:nvPicPr>
        <p:blipFill>
          <a:blip r:embed="rId2"/>
          <a:stretch>
            <a:fillRect/>
          </a:stretch>
        </p:blipFill>
        <p:spPr>
          <a:xfrm>
            <a:off x="266273" y="3429000"/>
            <a:ext cx="11925727" cy="1167150"/>
          </a:xfrm>
        </p:spPr>
      </p:pic>
    </p:spTree>
    <p:extLst>
      <p:ext uri="{BB962C8B-B14F-4D97-AF65-F5344CB8AC3E}">
        <p14:creationId xmlns:p14="http://schemas.microsoft.com/office/powerpoint/2010/main" val="2345152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6120-13FA-F357-AE93-30F434B795A7}"/>
              </a:ext>
            </a:extLst>
          </p:cNvPr>
          <p:cNvSpPr>
            <a:spLocks noGrp="1"/>
          </p:cNvSpPr>
          <p:nvPr>
            <p:ph type="title"/>
          </p:nvPr>
        </p:nvSpPr>
        <p:spPr/>
        <p:txBody>
          <a:bodyPr/>
          <a:lstStyle/>
          <a:p>
            <a:r>
              <a:rPr lang="en-IN" dirty="0"/>
              <a:t>Feature Scaling</a:t>
            </a:r>
          </a:p>
        </p:txBody>
      </p:sp>
      <p:sp>
        <p:nvSpPr>
          <p:cNvPr id="3" name="Text Placeholder 2">
            <a:extLst>
              <a:ext uri="{FF2B5EF4-FFF2-40B4-BE49-F238E27FC236}">
                <a16:creationId xmlns:a16="http://schemas.microsoft.com/office/drawing/2014/main" id="{4E50E36D-AE79-27DE-FDC5-96052B285014}"/>
              </a:ext>
            </a:extLst>
          </p:cNvPr>
          <p:cNvSpPr>
            <a:spLocks noGrp="1"/>
          </p:cNvSpPr>
          <p:nvPr>
            <p:ph type="body" idx="1"/>
          </p:nvPr>
        </p:nvSpPr>
        <p:spPr>
          <a:xfrm>
            <a:off x="839788" y="1356851"/>
            <a:ext cx="10512424" cy="1779639"/>
          </a:xfrm>
        </p:spPr>
        <p:txBody>
          <a:bodyPr>
            <a:normAutofit fontScale="92500" lnSpcReduction="20000"/>
          </a:bodyPr>
          <a:lstStyle/>
          <a:p>
            <a:pPr marL="342900" indent="-342900">
              <a:buFont typeface="Arial" panose="020B0604020202020204" pitchFamily="34" charset="0"/>
              <a:buChar char="•"/>
            </a:pPr>
            <a:r>
              <a:rPr lang="en-US" sz="1900" b="0" dirty="0"/>
              <a:t> Now we have done the train-test split, we need to scale the variable for better interpretability and for handling the outliers. But we  only need to scale the numeric columns &amp; not the dummy variables. Lets take a look at the list of numeric variables we had created in the beginning. </a:t>
            </a:r>
          </a:p>
          <a:p>
            <a:pPr marL="342900" indent="-342900">
              <a:buFont typeface="Arial" panose="020B0604020202020204" pitchFamily="34" charset="0"/>
              <a:buChar char="•"/>
            </a:pPr>
            <a:r>
              <a:rPr lang="en-US" sz="1900" b="0" dirty="0"/>
              <a:t>Also the scaling has to be done only on the train dataset as you don’t want the model to learn anything from the test data.</a:t>
            </a:r>
          </a:p>
          <a:p>
            <a:pPr marL="342900" indent="-342900">
              <a:buFont typeface="Arial" panose="020B0604020202020204" pitchFamily="34" charset="0"/>
              <a:buChar char="•"/>
            </a:pPr>
            <a:r>
              <a:rPr lang="en-US" sz="1900" b="0" dirty="0"/>
              <a:t> </a:t>
            </a:r>
            <a:r>
              <a:rPr lang="en-US" sz="1900" b="0" i="0" dirty="0">
                <a:solidFill>
                  <a:srgbClr val="000000"/>
                </a:solidFill>
                <a:effectLst/>
              </a:rPr>
              <a:t>'</a:t>
            </a:r>
            <a:r>
              <a:rPr lang="en-US" sz="1900" b="0" i="0" dirty="0" err="1">
                <a:solidFill>
                  <a:srgbClr val="000000"/>
                </a:solidFill>
                <a:effectLst/>
              </a:rPr>
              <a:t>flood_impacted</a:t>
            </a:r>
            <a:r>
              <a:rPr lang="en-US" sz="1900" b="0" i="0" dirty="0">
                <a:solidFill>
                  <a:srgbClr val="000000"/>
                </a:solidFill>
                <a:effectLst/>
              </a:rPr>
              <a:t>', 'flood_proof','electric_supply','</a:t>
            </a:r>
            <a:r>
              <a:rPr lang="en-US" sz="1900" b="0" i="0" dirty="0" err="1">
                <a:solidFill>
                  <a:srgbClr val="000000"/>
                </a:solidFill>
                <a:effectLst/>
              </a:rPr>
              <a:t>temp_reg_mach</a:t>
            </a:r>
            <a:r>
              <a:rPr lang="en-US" sz="1900" b="0" i="0" dirty="0">
                <a:solidFill>
                  <a:srgbClr val="000000"/>
                </a:solidFill>
                <a:effectLst/>
              </a:rPr>
              <a:t>' : These are binary categorical variables.</a:t>
            </a:r>
            <a:br>
              <a:rPr lang="en-US" sz="1900" b="0" i="0" dirty="0">
                <a:solidFill>
                  <a:srgbClr val="000000"/>
                </a:solidFill>
                <a:effectLst/>
              </a:rPr>
            </a:br>
            <a:r>
              <a:rPr lang="en-US" sz="1900" b="0" i="0" dirty="0">
                <a:solidFill>
                  <a:srgbClr val="000000"/>
                </a:solidFill>
                <a:effectLst/>
              </a:rPr>
              <a:t>'wh_est_year', : We have already eliminated these variables.</a:t>
            </a:r>
            <a:r>
              <a:rPr lang="en-US" sz="1900" b="0" i="0" u="none" strike="noStrike" dirty="0">
                <a:solidFill>
                  <a:srgbClr val="296EAA"/>
                </a:solidFill>
                <a:effectLst/>
                <a:hlinkClick r:id="rId2"/>
              </a:rPr>
              <a:t>¶</a:t>
            </a:r>
            <a:endParaRPr lang="en-US" sz="1900" b="0" i="0" dirty="0">
              <a:solidFill>
                <a:srgbClr val="000000"/>
              </a:solidFill>
              <a:effectLst/>
            </a:endParaRPr>
          </a:p>
        </p:txBody>
      </p:sp>
      <p:pic>
        <p:nvPicPr>
          <p:cNvPr id="8" name="Content Placeholder 7">
            <a:extLst>
              <a:ext uri="{FF2B5EF4-FFF2-40B4-BE49-F238E27FC236}">
                <a16:creationId xmlns:a16="http://schemas.microsoft.com/office/drawing/2014/main" id="{377631DA-B7D6-602E-0D96-37167B8B558E}"/>
              </a:ext>
            </a:extLst>
          </p:cNvPr>
          <p:cNvPicPr>
            <a:picLocks noGrp="1" noChangeAspect="1"/>
          </p:cNvPicPr>
          <p:nvPr>
            <p:ph sz="half" idx="2"/>
          </p:nvPr>
        </p:nvPicPr>
        <p:blipFill>
          <a:blip r:embed="rId3"/>
          <a:stretch>
            <a:fillRect/>
          </a:stretch>
        </p:blipFill>
        <p:spPr>
          <a:xfrm>
            <a:off x="58182" y="3352801"/>
            <a:ext cx="12042325" cy="2625211"/>
          </a:xfrm>
        </p:spPr>
      </p:pic>
    </p:spTree>
    <p:extLst>
      <p:ext uri="{BB962C8B-B14F-4D97-AF65-F5344CB8AC3E}">
        <p14:creationId xmlns:p14="http://schemas.microsoft.com/office/powerpoint/2010/main" val="698391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58B1A5E-FA1D-F755-0F8C-2A3F0C199AA7}"/>
              </a:ext>
            </a:extLst>
          </p:cNvPr>
          <p:cNvSpPr>
            <a:spLocks noGrp="1"/>
          </p:cNvSpPr>
          <p:nvPr>
            <p:ph type="title"/>
          </p:nvPr>
        </p:nvSpPr>
        <p:spPr/>
        <p:txBody>
          <a:bodyPr/>
          <a:lstStyle/>
          <a:p>
            <a:r>
              <a:rPr lang="en-IN" dirty="0"/>
              <a:t>Transformation</a:t>
            </a:r>
          </a:p>
        </p:txBody>
      </p:sp>
      <p:sp>
        <p:nvSpPr>
          <p:cNvPr id="8" name="Text Placeholder 7">
            <a:extLst>
              <a:ext uri="{FF2B5EF4-FFF2-40B4-BE49-F238E27FC236}">
                <a16:creationId xmlns:a16="http://schemas.microsoft.com/office/drawing/2014/main" id="{25F0BE99-096B-C0B6-FAF7-CAA781F09DFB}"/>
              </a:ext>
            </a:extLst>
          </p:cNvPr>
          <p:cNvSpPr>
            <a:spLocks noGrp="1"/>
          </p:cNvSpPr>
          <p:nvPr>
            <p:ph type="body" idx="1"/>
          </p:nvPr>
        </p:nvSpPr>
        <p:spPr>
          <a:xfrm>
            <a:off x="839788" y="1681162"/>
            <a:ext cx="10512424" cy="1071869"/>
          </a:xfrm>
        </p:spPr>
        <p:txBody>
          <a:bodyPr>
            <a:normAutofit fontScale="92500" lnSpcReduction="10000"/>
          </a:bodyPr>
          <a:lstStyle/>
          <a:p>
            <a:pPr marL="342900" indent="-342900">
              <a:buFont typeface="Arial" panose="020B0604020202020204" pitchFamily="34" charset="0"/>
              <a:buChar char="•"/>
            </a:pPr>
            <a:r>
              <a:rPr lang="en-IN" b="0" dirty="0"/>
              <a:t>Performing inverse transformation on the ‘storage_issue_reported_l3m’ to get maximum values to minimum values.</a:t>
            </a:r>
          </a:p>
          <a:p>
            <a:pPr marL="342900" indent="-342900">
              <a:buFont typeface="Arial" panose="020B0604020202020204" pitchFamily="34" charset="0"/>
              <a:buChar char="•"/>
            </a:pPr>
            <a:r>
              <a:rPr lang="en-IN" b="0" dirty="0"/>
              <a:t>By this transformation we can eliminate the supply &amp; demand mismatch.</a:t>
            </a:r>
          </a:p>
        </p:txBody>
      </p:sp>
      <p:pic>
        <p:nvPicPr>
          <p:cNvPr id="6" name="Content Placeholder 5">
            <a:extLst>
              <a:ext uri="{FF2B5EF4-FFF2-40B4-BE49-F238E27FC236}">
                <a16:creationId xmlns:a16="http://schemas.microsoft.com/office/drawing/2014/main" id="{DA0A179B-2F67-FED2-DA82-0F2FBFEDFC35}"/>
              </a:ext>
            </a:extLst>
          </p:cNvPr>
          <p:cNvPicPr>
            <a:picLocks noGrp="1" noChangeAspect="1"/>
          </p:cNvPicPr>
          <p:nvPr>
            <p:ph sz="half" idx="2"/>
          </p:nvPr>
        </p:nvPicPr>
        <p:blipFill>
          <a:blip r:embed="rId2"/>
          <a:stretch>
            <a:fillRect/>
          </a:stretch>
        </p:blipFill>
        <p:spPr>
          <a:xfrm>
            <a:off x="265471" y="3623609"/>
            <a:ext cx="11926529" cy="1458634"/>
          </a:xfrm>
        </p:spPr>
      </p:pic>
    </p:spTree>
    <p:extLst>
      <p:ext uri="{BB962C8B-B14F-4D97-AF65-F5344CB8AC3E}">
        <p14:creationId xmlns:p14="http://schemas.microsoft.com/office/powerpoint/2010/main" val="1000276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376E-7CB9-D5A4-5D97-65945A4E449D}"/>
              </a:ext>
            </a:extLst>
          </p:cNvPr>
          <p:cNvSpPr>
            <a:spLocks noGrp="1"/>
          </p:cNvSpPr>
          <p:nvPr>
            <p:ph type="title"/>
          </p:nvPr>
        </p:nvSpPr>
        <p:spPr/>
        <p:txBody>
          <a:bodyPr/>
          <a:lstStyle/>
          <a:p>
            <a:r>
              <a:rPr lang="en-IN" dirty="0"/>
              <a:t>Regression Model building</a:t>
            </a:r>
          </a:p>
        </p:txBody>
      </p:sp>
      <p:sp>
        <p:nvSpPr>
          <p:cNvPr id="3" name="Text Placeholder 2">
            <a:extLst>
              <a:ext uri="{FF2B5EF4-FFF2-40B4-BE49-F238E27FC236}">
                <a16:creationId xmlns:a16="http://schemas.microsoft.com/office/drawing/2014/main" id="{02CD57D8-9E94-F343-5410-89CD0D3428EC}"/>
              </a:ext>
            </a:extLst>
          </p:cNvPr>
          <p:cNvSpPr>
            <a:spLocks noGrp="1"/>
          </p:cNvSpPr>
          <p:nvPr>
            <p:ph type="body" idx="1"/>
          </p:nvPr>
        </p:nvSpPr>
        <p:spPr>
          <a:xfrm>
            <a:off x="839788" y="1681163"/>
            <a:ext cx="10512424" cy="1091534"/>
          </a:xfrm>
        </p:spPr>
        <p:txBody>
          <a:bodyPr>
            <a:normAutofit fontScale="92500" lnSpcReduction="10000"/>
          </a:bodyPr>
          <a:lstStyle/>
          <a:p>
            <a:r>
              <a:rPr lang="en-US" b="0" i="0" dirty="0">
                <a:solidFill>
                  <a:srgbClr val="000000"/>
                </a:solidFill>
                <a:effectLst/>
                <a:latin typeface="Helvetica Neue"/>
              </a:rPr>
              <a:t>Now the variables are appropriately scaled. We need to divide the data into dependent &amp; independent variables</a:t>
            </a:r>
            <a:r>
              <a:rPr lang="en-US" b="1" i="0" dirty="0">
                <a:solidFill>
                  <a:srgbClr val="000000"/>
                </a:solidFill>
                <a:effectLst/>
                <a:latin typeface="Helvetica Neue"/>
              </a:rPr>
              <a:t>.</a:t>
            </a:r>
          </a:p>
          <a:p>
            <a:r>
              <a:rPr lang="en-US" b="0" i="0" dirty="0">
                <a:solidFill>
                  <a:srgbClr val="000000"/>
                </a:solidFill>
                <a:effectLst/>
                <a:latin typeface="Helvetica Neue"/>
              </a:rPr>
              <a:t>And Building Linear Regression model on all the features</a:t>
            </a:r>
          </a:p>
        </p:txBody>
      </p:sp>
      <p:pic>
        <p:nvPicPr>
          <p:cNvPr id="8" name="Content Placeholder 7">
            <a:extLst>
              <a:ext uri="{FF2B5EF4-FFF2-40B4-BE49-F238E27FC236}">
                <a16:creationId xmlns:a16="http://schemas.microsoft.com/office/drawing/2014/main" id="{95A6F40F-CFEE-1DF3-0655-5F7A01631D4A}"/>
              </a:ext>
            </a:extLst>
          </p:cNvPr>
          <p:cNvPicPr>
            <a:picLocks noGrp="1" noChangeAspect="1"/>
          </p:cNvPicPr>
          <p:nvPr>
            <p:ph sz="half" idx="2"/>
          </p:nvPr>
        </p:nvPicPr>
        <p:blipFill>
          <a:blip r:embed="rId2"/>
          <a:stretch>
            <a:fillRect/>
          </a:stretch>
        </p:blipFill>
        <p:spPr>
          <a:xfrm>
            <a:off x="1949864" y="3247340"/>
            <a:ext cx="7216879" cy="1301002"/>
          </a:xfrm>
        </p:spPr>
      </p:pic>
      <p:pic>
        <p:nvPicPr>
          <p:cNvPr id="10" name="Content Placeholder 9">
            <a:extLst>
              <a:ext uri="{FF2B5EF4-FFF2-40B4-BE49-F238E27FC236}">
                <a16:creationId xmlns:a16="http://schemas.microsoft.com/office/drawing/2014/main" id="{9211E5CF-CBB5-A745-1E0C-34E5AE0917E9}"/>
              </a:ext>
            </a:extLst>
          </p:cNvPr>
          <p:cNvPicPr>
            <a:picLocks noGrp="1" noChangeAspect="1"/>
          </p:cNvPicPr>
          <p:nvPr>
            <p:ph sz="quarter" idx="4"/>
          </p:nvPr>
        </p:nvPicPr>
        <p:blipFill>
          <a:blip r:embed="rId3"/>
          <a:stretch>
            <a:fillRect/>
          </a:stretch>
        </p:blipFill>
        <p:spPr>
          <a:xfrm>
            <a:off x="1949865" y="4712228"/>
            <a:ext cx="7216879" cy="1537399"/>
          </a:xfrm>
        </p:spPr>
      </p:pic>
    </p:spTree>
    <p:extLst>
      <p:ext uri="{BB962C8B-B14F-4D97-AF65-F5344CB8AC3E}">
        <p14:creationId xmlns:p14="http://schemas.microsoft.com/office/powerpoint/2010/main" val="288299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81199F-F9A1-C8AB-163C-D1522AD3ED8F}"/>
              </a:ext>
            </a:extLst>
          </p:cNvPr>
          <p:cNvSpPr>
            <a:spLocks noGrp="1"/>
          </p:cNvSpPr>
          <p:nvPr>
            <p:ph type="body" idx="1"/>
          </p:nvPr>
        </p:nvSpPr>
        <p:spPr>
          <a:xfrm>
            <a:off x="721800" y="324311"/>
            <a:ext cx="5157787" cy="823912"/>
          </a:xfrm>
        </p:spPr>
        <p:txBody>
          <a:bodyPr/>
          <a:lstStyle/>
          <a:p>
            <a:r>
              <a:rPr lang="en-IN" dirty="0"/>
              <a:t>Recursive Feature Elimination (RFE)</a:t>
            </a:r>
          </a:p>
        </p:txBody>
      </p:sp>
      <p:pic>
        <p:nvPicPr>
          <p:cNvPr id="8" name="Content Placeholder 7">
            <a:extLst>
              <a:ext uri="{FF2B5EF4-FFF2-40B4-BE49-F238E27FC236}">
                <a16:creationId xmlns:a16="http://schemas.microsoft.com/office/drawing/2014/main" id="{5BFADAA1-B0E5-2EEA-A77E-50D4C82053DD}"/>
              </a:ext>
            </a:extLst>
          </p:cNvPr>
          <p:cNvPicPr>
            <a:picLocks noGrp="1" noChangeAspect="1"/>
          </p:cNvPicPr>
          <p:nvPr>
            <p:ph sz="half" idx="2"/>
          </p:nvPr>
        </p:nvPicPr>
        <p:blipFill>
          <a:blip r:embed="rId2"/>
          <a:stretch>
            <a:fillRect/>
          </a:stretch>
        </p:blipFill>
        <p:spPr>
          <a:xfrm>
            <a:off x="854808" y="1276158"/>
            <a:ext cx="5438826" cy="1152294"/>
          </a:xfrm>
        </p:spPr>
      </p:pic>
      <p:pic>
        <p:nvPicPr>
          <p:cNvPr id="10" name="Content Placeholder 9">
            <a:extLst>
              <a:ext uri="{FF2B5EF4-FFF2-40B4-BE49-F238E27FC236}">
                <a16:creationId xmlns:a16="http://schemas.microsoft.com/office/drawing/2014/main" id="{B1B0F9DE-0903-BFDB-5DA2-D7C155E00023}"/>
              </a:ext>
            </a:extLst>
          </p:cNvPr>
          <p:cNvPicPr>
            <a:picLocks noGrp="1" noChangeAspect="1"/>
          </p:cNvPicPr>
          <p:nvPr>
            <p:ph sz="quarter" idx="4"/>
          </p:nvPr>
        </p:nvPicPr>
        <p:blipFill>
          <a:blip r:embed="rId3"/>
          <a:stretch>
            <a:fillRect/>
          </a:stretch>
        </p:blipFill>
        <p:spPr>
          <a:xfrm>
            <a:off x="854808" y="2353511"/>
            <a:ext cx="9332867" cy="4430747"/>
          </a:xfrm>
        </p:spPr>
      </p:pic>
    </p:spTree>
    <p:extLst>
      <p:ext uri="{BB962C8B-B14F-4D97-AF65-F5344CB8AC3E}">
        <p14:creationId xmlns:p14="http://schemas.microsoft.com/office/powerpoint/2010/main" val="2953966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8E126A-A5EB-6378-9176-27C77FA42AF6}"/>
              </a:ext>
            </a:extLst>
          </p:cNvPr>
          <p:cNvSpPr>
            <a:spLocks noGrp="1"/>
          </p:cNvSpPr>
          <p:nvPr>
            <p:ph type="body" idx="1"/>
          </p:nvPr>
        </p:nvSpPr>
        <p:spPr>
          <a:xfrm>
            <a:off x="717755" y="402970"/>
            <a:ext cx="10992464" cy="1032540"/>
          </a:xfrm>
        </p:spPr>
        <p:txBody>
          <a:bodyPr>
            <a:normAutofit fontScale="92500" lnSpcReduction="10000"/>
          </a:bodyPr>
          <a:lstStyle/>
          <a:p>
            <a:pPr marL="285750" indent="-285750">
              <a:buFont typeface="Arial" panose="020B0604020202020204" pitchFamily="34" charset="0"/>
              <a:buChar char="•"/>
            </a:pPr>
            <a:r>
              <a:rPr lang="en-US" sz="1600" b="0" i="0" dirty="0">
                <a:solidFill>
                  <a:srgbClr val="000000"/>
                </a:solidFill>
                <a:effectLst/>
                <a:latin typeface="Helvetica Neue"/>
              </a:rPr>
              <a:t>Because we have taken reciprocal of our most significant variable 'storage_issue_reported_l3m' , R squared has become very less. </a:t>
            </a:r>
          </a:p>
          <a:p>
            <a:pPr marL="285750" indent="-285750">
              <a:buFont typeface="Arial" panose="020B0604020202020204" pitchFamily="34" charset="0"/>
              <a:buChar char="•"/>
            </a:pPr>
            <a:r>
              <a:rPr lang="en-US" sz="1600" b="0" i="0" dirty="0">
                <a:solidFill>
                  <a:srgbClr val="000000"/>
                </a:solidFill>
                <a:effectLst/>
                <a:latin typeface="Helvetica Neue"/>
              </a:rPr>
              <a:t>But we intend to solve supply and demand issue this model good.</a:t>
            </a:r>
            <a:br>
              <a:rPr lang="en-US" sz="1600" b="0" i="0" dirty="0">
                <a:solidFill>
                  <a:srgbClr val="000000"/>
                </a:solidFill>
                <a:effectLst/>
                <a:latin typeface="Helvetica Neue"/>
              </a:rPr>
            </a:br>
            <a:r>
              <a:rPr lang="en-US" sz="1600" b="0" i="0" dirty="0">
                <a:solidFill>
                  <a:srgbClr val="000000"/>
                </a:solidFill>
                <a:effectLst/>
                <a:latin typeface="Helvetica Neue"/>
              </a:rPr>
              <a:t>lets see how our model performance with even less features.</a:t>
            </a:r>
          </a:p>
        </p:txBody>
      </p:sp>
      <p:pic>
        <p:nvPicPr>
          <p:cNvPr id="8" name="Content Placeholder 7">
            <a:extLst>
              <a:ext uri="{FF2B5EF4-FFF2-40B4-BE49-F238E27FC236}">
                <a16:creationId xmlns:a16="http://schemas.microsoft.com/office/drawing/2014/main" id="{EF2AB144-6F3B-B370-59AD-923A5E79A9F9}"/>
              </a:ext>
            </a:extLst>
          </p:cNvPr>
          <p:cNvPicPr>
            <a:picLocks noGrp="1" noChangeAspect="1"/>
          </p:cNvPicPr>
          <p:nvPr>
            <p:ph sz="half" idx="2"/>
          </p:nvPr>
        </p:nvPicPr>
        <p:blipFill>
          <a:blip r:embed="rId2"/>
          <a:stretch>
            <a:fillRect/>
          </a:stretch>
        </p:blipFill>
        <p:spPr>
          <a:xfrm>
            <a:off x="1594746" y="2108340"/>
            <a:ext cx="8805657" cy="4346690"/>
          </a:xfrm>
        </p:spPr>
      </p:pic>
    </p:spTree>
    <p:extLst>
      <p:ext uri="{BB962C8B-B14F-4D97-AF65-F5344CB8AC3E}">
        <p14:creationId xmlns:p14="http://schemas.microsoft.com/office/powerpoint/2010/main" val="509721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8E126A-A5EB-6378-9176-27C77FA42AF6}"/>
              </a:ext>
            </a:extLst>
          </p:cNvPr>
          <p:cNvSpPr>
            <a:spLocks noGrp="1"/>
          </p:cNvSpPr>
          <p:nvPr>
            <p:ph type="body" idx="1"/>
          </p:nvPr>
        </p:nvSpPr>
        <p:spPr>
          <a:xfrm>
            <a:off x="717755" y="402970"/>
            <a:ext cx="10992464" cy="1032540"/>
          </a:xfrm>
        </p:spPr>
        <p:txBody>
          <a:bodyPr>
            <a:normAutofit/>
          </a:bodyPr>
          <a:lstStyle/>
          <a:p>
            <a:pPr marL="285750" indent="-285750">
              <a:buFont typeface="Arial" panose="020B0604020202020204" pitchFamily="34" charset="0"/>
              <a:buChar char="•"/>
            </a:pPr>
            <a:r>
              <a:rPr lang="en-US" sz="1600" b="0" i="0" dirty="0">
                <a:solidFill>
                  <a:srgbClr val="000000"/>
                </a:solidFill>
                <a:effectLst/>
                <a:latin typeface="Helvetica Neue"/>
              </a:rPr>
              <a:t>'</a:t>
            </a:r>
            <a:r>
              <a:rPr lang="en-US" sz="1600" b="0" i="0" dirty="0" err="1">
                <a:solidFill>
                  <a:srgbClr val="000000"/>
                </a:solidFill>
                <a:effectLst/>
                <a:latin typeface="Helvetica Neue"/>
              </a:rPr>
              <a:t>zone_South</a:t>
            </a:r>
            <a:r>
              <a:rPr lang="en-US" sz="1600" b="0" i="0" dirty="0">
                <a:solidFill>
                  <a:srgbClr val="000000"/>
                </a:solidFill>
                <a:effectLst/>
                <a:latin typeface="Helvetica Neue"/>
              </a:rPr>
              <a:t>’ , </a:t>
            </a:r>
            <a:r>
              <a:rPr lang="it-IT" sz="1600" b="0" i="0" dirty="0">
                <a:solidFill>
                  <a:srgbClr val="000000"/>
                </a:solidFill>
                <a:effectLst/>
                <a:latin typeface="Helvetica Neue"/>
              </a:rPr>
              <a:t>'WH_regional_zone_Zone 2’ have p values more than 0.05, lets drop them one by one.</a:t>
            </a:r>
            <a:endParaRPr lang="en-US" sz="1600" b="0" i="0" dirty="0">
              <a:solidFill>
                <a:srgbClr val="000000"/>
              </a:solidFill>
              <a:effectLst/>
              <a:latin typeface="Helvetica Neue"/>
            </a:endParaRPr>
          </a:p>
        </p:txBody>
      </p:sp>
      <p:pic>
        <p:nvPicPr>
          <p:cNvPr id="8" name="Content Placeholder 7">
            <a:extLst>
              <a:ext uri="{FF2B5EF4-FFF2-40B4-BE49-F238E27FC236}">
                <a16:creationId xmlns:a16="http://schemas.microsoft.com/office/drawing/2014/main" id="{EF2AB144-6F3B-B370-59AD-923A5E79A9F9}"/>
              </a:ext>
            </a:extLst>
          </p:cNvPr>
          <p:cNvPicPr>
            <a:picLocks noGrp="1" noChangeAspect="1"/>
          </p:cNvPicPr>
          <p:nvPr>
            <p:ph sz="half" idx="2"/>
          </p:nvPr>
        </p:nvPicPr>
        <p:blipFill>
          <a:blip r:embed="rId2"/>
          <a:stretch>
            <a:fillRect/>
          </a:stretch>
        </p:blipFill>
        <p:spPr>
          <a:xfrm>
            <a:off x="1594746" y="2108340"/>
            <a:ext cx="8805657" cy="4346690"/>
          </a:xfrm>
        </p:spPr>
      </p:pic>
    </p:spTree>
    <p:extLst>
      <p:ext uri="{BB962C8B-B14F-4D97-AF65-F5344CB8AC3E}">
        <p14:creationId xmlns:p14="http://schemas.microsoft.com/office/powerpoint/2010/main" val="1305612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8E126A-A5EB-6378-9176-27C77FA42AF6}"/>
              </a:ext>
            </a:extLst>
          </p:cNvPr>
          <p:cNvSpPr>
            <a:spLocks noGrp="1"/>
          </p:cNvSpPr>
          <p:nvPr>
            <p:ph type="body" idx="1"/>
          </p:nvPr>
        </p:nvSpPr>
        <p:spPr>
          <a:xfrm>
            <a:off x="717755" y="402970"/>
            <a:ext cx="10992464" cy="1032540"/>
          </a:xfrm>
        </p:spPr>
        <p:txBody>
          <a:bodyPr>
            <a:normAutofit/>
          </a:bodyPr>
          <a:lstStyle/>
          <a:p>
            <a:pPr marL="285750" indent="-285750">
              <a:buFont typeface="Arial" panose="020B0604020202020204" pitchFamily="34" charset="0"/>
              <a:buChar char="•"/>
            </a:pPr>
            <a:r>
              <a:rPr lang="en-US" sz="1600" b="0" i="0" dirty="0">
                <a:solidFill>
                  <a:srgbClr val="000000"/>
                </a:solidFill>
                <a:effectLst/>
                <a:latin typeface="Helvetica Neue"/>
              </a:rPr>
              <a:t>'</a:t>
            </a:r>
            <a:r>
              <a:rPr lang="en-US" sz="1600" b="0" i="0" dirty="0" err="1">
                <a:solidFill>
                  <a:srgbClr val="000000"/>
                </a:solidFill>
                <a:effectLst/>
                <a:latin typeface="Helvetica Neue"/>
              </a:rPr>
              <a:t>zone_South</a:t>
            </a:r>
            <a:r>
              <a:rPr lang="en-US" sz="1600" b="0" i="0" dirty="0">
                <a:solidFill>
                  <a:srgbClr val="000000"/>
                </a:solidFill>
                <a:effectLst/>
                <a:latin typeface="Helvetica Neue"/>
              </a:rPr>
              <a:t>’ , </a:t>
            </a:r>
            <a:r>
              <a:rPr lang="it-IT" sz="1600" b="0" i="0" dirty="0">
                <a:solidFill>
                  <a:srgbClr val="000000"/>
                </a:solidFill>
                <a:effectLst/>
                <a:latin typeface="Helvetica Neue"/>
              </a:rPr>
              <a:t>'WH_regional_zone_Zone 2’ have p values more than 0.05, lets drop them one by one.</a:t>
            </a:r>
          </a:p>
          <a:p>
            <a:pPr marL="285750" indent="-285750">
              <a:buFont typeface="Arial" panose="020B0604020202020204" pitchFamily="34" charset="0"/>
              <a:buChar char="•"/>
            </a:pPr>
            <a:r>
              <a:rPr lang="it-IT" sz="1600" b="0" dirty="0">
                <a:solidFill>
                  <a:srgbClr val="000000"/>
                </a:solidFill>
                <a:latin typeface="Helvetica Neue"/>
              </a:rPr>
              <a:t>And Check VIF (Variance Inflation Factor)</a:t>
            </a:r>
            <a:endParaRPr lang="en-US" sz="1600" b="0" i="0" dirty="0">
              <a:solidFill>
                <a:srgbClr val="000000"/>
              </a:solidFill>
              <a:effectLst/>
              <a:latin typeface="Helvetica Neue"/>
            </a:endParaRPr>
          </a:p>
        </p:txBody>
      </p:sp>
      <p:pic>
        <p:nvPicPr>
          <p:cNvPr id="6" name="Content Placeholder 5">
            <a:extLst>
              <a:ext uri="{FF2B5EF4-FFF2-40B4-BE49-F238E27FC236}">
                <a16:creationId xmlns:a16="http://schemas.microsoft.com/office/drawing/2014/main" id="{C114C3A2-D325-9A4E-7EAC-46E5AC337FEF}"/>
              </a:ext>
            </a:extLst>
          </p:cNvPr>
          <p:cNvPicPr>
            <a:picLocks noGrp="1" noChangeAspect="1"/>
          </p:cNvPicPr>
          <p:nvPr>
            <p:ph sz="half" idx="2"/>
          </p:nvPr>
        </p:nvPicPr>
        <p:blipFill>
          <a:blip r:embed="rId2"/>
          <a:stretch>
            <a:fillRect/>
          </a:stretch>
        </p:blipFill>
        <p:spPr>
          <a:xfrm>
            <a:off x="230187" y="1602658"/>
            <a:ext cx="7595017" cy="4852372"/>
          </a:xfrm>
        </p:spPr>
      </p:pic>
      <p:pic>
        <p:nvPicPr>
          <p:cNvPr id="9" name="Picture 8">
            <a:extLst>
              <a:ext uri="{FF2B5EF4-FFF2-40B4-BE49-F238E27FC236}">
                <a16:creationId xmlns:a16="http://schemas.microsoft.com/office/drawing/2014/main" id="{54A3F8CA-4450-EEAB-5661-4211CF9D418D}"/>
              </a:ext>
            </a:extLst>
          </p:cNvPr>
          <p:cNvPicPr>
            <a:picLocks noChangeAspect="1"/>
          </p:cNvPicPr>
          <p:nvPr/>
        </p:nvPicPr>
        <p:blipFill>
          <a:blip r:embed="rId3"/>
          <a:stretch>
            <a:fillRect/>
          </a:stretch>
        </p:blipFill>
        <p:spPr>
          <a:xfrm>
            <a:off x="7928354" y="2271252"/>
            <a:ext cx="4263646" cy="3215148"/>
          </a:xfrm>
          <a:prstGeom prst="rect">
            <a:avLst/>
          </a:prstGeom>
        </p:spPr>
      </p:pic>
    </p:spTree>
    <p:extLst>
      <p:ext uri="{BB962C8B-B14F-4D97-AF65-F5344CB8AC3E}">
        <p14:creationId xmlns:p14="http://schemas.microsoft.com/office/powerpoint/2010/main" val="3288527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5006-AB7E-519B-D7F2-B6E12E67B16F}"/>
              </a:ext>
            </a:extLst>
          </p:cNvPr>
          <p:cNvSpPr>
            <a:spLocks noGrp="1"/>
          </p:cNvSpPr>
          <p:nvPr>
            <p:ph type="title"/>
          </p:nvPr>
        </p:nvSpPr>
        <p:spPr/>
        <p:txBody>
          <a:bodyPr/>
          <a:lstStyle/>
          <a:p>
            <a:r>
              <a:rPr lang="en-IN" dirty="0"/>
              <a:t>Residual Analysis</a:t>
            </a:r>
          </a:p>
        </p:txBody>
      </p:sp>
      <p:sp>
        <p:nvSpPr>
          <p:cNvPr id="3" name="Text Placeholder 2">
            <a:extLst>
              <a:ext uri="{FF2B5EF4-FFF2-40B4-BE49-F238E27FC236}">
                <a16:creationId xmlns:a16="http://schemas.microsoft.com/office/drawing/2014/main" id="{D2556596-041C-7ED6-E8FB-5AB44C839CF3}"/>
              </a:ext>
            </a:extLst>
          </p:cNvPr>
          <p:cNvSpPr>
            <a:spLocks noGrp="1"/>
          </p:cNvSpPr>
          <p:nvPr>
            <p:ph type="body" idx="1"/>
          </p:nvPr>
        </p:nvSpPr>
        <p:spPr>
          <a:xfrm>
            <a:off x="688258" y="1867849"/>
            <a:ext cx="10815484" cy="814387"/>
          </a:xfrm>
        </p:spPr>
        <p:txBody>
          <a:bodyPr>
            <a:noAutofit/>
          </a:bodyPr>
          <a:lstStyle/>
          <a:p>
            <a:pPr algn="l" rtl="0"/>
            <a:r>
              <a:rPr lang="en-US" sz="1600" b="0" i="0" dirty="0">
                <a:solidFill>
                  <a:srgbClr val="000000"/>
                </a:solidFill>
                <a:effectLst/>
                <a:latin typeface="inherit"/>
              </a:rPr>
              <a:t>After removing variables R squared has remained same.</a:t>
            </a:r>
            <a:br>
              <a:rPr lang="en-US" sz="1600" b="0" i="0" dirty="0">
                <a:solidFill>
                  <a:srgbClr val="000000"/>
                </a:solidFill>
                <a:effectLst/>
                <a:latin typeface="inherit"/>
              </a:rPr>
            </a:br>
            <a:r>
              <a:rPr lang="en-US" sz="1600" b="0" i="0" dirty="0">
                <a:solidFill>
                  <a:srgbClr val="000000"/>
                </a:solidFill>
                <a:effectLst/>
                <a:latin typeface="inherit"/>
              </a:rPr>
              <a:t>All the VIF (&lt;5) and P values (0.05) seems to be in good range.</a:t>
            </a:r>
          </a:p>
          <a:p>
            <a:pPr algn="l" rtl="0"/>
            <a:r>
              <a:rPr lang="en-US" sz="1600" b="0" i="0" dirty="0">
                <a:solidFill>
                  <a:srgbClr val="000000"/>
                </a:solidFill>
                <a:effectLst/>
                <a:latin typeface="inherit"/>
              </a:rPr>
              <a:t>Residual Analysis</a:t>
            </a:r>
          </a:p>
          <a:p>
            <a:pPr algn="l" rtl="0"/>
            <a:r>
              <a:rPr lang="en-US" sz="1600" b="0" i="0" dirty="0">
                <a:solidFill>
                  <a:srgbClr val="000000"/>
                </a:solidFill>
                <a:effectLst/>
                <a:latin typeface="inherit"/>
              </a:rPr>
              <a:t>Before we make the predictions on the test data we need check the actual accuracy,. Residual Analysis</a:t>
            </a:r>
          </a:p>
        </p:txBody>
      </p:sp>
      <p:pic>
        <p:nvPicPr>
          <p:cNvPr id="8" name="Content Placeholder 7">
            <a:extLst>
              <a:ext uri="{FF2B5EF4-FFF2-40B4-BE49-F238E27FC236}">
                <a16:creationId xmlns:a16="http://schemas.microsoft.com/office/drawing/2014/main" id="{377ABAC4-5FA7-EE8D-C7D1-DAA9BE395CBB}"/>
              </a:ext>
            </a:extLst>
          </p:cNvPr>
          <p:cNvPicPr>
            <a:picLocks noGrp="1" noChangeAspect="1"/>
          </p:cNvPicPr>
          <p:nvPr>
            <p:ph sz="half" idx="2"/>
          </p:nvPr>
        </p:nvPicPr>
        <p:blipFill>
          <a:blip r:embed="rId2"/>
          <a:stretch>
            <a:fillRect/>
          </a:stretch>
        </p:blipFill>
        <p:spPr>
          <a:xfrm>
            <a:off x="3746452" y="2692529"/>
            <a:ext cx="4699096" cy="4076980"/>
          </a:xfrm>
        </p:spPr>
      </p:pic>
    </p:spTree>
    <p:extLst>
      <p:ext uri="{BB962C8B-B14F-4D97-AF65-F5344CB8AC3E}">
        <p14:creationId xmlns:p14="http://schemas.microsoft.com/office/powerpoint/2010/main" val="1833499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7F32-31CB-E70A-B825-A34224959077}"/>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749B3DC4-0698-8457-A77B-DCCDE40E1D97}"/>
              </a:ext>
            </a:extLst>
          </p:cNvPr>
          <p:cNvSpPr>
            <a:spLocks noGrp="1"/>
          </p:cNvSpPr>
          <p:nvPr>
            <p:ph idx="1"/>
          </p:nvPr>
        </p:nvSpPr>
        <p:spPr/>
        <p:txBody>
          <a:bodyPr>
            <a:normAutofit/>
          </a:bodyPr>
          <a:lstStyle/>
          <a:p>
            <a:pPr>
              <a:lnSpc>
                <a:spcPct val="100000"/>
              </a:lnSpc>
            </a:pPr>
            <a:r>
              <a:rPr lang="en-IN" sz="2200" dirty="0"/>
              <a:t>Problem Statement</a:t>
            </a:r>
          </a:p>
          <a:p>
            <a:pPr>
              <a:lnSpc>
                <a:spcPct val="100000"/>
              </a:lnSpc>
            </a:pPr>
            <a:r>
              <a:rPr lang="en-IN" sz="2200" dirty="0"/>
              <a:t>Proposed System</a:t>
            </a:r>
          </a:p>
          <a:p>
            <a:pPr>
              <a:lnSpc>
                <a:spcPct val="100000"/>
              </a:lnSpc>
            </a:pPr>
            <a:r>
              <a:rPr lang="en-IN" sz="2200" dirty="0"/>
              <a:t>Data Understanding &amp; Exploration</a:t>
            </a:r>
          </a:p>
          <a:p>
            <a:pPr>
              <a:lnSpc>
                <a:spcPct val="100000"/>
              </a:lnSpc>
            </a:pPr>
            <a:r>
              <a:rPr lang="en-IN" sz="2200" dirty="0"/>
              <a:t>Data Cleaning</a:t>
            </a:r>
          </a:p>
          <a:p>
            <a:pPr>
              <a:lnSpc>
                <a:spcPct val="100000"/>
              </a:lnSpc>
            </a:pPr>
            <a:r>
              <a:rPr lang="en-IN" sz="2200" dirty="0"/>
              <a:t>Data Preparation</a:t>
            </a:r>
          </a:p>
          <a:p>
            <a:pPr>
              <a:lnSpc>
                <a:spcPct val="100000"/>
              </a:lnSpc>
            </a:pPr>
            <a:r>
              <a:rPr lang="en-IN" sz="2200" dirty="0"/>
              <a:t>Model Building &amp; Evaluation.</a:t>
            </a:r>
          </a:p>
          <a:p>
            <a:pPr>
              <a:lnSpc>
                <a:spcPct val="100000"/>
              </a:lnSpc>
            </a:pPr>
            <a:r>
              <a:rPr lang="en-IN" sz="2200" dirty="0"/>
              <a:t>Conclusion</a:t>
            </a:r>
          </a:p>
        </p:txBody>
      </p:sp>
    </p:spTree>
    <p:extLst>
      <p:ext uri="{BB962C8B-B14F-4D97-AF65-F5344CB8AC3E}">
        <p14:creationId xmlns:p14="http://schemas.microsoft.com/office/powerpoint/2010/main" val="817160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5006-AB7E-519B-D7F2-B6E12E67B16F}"/>
              </a:ext>
            </a:extLst>
          </p:cNvPr>
          <p:cNvSpPr>
            <a:spLocks noGrp="1"/>
          </p:cNvSpPr>
          <p:nvPr>
            <p:ph type="title"/>
          </p:nvPr>
        </p:nvSpPr>
        <p:spPr>
          <a:xfrm>
            <a:off x="839788" y="69106"/>
            <a:ext cx="10515600" cy="1325563"/>
          </a:xfrm>
        </p:spPr>
        <p:txBody>
          <a:bodyPr/>
          <a:lstStyle/>
          <a:p>
            <a:r>
              <a:rPr lang="en-IN" dirty="0"/>
              <a:t>Making Prediction</a:t>
            </a:r>
          </a:p>
        </p:txBody>
      </p:sp>
      <p:sp>
        <p:nvSpPr>
          <p:cNvPr id="3" name="Text Placeholder 2">
            <a:extLst>
              <a:ext uri="{FF2B5EF4-FFF2-40B4-BE49-F238E27FC236}">
                <a16:creationId xmlns:a16="http://schemas.microsoft.com/office/drawing/2014/main" id="{D2556596-041C-7ED6-E8FB-5AB44C839CF3}"/>
              </a:ext>
            </a:extLst>
          </p:cNvPr>
          <p:cNvSpPr>
            <a:spLocks noGrp="1"/>
          </p:cNvSpPr>
          <p:nvPr>
            <p:ph type="body" idx="1"/>
          </p:nvPr>
        </p:nvSpPr>
        <p:spPr>
          <a:xfrm>
            <a:off x="836612" y="895017"/>
            <a:ext cx="10815484" cy="814387"/>
          </a:xfrm>
        </p:spPr>
        <p:txBody>
          <a:bodyPr>
            <a:noAutofit/>
          </a:bodyPr>
          <a:lstStyle/>
          <a:p>
            <a:pPr algn="l"/>
            <a:r>
              <a:rPr lang="en-US" sz="1600" b="0" i="0" dirty="0">
                <a:solidFill>
                  <a:srgbClr val="000000"/>
                </a:solidFill>
                <a:effectLst/>
                <a:latin typeface="Helvetica Neue"/>
              </a:rPr>
              <a:t>We would first need to scale the test set as well using only transform but not using </a:t>
            </a:r>
            <a:r>
              <a:rPr lang="en-US" sz="1600" b="0" i="0" dirty="0" err="1">
                <a:solidFill>
                  <a:srgbClr val="000000"/>
                </a:solidFill>
                <a:effectLst/>
                <a:latin typeface="Helvetica Neue"/>
              </a:rPr>
              <a:t>fit_transform</a:t>
            </a:r>
            <a:r>
              <a:rPr lang="en-US" sz="1600" b="0" i="0" dirty="0">
                <a:solidFill>
                  <a:srgbClr val="000000"/>
                </a:solidFill>
                <a:effectLst/>
                <a:latin typeface="Helvetica Neue"/>
              </a:rPr>
              <a:t>, so that the model will not learn about the data</a:t>
            </a:r>
          </a:p>
        </p:txBody>
      </p:sp>
      <p:pic>
        <p:nvPicPr>
          <p:cNvPr id="7" name="Content Placeholder 6">
            <a:extLst>
              <a:ext uri="{FF2B5EF4-FFF2-40B4-BE49-F238E27FC236}">
                <a16:creationId xmlns:a16="http://schemas.microsoft.com/office/drawing/2014/main" id="{C4C51AEF-B260-E63D-447F-4A8D11C1B4EC}"/>
              </a:ext>
            </a:extLst>
          </p:cNvPr>
          <p:cNvPicPr>
            <a:picLocks noGrp="1" noChangeAspect="1"/>
          </p:cNvPicPr>
          <p:nvPr>
            <p:ph sz="half" idx="2"/>
          </p:nvPr>
        </p:nvPicPr>
        <p:blipFill>
          <a:blip r:embed="rId2"/>
          <a:stretch>
            <a:fillRect/>
          </a:stretch>
        </p:blipFill>
        <p:spPr>
          <a:xfrm>
            <a:off x="2231923" y="1709404"/>
            <a:ext cx="7450378" cy="5079490"/>
          </a:xfrm>
        </p:spPr>
      </p:pic>
    </p:spTree>
    <p:extLst>
      <p:ext uri="{BB962C8B-B14F-4D97-AF65-F5344CB8AC3E}">
        <p14:creationId xmlns:p14="http://schemas.microsoft.com/office/powerpoint/2010/main" val="857117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5006-AB7E-519B-D7F2-B6E12E67B16F}"/>
              </a:ext>
            </a:extLst>
          </p:cNvPr>
          <p:cNvSpPr>
            <a:spLocks noGrp="1"/>
          </p:cNvSpPr>
          <p:nvPr>
            <p:ph type="title"/>
          </p:nvPr>
        </p:nvSpPr>
        <p:spPr>
          <a:xfrm>
            <a:off x="839788" y="69106"/>
            <a:ext cx="10515600" cy="1325563"/>
          </a:xfrm>
        </p:spPr>
        <p:txBody>
          <a:bodyPr/>
          <a:lstStyle/>
          <a:p>
            <a:r>
              <a:rPr lang="en-IN" dirty="0"/>
              <a:t>Errors</a:t>
            </a:r>
          </a:p>
        </p:txBody>
      </p:sp>
      <p:pic>
        <p:nvPicPr>
          <p:cNvPr id="8" name="Content Placeholder 7">
            <a:extLst>
              <a:ext uri="{FF2B5EF4-FFF2-40B4-BE49-F238E27FC236}">
                <a16:creationId xmlns:a16="http://schemas.microsoft.com/office/drawing/2014/main" id="{EC48A589-77DE-48FD-2E2B-E5FCDF672544}"/>
              </a:ext>
            </a:extLst>
          </p:cNvPr>
          <p:cNvPicPr>
            <a:picLocks noGrp="1" noChangeAspect="1"/>
          </p:cNvPicPr>
          <p:nvPr>
            <p:ph sz="half" idx="2"/>
          </p:nvPr>
        </p:nvPicPr>
        <p:blipFill>
          <a:blip r:embed="rId2"/>
          <a:stretch>
            <a:fillRect/>
          </a:stretch>
        </p:blipFill>
        <p:spPr>
          <a:xfrm>
            <a:off x="603813" y="2185711"/>
            <a:ext cx="9053908" cy="2071656"/>
          </a:xfrm>
        </p:spPr>
      </p:pic>
    </p:spTree>
    <p:extLst>
      <p:ext uri="{BB962C8B-B14F-4D97-AF65-F5344CB8AC3E}">
        <p14:creationId xmlns:p14="http://schemas.microsoft.com/office/powerpoint/2010/main" val="3564982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32C2-5011-A354-ED5D-F2162EBB1457}"/>
              </a:ext>
            </a:extLst>
          </p:cNvPr>
          <p:cNvSpPr>
            <a:spLocks noGrp="1"/>
          </p:cNvSpPr>
          <p:nvPr>
            <p:ph type="title"/>
          </p:nvPr>
        </p:nvSpPr>
        <p:spPr>
          <a:xfrm>
            <a:off x="468057" y="254564"/>
            <a:ext cx="10515600" cy="2852737"/>
          </a:xfrm>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D8C91D31-6547-CCD6-0A33-329613621D81}"/>
              </a:ext>
            </a:extLst>
          </p:cNvPr>
          <p:cNvSpPr>
            <a:spLocks noGrp="1"/>
          </p:cNvSpPr>
          <p:nvPr>
            <p:ph type="body" idx="1"/>
          </p:nvPr>
        </p:nvSpPr>
        <p:spPr>
          <a:xfrm>
            <a:off x="595876" y="3107301"/>
            <a:ext cx="10515600" cy="3496135"/>
          </a:xfrm>
        </p:spPr>
        <p:txBody>
          <a:bodyPr>
            <a:normAutofit fontScale="92500" lnSpcReduction="20000"/>
          </a:bodyPr>
          <a:lstStyle/>
          <a:p>
            <a:pPr marL="342900" indent="-342900">
              <a:lnSpc>
                <a:spcPct val="100000"/>
              </a:lnSpc>
              <a:buFont typeface="Arial" panose="020B0604020202020204" pitchFamily="34" charset="0"/>
              <a:buChar char="•"/>
            </a:pPr>
            <a:r>
              <a:rPr lang="en-US" sz="2200" dirty="0">
                <a:solidFill>
                  <a:schemeClr val="tx1"/>
                </a:solidFill>
              </a:rPr>
              <a:t>Thus, for the model with only 8 variables the r squared &amp; Adjusted r squared on training &amp; test data is about 0.182</a:t>
            </a:r>
          </a:p>
          <a:p>
            <a:pPr marL="342900" indent="-342900">
              <a:lnSpc>
                <a:spcPct val="100000"/>
              </a:lnSpc>
              <a:buFont typeface="Arial" panose="020B0604020202020204" pitchFamily="34" charset="0"/>
              <a:buChar char="•"/>
            </a:pPr>
            <a:r>
              <a:rPr lang="en-US" sz="2200" dirty="0">
                <a:solidFill>
                  <a:schemeClr val="tx1"/>
                </a:solidFill>
              </a:rPr>
              <a:t>But the higher management has noticed that the supply and demand has mismatched.</a:t>
            </a:r>
          </a:p>
          <a:p>
            <a:pPr marL="342900" indent="-342900">
              <a:lnSpc>
                <a:spcPct val="100000"/>
              </a:lnSpc>
              <a:buFont typeface="Arial" panose="020B0604020202020204" pitchFamily="34" charset="0"/>
              <a:buChar char="•"/>
            </a:pPr>
            <a:r>
              <a:rPr lang="en-US" sz="2200" dirty="0">
                <a:solidFill>
                  <a:schemeClr val="tx1"/>
                </a:solidFill>
              </a:rPr>
              <a:t>'storage_issue_reported_l3m' : storage issue reported in last 3 months, this feature highly significant. And we have taken inverse of the feature,</a:t>
            </a:r>
          </a:p>
          <a:p>
            <a:pPr marL="342900" indent="-342900">
              <a:lnSpc>
                <a:spcPct val="100000"/>
              </a:lnSpc>
              <a:buFont typeface="Arial" panose="020B0604020202020204" pitchFamily="34" charset="0"/>
              <a:buChar char="•"/>
            </a:pPr>
            <a:r>
              <a:rPr lang="en-US" sz="2200" dirty="0">
                <a:solidFill>
                  <a:schemeClr val="tx1"/>
                </a:solidFill>
              </a:rPr>
              <a:t>Therefore the model now might look as having bad accuracy.</a:t>
            </a:r>
          </a:p>
          <a:p>
            <a:pPr marL="342900" indent="-342900">
              <a:lnSpc>
                <a:spcPct val="100000"/>
              </a:lnSpc>
              <a:buFont typeface="Arial" panose="020B0604020202020204" pitchFamily="34" charset="0"/>
              <a:buChar char="•"/>
            </a:pPr>
            <a:r>
              <a:rPr lang="en-US" sz="2200" dirty="0">
                <a:solidFill>
                  <a:schemeClr val="tx1"/>
                </a:solidFill>
              </a:rPr>
              <a:t>The model will overcome the supply and demand mismatch, for now.</a:t>
            </a:r>
          </a:p>
          <a:p>
            <a:pPr marL="342900" indent="-342900">
              <a:lnSpc>
                <a:spcPct val="100000"/>
              </a:lnSpc>
              <a:buFont typeface="Arial" panose="020B0604020202020204" pitchFamily="34" charset="0"/>
              <a:buChar char="•"/>
            </a:pPr>
            <a:r>
              <a:rPr lang="en-US" sz="2200" dirty="0">
                <a:solidFill>
                  <a:schemeClr val="tx1"/>
                </a:solidFill>
              </a:rPr>
              <a:t>We have seen that there are very weak correlation to the target variable '</a:t>
            </a:r>
            <a:r>
              <a:rPr lang="en-US" sz="2200" dirty="0" err="1">
                <a:solidFill>
                  <a:schemeClr val="tx1"/>
                </a:solidFill>
              </a:rPr>
              <a:t>product_wg_tons</a:t>
            </a:r>
            <a:r>
              <a:rPr lang="en-US" sz="2200" dirty="0">
                <a:solidFill>
                  <a:schemeClr val="tx1"/>
                </a:solidFill>
              </a:rPr>
              <a:t>.</a:t>
            </a:r>
          </a:p>
          <a:p>
            <a:pPr marL="342900" indent="-342900">
              <a:lnSpc>
                <a:spcPct val="100000"/>
              </a:lnSpc>
              <a:buFont typeface="Arial" panose="020B0604020202020204" pitchFamily="34" charset="0"/>
              <a:buChar char="•"/>
            </a:pPr>
            <a:r>
              <a:rPr lang="en-US" sz="2200" dirty="0">
                <a:solidFill>
                  <a:schemeClr val="tx1"/>
                </a:solidFill>
              </a:rPr>
              <a:t>Retraining the model for future data is necessary. By having 360 degrees of data a model can give more accurate predictions in future. </a:t>
            </a:r>
            <a:endParaRPr lang="en-IN" sz="2200" dirty="0">
              <a:solidFill>
                <a:schemeClr val="tx1"/>
              </a:solidFill>
            </a:endParaRPr>
          </a:p>
        </p:txBody>
      </p:sp>
    </p:spTree>
    <p:extLst>
      <p:ext uri="{BB962C8B-B14F-4D97-AF65-F5344CB8AC3E}">
        <p14:creationId xmlns:p14="http://schemas.microsoft.com/office/powerpoint/2010/main" val="76673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F316-0F62-2DEB-0FE1-2E7EA9F3465F}"/>
              </a:ext>
            </a:extLst>
          </p:cNvPr>
          <p:cNvSpPr>
            <a:spLocks noGrp="1"/>
          </p:cNvSpPr>
          <p:nvPr>
            <p:ph type="title"/>
          </p:nvPr>
        </p:nvSpPr>
        <p:spPr>
          <a:xfrm>
            <a:off x="763024" y="837176"/>
            <a:ext cx="10515600" cy="2016688"/>
          </a:xfrm>
        </p:spPr>
        <p:txBody>
          <a:bodyPr>
            <a:normAutofit fontScale="90000"/>
          </a:bodyPr>
          <a:lstStyle/>
          <a:p>
            <a:pPr>
              <a:lnSpc>
                <a:spcPct val="100000"/>
              </a:lnSpc>
            </a:pPr>
            <a:br>
              <a:rPr lang="en-US" sz="2400" dirty="0"/>
            </a:br>
            <a:r>
              <a:rPr lang="en-US" sz="4900" dirty="0"/>
              <a:t>Problem statement</a:t>
            </a:r>
            <a:br>
              <a:rPr lang="en-US" sz="2400" dirty="0"/>
            </a:br>
            <a:r>
              <a:rPr lang="en-US" sz="2400" dirty="0">
                <a:latin typeface="+mn-lt"/>
              </a:rPr>
              <a:t>An FMCG company entered into the instant noodles business two years back. Their higher management has noticed that there is a miss match in the demand and supply. Where the demand is high, supply is pretty low and where the demand is low, supply is pretty high. In both ways, it is an inventory cost loss to the company; hence, the higher management wants to optimize the supply quantity in every warehouse in the entire country.</a:t>
            </a:r>
            <a:br>
              <a:rPr lang="en-IN" sz="2400" dirty="0">
                <a:latin typeface="+mn-lt"/>
              </a:rPr>
            </a:br>
            <a:endParaRPr lang="en-IN" sz="2400" dirty="0">
              <a:latin typeface="+mn-lt"/>
            </a:endParaRPr>
          </a:p>
        </p:txBody>
      </p:sp>
      <p:sp>
        <p:nvSpPr>
          <p:cNvPr id="3" name="Text Placeholder 2">
            <a:extLst>
              <a:ext uri="{FF2B5EF4-FFF2-40B4-BE49-F238E27FC236}">
                <a16:creationId xmlns:a16="http://schemas.microsoft.com/office/drawing/2014/main" id="{B3FAB862-F6FA-EDBB-D7F2-3E4BA9C67E19}"/>
              </a:ext>
            </a:extLst>
          </p:cNvPr>
          <p:cNvSpPr>
            <a:spLocks noGrp="1"/>
          </p:cNvSpPr>
          <p:nvPr>
            <p:ph type="body" idx="1"/>
          </p:nvPr>
        </p:nvSpPr>
        <p:spPr>
          <a:xfrm>
            <a:off x="763024" y="2785038"/>
            <a:ext cx="10515600" cy="3156154"/>
          </a:xfrm>
        </p:spPr>
        <p:txBody>
          <a:bodyPr>
            <a:normAutofit fontScale="25000" lnSpcReduction="20000"/>
          </a:bodyPr>
          <a:lstStyle/>
          <a:p>
            <a:r>
              <a:rPr lang="en-US" sz="14400" dirty="0">
                <a:solidFill>
                  <a:schemeClr val="tx1"/>
                </a:solidFill>
                <a:latin typeface="+mj-lt"/>
              </a:rPr>
              <a:t>Objective</a:t>
            </a:r>
          </a:p>
          <a:p>
            <a:pPr>
              <a:lnSpc>
                <a:spcPct val="120000"/>
              </a:lnSpc>
            </a:pPr>
            <a:r>
              <a:rPr lang="en-US" sz="8800" dirty="0">
                <a:solidFill>
                  <a:schemeClr val="tx1"/>
                </a:solidFill>
              </a:rPr>
              <a:t>This exercise aims to build a model, using historical data that will determine the optimum weight of the product to be shipped each time to the warehouse.</a:t>
            </a:r>
            <a:endParaRPr lang="en-IN" sz="8800" dirty="0">
              <a:solidFill>
                <a:schemeClr val="tx1"/>
              </a:solidFill>
            </a:endParaRPr>
          </a:p>
          <a:p>
            <a:pPr>
              <a:lnSpc>
                <a:spcPct val="120000"/>
              </a:lnSpc>
            </a:pPr>
            <a:r>
              <a:rPr lang="en-US" sz="8800" dirty="0">
                <a:solidFill>
                  <a:schemeClr val="tx1"/>
                </a:solidFill>
              </a:rPr>
              <a:t>Also, try to analyze the demand pattern in different pockets of the country so management can drive the advertisement campaign, particularly in those pockets.</a:t>
            </a:r>
            <a:endParaRPr lang="en-IN" sz="8800" dirty="0">
              <a:solidFill>
                <a:schemeClr val="tx1"/>
              </a:solidFill>
            </a:endParaRPr>
          </a:p>
          <a:p>
            <a:pPr>
              <a:lnSpc>
                <a:spcPct val="120000"/>
              </a:lnSpc>
            </a:pPr>
            <a:r>
              <a:rPr lang="en-US" sz="8800" dirty="0">
                <a:solidFill>
                  <a:schemeClr val="tx1"/>
                </a:solidFill>
              </a:rPr>
              <a:t>This is the first phase of the agreement; hence, the company has shared very limited information. Once you are able to showcase a tangible impact with this much information then the company will open the</a:t>
            </a:r>
            <a:r>
              <a:rPr lang="en-IN" sz="8800" dirty="0">
                <a:solidFill>
                  <a:schemeClr val="tx1"/>
                </a:solidFill>
              </a:rPr>
              <a:t> </a:t>
            </a:r>
            <a:r>
              <a:rPr lang="en-US" sz="8800" dirty="0">
                <a:solidFill>
                  <a:schemeClr val="tx1"/>
                </a:solidFill>
              </a:rPr>
              <a:t>360-degree data lake for your consulting company to build a more robust model.</a:t>
            </a:r>
            <a:endParaRPr lang="en-IN" sz="8800" dirty="0">
              <a:solidFill>
                <a:schemeClr val="tx1"/>
              </a:solidFill>
            </a:endParaRPr>
          </a:p>
          <a:p>
            <a:pPr>
              <a:lnSpc>
                <a:spcPct val="120000"/>
              </a:lnSpc>
            </a:pPr>
            <a:r>
              <a:rPr lang="en-IN" sz="8800" dirty="0">
                <a:solidFill>
                  <a:schemeClr val="tx1"/>
                </a:solidFill>
              </a:rPr>
              <a:t>Let’s see the data..</a:t>
            </a:r>
          </a:p>
          <a:p>
            <a:endParaRPr lang="en-US" sz="4800" dirty="0">
              <a:solidFill>
                <a:schemeClr val="tx1"/>
              </a:solidFill>
              <a:latin typeface="+mj-lt"/>
            </a:endParaRPr>
          </a:p>
        </p:txBody>
      </p:sp>
    </p:spTree>
    <p:extLst>
      <p:ext uri="{BB962C8B-B14F-4D97-AF65-F5344CB8AC3E}">
        <p14:creationId xmlns:p14="http://schemas.microsoft.com/office/powerpoint/2010/main" val="108055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F4D3F-92AE-42D1-8545-41F2D34BA9D5}"/>
              </a:ext>
            </a:extLst>
          </p:cNvPr>
          <p:cNvSpPr>
            <a:spLocks noGrp="1"/>
          </p:cNvSpPr>
          <p:nvPr>
            <p:ph type="title"/>
          </p:nvPr>
        </p:nvSpPr>
        <p:spPr/>
        <p:txBody>
          <a:bodyPr/>
          <a:lstStyle/>
          <a:p>
            <a:r>
              <a:rPr lang="en-US" dirty="0"/>
              <a:t>Proposed System</a:t>
            </a:r>
            <a:endParaRPr lang="en-IN" dirty="0"/>
          </a:p>
        </p:txBody>
      </p:sp>
      <p:sp>
        <p:nvSpPr>
          <p:cNvPr id="8" name="Content Placeholder 7">
            <a:extLst>
              <a:ext uri="{FF2B5EF4-FFF2-40B4-BE49-F238E27FC236}">
                <a16:creationId xmlns:a16="http://schemas.microsoft.com/office/drawing/2014/main" id="{45EFD4E8-14E9-13B7-4C08-33D55FF4BFFA}"/>
              </a:ext>
            </a:extLst>
          </p:cNvPr>
          <p:cNvSpPr>
            <a:spLocks noGrp="1"/>
          </p:cNvSpPr>
          <p:nvPr>
            <p:ph idx="1"/>
          </p:nvPr>
        </p:nvSpPr>
        <p:spPr>
          <a:xfrm>
            <a:off x="4023851" y="1520943"/>
            <a:ext cx="1629697" cy="7472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normAutofit/>
          </a:bodyPr>
          <a:lstStyle/>
          <a:p>
            <a:pPr marL="0" indent="0" algn="ctr">
              <a:buNone/>
            </a:pPr>
            <a:r>
              <a:rPr lang="en-US" sz="1800" dirty="0"/>
              <a:t>Data preprocessing</a:t>
            </a:r>
            <a:endParaRPr lang="en-IN" sz="1800" dirty="0"/>
          </a:p>
        </p:txBody>
      </p:sp>
      <p:sp>
        <p:nvSpPr>
          <p:cNvPr id="7" name="Rectangle: Rounded Corners 6">
            <a:extLst>
              <a:ext uri="{FF2B5EF4-FFF2-40B4-BE49-F238E27FC236}">
                <a16:creationId xmlns:a16="http://schemas.microsoft.com/office/drawing/2014/main" id="{5C0E3AAE-8812-60E1-BEAD-731591685300}"/>
              </a:ext>
            </a:extLst>
          </p:cNvPr>
          <p:cNvSpPr/>
          <p:nvPr/>
        </p:nvSpPr>
        <p:spPr>
          <a:xfrm>
            <a:off x="1408466" y="1517556"/>
            <a:ext cx="1425677" cy="7472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a:t>
            </a:r>
            <a:endParaRPr lang="en-IN" dirty="0"/>
          </a:p>
        </p:txBody>
      </p:sp>
      <p:sp>
        <p:nvSpPr>
          <p:cNvPr id="9" name="Content Placeholder 7">
            <a:extLst>
              <a:ext uri="{FF2B5EF4-FFF2-40B4-BE49-F238E27FC236}">
                <a16:creationId xmlns:a16="http://schemas.microsoft.com/office/drawing/2014/main" id="{1CABDB6F-023B-084B-6C22-B4E9051628CE}"/>
              </a:ext>
            </a:extLst>
          </p:cNvPr>
          <p:cNvSpPr txBox="1">
            <a:spLocks/>
          </p:cNvSpPr>
          <p:nvPr/>
        </p:nvSpPr>
        <p:spPr>
          <a:xfrm>
            <a:off x="3156157" y="3103932"/>
            <a:ext cx="1425677" cy="747251"/>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600" dirty="0">
                <a:solidFill>
                  <a:schemeClr val="tx1"/>
                </a:solidFill>
              </a:rPr>
              <a:t>Feature</a:t>
            </a:r>
            <a:r>
              <a:rPr lang="en-US" sz="1600" dirty="0"/>
              <a:t> </a:t>
            </a:r>
            <a:r>
              <a:rPr lang="en-US" sz="1600" dirty="0">
                <a:solidFill>
                  <a:schemeClr val="tx1"/>
                </a:solidFill>
              </a:rPr>
              <a:t>Scaling</a:t>
            </a:r>
            <a:endParaRPr lang="en-IN" sz="1600" dirty="0">
              <a:solidFill>
                <a:schemeClr val="tx1"/>
              </a:solidFill>
            </a:endParaRPr>
          </a:p>
        </p:txBody>
      </p:sp>
      <p:sp>
        <p:nvSpPr>
          <p:cNvPr id="10" name="Content Placeholder 7">
            <a:extLst>
              <a:ext uri="{FF2B5EF4-FFF2-40B4-BE49-F238E27FC236}">
                <a16:creationId xmlns:a16="http://schemas.microsoft.com/office/drawing/2014/main" id="{F91FC63D-DA57-6C75-EF8C-53F7AE8E3E2D}"/>
              </a:ext>
            </a:extLst>
          </p:cNvPr>
          <p:cNvSpPr txBox="1">
            <a:spLocks/>
          </p:cNvSpPr>
          <p:nvPr/>
        </p:nvSpPr>
        <p:spPr>
          <a:xfrm>
            <a:off x="5383161" y="3103933"/>
            <a:ext cx="1425677" cy="747251"/>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rPr>
              <a:t>Training Data</a:t>
            </a:r>
            <a:endParaRPr lang="en-IN" sz="1800" dirty="0">
              <a:solidFill>
                <a:schemeClr val="tx1"/>
              </a:solidFill>
            </a:endParaRPr>
          </a:p>
        </p:txBody>
      </p:sp>
      <p:sp>
        <p:nvSpPr>
          <p:cNvPr id="11" name="Content Placeholder 7">
            <a:extLst>
              <a:ext uri="{FF2B5EF4-FFF2-40B4-BE49-F238E27FC236}">
                <a16:creationId xmlns:a16="http://schemas.microsoft.com/office/drawing/2014/main" id="{FB39C892-8113-E685-C459-CB4BA41B3DA7}"/>
              </a:ext>
            </a:extLst>
          </p:cNvPr>
          <p:cNvSpPr txBox="1">
            <a:spLocks/>
          </p:cNvSpPr>
          <p:nvPr/>
        </p:nvSpPr>
        <p:spPr>
          <a:xfrm>
            <a:off x="8067363" y="3134029"/>
            <a:ext cx="1425677" cy="747251"/>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rPr>
              <a:t>Testing Data</a:t>
            </a:r>
            <a:endParaRPr lang="en-IN" sz="1800" dirty="0">
              <a:solidFill>
                <a:schemeClr val="tx1"/>
              </a:solidFill>
            </a:endParaRPr>
          </a:p>
        </p:txBody>
      </p:sp>
      <p:sp>
        <p:nvSpPr>
          <p:cNvPr id="12" name="Content Placeholder 7">
            <a:extLst>
              <a:ext uri="{FF2B5EF4-FFF2-40B4-BE49-F238E27FC236}">
                <a16:creationId xmlns:a16="http://schemas.microsoft.com/office/drawing/2014/main" id="{17DD6167-9283-2775-1B00-E4E1B6FCF3A2}"/>
              </a:ext>
            </a:extLst>
          </p:cNvPr>
          <p:cNvSpPr txBox="1">
            <a:spLocks/>
          </p:cNvSpPr>
          <p:nvPr/>
        </p:nvSpPr>
        <p:spPr>
          <a:xfrm>
            <a:off x="1244400" y="4227821"/>
            <a:ext cx="1425679" cy="747251"/>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rPr>
              <a:t>Regression Model</a:t>
            </a:r>
            <a:endParaRPr lang="en-IN" sz="1800" dirty="0">
              <a:solidFill>
                <a:schemeClr val="tx1"/>
              </a:solidFill>
            </a:endParaRPr>
          </a:p>
        </p:txBody>
      </p:sp>
      <p:sp>
        <p:nvSpPr>
          <p:cNvPr id="13" name="Content Placeholder 7">
            <a:extLst>
              <a:ext uri="{FF2B5EF4-FFF2-40B4-BE49-F238E27FC236}">
                <a16:creationId xmlns:a16="http://schemas.microsoft.com/office/drawing/2014/main" id="{4D34E541-3BDA-B700-0579-353A92F59BC7}"/>
              </a:ext>
            </a:extLst>
          </p:cNvPr>
          <p:cNvSpPr txBox="1">
            <a:spLocks/>
          </p:cNvSpPr>
          <p:nvPr/>
        </p:nvSpPr>
        <p:spPr>
          <a:xfrm>
            <a:off x="1249939" y="5434171"/>
            <a:ext cx="1425677" cy="747251"/>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rPr>
              <a:t>Model Training</a:t>
            </a:r>
            <a:endParaRPr lang="en-IN" sz="1800" dirty="0">
              <a:solidFill>
                <a:schemeClr val="tx1"/>
              </a:solidFill>
            </a:endParaRPr>
          </a:p>
        </p:txBody>
      </p:sp>
      <p:sp>
        <p:nvSpPr>
          <p:cNvPr id="14" name="Content Placeholder 7">
            <a:extLst>
              <a:ext uri="{FF2B5EF4-FFF2-40B4-BE49-F238E27FC236}">
                <a16:creationId xmlns:a16="http://schemas.microsoft.com/office/drawing/2014/main" id="{3335395E-372B-ADA6-73C6-F68E80EC8D92}"/>
              </a:ext>
            </a:extLst>
          </p:cNvPr>
          <p:cNvSpPr txBox="1">
            <a:spLocks/>
          </p:cNvSpPr>
          <p:nvPr/>
        </p:nvSpPr>
        <p:spPr>
          <a:xfrm>
            <a:off x="4613788" y="5434170"/>
            <a:ext cx="1946790" cy="747251"/>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rPr>
              <a:t>Regression Output</a:t>
            </a:r>
            <a:endParaRPr lang="en-IN" sz="1800" dirty="0">
              <a:solidFill>
                <a:schemeClr val="tx1"/>
              </a:solidFill>
            </a:endParaRPr>
          </a:p>
        </p:txBody>
      </p:sp>
      <p:cxnSp>
        <p:nvCxnSpPr>
          <p:cNvPr id="16" name="Straight Arrow Connector 15">
            <a:extLst>
              <a:ext uri="{FF2B5EF4-FFF2-40B4-BE49-F238E27FC236}">
                <a16:creationId xmlns:a16="http://schemas.microsoft.com/office/drawing/2014/main" id="{F06F30C9-EABB-5BB9-5BED-954E84F0CE50}"/>
              </a:ext>
            </a:extLst>
          </p:cNvPr>
          <p:cNvCxnSpPr>
            <a:cxnSpLocks/>
            <a:stCxn id="7" idx="3"/>
            <a:endCxn id="8" idx="1"/>
          </p:cNvCxnSpPr>
          <p:nvPr/>
        </p:nvCxnSpPr>
        <p:spPr>
          <a:xfrm>
            <a:off x="2834143" y="1891182"/>
            <a:ext cx="1189708" cy="33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4D18229-4DF6-E426-1661-31729F8AA2C7}"/>
              </a:ext>
            </a:extLst>
          </p:cNvPr>
          <p:cNvCxnSpPr>
            <a:cxnSpLocks/>
            <a:stCxn id="10" idx="1"/>
            <a:endCxn id="9" idx="3"/>
          </p:cNvCxnSpPr>
          <p:nvPr/>
        </p:nvCxnSpPr>
        <p:spPr>
          <a:xfrm flipH="1" flipV="1">
            <a:off x="4581834" y="3477558"/>
            <a:ext cx="80132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CDE238E-95D0-4F2E-5CF0-7BE4DCAE8AAF}"/>
              </a:ext>
            </a:extLst>
          </p:cNvPr>
          <p:cNvCxnSpPr>
            <a:cxnSpLocks/>
          </p:cNvCxnSpPr>
          <p:nvPr/>
        </p:nvCxnSpPr>
        <p:spPr>
          <a:xfrm>
            <a:off x="5643719" y="1881351"/>
            <a:ext cx="1735387" cy="98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F3ED08F-2662-AF83-E741-5B2E43A7D545}"/>
              </a:ext>
            </a:extLst>
          </p:cNvPr>
          <p:cNvCxnSpPr>
            <a:cxnSpLocks/>
          </p:cNvCxnSpPr>
          <p:nvPr/>
        </p:nvCxnSpPr>
        <p:spPr>
          <a:xfrm flipH="1">
            <a:off x="1957240" y="3841348"/>
            <a:ext cx="1" cy="3834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07620E4-A1A0-4B2C-073F-4776A56FA35F}"/>
              </a:ext>
            </a:extLst>
          </p:cNvPr>
          <p:cNvCxnSpPr>
            <a:cxnSpLocks/>
          </p:cNvCxnSpPr>
          <p:nvPr/>
        </p:nvCxnSpPr>
        <p:spPr>
          <a:xfrm flipH="1">
            <a:off x="8780202" y="2654109"/>
            <a:ext cx="9829" cy="4498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DAF1E43-4C5A-4CC2-786F-4655EB142A88}"/>
              </a:ext>
            </a:extLst>
          </p:cNvPr>
          <p:cNvCxnSpPr>
            <a:cxnSpLocks/>
          </p:cNvCxnSpPr>
          <p:nvPr/>
        </p:nvCxnSpPr>
        <p:spPr>
          <a:xfrm>
            <a:off x="5968179" y="2654108"/>
            <a:ext cx="1" cy="449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7A2196-277A-F67D-BE70-00B7FB0261D4}"/>
              </a:ext>
            </a:extLst>
          </p:cNvPr>
          <p:cNvCxnSpPr>
            <a:cxnSpLocks/>
            <a:stCxn id="12" idx="2"/>
            <a:endCxn id="13" idx="0"/>
          </p:cNvCxnSpPr>
          <p:nvPr/>
        </p:nvCxnSpPr>
        <p:spPr>
          <a:xfrm>
            <a:off x="1957240" y="4975072"/>
            <a:ext cx="5538" cy="4590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DCFB1B9-826F-6633-CA6A-8A366D6CE2CD}"/>
              </a:ext>
            </a:extLst>
          </p:cNvPr>
          <p:cNvCxnSpPr>
            <a:cxnSpLocks/>
            <a:endCxn id="13" idx="1"/>
          </p:cNvCxnSpPr>
          <p:nvPr/>
        </p:nvCxnSpPr>
        <p:spPr>
          <a:xfrm>
            <a:off x="294968" y="5807794"/>
            <a:ext cx="954971" cy="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710C901-2EA6-8125-D095-8B5A9889B8BF}"/>
              </a:ext>
            </a:extLst>
          </p:cNvPr>
          <p:cNvCxnSpPr>
            <a:cxnSpLocks/>
            <a:stCxn id="13" idx="3"/>
            <a:endCxn id="14" idx="1"/>
          </p:cNvCxnSpPr>
          <p:nvPr/>
        </p:nvCxnSpPr>
        <p:spPr>
          <a:xfrm flipV="1">
            <a:off x="2675616" y="5807796"/>
            <a:ext cx="193817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BA62A06-27F8-037B-6AE5-0E51F4C86089}"/>
              </a:ext>
            </a:extLst>
          </p:cNvPr>
          <p:cNvSpPr txBox="1"/>
          <p:nvPr/>
        </p:nvSpPr>
        <p:spPr>
          <a:xfrm>
            <a:off x="390238" y="5484629"/>
            <a:ext cx="794555" cy="646331"/>
          </a:xfrm>
          <a:prstGeom prst="rect">
            <a:avLst/>
          </a:prstGeom>
          <a:noFill/>
        </p:spPr>
        <p:txBody>
          <a:bodyPr wrap="square" rtlCol="0">
            <a:spAutoFit/>
          </a:bodyPr>
          <a:lstStyle/>
          <a:p>
            <a:r>
              <a:rPr lang="en-US" dirty="0"/>
              <a:t>New Data</a:t>
            </a:r>
            <a:endParaRPr lang="en-IN" dirty="0"/>
          </a:p>
        </p:txBody>
      </p:sp>
      <p:cxnSp>
        <p:nvCxnSpPr>
          <p:cNvPr id="4" name="Straight Connector 3">
            <a:extLst>
              <a:ext uri="{FF2B5EF4-FFF2-40B4-BE49-F238E27FC236}">
                <a16:creationId xmlns:a16="http://schemas.microsoft.com/office/drawing/2014/main" id="{6E34700D-340B-3B27-0A62-F561798E34F5}"/>
              </a:ext>
            </a:extLst>
          </p:cNvPr>
          <p:cNvCxnSpPr>
            <a:cxnSpLocks/>
          </p:cNvCxnSpPr>
          <p:nvPr/>
        </p:nvCxnSpPr>
        <p:spPr>
          <a:xfrm>
            <a:off x="5938685" y="2641715"/>
            <a:ext cx="286118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255108B8-5C78-871A-A798-26395823C2B9}"/>
              </a:ext>
            </a:extLst>
          </p:cNvPr>
          <p:cNvCxnSpPr>
            <a:cxnSpLocks/>
          </p:cNvCxnSpPr>
          <p:nvPr/>
        </p:nvCxnSpPr>
        <p:spPr>
          <a:xfrm>
            <a:off x="7364351" y="1887899"/>
            <a:ext cx="0" cy="7538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7">
            <a:extLst>
              <a:ext uri="{FF2B5EF4-FFF2-40B4-BE49-F238E27FC236}">
                <a16:creationId xmlns:a16="http://schemas.microsoft.com/office/drawing/2014/main" id="{426F1B92-0FA8-E61C-BA7E-19392F45BA2E}"/>
              </a:ext>
            </a:extLst>
          </p:cNvPr>
          <p:cNvSpPr txBox="1">
            <a:spLocks/>
          </p:cNvSpPr>
          <p:nvPr/>
        </p:nvSpPr>
        <p:spPr>
          <a:xfrm>
            <a:off x="1184793" y="3103932"/>
            <a:ext cx="1544894" cy="747251"/>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600" dirty="0">
                <a:solidFill>
                  <a:schemeClr val="tx1"/>
                </a:solidFill>
              </a:rPr>
              <a:t>Transformation</a:t>
            </a:r>
            <a:endParaRPr lang="en-IN" sz="1600" dirty="0">
              <a:solidFill>
                <a:schemeClr val="tx1"/>
              </a:solidFill>
            </a:endParaRPr>
          </a:p>
        </p:txBody>
      </p:sp>
      <p:cxnSp>
        <p:nvCxnSpPr>
          <p:cNvPr id="31" name="Straight Arrow Connector 30">
            <a:extLst>
              <a:ext uri="{FF2B5EF4-FFF2-40B4-BE49-F238E27FC236}">
                <a16:creationId xmlns:a16="http://schemas.microsoft.com/office/drawing/2014/main" id="{E4B0B52B-B55C-5F43-F50A-3BCF6FD1748F}"/>
              </a:ext>
            </a:extLst>
          </p:cNvPr>
          <p:cNvCxnSpPr>
            <a:cxnSpLocks/>
            <a:endCxn id="27" idx="3"/>
          </p:cNvCxnSpPr>
          <p:nvPr/>
        </p:nvCxnSpPr>
        <p:spPr>
          <a:xfrm flipH="1">
            <a:off x="2729687" y="3477557"/>
            <a:ext cx="41848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23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7DBA-A8C8-EFAA-3A20-B6C491B877CA}"/>
              </a:ext>
            </a:extLst>
          </p:cNvPr>
          <p:cNvSpPr>
            <a:spLocks noGrp="1"/>
          </p:cNvSpPr>
          <p:nvPr>
            <p:ph type="title"/>
          </p:nvPr>
        </p:nvSpPr>
        <p:spPr>
          <a:xfrm>
            <a:off x="484239" y="109487"/>
            <a:ext cx="10515600" cy="1325563"/>
          </a:xfrm>
        </p:spPr>
        <p:txBody>
          <a:bodyPr/>
          <a:lstStyle/>
          <a:p>
            <a:r>
              <a:rPr lang="en-US" dirty="0"/>
              <a:t>Data Understanding &amp; Exploration</a:t>
            </a:r>
            <a:endParaRPr lang="en-IN" dirty="0"/>
          </a:p>
        </p:txBody>
      </p:sp>
      <p:pic>
        <p:nvPicPr>
          <p:cNvPr id="6" name="Content Placeholder 5">
            <a:extLst>
              <a:ext uri="{FF2B5EF4-FFF2-40B4-BE49-F238E27FC236}">
                <a16:creationId xmlns:a16="http://schemas.microsoft.com/office/drawing/2014/main" id="{24833779-E340-4843-5072-B02A005F085B}"/>
              </a:ext>
            </a:extLst>
          </p:cNvPr>
          <p:cNvPicPr>
            <a:picLocks noGrp="1" noChangeAspect="1"/>
          </p:cNvPicPr>
          <p:nvPr>
            <p:ph idx="1"/>
          </p:nvPr>
        </p:nvPicPr>
        <p:blipFill>
          <a:blip r:embed="rId2"/>
          <a:stretch>
            <a:fillRect/>
          </a:stretch>
        </p:blipFill>
        <p:spPr>
          <a:xfrm>
            <a:off x="621890" y="1235690"/>
            <a:ext cx="5218471" cy="5360317"/>
          </a:xfrm>
        </p:spPr>
      </p:pic>
      <p:sp>
        <p:nvSpPr>
          <p:cNvPr id="7" name="TextBox 6">
            <a:extLst>
              <a:ext uri="{FF2B5EF4-FFF2-40B4-BE49-F238E27FC236}">
                <a16:creationId xmlns:a16="http://schemas.microsoft.com/office/drawing/2014/main" id="{29417BA8-262D-F642-F83B-07CE551D4AA0}"/>
              </a:ext>
            </a:extLst>
          </p:cNvPr>
          <p:cNvSpPr txBox="1"/>
          <p:nvPr/>
        </p:nvSpPr>
        <p:spPr>
          <a:xfrm>
            <a:off x="6351641" y="1805960"/>
            <a:ext cx="5297129" cy="3416320"/>
          </a:xfrm>
          <a:prstGeom prst="rect">
            <a:avLst/>
          </a:prstGeom>
          <a:noFill/>
        </p:spPr>
        <p:txBody>
          <a:bodyPr wrap="square" rtlCol="0">
            <a:spAutoFit/>
          </a:bodyPr>
          <a:lstStyle/>
          <a:p>
            <a:pPr marL="285750" indent="-285750">
              <a:buFont typeface="Arial" panose="020B0604020202020204" pitchFamily="34" charset="0"/>
              <a:buChar char="•"/>
            </a:pPr>
            <a:r>
              <a:rPr lang="en-US" dirty="0"/>
              <a:t> By the information from the data we can clearly see that there are some missing values in variables.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need to check for the outliers before handling missing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8 ‘object’ data type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wh_est_year: Warehouse established year is missing 47 % values therefore it’s not contributing much in model building. Better to drop this variable.</a:t>
            </a:r>
            <a:endParaRPr lang="en-IN" dirty="0"/>
          </a:p>
        </p:txBody>
      </p:sp>
    </p:spTree>
    <p:extLst>
      <p:ext uri="{BB962C8B-B14F-4D97-AF65-F5344CB8AC3E}">
        <p14:creationId xmlns:p14="http://schemas.microsoft.com/office/powerpoint/2010/main" val="240530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2E3A512-B5C4-1186-0EF1-88405AF84FA3}"/>
              </a:ext>
            </a:extLst>
          </p:cNvPr>
          <p:cNvSpPr>
            <a:spLocks noGrp="1"/>
          </p:cNvSpPr>
          <p:nvPr>
            <p:ph type="title"/>
          </p:nvPr>
        </p:nvSpPr>
        <p:spPr>
          <a:xfrm>
            <a:off x="839788" y="188912"/>
            <a:ext cx="3932237" cy="1600200"/>
          </a:xfrm>
        </p:spPr>
        <p:txBody>
          <a:bodyPr/>
          <a:lstStyle/>
          <a:p>
            <a:r>
              <a:rPr lang="en-US" dirty="0"/>
              <a:t>Handling Missing values</a:t>
            </a:r>
            <a:endParaRPr lang="en-IN" dirty="0"/>
          </a:p>
        </p:txBody>
      </p:sp>
      <p:pic>
        <p:nvPicPr>
          <p:cNvPr id="18" name="Content Placeholder 17">
            <a:extLst>
              <a:ext uri="{FF2B5EF4-FFF2-40B4-BE49-F238E27FC236}">
                <a16:creationId xmlns:a16="http://schemas.microsoft.com/office/drawing/2014/main" id="{F06A9811-3BF7-AD84-E9A6-DE1A70BC915C}"/>
              </a:ext>
            </a:extLst>
          </p:cNvPr>
          <p:cNvPicPr>
            <a:picLocks noGrp="1" noChangeAspect="1"/>
          </p:cNvPicPr>
          <p:nvPr>
            <p:ph idx="1"/>
          </p:nvPr>
        </p:nvPicPr>
        <p:blipFill>
          <a:blip r:embed="rId2"/>
          <a:stretch>
            <a:fillRect/>
          </a:stretch>
        </p:blipFill>
        <p:spPr>
          <a:xfrm>
            <a:off x="5361499" y="905156"/>
            <a:ext cx="6149873" cy="4153260"/>
          </a:xfrm>
        </p:spPr>
      </p:pic>
      <p:sp>
        <p:nvSpPr>
          <p:cNvPr id="16" name="Text Placeholder 15">
            <a:extLst>
              <a:ext uri="{FF2B5EF4-FFF2-40B4-BE49-F238E27FC236}">
                <a16:creationId xmlns:a16="http://schemas.microsoft.com/office/drawing/2014/main" id="{938B0578-7E0E-B8FC-93CD-5B2658AD1D3E}"/>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 While handling missing values of the variable, there are some outliers in them, we need to use median approach to fill them.</a:t>
            </a:r>
          </a:p>
          <a:p>
            <a:pPr marL="285750" indent="-285750">
              <a:buFont typeface="Arial" panose="020B0604020202020204" pitchFamily="34" charset="0"/>
              <a:buChar char="•"/>
            </a:pPr>
            <a:r>
              <a:rPr lang="en-US" dirty="0"/>
              <a:t>And for the categorical variables we are using mode approach. </a:t>
            </a:r>
          </a:p>
          <a:p>
            <a:endParaRPr lang="en-US" dirty="0"/>
          </a:p>
        </p:txBody>
      </p:sp>
    </p:spTree>
    <p:extLst>
      <p:ext uri="{BB962C8B-B14F-4D97-AF65-F5344CB8AC3E}">
        <p14:creationId xmlns:p14="http://schemas.microsoft.com/office/powerpoint/2010/main" val="304658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DA19D98-F23F-40D2-45F5-2F650F792CAD}"/>
              </a:ext>
            </a:extLst>
          </p:cNvPr>
          <p:cNvPicPr>
            <a:picLocks noGrp="1" noChangeAspect="1"/>
          </p:cNvPicPr>
          <p:nvPr>
            <p:ph sz="half" idx="1"/>
          </p:nvPr>
        </p:nvPicPr>
        <p:blipFill>
          <a:blip r:embed="rId2"/>
          <a:stretch>
            <a:fillRect/>
          </a:stretch>
        </p:blipFill>
        <p:spPr>
          <a:xfrm>
            <a:off x="494071" y="2096010"/>
            <a:ext cx="5181600" cy="3810567"/>
          </a:xfrm>
        </p:spPr>
      </p:pic>
      <p:pic>
        <p:nvPicPr>
          <p:cNvPr id="8" name="Content Placeholder 7">
            <a:extLst>
              <a:ext uri="{FF2B5EF4-FFF2-40B4-BE49-F238E27FC236}">
                <a16:creationId xmlns:a16="http://schemas.microsoft.com/office/drawing/2014/main" id="{47BB1135-6351-15A9-11DB-241395E14B17}"/>
              </a:ext>
            </a:extLst>
          </p:cNvPr>
          <p:cNvPicPr>
            <a:picLocks noGrp="1" noChangeAspect="1"/>
          </p:cNvPicPr>
          <p:nvPr>
            <p:ph sz="half" idx="2"/>
          </p:nvPr>
        </p:nvPicPr>
        <p:blipFill>
          <a:blip r:embed="rId3"/>
          <a:stretch>
            <a:fillRect/>
          </a:stretch>
        </p:blipFill>
        <p:spPr>
          <a:xfrm>
            <a:off x="6300019" y="1862907"/>
            <a:ext cx="5181600" cy="4132161"/>
          </a:xfrm>
        </p:spPr>
      </p:pic>
      <p:sp>
        <p:nvSpPr>
          <p:cNvPr id="11" name="Title 10">
            <a:extLst>
              <a:ext uri="{FF2B5EF4-FFF2-40B4-BE49-F238E27FC236}">
                <a16:creationId xmlns:a16="http://schemas.microsoft.com/office/drawing/2014/main" id="{18BBDF10-CD04-D976-F0BC-80BEC2794F90}"/>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sz="2400" dirty="0"/>
              <a:t>Distribution plot of Target variable '</a:t>
            </a:r>
            <a:r>
              <a:rPr lang="en-US" sz="2400" dirty="0" err="1"/>
              <a:t>product_wg_ton</a:t>
            </a:r>
            <a:r>
              <a:rPr lang="en-US" sz="2400" dirty="0"/>
              <a:t>' and 'storage_issue_reported_l3m' are almost identical</a:t>
            </a:r>
            <a:endParaRPr lang="en-IN" sz="2400" dirty="0"/>
          </a:p>
        </p:txBody>
      </p:sp>
    </p:spTree>
    <p:extLst>
      <p:ext uri="{BB962C8B-B14F-4D97-AF65-F5344CB8AC3E}">
        <p14:creationId xmlns:p14="http://schemas.microsoft.com/office/powerpoint/2010/main" val="3567771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307B99-40EE-42F7-268B-9DCEC1BE2A7C}"/>
              </a:ext>
            </a:extLst>
          </p:cNvPr>
          <p:cNvPicPr>
            <a:picLocks noGrp="1" noChangeAspect="1"/>
          </p:cNvPicPr>
          <p:nvPr>
            <p:ph idx="1"/>
          </p:nvPr>
        </p:nvPicPr>
        <p:blipFill>
          <a:blip r:embed="rId2"/>
          <a:stretch>
            <a:fillRect/>
          </a:stretch>
        </p:blipFill>
        <p:spPr>
          <a:xfrm>
            <a:off x="0" y="93407"/>
            <a:ext cx="11835130" cy="4239311"/>
          </a:xfrm>
        </p:spPr>
      </p:pic>
      <p:sp>
        <p:nvSpPr>
          <p:cNvPr id="6" name="Rectangle 5">
            <a:extLst>
              <a:ext uri="{FF2B5EF4-FFF2-40B4-BE49-F238E27FC236}">
                <a16:creationId xmlns:a16="http://schemas.microsoft.com/office/drawing/2014/main" id="{B6C685E9-7125-A1DE-3002-9FBC9E5F6FA1}"/>
              </a:ext>
            </a:extLst>
          </p:cNvPr>
          <p:cNvSpPr/>
          <p:nvPr/>
        </p:nvSpPr>
        <p:spPr>
          <a:xfrm>
            <a:off x="1140543" y="1982004"/>
            <a:ext cx="9094838" cy="741531"/>
          </a:xfrm>
          <a:prstGeom prst="rect">
            <a:avLst/>
          </a:prstGeom>
          <a:noFill/>
          <a:ln w="28575">
            <a:solidFill>
              <a:srgbClr val="C0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0F27D7B7-A355-93DF-CB4D-4C5A9BD3B108}"/>
              </a:ext>
            </a:extLst>
          </p:cNvPr>
          <p:cNvSpPr txBox="1"/>
          <p:nvPr/>
        </p:nvSpPr>
        <p:spPr>
          <a:xfrm>
            <a:off x="366702" y="4422940"/>
            <a:ext cx="11248103" cy="2308324"/>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000000"/>
                </a:solidFill>
                <a:effectLst/>
              </a:rPr>
              <a:t>From the all the numeric features of the dataset, 'storage_issue_reported_l3m': Storage Issue Reported in last 3 moths variable is highly correlated with the target variable.</a:t>
            </a:r>
          </a:p>
          <a:p>
            <a:pPr marL="285750" indent="-285750">
              <a:buFont typeface="Arial" panose="020B0604020202020204" pitchFamily="34" charset="0"/>
              <a:buChar char="•"/>
            </a:pPr>
            <a:r>
              <a:rPr lang="en-US" dirty="0"/>
              <a:t>The Problem Statement gives the information that, the management has noticed that there is a mis match in demand and supply. Where demand is high, supply is pretty low and where the demand is low, supply is pretty high.</a:t>
            </a:r>
          </a:p>
          <a:p>
            <a:pPr marL="285750" indent="-285750">
              <a:buFont typeface="Arial" panose="020B0604020202020204" pitchFamily="34" charset="0"/>
              <a:buChar char="•"/>
            </a:pPr>
            <a:r>
              <a:rPr lang="en-US" dirty="0"/>
              <a:t>By the problem statement and the analysis of the data (heatmap) we can say that, feature 'storage_issue_reported_l3m' </a:t>
            </a:r>
            <a:r>
              <a:rPr lang="en-US" dirty="0" err="1"/>
              <a:t>inversly</a:t>
            </a:r>
            <a:r>
              <a:rPr lang="en-US" dirty="0"/>
              <a:t> proportional to the target variable 'product_wg_ton’.</a:t>
            </a:r>
          </a:p>
          <a:p>
            <a:pPr marL="285750" indent="-285750">
              <a:buFont typeface="Arial" panose="020B0604020202020204" pitchFamily="34" charset="0"/>
              <a:buChar char="•"/>
            </a:pPr>
            <a:r>
              <a:rPr lang="en-US" dirty="0"/>
              <a:t>Inverse transformation </a:t>
            </a:r>
            <a:r>
              <a:rPr lang="en-US" dirty="0" err="1"/>
              <a:t>approuch</a:t>
            </a:r>
            <a:r>
              <a:rPr lang="en-US" dirty="0"/>
              <a:t> is suitable for this scenario. R squared </a:t>
            </a:r>
            <a:r>
              <a:rPr lang="en-US" dirty="0" err="1"/>
              <a:t>moght</a:t>
            </a:r>
            <a:r>
              <a:rPr lang="en-US" dirty="0"/>
              <a:t> be very low but the model will be reliable.</a:t>
            </a:r>
            <a:endParaRPr lang="en-IN" dirty="0"/>
          </a:p>
        </p:txBody>
      </p:sp>
    </p:spTree>
    <p:extLst>
      <p:ext uri="{BB962C8B-B14F-4D97-AF65-F5344CB8AC3E}">
        <p14:creationId xmlns:p14="http://schemas.microsoft.com/office/powerpoint/2010/main" val="65615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C033-5977-DCEC-B76C-0D5D1F088780}"/>
              </a:ext>
            </a:extLst>
          </p:cNvPr>
          <p:cNvSpPr>
            <a:spLocks noGrp="1"/>
          </p:cNvSpPr>
          <p:nvPr>
            <p:ph type="title"/>
          </p:nvPr>
        </p:nvSpPr>
        <p:spPr/>
        <p:txBody>
          <a:bodyPr/>
          <a:lstStyle/>
          <a:p>
            <a:r>
              <a:rPr lang="en-IN" dirty="0"/>
              <a:t>Data Cleaning</a:t>
            </a:r>
          </a:p>
        </p:txBody>
      </p:sp>
      <p:pic>
        <p:nvPicPr>
          <p:cNvPr id="5" name="Content Placeholder 4">
            <a:extLst>
              <a:ext uri="{FF2B5EF4-FFF2-40B4-BE49-F238E27FC236}">
                <a16:creationId xmlns:a16="http://schemas.microsoft.com/office/drawing/2014/main" id="{EC2F766C-95B0-9BDB-680F-B9F3A10EE9EA}"/>
              </a:ext>
            </a:extLst>
          </p:cNvPr>
          <p:cNvPicPr>
            <a:picLocks noGrp="1" noChangeAspect="1"/>
          </p:cNvPicPr>
          <p:nvPr>
            <p:ph idx="1"/>
          </p:nvPr>
        </p:nvPicPr>
        <p:blipFill>
          <a:blip r:embed="rId2"/>
          <a:stretch>
            <a:fillRect/>
          </a:stretch>
        </p:blipFill>
        <p:spPr>
          <a:xfrm>
            <a:off x="1525229" y="2936721"/>
            <a:ext cx="8984225" cy="3556154"/>
          </a:xfrm>
        </p:spPr>
      </p:pic>
      <p:sp>
        <p:nvSpPr>
          <p:cNvPr id="7" name="TextBox 6">
            <a:extLst>
              <a:ext uri="{FF2B5EF4-FFF2-40B4-BE49-F238E27FC236}">
                <a16:creationId xmlns:a16="http://schemas.microsoft.com/office/drawing/2014/main" id="{E0BA5E65-1249-CD62-CC41-75D59A897D2C}"/>
              </a:ext>
            </a:extLst>
          </p:cNvPr>
          <p:cNvSpPr txBox="1"/>
          <p:nvPr/>
        </p:nvSpPr>
        <p:spPr>
          <a:xfrm>
            <a:off x="1199535" y="1789471"/>
            <a:ext cx="9388577"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second step in model building is data cleaning.</a:t>
            </a:r>
          </a:p>
          <a:p>
            <a:pPr marL="285750" indent="-285750">
              <a:buFont typeface="Arial" panose="020B0604020202020204" pitchFamily="34" charset="0"/>
              <a:buChar char="•"/>
            </a:pPr>
            <a:r>
              <a:rPr lang="en-US" dirty="0"/>
              <a:t>We need to drop variable 'wh_est_year' because of missing 47% of the data.</a:t>
            </a:r>
          </a:p>
          <a:p>
            <a:pPr marL="285750" indent="-285750">
              <a:buFont typeface="Arial" panose="020B0604020202020204" pitchFamily="34" charset="0"/>
              <a:buChar char="•"/>
            </a:pPr>
            <a:r>
              <a:rPr lang="en-US" dirty="0"/>
              <a:t>We don't need 'Ware_house_ID' &amp; 'WH_Manager_ID' for model building, so dropping them.</a:t>
            </a:r>
            <a:endParaRPr lang="en-IN" dirty="0"/>
          </a:p>
        </p:txBody>
      </p:sp>
    </p:spTree>
    <p:extLst>
      <p:ext uri="{BB962C8B-B14F-4D97-AF65-F5344CB8AC3E}">
        <p14:creationId xmlns:p14="http://schemas.microsoft.com/office/powerpoint/2010/main" val="1800213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523</TotalTime>
  <Words>1217</Words>
  <Application>Microsoft Office PowerPoint</Application>
  <PresentationFormat>Widescreen</PresentationFormat>
  <Paragraphs>88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Helvetica Neue</vt:lpstr>
      <vt:lpstr>inherit</vt:lpstr>
      <vt:lpstr>Office Theme</vt:lpstr>
      <vt:lpstr> Project 4  Supply Chain Management</vt:lpstr>
      <vt:lpstr>Index</vt:lpstr>
      <vt:lpstr> Problem statement An FMCG company entered into the instant noodles business two years back. Their higher management has noticed that there is a miss match in the demand and supply. Where the demand is high, supply is pretty low and where the demand is low, supply is pretty high. In both ways, it is an inventory cost loss to the company; hence, the higher management wants to optimize the supply quantity in every warehouse in the entire country. </vt:lpstr>
      <vt:lpstr>Proposed System</vt:lpstr>
      <vt:lpstr>Data Understanding &amp; Exploration</vt:lpstr>
      <vt:lpstr>Handling Missing values</vt:lpstr>
      <vt:lpstr>Distribution plot of Target variable 'product_wg_ton' and 'storage_issue_reported_l3m' are almost identical</vt:lpstr>
      <vt:lpstr>PowerPoint Presentation</vt:lpstr>
      <vt:lpstr>Data Cleaning</vt:lpstr>
      <vt:lpstr>Data Preparation</vt:lpstr>
      <vt:lpstr>Model Building &amp; Evaluation</vt:lpstr>
      <vt:lpstr>Feature Scaling</vt:lpstr>
      <vt:lpstr>Transformation</vt:lpstr>
      <vt:lpstr>Regression Model building</vt:lpstr>
      <vt:lpstr>PowerPoint Presentation</vt:lpstr>
      <vt:lpstr>PowerPoint Presentation</vt:lpstr>
      <vt:lpstr>PowerPoint Presentation</vt:lpstr>
      <vt:lpstr>PowerPoint Presentation</vt:lpstr>
      <vt:lpstr>Residual Analysis</vt:lpstr>
      <vt:lpstr>Making Prediction</vt:lpstr>
      <vt:lpstr>Errors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Shoppers Intention</dc:title>
  <dc:creator>aaditya mahindrakar</dc:creator>
  <cp:lastModifiedBy>aaditya mahindrakar</cp:lastModifiedBy>
  <cp:revision>10</cp:revision>
  <dcterms:created xsi:type="dcterms:W3CDTF">2023-01-30T12:37:02Z</dcterms:created>
  <dcterms:modified xsi:type="dcterms:W3CDTF">2023-03-23T06:26:19Z</dcterms:modified>
</cp:coreProperties>
</file>