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Montserrat Classic Bold" panose="020B0604020202020204" charset="0"/>
      <p:regular r:id="rId11"/>
    </p:embeddedFont>
    <p:embeddedFont>
      <p:font typeface="Oswald Bold" panose="020B0604020202020204" charset="0"/>
      <p:regular r:id="rId12"/>
    </p:embeddedFont>
    <p:embeddedFont>
      <p:font typeface="Calibri" panose="020F0502020204030204" pitchFamily="34" charset="0"/>
      <p:regular r:id="rId13"/>
      <p:bold r:id="rId14"/>
      <p:italic r:id="rId15"/>
      <p:boldItalic r:id="rId16"/>
    </p:embeddedFont>
    <p:embeddedFont>
      <p:font typeface="Montserrat Light Bold" panose="020B0604020202020204" charset="0"/>
      <p:regular r:id="rId17"/>
    </p:embeddedFont>
    <p:embeddedFont>
      <p:font typeface="Oswald" panose="020B0604020202020204" charset="0"/>
      <p:regular r:id="rId18"/>
    </p:embeddedFont>
    <p:embeddedFont>
      <p:font typeface="Montserrat Classic" panose="020B0604020202020204" charset="0"/>
      <p:regular r:id="rId19"/>
    </p:embeddedFont>
    <p:embeddedFont>
      <p:font typeface="DM Sans" panose="020B0604020202020204" charset="0"/>
      <p:regular r:id="rId20"/>
    </p:embeddedFont>
    <p:embeddedFont>
      <p:font typeface="DM Sans Bold" panose="020B0604020202020204" charset="0"/>
      <p:regular r:id="rId21"/>
    </p:embeddedFont>
    <p:embeddedFont>
      <p:font typeface="Open Sauc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858"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10" Type="http://schemas.openxmlformats.org/officeDocument/2006/relationships/image" Target="../media/image7.jpeg"/><Relationship Id="rId4" Type="http://schemas.openxmlformats.org/officeDocument/2006/relationships/image" Target="../media/image5.png"/><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367836"/>
            <a:ext cx="9815307" cy="2559067"/>
          </a:xfrm>
          <a:prstGeom prst="rect">
            <a:avLst/>
          </a:prstGeom>
        </p:spPr>
        <p:txBody>
          <a:bodyPr lIns="0" tIns="0" rIns="0" bIns="0" rtlCol="0" anchor="t">
            <a:spAutoFit/>
          </a:bodyPr>
          <a:lstStyle/>
          <a:p>
            <a:pPr algn="ctr">
              <a:lnSpc>
                <a:spcPts val="20890"/>
              </a:lnSpc>
            </a:pPr>
            <a:r>
              <a:rPr lang="en-US" sz="15138" spc="1483">
                <a:solidFill>
                  <a:srgbClr val="231F20"/>
                </a:solidFill>
                <a:latin typeface="Oswald Bold"/>
              </a:rPr>
              <a:t>PROJECT</a:t>
            </a:r>
          </a:p>
        </p:txBody>
      </p:sp>
      <p:sp>
        <p:nvSpPr>
          <p:cNvPr id="9" name="TextBox 9"/>
          <p:cNvSpPr txBox="1"/>
          <p:nvPr/>
        </p:nvSpPr>
        <p:spPr>
          <a:xfrm>
            <a:off x="4236347" y="3457159"/>
            <a:ext cx="9815307" cy="956375"/>
          </a:xfrm>
          <a:prstGeom prst="rect">
            <a:avLst/>
          </a:prstGeom>
        </p:spPr>
        <p:txBody>
          <a:bodyPr lIns="0" tIns="0" rIns="0" bIns="0" rtlCol="0" anchor="t">
            <a:spAutoFit/>
          </a:bodyPr>
          <a:lstStyle/>
          <a:p>
            <a:pPr algn="ctr">
              <a:lnSpc>
                <a:spcPts val="7816"/>
              </a:lnSpc>
            </a:pPr>
            <a:r>
              <a:rPr lang="en-US" sz="5663" spc="555">
                <a:solidFill>
                  <a:srgbClr val="231F20"/>
                </a:solidFill>
                <a:latin typeface="Oswald Bold"/>
              </a:rPr>
              <a:t>CARDIOVASCULAR RISK</a:t>
            </a:r>
          </a:p>
        </p:txBody>
      </p:sp>
      <p:sp>
        <p:nvSpPr>
          <p:cNvPr id="10" name="TextBox 10"/>
          <p:cNvSpPr txBox="1"/>
          <p:nvPr/>
        </p:nvSpPr>
        <p:spPr>
          <a:xfrm>
            <a:off x="2719596" y="7482578"/>
            <a:ext cx="12848809" cy="441638"/>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AADITYA MAHINDRAKAR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49295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32392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5250954" y="817421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07</a:t>
            </a:r>
          </a:p>
        </p:txBody>
      </p:sp>
      <p:sp>
        <p:nvSpPr>
          <p:cNvPr id="15" name="TextBox 15"/>
          <p:cNvSpPr txBox="1"/>
          <p:nvPr/>
        </p:nvSpPr>
        <p:spPr>
          <a:xfrm>
            <a:off x="6607430" y="3333137"/>
            <a:ext cx="5790503"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BRIEF</a:t>
            </a:r>
          </a:p>
        </p:txBody>
      </p:sp>
      <p:sp>
        <p:nvSpPr>
          <p:cNvPr id="16" name="TextBox 16"/>
          <p:cNvSpPr txBox="1"/>
          <p:nvPr/>
        </p:nvSpPr>
        <p:spPr>
          <a:xfrm>
            <a:off x="6607430" y="4127355"/>
            <a:ext cx="7312304" cy="418548"/>
          </a:xfrm>
          <a:prstGeom prst="rect">
            <a:avLst/>
          </a:prstGeom>
        </p:spPr>
        <p:txBody>
          <a:bodyPr lIns="0" tIns="0" rIns="0" bIns="0" rtlCol="0" anchor="t">
            <a:spAutoFit/>
          </a:bodyPr>
          <a:lstStyle/>
          <a:p>
            <a:pPr>
              <a:lnSpc>
                <a:spcPts val="3483"/>
              </a:lnSpc>
            </a:pPr>
            <a:r>
              <a:rPr lang="en-US" sz="2524" spc="247">
                <a:solidFill>
                  <a:srgbClr val="231F20"/>
                </a:solidFill>
                <a:latin typeface="DM Sans"/>
              </a:rPr>
              <a:t>ASSUMPTIONS FOR PREPROCESSING</a:t>
            </a:r>
          </a:p>
        </p:txBody>
      </p:sp>
      <p:sp>
        <p:nvSpPr>
          <p:cNvPr id="17" name="TextBox 17"/>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ANALYSYS</a:t>
            </a:r>
          </a:p>
        </p:txBody>
      </p:sp>
      <p:sp>
        <p:nvSpPr>
          <p:cNvPr id="18" name="TextBox 18"/>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MODEL COMPARISON</a:t>
            </a:r>
          </a:p>
        </p:txBody>
      </p:sp>
      <p:sp>
        <p:nvSpPr>
          <p:cNvPr id="19" name="TextBox 19"/>
          <p:cNvSpPr txBox="1"/>
          <p:nvPr/>
        </p:nvSpPr>
        <p:spPr>
          <a:xfrm>
            <a:off x="6607430" y="6642507"/>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EVALUATION</a:t>
            </a:r>
          </a:p>
        </p:txBody>
      </p:sp>
      <p:sp>
        <p:nvSpPr>
          <p:cNvPr id="20" name="TextBox 20"/>
          <p:cNvSpPr txBox="1"/>
          <p:nvPr/>
        </p:nvSpPr>
        <p:spPr>
          <a:xfrm>
            <a:off x="6607430" y="7434884"/>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CONCLUSION</a:t>
            </a:r>
          </a:p>
        </p:txBody>
      </p:sp>
      <p:sp>
        <p:nvSpPr>
          <p:cNvPr id="21" name="TextBox 21"/>
          <p:cNvSpPr txBox="1"/>
          <p:nvPr/>
        </p:nvSpPr>
        <p:spPr>
          <a:xfrm>
            <a:off x="6607430" y="8279265"/>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NEXT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028701"/>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3792301" y="8769823"/>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10" name="Freeform 10"/>
          <p:cNvSpPr/>
          <p:nvPr/>
        </p:nvSpPr>
        <p:spPr>
          <a:xfrm>
            <a:off x="297976" y="5861727"/>
            <a:ext cx="1156649" cy="1173721"/>
          </a:xfrm>
          <a:custGeom>
            <a:avLst/>
            <a:gdLst/>
            <a:ahLst/>
            <a:cxnLst/>
            <a:rect l="l" t="t" r="r" b="b"/>
            <a:pathLst>
              <a:path w="1156649" h="1173721">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a:off x="1454624" y="8741876"/>
            <a:ext cx="9752965" cy="1032847"/>
          </a:xfrm>
          <a:custGeom>
            <a:avLst/>
            <a:gdLst/>
            <a:ahLst/>
            <a:cxnLst/>
            <a:rect l="l" t="t" r="r" b="b"/>
            <a:pathLst>
              <a:path w="9752965" h="1032847">
                <a:moveTo>
                  <a:pt x="0" y="0"/>
                </a:moveTo>
                <a:lnTo>
                  <a:pt x="9752965" y="0"/>
                </a:lnTo>
                <a:lnTo>
                  <a:pt x="9752965" y="1032848"/>
                </a:lnTo>
                <a:lnTo>
                  <a:pt x="0" y="1032848"/>
                </a:lnTo>
                <a:lnTo>
                  <a:pt x="0" y="0"/>
                </a:lnTo>
                <a:close/>
              </a:path>
            </a:pathLst>
          </a:custGeom>
          <a:blipFill>
            <a:blip r:embed="rId3"/>
            <a:stretch>
              <a:fillRect t="-86495"/>
            </a:stretch>
          </a:blipFill>
        </p:spPr>
      </p:sp>
      <p:sp>
        <p:nvSpPr>
          <p:cNvPr id="12" name="Freeform 12"/>
          <p:cNvSpPr/>
          <p:nvPr/>
        </p:nvSpPr>
        <p:spPr>
          <a:xfrm>
            <a:off x="0" y="2646585"/>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3" name="Freeform 1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4" name="Freeform 14"/>
          <p:cNvSpPr/>
          <p:nvPr/>
        </p:nvSpPr>
        <p:spPr>
          <a:xfrm>
            <a:off x="11752235" y="1536415"/>
            <a:ext cx="5900351" cy="7214169"/>
          </a:xfrm>
          <a:custGeom>
            <a:avLst/>
            <a:gdLst/>
            <a:ahLst/>
            <a:cxnLst/>
            <a:rect l="l" t="t" r="r" b="b"/>
            <a:pathLst>
              <a:path w="5900351" h="7214169">
                <a:moveTo>
                  <a:pt x="0" y="0"/>
                </a:moveTo>
                <a:lnTo>
                  <a:pt x="5900351" y="0"/>
                </a:lnTo>
                <a:lnTo>
                  <a:pt x="5900351" y="7214170"/>
                </a:lnTo>
                <a:lnTo>
                  <a:pt x="0" y="7214170"/>
                </a:lnTo>
                <a:lnTo>
                  <a:pt x="0" y="0"/>
                </a:lnTo>
                <a:close/>
              </a:path>
            </a:pathLst>
          </a:custGeom>
          <a:blipFill>
            <a:blip r:embed="rId10"/>
            <a:stretch>
              <a:fillRect l="-42276" r="-42276"/>
            </a:stretch>
          </a:blipFill>
        </p:spPr>
      </p:sp>
      <p:sp>
        <p:nvSpPr>
          <p:cNvPr id="15" name="TextBox 15"/>
          <p:cNvSpPr txBox="1"/>
          <p:nvPr/>
        </p:nvSpPr>
        <p:spPr>
          <a:xfrm>
            <a:off x="1603234" y="384787"/>
            <a:ext cx="7416941" cy="1686342"/>
          </a:xfrm>
          <a:prstGeom prst="rect">
            <a:avLst/>
          </a:prstGeom>
        </p:spPr>
        <p:txBody>
          <a:bodyPr lIns="0" tIns="0" rIns="0" bIns="0" rtlCol="0" anchor="t">
            <a:spAutoFit/>
          </a:bodyPr>
          <a:lstStyle/>
          <a:p>
            <a:pPr>
              <a:lnSpc>
                <a:spcPts val="13774"/>
              </a:lnSpc>
            </a:pPr>
            <a:r>
              <a:rPr lang="en-US" sz="9981" spc="978" dirty="0">
                <a:solidFill>
                  <a:srgbClr val="231F20"/>
                </a:solidFill>
                <a:latin typeface="Oswald Bold"/>
              </a:rPr>
              <a:t>BRIEF </a:t>
            </a:r>
          </a:p>
        </p:txBody>
      </p:sp>
      <p:sp>
        <p:nvSpPr>
          <p:cNvPr id="16" name="TextBox 15"/>
          <p:cNvSpPr txBox="1"/>
          <p:nvPr/>
        </p:nvSpPr>
        <p:spPr>
          <a:xfrm>
            <a:off x="1454624" y="2646585"/>
            <a:ext cx="9975376" cy="5947782"/>
          </a:xfrm>
          <a:prstGeom prst="rect">
            <a:avLst/>
          </a:prstGeom>
          <a:noFill/>
        </p:spPr>
        <p:txBody>
          <a:bodyPr wrap="square" rtlCol="0">
            <a:spAutoFit/>
          </a:bodyPr>
          <a:lstStyle/>
          <a:p>
            <a:pPr>
              <a:lnSpc>
                <a:spcPts val="2859"/>
              </a:lnSpc>
            </a:pPr>
            <a:r>
              <a:rPr lang="en-US" b="1" dirty="0">
                <a:solidFill>
                  <a:srgbClr val="000000"/>
                </a:solidFill>
                <a:latin typeface="Arial" panose="020B0604020202020204" pitchFamily="34" charset="0"/>
                <a:cs typeface="Arial" panose="020B0604020202020204" pitchFamily="34" charset="0"/>
              </a:rPr>
              <a:t>Cardiovascular risk refers to the likelihood or probability that an individual will develop cardiovascular diseases (CVDs) during their lifetime. Cardiovascular diseases are a group of conditions that affect the heart and blood vessels, and they are a leading cause of morbidity and mortality worldwide. Cardiovascular risk assessment is essential for understanding an individual's susceptibility to these diseases and for implementing preventive measures to reduce their risk.</a:t>
            </a:r>
          </a:p>
          <a:p>
            <a:pPr>
              <a:lnSpc>
                <a:spcPts val="2859"/>
              </a:lnSpc>
            </a:pPr>
            <a:r>
              <a:rPr lang="en-US" b="1" dirty="0">
                <a:solidFill>
                  <a:srgbClr val="000000"/>
                </a:solidFill>
                <a:latin typeface="Arial" panose="020B0604020202020204" pitchFamily="34" charset="0"/>
                <a:cs typeface="Arial" panose="020B0604020202020204" pitchFamily="34" charset="0"/>
              </a:rPr>
              <a:t>Several factors contribute to cardiovascular risk</a:t>
            </a:r>
            <a:r>
              <a:rPr lang="en-US" b="1" dirty="0" smtClean="0">
                <a:solidFill>
                  <a:srgbClr val="000000"/>
                </a:solidFill>
                <a:latin typeface="Arial" panose="020B0604020202020204" pitchFamily="34" charset="0"/>
                <a:cs typeface="Arial" panose="020B0604020202020204" pitchFamily="34" charset="0"/>
              </a:rPr>
              <a:t>.</a:t>
            </a:r>
          </a:p>
          <a:p>
            <a:pPr>
              <a:lnSpc>
                <a:spcPts val="2859"/>
              </a:lnSpc>
            </a:pPr>
            <a:r>
              <a:rPr lang="en-US" b="1" dirty="0">
                <a:solidFill>
                  <a:srgbClr val="000000"/>
                </a:solidFill>
                <a:latin typeface="Arial" panose="020B0604020202020204" pitchFamily="34" charset="0"/>
                <a:cs typeface="Arial" panose="020B060402020202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a:t>
            </a:r>
          </a:p>
          <a:p>
            <a:pPr>
              <a:lnSpc>
                <a:spcPts val="2859"/>
              </a:lnSpc>
            </a:pPr>
            <a:r>
              <a:rPr lang="en-US" b="1" dirty="0">
                <a:solidFill>
                  <a:srgbClr val="000000"/>
                </a:solidFill>
                <a:latin typeface="Arial" panose="020B0604020202020204" pitchFamily="34" charset="0"/>
                <a:cs typeface="Arial" panose="020B0604020202020204" pitchFamily="34" charset="0"/>
              </a:rPr>
              <a:t>-Variables.</a:t>
            </a:r>
          </a:p>
          <a:p>
            <a:pPr>
              <a:lnSpc>
                <a:spcPts val="2859"/>
              </a:lnSpc>
            </a:pPr>
            <a:r>
              <a:rPr lang="en-US" b="1" dirty="0">
                <a:solidFill>
                  <a:srgbClr val="000000"/>
                </a:solidFill>
                <a:latin typeface="Arial" panose="020B0604020202020204" pitchFamily="34" charset="0"/>
                <a:cs typeface="Arial" panose="020B0604020202020204" pitchFamily="34" charset="0"/>
              </a:rPr>
              <a:t>Each attribute is a potential risk factor. are both </a:t>
            </a:r>
            <a:r>
              <a:rPr lang="en-US" b="1" dirty="0" err="1">
                <a:solidFill>
                  <a:srgbClr val="000000"/>
                </a:solidFill>
                <a:latin typeface="Arial" panose="020B0604020202020204" pitchFamily="34" charset="0"/>
                <a:cs typeface="Arial" panose="020B0604020202020204" pitchFamily="34" charset="0"/>
              </a:rPr>
              <a:t>Theredemographic</a:t>
            </a:r>
            <a:r>
              <a:rPr lang="en-US" b="1" dirty="0">
                <a:solidFill>
                  <a:srgbClr val="000000"/>
                </a:solidFill>
                <a:latin typeface="Arial" panose="020B0604020202020204" pitchFamily="34" charset="0"/>
                <a:cs typeface="Arial" panose="020B0604020202020204" pitchFamily="34" charset="0"/>
              </a:rPr>
              <a:t>, behavioral, and medical risk factors.</a:t>
            </a:r>
          </a:p>
          <a:p>
            <a:pPr>
              <a:lnSpc>
                <a:spcPts val="2859"/>
              </a:lnSpc>
            </a:pPr>
            <a:endParaRPr lang="en-US" dirty="0">
              <a:solidFill>
                <a:srgbClr val="000000"/>
              </a:solidFill>
              <a:latin typeface="Montserrat Classic"/>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AutoShape 4"/>
          <p:cNvSpPr/>
          <p:nvPr/>
        </p:nvSpPr>
        <p:spPr>
          <a:xfrm>
            <a:off x="508067" y="5443492"/>
            <a:ext cx="1708600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637547" y="5192951"/>
            <a:ext cx="501082" cy="50108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54561" y="5893922"/>
            <a:ext cx="3467055"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education</a:t>
            </a:r>
          </a:p>
        </p:txBody>
      </p:sp>
      <p:grpSp>
        <p:nvGrpSpPr>
          <p:cNvPr id="9" name="Group 9"/>
          <p:cNvGrpSpPr/>
          <p:nvPr/>
        </p:nvGrpSpPr>
        <p:grpSpPr>
          <a:xfrm>
            <a:off x="6339558" y="5212001"/>
            <a:ext cx="501082" cy="50108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1" name="TextBox 11"/>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4773312" y="6588372"/>
            <a:ext cx="3633575" cy="2859235"/>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 In approch taken for filling the missing null values from the variable'BPMeds', is considered 1, on the basis of whether the person had 'prevalentStroke' or 'prevalentHyp'.</a:t>
            </a:r>
          </a:p>
          <a:p>
            <a:pPr algn="ctr">
              <a:lnSpc>
                <a:spcPts val="2545"/>
              </a:lnSpc>
            </a:pPr>
            <a:endParaRPr lang="en-US" sz="1844" spc="180">
              <a:solidFill>
                <a:srgbClr val="231F20"/>
              </a:solidFill>
              <a:latin typeface="DM Sans"/>
            </a:endParaRPr>
          </a:p>
        </p:txBody>
      </p:sp>
      <p:sp>
        <p:nvSpPr>
          <p:cNvPr id="13" name="TextBox 13"/>
          <p:cNvSpPr txBox="1"/>
          <p:nvPr/>
        </p:nvSpPr>
        <p:spPr>
          <a:xfrm>
            <a:off x="5235183" y="5893922"/>
            <a:ext cx="2709833"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BPMeds</a:t>
            </a:r>
          </a:p>
        </p:txBody>
      </p:sp>
      <p:sp>
        <p:nvSpPr>
          <p:cNvPr id="14" name="Freeform 14"/>
          <p:cNvSpPr/>
          <p:nvPr/>
        </p:nvSpPr>
        <p:spPr>
          <a:xfrm rot="-10799999">
            <a:off x="-2279991" y="-5727024"/>
            <a:ext cx="7835077" cy="10939025"/>
          </a:xfrm>
          <a:custGeom>
            <a:avLst/>
            <a:gdLst/>
            <a:ahLst/>
            <a:cxnLst/>
            <a:rect l="l" t="t" r="r" b="b"/>
            <a:pathLst>
              <a:path w="7835077" h="10939025">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5" name="Group 15"/>
          <p:cNvGrpSpPr/>
          <p:nvPr/>
        </p:nvGrpSpPr>
        <p:grpSpPr>
          <a:xfrm>
            <a:off x="4055665" y="5192951"/>
            <a:ext cx="501082" cy="50108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7" name="TextBox 1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8" name="TextBox 18"/>
          <p:cNvSpPr txBox="1"/>
          <p:nvPr/>
        </p:nvSpPr>
        <p:spPr>
          <a:xfrm>
            <a:off x="2703943" y="630154"/>
            <a:ext cx="3204526"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Dropping missing values from 'cigsPerDay' feature, because this is a crucial information to predict the risk and if mean, or mode technique is used then the integraty of the data for prediction would be lost.</a:t>
            </a:r>
          </a:p>
          <a:p>
            <a:pPr algn="ctr">
              <a:lnSpc>
                <a:spcPts val="2545"/>
              </a:lnSpc>
            </a:pPr>
            <a:endParaRPr lang="en-US" sz="1844" spc="180">
              <a:solidFill>
                <a:srgbClr val="231F20"/>
              </a:solidFill>
              <a:latin typeface="DM Sans"/>
            </a:endParaRPr>
          </a:p>
        </p:txBody>
      </p:sp>
      <p:sp>
        <p:nvSpPr>
          <p:cNvPr id="19" name="TextBox 19"/>
          <p:cNvSpPr txBox="1"/>
          <p:nvPr/>
        </p:nvSpPr>
        <p:spPr>
          <a:xfrm>
            <a:off x="2951289" y="4232569"/>
            <a:ext cx="2709833"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cigsPerDay</a:t>
            </a:r>
          </a:p>
        </p:txBody>
      </p:sp>
      <p:grpSp>
        <p:nvGrpSpPr>
          <p:cNvPr id="20" name="Group 20"/>
          <p:cNvGrpSpPr/>
          <p:nvPr/>
        </p:nvGrpSpPr>
        <p:grpSpPr>
          <a:xfrm>
            <a:off x="11433327" y="5192951"/>
            <a:ext cx="501082" cy="50108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2" name="TextBox 2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3" name="TextBox 23"/>
          <p:cNvSpPr txBox="1"/>
          <p:nvPr/>
        </p:nvSpPr>
        <p:spPr>
          <a:xfrm>
            <a:off x="9435587" y="6845547"/>
            <a:ext cx="4354135" cy="349764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For na values of the BMI variable, is filled with number '25'. The reference information by Massachusetts Department of Public Health, suggest that the average population in Massachusetts state is in BMI category of 'overweight' which falls under the scale of BMI,the minimum measure is 25.</a:t>
            </a:r>
          </a:p>
          <a:p>
            <a:pPr algn="ctr">
              <a:lnSpc>
                <a:spcPts val="2545"/>
              </a:lnSpc>
            </a:pPr>
            <a:endParaRPr lang="en-US" sz="1844" spc="180">
              <a:solidFill>
                <a:srgbClr val="231F20"/>
              </a:solidFill>
              <a:latin typeface="DM Sans"/>
            </a:endParaRPr>
          </a:p>
        </p:txBody>
      </p:sp>
      <p:sp>
        <p:nvSpPr>
          <p:cNvPr id="24" name="TextBox 24"/>
          <p:cNvSpPr txBox="1"/>
          <p:nvPr/>
        </p:nvSpPr>
        <p:spPr>
          <a:xfrm>
            <a:off x="9950341" y="5893922"/>
            <a:ext cx="3467055"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BMI</a:t>
            </a:r>
          </a:p>
        </p:txBody>
      </p:sp>
      <p:grpSp>
        <p:nvGrpSpPr>
          <p:cNvPr id="25" name="Group 25"/>
          <p:cNvGrpSpPr/>
          <p:nvPr/>
        </p:nvGrpSpPr>
        <p:grpSpPr>
          <a:xfrm>
            <a:off x="16455043" y="5192951"/>
            <a:ext cx="501082" cy="50108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7" name="TextBox 2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8" name="TextBox 28"/>
          <p:cNvSpPr txBox="1"/>
          <p:nvPr/>
        </p:nvSpPr>
        <p:spPr>
          <a:xfrm>
            <a:off x="12066727" y="916134"/>
            <a:ext cx="4236945" cy="2859235"/>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The approach taken to missing values in 'glucose' is that, ig the person is diabetic then na value = 126, because this is shooting point of suger to diabetic patient. And if the person is not diabetic then na value = 70 which is normal in healty person</a:t>
            </a:r>
          </a:p>
          <a:p>
            <a:pPr algn="ctr">
              <a:lnSpc>
                <a:spcPts val="2545"/>
              </a:lnSpc>
            </a:pPr>
            <a:endParaRPr lang="en-US" sz="1844" spc="180">
              <a:solidFill>
                <a:srgbClr val="231F20"/>
              </a:solidFill>
              <a:latin typeface="DM Sans"/>
            </a:endParaRPr>
          </a:p>
        </p:txBody>
      </p:sp>
      <p:sp>
        <p:nvSpPr>
          <p:cNvPr id="29" name="TextBox 29"/>
          <p:cNvSpPr txBox="1"/>
          <p:nvPr/>
        </p:nvSpPr>
        <p:spPr>
          <a:xfrm>
            <a:off x="15314027" y="5893922"/>
            <a:ext cx="2709833"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heartRate</a:t>
            </a:r>
          </a:p>
        </p:txBody>
      </p:sp>
      <p:grpSp>
        <p:nvGrpSpPr>
          <p:cNvPr id="30" name="Group 30"/>
          <p:cNvGrpSpPr/>
          <p:nvPr/>
        </p:nvGrpSpPr>
        <p:grpSpPr>
          <a:xfrm>
            <a:off x="13934659" y="5192951"/>
            <a:ext cx="501082" cy="501082"/>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2" name="TextBox 3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3" name="TextBox 33"/>
          <p:cNvSpPr txBox="1"/>
          <p:nvPr/>
        </p:nvSpPr>
        <p:spPr>
          <a:xfrm>
            <a:off x="14819334" y="6845547"/>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To determine the 'heartRate' of a 64 year old person, that is in range of 60 - 100, assumed na value = 65 bpm.</a:t>
            </a:r>
          </a:p>
          <a:p>
            <a:pPr algn="ctr">
              <a:lnSpc>
                <a:spcPts val="2545"/>
              </a:lnSpc>
            </a:pPr>
            <a:endParaRPr lang="en-US" sz="1844" spc="180">
              <a:solidFill>
                <a:srgbClr val="231F20"/>
              </a:solidFill>
              <a:latin typeface="DM Sans"/>
            </a:endParaRPr>
          </a:p>
        </p:txBody>
      </p:sp>
      <p:sp>
        <p:nvSpPr>
          <p:cNvPr id="34" name="TextBox 34"/>
          <p:cNvSpPr txBox="1"/>
          <p:nvPr/>
        </p:nvSpPr>
        <p:spPr>
          <a:xfrm>
            <a:off x="12604195" y="4232569"/>
            <a:ext cx="2709833"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glucose</a:t>
            </a:r>
          </a:p>
        </p:txBody>
      </p:sp>
      <p:sp>
        <p:nvSpPr>
          <p:cNvPr id="35" name="TextBox 35"/>
          <p:cNvSpPr txBox="1"/>
          <p:nvPr/>
        </p:nvSpPr>
        <p:spPr>
          <a:xfrm>
            <a:off x="7291196" y="2388875"/>
            <a:ext cx="3204526" cy="94402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'TotChol' = mean is taken for na values.</a:t>
            </a:r>
          </a:p>
          <a:p>
            <a:pPr algn="ctr">
              <a:lnSpc>
                <a:spcPts val="2545"/>
              </a:lnSpc>
            </a:pPr>
            <a:endParaRPr lang="en-US" sz="1844" spc="180">
              <a:solidFill>
                <a:srgbClr val="231F20"/>
              </a:solidFill>
              <a:latin typeface="DM Sans"/>
            </a:endParaRPr>
          </a:p>
        </p:txBody>
      </p:sp>
      <p:sp>
        <p:nvSpPr>
          <p:cNvPr id="36" name="TextBox 36"/>
          <p:cNvSpPr txBox="1"/>
          <p:nvPr/>
        </p:nvSpPr>
        <p:spPr>
          <a:xfrm>
            <a:off x="7538543" y="4009169"/>
            <a:ext cx="2709833" cy="48497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TotChol</a:t>
            </a:r>
          </a:p>
        </p:txBody>
      </p:sp>
      <p:grpSp>
        <p:nvGrpSpPr>
          <p:cNvPr id="37" name="Group 37"/>
          <p:cNvGrpSpPr/>
          <p:nvPr/>
        </p:nvGrpSpPr>
        <p:grpSpPr>
          <a:xfrm>
            <a:off x="8642918" y="5212001"/>
            <a:ext cx="501082" cy="501082"/>
            <a:chOff x="0" y="0"/>
            <a:chExt cx="812800" cy="812800"/>
          </a:xfrm>
        </p:grpSpPr>
        <p:sp>
          <p:nvSpPr>
            <p:cNvPr id="38" name="Freeform 3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9" name="TextBox 3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0" name="TextBox 40"/>
          <p:cNvSpPr txBox="1"/>
          <p:nvPr/>
        </p:nvSpPr>
        <p:spPr>
          <a:xfrm>
            <a:off x="285825" y="7055097"/>
            <a:ext cx="3204526" cy="94402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To fill missing values in 'education' variable, used 'mode' techique.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986589">
            <a:off x="2186921" y="6630776"/>
            <a:ext cx="9894000" cy="10152425"/>
          </a:xfrm>
          <a:custGeom>
            <a:avLst/>
            <a:gdLst/>
            <a:ahLst/>
            <a:cxnLst/>
            <a:rect l="l" t="t" r="r" b="b"/>
            <a:pathLst>
              <a:path w="9894000" h="10152425">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6861206" y="642903"/>
            <a:ext cx="14812228" cy="14233268"/>
            <a:chOff x="0" y="0"/>
            <a:chExt cx="845862" cy="812800"/>
          </a:xfrm>
        </p:grpSpPr>
        <p:sp>
          <p:nvSpPr>
            <p:cNvPr id="4" name="Freeform 4"/>
            <p:cNvSpPr/>
            <p:nvPr/>
          </p:nvSpPr>
          <p:spPr>
            <a:xfrm>
              <a:off x="0" y="0"/>
              <a:ext cx="845862" cy="812800"/>
            </a:xfrm>
            <a:custGeom>
              <a:avLst/>
              <a:gdLst/>
              <a:ahLst/>
              <a:cxnLst/>
              <a:rect l="l" t="t" r="r" b="b"/>
              <a:pathLst>
                <a:path w="845862" h="812800">
                  <a:moveTo>
                    <a:pt x="422931" y="0"/>
                  </a:moveTo>
                  <a:cubicBezTo>
                    <a:pt x="189353" y="0"/>
                    <a:pt x="0" y="181951"/>
                    <a:pt x="0" y="406400"/>
                  </a:cubicBezTo>
                  <a:cubicBezTo>
                    <a:pt x="0" y="630849"/>
                    <a:pt x="189353" y="812800"/>
                    <a:pt x="422931" y="812800"/>
                  </a:cubicBezTo>
                  <a:cubicBezTo>
                    <a:pt x="656509" y="812800"/>
                    <a:pt x="845862" y="630849"/>
                    <a:pt x="845862" y="406400"/>
                  </a:cubicBezTo>
                  <a:cubicBezTo>
                    <a:pt x="845862" y="181951"/>
                    <a:pt x="656509" y="0"/>
                    <a:pt x="422931" y="0"/>
                  </a:cubicBezTo>
                  <a:close/>
                </a:path>
              </a:pathLst>
            </a:custGeom>
            <a:solidFill>
              <a:srgbClr val="F2F4F5"/>
            </a:solidFill>
          </p:spPr>
        </p:sp>
        <p:sp>
          <p:nvSpPr>
            <p:cNvPr id="5" name="TextBox 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7749304" y="-7283205"/>
            <a:ext cx="12110389" cy="12426705"/>
          </a:xfrm>
          <a:custGeom>
            <a:avLst/>
            <a:gdLst/>
            <a:ahLst/>
            <a:cxnLst/>
            <a:rect l="l" t="t" r="r" b="b"/>
            <a:pathLst>
              <a:path w="12110389" h="12426705">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7926508" y="4269474"/>
            <a:ext cx="12047459" cy="6017526"/>
          </a:xfrm>
          <a:custGeom>
            <a:avLst/>
            <a:gdLst/>
            <a:ahLst/>
            <a:cxnLst/>
            <a:rect l="l" t="t" r="r" b="b"/>
            <a:pathLst>
              <a:path w="12047459" h="6017526">
                <a:moveTo>
                  <a:pt x="0" y="0"/>
                </a:moveTo>
                <a:lnTo>
                  <a:pt x="12047458" y="0"/>
                </a:lnTo>
                <a:lnTo>
                  <a:pt x="12047458" y="6017526"/>
                </a:lnTo>
                <a:lnTo>
                  <a:pt x="0" y="6017526"/>
                </a:lnTo>
                <a:lnTo>
                  <a:pt x="0" y="0"/>
                </a:lnTo>
                <a:close/>
              </a:path>
            </a:pathLst>
          </a:custGeom>
          <a:blipFill>
            <a:blip r:embed="rId4"/>
            <a:stretch>
              <a:fillRect/>
            </a:stretch>
          </a:blipFill>
        </p:spPr>
      </p:sp>
      <p:sp>
        <p:nvSpPr>
          <p:cNvPr id="8" name="TextBox 8"/>
          <p:cNvSpPr txBox="1"/>
          <p:nvPr/>
        </p:nvSpPr>
        <p:spPr>
          <a:xfrm>
            <a:off x="3162837" y="1448499"/>
            <a:ext cx="7942168" cy="1396186"/>
          </a:xfrm>
          <a:prstGeom prst="rect">
            <a:avLst/>
          </a:prstGeom>
        </p:spPr>
        <p:txBody>
          <a:bodyPr lIns="0" tIns="0" rIns="0" bIns="0" rtlCol="0" anchor="t">
            <a:spAutoFit/>
          </a:bodyPr>
          <a:lstStyle/>
          <a:p>
            <a:pPr>
              <a:lnSpc>
                <a:spcPts val="11349"/>
              </a:lnSpc>
            </a:pPr>
            <a:r>
              <a:rPr lang="en-US" sz="8224" spc="806">
                <a:solidFill>
                  <a:srgbClr val="000000"/>
                </a:solidFill>
                <a:latin typeface="Oswald Bold"/>
              </a:rPr>
              <a:t>HEATMAP</a:t>
            </a:r>
          </a:p>
        </p:txBody>
      </p:sp>
      <p:sp>
        <p:nvSpPr>
          <p:cNvPr id="9" name="TextBox 9"/>
          <p:cNvSpPr txBox="1"/>
          <p:nvPr/>
        </p:nvSpPr>
        <p:spPr>
          <a:xfrm>
            <a:off x="812938" y="3613748"/>
            <a:ext cx="5741759" cy="2000780"/>
          </a:xfrm>
          <a:prstGeom prst="rect">
            <a:avLst/>
          </a:prstGeom>
        </p:spPr>
        <p:txBody>
          <a:bodyPr lIns="0" tIns="0" rIns="0" bIns="0" rtlCol="0" anchor="t">
            <a:spAutoFit/>
          </a:bodyPr>
          <a:lstStyle/>
          <a:p>
            <a:pPr algn="l">
              <a:lnSpc>
                <a:spcPts val="3992"/>
              </a:lnSpc>
            </a:pPr>
            <a:r>
              <a:rPr lang="en-US" sz="2893" spc="283">
                <a:solidFill>
                  <a:srgbClr val="000000"/>
                </a:solidFill>
                <a:latin typeface="DM Sans"/>
              </a:rPr>
              <a:t>Age, glucose, systolic Blood Pressure &amp; Diastolic Blood Pressure are important to find cardiovascular risk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257863">
            <a:off x="-571305" y="5249611"/>
            <a:ext cx="21273218" cy="9128145"/>
          </a:xfrm>
          <a:custGeom>
            <a:avLst/>
            <a:gdLst/>
            <a:ahLst/>
            <a:cxnLst/>
            <a:rect l="l" t="t" r="r" b="b"/>
            <a:pathLst>
              <a:path w="21273218" h="9128145">
                <a:moveTo>
                  <a:pt x="0" y="0"/>
                </a:moveTo>
                <a:lnTo>
                  <a:pt x="21273219" y="0"/>
                </a:lnTo>
                <a:lnTo>
                  <a:pt x="21273219" y="9128144"/>
                </a:lnTo>
                <a:lnTo>
                  <a:pt x="0" y="912814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3982877"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sp>
        <p:nvSpPr>
          <p:cNvPr id="5" name="Freeform 5"/>
          <p:cNvSpPr/>
          <p:nvPr/>
        </p:nvSpPr>
        <p:spPr>
          <a:xfrm>
            <a:off x="279786" y="8821139"/>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5"/>
            <a:stretch>
              <a:fillRect t="-86495"/>
            </a:stretch>
          </a:blipFill>
        </p:spPr>
      </p:sp>
      <p:grpSp>
        <p:nvGrpSpPr>
          <p:cNvPr id="6" name="Group 6"/>
          <p:cNvGrpSpPr/>
          <p:nvPr/>
        </p:nvGrpSpPr>
        <p:grpSpPr>
          <a:xfrm>
            <a:off x="279786" y="4769436"/>
            <a:ext cx="4113179" cy="4087473"/>
            <a:chOff x="0" y="0"/>
            <a:chExt cx="1279723" cy="1271725"/>
          </a:xfrm>
        </p:grpSpPr>
        <p:sp>
          <p:nvSpPr>
            <p:cNvPr id="7" name="Freeform 7"/>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9" name="Group 9"/>
          <p:cNvGrpSpPr/>
          <p:nvPr/>
        </p:nvGrpSpPr>
        <p:grpSpPr>
          <a:xfrm>
            <a:off x="1326634" y="3709082"/>
            <a:ext cx="2049168" cy="204916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2" name="Group 12"/>
          <p:cNvGrpSpPr/>
          <p:nvPr/>
        </p:nvGrpSpPr>
        <p:grpSpPr>
          <a:xfrm>
            <a:off x="1526345" y="3944563"/>
            <a:ext cx="1649746" cy="164974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6499"/>
                </a:lnSpc>
              </a:pPr>
              <a:r>
                <a:rPr lang="en-US" sz="4999">
                  <a:solidFill>
                    <a:srgbClr val="000000"/>
                  </a:solidFill>
                  <a:latin typeface="Open Sauce"/>
                </a:rPr>
                <a:t>RFE</a:t>
              </a:r>
            </a:p>
          </p:txBody>
        </p:sp>
      </p:grpSp>
      <p:grpSp>
        <p:nvGrpSpPr>
          <p:cNvPr id="15" name="Group 15"/>
          <p:cNvGrpSpPr/>
          <p:nvPr/>
        </p:nvGrpSpPr>
        <p:grpSpPr>
          <a:xfrm>
            <a:off x="13945925" y="4678112"/>
            <a:ext cx="4113179" cy="4087473"/>
            <a:chOff x="0" y="0"/>
            <a:chExt cx="1279723" cy="1271725"/>
          </a:xfrm>
        </p:grpSpPr>
        <p:sp>
          <p:nvSpPr>
            <p:cNvPr id="16" name="Freeform 1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17" name="TextBox 17"/>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8" name="Group 18"/>
          <p:cNvGrpSpPr/>
          <p:nvPr/>
        </p:nvGrpSpPr>
        <p:grpSpPr>
          <a:xfrm>
            <a:off x="15022304" y="3709082"/>
            <a:ext cx="2049168" cy="204916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1" name="Group 21"/>
          <p:cNvGrpSpPr/>
          <p:nvPr/>
        </p:nvGrpSpPr>
        <p:grpSpPr>
          <a:xfrm>
            <a:off x="15222015" y="3908793"/>
            <a:ext cx="1649746" cy="164974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3" name="TextBox 23"/>
            <p:cNvSpPr txBox="1"/>
            <p:nvPr/>
          </p:nvSpPr>
          <p:spPr>
            <a:xfrm>
              <a:off x="76200" y="28575"/>
              <a:ext cx="660400" cy="708025"/>
            </a:xfrm>
            <a:prstGeom prst="rect">
              <a:avLst/>
            </a:prstGeom>
          </p:spPr>
          <p:txBody>
            <a:bodyPr lIns="50800" tIns="50800" rIns="50800" bIns="50800" rtlCol="0" anchor="ctr"/>
            <a:lstStyle/>
            <a:p>
              <a:pPr algn="ctr">
                <a:lnSpc>
                  <a:spcPts val="5849"/>
                </a:lnSpc>
              </a:pPr>
              <a:r>
                <a:rPr lang="en-US" sz="4499">
                  <a:solidFill>
                    <a:srgbClr val="000000"/>
                  </a:solidFill>
                  <a:latin typeface="Open Sauce"/>
                </a:rPr>
                <a:t>KNN</a:t>
              </a:r>
            </a:p>
          </p:txBody>
        </p:sp>
      </p:grpSp>
      <p:sp>
        <p:nvSpPr>
          <p:cNvPr id="24" name="Freeform 24"/>
          <p:cNvSpPr/>
          <p:nvPr/>
        </p:nvSpPr>
        <p:spPr>
          <a:xfrm>
            <a:off x="5197904" y="2749552"/>
            <a:ext cx="7388781" cy="7529297"/>
          </a:xfrm>
          <a:custGeom>
            <a:avLst/>
            <a:gdLst/>
            <a:ahLst/>
            <a:cxnLst/>
            <a:rect l="l" t="t" r="r" b="b"/>
            <a:pathLst>
              <a:path w="7388781" h="7529297">
                <a:moveTo>
                  <a:pt x="0" y="0"/>
                </a:moveTo>
                <a:lnTo>
                  <a:pt x="7388781" y="0"/>
                </a:lnTo>
                <a:lnTo>
                  <a:pt x="7388781" y="7529297"/>
                </a:lnTo>
                <a:lnTo>
                  <a:pt x="0" y="7529297"/>
                </a:lnTo>
                <a:lnTo>
                  <a:pt x="0" y="0"/>
                </a:lnTo>
                <a:close/>
              </a:path>
            </a:pathLst>
          </a:custGeom>
          <a:blipFill>
            <a:blip r:embed="rId6"/>
            <a:stretch>
              <a:fillRect/>
            </a:stretch>
          </a:blipFill>
        </p:spPr>
      </p:sp>
      <p:sp>
        <p:nvSpPr>
          <p:cNvPr id="25" name="Freeform 25"/>
          <p:cNvSpPr/>
          <p:nvPr/>
        </p:nvSpPr>
        <p:spPr>
          <a:xfrm>
            <a:off x="5744266" y="1270623"/>
            <a:ext cx="6799468" cy="1478929"/>
          </a:xfrm>
          <a:custGeom>
            <a:avLst/>
            <a:gdLst/>
            <a:ahLst/>
            <a:cxnLst/>
            <a:rect l="l" t="t" r="r" b="b"/>
            <a:pathLst>
              <a:path w="6799468" h="1478929">
                <a:moveTo>
                  <a:pt x="0" y="0"/>
                </a:moveTo>
                <a:lnTo>
                  <a:pt x="6799468" y="0"/>
                </a:lnTo>
                <a:lnTo>
                  <a:pt x="6799468" y="1478929"/>
                </a:lnTo>
                <a:lnTo>
                  <a:pt x="0" y="1478929"/>
                </a:lnTo>
                <a:lnTo>
                  <a:pt x="0" y="0"/>
                </a:lnTo>
                <a:close/>
              </a:path>
            </a:pathLst>
          </a:custGeom>
          <a:blipFill>
            <a:blip r:embed="rId7"/>
            <a:stretch>
              <a:fillRect/>
            </a:stretch>
          </a:blipFill>
        </p:spPr>
      </p:sp>
      <p:sp>
        <p:nvSpPr>
          <p:cNvPr id="26" name="TextBox 26"/>
          <p:cNvSpPr txBox="1"/>
          <p:nvPr/>
        </p:nvSpPr>
        <p:spPr>
          <a:xfrm>
            <a:off x="2083325" y="-298744"/>
            <a:ext cx="13617940" cy="1426492"/>
          </a:xfrm>
          <a:prstGeom prst="rect">
            <a:avLst/>
          </a:prstGeom>
        </p:spPr>
        <p:txBody>
          <a:bodyPr lIns="0" tIns="0" rIns="0" bIns="0" rtlCol="0" anchor="t">
            <a:spAutoFit/>
          </a:bodyPr>
          <a:lstStyle/>
          <a:p>
            <a:pPr marL="0" lvl="0" indent="0" algn="ctr">
              <a:lnSpc>
                <a:spcPts val="11636"/>
              </a:lnSpc>
              <a:spcBef>
                <a:spcPct val="0"/>
              </a:spcBef>
            </a:pPr>
            <a:r>
              <a:rPr lang="en-US" sz="8432" spc="826">
                <a:solidFill>
                  <a:srgbClr val="231F20"/>
                </a:solidFill>
                <a:latin typeface="Oswald Bold"/>
              </a:rPr>
              <a:t>MODELS</a:t>
            </a:r>
          </a:p>
        </p:txBody>
      </p:sp>
      <p:sp>
        <p:nvSpPr>
          <p:cNvPr id="27" name="TextBox 27"/>
          <p:cNvSpPr txBox="1"/>
          <p:nvPr/>
        </p:nvSpPr>
        <p:spPr>
          <a:xfrm>
            <a:off x="579906" y="5739200"/>
            <a:ext cx="3542623" cy="2341867"/>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A Random Forest model with entropy uses decision trees to make predictions. It selects the best splits based on information gain (entropy), aiming to reduce uncertainty in classification tasks.</a:t>
            </a:r>
          </a:p>
        </p:txBody>
      </p:sp>
      <p:sp>
        <p:nvSpPr>
          <p:cNvPr id="28" name="TextBox 28"/>
          <p:cNvSpPr txBox="1"/>
          <p:nvPr/>
        </p:nvSpPr>
        <p:spPr>
          <a:xfrm>
            <a:off x="720897" y="8069207"/>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STRATEGY N°1</a:t>
            </a:r>
          </a:p>
        </p:txBody>
      </p:sp>
      <p:sp>
        <p:nvSpPr>
          <p:cNvPr id="29" name="TextBox 29"/>
          <p:cNvSpPr txBox="1"/>
          <p:nvPr/>
        </p:nvSpPr>
        <p:spPr>
          <a:xfrm>
            <a:off x="14275577" y="5680258"/>
            <a:ext cx="3542623" cy="2341867"/>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K-nearest neighbors (KNN) is a supervised machine learning algorithm. It assigns a class label to an input based on the majority class of its nearest data points in a labeled dataset, using a user-defined value for K.</a:t>
            </a:r>
          </a:p>
        </p:txBody>
      </p:sp>
      <p:sp>
        <p:nvSpPr>
          <p:cNvPr id="30" name="TextBox 30"/>
          <p:cNvSpPr txBox="1"/>
          <p:nvPr/>
        </p:nvSpPr>
        <p:spPr>
          <a:xfrm>
            <a:off x="14559442" y="8069207"/>
            <a:ext cx="29748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STRATEGY N°1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7044326" y="1608083"/>
            <a:ext cx="4199349" cy="639026"/>
            <a:chOff x="0" y="0"/>
            <a:chExt cx="1106001" cy="168303"/>
          </a:xfrm>
        </p:grpSpPr>
        <p:sp>
          <p:nvSpPr>
            <p:cNvPr id="4" name="Freeform 4"/>
            <p:cNvSpPr/>
            <p:nvPr/>
          </p:nvSpPr>
          <p:spPr>
            <a:xfrm>
              <a:off x="0" y="0"/>
              <a:ext cx="1106001" cy="168303"/>
            </a:xfrm>
            <a:custGeom>
              <a:avLst/>
              <a:gdLst/>
              <a:ahLst/>
              <a:cxnLst/>
              <a:rect l="l" t="t" r="r" b="b"/>
              <a:pathLst>
                <a:path w="1106001" h="168303">
                  <a:moveTo>
                    <a:pt x="0" y="0"/>
                  </a:moveTo>
                  <a:lnTo>
                    <a:pt x="1106001" y="0"/>
                  </a:lnTo>
                  <a:lnTo>
                    <a:pt x="1106001" y="168303"/>
                  </a:lnTo>
                  <a:lnTo>
                    <a:pt x="0" y="168303"/>
                  </a:lnTo>
                  <a:close/>
                </a:path>
              </a:pathLst>
            </a:custGeom>
            <a:solidFill>
              <a:srgbClr val="1A1A1A"/>
            </a:solidFill>
          </p:spPr>
        </p:sp>
        <p:sp>
          <p:nvSpPr>
            <p:cNvPr id="5" name="TextBox 5"/>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 Classification Report</a:t>
              </a:r>
            </a:p>
          </p:txBody>
        </p:sp>
      </p:grpSp>
      <p:grpSp>
        <p:nvGrpSpPr>
          <p:cNvPr id="6" name="Group 6"/>
          <p:cNvGrpSpPr/>
          <p:nvPr/>
        </p:nvGrpSpPr>
        <p:grpSpPr>
          <a:xfrm>
            <a:off x="388523" y="2988444"/>
            <a:ext cx="3636339" cy="656413"/>
            <a:chOff x="0" y="0"/>
            <a:chExt cx="957719" cy="172882"/>
          </a:xfrm>
        </p:grpSpPr>
        <p:sp>
          <p:nvSpPr>
            <p:cNvPr id="7" name="Freeform 7"/>
            <p:cNvSpPr/>
            <p:nvPr/>
          </p:nvSpPr>
          <p:spPr>
            <a:xfrm>
              <a:off x="0" y="0"/>
              <a:ext cx="957719" cy="172882"/>
            </a:xfrm>
            <a:custGeom>
              <a:avLst/>
              <a:gdLst/>
              <a:ahLst/>
              <a:cxnLst/>
              <a:rect l="l" t="t" r="r" b="b"/>
              <a:pathLst>
                <a:path w="957719" h="172882">
                  <a:moveTo>
                    <a:pt x="0" y="0"/>
                  </a:moveTo>
                  <a:lnTo>
                    <a:pt x="957719" y="0"/>
                  </a:lnTo>
                  <a:lnTo>
                    <a:pt x="957719" y="172882"/>
                  </a:lnTo>
                  <a:lnTo>
                    <a:pt x="0" y="172882"/>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Confusion Matrix</a:t>
              </a:r>
            </a:p>
          </p:txBody>
        </p:sp>
      </p:grpSp>
      <p:grpSp>
        <p:nvGrpSpPr>
          <p:cNvPr id="9" name="Group 9"/>
          <p:cNvGrpSpPr/>
          <p:nvPr/>
        </p:nvGrpSpPr>
        <p:grpSpPr>
          <a:xfrm>
            <a:off x="14670272" y="2988444"/>
            <a:ext cx="2806538" cy="636748"/>
            <a:chOff x="0" y="0"/>
            <a:chExt cx="739171" cy="167703"/>
          </a:xfrm>
        </p:grpSpPr>
        <p:sp>
          <p:nvSpPr>
            <p:cNvPr id="10" name="Freeform 10"/>
            <p:cNvSpPr/>
            <p:nvPr/>
          </p:nvSpPr>
          <p:spPr>
            <a:xfrm>
              <a:off x="0" y="0"/>
              <a:ext cx="739171" cy="167703"/>
            </a:xfrm>
            <a:custGeom>
              <a:avLst/>
              <a:gdLst/>
              <a:ahLst/>
              <a:cxnLst/>
              <a:rect l="l" t="t" r="r" b="b"/>
              <a:pathLst>
                <a:path w="739171" h="167703">
                  <a:moveTo>
                    <a:pt x="0" y="0"/>
                  </a:moveTo>
                  <a:lnTo>
                    <a:pt x="739171" y="0"/>
                  </a:lnTo>
                  <a:lnTo>
                    <a:pt x="739171" y="167703"/>
                  </a:lnTo>
                  <a:lnTo>
                    <a:pt x="0" y="167703"/>
                  </a:lnTo>
                  <a:close/>
                </a:path>
              </a:pathLst>
            </a:custGeom>
            <a:solidFill>
              <a:srgbClr val="1A1A1A"/>
            </a:solidFill>
          </p:spPr>
        </p:sp>
        <p:sp>
          <p:nvSpPr>
            <p:cNvPr id="11" name="TextBox 11"/>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Bold"/>
                </a:rPr>
                <a:t>AUC ROC </a:t>
              </a:r>
            </a:p>
          </p:txBody>
        </p:sp>
      </p:grpSp>
      <p:sp>
        <p:nvSpPr>
          <p:cNvPr id="12" name="TextBox 12"/>
          <p:cNvSpPr txBox="1"/>
          <p:nvPr/>
        </p:nvSpPr>
        <p:spPr>
          <a:xfrm>
            <a:off x="14393089" y="3853792"/>
            <a:ext cx="3360904" cy="3444764"/>
          </a:xfrm>
          <a:prstGeom prst="rect">
            <a:avLst/>
          </a:prstGeom>
        </p:spPr>
        <p:txBody>
          <a:bodyPr lIns="0" tIns="0" rIns="0" bIns="0" rtlCol="0" anchor="t">
            <a:spAutoFit/>
          </a:bodyPr>
          <a:lstStyle/>
          <a:p>
            <a:pPr marL="0" lvl="0" indent="0" algn="ctr">
              <a:lnSpc>
                <a:spcPts val="2498"/>
              </a:lnSpc>
              <a:spcBef>
                <a:spcPct val="0"/>
              </a:spcBef>
            </a:pPr>
            <a:r>
              <a:rPr lang="en-US" sz="1810" spc="177">
                <a:solidFill>
                  <a:srgbClr val="231F20"/>
                </a:solidFill>
                <a:latin typeface="DM Sans"/>
              </a:rPr>
              <a:t>The Area Under the Receiver Operating Characteristic Curve (AUC-ROC) quantifies a binary classification model's ability to distinguish between classes. Higher AUC values indicate better model performance and discrimination.</a:t>
            </a:r>
          </a:p>
        </p:txBody>
      </p:sp>
      <p:sp>
        <p:nvSpPr>
          <p:cNvPr id="13" name="Freeform 13"/>
          <p:cNvSpPr/>
          <p:nvPr/>
        </p:nvSpPr>
        <p:spPr>
          <a:xfrm>
            <a:off x="14756905" y="-5697435"/>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4" name="Freeform 1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5" name="Freeform 15"/>
          <p:cNvSpPr/>
          <p:nvPr/>
        </p:nvSpPr>
        <p:spPr>
          <a:xfrm>
            <a:off x="5186220" y="4300189"/>
            <a:ext cx="7915561" cy="5514828"/>
          </a:xfrm>
          <a:custGeom>
            <a:avLst/>
            <a:gdLst/>
            <a:ahLst/>
            <a:cxnLst/>
            <a:rect l="l" t="t" r="r" b="b"/>
            <a:pathLst>
              <a:path w="7915561" h="5514828">
                <a:moveTo>
                  <a:pt x="0" y="0"/>
                </a:moveTo>
                <a:lnTo>
                  <a:pt x="7915560" y="0"/>
                </a:lnTo>
                <a:lnTo>
                  <a:pt x="7915560" y="5514827"/>
                </a:lnTo>
                <a:lnTo>
                  <a:pt x="0" y="5514827"/>
                </a:lnTo>
                <a:lnTo>
                  <a:pt x="0" y="0"/>
                </a:lnTo>
                <a:close/>
              </a:path>
            </a:pathLst>
          </a:custGeom>
          <a:blipFill>
            <a:blip r:embed="rId5"/>
            <a:stretch>
              <a:fillRect/>
            </a:stretch>
          </a:blipFill>
        </p:spPr>
      </p:sp>
      <p:sp>
        <p:nvSpPr>
          <p:cNvPr id="16" name="TextBox 16"/>
          <p:cNvSpPr txBox="1"/>
          <p:nvPr/>
        </p:nvSpPr>
        <p:spPr>
          <a:xfrm>
            <a:off x="3367511" y="-58978"/>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EVALUATION</a:t>
            </a:r>
          </a:p>
        </p:txBody>
      </p:sp>
      <p:sp>
        <p:nvSpPr>
          <p:cNvPr id="17" name="TextBox 17"/>
          <p:cNvSpPr txBox="1"/>
          <p:nvPr/>
        </p:nvSpPr>
        <p:spPr>
          <a:xfrm>
            <a:off x="6183850" y="2456903"/>
            <a:ext cx="5920299" cy="1558814"/>
          </a:xfrm>
          <a:prstGeom prst="rect">
            <a:avLst/>
          </a:prstGeom>
        </p:spPr>
        <p:txBody>
          <a:bodyPr lIns="0" tIns="0" rIns="0" bIns="0" rtlCol="0" anchor="t">
            <a:spAutoFit/>
          </a:bodyPr>
          <a:lstStyle/>
          <a:p>
            <a:pPr marL="0" lvl="0" indent="0" algn="ctr">
              <a:lnSpc>
                <a:spcPts val="2498"/>
              </a:lnSpc>
              <a:spcBef>
                <a:spcPct val="0"/>
              </a:spcBef>
            </a:pPr>
            <a:r>
              <a:rPr lang="en-US" sz="1810" spc="177">
                <a:solidFill>
                  <a:srgbClr val="231F20"/>
                </a:solidFill>
                <a:latin typeface="DM Sans"/>
              </a:rPr>
              <a:t>A classification report is a summary of evaluation metrics for a classification model. It includes precision, recall, F1-score, and support for each class, helping assess model performance.</a:t>
            </a:r>
          </a:p>
        </p:txBody>
      </p:sp>
      <p:sp>
        <p:nvSpPr>
          <p:cNvPr id="18" name="TextBox 18"/>
          <p:cNvSpPr txBox="1"/>
          <p:nvPr/>
        </p:nvSpPr>
        <p:spPr>
          <a:xfrm>
            <a:off x="475109" y="3927164"/>
            <a:ext cx="3463167" cy="3130439"/>
          </a:xfrm>
          <a:prstGeom prst="rect">
            <a:avLst/>
          </a:prstGeom>
        </p:spPr>
        <p:txBody>
          <a:bodyPr lIns="0" tIns="0" rIns="0" bIns="0" rtlCol="0" anchor="t">
            <a:spAutoFit/>
          </a:bodyPr>
          <a:lstStyle/>
          <a:p>
            <a:pPr marL="0" lvl="0" indent="0" algn="ctr">
              <a:lnSpc>
                <a:spcPts val="2498"/>
              </a:lnSpc>
              <a:spcBef>
                <a:spcPct val="0"/>
              </a:spcBef>
            </a:pPr>
            <a:r>
              <a:rPr lang="en-US" sz="1810" spc="177">
                <a:solidFill>
                  <a:srgbClr val="231F20"/>
                </a:solidFill>
                <a:latin typeface="DM Sans"/>
              </a:rPr>
              <a:t>A confusion matrix is a table that shows a classification model's performance by summarizing the counts of true positives, true negatives, false positives, and false negatives, aiding in assessing model accuracy.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sp>
        <p:nvSpPr>
          <p:cNvPr id="4" name="Freeform 4"/>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a:ln cap="sq">
            <a:noFill/>
            <a:prstDash val="solid"/>
            <a:miter/>
          </a:ln>
        </p:spPr>
      </p:sp>
      <p:grpSp>
        <p:nvGrpSpPr>
          <p:cNvPr id="5" name="Group 5"/>
          <p:cNvGrpSpPr/>
          <p:nvPr/>
        </p:nvGrpSpPr>
        <p:grpSpPr>
          <a:xfrm>
            <a:off x="7207787" y="710380"/>
            <a:ext cx="9483448" cy="2808103"/>
            <a:chOff x="0" y="0"/>
            <a:chExt cx="1831408" cy="542290"/>
          </a:xfrm>
        </p:grpSpPr>
        <p:sp>
          <p:nvSpPr>
            <p:cNvPr id="6" name="Freeform 6"/>
            <p:cNvSpPr/>
            <p:nvPr/>
          </p:nvSpPr>
          <p:spPr>
            <a:xfrm>
              <a:off x="0" y="0"/>
              <a:ext cx="1831408" cy="542290"/>
            </a:xfrm>
            <a:custGeom>
              <a:avLst/>
              <a:gdLst/>
              <a:ahLst/>
              <a:cxnLst/>
              <a:rect l="l" t="t" r="r" b="b"/>
              <a:pathLst>
                <a:path w="1831408" h="542290">
                  <a:moveTo>
                    <a:pt x="0" y="0"/>
                  </a:moveTo>
                  <a:lnTo>
                    <a:pt x="1831408" y="0"/>
                  </a:lnTo>
                  <a:lnTo>
                    <a:pt x="1831408" y="542290"/>
                  </a:lnTo>
                  <a:lnTo>
                    <a:pt x="0" y="54229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326035" y="7073648"/>
            <a:ext cx="9034431" cy="2808103"/>
            <a:chOff x="0" y="0"/>
            <a:chExt cx="1744696" cy="542290"/>
          </a:xfrm>
        </p:grpSpPr>
        <p:sp>
          <p:nvSpPr>
            <p:cNvPr id="9" name="Freeform 9"/>
            <p:cNvSpPr/>
            <p:nvPr/>
          </p:nvSpPr>
          <p:spPr>
            <a:xfrm>
              <a:off x="0" y="0"/>
              <a:ext cx="1744696" cy="542290"/>
            </a:xfrm>
            <a:custGeom>
              <a:avLst/>
              <a:gdLst/>
              <a:ahLst/>
              <a:cxnLst/>
              <a:rect l="l" t="t" r="r" b="b"/>
              <a:pathLst>
                <a:path w="1744696" h="542290">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id="10" name="TextBox 10"/>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42159" y="374865"/>
            <a:ext cx="6868067" cy="5951654"/>
          </a:xfrm>
          <a:custGeom>
            <a:avLst/>
            <a:gdLst/>
            <a:ahLst/>
            <a:cxnLst/>
            <a:rect l="l" t="t" r="r" b="b"/>
            <a:pathLst>
              <a:path w="6868067" h="5951654">
                <a:moveTo>
                  <a:pt x="0" y="0"/>
                </a:moveTo>
                <a:lnTo>
                  <a:pt x="6868068" y="0"/>
                </a:lnTo>
                <a:lnTo>
                  <a:pt x="6868068" y="5951654"/>
                </a:lnTo>
                <a:lnTo>
                  <a:pt x="0" y="5951654"/>
                </a:lnTo>
                <a:lnTo>
                  <a:pt x="0" y="0"/>
                </a:lnTo>
                <a:close/>
              </a:path>
            </a:pathLst>
          </a:custGeom>
          <a:blipFill>
            <a:blip r:embed="rId5"/>
            <a:stretch>
              <a:fillRect/>
            </a:stretch>
          </a:blipFill>
        </p:spPr>
      </p:sp>
      <p:sp>
        <p:nvSpPr>
          <p:cNvPr id="12" name="Freeform 12"/>
          <p:cNvSpPr/>
          <p:nvPr/>
        </p:nvSpPr>
        <p:spPr>
          <a:xfrm>
            <a:off x="10955436" y="4643832"/>
            <a:ext cx="7068888" cy="5449660"/>
          </a:xfrm>
          <a:custGeom>
            <a:avLst/>
            <a:gdLst/>
            <a:ahLst/>
            <a:cxnLst/>
            <a:rect l="l" t="t" r="r" b="b"/>
            <a:pathLst>
              <a:path w="7068888" h="5449660">
                <a:moveTo>
                  <a:pt x="0" y="0"/>
                </a:moveTo>
                <a:lnTo>
                  <a:pt x="7068888" y="0"/>
                </a:lnTo>
                <a:lnTo>
                  <a:pt x="7068888" y="5449660"/>
                </a:lnTo>
                <a:lnTo>
                  <a:pt x="0" y="5449660"/>
                </a:lnTo>
                <a:lnTo>
                  <a:pt x="0" y="0"/>
                </a:lnTo>
                <a:close/>
              </a:path>
            </a:pathLst>
          </a:custGeom>
          <a:blipFill>
            <a:blip r:embed="rId6"/>
            <a:stretch>
              <a:fillRect/>
            </a:stretch>
          </a:blipFill>
        </p:spPr>
      </p:sp>
      <p:sp>
        <p:nvSpPr>
          <p:cNvPr id="13" name="TextBox 13"/>
          <p:cNvSpPr txBox="1"/>
          <p:nvPr/>
        </p:nvSpPr>
        <p:spPr>
          <a:xfrm>
            <a:off x="7538978" y="967294"/>
            <a:ext cx="8900334" cy="2041885"/>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The confusion matrix tells us that, from the prediction of our model, is brilliant. It is accurately predicting actual to the predicted values, 23 times it has failed predicted negative cardiovascular risk to the patient , on the other hand it has accurately predicted risk to the actual patient, which I find fair in this case of Health Care Domain.</a:t>
            </a:r>
          </a:p>
        </p:txBody>
      </p:sp>
      <p:sp>
        <p:nvSpPr>
          <p:cNvPr id="14" name="TextBox 14"/>
          <p:cNvSpPr txBox="1"/>
          <p:nvPr/>
        </p:nvSpPr>
        <p:spPr>
          <a:xfrm>
            <a:off x="1657226" y="7330562"/>
            <a:ext cx="8512431" cy="2041885"/>
          </a:xfrm>
          <a:prstGeom prst="rect">
            <a:avLst/>
          </a:prstGeom>
        </p:spPr>
        <p:txBody>
          <a:bodyPr lIns="0" tIns="0" rIns="0" bIns="0" rtlCol="0" anchor="t">
            <a:spAutoFit/>
          </a:bodyPr>
          <a:lstStyle/>
          <a:p>
            <a:pPr marL="427768" lvl="1" indent="-213884">
              <a:lnSpc>
                <a:spcPts val="2734"/>
              </a:lnSpc>
              <a:buFont typeface="Arial"/>
              <a:buChar char="•"/>
            </a:pPr>
            <a:r>
              <a:rPr lang="en-US" sz="1981" spc="194">
                <a:solidFill>
                  <a:srgbClr val="231F20"/>
                </a:solidFill>
                <a:latin typeface="DM Sans"/>
              </a:rPr>
              <a:t>An AUC-ROC curve with a value of 0.98 indicates that a binary classification model has excellent discriminatory power. It accurately separates the two classes, with a high probability that a randomly chosen positive instance will rank higher than a randomly chosen negative instance in the evaluation.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273372" y="2801654"/>
            <a:ext cx="11370045" cy="1906445"/>
            <a:chOff x="0" y="0"/>
            <a:chExt cx="1544937" cy="259044"/>
          </a:xfrm>
        </p:grpSpPr>
        <p:sp>
          <p:nvSpPr>
            <p:cNvPr id="3" name="Freeform 3"/>
            <p:cNvSpPr/>
            <p:nvPr/>
          </p:nvSpPr>
          <p:spPr>
            <a:xfrm>
              <a:off x="0" y="0"/>
              <a:ext cx="1544937" cy="259044"/>
            </a:xfrm>
            <a:custGeom>
              <a:avLst/>
              <a:gdLst/>
              <a:ahLst/>
              <a:cxnLst/>
              <a:rect l="l" t="t" r="r" b="b"/>
              <a:pathLst>
                <a:path w="1544937" h="259044">
                  <a:moveTo>
                    <a:pt x="0" y="0"/>
                  </a:moveTo>
                  <a:lnTo>
                    <a:pt x="1544937" y="0"/>
                  </a:lnTo>
                  <a:lnTo>
                    <a:pt x="1544937" y="259044"/>
                  </a:lnTo>
                  <a:lnTo>
                    <a:pt x="0" y="259044"/>
                  </a:lnTo>
                  <a:close/>
                </a:path>
              </a:pathLst>
            </a:custGeom>
            <a:solidFill>
              <a:srgbClr val="CCCCCC"/>
            </a:solidFill>
          </p:spPr>
        </p:sp>
        <p:sp>
          <p:nvSpPr>
            <p:cNvPr id="4" name="TextBox 4"/>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0184406" y="2806985"/>
            <a:ext cx="1459011" cy="427092"/>
          </a:xfrm>
          <a:custGeom>
            <a:avLst/>
            <a:gdLst/>
            <a:ahLst/>
            <a:cxnLst/>
            <a:rect l="l" t="t" r="r" b="b"/>
            <a:pathLst>
              <a:path w="1459011" h="427092">
                <a:moveTo>
                  <a:pt x="0" y="0"/>
                </a:moveTo>
                <a:lnTo>
                  <a:pt x="1459011" y="0"/>
                </a:lnTo>
                <a:lnTo>
                  <a:pt x="1459011" y="427093"/>
                </a:lnTo>
                <a:lnTo>
                  <a:pt x="0" y="42709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6" name="Group 6"/>
          <p:cNvGrpSpPr/>
          <p:nvPr/>
        </p:nvGrpSpPr>
        <p:grpSpPr>
          <a:xfrm>
            <a:off x="273372" y="4927174"/>
            <a:ext cx="14109046" cy="2334262"/>
            <a:chOff x="0" y="0"/>
            <a:chExt cx="1917107" cy="317174"/>
          </a:xfrm>
        </p:grpSpPr>
        <p:sp>
          <p:nvSpPr>
            <p:cNvPr id="7" name="Freeform 7"/>
            <p:cNvSpPr/>
            <p:nvPr/>
          </p:nvSpPr>
          <p:spPr>
            <a:xfrm>
              <a:off x="0" y="0"/>
              <a:ext cx="1917107" cy="317174"/>
            </a:xfrm>
            <a:custGeom>
              <a:avLst/>
              <a:gdLst/>
              <a:ahLst/>
              <a:cxnLst/>
              <a:rect l="l" t="t" r="r" b="b"/>
              <a:pathLst>
                <a:path w="1917107" h="317174">
                  <a:moveTo>
                    <a:pt x="0" y="0"/>
                  </a:moveTo>
                  <a:lnTo>
                    <a:pt x="1917107" y="0"/>
                  </a:lnTo>
                  <a:lnTo>
                    <a:pt x="1917107" y="317174"/>
                  </a:lnTo>
                  <a:lnTo>
                    <a:pt x="0" y="317174"/>
                  </a:lnTo>
                  <a:close/>
                </a:path>
              </a:pathLst>
            </a:custGeom>
            <a:solidFill>
              <a:srgbClr val="CCCCCC"/>
            </a:solidFill>
          </p:spPr>
        </p:sp>
        <p:sp>
          <p:nvSpPr>
            <p:cNvPr id="8" name="TextBox 8"/>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9" name="Freeform 9"/>
          <p:cNvSpPr/>
          <p:nvPr/>
        </p:nvSpPr>
        <p:spPr>
          <a:xfrm>
            <a:off x="12804704" y="4927174"/>
            <a:ext cx="1577714" cy="461840"/>
          </a:xfrm>
          <a:custGeom>
            <a:avLst/>
            <a:gdLst/>
            <a:ahLst/>
            <a:cxnLst/>
            <a:rect l="l" t="t" r="r" b="b"/>
            <a:pathLst>
              <a:path w="1577714" h="461840">
                <a:moveTo>
                  <a:pt x="0" y="0"/>
                </a:moveTo>
                <a:lnTo>
                  <a:pt x="1577715" y="0"/>
                </a:lnTo>
                <a:lnTo>
                  <a:pt x="1577715" y="461840"/>
                </a:lnTo>
                <a:lnTo>
                  <a:pt x="0" y="4618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TextBox 10"/>
          <p:cNvSpPr txBox="1"/>
          <p:nvPr/>
        </p:nvSpPr>
        <p:spPr>
          <a:xfrm>
            <a:off x="503290" y="5105400"/>
            <a:ext cx="13879128" cy="2127404"/>
          </a:xfrm>
          <a:prstGeom prst="rect">
            <a:avLst/>
          </a:prstGeom>
        </p:spPr>
        <p:txBody>
          <a:bodyPr lIns="0" tIns="0" rIns="0" bIns="0" rtlCol="0" anchor="t">
            <a:spAutoFit/>
          </a:bodyPr>
          <a:lstStyle/>
          <a:p>
            <a:pPr>
              <a:lnSpc>
                <a:spcPts val="2840"/>
              </a:lnSpc>
            </a:pPr>
            <a:r>
              <a:rPr lang="en-US" sz="2028">
                <a:solidFill>
                  <a:srgbClr val="100F0D"/>
                </a:solidFill>
                <a:latin typeface="Montserrat Light Bold"/>
              </a:rPr>
              <a:t>We need more data to check the model performance and to train the model robustly.</a:t>
            </a:r>
          </a:p>
          <a:p>
            <a:pPr>
              <a:lnSpc>
                <a:spcPts val="2840"/>
              </a:lnSpc>
            </a:pPr>
            <a:endParaRPr lang="en-US" sz="2028">
              <a:solidFill>
                <a:srgbClr val="100F0D"/>
              </a:solidFill>
              <a:latin typeface="Montserrat Light Bold"/>
            </a:endParaRPr>
          </a:p>
          <a:p>
            <a:pPr>
              <a:lnSpc>
                <a:spcPts val="2700"/>
              </a:lnSpc>
            </a:pPr>
            <a:r>
              <a:rPr lang="en-US" sz="1928">
                <a:solidFill>
                  <a:srgbClr val="100F0D"/>
                </a:solidFill>
                <a:latin typeface="Montserrat Light Bold"/>
              </a:rPr>
              <a:t>Having more crucial features, for example, Family History : whether there was any case of Cardiovascular disease in person's family background. And more specific data like 'Fasting Blood Sugar (Before Meals)', 'Post-Meal Blood Sugar (After Meals)', 'HbA1c (Glycated Hemoglobin) Levels’ and ‘excercise’.</a:t>
            </a:r>
          </a:p>
          <a:p>
            <a:pPr>
              <a:lnSpc>
                <a:spcPts val="2840"/>
              </a:lnSpc>
            </a:pPr>
            <a:endParaRPr lang="en-US" sz="1928">
              <a:solidFill>
                <a:srgbClr val="100F0D"/>
              </a:solidFill>
              <a:latin typeface="Montserrat Light Bold"/>
            </a:endParaRPr>
          </a:p>
        </p:txBody>
      </p:sp>
      <p:sp>
        <p:nvSpPr>
          <p:cNvPr id="11" name="Freeform 11"/>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3" name="TextBox 13"/>
          <p:cNvSpPr txBox="1"/>
          <p:nvPr/>
        </p:nvSpPr>
        <p:spPr>
          <a:xfrm>
            <a:off x="2361367" y="1207516"/>
            <a:ext cx="9537014"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CONCLUSION</a:t>
            </a:r>
          </a:p>
        </p:txBody>
      </p:sp>
      <p:grpSp>
        <p:nvGrpSpPr>
          <p:cNvPr id="14" name="Group 14"/>
          <p:cNvGrpSpPr/>
          <p:nvPr/>
        </p:nvGrpSpPr>
        <p:grpSpPr>
          <a:xfrm>
            <a:off x="16333169" y="8069439"/>
            <a:ext cx="2094695" cy="2377721"/>
            <a:chOff x="0" y="0"/>
            <a:chExt cx="551689" cy="626231"/>
          </a:xfrm>
        </p:grpSpPr>
        <p:sp>
          <p:nvSpPr>
            <p:cNvPr id="15" name="Freeform 15"/>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16" name="TextBox 16"/>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grpSp>
        <p:nvGrpSpPr>
          <p:cNvPr id="17" name="Group 17"/>
          <p:cNvGrpSpPr/>
          <p:nvPr/>
        </p:nvGrpSpPr>
        <p:grpSpPr>
          <a:xfrm>
            <a:off x="-224419" y="-1349021"/>
            <a:ext cx="2094695" cy="2377721"/>
            <a:chOff x="0" y="0"/>
            <a:chExt cx="551689" cy="626231"/>
          </a:xfrm>
        </p:grpSpPr>
        <p:sp>
          <p:nvSpPr>
            <p:cNvPr id="18" name="Freeform 18"/>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19" name="TextBox 19"/>
            <p:cNvSpPr txBox="1"/>
            <p:nvPr/>
          </p:nvSpPr>
          <p:spPr>
            <a:xfrm>
              <a:off x="0" y="-19050"/>
              <a:ext cx="812800" cy="8318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360621" y="2972907"/>
            <a:ext cx="5022216" cy="1516315"/>
          </a:xfrm>
          <a:prstGeom prst="rect">
            <a:avLst/>
          </a:prstGeom>
        </p:spPr>
        <p:txBody>
          <a:bodyPr lIns="0" tIns="0" rIns="0" bIns="0" rtlCol="0" anchor="t">
            <a:spAutoFit/>
          </a:bodyPr>
          <a:lstStyle/>
          <a:p>
            <a:pPr>
              <a:lnSpc>
                <a:spcPts val="3048"/>
              </a:lnSpc>
            </a:pPr>
            <a:r>
              <a:rPr lang="en-US" sz="2177">
                <a:solidFill>
                  <a:srgbClr val="000000"/>
                </a:solidFill>
                <a:latin typeface="DM Sans Bold"/>
              </a:rPr>
              <a:t>Random Forest Entropy Model </a:t>
            </a:r>
          </a:p>
          <a:p>
            <a:pPr>
              <a:lnSpc>
                <a:spcPts val="3048"/>
              </a:lnSpc>
            </a:pPr>
            <a:r>
              <a:rPr lang="en-US" sz="2177">
                <a:solidFill>
                  <a:srgbClr val="000000"/>
                </a:solidFill>
                <a:latin typeface="DM Sans Bold"/>
              </a:rPr>
              <a:t>name 'classifier1' </a:t>
            </a:r>
          </a:p>
          <a:p>
            <a:pPr>
              <a:lnSpc>
                <a:spcPts val="3048"/>
              </a:lnSpc>
            </a:pPr>
            <a:r>
              <a:rPr lang="en-US" sz="2177">
                <a:solidFill>
                  <a:srgbClr val="000000"/>
                </a:solidFill>
                <a:latin typeface="DM Sans Bold"/>
              </a:rPr>
              <a:t>Train accuracy : 100 %, </a:t>
            </a:r>
          </a:p>
          <a:p>
            <a:pPr>
              <a:lnSpc>
                <a:spcPts val="3048"/>
              </a:lnSpc>
            </a:pPr>
            <a:r>
              <a:rPr lang="en-US" sz="2177">
                <a:solidFill>
                  <a:srgbClr val="000000"/>
                </a:solidFill>
                <a:latin typeface="DM Sans Bold"/>
              </a:rPr>
              <a:t>Test accuracy = 97 %.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826</Words>
  <Application>Microsoft Office PowerPoint</Application>
  <PresentationFormat>Custom</PresentationFormat>
  <Paragraphs>64</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Montserrat Classic Bold</vt:lpstr>
      <vt:lpstr>Oswald Bold</vt:lpstr>
      <vt:lpstr>Calibri</vt:lpstr>
      <vt:lpstr>Arial</vt:lpstr>
      <vt:lpstr>Montserrat Light Bold</vt:lpstr>
      <vt:lpstr>Oswald</vt:lpstr>
      <vt:lpstr>Montserrat Classic</vt:lpstr>
      <vt:lpstr>Oswald Bold Italics</vt:lpstr>
      <vt:lpstr>DM Sans</vt:lpstr>
      <vt:lpstr>DM Sans Bold</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HP</cp:lastModifiedBy>
  <cp:revision>4</cp:revision>
  <dcterms:created xsi:type="dcterms:W3CDTF">2006-08-16T00:00:00Z</dcterms:created>
  <dcterms:modified xsi:type="dcterms:W3CDTF">2025-04-03T07:09:04Z</dcterms:modified>
  <dc:identifier>DAFuyqELAcM</dc:identifier>
</cp:coreProperties>
</file>