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handoutMasterIdLst>
    <p:handoutMasterId r:id="rId47"/>
  </p:handoutMasterIdLst>
  <p:sldIdLst>
    <p:sldId id="349" r:id="rId2"/>
    <p:sldId id="350" r:id="rId3"/>
    <p:sldId id="419" r:id="rId4"/>
    <p:sldId id="405" r:id="rId5"/>
    <p:sldId id="413" r:id="rId6"/>
    <p:sldId id="404" r:id="rId7"/>
    <p:sldId id="414" r:id="rId8"/>
    <p:sldId id="353" r:id="rId9"/>
    <p:sldId id="372" r:id="rId10"/>
    <p:sldId id="411" r:id="rId11"/>
    <p:sldId id="407" r:id="rId12"/>
    <p:sldId id="408" r:id="rId13"/>
    <p:sldId id="409" r:id="rId14"/>
    <p:sldId id="410" r:id="rId15"/>
    <p:sldId id="412" r:id="rId16"/>
    <p:sldId id="377" r:id="rId17"/>
    <p:sldId id="390" r:id="rId18"/>
    <p:sldId id="387" r:id="rId19"/>
    <p:sldId id="380" r:id="rId20"/>
    <p:sldId id="382" r:id="rId21"/>
    <p:sldId id="376" r:id="rId22"/>
    <p:sldId id="369" r:id="rId23"/>
    <p:sldId id="370" r:id="rId24"/>
    <p:sldId id="391" r:id="rId25"/>
    <p:sldId id="418" r:id="rId26"/>
    <p:sldId id="415" r:id="rId27"/>
    <p:sldId id="416" r:id="rId28"/>
    <p:sldId id="386" r:id="rId29"/>
    <p:sldId id="358" r:id="rId30"/>
    <p:sldId id="398" r:id="rId31"/>
    <p:sldId id="400" r:id="rId32"/>
    <p:sldId id="401" r:id="rId33"/>
    <p:sldId id="402" r:id="rId34"/>
    <p:sldId id="378" r:id="rId35"/>
    <p:sldId id="388" r:id="rId36"/>
    <p:sldId id="389" r:id="rId37"/>
    <p:sldId id="399" r:id="rId38"/>
    <p:sldId id="351" r:id="rId39"/>
    <p:sldId id="354" r:id="rId40"/>
    <p:sldId id="352" r:id="rId41"/>
    <p:sldId id="417" r:id="rId42"/>
    <p:sldId id="393" r:id="rId43"/>
    <p:sldId id="392" r:id="rId44"/>
    <p:sldId id="357" r:id="rId4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75"/>
    <p:restoredTop sz="78148"/>
  </p:normalViewPr>
  <p:slideViewPr>
    <p:cSldViewPr snapToObjects="1">
      <p:cViewPr varScale="1">
        <p:scale>
          <a:sx n="92" d="100"/>
          <a:sy n="92" d="100"/>
        </p:scale>
        <p:origin x="1768" y="184"/>
      </p:cViewPr>
      <p:guideLst/>
    </p:cSldViewPr>
  </p:slid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6" d="100"/>
          <a:sy n="96" d="100"/>
        </p:scale>
        <p:origin x="1872"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57A95B-4E9C-B34A-A9E3-88BD4A16F330}"/>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B862440-B0C7-BF4D-94E1-661503A2D9A3}"/>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896C5F1-DFC7-F145-B4AD-03FC2D991F8F}" type="datetimeFigureOut">
              <a:rPr lang="en-US" smtClean="0"/>
              <a:t>9/4/18</a:t>
            </a:fld>
            <a:endParaRPr lang="en-US"/>
          </a:p>
        </p:txBody>
      </p:sp>
      <p:sp>
        <p:nvSpPr>
          <p:cNvPr id="4" name="Footer Placeholder 3">
            <a:extLst>
              <a:ext uri="{FF2B5EF4-FFF2-40B4-BE49-F238E27FC236}">
                <a16:creationId xmlns:a16="http://schemas.microsoft.com/office/drawing/2014/main" id="{D32F6D43-76DC-0A4E-B62A-27EB4C664C0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652BC0-A858-814A-B7F5-8DA76469EDA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3705F0F-5C4B-EA40-A1B7-62F079EC65B0}" type="slidenum">
              <a:rPr lang="en-US" smtClean="0"/>
              <a:t>‹#›</a:t>
            </a:fld>
            <a:endParaRPr lang="en-US"/>
          </a:p>
        </p:txBody>
      </p:sp>
    </p:spTree>
    <p:extLst>
      <p:ext uri="{BB962C8B-B14F-4D97-AF65-F5344CB8AC3E}">
        <p14:creationId xmlns:p14="http://schemas.microsoft.com/office/powerpoint/2010/main" val="4124236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4BA5E9-42AC-FB44-A01A-932FDCCD8508}" type="datetimeFigureOut">
              <a:rPr lang="en-US" smtClean="0"/>
              <a:t>9/4/18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D445AEF-66F2-8F4E-AF73-E138B1B3DC90}" type="slidenum">
              <a:rPr lang="en-US" smtClean="0"/>
              <a:t>‹#›</a:t>
            </a:fld>
            <a:endParaRPr lang="en-US"/>
          </a:p>
        </p:txBody>
      </p:sp>
    </p:spTree>
    <p:extLst>
      <p:ext uri="{BB962C8B-B14F-4D97-AF65-F5344CB8AC3E}">
        <p14:creationId xmlns:p14="http://schemas.microsoft.com/office/powerpoint/2010/main" val="4300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IBM/helm101/tree/master/charts/guestboo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any questions related to this</a:t>
            </a:r>
            <a:r>
              <a:rPr lang="en-US" baseline="0" dirty="0"/>
              <a:t> presentation material contact Sahdev Zala (</a:t>
            </a:r>
            <a:r>
              <a:rPr lang="en-US" baseline="0" dirty="0" err="1"/>
              <a:t>spzala@us.ibm.com</a:t>
            </a:r>
            <a:r>
              <a:rPr lang="en-US" baseline="0" dirty="0"/>
              <a:t>) or Doug Davis (</a:t>
            </a:r>
            <a:r>
              <a:rPr lang="en-US" baseline="0" dirty="0" err="1"/>
              <a:t>dug@us.ibm.com</a:t>
            </a:r>
            <a:r>
              <a:rPr lang="en-US" baseline="0" dirty="0"/>
              <a:t>).</a:t>
            </a:r>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placeholder slide to move to a Helm chart walkthrough and live demo.</a:t>
            </a:r>
          </a:p>
        </p:txBody>
      </p:sp>
      <p:sp>
        <p:nvSpPr>
          <p:cNvPr id="4" name="Slide Number Placeholder 3"/>
          <p:cNvSpPr>
            <a:spLocks noGrp="1"/>
          </p:cNvSpPr>
          <p:nvPr>
            <p:ph type="sldNum" sz="quarter" idx="5"/>
          </p:nvPr>
        </p:nvSpPr>
        <p:spPr/>
        <p:txBody>
          <a:bodyPr/>
          <a:lstStyle/>
          <a:p>
            <a:fld id="{3D445AEF-66F2-8F4E-AF73-E138B1B3DC90}" type="slidenum">
              <a:rPr lang="en-US" smtClean="0"/>
              <a:t>10</a:t>
            </a:fld>
            <a:endParaRPr lang="en-US"/>
          </a:p>
        </p:txBody>
      </p:sp>
    </p:spTree>
    <p:extLst>
      <p:ext uri="{BB962C8B-B14F-4D97-AF65-F5344CB8AC3E}">
        <p14:creationId xmlns:p14="http://schemas.microsoft.com/office/powerpoint/2010/main" val="3074861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just look</a:t>
            </a:r>
            <a:r>
              <a:rPr lang="en-US" baseline="0" dirty="0"/>
              <a:t> at individual files of the Chart here. Just a quick walkthrough of how these files look like for the guestbook chart. This repository also contains index.yaml file under </a:t>
            </a:r>
            <a:r>
              <a:rPr lang="en-US" dirty="0">
                <a:hlinkClick r:id="rId3"/>
              </a:rPr>
              <a:t>https://github.com/IBM/helm101/</a:t>
            </a:r>
            <a:r>
              <a:rPr lang="en-US" dirty="0"/>
              <a:t> i.e. the github repository is also used as a chart repository. </a:t>
            </a:r>
          </a:p>
        </p:txBody>
      </p:sp>
      <p:sp>
        <p:nvSpPr>
          <p:cNvPr id="4" name="Slide Number Placeholder 3"/>
          <p:cNvSpPr>
            <a:spLocks noGrp="1"/>
          </p:cNvSpPr>
          <p:nvPr>
            <p:ph type="sldNum" sz="quarter" idx="10"/>
          </p:nvPr>
        </p:nvSpPr>
        <p:spPr/>
        <p:txBody>
          <a:bodyPr/>
          <a:lstStyle/>
          <a:p>
            <a:fld id="{3D445AEF-66F2-8F4E-AF73-E138B1B3DC90}" type="slidenum">
              <a:rPr lang="en-US" smtClean="0"/>
              <a:t>11</a:t>
            </a:fld>
            <a:endParaRPr lang="en-US"/>
          </a:p>
        </p:txBody>
      </p:sp>
    </p:spTree>
    <p:extLst>
      <p:ext uri="{BB962C8B-B14F-4D97-AF65-F5344CB8AC3E}">
        <p14:creationId xmlns:p14="http://schemas.microsoft.com/office/powerpoint/2010/main" val="1659165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these commands to deploy guestbook and verify many things as described in the slide. </a:t>
            </a:r>
          </a:p>
        </p:txBody>
      </p:sp>
      <p:sp>
        <p:nvSpPr>
          <p:cNvPr id="4" name="Slide Number Placeholder 3"/>
          <p:cNvSpPr>
            <a:spLocks noGrp="1"/>
          </p:cNvSpPr>
          <p:nvPr>
            <p:ph type="sldNum" sz="quarter" idx="10"/>
          </p:nvPr>
        </p:nvSpPr>
        <p:spPr/>
        <p:txBody>
          <a:bodyPr/>
          <a:lstStyle/>
          <a:p>
            <a:fld id="{3D445AEF-66F2-8F4E-AF73-E138B1B3DC90}" type="slidenum">
              <a:rPr lang="en-US" smtClean="0"/>
              <a:t>12</a:t>
            </a:fld>
            <a:endParaRPr lang="en-US"/>
          </a:p>
        </p:txBody>
      </p:sp>
    </p:spTree>
    <p:extLst>
      <p:ext uri="{BB962C8B-B14F-4D97-AF65-F5344CB8AC3E}">
        <p14:creationId xmlns:p14="http://schemas.microsoft.com/office/powerpoint/2010/main" val="950728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contains commands to upgrade and rollback guestbook deployment, and verification of it. </a:t>
            </a:r>
          </a:p>
        </p:txBody>
      </p:sp>
      <p:sp>
        <p:nvSpPr>
          <p:cNvPr id="4" name="Slide Number Placeholder 3"/>
          <p:cNvSpPr>
            <a:spLocks noGrp="1"/>
          </p:cNvSpPr>
          <p:nvPr>
            <p:ph type="sldNum" sz="quarter" idx="5"/>
          </p:nvPr>
        </p:nvSpPr>
        <p:spPr/>
        <p:txBody>
          <a:bodyPr/>
          <a:lstStyle/>
          <a:p>
            <a:fld id="{3D445AEF-66F2-8F4E-AF73-E138B1B3DC90}" type="slidenum">
              <a:rPr lang="en-US" smtClean="0"/>
              <a:t>13</a:t>
            </a:fld>
            <a:endParaRPr lang="en-US"/>
          </a:p>
        </p:txBody>
      </p:sp>
    </p:spTree>
    <p:extLst>
      <p:ext uri="{BB962C8B-B14F-4D97-AF65-F5344CB8AC3E}">
        <p14:creationId xmlns:p14="http://schemas.microsoft.com/office/powerpoint/2010/main" val="964241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commands to clean up the files and deployment created previously as part of the demo.</a:t>
            </a:r>
          </a:p>
        </p:txBody>
      </p:sp>
      <p:sp>
        <p:nvSpPr>
          <p:cNvPr id="4" name="Slide Number Placeholder 3"/>
          <p:cNvSpPr>
            <a:spLocks noGrp="1"/>
          </p:cNvSpPr>
          <p:nvPr>
            <p:ph type="sldNum" sz="quarter" idx="5"/>
          </p:nvPr>
        </p:nvSpPr>
        <p:spPr/>
        <p:txBody>
          <a:bodyPr/>
          <a:lstStyle/>
          <a:p>
            <a:fld id="{3D445AEF-66F2-8F4E-AF73-E138B1B3DC90}" type="slidenum">
              <a:rPr lang="en-US" smtClean="0"/>
              <a:t>14</a:t>
            </a:fld>
            <a:endParaRPr lang="en-US"/>
          </a:p>
        </p:txBody>
      </p:sp>
    </p:spTree>
    <p:extLst>
      <p:ext uri="{BB962C8B-B14F-4D97-AF65-F5344CB8AC3E}">
        <p14:creationId xmlns:p14="http://schemas.microsoft.com/office/powerpoint/2010/main" val="2498804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a:t>
            </a:r>
            <a:r>
              <a:rPr lang="en-US" baseline="0" dirty="0"/>
              <a:t> what is helm and seeing it in action, now let’s learn more about it. Like architecture, how to install etc.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15</a:t>
            </a:fld>
            <a:endParaRPr lang="en-US"/>
          </a:p>
        </p:txBody>
      </p:sp>
    </p:spTree>
    <p:extLst>
      <p:ext uri="{BB962C8B-B14F-4D97-AF65-F5344CB8AC3E}">
        <p14:creationId xmlns:p14="http://schemas.microsoft.com/office/powerpoint/2010/main" val="1334035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is a client-server</a:t>
            </a:r>
            <a:r>
              <a:rPr lang="en-US" baseline="0" dirty="0"/>
              <a:t> architecture. Helm server is known as Tiller and Helm clients can interact with Tiller with client tool called helm.  Interestingly, Helm server is installed with Kubernetes cluster i.e. </a:t>
            </a:r>
            <a:r>
              <a:rPr lang="en-US" dirty="0"/>
              <a:t>Tiller is</a:t>
            </a:r>
            <a:r>
              <a:rPr lang="en-US" baseline="0" dirty="0"/>
              <a:t> installed as a pod in a </a:t>
            </a:r>
            <a:r>
              <a:rPr lang="en-US" baseline="0" dirty="0" err="1"/>
              <a:t>kube</a:t>
            </a:r>
            <a:r>
              <a:rPr lang="en-US" baseline="0" dirty="0"/>
              <a:t>-system namespace.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16</a:t>
            </a:fld>
            <a:endParaRPr lang="en-US"/>
          </a:p>
        </p:txBody>
      </p:sp>
    </p:spTree>
    <p:extLst>
      <p:ext uri="{BB962C8B-B14F-4D97-AF65-F5344CB8AC3E}">
        <p14:creationId xmlns:p14="http://schemas.microsoft.com/office/powerpoint/2010/main" val="589769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are from Java background, y</a:t>
            </a:r>
            <a:r>
              <a:rPr lang="en-US" dirty="0"/>
              <a:t>ou can think of Chart as a WAR file. The chart is</a:t>
            </a:r>
            <a:r>
              <a:rPr lang="en-US" baseline="0" dirty="0"/>
              <a:t> a package of files with </a:t>
            </a:r>
            <a:r>
              <a:rPr lang="en-US" baseline="0" dirty="0" err="1"/>
              <a:t>chart.yaml</a:t>
            </a:r>
            <a:r>
              <a:rPr lang="en-US" baseline="0" dirty="0"/>
              <a:t> is a required manifest file describing the chart. </a:t>
            </a:r>
          </a:p>
          <a:p>
            <a:r>
              <a:rPr lang="en-US" baseline="0" dirty="0"/>
              <a:t>Other files are optional, however, for a chart to be a valid Helm chart it also must have at least one chart/template either in the charts/template directory. </a:t>
            </a:r>
          </a:p>
          <a:p>
            <a:r>
              <a:rPr lang="en-US" baseline="0" dirty="0"/>
              <a:t>The </a:t>
            </a:r>
            <a:r>
              <a:rPr lang="en-US" baseline="0" dirty="0" err="1"/>
              <a:t>value.yaml</a:t>
            </a:r>
            <a:r>
              <a:rPr lang="en-US" baseline="0" dirty="0"/>
              <a:t> file can have pre-defined values created by a chart author. The user of chart can override these values at runtime i.e. user can pass values when install a helm chart.</a:t>
            </a:r>
          </a:p>
          <a:p>
            <a:r>
              <a:rPr lang="en-US" sz="1200" b="0" dirty="0" err="1"/>
              <a:t>NOTES.txt</a:t>
            </a:r>
            <a:r>
              <a:rPr lang="en-US" sz="1200" b="0" dirty="0"/>
              <a:t> contains</a:t>
            </a:r>
            <a:r>
              <a:rPr lang="en-US" sz="1200" b="0" baseline="0" dirty="0"/>
              <a:t> usage notes that the chart author wants to display to the user at the end of deployment of chart. </a:t>
            </a:r>
          </a:p>
          <a:p>
            <a:r>
              <a:rPr lang="en-US" sz="1200" b="0" dirty="0"/>
              <a:t>_</a:t>
            </a:r>
            <a:r>
              <a:rPr lang="en-US" sz="1200" b="0" dirty="0" err="1"/>
              <a:t>helpers.tpl</a:t>
            </a:r>
            <a:r>
              <a:rPr lang="en-US" sz="1200" b="0" dirty="0"/>
              <a:t> allows to create reusable</a:t>
            </a:r>
            <a:r>
              <a:rPr lang="en-US" sz="1200" b="0" baseline="0" dirty="0"/>
              <a:t> </a:t>
            </a:r>
            <a:r>
              <a:rPr lang="en-US" sz="1200" b="0" dirty="0"/>
              <a:t>helper functions and</a:t>
            </a:r>
            <a:r>
              <a:rPr lang="en-US" sz="1200" b="0" baseline="0" dirty="0"/>
              <a:t> variables using</a:t>
            </a:r>
            <a:r>
              <a:rPr lang="en-US" sz="1200" b="0" dirty="0"/>
              <a:t> go</a:t>
            </a:r>
            <a:r>
              <a:rPr lang="en-US" sz="1200" b="0" baseline="0" dirty="0"/>
              <a:t> templating </a:t>
            </a:r>
          </a:p>
          <a:p>
            <a:r>
              <a:rPr lang="en-US" sz="1200" b="0" baseline="0" dirty="0"/>
              <a:t>requirements.yaml - </a:t>
            </a:r>
            <a:r>
              <a:rPr lang="en-US" sz="1200" b="0" i="0" u="none" strike="noStrike" kern="1200" dirty="0">
                <a:solidFill>
                  <a:schemeClr val="tx1"/>
                </a:solidFill>
                <a:effectLst/>
                <a:latin typeface="+mn-lt"/>
                <a:ea typeface="+mn-ea"/>
                <a:cs typeface="+mn-cs"/>
              </a:rPr>
              <a:t>As the applications your packaging as charts increase in complexity, you might find you need to pull in a dependency such as a database. Helm allows you to specify sub-charts that will be created as part of the same release.</a:t>
            </a:r>
          </a:p>
          <a:p>
            <a:endParaRPr lang="en-US" b="0" dirty="0"/>
          </a:p>
        </p:txBody>
      </p:sp>
      <p:sp>
        <p:nvSpPr>
          <p:cNvPr id="4" name="Slide Number Placeholder 3"/>
          <p:cNvSpPr>
            <a:spLocks noGrp="1"/>
          </p:cNvSpPr>
          <p:nvPr>
            <p:ph type="sldNum" sz="quarter" idx="10"/>
          </p:nvPr>
        </p:nvSpPr>
        <p:spPr/>
        <p:txBody>
          <a:bodyPr/>
          <a:lstStyle/>
          <a:p>
            <a:fld id="{3D445AEF-66F2-8F4E-AF73-E138B1B3DC90}" type="slidenum">
              <a:rPr lang="en-US" smtClean="0"/>
              <a:t>17</a:t>
            </a:fld>
            <a:endParaRPr lang="en-US"/>
          </a:p>
        </p:txBody>
      </p:sp>
    </p:spTree>
    <p:extLst>
      <p:ext uri="{BB962C8B-B14F-4D97-AF65-F5344CB8AC3E}">
        <p14:creationId xmlns:p14="http://schemas.microsoft.com/office/powerpoint/2010/main" val="217008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repository is a place to</a:t>
            </a:r>
            <a:r>
              <a:rPr lang="en-US" baseline="0" dirty="0"/>
              <a:t> keep Helm charts. Once charts are uploaded to the repository, the users of charts can add repository to their local environment and quickly install charts. Most cloud providers provides such a repository. There are third parties, e.g. </a:t>
            </a:r>
            <a:r>
              <a:rPr lang="en-US" baseline="0" dirty="0" err="1"/>
              <a:t>Jfrog</a:t>
            </a:r>
            <a:r>
              <a:rPr lang="en-US" baseline="0" dirty="0"/>
              <a:t>, which provides such a repository. Users can easily create their own repository as well.</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18</a:t>
            </a:fld>
            <a:endParaRPr lang="en-US"/>
          </a:p>
        </p:txBody>
      </p:sp>
    </p:spTree>
    <p:extLst>
      <p:ext uri="{BB962C8B-B14F-4D97-AF65-F5344CB8AC3E}">
        <p14:creationId xmlns:p14="http://schemas.microsoft.com/office/powerpoint/2010/main" val="1470731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defining what are Helm charts, in this slide we are telling users where pre-built charts are available to user. Helm chart can be available on a remote repository or in a local environment/repository. It is easy to create Helm repository. One’s own Github repository can be easily converted to use as a Helm charts repository. We will show a step by step process of creating/converting Helm repository in the workshop. For now, keep in mind that in order to use existing Github repository as a Helm repository, one needs to create an index.yaml file at the root level in the Master branch and set the Master branch as </a:t>
            </a:r>
            <a:r>
              <a:rPr lang="en-US" baseline="0" dirty="0" err="1"/>
              <a:t>gh</a:t>
            </a:r>
            <a:r>
              <a:rPr lang="en-US" baseline="0" dirty="0"/>
              <a:t>-pages using Github repository Settings. The next slide provides an URL of guestbook chart and index.yaml file.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19</a:t>
            </a:fld>
            <a:endParaRPr lang="en-US"/>
          </a:p>
        </p:txBody>
      </p:sp>
    </p:spTree>
    <p:extLst>
      <p:ext uri="{BB962C8B-B14F-4D97-AF65-F5344CB8AC3E}">
        <p14:creationId xmlns:p14="http://schemas.microsoft.com/office/powerpoint/2010/main" val="1658138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overview</a:t>
            </a:r>
            <a:r>
              <a:rPr lang="en-US" baseline="0" dirty="0"/>
              <a:t> of what this presentation is about. The knowledge of containers and Kubernetes are required/pre-requisite and the deck assumes audience is already have a basic knowledge. We will start with Guestbook sample application – what is it and what it takes to deploy it with </a:t>
            </a:r>
            <a:r>
              <a:rPr lang="en-US" baseline="0" dirty="0" err="1"/>
              <a:t>kubectl</a:t>
            </a:r>
            <a:r>
              <a:rPr lang="en-US" baseline="0" dirty="0"/>
              <a:t>, what are the some pain points and how Helm can provide solution to those pain points. Then we discuss Helm architecture etc. </a:t>
            </a:r>
          </a:p>
          <a:p>
            <a:r>
              <a:rPr lang="en-US" baseline="0" dirty="0"/>
              <a:t>At the end we will show some important differences between deploying workloads into a Kubernetes cluster using Kubectl (the Kubernetes client) and Helm. We then show the open source side of Helm and new features of Helm V3.</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a:t>
            </a:fld>
            <a:endParaRPr lang="en-US"/>
          </a:p>
        </p:txBody>
      </p:sp>
    </p:spTree>
    <p:extLst>
      <p:ext uri="{BB962C8B-B14F-4D97-AF65-F5344CB8AC3E}">
        <p14:creationId xmlns:p14="http://schemas.microsoft.com/office/powerpoint/2010/main" val="2100135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uses Release to track installation of chart. A single chart can</a:t>
            </a:r>
            <a:r>
              <a:rPr lang="en-US" baseline="0" dirty="0"/>
              <a:t> be used multiple times on the same machine by using different release name. Release has a number. </a:t>
            </a:r>
            <a:r>
              <a:rPr lang="en-US" sz="1200" b="0" i="0" kern="1200" dirty="0">
                <a:solidFill>
                  <a:schemeClr val="tx1"/>
                </a:solidFill>
                <a:effectLst/>
                <a:latin typeface="+mn-lt"/>
                <a:ea typeface="+mn-ea"/>
                <a:cs typeface="+mn-cs"/>
              </a:rPr>
              <a:t>A sequential counter is used to track releases as they change. After a first </a:t>
            </a:r>
            <a:r>
              <a:rPr lang="en-US" dirty="0"/>
              <a:t>helm install</a:t>
            </a:r>
            <a:r>
              <a:rPr lang="en-US" sz="1200" b="0" i="0" kern="1200" dirty="0">
                <a:solidFill>
                  <a:schemeClr val="tx1"/>
                </a:solidFill>
                <a:effectLst/>
                <a:latin typeface="+mn-lt"/>
                <a:ea typeface="+mn-ea"/>
                <a:cs typeface="+mn-cs"/>
              </a:rPr>
              <a:t>, a release will have </a:t>
            </a:r>
            <a:r>
              <a:rPr lang="en-US" sz="1200" b="0" i="1" kern="1200" dirty="0">
                <a:solidFill>
                  <a:schemeClr val="tx1"/>
                </a:solidFill>
                <a:effectLst/>
                <a:latin typeface="+mn-lt"/>
                <a:ea typeface="+mn-ea"/>
                <a:cs typeface="+mn-cs"/>
              </a:rPr>
              <a:t>release number</a:t>
            </a:r>
            <a:r>
              <a:rPr lang="en-US" sz="1200" b="0" i="0" kern="1200" dirty="0">
                <a:solidFill>
                  <a:schemeClr val="tx1"/>
                </a:solidFill>
                <a:effectLst/>
                <a:latin typeface="+mn-lt"/>
                <a:ea typeface="+mn-ea"/>
                <a:cs typeface="+mn-cs"/>
              </a:rPr>
              <a:t> 1. Each time a release is upgraded or rolled back, the release number will be incremented.</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20</a:t>
            </a:fld>
            <a:endParaRPr lang="en-US"/>
          </a:p>
        </p:txBody>
      </p:sp>
    </p:spTree>
    <p:extLst>
      <p:ext uri="{BB962C8B-B14F-4D97-AF65-F5344CB8AC3E}">
        <p14:creationId xmlns:p14="http://schemas.microsoft.com/office/powerpoint/2010/main" val="556849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Upgrade</a:t>
            </a:r>
            <a:r>
              <a:rPr lang="en-US" baseline="0" dirty="0"/>
              <a:t> and Rollback are important so a separate slide for it. The slide just shows upgrade and rollback command in connection with the previous slide on what’s the Helm release and how release works.</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21</a:t>
            </a:fld>
            <a:endParaRPr lang="en-US"/>
          </a:p>
        </p:txBody>
      </p:sp>
    </p:spTree>
    <p:extLst>
      <p:ext uri="{BB962C8B-B14F-4D97-AF65-F5344CB8AC3E}">
        <p14:creationId xmlns:p14="http://schemas.microsoft.com/office/powerpoint/2010/main" val="933326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client</a:t>
            </a:r>
            <a:r>
              <a:rPr lang="en-US" baseline="0" dirty="0"/>
              <a:t> is available as a binary to install. After client it installed, Helm server can simply installed using client. The Helm server is part of Kubernetes cluster and runs on its own pod.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dirty="0"/>
              <a:t>If you’re using Helm on a cluster that you completely control, like </a:t>
            </a:r>
            <a:r>
              <a:rPr lang="en-US" sz="2200" b="0" dirty="0" err="1"/>
              <a:t>minikube</a:t>
            </a:r>
            <a:r>
              <a:rPr lang="en-US" sz="2200" b="0" dirty="0"/>
              <a:t> or a cluster on a private network in which sharing is not a concern, the default installation – which applies no security configuration – is fine, and it’s definitely the easiest.</a:t>
            </a:r>
            <a:endParaRPr lang="en-US" sz="2200" dirty="0"/>
          </a:p>
          <a:p>
            <a:r>
              <a:rPr lang="en-US" dirty="0"/>
              <a:t>For Production</a:t>
            </a:r>
            <a:r>
              <a:rPr lang="en-US" baseline="0" dirty="0"/>
              <a:t> install - </a:t>
            </a:r>
            <a:r>
              <a:rPr lang="en-US" sz="1200" b="0" dirty="0"/>
              <a:t>production clusters requires</a:t>
            </a:r>
            <a:r>
              <a:rPr lang="en-US" sz="1200" b="0" baseline="0" dirty="0"/>
              <a:t> extra security and </a:t>
            </a:r>
            <a:r>
              <a:rPr lang="en-US" sz="1200" b="0" dirty="0"/>
              <a:t>you must take extra steps to secure your installation to prevent careless or malicious actors from damaging the cluster or its data.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22</a:t>
            </a:fld>
            <a:endParaRPr lang="en-US"/>
          </a:p>
        </p:txBody>
      </p:sp>
    </p:spTree>
    <p:extLst>
      <p:ext uri="{BB962C8B-B14F-4D97-AF65-F5344CB8AC3E}">
        <p14:creationId xmlns:p14="http://schemas.microsoft.com/office/powerpoint/2010/main" val="825668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typical install for n</a:t>
            </a:r>
            <a:r>
              <a:rPr lang="en-US" dirty="0"/>
              <a:t>on-production/unsecure</a:t>
            </a:r>
            <a:r>
              <a:rPr lang="en-US" baseline="0" dirty="0"/>
              <a:t> cluster</a:t>
            </a:r>
            <a:r>
              <a:rPr lang="en-US" dirty="0"/>
              <a:t> or test or</a:t>
            </a:r>
            <a:r>
              <a:rPr lang="en-US" baseline="0" dirty="0"/>
              <a:t> development environment.</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23</a:t>
            </a:fld>
            <a:endParaRPr lang="en-US"/>
          </a:p>
        </p:txBody>
      </p:sp>
    </p:spTree>
    <p:extLst>
      <p:ext uri="{BB962C8B-B14F-4D97-AF65-F5344CB8AC3E}">
        <p14:creationId xmlns:p14="http://schemas.microsoft.com/office/powerpoint/2010/main" val="1736853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typical install for n</a:t>
            </a:r>
            <a:r>
              <a:rPr lang="en-US" dirty="0"/>
              <a:t>on-production/unsecure</a:t>
            </a:r>
            <a:r>
              <a:rPr lang="en-US" baseline="0" dirty="0"/>
              <a:t> cluster</a:t>
            </a:r>
            <a:r>
              <a:rPr lang="en-US" dirty="0"/>
              <a:t> or test or</a:t>
            </a:r>
            <a:r>
              <a:rPr lang="en-US" baseline="0" dirty="0"/>
              <a:t> development environment.</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24</a:t>
            </a:fld>
            <a:endParaRPr lang="en-US"/>
          </a:p>
        </p:txBody>
      </p:sp>
    </p:spTree>
    <p:extLst>
      <p:ext uri="{BB962C8B-B14F-4D97-AF65-F5344CB8AC3E}">
        <p14:creationId xmlns:p14="http://schemas.microsoft.com/office/powerpoint/2010/main" val="2018665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a:t>
            </a:r>
            <a:r>
              <a:rPr lang="en-US" baseline="0" dirty="0"/>
              <a:t> what is helm, seeing it in action and high level drive into architecture, installation </a:t>
            </a:r>
            <a:r>
              <a:rPr lang="en-US" baseline="0" dirty="0" err="1"/>
              <a:t>etc</a:t>
            </a:r>
            <a:r>
              <a:rPr lang="en-US" baseline="0" dirty="0"/>
              <a:t>, now let’s summarize it.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25</a:t>
            </a:fld>
            <a:endParaRPr lang="en-US"/>
          </a:p>
        </p:txBody>
      </p:sp>
    </p:spTree>
    <p:extLst>
      <p:ext uri="{BB962C8B-B14F-4D97-AF65-F5344CB8AC3E}">
        <p14:creationId xmlns:p14="http://schemas.microsoft.com/office/powerpoint/2010/main" val="111089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a:t>
            </a:r>
            <a:r>
              <a:rPr lang="en-US" baseline="0" dirty="0"/>
              <a:t> the differences in using Kubectl (or </a:t>
            </a:r>
            <a:r>
              <a:rPr lang="en-US" baseline="0" dirty="0" err="1"/>
              <a:t>kubernetes</a:t>
            </a:r>
            <a:r>
              <a:rPr lang="en-US" baseline="0" dirty="0"/>
              <a:t> APIs) vs Helm in reference with the deployment of application.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26</a:t>
            </a:fld>
            <a:endParaRPr lang="en-US"/>
          </a:p>
        </p:txBody>
      </p:sp>
    </p:spTree>
    <p:extLst>
      <p:ext uri="{BB962C8B-B14F-4D97-AF65-F5344CB8AC3E}">
        <p14:creationId xmlns:p14="http://schemas.microsoft.com/office/powerpoint/2010/main" val="2143938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a:t>
            </a:r>
            <a:r>
              <a:rPr lang="en-US" baseline="0" dirty="0"/>
              <a:t> the differences in using Kubectl (or </a:t>
            </a:r>
            <a:r>
              <a:rPr lang="en-US" baseline="0" dirty="0" err="1"/>
              <a:t>kubernetes</a:t>
            </a:r>
            <a:r>
              <a:rPr lang="en-US" baseline="0" dirty="0"/>
              <a:t> APIs) vs Helm in reference with the upgrade/rollback of deployed application.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27</a:t>
            </a:fld>
            <a:endParaRPr lang="en-US"/>
          </a:p>
        </p:txBody>
      </p:sp>
    </p:spTree>
    <p:extLst>
      <p:ext uri="{BB962C8B-B14F-4D97-AF65-F5344CB8AC3E}">
        <p14:creationId xmlns:p14="http://schemas.microsoft.com/office/powerpoint/2010/main" val="1495723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a:t>
            </a:r>
            <a:r>
              <a:rPr lang="en-US" baseline="0" dirty="0"/>
              <a:t> the differences in using Kubectl (or </a:t>
            </a:r>
            <a:r>
              <a:rPr lang="en-US" baseline="0" dirty="0" err="1"/>
              <a:t>kubernetes</a:t>
            </a:r>
            <a:r>
              <a:rPr lang="en-US" baseline="0" dirty="0"/>
              <a:t> APIs) vs Helm in reference with the sharing the Kubernetes resource definitions.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28</a:t>
            </a:fld>
            <a:endParaRPr lang="en-US"/>
          </a:p>
        </p:txBody>
      </p:sp>
    </p:spTree>
    <p:extLst>
      <p:ext uri="{BB962C8B-B14F-4D97-AF65-F5344CB8AC3E}">
        <p14:creationId xmlns:p14="http://schemas.microsoft.com/office/powerpoint/2010/main" val="1394169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an informative</a:t>
            </a:r>
            <a:r>
              <a:rPr lang="en-US" baseline="0" dirty="0"/>
              <a:t> slide showcasing open source side of the Helm.</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29</a:t>
            </a:fld>
            <a:endParaRPr lang="en-US"/>
          </a:p>
        </p:txBody>
      </p:sp>
    </p:spTree>
    <p:extLst>
      <p:ext uri="{BB962C8B-B14F-4D97-AF65-F5344CB8AC3E}">
        <p14:creationId xmlns:p14="http://schemas.microsoft.com/office/powerpoint/2010/main" val="802229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a:t>
            </a:r>
            <a:r>
              <a:rPr lang="en-US" baseline="0" dirty="0"/>
              <a:t> briefly about what it takes to deploy application no a running Kubernetes cluster. We will be using Guestbook application for this purpose. It’s a </a:t>
            </a:r>
            <a:r>
              <a:rPr lang="en-US" baseline="0" dirty="0" err="1"/>
              <a:t>mutli</a:t>
            </a:r>
            <a:r>
              <a:rPr lang="en-US" baseline="0" dirty="0"/>
              <a:t>-tier </a:t>
            </a:r>
            <a:r>
              <a:rPr lang="en-US" baseline="0" dirty="0" err="1"/>
              <a:t>dockerized</a:t>
            </a:r>
            <a:r>
              <a:rPr lang="en-US" baseline="0" dirty="0"/>
              <a:t> web application that allows user to store guest entries. The application is developed in go and java script, and it has PHP frontend. The data are stored in Redis backend.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a:t>
            </a:fld>
            <a:endParaRPr lang="en-US"/>
          </a:p>
        </p:txBody>
      </p:sp>
    </p:spTree>
    <p:extLst>
      <p:ext uri="{BB962C8B-B14F-4D97-AF65-F5344CB8AC3E}">
        <p14:creationId xmlns:p14="http://schemas.microsoft.com/office/powerpoint/2010/main" val="2962434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 placeholder to move to overview of future/under development version of Helm. </a:t>
            </a:r>
          </a:p>
        </p:txBody>
      </p:sp>
      <p:sp>
        <p:nvSpPr>
          <p:cNvPr id="4" name="Slide Number Placeholder 3"/>
          <p:cNvSpPr>
            <a:spLocks noGrp="1"/>
          </p:cNvSpPr>
          <p:nvPr>
            <p:ph type="sldNum" sz="quarter" idx="5"/>
          </p:nvPr>
        </p:nvSpPr>
        <p:spPr/>
        <p:txBody>
          <a:bodyPr/>
          <a:lstStyle/>
          <a:p>
            <a:fld id="{3D445AEF-66F2-8F4E-AF73-E138B1B3DC90}" type="slidenum">
              <a:rPr lang="en-US" smtClean="0"/>
              <a:t>30</a:t>
            </a:fld>
            <a:endParaRPr lang="en-US"/>
          </a:p>
        </p:txBody>
      </p:sp>
    </p:spTree>
    <p:extLst>
      <p:ext uri="{BB962C8B-B14F-4D97-AF65-F5344CB8AC3E}">
        <p14:creationId xmlns:p14="http://schemas.microsoft.com/office/powerpoint/2010/main" val="2281721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31</a:t>
            </a:fld>
            <a:endParaRPr lang="en-US"/>
          </a:p>
        </p:txBody>
      </p:sp>
    </p:spTree>
    <p:extLst>
      <p:ext uri="{BB962C8B-B14F-4D97-AF65-F5344CB8AC3E}">
        <p14:creationId xmlns:p14="http://schemas.microsoft.com/office/powerpoint/2010/main" val="9557436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is a client only </a:t>
            </a:r>
            <a:r>
              <a:rPr lang="en-US" baseline="0" dirty="0"/>
              <a:t>architecture</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32</a:t>
            </a:fld>
            <a:endParaRPr lang="en-US"/>
          </a:p>
        </p:txBody>
      </p:sp>
    </p:spTree>
    <p:extLst>
      <p:ext uri="{BB962C8B-B14F-4D97-AF65-F5344CB8AC3E}">
        <p14:creationId xmlns:p14="http://schemas.microsoft.com/office/powerpoint/2010/main" val="711525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here onwards, backup slides for </a:t>
            </a:r>
            <a:r>
              <a:rPr lang="en-US"/>
              <a:t>reference purpose. </a:t>
            </a:r>
            <a:endParaRPr lang="en-US" dirty="0"/>
          </a:p>
        </p:txBody>
      </p:sp>
      <p:sp>
        <p:nvSpPr>
          <p:cNvPr id="4" name="Slide Number Placeholder 3"/>
          <p:cNvSpPr>
            <a:spLocks noGrp="1"/>
          </p:cNvSpPr>
          <p:nvPr>
            <p:ph type="sldNum" sz="quarter" idx="5"/>
          </p:nvPr>
        </p:nvSpPr>
        <p:spPr/>
        <p:txBody>
          <a:bodyPr/>
          <a:lstStyle/>
          <a:p>
            <a:fld id="{3D445AEF-66F2-8F4E-AF73-E138B1B3DC90}" type="slidenum">
              <a:rPr lang="en-US" smtClean="0"/>
              <a:t>34</a:t>
            </a:fld>
            <a:endParaRPr lang="en-US"/>
          </a:p>
        </p:txBody>
      </p:sp>
    </p:spTree>
    <p:extLst>
      <p:ext uri="{BB962C8B-B14F-4D97-AF65-F5344CB8AC3E}">
        <p14:creationId xmlns:p14="http://schemas.microsoft.com/office/powerpoint/2010/main" val="1620236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35</a:t>
            </a:fld>
            <a:endParaRPr lang="en-US"/>
          </a:p>
        </p:txBody>
      </p:sp>
    </p:spTree>
    <p:extLst>
      <p:ext uri="{BB962C8B-B14F-4D97-AF65-F5344CB8AC3E}">
        <p14:creationId xmlns:p14="http://schemas.microsoft.com/office/powerpoint/2010/main" val="19886358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order to learn Helm, a basic knowledge of Containers in general and Kubernetes in particular is required.</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38</a:t>
            </a:fld>
            <a:endParaRPr lang="en-US"/>
          </a:p>
        </p:txBody>
      </p:sp>
    </p:spTree>
    <p:extLst>
      <p:ext uri="{BB962C8B-B14F-4D97-AF65-F5344CB8AC3E}">
        <p14:creationId xmlns:p14="http://schemas.microsoft.com/office/powerpoint/2010/main" val="2478482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makes it easy to use Kubernetes. This slide shows</a:t>
            </a:r>
            <a:r>
              <a:rPr lang="en-US" baseline="0" dirty="0"/>
              <a:t> benefits of Helm.</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39</a:t>
            </a:fld>
            <a:endParaRPr lang="en-US"/>
          </a:p>
        </p:txBody>
      </p:sp>
    </p:spTree>
    <p:extLst>
      <p:ext uri="{BB962C8B-B14F-4D97-AF65-F5344CB8AC3E}">
        <p14:creationId xmlns:p14="http://schemas.microsoft.com/office/powerpoint/2010/main" val="4698279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Kuber101 link</a:t>
            </a:r>
            <a:r>
              <a:rPr lang="en-US" baseline="0" dirty="0"/>
              <a:t> providers good education on Kubernetes.</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40</a:t>
            </a:fld>
            <a:endParaRPr lang="en-US"/>
          </a:p>
        </p:txBody>
      </p:sp>
    </p:spTree>
    <p:extLst>
      <p:ext uri="{BB962C8B-B14F-4D97-AF65-F5344CB8AC3E}">
        <p14:creationId xmlns:p14="http://schemas.microsoft.com/office/powerpoint/2010/main" val="11986320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a:t>
            </a:r>
            <a:r>
              <a:rPr lang="en-US" baseline="0" dirty="0"/>
              <a:t> the differences in using Kubectl (or </a:t>
            </a:r>
            <a:r>
              <a:rPr lang="en-US" baseline="0" dirty="0" err="1"/>
              <a:t>kubernetes</a:t>
            </a:r>
            <a:r>
              <a:rPr lang="en-US" baseline="0" dirty="0"/>
              <a:t> APIs) vs Helm in three important areas </a:t>
            </a:r>
            <a:r>
              <a:rPr lang="mr-IN" baseline="0" dirty="0"/>
              <a:t>–</a:t>
            </a:r>
            <a:r>
              <a:rPr lang="en-US" baseline="0" dirty="0"/>
              <a:t> deployment, upgrade/rollback and sharing the Kubernetes resource definitions.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41</a:t>
            </a:fld>
            <a:endParaRPr lang="en-US"/>
          </a:p>
        </p:txBody>
      </p:sp>
    </p:spTree>
    <p:extLst>
      <p:ext uri="{BB962C8B-B14F-4D97-AF65-F5344CB8AC3E}">
        <p14:creationId xmlns:p14="http://schemas.microsoft.com/office/powerpoint/2010/main" val="3367495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installation of Helm</a:t>
            </a:r>
            <a:r>
              <a:rPr lang="en-US" baseline="0" dirty="0"/>
              <a:t> is </a:t>
            </a:r>
            <a:r>
              <a:rPr lang="en-US" dirty="0"/>
              <a:t>completely appropriate to use this type of installation when you are working against a cluster with no or very few security concerns, such as local development with </a:t>
            </a:r>
            <a:r>
              <a:rPr lang="en-US" dirty="0" err="1"/>
              <a:t>Minikube</a:t>
            </a:r>
            <a:r>
              <a:rPr lang="en-US" dirty="0"/>
              <a:t> or with a cluster that is well-secured in a private network with no data-sharing or no other users or teams. However for cases where</a:t>
            </a:r>
            <a:r>
              <a:rPr lang="en-US" baseline="0" dirty="0"/>
              <a:t> c</a:t>
            </a:r>
            <a:r>
              <a:rPr lang="en-US" dirty="0"/>
              <a:t>lusters that are exposed to uncontrolled network environments: either untrusted network actors can access the cluster, or untrusted applications that can access the network environment</a:t>
            </a:r>
            <a:r>
              <a:rPr lang="en-US" baseline="0" dirty="0"/>
              <a:t> O</a:t>
            </a:r>
            <a:r>
              <a:rPr lang="en-US" dirty="0"/>
              <a:t>R clusters that are for many people to use -- </a:t>
            </a:r>
            <a:r>
              <a:rPr lang="en-US" i="1" dirty="0"/>
              <a:t>multitenant</a:t>
            </a:r>
            <a:r>
              <a:rPr lang="en-US" dirty="0"/>
              <a:t> clusters -- as a shared environment,</a:t>
            </a:r>
            <a:r>
              <a:rPr lang="en-US" baseline="0" dirty="0"/>
              <a:t> it is highly recommended to secure the Helm. This slide gives high level overview of areas to consider to secure the Helm tiller </a:t>
            </a:r>
            <a:r>
              <a:rPr lang="en-US" baseline="0"/>
              <a:t>or server.</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42</a:t>
            </a:fld>
            <a:endParaRPr lang="en-US"/>
          </a:p>
        </p:txBody>
      </p:sp>
    </p:spTree>
    <p:extLst>
      <p:ext uri="{BB962C8B-B14F-4D97-AF65-F5344CB8AC3E}">
        <p14:creationId xmlns:p14="http://schemas.microsoft.com/office/powerpoint/2010/main" val="650273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t>
            </a:r>
            <a:r>
              <a:rPr lang="en-US" baseline="0" dirty="0"/>
              <a:t> so let’s talk about deploying guestbook app with Kubernetes client </a:t>
            </a:r>
            <a:r>
              <a:rPr lang="en-US" baseline="0" dirty="0" err="1"/>
              <a:t>Kubectl</a:t>
            </a:r>
            <a:r>
              <a:rPr lang="en-US" baseline="0" dirty="0"/>
              <a:t>. Mention that production level workload deployment will require many YAML manifest files. This chart simply shows what are the guestbook manifest files.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a:t>
            </a:fld>
            <a:endParaRPr lang="en-US"/>
          </a:p>
        </p:txBody>
      </p:sp>
    </p:spTree>
    <p:extLst>
      <p:ext uri="{BB962C8B-B14F-4D97-AF65-F5344CB8AC3E}">
        <p14:creationId xmlns:p14="http://schemas.microsoft.com/office/powerpoint/2010/main" val="13711818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by now we have Helm installed</a:t>
            </a:r>
            <a:r>
              <a:rPr lang="en-US" baseline="0" dirty="0"/>
              <a:t> and we have also provided an example of deploying workloads via using “helm install” command. This slide provides a high level view of what are some other common helm commands and how to get a full list of commands by using “helm </a:t>
            </a:r>
            <a:r>
              <a:rPr lang="mr-IN" baseline="0" dirty="0"/>
              <a:t>–</a:t>
            </a:r>
            <a:r>
              <a:rPr lang="en-US" baseline="0" dirty="0"/>
              <a:t>help”.</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44</a:t>
            </a:fld>
            <a:endParaRPr lang="en-US"/>
          </a:p>
        </p:txBody>
      </p:sp>
    </p:spTree>
    <p:extLst>
      <p:ext uri="{BB962C8B-B14F-4D97-AF65-F5344CB8AC3E}">
        <p14:creationId xmlns:p14="http://schemas.microsoft.com/office/powerpoint/2010/main" val="682424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As you work more with </a:t>
            </a:r>
            <a:r>
              <a:rPr lang="en-US" baseline="0" dirty="0" err="1"/>
              <a:t>Kubectl</a:t>
            </a:r>
            <a:r>
              <a:rPr lang="en-US" baseline="0" dirty="0"/>
              <a:t> or calling Kubernetes APIs by yourself, you will notice many pain points as described in this slide. </a:t>
            </a:r>
          </a:p>
        </p:txBody>
      </p:sp>
      <p:sp>
        <p:nvSpPr>
          <p:cNvPr id="4" name="Slide Number Placeholder 3"/>
          <p:cNvSpPr>
            <a:spLocks noGrp="1"/>
          </p:cNvSpPr>
          <p:nvPr>
            <p:ph type="sldNum" sz="quarter" idx="10"/>
          </p:nvPr>
        </p:nvSpPr>
        <p:spPr/>
        <p:txBody>
          <a:bodyPr/>
          <a:lstStyle/>
          <a:p>
            <a:fld id="{3D445AEF-66F2-8F4E-AF73-E138B1B3DC90}" type="slidenum">
              <a:rPr lang="en-US" smtClean="0"/>
              <a:t>5</a:t>
            </a:fld>
            <a:endParaRPr lang="en-US"/>
          </a:p>
        </p:txBody>
      </p:sp>
    </p:spTree>
    <p:extLst>
      <p:ext uri="{BB962C8B-B14F-4D97-AF65-F5344CB8AC3E}">
        <p14:creationId xmlns:p14="http://schemas.microsoft.com/office/powerpoint/2010/main" val="3702072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about what’s probably a desired way of using Kubernetes. Templatizing the YAML files and hiding configuration details from user is probably a better way of deploying our guestbook or any other application on Kubernetes cluster. Also how easy is to share your deployments is very important. Post deployment steps, to work with already deployed application, like easily tracking the app and making changes are equally important.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Deploying same workload multiple times is typically helpful for databases like running multiple Redis databases on a single VM. </a:t>
            </a:r>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6</a:t>
            </a:fld>
            <a:endParaRPr lang="en-US"/>
          </a:p>
        </p:txBody>
      </p:sp>
    </p:spTree>
    <p:extLst>
      <p:ext uri="{BB962C8B-B14F-4D97-AF65-F5344CB8AC3E}">
        <p14:creationId xmlns:p14="http://schemas.microsoft.com/office/powerpoint/2010/main" val="500838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 shows how Helm addresses the pain points of deploying via </a:t>
            </a:r>
            <a:r>
              <a:rPr lang="en-US" dirty="0" err="1"/>
              <a:t>Kubectl</a:t>
            </a:r>
            <a:r>
              <a:rPr lang="en-US" dirty="0"/>
              <a:t> discussed in the previously.</a:t>
            </a:r>
          </a:p>
        </p:txBody>
      </p:sp>
      <p:sp>
        <p:nvSpPr>
          <p:cNvPr id="4" name="Slide Number Placeholder 3"/>
          <p:cNvSpPr>
            <a:spLocks noGrp="1"/>
          </p:cNvSpPr>
          <p:nvPr>
            <p:ph type="sldNum" sz="quarter" idx="10"/>
          </p:nvPr>
        </p:nvSpPr>
        <p:spPr/>
        <p:txBody>
          <a:bodyPr/>
          <a:lstStyle/>
          <a:p>
            <a:fld id="{3D445AEF-66F2-8F4E-AF73-E138B1B3DC90}" type="slidenum">
              <a:rPr lang="en-US" smtClean="0"/>
              <a:t>7</a:t>
            </a:fld>
            <a:endParaRPr lang="en-US"/>
          </a:p>
        </p:txBody>
      </p:sp>
    </p:spTree>
    <p:extLst>
      <p:ext uri="{BB962C8B-B14F-4D97-AF65-F5344CB8AC3E}">
        <p14:creationId xmlns:p14="http://schemas.microsoft.com/office/powerpoint/2010/main" val="4059294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talk about what is helm.</a:t>
            </a:r>
            <a:r>
              <a:rPr lang="en-US" baseline="0" dirty="0"/>
              <a:t> You can call Helm a tool or package manager for the Kubernetes, for deployment and management of applications into a Kubernetes cluster. The Helm is a all about charts - a chart is a collection of Kubernetes resource definitions along with any dependencies, files containing pre-defined values and definition of Chart itself.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8</a:t>
            </a:fld>
            <a:endParaRPr lang="en-US"/>
          </a:p>
        </p:txBody>
      </p:sp>
    </p:spTree>
    <p:extLst>
      <p:ext uri="{BB962C8B-B14F-4D97-AF65-F5344CB8AC3E}">
        <p14:creationId xmlns:p14="http://schemas.microsoft.com/office/powerpoint/2010/main" val="164370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Before we go further, you may want to know these keywords.</a:t>
            </a:r>
            <a:r>
              <a:rPr lang="en-US" b="0" baseline="0" dirty="0"/>
              <a:t> </a:t>
            </a:r>
            <a:r>
              <a:rPr lang="en-US" b="0" dirty="0"/>
              <a:t>You will run into many glossary items but the most common once you need to know are these</a:t>
            </a:r>
            <a:r>
              <a:rPr lang="en-US" b="0" baseline="0" dirty="0"/>
              <a:t> five.</a:t>
            </a:r>
            <a:endParaRPr lang="en-US" b="0" dirty="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9</a:t>
            </a:fld>
            <a:endParaRPr lang="en-US"/>
          </a:p>
        </p:txBody>
      </p:sp>
    </p:spTree>
    <p:extLst>
      <p:ext uri="{BB962C8B-B14F-4D97-AF65-F5344CB8AC3E}">
        <p14:creationId xmlns:p14="http://schemas.microsoft.com/office/powerpoint/2010/main" val="52876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57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41354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564BD44-9ED7-6744-A12F-3CD373F188E6}" type="datetime1">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52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95400"/>
            <a:ext cx="3932237" cy="1600200"/>
          </a:xfrm>
        </p:spPr>
        <p:txBody>
          <a:bodyPr anchor="b"/>
          <a:lstStyle>
            <a:lvl1pPr>
              <a:defRPr sz="3200">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5183188" y="1295400"/>
            <a:ext cx="6172200" cy="4565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895600"/>
            <a:ext cx="3932237" cy="2973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3B2E437-D25F-904D-B749-4AC8A14AAE67}" type="datetime1">
              <a:rPr lang="en-US" smtClean="0"/>
              <a:t>9/4/18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23467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D04EA-8894-0C4E-A96C-33E58E1FD5B9}" type="datetime1">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35948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60804-0135-6347-9F37-DD0AC3C4B575}" type="datetime1">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834446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Title Slide 1">
    <p:bg>
      <p:bgPr>
        <a:solidFill>
          <a:srgbClr val="253965"/>
        </a:solidFill>
        <a:effectLst/>
      </p:bgPr>
    </p:bg>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7379" y="320677"/>
            <a:ext cx="2862263" cy="219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13927" y="314328"/>
            <a:ext cx="2084388" cy="609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1001" y="6118225"/>
            <a:ext cx="744539" cy="287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77956" y="3387188"/>
            <a:ext cx="9060469" cy="1489612"/>
          </a:xfrm>
        </p:spPr>
        <p:txBody>
          <a:bodyPr>
            <a:normAutofit/>
          </a:bodyPr>
          <a:lstStyle>
            <a:lvl1pPr marL="0" indent="0">
              <a:spcBef>
                <a:spcPts val="0"/>
              </a:spcBef>
              <a:buNone/>
              <a:defRPr sz="1800" baseline="0">
                <a:solidFill>
                  <a:schemeClr val="bg1"/>
                </a:solidFill>
              </a:defRPr>
            </a:lvl1pPr>
            <a:lvl5pPr>
              <a:buNone/>
              <a:defRPr/>
            </a:lvl5pPr>
          </a:lstStyle>
          <a:p>
            <a:pPr lvl="0"/>
            <a:r>
              <a:rPr lang="en-US" dirty="0"/>
              <a:t>Click to edit Master text styles</a:t>
            </a:r>
          </a:p>
        </p:txBody>
      </p:sp>
      <p:sp>
        <p:nvSpPr>
          <p:cNvPr id="9" name="Title 8"/>
          <p:cNvSpPr>
            <a:spLocks noGrp="1"/>
          </p:cNvSpPr>
          <p:nvPr>
            <p:ph type="title"/>
          </p:nvPr>
        </p:nvSpPr>
        <p:spPr>
          <a:xfrm>
            <a:off x="377956" y="1447800"/>
            <a:ext cx="9060469" cy="1649427"/>
          </a:xfrm>
        </p:spPr>
        <p:txBody>
          <a:bodyPr anchor="b"/>
          <a:lstStyle>
            <a:lvl1pPr>
              <a:defRPr sz="5867" baseline="0">
                <a:solidFill>
                  <a:schemeClr val="bg1"/>
                </a:solidFill>
                <a:latin typeface="HelvNeue Bold for IBM"/>
              </a:defRPr>
            </a:lvl1pPr>
          </a:lstStyle>
          <a:p>
            <a:r>
              <a:rPr lang="en-US" dirty="0"/>
              <a:t>Click to edit Master title style</a:t>
            </a:r>
          </a:p>
        </p:txBody>
      </p:sp>
    </p:spTree>
    <p:extLst>
      <p:ext uri="{BB962C8B-B14F-4D97-AF65-F5344CB8AC3E}">
        <p14:creationId xmlns:p14="http://schemas.microsoft.com/office/powerpoint/2010/main" val="178897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47800"/>
            <a:ext cx="11353800" cy="4953000"/>
          </a:xfrm>
        </p:spPr>
        <p:txBody>
          <a:bodyPr/>
          <a:lstStyle>
            <a:lvl1pPr>
              <a:buClr>
                <a:schemeClr val="tx1"/>
              </a:buCl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400800"/>
            <a:ext cx="2743200" cy="365125"/>
          </a:xfrm>
        </p:spPr>
        <p:txBody>
          <a:bodyPr/>
          <a:lstStyle/>
          <a:p>
            <a:fld id="{F96B7D31-5740-2540-960E-830772103504}" type="datetime1">
              <a:rPr lang="en-US" smtClean="0"/>
              <a:t>9/4/18</a:t>
            </a:fld>
            <a:endParaRPr lang="en-US"/>
          </a:p>
        </p:txBody>
      </p:sp>
      <p:sp>
        <p:nvSpPr>
          <p:cNvPr id="5" name="Footer Placeholder 4"/>
          <p:cNvSpPr>
            <a:spLocks noGrp="1"/>
          </p:cNvSpPr>
          <p:nvPr>
            <p:ph type="ftr" sz="quarter" idx="11"/>
          </p:nvPr>
        </p:nvSpPr>
        <p:spPr>
          <a:xfrm>
            <a:off x="4038600" y="6400800"/>
            <a:ext cx="4114800" cy="365125"/>
          </a:xfrm>
        </p:spPr>
        <p:txBody>
          <a:bodyPr/>
          <a:lstStyle/>
          <a:p>
            <a:endParaRPr lang="en-US"/>
          </a:p>
        </p:txBody>
      </p:sp>
      <p:sp>
        <p:nvSpPr>
          <p:cNvPr id="6" name="Slide Number Placeholder 5"/>
          <p:cNvSpPr>
            <a:spLocks noGrp="1"/>
          </p:cNvSpPr>
          <p:nvPr>
            <p:ph type="sldNum" sz="quarter" idx="12"/>
          </p:nvPr>
        </p:nvSpPr>
        <p:spPr>
          <a:xfrm>
            <a:off x="9067800" y="6400800"/>
            <a:ext cx="2743200" cy="365125"/>
          </a:xfrm>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67708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ip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52756" y="1447800"/>
            <a:ext cx="10958243" cy="4908550"/>
          </a:xfrm>
        </p:spPr>
        <p:txBody>
          <a:bodyPr/>
          <a:lstStyle>
            <a:lvl1pPr>
              <a:defRPr b="1"/>
            </a:lvl1pPr>
            <a:lvl2pPr marL="914400" indent="-457200">
              <a:buFont typeface="+mj-lt"/>
              <a:buAutoNum type="arabicPeriod"/>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6B7D31-5740-2540-960E-830772103504}" type="datetime1">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327704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C05AD-9AC1-8446-A891-E4BC6F95154C}" type="datetime1">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04970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4D9D6A-AB2F-ED4A-9D2B-3CFA16DBB150}" type="datetime1">
              <a:rPr lang="en-US" smtClean="0"/>
              <a:t>9/4/18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78011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CF4E32-9DFF-F54A-A4F0-10CAAEC3737C}" type="datetime1">
              <a:rPr lang="en-US" smtClean="0"/>
              <a:t>9/4/18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4A81F-5E2C-2E4D-A217-11B91391D3AF}" type="slidenum">
              <a:rPr lang="en-US" smtClean="0"/>
              <a:t>‹#›</a:t>
            </a:fld>
            <a:endParaRPr lang="en-US"/>
          </a:p>
        </p:txBody>
      </p:sp>
      <p:sp>
        <p:nvSpPr>
          <p:cNvPr id="10" name="Title Placeholder 1">
            <a:extLst>
              <a:ext uri="{FF2B5EF4-FFF2-40B4-BE49-F238E27FC236}">
                <a16:creationId xmlns:a16="http://schemas.microsoft.com/office/drawing/2014/main" id="{33FCD51B-D8B8-1B46-AEF0-8AB97D949B7C}"/>
              </a:ext>
            </a:extLst>
          </p:cNvPr>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92907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D436D8-76DC-4C48-B223-3722A1528131}" type="datetime1">
              <a:rPr lang="en-US" smtClean="0"/>
              <a:t>9/4/18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55249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3B1C4-DA41-6E4A-A890-D17D6ADE85A2}" type="datetime1">
              <a:rPr lang="en-US" smtClean="0"/>
              <a:t>9/4/18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01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9626B-35B3-0843-BA5F-60AC1169B3F2}" type="datetime1">
              <a:rPr lang="en-US" smtClean="0"/>
              <a:t>9/4/18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750123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F9AD12-580D-CC44-8CCE-50BC78237E4C}"/>
              </a:ext>
            </a:extLst>
          </p:cNvPr>
          <p:cNvSpPr/>
          <p:nvPr userDrawn="1"/>
        </p:nvSpPr>
        <p:spPr bwMode="auto">
          <a:xfrm>
            <a:off x="0" y="0"/>
            <a:ext cx="12192000" cy="1214273"/>
          </a:xfrm>
          <a:prstGeom prst="rect">
            <a:avLst/>
          </a:prstGeom>
          <a:solidFill>
            <a:srgbClr val="182646"/>
          </a:solidFill>
          <a:ln w="1270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sp>
        <p:nvSpPr>
          <p:cNvPr id="2" name="Title Placeholder 1"/>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47800"/>
            <a:ext cx="11353800" cy="49085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D735F-2293-754C-9C95-4FF5C0C5987C}" type="datetime1">
              <a:rPr lang="en-US" smtClean="0"/>
              <a:t>9/4/18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4A81F-5E2C-2E4D-A217-11B91391D3AF}" type="slidenum">
              <a:rPr lang="en-US" smtClean="0"/>
              <a:t>‹#›</a:t>
            </a:fld>
            <a:endParaRPr lang="en-US"/>
          </a:p>
        </p:txBody>
      </p:sp>
      <p:sp>
        <p:nvSpPr>
          <p:cNvPr id="8" name="Hexagon 7">
            <a:extLst>
              <a:ext uri="{FF2B5EF4-FFF2-40B4-BE49-F238E27FC236}">
                <a16:creationId xmlns:a16="http://schemas.microsoft.com/office/drawing/2014/main" id="{24E608F0-3106-1541-9ED2-87A6BF127CA3}"/>
              </a:ext>
            </a:extLst>
          </p:cNvPr>
          <p:cNvSpPr/>
          <p:nvPr userDrawn="1"/>
        </p:nvSpPr>
        <p:spPr bwMode="auto">
          <a:xfrm>
            <a:off x="43240" y="136275"/>
            <a:ext cx="1227621" cy="1013652"/>
          </a:xfrm>
          <a:prstGeom prst="hexagon">
            <a:avLst>
              <a:gd name="adj" fmla="val 23157"/>
              <a:gd name="vf" fmla="val 115470"/>
            </a:avLst>
          </a:prstGeom>
          <a:solidFill>
            <a:schemeClr val="bg1"/>
          </a:solidFill>
          <a:ln w="12700" cap="flat" cmpd="sng" algn="ctr">
            <a:solidFill>
              <a:srgbClr val="18264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pic>
        <p:nvPicPr>
          <p:cNvPr id="10" name="Picture 9">
            <a:extLst>
              <a:ext uri="{FF2B5EF4-FFF2-40B4-BE49-F238E27FC236}">
                <a16:creationId xmlns:a16="http://schemas.microsoft.com/office/drawing/2014/main" id="{8AD54A47-9789-CD4C-B662-BC021B8D092B}"/>
              </a:ext>
            </a:extLst>
          </p:cNvPr>
          <p:cNvPicPr>
            <a:picLocks noChangeAspect="1"/>
          </p:cNvPicPr>
          <p:nvPr userDrawn="1"/>
        </p:nvPicPr>
        <p:blipFill>
          <a:blip r:embed="rId15"/>
          <a:stretch>
            <a:fillRect/>
          </a:stretch>
        </p:blipFill>
        <p:spPr>
          <a:xfrm>
            <a:off x="243156" y="201757"/>
            <a:ext cx="867011" cy="867011"/>
          </a:xfrm>
          <a:prstGeom prst="rect">
            <a:avLst/>
          </a:prstGeom>
        </p:spPr>
      </p:pic>
    </p:spTree>
    <p:extLst>
      <p:ext uri="{BB962C8B-B14F-4D97-AF65-F5344CB8AC3E}">
        <p14:creationId xmlns:p14="http://schemas.microsoft.com/office/powerpoint/2010/main" val="56374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IBM/helm101/tree/master/charts/guestboo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bm.github.io/helm1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kubernetes/chart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ithub.com/IBM/char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kubernetes/helm#instal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kubernetes/helm/blob/master/docs/securing_installation.md"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IBM/chart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kubernetes/helm" TargetMode="External"/><Relationship Id="rId7" Type="http://schemas.openxmlformats.org/officeDocument/2006/relationships/hyperlink" Target="https://zoom.us/j/4526666954"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groups.google.com/forum/#!forum/kubernetes-sig-apps" TargetMode="External"/><Relationship Id="rId5" Type="http://schemas.openxmlformats.org/officeDocument/2006/relationships/hyperlink" Target="https://lists.cncf.io/g/cncf-kubernetes-helm" TargetMode="External"/><Relationship Id="rId4" Type="http://schemas.openxmlformats.org/officeDocument/2006/relationships/hyperlink" Target="https://github.com/kubernetes/community/tree/master/sig-app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IBM/guestbook/tree/master/v1/guestboo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kubernetes/helm/milestones" TargetMode="External"/><Relationship Id="rId2" Type="http://schemas.openxmlformats.org/officeDocument/2006/relationships/hyperlink" Target="https://github.com/helm/community/blob/master/helm-v3/000-helm-v3.m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ibm.github.io/helm101/"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eveloper.ibm.com/courses/all/docker-essentials-extend-your-apps-with-container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IBM/kube101"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IBM/chart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Developer Advocacy - Helm</a:t>
            </a:r>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71879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See Helm in Action</a:t>
            </a:r>
          </a:p>
        </p:txBody>
      </p:sp>
      <p:sp>
        <p:nvSpPr>
          <p:cNvPr id="4" name="Slide Number Placeholder 3"/>
          <p:cNvSpPr>
            <a:spLocks noGrp="1"/>
          </p:cNvSpPr>
          <p:nvPr>
            <p:ph type="sldNum" sz="quarter" idx="12"/>
          </p:nvPr>
        </p:nvSpPr>
        <p:spPr/>
        <p:txBody>
          <a:bodyPr/>
          <a:lstStyle/>
          <a:p>
            <a:fld id="{D924A81F-5E2C-2E4D-A217-11B91391D3AF}" type="slidenum">
              <a:rPr lang="en-US" smtClean="0"/>
              <a:t>10</a:t>
            </a:fld>
            <a:endParaRPr lang="en-US"/>
          </a:p>
        </p:txBody>
      </p:sp>
    </p:spTree>
    <p:extLst>
      <p:ext uri="{BB962C8B-B14F-4D97-AF65-F5344CB8AC3E}">
        <p14:creationId xmlns:p14="http://schemas.microsoft.com/office/powerpoint/2010/main" val="20743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Guestbook Chart Walkthrough</a:t>
            </a:r>
            <a:endParaRPr lang="en-US" b="0" dirty="0">
              <a:hlinkClick r:id="rId3"/>
            </a:endParaRPr>
          </a:p>
        </p:txBody>
      </p:sp>
      <p:sp>
        <p:nvSpPr>
          <p:cNvPr id="3" name="Content Placeholder 2"/>
          <p:cNvSpPr>
            <a:spLocks noGrp="1"/>
          </p:cNvSpPr>
          <p:nvPr>
            <p:ph idx="1"/>
          </p:nvPr>
        </p:nvSpPr>
        <p:spPr/>
        <p:txBody>
          <a:bodyPr/>
          <a:lstStyle/>
          <a:p>
            <a:r>
              <a:rPr lang="en-US" b="0" dirty="0">
                <a:hlinkClick r:id="rId3"/>
              </a:rPr>
              <a:t>https://github.com/IBM/helm101/tree/master/charts/guestbook</a:t>
            </a:r>
            <a:r>
              <a:rPr lang="en-US" b="0" dirty="0"/>
              <a:t> </a:t>
            </a:r>
          </a:p>
        </p:txBody>
      </p:sp>
      <p:sp>
        <p:nvSpPr>
          <p:cNvPr id="4" name="Slide Number Placeholder 3"/>
          <p:cNvSpPr>
            <a:spLocks noGrp="1"/>
          </p:cNvSpPr>
          <p:nvPr>
            <p:ph type="sldNum" sz="quarter" idx="12"/>
          </p:nvPr>
        </p:nvSpPr>
        <p:spPr/>
        <p:txBody>
          <a:bodyPr/>
          <a:lstStyle/>
          <a:p>
            <a:fld id="{D924A81F-5E2C-2E4D-A217-11B91391D3AF}" type="slidenum">
              <a:rPr lang="en-US" smtClean="0"/>
              <a:t>11</a:t>
            </a:fld>
            <a:endParaRPr lang="en-US"/>
          </a:p>
        </p:txBody>
      </p:sp>
    </p:spTree>
    <p:extLst>
      <p:ext uri="{BB962C8B-B14F-4D97-AF65-F5344CB8AC3E}">
        <p14:creationId xmlns:p14="http://schemas.microsoft.com/office/powerpoint/2010/main" val="2009970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mr-IN" dirty="0"/>
              <a:t>–</a:t>
            </a:r>
            <a:r>
              <a:rPr lang="en-US" dirty="0"/>
              <a:t> Guestbook Chart Deployment</a:t>
            </a:r>
          </a:p>
        </p:txBody>
      </p:sp>
      <p:sp>
        <p:nvSpPr>
          <p:cNvPr id="3" name="Content Placeholder 2"/>
          <p:cNvSpPr>
            <a:spLocks noGrp="1"/>
          </p:cNvSpPr>
          <p:nvPr>
            <p:ph idx="1"/>
          </p:nvPr>
        </p:nvSpPr>
        <p:spPr/>
        <p:txBody>
          <a:bodyPr>
            <a:normAutofit fontScale="77500" lnSpcReduction="20000"/>
          </a:bodyPr>
          <a:lstStyle/>
          <a:p>
            <a:r>
              <a:rPr lang="en-US" b="0" dirty="0"/>
              <a:t>Check existing installation of Helm chart</a:t>
            </a:r>
          </a:p>
          <a:p>
            <a:pPr lvl="1"/>
            <a:r>
              <a:rPr lang="en-US" b="1" i="1" dirty="0"/>
              <a:t>helm ls</a:t>
            </a:r>
          </a:p>
          <a:p>
            <a:r>
              <a:rPr lang="en-US" b="0" dirty="0"/>
              <a:t>Check what repo do you have </a:t>
            </a:r>
          </a:p>
          <a:p>
            <a:pPr lvl="1"/>
            <a:r>
              <a:rPr lang="en-US" b="1" i="1" dirty="0"/>
              <a:t>helm repo list</a:t>
            </a:r>
          </a:p>
          <a:p>
            <a:r>
              <a:rPr lang="en-US" b="0" dirty="0"/>
              <a:t>Add repo</a:t>
            </a:r>
          </a:p>
          <a:p>
            <a:pPr lvl="1"/>
            <a:r>
              <a:rPr lang="en-US" b="1" i="1" dirty="0"/>
              <a:t>helm repo add helm101 </a:t>
            </a:r>
            <a:r>
              <a:rPr lang="en-US" b="1" i="1" dirty="0">
                <a:hlinkClick r:id="rId3"/>
              </a:rPr>
              <a:t>https://ibm.github.io/helm101/</a:t>
            </a:r>
            <a:endParaRPr lang="en-US" b="1" i="1" dirty="0"/>
          </a:p>
          <a:p>
            <a:r>
              <a:rPr lang="en-US" b="0" dirty="0"/>
              <a:t>Verify that helm101/guestbook is now in your repo</a:t>
            </a:r>
          </a:p>
          <a:p>
            <a:pPr lvl="1"/>
            <a:r>
              <a:rPr lang="en-US" b="1" i="1" dirty="0"/>
              <a:t>helm repo list</a:t>
            </a:r>
          </a:p>
          <a:p>
            <a:pPr lvl="1"/>
            <a:r>
              <a:rPr lang="en-US" b="1" i="1" dirty="0"/>
              <a:t>helm search helm101</a:t>
            </a:r>
          </a:p>
          <a:p>
            <a:r>
              <a:rPr lang="en-US" b="0" dirty="0"/>
              <a:t>Install </a:t>
            </a:r>
          </a:p>
          <a:p>
            <a:pPr lvl="1"/>
            <a:r>
              <a:rPr lang="en-US" b="1" i="1" dirty="0"/>
              <a:t>helm install helm101/guestbook --name </a:t>
            </a:r>
            <a:r>
              <a:rPr lang="en-US" b="1" i="1" dirty="0" err="1"/>
              <a:t>myguestbook</a:t>
            </a:r>
            <a:r>
              <a:rPr lang="en-US" b="1" i="1" dirty="0"/>
              <a:t> --set </a:t>
            </a:r>
            <a:r>
              <a:rPr lang="en-US" b="1" i="1" dirty="0" err="1"/>
              <a:t>serviceType</a:t>
            </a:r>
            <a:r>
              <a:rPr lang="en-US" b="1" i="1" dirty="0"/>
              <a:t>=</a:t>
            </a:r>
            <a:r>
              <a:rPr lang="en-US" b="1" i="1" dirty="0" err="1"/>
              <a:t>NodePort</a:t>
            </a:r>
            <a:r>
              <a:rPr lang="en-US" b="1" i="1" dirty="0"/>
              <a:t> </a:t>
            </a:r>
            <a:r>
              <a:rPr lang="mr-IN" dirty="0"/>
              <a:t>–</a:t>
            </a:r>
            <a:r>
              <a:rPr lang="en-US" dirty="0"/>
              <a:t> follow the output instructions to see your guestbook application</a:t>
            </a:r>
          </a:p>
          <a:p>
            <a:r>
              <a:rPr lang="en-US" b="0" dirty="0"/>
              <a:t>Verify that your guestbook chart is installed</a:t>
            </a:r>
          </a:p>
          <a:p>
            <a:pPr lvl="1"/>
            <a:r>
              <a:rPr lang="en-US" b="1" i="1" dirty="0"/>
              <a:t>helm ls</a:t>
            </a:r>
          </a:p>
          <a:p>
            <a:r>
              <a:rPr lang="en-US" b="0" dirty="0"/>
              <a:t>Check chart release history</a:t>
            </a:r>
          </a:p>
          <a:p>
            <a:pPr lvl="1"/>
            <a:r>
              <a:rPr lang="en-US" b="1" i="1" dirty="0"/>
              <a:t>helm history </a:t>
            </a:r>
            <a:r>
              <a:rPr lang="en-US" b="1" i="1" dirty="0" err="1"/>
              <a:t>myguestbook</a:t>
            </a:r>
            <a:endParaRPr lang="en-US" b="1" i="1" dirty="0"/>
          </a:p>
        </p:txBody>
      </p:sp>
      <p:sp>
        <p:nvSpPr>
          <p:cNvPr id="4" name="Slide Number Placeholder 3"/>
          <p:cNvSpPr>
            <a:spLocks noGrp="1"/>
          </p:cNvSpPr>
          <p:nvPr>
            <p:ph type="sldNum" sz="quarter" idx="12"/>
          </p:nvPr>
        </p:nvSpPr>
        <p:spPr/>
        <p:txBody>
          <a:bodyPr/>
          <a:lstStyle/>
          <a:p>
            <a:fld id="{D924A81F-5E2C-2E4D-A217-11B91391D3AF}" type="slidenum">
              <a:rPr lang="en-US" smtClean="0"/>
              <a:t>12</a:t>
            </a:fld>
            <a:endParaRPr lang="en-US"/>
          </a:p>
        </p:txBody>
      </p:sp>
    </p:spTree>
    <p:extLst>
      <p:ext uri="{BB962C8B-B14F-4D97-AF65-F5344CB8AC3E}">
        <p14:creationId xmlns:p14="http://schemas.microsoft.com/office/powerpoint/2010/main" val="104319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mr-IN" dirty="0"/>
              <a:t>–</a:t>
            </a:r>
            <a:r>
              <a:rPr lang="en-US" dirty="0"/>
              <a:t> Guestbook Upgrades and Rollback</a:t>
            </a:r>
          </a:p>
        </p:txBody>
      </p:sp>
      <p:sp>
        <p:nvSpPr>
          <p:cNvPr id="3" name="Content Placeholder 2"/>
          <p:cNvSpPr>
            <a:spLocks noGrp="1"/>
          </p:cNvSpPr>
          <p:nvPr>
            <p:ph idx="1"/>
          </p:nvPr>
        </p:nvSpPr>
        <p:spPr/>
        <p:txBody>
          <a:bodyPr>
            <a:normAutofit fontScale="92500" lnSpcReduction="20000"/>
          </a:bodyPr>
          <a:lstStyle/>
          <a:p>
            <a:r>
              <a:rPr lang="en-US" b="0" dirty="0"/>
              <a:t>First let’s see what we have</a:t>
            </a:r>
          </a:p>
          <a:p>
            <a:pPr lvl="1"/>
            <a:r>
              <a:rPr lang="en-US" sz="1800" dirty="0"/>
              <a:t> </a:t>
            </a:r>
            <a:r>
              <a:rPr lang="en-US" sz="2100" b="1" i="1" dirty="0"/>
              <a:t>helm history </a:t>
            </a:r>
            <a:r>
              <a:rPr lang="en-US" sz="2100" b="1" i="1" dirty="0" err="1"/>
              <a:t>myguestbook</a:t>
            </a:r>
            <a:endParaRPr lang="en-US" sz="2100" b="1" i="1" dirty="0"/>
          </a:p>
          <a:p>
            <a:pPr lvl="2"/>
            <a:r>
              <a:rPr lang="en-US" sz="1400" dirty="0"/>
              <a:t>REVISION	UPDATED                 			STATUS  	CHART          	DESCRIPTION</a:t>
            </a:r>
          </a:p>
          <a:p>
            <a:pPr marL="914400" lvl="2" indent="0">
              <a:buNone/>
            </a:pPr>
            <a:r>
              <a:rPr lang="en-US" sz="1400" dirty="0"/>
              <a:t>      1      		Thu May 17 21:54:29 2018		DEPLOYED	guestbook-0.1.0 Install complete</a:t>
            </a:r>
          </a:p>
          <a:p>
            <a:r>
              <a:rPr lang="en-US" b="0" dirty="0"/>
              <a:t>Upgrade </a:t>
            </a:r>
          </a:p>
          <a:p>
            <a:pPr lvl="1"/>
            <a:r>
              <a:rPr lang="en-US" sz="2000" b="1" i="1" dirty="0"/>
              <a:t>helm upgrade </a:t>
            </a:r>
            <a:r>
              <a:rPr lang="en-US" sz="2000" b="1" i="1" dirty="0" err="1"/>
              <a:t>myguestbook</a:t>
            </a:r>
            <a:r>
              <a:rPr lang="en-US" sz="2000" b="1" i="1" dirty="0"/>
              <a:t> helm101/guestbook</a:t>
            </a:r>
          </a:p>
          <a:p>
            <a:pPr lvl="1"/>
            <a:r>
              <a:rPr lang="en-US" sz="2100" b="1" i="1" dirty="0"/>
              <a:t>helm history </a:t>
            </a:r>
            <a:r>
              <a:rPr lang="en-US" sz="2100" b="1" i="1" dirty="0" err="1"/>
              <a:t>myguestbook</a:t>
            </a:r>
            <a:endParaRPr lang="en-US" sz="2100" b="1" i="1" dirty="0"/>
          </a:p>
          <a:p>
            <a:pPr lvl="2"/>
            <a:r>
              <a:rPr lang="en-US" sz="1400" dirty="0"/>
              <a:t>REVISION		UPDATED                 		STATUS    		CHART          		DESCRIPTION</a:t>
            </a:r>
          </a:p>
          <a:p>
            <a:pPr marL="914400" lvl="2" indent="0">
              <a:buNone/>
            </a:pPr>
            <a:r>
              <a:rPr lang="en-US" sz="1400" dirty="0"/>
              <a:t>      1       		Thu May 17 21:54:29 2018		SUPERSEDED		guestbook-0.1.0	Install complete</a:t>
            </a:r>
          </a:p>
          <a:p>
            <a:pPr marL="914400" lvl="2" indent="0">
              <a:buNone/>
            </a:pPr>
            <a:r>
              <a:rPr lang="en-US" sz="1400" dirty="0"/>
              <a:t>      2       		Fri May 18 09:08:10 2018		DEPLOYED  		guestbook-0.1.0	Upgrade complete</a:t>
            </a:r>
          </a:p>
          <a:p>
            <a:r>
              <a:rPr lang="en-US" b="0" dirty="0"/>
              <a:t>Rollback</a:t>
            </a:r>
          </a:p>
          <a:p>
            <a:pPr lvl="1"/>
            <a:r>
              <a:rPr lang="en-US" sz="2000" b="1" i="1" dirty="0"/>
              <a:t>helm rollback </a:t>
            </a:r>
            <a:r>
              <a:rPr lang="en-US" sz="2000" b="1" i="1" dirty="0" err="1"/>
              <a:t>myguestbook</a:t>
            </a:r>
            <a:r>
              <a:rPr lang="en-US" sz="2000" b="1" i="1" dirty="0"/>
              <a:t> 1</a:t>
            </a:r>
          </a:p>
          <a:p>
            <a:pPr marL="685800" lvl="2">
              <a:spcBef>
                <a:spcPts val="1000"/>
              </a:spcBef>
              <a:buClr>
                <a:schemeClr val="tx1"/>
              </a:buClr>
            </a:pPr>
            <a:r>
              <a:rPr lang="en-US" sz="2100" b="1" i="1" dirty="0"/>
              <a:t>helm history </a:t>
            </a:r>
            <a:r>
              <a:rPr lang="en-US" sz="2100" b="1" i="1" dirty="0" err="1"/>
              <a:t>myguestbook</a:t>
            </a:r>
            <a:endParaRPr lang="en-US" sz="2100" b="1" i="1" dirty="0"/>
          </a:p>
          <a:p>
            <a:pPr marL="1143000" lvl="3">
              <a:spcBef>
                <a:spcPts val="1000"/>
              </a:spcBef>
              <a:buClr>
                <a:schemeClr val="tx1"/>
              </a:buClr>
            </a:pPr>
            <a:r>
              <a:rPr lang="en-US" sz="1400" dirty="0"/>
              <a:t>REVISION		UPDATED                 		STATUS    		CHART          		DESCRIPTION</a:t>
            </a:r>
          </a:p>
          <a:p>
            <a:pPr marL="914400" lvl="3" indent="0">
              <a:spcBef>
                <a:spcPts val="1000"/>
              </a:spcBef>
              <a:buClr>
                <a:schemeClr val="tx1"/>
              </a:buClr>
              <a:buNone/>
            </a:pPr>
            <a:r>
              <a:rPr lang="en-US" sz="1400" dirty="0"/>
              <a:t>      1       		Thu May 17 21:54:29 2018		SUPERSEDED		guestbook-0.1.0	Install complete</a:t>
            </a:r>
          </a:p>
          <a:p>
            <a:pPr marL="914400" lvl="3" indent="0">
              <a:spcBef>
                <a:spcPts val="1000"/>
              </a:spcBef>
              <a:buClr>
                <a:schemeClr val="tx1"/>
              </a:buClr>
              <a:buNone/>
            </a:pPr>
            <a:r>
              <a:rPr lang="en-US" sz="1400" dirty="0"/>
              <a:t>      2       		Fri May 18 09:08:10 2018		SUPERSEDED		guestbook-0.1.0	Upgrade complete</a:t>
            </a:r>
          </a:p>
          <a:p>
            <a:pPr marL="914400" lvl="3" indent="0">
              <a:spcBef>
                <a:spcPts val="1000"/>
              </a:spcBef>
              <a:buClr>
                <a:schemeClr val="tx1"/>
              </a:buClr>
              <a:buNone/>
            </a:pPr>
            <a:r>
              <a:rPr lang="en-US" sz="1400" dirty="0"/>
              <a:t>      3       		Fri May 18 09:11:25 2018		DEPLOYED  		guestbook-0.1.0	Rollback to 1</a:t>
            </a:r>
          </a:p>
          <a:p>
            <a:endParaRPr lang="en-US" dirty="0"/>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13</a:t>
            </a:fld>
            <a:endParaRPr lang="en-US"/>
          </a:p>
        </p:txBody>
      </p:sp>
    </p:spTree>
    <p:extLst>
      <p:ext uri="{BB962C8B-B14F-4D97-AF65-F5344CB8AC3E}">
        <p14:creationId xmlns:p14="http://schemas.microsoft.com/office/powerpoint/2010/main" val="161575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mr-IN" dirty="0"/>
              <a:t>–</a:t>
            </a:r>
            <a:r>
              <a:rPr lang="en-US" dirty="0"/>
              <a:t> Clean Up</a:t>
            </a:r>
          </a:p>
        </p:txBody>
      </p:sp>
      <p:sp>
        <p:nvSpPr>
          <p:cNvPr id="3" name="Content Placeholder 2"/>
          <p:cNvSpPr>
            <a:spLocks noGrp="1"/>
          </p:cNvSpPr>
          <p:nvPr>
            <p:ph idx="1"/>
          </p:nvPr>
        </p:nvSpPr>
        <p:spPr/>
        <p:txBody>
          <a:bodyPr/>
          <a:lstStyle/>
          <a:p>
            <a:r>
              <a:rPr lang="en-US" b="0" dirty="0"/>
              <a:t>Remove repo</a:t>
            </a:r>
          </a:p>
          <a:p>
            <a:pPr lvl="1"/>
            <a:r>
              <a:rPr lang="en-US" b="1" dirty="0"/>
              <a:t>helm repo remove helm101</a:t>
            </a:r>
          </a:p>
          <a:p>
            <a:r>
              <a:rPr lang="en-US" b="0" dirty="0"/>
              <a:t>Remove chart completely</a:t>
            </a:r>
          </a:p>
          <a:p>
            <a:pPr lvl="1"/>
            <a:r>
              <a:rPr lang="en-US" b="1" dirty="0"/>
              <a:t>helm delete --purge </a:t>
            </a:r>
            <a:r>
              <a:rPr lang="en-US" b="1" dirty="0" err="1"/>
              <a:t>myguestbook</a:t>
            </a:r>
            <a:endParaRPr lang="en-US" b="1" dirty="0"/>
          </a:p>
          <a:p>
            <a:pPr lvl="2"/>
            <a:r>
              <a:rPr lang="en-US" dirty="0"/>
              <a:t>Delete all Kubernetes resources generated when the chart was instantiated</a:t>
            </a:r>
            <a:endParaRPr lang="en-US" b="1" dirty="0"/>
          </a:p>
        </p:txBody>
      </p:sp>
      <p:sp>
        <p:nvSpPr>
          <p:cNvPr id="4" name="Slide Number Placeholder 3"/>
          <p:cNvSpPr>
            <a:spLocks noGrp="1"/>
          </p:cNvSpPr>
          <p:nvPr>
            <p:ph type="sldNum" sz="quarter" idx="12"/>
          </p:nvPr>
        </p:nvSpPr>
        <p:spPr/>
        <p:txBody>
          <a:bodyPr/>
          <a:lstStyle/>
          <a:p>
            <a:fld id="{D924A81F-5E2C-2E4D-A217-11B91391D3AF}" type="slidenum">
              <a:rPr lang="en-US" smtClean="0"/>
              <a:t>14</a:t>
            </a:fld>
            <a:endParaRPr lang="en-US"/>
          </a:p>
        </p:txBody>
      </p:sp>
    </p:spTree>
    <p:extLst>
      <p:ext uri="{BB962C8B-B14F-4D97-AF65-F5344CB8AC3E}">
        <p14:creationId xmlns:p14="http://schemas.microsoft.com/office/powerpoint/2010/main" val="99124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Learn More About Helm</a:t>
            </a:r>
          </a:p>
        </p:txBody>
      </p:sp>
      <p:sp>
        <p:nvSpPr>
          <p:cNvPr id="4" name="Slide Number Placeholder 3"/>
          <p:cNvSpPr>
            <a:spLocks noGrp="1"/>
          </p:cNvSpPr>
          <p:nvPr>
            <p:ph type="sldNum" sz="quarter" idx="12"/>
          </p:nvPr>
        </p:nvSpPr>
        <p:spPr/>
        <p:txBody>
          <a:bodyPr/>
          <a:lstStyle/>
          <a:p>
            <a:fld id="{D924A81F-5E2C-2E4D-A217-11B91391D3AF}" type="slidenum">
              <a:rPr lang="en-US" smtClean="0"/>
              <a:t>15</a:t>
            </a:fld>
            <a:endParaRPr lang="en-US"/>
          </a:p>
        </p:txBody>
      </p:sp>
    </p:spTree>
    <p:extLst>
      <p:ext uri="{BB962C8B-B14F-4D97-AF65-F5344CB8AC3E}">
        <p14:creationId xmlns:p14="http://schemas.microsoft.com/office/powerpoint/2010/main" val="767590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Helm Architecture</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457200" y="1447800"/>
            <a:ext cx="5039232" cy="4953000"/>
          </a:xfrm>
        </p:spPr>
        <p:txBody>
          <a:bodyPr>
            <a:normAutofit/>
          </a:bodyPr>
          <a:lstStyle/>
          <a:p>
            <a:r>
              <a:rPr lang="en-US" sz="2400" b="0" dirty="0"/>
              <a:t>The Helm Client (helm)</a:t>
            </a:r>
          </a:p>
          <a:p>
            <a:pPr lvl="1"/>
            <a:r>
              <a:rPr lang="en-US" sz="2200" dirty="0"/>
              <a:t>Command-line client for end users</a:t>
            </a:r>
          </a:p>
          <a:p>
            <a:pPr lvl="1"/>
            <a:r>
              <a:rPr lang="en-US" sz="2200" dirty="0"/>
              <a:t>Interacts with the Tiller server sending charts to be installed/upgrade/uninstall</a:t>
            </a:r>
          </a:p>
          <a:p>
            <a:pPr lvl="1"/>
            <a:r>
              <a:rPr lang="en-US" sz="2200" dirty="0"/>
              <a:t>Interacts with the chart repository</a:t>
            </a:r>
          </a:p>
          <a:p>
            <a:r>
              <a:rPr lang="en-US" sz="2400" b="0" dirty="0"/>
              <a:t>The Tiller (Server) </a:t>
            </a:r>
          </a:p>
          <a:p>
            <a:pPr lvl="1"/>
            <a:r>
              <a:rPr lang="en-US" sz="2200" dirty="0"/>
              <a:t>Interacts with the Helm client and Kubernetes API server</a:t>
            </a:r>
          </a:p>
          <a:p>
            <a:pPr lvl="1"/>
            <a:r>
              <a:rPr lang="en-US" sz="2200" dirty="0"/>
              <a:t>Install/Upgrade/Uninstall charts into Kubernetes, and then tracks the subsequent release</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16</a:t>
            </a:fld>
            <a:endParaRPr lang="en-US"/>
          </a:p>
        </p:txBody>
      </p:sp>
      <p:sp>
        <p:nvSpPr>
          <p:cNvPr id="5" name="Rounded Rectangle 4"/>
          <p:cNvSpPr/>
          <p:nvPr/>
        </p:nvSpPr>
        <p:spPr>
          <a:xfrm>
            <a:off x="5784004" y="2996774"/>
            <a:ext cx="2771343" cy="1886670"/>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6" name="Rounded Rectangle 5"/>
          <p:cNvSpPr/>
          <p:nvPr/>
        </p:nvSpPr>
        <p:spPr>
          <a:xfrm>
            <a:off x="8954450" y="2933103"/>
            <a:ext cx="2827103" cy="1886670"/>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19" name="Rounded Rectangle 18"/>
          <p:cNvSpPr/>
          <p:nvPr/>
        </p:nvSpPr>
        <p:spPr>
          <a:xfrm>
            <a:off x="6060159" y="2899176"/>
            <a:ext cx="2495188" cy="1747717"/>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20" name="Rounded Rectangle 19"/>
          <p:cNvSpPr/>
          <p:nvPr/>
        </p:nvSpPr>
        <p:spPr>
          <a:xfrm>
            <a:off x="9388797" y="3298634"/>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Kubernetes </a:t>
            </a:r>
          </a:p>
          <a:p>
            <a:pPr algn="ctr"/>
            <a:r>
              <a:rPr lang="en-US" sz="1200" b="1" dirty="0">
                <a:solidFill>
                  <a:schemeClr val="tx1"/>
                </a:solidFill>
              </a:rPr>
              <a:t>API Server</a:t>
            </a:r>
          </a:p>
        </p:txBody>
      </p:sp>
      <p:sp>
        <p:nvSpPr>
          <p:cNvPr id="22" name="Rounded Rectangle 21"/>
          <p:cNvSpPr/>
          <p:nvPr/>
        </p:nvSpPr>
        <p:spPr>
          <a:xfrm>
            <a:off x="6051750" y="1523999"/>
            <a:ext cx="1740048" cy="53879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a:solidFill>
                  <a:schemeClr val="tx1"/>
                </a:solidFill>
              </a:rPr>
              <a:t>Helm Client</a:t>
            </a:r>
          </a:p>
          <a:p>
            <a:pPr algn="ctr"/>
            <a:r>
              <a:rPr lang="en-US" sz="1200" dirty="0">
                <a:solidFill>
                  <a:schemeClr val="tx1"/>
                </a:solidFill>
              </a:rPr>
              <a:t>( helm)</a:t>
            </a:r>
          </a:p>
        </p:txBody>
      </p:sp>
      <p:cxnSp>
        <p:nvCxnSpPr>
          <p:cNvPr id="23" name="Straight Arrow Connector 22"/>
          <p:cNvCxnSpPr/>
          <p:nvPr/>
        </p:nvCxnSpPr>
        <p:spPr>
          <a:xfrm flipH="1">
            <a:off x="6908457" y="2062796"/>
            <a:ext cx="13316" cy="130304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87941" y="2297183"/>
            <a:ext cx="1305316" cy="276999"/>
          </a:xfrm>
          <a:prstGeom prst="rect">
            <a:avLst/>
          </a:prstGeom>
          <a:solidFill>
            <a:schemeClr val="bg1"/>
          </a:solidFill>
          <a:ln>
            <a:solidFill>
              <a:schemeClr val="tx1"/>
            </a:solidFill>
          </a:ln>
        </p:spPr>
        <p:txBody>
          <a:bodyPr wrap="square" rtlCol="0">
            <a:spAutoFit/>
          </a:bodyPr>
          <a:lstStyle/>
          <a:p>
            <a:pPr algn="ctr"/>
            <a:r>
              <a:rPr lang="en-US" sz="1200" dirty="0"/>
              <a:t>Helm chart</a:t>
            </a:r>
          </a:p>
        </p:txBody>
      </p:sp>
      <p:sp>
        <p:nvSpPr>
          <p:cNvPr id="40" name="Rounded Rectangle 39"/>
          <p:cNvSpPr/>
          <p:nvPr/>
        </p:nvSpPr>
        <p:spPr>
          <a:xfrm>
            <a:off x="6396027" y="3365841"/>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Helm Server (Tiller)</a:t>
            </a:r>
          </a:p>
          <a:p>
            <a:pPr algn="ctr"/>
            <a:endParaRPr lang="en-US" sz="1200" b="1" dirty="0">
              <a:solidFill>
                <a:schemeClr val="tx1"/>
              </a:solidFill>
            </a:endParaRPr>
          </a:p>
          <a:p>
            <a:pPr algn="ctr"/>
            <a:endParaRPr lang="en-US" sz="1200" b="1" dirty="0">
              <a:solidFill>
                <a:schemeClr val="tx1"/>
              </a:solidFill>
            </a:endParaRPr>
          </a:p>
        </p:txBody>
      </p:sp>
      <p:cxnSp>
        <p:nvCxnSpPr>
          <p:cNvPr id="41" name="Straight Arrow Connector 40"/>
          <p:cNvCxnSpPr>
            <a:endCxn id="20" idx="1"/>
          </p:cNvCxnSpPr>
          <p:nvPr/>
        </p:nvCxnSpPr>
        <p:spPr>
          <a:xfrm flipV="1">
            <a:off x="8204309" y="3692760"/>
            <a:ext cx="1184488" cy="4291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534920" y="4947115"/>
            <a:ext cx="3644843" cy="386886"/>
          </a:xfrm>
          <a:prstGeom prst="rect">
            <a:avLst/>
          </a:prstGeom>
          <a:noFill/>
        </p:spPr>
        <p:txBody>
          <a:bodyPr wrap="square" rtlCol="0">
            <a:spAutoFit/>
          </a:bodyPr>
          <a:lstStyle/>
          <a:p>
            <a:r>
              <a:rPr lang="en-US"/>
              <a:t>Kubernetes Cluster</a:t>
            </a:r>
          </a:p>
        </p:txBody>
      </p:sp>
      <p:sp>
        <p:nvSpPr>
          <p:cNvPr id="45" name="Rounded Rectangle 44"/>
          <p:cNvSpPr/>
          <p:nvPr/>
        </p:nvSpPr>
        <p:spPr>
          <a:xfrm>
            <a:off x="5638800" y="2831974"/>
            <a:ext cx="6263640" cy="2502027"/>
          </a:xfrm>
          <a:prstGeom prst="round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pic>
        <p:nvPicPr>
          <p:cNvPr id="17" name="Picture 2" descr="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3995" y="4842964"/>
            <a:ext cx="713586" cy="7135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6228" y="3891170"/>
            <a:ext cx="438896" cy="438896"/>
          </a:xfrm>
          <a:prstGeom prst="rect">
            <a:avLst/>
          </a:prstGeom>
        </p:spPr>
      </p:pic>
      <p:sp>
        <p:nvSpPr>
          <p:cNvPr id="18" name="Rounded Rectangle 17">
            <a:extLst>
              <a:ext uri="{FF2B5EF4-FFF2-40B4-BE49-F238E27FC236}">
                <a16:creationId xmlns:a16="http://schemas.microsoft.com/office/drawing/2014/main" id="{41A5F2CA-0DFC-A141-A80F-FF0D548ACE40}"/>
              </a:ext>
            </a:extLst>
          </p:cNvPr>
          <p:cNvSpPr/>
          <p:nvPr/>
        </p:nvSpPr>
        <p:spPr>
          <a:xfrm>
            <a:off x="8770620" y="1506905"/>
            <a:ext cx="1235848" cy="610723"/>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200" dirty="0">
                <a:solidFill>
                  <a:schemeClr val="tx1"/>
                </a:solidFill>
              </a:rPr>
              <a:t>Chart</a:t>
            </a:r>
          </a:p>
          <a:p>
            <a:pPr algn="ctr"/>
            <a:r>
              <a:rPr lang="en-US" sz="1200" dirty="0">
                <a:solidFill>
                  <a:schemeClr val="tx1"/>
                </a:solidFill>
              </a:rPr>
              <a:t>Repository</a:t>
            </a:r>
          </a:p>
        </p:txBody>
      </p:sp>
      <p:cxnSp>
        <p:nvCxnSpPr>
          <p:cNvPr id="26" name="Straight Arrow Connector 25"/>
          <p:cNvCxnSpPr/>
          <p:nvPr/>
        </p:nvCxnSpPr>
        <p:spPr>
          <a:xfrm>
            <a:off x="7791798" y="1782955"/>
            <a:ext cx="978822" cy="104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047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 Structure </a:t>
            </a:r>
          </a:p>
        </p:txBody>
      </p:sp>
      <p:sp>
        <p:nvSpPr>
          <p:cNvPr id="3" name="Content Placeholder 2"/>
          <p:cNvSpPr>
            <a:spLocks noGrp="1"/>
          </p:cNvSpPr>
          <p:nvPr>
            <p:ph idx="1"/>
          </p:nvPr>
        </p:nvSpPr>
        <p:spPr>
          <a:xfrm>
            <a:off x="457200" y="1447800"/>
            <a:ext cx="7620000" cy="4953000"/>
          </a:xfrm>
        </p:spPr>
        <p:txBody>
          <a:bodyPr>
            <a:normAutofit/>
          </a:bodyPr>
          <a:lstStyle/>
          <a:p>
            <a:r>
              <a:rPr lang="en-US" sz="2000" b="0" dirty="0"/>
              <a:t>A chart is organized as a collection of files inside of a directory. The directory name is the name of the chart e.g. guestbook. </a:t>
            </a:r>
          </a:p>
          <a:p>
            <a:r>
              <a:rPr lang="en-US" sz="2000" b="0" dirty="0"/>
              <a:t>Inside of directory the expected file structure is, </a:t>
            </a:r>
          </a:p>
          <a:p>
            <a:endParaRPr lang="en-US" b="0" dirty="0"/>
          </a:p>
        </p:txBody>
      </p:sp>
      <p:sp>
        <p:nvSpPr>
          <p:cNvPr id="4" name="Slide Number Placeholder 3"/>
          <p:cNvSpPr>
            <a:spLocks noGrp="1"/>
          </p:cNvSpPr>
          <p:nvPr>
            <p:ph type="sldNum" sz="quarter" idx="12"/>
          </p:nvPr>
        </p:nvSpPr>
        <p:spPr/>
        <p:txBody>
          <a:bodyPr/>
          <a:lstStyle/>
          <a:p>
            <a:fld id="{D924A81F-5E2C-2E4D-A217-11B91391D3AF}" type="slidenum">
              <a:rPr lang="en-US" smtClean="0"/>
              <a:t>17</a:t>
            </a:fld>
            <a:endParaRPr lang="en-US"/>
          </a:p>
        </p:txBody>
      </p:sp>
      <p:grpSp>
        <p:nvGrpSpPr>
          <p:cNvPr id="8" name="Group 7"/>
          <p:cNvGrpSpPr/>
          <p:nvPr/>
        </p:nvGrpSpPr>
        <p:grpSpPr>
          <a:xfrm>
            <a:off x="457200" y="2514600"/>
            <a:ext cx="7467600" cy="4487128"/>
            <a:chOff x="457200" y="2933102"/>
            <a:chExt cx="10569396" cy="4003911"/>
          </a:xfrm>
        </p:grpSpPr>
        <p:sp>
          <p:nvSpPr>
            <p:cNvPr id="5" name="Rounded Rectangle 4"/>
            <p:cNvSpPr/>
            <p:nvPr/>
          </p:nvSpPr>
          <p:spPr>
            <a:xfrm>
              <a:off x="457200" y="2933102"/>
              <a:ext cx="10569396" cy="3467697"/>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6" name="TextBox 5"/>
            <p:cNvSpPr txBox="1"/>
            <p:nvPr/>
          </p:nvSpPr>
          <p:spPr>
            <a:xfrm>
              <a:off x="685800" y="3476647"/>
              <a:ext cx="5595353" cy="3460366"/>
            </a:xfrm>
            <a:prstGeom prst="rect">
              <a:avLst/>
            </a:prstGeom>
            <a:noFill/>
          </p:spPr>
          <p:txBody>
            <a:bodyPr wrap="square" rtlCol="0">
              <a:spAutoFit/>
            </a:bodyPr>
            <a:lstStyle/>
            <a:p>
              <a:r>
                <a:rPr lang="en-US" sz="1600" b="1" dirty="0" err="1"/>
                <a:t>Chart.yaml</a:t>
              </a:r>
              <a:r>
                <a:rPr lang="en-US" sz="1600" dirty="0"/>
                <a:t> - A YAML file containing information about the chart. </a:t>
              </a:r>
            </a:p>
            <a:p>
              <a:endParaRPr lang="en-US" sz="1600" b="1" dirty="0"/>
            </a:p>
            <a:p>
              <a:r>
                <a:rPr lang="en-US" sz="1600" dirty="0"/>
                <a:t>One of the </a:t>
              </a:r>
              <a:r>
                <a:rPr lang="en-US" sz="1600" b="1" dirty="0"/>
                <a:t>charts</a:t>
              </a:r>
              <a:r>
                <a:rPr lang="en-US" sz="1600" dirty="0"/>
                <a:t> or </a:t>
              </a:r>
              <a:r>
                <a:rPr lang="en-US" sz="1600" b="1" dirty="0"/>
                <a:t>templates</a:t>
              </a:r>
              <a:r>
                <a:rPr lang="en-US" sz="1600" dirty="0"/>
                <a:t> directory:</a:t>
              </a:r>
            </a:p>
            <a:p>
              <a:pPr marL="742950" lvl="1" indent="-285750">
                <a:buFont typeface="Arial" charset="0"/>
                <a:buChar char="•"/>
              </a:pPr>
              <a:r>
                <a:rPr lang="en-US" sz="1600" b="1" dirty="0"/>
                <a:t>charts/ </a:t>
              </a:r>
              <a:r>
                <a:rPr lang="en-US" sz="1600" dirty="0"/>
                <a:t>- A directory containing any charts upon which this chart depends.</a:t>
              </a:r>
            </a:p>
            <a:p>
              <a:pPr marL="742950" lvl="1" indent="-285750">
                <a:buFont typeface="Arial" charset="0"/>
                <a:buChar char="•"/>
              </a:pPr>
              <a:r>
                <a:rPr lang="en-US" sz="1600" b="1" dirty="0"/>
                <a:t>templates/ </a:t>
              </a:r>
              <a:r>
                <a:rPr lang="en-US" sz="1600" dirty="0"/>
                <a:t>- A directory of templates with Kubernetes manifest files or that will generate valid Kubernetes manifest files when combine with </a:t>
              </a:r>
              <a:r>
                <a:rPr lang="en-US" sz="1600" dirty="0" err="1"/>
                <a:t>values.yaml</a:t>
              </a:r>
              <a:r>
                <a:rPr lang="en-US" sz="1600" dirty="0"/>
                <a:t>.</a:t>
              </a:r>
            </a:p>
            <a:p>
              <a:endParaRPr lang="en-US" dirty="0"/>
            </a:p>
            <a:p>
              <a:endParaRPr lang="en-US" dirty="0"/>
            </a:p>
            <a:p>
              <a:r>
                <a:rPr lang="en-US" dirty="0"/>
                <a:t> </a:t>
              </a:r>
            </a:p>
          </p:txBody>
        </p:sp>
        <p:sp>
          <p:nvSpPr>
            <p:cNvPr id="7" name="TextBox 6"/>
            <p:cNvSpPr txBox="1"/>
            <p:nvPr/>
          </p:nvSpPr>
          <p:spPr>
            <a:xfrm>
              <a:off x="6505064" y="3545197"/>
              <a:ext cx="4195410" cy="2773786"/>
            </a:xfrm>
            <a:prstGeom prst="rect">
              <a:avLst/>
            </a:prstGeom>
            <a:noFill/>
          </p:spPr>
          <p:txBody>
            <a:bodyPr wrap="square" rtlCol="0">
              <a:spAutoFit/>
            </a:bodyPr>
            <a:lstStyle/>
            <a:p>
              <a:r>
                <a:rPr lang="en-US" sz="1400" b="1" dirty="0"/>
                <a:t>LICENSE</a:t>
              </a:r>
              <a:r>
                <a:rPr lang="en-US" sz="1400" dirty="0"/>
                <a:t> - A plain text file containing the license for the chart</a:t>
              </a:r>
            </a:p>
            <a:p>
              <a:r>
                <a:rPr lang="en-US" sz="1400" b="1" dirty="0" err="1"/>
                <a:t>README.md</a:t>
              </a:r>
              <a:r>
                <a:rPr lang="en-US" sz="1400" dirty="0"/>
                <a:t> - A human-readable README file </a:t>
              </a:r>
            </a:p>
            <a:p>
              <a:r>
                <a:rPr lang="en-US" sz="1400" b="1" dirty="0"/>
                <a:t>requirements.yaml</a:t>
              </a:r>
              <a:r>
                <a:rPr lang="en-US" sz="1400" dirty="0"/>
                <a:t> - A YAML file listing dependencies for the chart </a:t>
              </a:r>
            </a:p>
            <a:p>
              <a:r>
                <a:rPr lang="en-US" sz="1400" b="1" dirty="0" err="1"/>
                <a:t>values.yaml</a:t>
              </a:r>
              <a:r>
                <a:rPr lang="en-US" sz="1400" dirty="0"/>
                <a:t> - The default configuration values for this chart</a:t>
              </a:r>
            </a:p>
            <a:p>
              <a:r>
                <a:rPr lang="en-US" sz="1400" b="1" dirty="0"/>
                <a:t>templates/</a:t>
              </a:r>
              <a:r>
                <a:rPr lang="en-US" sz="1400" b="1" dirty="0" err="1"/>
                <a:t>NOTES.txt</a:t>
              </a:r>
              <a:r>
                <a:rPr lang="en-US" sz="1400" dirty="0"/>
                <a:t> - A plain text file containing short usage notes</a:t>
              </a:r>
            </a:p>
            <a:p>
              <a:r>
                <a:rPr lang="en-US" sz="1400" b="1" dirty="0"/>
                <a:t>template</a:t>
              </a:r>
              <a:r>
                <a:rPr lang="en-US" sz="1400" dirty="0"/>
                <a:t>/</a:t>
              </a:r>
              <a:r>
                <a:rPr lang="en-US" sz="1400" b="1" dirty="0"/>
                <a:t>_</a:t>
              </a:r>
              <a:r>
                <a:rPr lang="en-US" sz="1400" b="1" dirty="0" err="1"/>
                <a:t>helpers.tpl</a:t>
              </a:r>
              <a:r>
                <a:rPr lang="en-US" sz="1400" b="1" dirty="0"/>
                <a:t> </a:t>
              </a:r>
              <a:r>
                <a:rPr lang="mr-IN" sz="1400" dirty="0"/>
                <a:t>–</a:t>
              </a:r>
              <a:r>
                <a:rPr lang="en-US" sz="1400" dirty="0"/>
                <a:t> template helpers that you can re-use throughout the chart</a:t>
              </a:r>
            </a:p>
            <a:p>
              <a:endParaRPr lang="en-US" sz="1400" dirty="0"/>
            </a:p>
          </p:txBody>
        </p:sp>
        <p:sp>
          <p:nvSpPr>
            <p:cNvPr id="10" name="TextBox 9"/>
            <p:cNvSpPr txBox="1"/>
            <p:nvPr/>
          </p:nvSpPr>
          <p:spPr>
            <a:xfrm>
              <a:off x="761998" y="3107315"/>
              <a:ext cx="2589866" cy="329559"/>
            </a:xfrm>
            <a:prstGeom prst="rect">
              <a:avLst/>
            </a:prstGeom>
            <a:noFill/>
          </p:spPr>
          <p:txBody>
            <a:bodyPr wrap="square" rtlCol="0">
              <a:spAutoFit/>
            </a:bodyPr>
            <a:lstStyle/>
            <a:p>
              <a:r>
                <a:rPr lang="en-US" b="1" dirty="0"/>
                <a:t>Required files:</a:t>
              </a:r>
            </a:p>
          </p:txBody>
        </p:sp>
        <p:sp>
          <p:nvSpPr>
            <p:cNvPr id="11" name="TextBox 10"/>
            <p:cNvSpPr txBox="1"/>
            <p:nvPr/>
          </p:nvSpPr>
          <p:spPr>
            <a:xfrm>
              <a:off x="6505064" y="3131674"/>
              <a:ext cx="2605735" cy="329559"/>
            </a:xfrm>
            <a:prstGeom prst="rect">
              <a:avLst/>
            </a:prstGeom>
            <a:noFill/>
          </p:spPr>
          <p:txBody>
            <a:bodyPr wrap="square" rtlCol="0">
              <a:spAutoFit/>
            </a:bodyPr>
            <a:lstStyle/>
            <a:p>
              <a:r>
                <a:rPr lang="en-US" b="1" dirty="0"/>
                <a:t>Optional files:</a:t>
              </a:r>
            </a:p>
          </p:txBody>
        </p:sp>
      </p:grpSp>
      <p:pic>
        <p:nvPicPr>
          <p:cNvPr id="9" name="Picture 8"/>
          <p:cNvPicPr>
            <a:picLocks noChangeAspect="1"/>
          </p:cNvPicPr>
          <p:nvPr/>
        </p:nvPicPr>
        <p:blipFill>
          <a:blip r:embed="rId3"/>
          <a:stretch>
            <a:fillRect/>
          </a:stretch>
        </p:blipFill>
        <p:spPr>
          <a:xfrm>
            <a:off x="8211523" y="2514600"/>
            <a:ext cx="3421388" cy="3856826"/>
          </a:xfrm>
          <a:prstGeom prst="rect">
            <a:avLst/>
          </a:prstGeom>
        </p:spPr>
      </p:pic>
    </p:spTree>
    <p:extLst>
      <p:ext uri="{BB962C8B-B14F-4D97-AF65-F5344CB8AC3E}">
        <p14:creationId xmlns:p14="http://schemas.microsoft.com/office/powerpoint/2010/main" val="1604716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Repository</a:t>
            </a:r>
          </a:p>
        </p:txBody>
      </p:sp>
      <p:sp>
        <p:nvSpPr>
          <p:cNvPr id="3" name="Content Placeholder 2"/>
          <p:cNvSpPr>
            <a:spLocks noGrp="1"/>
          </p:cNvSpPr>
          <p:nvPr>
            <p:ph idx="1"/>
          </p:nvPr>
        </p:nvSpPr>
        <p:spPr/>
        <p:txBody>
          <a:bodyPr>
            <a:normAutofit fontScale="92500" lnSpcReduction="10000"/>
          </a:bodyPr>
          <a:lstStyle/>
          <a:p>
            <a:r>
              <a:rPr lang="en-US" b="0" dirty="0"/>
              <a:t>A chart repository is an HTTP server that houses an </a:t>
            </a:r>
            <a:r>
              <a:rPr lang="en-US" dirty="0"/>
              <a:t>index.yaml</a:t>
            </a:r>
            <a:r>
              <a:rPr lang="en-US" b="0" dirty="0"/>
              <a:t> file and some packaged charts</a:t>
            </a:r>
          </a:p>
          <a:p>
            <a:pPr lvl="1"/>
            <a:r>
              <a:rPr lang="en-US" dirty="0"/>
              <a:t>The index file contains information/metadata about each chart in the repository</a:t>
            </a:r>
            <a:endParaRPr lang="en-US" b="0" dirty="0"/>
          </a:p>
          <a:p>
            <a:r>
              <a:rPr lang="en-US" b="0" dirty="0"/>
              <a:t>The preferred way of sharing chart is by uploading them to a chart repository</a:t>
            </a:r>
          </a:p>
          <a:p>
            <a:r>
              <a:rPr lang="en-US" b="0" dirty="0"/>
              <a:t>Use cloud provider or third party repository OR Create your own,</a:t>
            </a:r>
          </a:p>
          <a:p>
            <a:pPr lvl="1"/>
            <a:r>
              <a:rPr lang="en-US" sz="2200" b="0" dirty="0"/>
              <a:t>A valid chart repository must have an index.yaml file</a:t>
            </a:r>
          </a:p>
          <a:p>
            <a:pPr lvl="1"/>
            <a:r>
              <a:rPr lang="en-US" sz="2200" dirty="0"/>
              <a:t>The </a:t>
            </a:r>
            <a:r>
              <a:rPr lang="en-US" sz="2200" b="1" i="1" dirty="0"/>
              <a:t>helm repo index</a:t>
            </a:r>
            <a:r>
              <a:rPr lang="en-US" sz="2200" b="1" dirty="0"/>
              <a:t> </a:t>
            </a:r>
            <a:r>
              <a:rPr lang="en-US" sz="2200" dirty="0"/>
              <a:t>will generate an index file based on a given local directory that contains packaged charts</a:t>
            </a:r>
            <a:endParaRPr lang="en-US" sz="2200" b="0" dirty="0"/>
          </a:p>
          <a:p>
            <a:r>
              <a:rPr lang="en-US" b="0" dirty="0"/>
              <a:t>Add repo to your local environment </a:t>
            </a:r>
          </a:p>
          <a:p>
            <a:pPr lvl="1"/>
            <a:r>
              <a:rPr lang="en-US" sz="2200" b="1" i="1" dirty="0"/>
              <a:t>helm repo add </a:t>
            </a:r>
            <a:r>
              <a:rPr lang="en-US" sz="2200" b="1" i="1" dirty="0" err="1"/>
              <a:t>myguestbook</a:t>
            </a:r>
            <a:r>
              <a:rPr lang="en-US" sz="2200" b="1" i="1" dirty="0"/>
              <a:t> https://</a:t>
            </a:r>
            <a:r>
              <a:rPr lang="en-US" sz="2200" b="1" i="1" dirty="0" err="1"/>
              <a:t>ibm.github.io</a:t>
            </a:r>
            <a:r>
              <a:rPr lang="en-US" sz="2200" b="1" i="1" dirty="0"/>
              <a:t>/helm101/ </a:t>
            </a:r>
          </a:p>
          <a:p>
            <a:pPr lvl="2"/>
            <a:r>
              <a:rPr lang="en-US" sz="2200" b="0" dirty="0"/>
              <a:t>Where </a:t>
            </a:r>
            <a:r>
              <a:rPr lang="en-US" sz="2200" b="0" dirty="0" err="1"/>
              <a:t>myguestbook</a:t>
            </a:r>
            <a:r>
              <a:rPr lang="en-US" sz="2200" b="0" dirty="0"/>
              <a:t> is the name of local repo and https:// </a:t>
            </a:r>
            <a:r>
              <a:rPr lang="en-US" sz="2200" b="0" dirty="0" err="1"/>
              <a:t>url</a:t>
            </a:r>
            <a:r>
              <a:rPr lang="en-US" sz="2200" b="0" dirty="0"/>
              <a:t> provides the remote repository</a:t>
            </a:r>
          </a:p>
          <a:p>
            <a:pPr lvl="2"/>
            <a:r>
              <a:rPr lang="en-US" sz="2200" dirty="0"/>
              <a:t>This downloads charts locally and allows you to search and install any of the charts without using the repository URL</a:t>
            </a:r>
          </a:p>
          <a:p>
            <a:pPr lvl="2"/>
            <a:r>
              <a:rPr lang="en-US" sz="2200" b="1" i="1" dirty="0"/>
              <a:t>helm repo list </a:t>
            </a:r>
            <a:r>
              <a:rPr lang="en-US" sz="2200" b="0" dirty="0"/>
              <a:t>provides list of available repositories locally</a:t>
            </a:r>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18</a:t>
            </a:fld>
            <a:endParaRPr lang="en-US"/>
          </a:p>
        </p:txBody>
      </p:sp>
    </p:spTree>
    <p:extLst>
      <p:ext uri="{BB962C8B-B14F-4D97-AF65-F5344CB8AC3E}">
        <p14:creationId xmlns:p14="http://schemas.microsoft.com/office/powerpoint/2010/main" val="377148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the Charts?</a:t>
            </a:r>
          </a:p>
        </p:txBody>
      </p:sp>
      <p:sp>
        <p:nvSpPr>
          <p:cNvPr id="3" name="Content Placeholder 2"/>
          <p:cNvSpPr>
            <a:spLocks noGrp="1"/>
          </p:cNvSpPr>
          <p:nvPr>
            <p:ph idx="1"/>
          </p:nvPr>
        </p:nvSpPr>
        <p:spPr/>
        <p:txBody>
          <a:bodyPr>
            <a:normAutofit/>
          </a:bodyPr>
          <a:lstStyle/>
          <a:p>
            <a:r>
              <a:rPr lang="en-US" b="0" dirty="0"/>
              <a:t>Charts reside into a Helm repository</a:t>
            </a:r>
          </a:p>
          <a:p>
            <a:pPr lvl="1"/>
            <a:r>
              <a:rPr lang="en-US" dirty="0"/>
              <a:t>Helm upstream charts repository </a:t>
            </a:r>
          </a:p>
          <a:p>
            <a:pPr lvl="2"/>
            <a:r>
              <a:rPr lang="en-US" dirty="0">
                <a:hlinkClick r:id="rId3"/>
              </a:rPr>
              <a:t>https://github.com/kubernetes/charts</a:t>
            </a:r>
            <a:r>
              <a:rPr lang="en-US" dirty="0"/>
              <a:t> </a:t>
            </a:r>
          </a:p>
          <a:p>
            <a:pPr lvl="2"/>
            <a:r>
              <a:rPr lang="en-US" dirty="0"/>
              <a:t>Contains several official Helm charts.</a:t>
            </a:r>
          </a:p>
          <a:p>
            <a:pPr lvl="2"/>
            <a:r>
              <a:rPr lang="en-US" b="0" dirty="0"/>
              <a:t>The Charts in this repository are organized into two folders:</a:t>
            </a:r>
          </a:p>
          <a:p>
            <a:pPr lvl="3"/>
            <a:r>
              <a:rPr lang="en-US" b="0" dirty="0"/>
              <a:t>Stable </a:t>
            </a:r>
            <a:r>
              <a:rPr lang="mr-IN" b="0" dirty="0"/>
              <a:t>–</a:t>
            </a:r>
            <a:r>
              <a:rPr lang="en-US" b="0" dirty="0"/>
              <a:t> ready to use</a:t>
            </a:r>
            <a:endParaRPr lang="en-US" dirty="0"/>
          </a:p>
          <a:p>
            <a:pPr lvl="3"/>
            <a:r>
              <a:rPr lang="en-US" b="0" dirty="0"/>
              <a:t>Incubator </a:t>
            </a:r>
            <a:r>
              <a:rPr lang="mr-IN" b="0" dirty="0"/>
              <a:t>–</a:t>
            </a:r>
            <a:r>
              <a:rPr lang="en-US" b="0" dirty="0"/>
              <a:t> under active development</a:t>
            </a:r>
            <a:endParaRPr lang="en-US" dirty="0"/>
          </a:p>
          <a:p>
            <a:pPr lvl="1"/>
            <a:r>
              <a:rPr lang="en-US" dirty="0"/>
              <a:t>IBM provided Helm charts</a:t>
            </a:r>
          </a:p>
          <a:p>
            <a:pPr lvl="2"/>
            <a:r>
              <a:rPr lang="en-US" dirty="0">
                <a:hlinkClick r:id="rId4"/>
              </a:rPr>
              <a:t>https://github.com/IBM/charts</a:t>
            </a:r>
            <a:endParaRPr lang="en-US" dirty="0"/>
          </a:p>
          <a:p>
            <a:pPr lvl="2"/>
            <a:r>
              <a:rPr lang="en-US" dirty="0"/>
              <a:t>Charts for IBM and third party applications</a:t>
            </a:r>
          </a:p>
          <a:p>
            <a:pPr lvl="1"/>
            <a:r>
              <a:rPr lang="en-US" dirty="0"/>
              <a:t>Various cloud provider repositories </a:t>
            </a:r>
          </a:p>
          <a:p>
            <a:pPr lvl="1"/>
            <a:r>
              <a:rPr lang="en-US" dirty="0"/>
              <a:t>Individually owned repository </a:t>
            </a:r>
          </a:p>
          <a:p>
            <a:pPr lvl="1"/>
            <a:r>
              <a:rPr lang="en-US" dirty="0"/>
              <a:t>Local repository</a:t>
            </a:r>
          </a:p>
          <a:p>
            <a:pPr lvl="2"/>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19</a:t>
            </a:fld>
            <a:endParaRPr lang="en-US"/>
          </a:p>
        </p:txBody>
      </p:sp>
    </p:spTree>
    <p:extLst>
      <p:ext uri="{BB962C8B-B14F-4D97-AF65-F5344CB8AC3E}">
        <p14:creationId xmlns:p14="http://schemas.microsoft.com/office/powerpoint/2010/main" val="173664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p:txBody>
          <a:bodyPr>
            <a:normAutofit fontScale="92500" lnSpcReduction="10000"/>
          </a:bodyPr>
          <a:lstStyle/>
          <a:p>
            <a:r>
              <a:rPr lang="en-US" b="0" dirty="0"/>
              <a:t>Deploying app on a running Kubernetes cluster</a:t>
            </a:r>
          </a:p>
          <a:p>
            <a:pPr lvl="1"/>
            <a:r>
              <a:rPr lang="en-US" dirty="0" err="1"/>
              <a:t>Kubectl</a:t>
            </a:r>
            <a:r>
              <a:rPr lang="en-US" dirty="0"/>
              <a:t> way</a:t>
            </a:r>
          </a:p>
          <a:p>
            <a:pPr lvl="1"/>
            <a:r>
              <a:rPr lang="en-US" b="0" dirty="0"/>
              <a:t>Helm way </a:t>
            </a:r>
          </a:p>
          <a:p>
            <a:r>
              <a:rPr lang="en-US" b="0" dirty="0"/>
              <a:t>Helm in action </a:t>
            </a:r>
          </a:p>
          <a:p>
            <a:r>
              <a:rPr lang="en-US" b="0" dirty="0"/>
              <a:t>Learn more about Helm</a:t>
            </a:r>
          </a:p>
          <a:p>
            <a:pPr lvl="1"/>
            <a:r>
              <a:rPr lang="en-US" dirty="0"/>
              <a:t>How it works? - Helm architecture</a:t>
            </a:r>
          </a:p>
          <a:p>
            <a:pPr lvl="1"/>
            <a:r>
              <a:rPr lang="en-US" dirty="0"/>
              <a:t>Charts</a:t>
            </a:r>
          </a:p>
          <a:p>
            <a:pPr lvl="1"/>
            <a:r>
              <a:rPr lang="en-US" dirty="0"/>
              <a:t>Repository</a:t>
            </a:r>
          </a:p>
          <a:p>
            <a:pPr lvl="1"/>
            <a:r>
              <a:rPr lang="en-US" dirty="0"/>
              <a:t>Release</a:t>
            </a:r>
          </a:p>
          <a:p>
            <a:pPr lvl="1"/>
            <a:r>
              <a:rPr lang="en-US" dirty="0"/>
              <a:t>Installation</a:t>
            </a:r>
          </a:p>
          <a:p>
            <a:r>
              <a:rPr lang="en-US" b="0" dirty="0"/>
              <a:t>Summary - Kubernetes vs Helm Deployments</a:t>
            </a:r>
          </a:p>
          <a:p>
            <a:r>
              <a:rPr lang="en-US" b="0" dirty="0"/>
              <a:t>Where is Helm? </a:t>
            </a:r>
            <a:r>
              <a:rPr lang="mr-IN" b="0" dirty="0"/>
              <a:t>–</a:t>
            </a:r>
            <a:r>
              <a:rPr lang="en-US" b="0" dirty="0"/>
              <a:t> Open Source side of the Helm</a:t>
            </a:r>
          </a:p>
          <a:p>
            <a:r>
              <a:rPr lang="en-US" b="0" dirty="0"/>
              <a:t>Helm 3 </a:t>
            </a:r>
          </a:p>
          <a:p>
            <a:pPr lvl="1"/>
            <a:endParaRPr lang="en-US" dirty="0"/>
          </a:p>
          <a:p>
            <a:endParaRPr lang="en-US" dirty="0"/>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2</a:t>
            </a:fld>
            <a:endParaRPr lang="en-US"/>
          </a:p>
        </p:txBody>
      </p:sp>
    </p:spTree>
    <p:extLst>
      <p:ext uri="{BB962C8B-B14F-4D97-AF65-F5344CB8AC3E}">
        <p14:creationId xmlns:p14="http://schemas.microsoft.com/office/powerpoint/2010/main" val="337742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Release</a:t>
            </a:r>
          </a:p>
        </p:txBody>
      </p:sp>
      <p:sp>
        <p:nvSpPr>
          <p:cNvPr id="3" name="Content Placeholder 2"/>
          <p:cNvSpPr>
            <a:spLocks noGrp="1"/>
          </p:cNvSpPr>
          <p:nvPr>
            <p:ph idx="1"/>
          </p:nvPr>
        </p:nvSpPr>
        <p:spPr/>
        <p:txBody>
          <a:bodyPr>
            <a:normAutofit/>
          </a:bodyPr>
          <a:lstStyle/>
          <a:p>
            <a:r>
              <a:rPr lang="en-US" b="0" dirty="0"/>
              <a:t>When a chart is installed, Helm creates a </a:t>
            </a:r>
            <a:r>
              <a:rPr lang="en-US" b="0" i="1" dirty="0"/>
              <a:t>release</a:t>
            </a:r>
            <a:r>
              <a:rPr lang="en-US" b="0" dirty="0"/>
              <a:t> to track that installation</a:t>
            </a:r>
          </a:p>
          <a:p>
            <a:pPr lvl="1"/>
            <a:r>
              <a:rPr lang="en-US" dirty="0"/>
              <a:t>A single chart may be installed many times into the same cluster using different releases</a:t>
            </a:r>
          </a:p>
          <a:p>
            <a:pPr lvl="2"/>
            <a:r>
              <a:rPr lang="en-US" dirty="0"/>
              <a:t>Let’s say you need multiple, independent, instance of database on a same cluster</a:t>
            </a:r>
          </a:p>
          <a:p>
            <a:pPr lvl="3"/>
            <a:r>
              <a:rPr lang="en-US" dirty="0"/>
              <a:t>You can reuse the same chart that can deploy a database by specifying different release names</a:t>
            </a:r>
          </a:p>
          <a:p>
            <a:pPr lvl="4"/>
            <a:r>
              <a:rPr lang="en-US" b="1" i="1" dirty="0"/>
              <a:t>helm install --name redis1 stable/</a:t>
            </a:r>
            <a:r>
              <a:rPr lang="en-US" b="1" i="1" dirty="0" err="1"/>
              <a:t>redis</a:t>
            </a:r>
            <a:endParaRPr lang="en-US" b="1" i="1" dirty="0"/>
          </a:p>
          <a:p>
            <a:pPr lvl="4"/>
            <a:r>
              <a:rPr lang="en-US" b="1" i="1" dirty="0"/>
              <a:t>helm install --name redis2 stable/</a:t>
            </a:r>
            <a:r>
              <a:rPr lang="en-US" b="1" i="1" dirty="0" err="1"/>
              <a:t>redis</a:t>
            </a:r>
            <a:endParaRPr lang="en-US" b="1" i="1" dirty="0"/>
          </a:p>
          <a:p>
            <a:pPr lvl="1"/>
            <a:r>
              <a:rPr lang="en-US" dirty="0"/>
              <a:t>A single release can be upgraded or rolled back multiple times</a:t>
            </a:r>
          </a:p>
          <a:p>
            <a:pPr lvl="2"/>
            <a:r>
              <a:rPr lang="en-US" sz="2200" dirty="0"/>
              <a:t>A sequential counter is used to track releases as they change</a:t>
            </a:r>
          </a:p>
          <a:p>
            <a:pPr lvl="2"/>
            <a:r>
              <a:rPr lang="en-US" dirty="0"/>
              <a:t>After a first helm install, a release will have </a:t>
            </a:r>
            <a:r>
              <a:rPr lang="en-US" i="1" dirty="0"/>
              <a:t>release number</a:t>
            </a:r>
            <a:r>
              <a:rPr lang="en-US" dirty="0"/>
              <a:t> 1 </a:t>
            </a:r>
          </a:p>
          <a:p>
            <a:pPr lvl="2"/>
            <a:r>
              <a:rPr lang="en-US" dirty="0"/>
              <a:t>Each time a release is upgraded, the release number will be incremented</a:t>
            </a:r>
          </a:p>
          <a:p>
            <a:pPr lvl="2"/>
            <a:r>
              <a:rPr lang="en-US" dirty="0"/>
              <a:t>Since release history is stored, a release can also be </a:t>
            </a:r>
            <a:r>
              <a:rPr lang="en-US" i="1" dirty="0"/>
              <a:t>rolled back</a:t>
            </a:r>
            <a:r>
              <a:rPr lang="en-US" dirty="0"/>
              <a:t> to a previous release</a:t>
            </a:r>
          </a:p>
          <a:p>
            <a:pPr lvl="2"/>
            <a:endParaRPr lang="en-US" sz="2200" dirty="0"/>
          </a:p>
        </p:txBody>
      </p:sp>
      <p:sp>
        <p:nvSpPr>
          <p:cNvPr id="4" name="Slide Number Placeholder 3"/>
          <p:cNvSpPr>
            <a:spLocks noGrp="1"/>
          </p:cNvSpPr>
          <p:nvPr>
            <p:ph type="sldNum" sz="quarter" idx="12"/>
          </p:nvPr>
        </p:nvSpPr>
        <p:spPr/>
        <p:txBody>
          <a:bodyPr/>
          <a:lstStyle/>
          <a:p>
            <a:fld id="{D924A81F-5E2C-2E4D-A217-11B91391D3AF}" type="slidenum">
              <a:rPr lang="en-US" smtClean="0"/>
              <a:t>20</a:t>
            </a:fld>
            <a:endParaRPr lang="en-US"/>
          </a:p>
        </p:txBody>
      </p:sp>
    </p:spTree>
    <p:extLst>
      <p:ext uri="{BB962C8B-B14F-4D97-AF65-F5344CB8AC3E}">
        <p14:creationId xmlns:p14="http://schemas.microsoft.com/office/powerpoint/2010/main" val="2071988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and Rollback</a:t>
            </a:r>
          </a:p>
        </p:txBody>
      </p:sp>
      <p:sp>
        <p:nvSpPr>
          <p:cNvPr id="3" name="Content Placeholder 2"/>
          <p:cNvSpPr>
            <a:spLocks noGrp="1"/>
          </p:cNvSpPr>
          <p:nvPr>
            <p:ph idx="1"/>
          </p:nvPr>
        </p:nvSpPr>
        <p:spPr/>
        <p:txBody>
          <a:bodyPr>
            <a:normAutofit/>
          </a:bodyPr>
          <a:lstStyle/>
          <a:p>
            <a:r>
              <a:rPr lang="en-US" sz="3200" b="0" dirty="0"/>
              <a:t>Upgrade</a:t>
            </a:r>
          </a:p>
          <a:p>
            <a:pPr lvl="1"/>
            <a:r>
              <a:rPr lang="en-US" b="1" i="1" dirty="0"/>
              <a:t>helm upgrade &lt;RELEASE&gt; &lt;CHART&gt;</a:t>
            </a:r>
          </a:p>
          <a:p>
            <a:pPr lvl="1"/>
            <a:r>
              <a:rPr lang="en-US" dirty="0"/>
              <a:t>This will upgrade existing deployment of specified release</a:t>
            </a:r>
            <a:endParaRPr lang="en-US" sz="3200" b="0" dirty="0"/>
          </a:p>
          <a:p>
            <a:r>
              <a:rPr lang="en-US" sz="3200" b="0" dirty="0"/>
              <a:t>Rollback</a:t>
            </a:r>
          </a:p>
          <a:p>
            <a:pPr lvl="1"/>
            <a:r>
              <a:rPr lang="en-US" b="1" i="1" dirty="0"/>
              <a:t>helm rollback &lt;built-in-flags&gt; &lt;RELEASE&gt; &lt;REVISION&gt;</a:t>
            </a:r>
          </a:p>
          <a:p>
            <a:pPr lvl="1"/>
            <a:r>
              <a:rPr lang="en-US" dirty="0"/>
              <a:t>This will rollback a helm deployment to the specified revision number</a:t>
            </a:r>
          </a:p>
          <a:p>
            <a:pPr lvl="1"/>
            <a:r>
              <a:rPr lang="en-US" dirty="0"/>
              <a:t>To see revision numbers, run </a:t>
            </a:r>
            <a:r>
              <a:rPr lang="en-US" b="1" i="1" dirty="0"/>
              <a:t>helm history &lt;RELEASE&gt;</a:t>
            </a:r>
          </a:p>
          <a:p>
            <a:r>
              <a:rPr lang="en-US" b="0" i="1" dirty="0"/>
              <a:t>Get the history of upgrades and rollbacks</a:t>
            </a:r>
          </a:p>
          <a:p>
            <a:pPr lvl="1"/>
            <a:r>
              <a:rPr lang="en-US" b="1" i="1" dirty="0"/>
              <a:t>helm history </a:t>
            </a:r>
            <a:r>
              <a:rPr lang="en-US" b="1" dirty="0"/>
              <a:t>&lt; RELEASE&gt;</a:t>
            </a:r>
          </a:p>
        </p:txBody>
      </p:sp>
      <p:sp>
        <p:nvSpPr>
          <p:cNvPr id="4" name="Slide Number Placeholder 3"/>
          <p:cNvSpPr>
            <a:spLocks noGrp="1"/>
          </p:cNvSpPr>
          <p:nvPr>
            <p:ph type="sldNum" sz="quarter" idx="12"/>
          </p:nvPr>
        </p:nvSpPr>
        <p:spPr/>
        <p:txBody>
          <a:bodyPr/>
          <a:lstStyle/>
          <a:p>
            <a:fld id="{D924A81F-5E2C-2E4D-A217-11B91391D3AF}" type="slidenum">
              <a:rPr lang="en-US" smtClean="0"/>
              <a:t>21</a:t>
            </a:fld>
            <a:endParaRPr lang="en-US"/>
          </a:p>
        </p:txBody>
      </p:sp>
    </p:spTree>
    <p:extLst>
      <p:ext uri="{BB962C8B-B14F-4D97-AF65-F5344CB8AC3E}">
        <p14:creationId xmlns:p14="http://schemas.microsoft.com/office/powerpoint/2010/main" val="2045198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Helm</a:t>
            </a:r>
          </a:p>
        </p:txBody>
      </p:sp>
      <p:sp>
        <p:nvSpPr>
          <p:cNvPr id="3" name="Content Placeholder 2"/>
          <p:cNvSpPr>
            <a:spLocks noGrp="1"/>
          </p:cNvSpPr>
          <p:nvPr>
            <p:ph idx="1"/>
          </p:nvPr>
        </p:nvSpPr>
        <p:spPr/>
        <p:txBody>
          <a:bodyPr>
            <a:normAutofit/>
          </a:bodyPr>
          <a:lstStyle/>
          <a:p>
            <a:r>
              <a:rPr lang="en-US" sz="3200" b="0" dirty="0"/>
              <a:t>Things to consider</a:t>
            </a:r>
          </a:p>
          <a:p>
            <a:pPr lvl="1"/>
            <a:r>
              <a:rPr lang="en-US" sz="2800" b="0" dirty="0"/>
              <a:t>There are two parts to Helm install: </a:t>
            </a:r>
          </a:p>
          <a:p>
            <a:pPr lvl="2"/>
            <a:r>
              <a:rPr lang="en-US" b="0" dirty="0"/>
              <a:t>Helm client (</a:t>
            </a:r>
            <a:r>
              <a:rPr lang="en-US" dirty="0"/>
              <a:t>helm</a:t>
            </a:r>
            <a:r>
              <a:rPr lang="en-US" b="0" dirty="0"/>
              <a:t>)</a:t>
            </a:r>
            <a:endParaRPr lang="en-US" dirty="0"/>
          </a:p>
          <a:p>
            <a:pPr lvl="2"/>
            <a:r>
              <a:rPr lang="en-US" b="0" dirty="0"/>
              <a:t>Helm server (Tiller)</a:t>
            </a:r>
          </a:p>
          <a:p>
            <a:pPr lvl="1"/>
            <a:r>
              <a:rPr lang="en-US" sz="2800" b="0" dirty="0"/>
              <a:t>Both of them are separate installs</a:t>
            </a:r>
          </a:p>
          <a:p>
            <a:pPr lvl="1"/>
            <a:r>
              <a:rPr lang="en-US" sz="2800" dirty="0"/>
              <a:t>A running Kubernetes cluster is a pre-requisite</a:t>
            </a:r>
            <a:endParaRPr lang="en-US" sz="2800" b="0" dirty="0"/>
          </a:p>
        </p:txBody>
      </p:sp>
      <p:sp>
        <p:nvSpPr>
          <p:cNvPr id="4" name="Slide Number Placeholder 3"/>
          <p:cNvSpPr>
            <a:spLocks noGrp="1"/>
          </p:cNvSpPr>
          <p:nvPr>
            <p:ph type="sldNum" sz="quarter" idx="12"/>
          </p:nvPr>
        </p:nvSpPr>
        <p:spPr/>
        <p:txBody>
          <a:bodyPr/>
          <a:lstStyle/>
          <a:p>
            <a:fld id="{D924A81F-5E2C-2E4D-A217-11B91391D3AF}" type="slidenum">
              <a:rPr lang="en-US" smtClean="0"/>
              <a:t>22</a:t>
            </a:fld>
            <a:endParaRPr lang="en-US"/>
          </a:p>
        </p:txBody>
      </p:sp>
    </p:spTree>
    <p:extLst>
      <p:ext uri="{BB962C8B-B14F-4D97-AF65-F5344CB8AC3E}">
        <p14:creationId xmlns:p14="http://schemas.microsoft.com/office/powerpoint/2010/main" val="557553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Client Install</a:t>
            </a:r>
          </a:p>
        </p:txBody>
      </p:sp>
      <p:sp>
        <p:nvSpPr>
          <p:cNvPr id="3" name="Content Placeholder 2"/>
          <p:cNvSpPr>
            <a:spLocks noGrp="1"/>
          </p:cNvSpPr>
          <p:nvPr>
            <p:ph idx="1"/>
          </p:nvPr>
        </p:nvSpPr>
        <p:spPr/>
        <p:txBody>
          <a:bodyPr>
            <a:normAutofit/>
          </a:bodyPr>
          <a:lstStyle/>
          <a:p>
            <a:r>
              <a:rPr lang="en-US" b="0" dirty="0"/>
              <a:t>Install Helm Client (helm)</a:t>
            </a:r>
          </a:p>
          <a:p>
            <a:pPr lvl="1"/>
            <a:r>
              <a:rPr lang="en-US" b="0" dirty="0"/>
              <a:t>Binary downloads of the Helm client can be found </a:t>
            </a:r>
            <a:r>
              <a:rPr lang="en-US" dirty="0"/>
              <a:t>for the following OS</a:t>
            </a:r>
            <a:r>
              <a:rPr lang="en-US" b="0" dirty="0"/>
              <a:t>:</a:t>
            </a:r>
          </a:p>
          <a:p>
            <a:pPr lvl="2"/>
            <a:r>
              <a:rPr lang="en-US" b="0" dirty="0"/>
              <a:t>OSX</a:t>
            </a:r>
          </a:p>
          <a:p>
            <a:pPr lvl="2"/>
            <a:r>
              <a:rPr lang="en-US" b="0" dirty="0"/>
              <a:t>Linux</a:t>
            </a:r>
          </a:p>
          <a:p>
            <a:pPr lvl="2"/>
            <a:r>
              <a:rPr lang="en-US" b="0" dirty="0"/>
              <a:t>Windows</a:t>
            </a:r>
          </a:p>
          <a:p>
            <a:r>
              <a:rPr lang="en-US" b="0" dirty="0"/>
              <a:t>Refer to the, </a:t>
            </a:r>
            <a:r>
              <a:rPr lang="en-US" dirty="0">
                <a:hlinkClick r:id="rId3"/>
              </a:rPr>
              <a:t>https://github.com/kubernetes/helm#install</a:t>
            </a:r>
            <a:r>
              <a:rPr lang="en-US" dirty="0"/>
              <a:t> </a:t>
            </a:r>
          </a:p>
          <a:p>
            <a:r>
              <a:rPr lang="en-US" b="0" dirty="0"/>
              <a:t>You can also use package manager:</a:t>
            </a:r>
          </a:p>
          <a:p>
            <a:pPr lvl="1"/>
            <a:r>
              <a:rPr lang="en-US" dirty="0" err="1"/>
              <a:t>macOS</a:t>
            </a:r>
            <a:r>
              <a:rPr lang="en-US" dirty="0"/>
              <a:t> homebrew users</a:t>
            </a:r>
          </a:p>
          <a:p>
            <a:pPr lvl="2"/>
            <a:r>
              <a:rPr lang="en-US" b="1" i="1" dirty="0"/>
              <a:t>brew install </a:t>
            </a:r>
            <a:r>
              <a:rPr lang="en-US" b="1" i="1" dirty="0" err="1"/>
              <a:t>kubernetes</a:t>
            </a:r>
            <a:r>
              <a:rPr lang="en-US" b="1" i="1" dirty="0"/>
              <a:t>-helm</a:t>
            </a:r>
          </a:p>
          <a:p>
            <a:pPr lvl="1"/>
            <a:r>
              <a:rPr lang="en-US" dirty="0"/>
              <a:t>Windows chocolatey users</a:t>
            </a:r>
          </a:p>
          <a:p>
            <a:pPr lvl="2"/>
            <a:r>
              <a:rPr lang="en-US" b="1" i="1" dirty="0" err="1"/>
              <a:t>choco</a:t>
            </a:r>
            <a:r>
              <a:rPr lang="en-US" b="1" i="1" dirty="0"/>
              <a:t> install </a:t>
            </a:r>
            <a:r>
              <a:rPr lang="en-US" b="1" i="1" dirty="0" err="1"/>
              <a:t>kubernetes</a:t>
            </a:r>
            <a:r>
              <a:rPr lang="en-US" b="1" i="1" dirty="0"/>
              <a:t>-helm</a:t>
            </a:r>
          </a:p>
        </p:txBody>
      </p:sp>
      <p:sp>
        <p:nvSpPr>
          <p:cNvPr id="4" name="Slide Number Placeholder 3"/>
          <p:cNvSpPr>
            <a:spLocks noGrp="1"/>
          </p:cNvSpPr>
          <p:nvPr>
            <p:ph type="sldNum" sz="quarter" idx="12"/>
          </p:nvPr>
        </p:nvSpPr>
        <p:spPr/>
        <p:txBody>
          <a:bodyPr/>
          <a:lstStyle/>
          <a:p>
            <a:fld id="{D924A81F-5E2C-2E4D-A217-11B91391D3AF}" type="slidenum">
              <a:rPr lang="en-US" smtClean="0"/>
              <a:t>23</a:t>
            </a:fld>
            <a:endParaRPr lang="en-US"/>
          </a:p>
        </p:txBody>
      </p:sp>
    </p:spTree>
    <p:extLst>
      <p:ext uri="{BB962C8B-B14F-4D97-AF65-F5344CB8AC3E}">
        <p14:creationId xmlns:p14="http://schemas.microsoft.com/office/powerpoint/2010/main" val="1073740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Server Install</a:t>
            </a:r>
          </a:p>
        </p:txBody>
      </p:sp>
      <p:sp>
        <p:nvSpPr>
          <p:cNvPr id="3" name="Content Placeholder 2"/>
          <p:cNvSpPr>
            <a:spLocks noGrp="1"/>
          </p:cNvSpPr>
          <p:nvPr>
            <p:ph idx="1"/>
          </p:nvPr>
        </p:nvSpPr>
        <p:spPr/>
        <p:txBody>
          <a:bodyPr>
            <a:normAutofit/>
          </a:bodyPr>
          <a:lstStyle/>
          <a:p>
            <a:r>
              <a:rPr lang="en-US" b="0" dirty="0"/>
              <a:t>Install Helm Server (Tiller) </a:t>
            </a:r>
          </a:p>
          <a:p>
            <a:pPr lvl="1"/>
            <a:r>
              <a:rPr lang="en-US" dirty="0"/>
              <a:t>In order to use helm you need to install tiller which can be installed within your Kubernetes cluster or on its own where later is less common and mostly for development purpose</a:t>
            </a:r>
          </a:p>
          <a:p>
            <a:pPr lvl="1"/>
            <a:r>
              <a:rPr lang="en-US" dirty="0"/>
              <a:t>The easiest way to install Tiller is to initialize helm. Initializing helm will install tiller in your Kubernetes cluster</a:t>
            </a:r>
          </a:p>
          <a:p>
            <a:pPr lvl="2"/>
            <a:r>
              <a:rPr lang="en-US" sz="2200" b="1" i="1" dirty="0"/>
              <a:t>helm </a:t>
            </a:r>
            <a:r>
              <a:rPr lang="en-US" sz="2200" b="1" i="1" dirty="0" err="1"/>
              <a:t>init</a:t>
            </a:r>
            <a:endParaRPr lang="en-US" sz="2200" b="1" i="1" dirty="0"/>
          </a:p>
          <a:p>
            <a:pPr lvl="1"/>
            <a:r>
              <a:rPr lang="en-US" dirty="0"/>
              <a:t>Need to upgrade tiller? </a:t>
            </a:r>
          </a:p>
          <a:p>
            <a:pPr lvl="2"/>
            <a:r>
              <a:rPr lang="en-US" sz="2200" b="1" i="1" dirty="0"/>
              <a:t>helm </a:t>
            </a:r>
            <a:r>
              <a:rPr lang="en-US" sz="2200" b="1" i="1" dirty="0" err="1"/>
              <a:t>init</a:t>
            </a:r>
            <a:r>
              <a:rPr lang="en-US" sz="2200" b="1" i="1" dirty="0"/>
              <a:t> </a:t>
            </a:r>
            <a:r>
              <a:rPr lang="mr-IN" sz="2200" b="1" i="1" dirty="0"/>
              <a:t>–</a:t>
            </a:r>
            <a:r>
              <a:rPr lang="en-US" sz="2200" b="1" i="1" dirty="0"/>
              <a:t>upgrade</a:t>
            </a:r>
          </a:p>
          <a:p>
            <a:r>
              <a:rPr lang="en-US" b="0" dirty="0"/>
              <a:t>Securing Helm server requires additional installation steps. Refer to the, </a:t>
            </a:r>
            <a:r>
              <a:rPr lang="en-US" sz="2400" b="0" dirty="0">
                <a:hlinkClick r:id="rId3"/>
              </a:rPr>
              <a:t>https://github.com/kubernetes/helm/blob/master/docs/securing_installation.md</a:t>
            </a:r>
            <a:r>
              <a:rPr lang="en-US" sz="2400" b="0" dirty="0"/>
              <a:t> </a:t>
            </a:r>
          </a:p>
          <a:p>
            <a:endParaRPr lang="en-US" i="1" dirty="0"/>
          </a:p>
        </p:txBody>
      </p:sp>
      <p:sp>
        <p:nvSpPr>
          <p:cNvPr id="4" name="Slide Number Placeholder 3"/>
          <p:cNvSpPr>
            <a:spLocks noGrp="1"/>
          </p:cNvSpPr>
          <p:nvPr>
            <p:ph type="sldNum" sz="quarter" idx="12"/>
          </p:nvPr>
        </p:nvSpPr>
        <p:spPr/>
        <p:txBody>
          <a:bodyPr/>
          <a:lstStyle/>
          <a:p>
            <a:fld id="{D924A81F-5E2C-2E4D-A217-11B91391D3AF}" type="slidenum">
              <a:rPr lang="en-US" smtClean="0"/>
              <a:t>24</a:t>
            </a:fld>
            <a:endParaRPr lang="en-US"/>
          </a:p>
        </p:txBody>
      </p:sp>
    </p:spTree>
    <p:extLst>
      <p:ext uri="{BB962C8B-B14F-4D97-AF65-F5344CB8AC3E}">
        <p14:creationId xmlns:p14="http://schemas.microsoft.com/office/powerpoint/2010/main" val="1647371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Slide Number Placeholder 3"/>
          <p:cNvSpPr>
            <a:spLocks noGrp="1"/>
          </p:cNvSpPr>
          <p:nvPr>
            <p:ph type="sldNum" sz="quarter" idx="12"/>
          </p:nvPr>
        </p:nvSpPr>
        <p:spPr/>
        <p:txBody>
          <a:bodyPr/>
          <a:lstStyle/>
          <a:p>
            <a:fld id="{D924A81F-5E2C-2E4D-A217-11B91391D3AF}" type="slidenum">
              <a:rPr lang="en-US" smtClean="0"/>
              <a:t>25</a:t>
            </a:fld>
            <a:endParaRPr lang="en-US"/>
          </a:p>
        </p:txBody>
      </p:sp>
    </p:spTree>
    <p:extLst>
      <p:ext uri="{BB962C8B-B14F-4D97-AF65-F5344CB8AC3E}">
        <p14:creationId xmlns:p14="http://schemas.microsoft.com/office/powerpoint/2010/main" val="436411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Deployment - Kubernetes vs Helm</a:t>
            </a:r>
          </a:p>
        </p:txBody>
      </p:sp>
      <p:sp>
        <p:nvSpPr>
          <p:cNvPr id="4" name="Slide Number Placeholder 3"/>
          <p:cNvSpPr>
            <a:spLocks noGrp="1"/>
          </p:cNvSpPr>
          <p:nvPr>
            <p:ph type="sldNum" sz="quarter" idx="12"/>
          </p:nvPr>
        </p:nvSpPr>
        <p:spPr/>
        <p:txBody>
          <a:bodyPr/>
          <a:lstStyle/>
          <a:p>
            <a:fld id="{D924A81F-5E2C-2E4D-A217-11B91391D3AF}" type="slidenum">
              <a:rPr lang="en-US" smtClean="0"/>
              <a:t>26</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46622396"/>
              </p:ext>
            </p:extLst>
          </p:nvPr>
        </p:nvGraphicFramePr>
        <p:xfrm>
          <a:off x="1456840" y="1367012"/>
          <a:ext cx="9489291" cy="5216350"/>
        </p:xfrm>
        <a:graphic>
          <a:graphicData uri="http://schemas.openxmlformats.org/drawingml/2006/table">
            <a:tbl>
              <a:tblPr firstRow="1" bandRow="1">
                <a:tableStyleId>{5C22544A-7EE6-4342-B048-85BDC9FD1C3A}</a:tableStyleId>
              </a:tblPr>
              <a:tblGrid>
                <a:gridCol w="9489291">
                  <a:extLst>
                    <a:ext uri="{9D8B030D-6E8A-4147-A177-3AD203B41FA5}">
                      <a16:colId xmlns:a16="http://schemas.microsoft.com/office/drawing/2014/main" val="20000"/>
                    </a:ext>
                  </a:extLst>
                </a:gridCol>
              </a:tblGrid>
              <a:tr h="306038">
                <a:tc>
                  <a:txBody>
                    <a:bodyPr/>
                    <a:lstStyle/>
                    <a:p>
                      <a:r>
                        <a:rPr lang="en-US" sz="1400" dirty="0"/>
                        <a:t>Deployment</a:t>
                      </a:r>
                    </a:p>
                  </a:txBody>
                  <a:tcPr/>
                </a:tc>
                <a:extLst>
                  <a:ext uri="{0D108BD9-81ED-4DB2-BD59-A6C34878D82A}">
                    <a16:rowId xmlns:a16="http://schemas.microsoft.com/office/drawing/2014/main" val="10000"/>
                  </a:ext>
                </a:extLst>
              </a:tr>
              <a:tr h="2360205">
                <a:tc>
                  <a:txBody>
                    <a:bodyPr/>
                    <a:lstStyle/>
                    <a:p>
                      <a:pPr marL="285750" indent="-285750">
                        <a:buFont typeface="Arial" charset="0"/>
                        <a:buChar char="•"/>
                      </a:pPr>
                      <a:r>
                        <a:rPr lang="en-US" sz="2000" dirty="0"/>
                        <a:t>You need to know the</a:t>
                      </a:r>
                      <a:r>
                        <a:rPr lang="en-US" sz="2000" baseline="0" dirty="0"/>
                        <a:t> manifest YAML file(s) you are deploying</a:t>
                      </a:r>
                    </a:p>
                    <a:p>
                      <a:pPr marL="7429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i="1" dirty="0"/>
                        <a:t>$ </a:t>
                      </a:r>
                      <a:r>
                        <a:rPr lang="en-US" sz="2000" i="1" dirty="0" err="1"/>
                        <a:t>kubectl</a:t>
                      </a:r>
                      <a:r>
                        <a:rPr lang="en-US" sz="2000" i="1" dirty="0"/>
                        <a:t> create </a:t>
                      </a:r>
                      <a:r>
                        <a:rPr lang="mr-IN" sz="2000" i="1" dirty="0"/>
                        <a:t>–</a:t>
                      </a:r>
                      <a:r>
                        <a:rPr lang="en-US" sz="2000" i="1" dirty="0"/>
                        <a:t>f *.</a:t>
                      </a:r>
                      <a:r>
                        <a:rPr lang="en-US" sz="2000" i="1" dirty="0" err="1"/>
                        <a:t>yaml</a:t>
                      </a:r>
                      <a:endParaRPr lang="en-US" sz="2000" i="1" dirty="0"/>
                    </a:p>
                    <a:p>
                      <a:pPr marL="285750" marR="0" lvl="3"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dirty="0"/>
                        <a:t>Can not deploy</a:t>
                      </a:r>
                      <a:r>
                        <a:rPr lang="en-US" sz="2000" baseline="0" dirty="0"/>
                        <a:t> same workload without modifying YAML files.  </a:t>
                      </a:r>
                    </a:p>
                    <a:p>
                      <a:pPr marL="285750" marR="0" lvl="3"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baseline="0" dirty="0"/>
                        <a:t>Requires valid manifest upfront because it lacks templating mechanism like helm. With helm, a valid manifest can be produced at runtime combining YAML templates and </a:t>
                      </a:r>
                      <a:r>
                        <a:rPr lang="en-US" sz="2000" baseline="0" dirty="0" err="1"/>
                        <a:t>values.yaml</a:t>
                      </a:r>
                      <a:r>
                        <a:rPr lang="en-US" sz="2000" baseline="0" dirty="0"/>
                        <a:t> file.</a:t>
                      </a:r>
                      <a:endParaRPr lang="en-US" sz="2000" dirty="0"/>
                    </a:p>
                  </a:txBody>
                  <a:tcPr/>
                </a:tc>
                <a:extLst>
                  <a:ext uri="{0D108BD9-81ED-4DB2-BD59-A6C34878D82A}">
                    <a16:rowId xmlns:a16="http://schemas.microsoft.com/office/drawing/2014/main" val="10001"/>
                  </a:ext>
                </a:extLst>
              </a:tr>
              <a:tr h="2550107">
                <a:tc>
                  <a:txBody>
                    <a:bodyPr/>
                    <a:lstStyle/>
                    <a:p>
                      <a:pPr marL="285750" indent="-285750">
                        <a:buFont typeface="Arial" charset="0"/>
                        <a:buChar char="•"/>
                      </a:pPr>
                      <a:r>
                        <a:rPr lang="en-US" sz="2000" dirty="0"/>
                        <a:t>No need to know</a:t>
                      </a:r>
                      <a:r>
                        <a:rPr lang="en-US" sz="2000" baseline="0" dirty="0"/>
                        <a:t> the which YAML files to use. Install with chart name, h</a:t>
                      </a:r>
                      <a:r>
                        <a:rPr lang="en-US" sz="2000" dirty="0"/>
                        <a:t>elm install charts/guestbook --name guestbook1 </a:t>
                      </a:r>
                      <a:endParaRPr lang="en-US" sz="2000" baseline="0" dirty="0"/>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baseline="0" dirty="0"/>
                        <a:t>Same chart can be deployed multiple times by simply providing different release names at runtime.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baseline="0" dirty="0"/>
                        <a:t>Templating provides robustness of generating manifest files at runtime.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endParaRPr lang="en-US" sz="1400"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390040" y="1622022"/>
            <a:ext cx="1066800" cy="369332"/>
          </a:xfrm>
          <a:prstGeom prst="rect">
            <a:avLst/>
          </a:prstGeom>
          <a:noFill/>
        </p:spPr>
        <p:txBody>
          <a:bodyPr wrap="square" rtlCol="0">
            <a:spAutoFit/>
          </a:bodyPr>
          <a:lstStyle/>
          <a:p>
            <a:r>
              <a:rPr lang="en-US" b="1" dirty="0" err="1"/>
              <a:t>kubectl</a:t>
            </a:r>
            <a:endParaRPr lang="en-US" b="1" dirty="0"/>
          </a:p>
        </p:txBody>
      </p:sp>
      <p:sp>
        <p:nvSpPr>
          <p:cNvPr id="9" name="TextBox 8"/>
          <p:cNvSpPr txBox="1"/>
          <p:nvPr/>
        </p:nvSpPr>
        <p:spPr>
          <a:xfrm>
            <a:off x="466240" y="3975187"/>
            <a:ext cx="990600" cy="381000"/>
          </a:xfrm>
          <a:prstGeom prst="rect">
            <a:avLst/>
          </a:prstGeom>
          <a:noFill/>
        </p:spPr>
        <p:txBody>
          <a:bodyPr wrap="square" rtlCol="0">
            <a:spAutoFit/>
          </a:bodyPr>
          <a:lstStyle/>
          <a:p>
            <a:r>
              <a:rPr lang="en-US" b="1" dirty="0"/>
              <a:t>helm</a:t>
            </a:r>
          </a:p>
        </p:txBody>
      </p:sp>
    </p:spTree>
    <p:extLst>
      <p:ext uri="{BB962C8B-B14F-4D97-AF65-F5344CB8AC3E}">
        <p14:creationId xmlns:p14="http://schemas.microsoft.com/office/powerpoint/2010/main" val="1310098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840" y="0"/>
            <a:ext cx="10735160" cy="1214273"/>
          </a:xfrm>
        </p:spPr>
        <p:txBody>
          <a:bodyPr/>
          <a:lstStyle/>
          <a:p>
            <a:r>
              <a:rPr lang="en-US" dirty="0"/>
              <a:t>Upgrade/Rollback - Kubernetes vs Helm</a:t>
            </a:r>
          </a:p>
        </p:txBody>
      </p:sp>
      <p:sp>
        <p:nvSpPr>
          <p:cNvPr id="4" name="Slide Number Placeholder 3"/>
          <p:cNvSpPr>
            <a:spLocks noGrp="1"/>
          </p:cNvSpPr>
          <p:nvPr>
            <p:ph type="sldNum" sz="quarter" idx="12"/>
          </p:nvPr>
        </p:nvSpPr>
        <p:spPr/>
        <p:txBody>
          <a:bodyPr/>
          <a:lstStyle/>
          <a:p>
            <a:fld id="{D924A81F-5E2C-2E4D-A217-11B91391D3AF}" type="slidenum">
              <a:rPr lang="en-US" smtClean="0"/>
              <a:t>27</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19233556"/>
              </p:ext>
            </p:extLst>
          </p:nvPr>
        </p:nvGraphicFramePr>
        <p:xfrm>
          <a:off x="1483509" y="1380950"/>
          <a:ext cx="9336891" cy="5215112"/>
        </p:xfrm>
        <a:graphic>
          <a:graphicData uri="http://schemas.openxmlformats.org/drawingml/2006/table">
            <a:tbl>
              <a:tblPr firstRow="1" bandRow="1">
                <a:tableStyleId>{5C22544A-7EE6-4342-B048-85BDC9FD1C3A}</a:tableStyleId>
              </a:tblPr>
              <a:tblGrid>
                <a:gridCol w="9336891">
                  <a:extLst>
                    <a:ext uri="{9D8B030D-6E8A-4147-A177-3AD203B41FA5}">
                      <a16:colId xmlns:a16="http://schemas.microsoft.com/office/drawing/2014/main" val="20001"/>
                    </a:ext>
                  </a:extLst>
                </a:gridCol>
              </a:tblGrid>
              <a:tr h="271288">
                <a:tc>
                  <a:txBody>
                    <a:bodyPr/>
                    <a:lstStyle/>
                    <a:p>
                      <a:r>
                        <a:rPr lang="en-US" sz="1400" dirty="0"/>
                        <a:t>Upgrade/Rollback with new</a:t>
                      </a:r>
                      <a:r>
                        <a:rPr lang="en-US" sz="1400" baseline="0" dirty="0"/>
                        <a:t> values</a:t>
                      </a:r>
                      <a:endParaRPr lang="en-US" sz="1400" dirty="0"/>
                    </a:p>
                  </a:txBody>
                  <a:tcPr/>
                </a:tc>
                <a:extLst>
                  <a:ext uri="{0D108BD9-81ED-4DB2-BD59-A6C34878D82A}">
                    <a16:rowId xmlns:a16="http://schemas.microsoft.com/office/drawing/2014/main" val="10000"/>
                  </a:ext>
                </a:extLst>
              </a:tr>
              <a:tr h="2360205">
                <a:tc>
                  <a:txBody>
                    <a:bodyPr/>
                    <a:lstStyle/>
                    <a:p>
                      <a:pPr marL="285750" indent="-285750">
                        <a:buFont typeface="Arial" charset="0"/>
                        <a:buChar char="•"/>
                      </a:pPr>
                      <a:r>
                        <a:rPr lang="en-US" sz="2000" dirty="0"/>
                        <a:t>Multiple</a:t>
                      </a:r>
                      <a:r>
                        <a:rPr lang="en-US" sz="2000" baseline="0" dirty="0"/>
                        <a:t> ways but each can add complexities</a:t>
                      </a:r>
                    </a:p>
                    <a:p>
                      <a:pPr marL="742950" lvl="1" indent="-285750">
                        <a:buFont typeface="Arial" charset="0"/>
                        <a:buChar char="•"/>
                      </a:pPr>
                      <a:r>
                        <a:rPr lang="en-US" sz="2000" dirty="0"/>
                        <a:t>Modify</a:t>
                      </a:r>
                      <a:r>
                        <a:rPr lang="en-US" sz="2000" baseline="0" dirty="0"/>
                        <a:t> the values in the YAML files OR </a:t>
                      </a:r>
                    </a:p>
                    <a:p>
                      <a:pPr marL="742950" marR="0" lvl="5"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dirty="0"/>
                        <a:t>Create </a:t>
                      </a:r>
                      <a:r>
                        <a:rPr lang="en-US" sz="2000" dirty="0" err="1"/>
                        <a:t>ConfigMap</a:t>
                      </a:r>
                      <a:r>
                        <a:rPr lang="en-US" sz="2000" dirty="0"/>
                        <a:t> OR</a:t>
                      </a:r>
                    </a:p>
                    <a:p>
                      <a:pPr marL="742950" marR="0" lvl="5"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dirty="0"/>
                        <a:t>Set</a:t>
                      </a:r>
                      <a:r>
                        <a:rPr lang="en-US" sz="2000" baseline="0" dirty="0"/>
                        <a:t> </a:t>
                      </a:r>
                      <a:r>
                        <a:rPr lang="en-US" sz="2000" dirty="0"/>
                        <a:t>environmental variables </a:t>
                      </a:r>
                    </a:p>
                    <a:p>
                      <a:pPr marL="2857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dirty="0"/>
                        <a:t>Other users can not get your environment.  </a:t>
                      </a:r>
                    </a:p>
                    <a:p>
                      <a:pPr marL="2857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baseline="0" dirty="0"/>
                        <a:t>User need to know the configuration for rollback.</a:t>
                      </a:r>
                    </a:p>
                    <a:p>
                      <a:pPr marL="285750" indent="-285750">
                        <a:buFont typeface="Arial" charset="0"/>
                        <a:buChar char="•"/>
                      </a:pPr>
                      <a:endParaRPr lang="en-US" sz="1400" dirty="0"/>
                    </a:p>
                  </a:txBody>
                  <a:tcPr/>
                </a:tc>
                <a:extLst>
                  <a:ext uri="{0D108BD9-81ED-4DB2-BD59-A6C34878D82A}">
                    <a16:rowId xmlns:a16="http://schemas.microsoft.com/office/drawing/2014/main" val="10001"/>
                  </a:ext>
                </a:extLst>
              </a:tr>
              <a:tr h="2550107">
                <a:tc>
                  <a:txBody>
                    <a:bodyPr/>
                    <a:lstStyle/>
                    <a:p>
                      <a:pPr marL="285750" indent="-285750">
                        <a:buFont typeface="Arial" charset="0"/>
                        <a:buChar char="•"/>
                      </a:pPr>
                      <a:r>
                        <a:rPr lang="en-US" sz="2000" dirty="0"/>
                        <a:t>No need to touch </a:t>
                      </a:r>
                      <a:r>
                        <a:rPr lang="en-US" sz="2000" dirty="0" err="1"/>
                        <a:t>Kuberntes</a:t>
                      </a:r>
                      <a:r>
                        <a:rPr lang="en-US" sz="2000" dirty="0"/>
                        <a:t> manifest files. Change the values in </a:t>
                      </a:r>
                      <a:r>
                        <a:rPr lang="en-US" sz="2000" dirty="0" err="1"/>
                        <a:t>values.yaml</a:t>
                      </a:r>
                      <a:r>
                        <a:rPr lang="en-US" sz="2000" dirty="0"/>
                        <a:t> or provide on command line.</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000" dirty="0"/>
                        <a:t>For example, $ </a:t>
                      </a:r>
                      <a:r>
                        <a:rPr lang="en-US" sz="2000" i="1" dirty="0"/>
                        <a:t>helm install charts/guestbook --name guestbook1 --set </a:t>
                      </a:r>
                      <a:r>
                        <a:rPr lang="en-US" sz="2000" i="1" dirty="0" err="1"/>
                        <a:t>serviceType</a:t>
                      </a:r>
                      <a:r>
                        <a:rPr lang="en-US" sz="2000" i="1" dirty="0"/>
                        <a:t>=</a:t>
                      </a:r>
                      <a:r>
                        <a:rPr lang="en-US" sz="2000" i="1" dirty="0" err="1"/>
                        <a:t>NodePort</a:t>
                      </a:r>
                      <a:endParaRPr lang="en-US" sz="2000" i="1" dirty="0"/>
                    </a:p>
                    <a:p>
                      <a:pPr marL="285750" lvl="0" indent="-285750">
                        <a:buFont typeface="Arial" charset="0"/>
                        <a:buChar char="•"/>
                      </a:pPr>
                      <a:r>
                        <a:rPr lang="en-US" sz="2000" dirty="0"/>
                        <a:t>Configuration files are saved by Helm release</a:t>
                      </a:r>
                      <a:r>
                        <a:rPr lang="en-US" sz="2000" baseline="0" dirty="0"/>
                        <a:t> which makes rollback easy.</a:t>
                      </a:r>
                      <a:endParaRPr lang="en-US" sz="2000" dirty="0"/>
                    </a:p>
                    <a:p>
                      <a:pPr marL="285750" indent="-285750">
                        <a:buFont typeface="Arial" charset="0"/>
                        <a:buChar char="•"/>
                      </a:pPr>
                      <a:endParaRPr lang="en-US" sz="1400"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378609" y="1676400"/>
            <a:ext cx="1066800" cy="369332"/>
          </a:xfrm>
          <a:prstGeom prst="rect">
            <a:avLst/>
          </a:prstGeom>
          <a:noFill/>
        </p:spPr>
        <p:txBody>
          <a:bodyPr wrap="square" rtlCol="0">
            <a:spAutoFit/>
          </a:bodyPr>
          <a:lstStyle/>
          <a:p>
            <a:r>
              <a:rPr lang="en-US" b="1" dirty="0" err="1"/>
              <a:t>kubectl</a:t>
            </a:r>
            <a:endParaRPr lang="en-US" b="1" dirty="0"/>
          </a:p>
        </p:txBody>
      </p:sp>
      <p:sp>
        <p:nvSpPr>
          <p:cNvPr id="9" name="TextBox 8"/>
          <p:cNvSpPr txBox="1"/>
          <p:nvPr/>
        </p:nvSpPr>
        <p:spPr>
          <a:xfrm>
            <a:off x="454809" y="3988506"/>
            <a:ext cx="990600" cy="381000"/>
          </a:xfrm>
          <a:prstGeom prst="rect">
            <a:avLst/>
          </a:prstGeom>
          <a:noFill/>
        </p:spPr>
        <p:txBody>
          <a:bodyPr wrap="square" rtlCol="0">
            <a:spAutoFit/>
          </a:bodyPr>
          <a:lstStyle/>
          <a:p>
            <a:r>
              <a:rPr lang="en-US" b="1" dirty="0"/>
              <a:t>helm</a:t>
            </a:r>
          </a:p>
        </p:txBody>
      </p:sp>
    </p:spTree>
    <p:extLst>
      <p:ext uri="{BB962C8B-B14F-4D97-AF65-F5344CB8AC3E}">
        <p14:creationId xmlns:p14="http://schemas.microsoft.com/office/powerpoint/2010/main" val="1535126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 Configuration Files - Kubernetes vs Helm</a:t>
            </a:r>
          </a:p>
        </p:txBody>
      </p:sp>
      <p:sp>
        <p:nvSpPr>
          <p:cNvPr id="4" name="Slide Number Placeholder 3"/>
          <p:cNvSpPr>
            <a:spLocks noGrp="1"/>
          </p:cNvSpPr>
          <p:nvPr>
            <p:ph type="sldNum" sz="quarter" idx="12"/>
          </p:nvPr>
        </p:nvSpPr>
        <p:spPr/>
        <p:txBody>
          <a:bodyPr/>
          <a:lstStyle/>
          <a:p>
            <a:fld id="{D924A81F-5E2C-2E4D-A217-11B91391D3AF}" type="slidenum">
              <a:rPr lang="en-US" smtClean="0"/>
              <a:t>28</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52555367"/>
              </p:ext>
            </p:extLst>
          </p:nvPr>
        </p:nvGraphicFramePr>
        <p:xfrm>
          <a:off x="1483509" y="1368250"/>
          <a:ext cx="9946491" cy="5215112"/>
        </p:xfrm>
        <a:graphic>
          <a:graphicData uri="http://schemas.openxmlformats.org/drawingml/2006/table">
            <a:tbl>
              <a:tblPr firstRow="1" bandRow="1">
                <a:tableStyleId>{5C22544A-7EE6-4342-B048-85BDC9FD1C3A}</a:tableStyleId>
              </a:tblPr>
              <a:tblGrid>
                <a:gridCol w="9946491">
                  <a:extLst>
                    <a:ext uri="{9D8B030D-6E8A-4147-A177-3AD203B41FA5}">
                      <a16:colId xmlns:a16="http://schemas.microsoft.com/office/drawing/2014/main" val="20002"/>
                    </a:ext>
                  </a:extLst>
                </a:gridCol>
              </a:tblGrid>
              <a:tr h="271288">
                <a:tc>
                  <a:txBody>
                    <a:bodyPr/>
                    <a:lstStyle/>
                    <a:p>
                      <a:r>
                        <a:rPr lang="en-US" sz="1400" dirty="0"/>
                        <a:t>Share</a:t>
                      </a:r>
                    </a:p>
                  </a:txBody>
                  <a:tcPr/>
                </a:tc>
                <a:extLst>
                  <a:ext uri="{0D108BD9-81ED-4DB2-BD59-A6C34878D82A}">
                    <a16:rowId xmlns:a16="http://schemas.microsoft.com/office/drawing/2014/main" val="10000"/>
                  </a:ext>
                </a:extLst>
              </a:tr>
              <a:tr h="2360205">
                <a:tc>
                  <a:txBody>
                    <a:bodyPr/>
                    <a:lstStyle/>
                    <a:p>
                      <a:pPr marL="285750" indent="-285750">
                        <a:buFont typeface="Arial" charset="0"/>
                        <a:buChar char="•"/>
                      </a:pPr>
                      <a:r>
                        <a:rPr lang="en-US" sz="2400" dirty="0"/>
                        <a:t>Not as easy as Helm</a:t>
                      </a:r>
                      <a:r>
                        <a:rPr lang="en-US" sz="2400" baseline="0" dirty="0"/>
                        <a:t> chart unless for a basic deployments with a single YAML manifest file. </a:t>
                      </a:r>
                    </a:p>
                    <a:p>
                      <a:pPr marL="285750" indent="-285750">
                        <a:buFont typeface="Arial" charset="0"/>
                        <a:buChar char="•"/>
                      </a:pPr>
                      <a:r>
                        <a:rPr lang="en-US" sz="2400" baseline="0" dirty="0"/>
                        <a:t>User need to download multiple files/dependencies. </a:t>
                      </a:r>
                    </a:p>
                  </a:txBody>
                  <a:tcPr/>
                </a:tc>
                <a:extLst>
                  <a:ext uri="{0D108BD9-81ED-4DB2-BD59-A6C34878D82A}">
                    <a16:rowId xmlns:a16="http://schemas.microsoft.com/office/drawing/2014/main" val="10001"/>
                  </a:ext>
                </a:extLst>
              </a:tr>
              <a:tr h="2550107">
                <a:tc>
                  <a:txBody>
                    <a:bodyPr/>
                    <a:lstStyle/>
                    <a:p>
                      <a:pPr marL="285750" indent="-285750">
                        <a:buFont typeface="Arial" charset="0"/>
                        <a:buChar char="•"/>
                      </a:pPr>
                      <a:r>
                        <a:rPr lang="en-US" sz="2400" dirty="0"/>
                        <a:t>Easy to share by uploading charts to remote</a:t>
                      </a:r>
                      <a:r>
                        <a:rPr lang="en-US" sz="2400" baseline="0" dirty="0"/>
                        <a:t> repository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400" baseline="0" dirty="0"/>
                        <a:t>For example, several ready to use charts are available at the </a:t>
                      </a:r>
                      <a:r>
                        <a:rPr lang="en-US" sz="2400" dirty="0">
                          <a:hlinkClick r:id="rId3"/>
                        </a:rPr>
                        <a:t>https://github.com/IBM/charts</a:t>
                      </a:r>
                      <a:endParaRPr lang="en-US" sz="2400" dirty="0"/>
                    </a:p>
                    <a:p>
                      <a:pPr marL="285750" indent="-285750">
                        <a:buFont typeface="Arial" charset="0"/>
                        <a:buChar char="•"/>
                      </a:pPr>
                      <a:endParaRPr lang="en-US" sz="1400"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416709" y="1600200"/>
            <a:ext cx="1066800" cy="369332"/>
          </a:xfrm>
          <a:prstGeom prst="rect">
            <a:avLst/>
          </a:prstGeom>
          <a:noFill/>
        </p:spPr>
        <p:txBody>
          <a:bodyPr wrap="square" rtlCol="0">
            <a:spAutoFit/>
          </a:bodyPr>
          <a:lstStyle/>
          <a:p>
            <a:r>
              <a:rPr lang="en-US" b="1" dirty="0" err="1"/>
              <a:t>kubectl</a:t>
            </a:r>
            <a:endParaRPr lang="en-US" b="1" dirty="0"/>
          </a:p>
        </p:txBody>
      </p:sp>
      <p:sp>
        <p:nvSpPr>
          <p:cNvPr id="9" name="TextBox 8"/>
          <p:cNvSpPr txBox="1"/>
          <p:nvPr/>
        </p:nvSpPr>
        <p:spPr>
          <a:xfrm>
            <a:off x="492909" y="3975806"/>
            <a:ext cx="990600" cy="381000"/>
          </a:xfrm>
          <a:prstGeom prst="rect">
            <a:avLst/>
          </a:prstGeom>
          <a:noFill/>
        </p:spPr>
        <p:txBody>
          <a:bodyPr wrap="square" rtlCol="0">
            <a:spAutoFit/>
          </a:bodyPr>
          <a:lstStyle/>
          <a:p>
            <a:r>
              <a:rPr lang="en-US" b="1" dirty="0"/>
              <a:t>helm</a:t>
            </a:r>
          </a:p>
        </p:txBody>
      </p:sp>
    </p:spTree>
    <p:extLst>
      <p:ext uri="{BB962C8B-B14F-4D97-AF65-F5344CB8AC3E}">
        <p14:creationId xmlns:p14="http://schemas.microsoft.com/office/powerpoint/2010/main" val="655002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normAutofit fontScale="90000"/>
          </a:bodyPr>
          <a:lstStyle/>
          <a:p>
            <a:pPr lvl="1" algn="l" rtl="0">
              <a:lnSpc>
                <a:spcPct val="90000"/>
              </a:lnSpc>
              <a:spcBef>
                <a:spcPct val="0"/>
              </a:spcBef>
            </a:pPr>
            <a:br>
              <a:rPr lang="en-US" sz="4400" dirty="0">
                <a:solidFill>
                  <a:schemeClr val="bg1"/>
                </a:solidFill>
                <a:latin typeface="+mj-lt"/>
              </a:rPr>
            </a:br>
            <a:r>
              <a:rPr lang="en-US" sz="4900" b="1" dirty="0">
                <a:solidFill>
                  <a:schemeClr val="bg1"/>
                </a:solidFill>
                <a:latin typeface="+mj-lt"/>
              </a:rPr>
              <a:t>Where is Helm?</a:t>
            </a:r>
            <a:br>
              <a:rPr lang="en-US" sz="3200" dirty="0">
                <a:solidFill>
                  <a:schemeClr val="bg1"/>
                </a:solidFill>
                <a:latin typeface="+mj-lt"/>
              </a:rPr>
            </a:br>
            <a:endParaRPr lang="en-US" sz="3200" dirty="0">
              <a:solidFill>
                <a:schemeClr val="bg1"/>
              </a:solidFill>
              <a:latin typeface="+mj-lt"/>
            </a:endParaRP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p:txBody>
          <a:bodyPr>
            <a:normAutofit fontScale="92500" lnSpcReduction="10000"/>
          </a:bodyPr>
          <a:lstStyle/>
          <a:p>
            <a:r>
              <a:rPr lang="en-US" b="0" dirty="0"/>
              <a:t>GitHub repository - </a:t>
            </a:r>
            <a:r>
              <a:rPr lang="en-US" sz="1800" b="0" dirty="0">
                <a:hlinkClick r:id="rId3"/>
              </a:rPr>
              <a:t>https://github.com/kubernetes/helm</a:t>
            </a:r>
            <a:endParaRPr lang="en-US" sz="1800" b="0" dirty="0"/>
          </a:p>
          <a:p>
            <a:r>
              <a:rPr lang="en-US" b="0" dirty="0"/>
              <a:t>Special Interest Group (SIG) - </a:t>
            </a:r>
            <a:r>
              <a:rPr lang="en-US" sz="1800" b="0" dirty="0">
                <a:hlinkClick r:id="rId4"/>
              </a:rPr>
              <a:t>https://github.com/kubernetes/community/tree/master/sig-apps</a:t>
            </a:r>
            <a:endParaRPr lang="en-US" sz="1800" b="0" dirty="0"/>
          </a:p>
          <a:p>
            <a:r>
              <a:rPr lang="en-US" b="0" dirty="0"/>
              <a:t>HELM is  a separate project under CNCF now. </a:t>
            </a:r>
          </a:p>
          <a:p>
            <a:r>
              <a:rPr lang="en-US" b="0" dirty="0"/>
              <a:t>Slack channels on Kubernetes slack </a:t>
            </a:r>
          </a:p>
          <a:p>
            <a:pPr lvl="1"/>
            <a:r>
              <a:rPr lang="en-US" b="0" dirty="0"/>
              <a:t>#helm-users</a:t>
            </a:r>
          </a:p>
          <a:p>
            <a:pPr lvl="1"/>
            <a:r>
              <a:rPr lang="en-US" b="0" dirty="0"/>
              <a:t>#helm-dev</a:t>
            </a:r>
          </a:p>
          <a:p>
            <a:pPr lvl="1"/>
            <a:r>
              <a:rPr lang="en-US" b="0" dirty="0"/>
              <a:t>#charts</a:t>
            </a:r>
          </a:p>
          <a:p>
            <a:r>
              <a:rPr lang="en-US" b="0" dirty="0"/>
              <a:t>Mailing list</a:t>
            </a:r>
          </a:p>
          <a:p>
            <a:pPr lvl="1"/>
            <a:r>
              <a:rPr lang="en-US" dirty="0"/>
              <a:t>Helm mailing list - </a:t>
            </a:r>
            <a:r>
              <a:rPr lang="en-US" sz="1800" dirty="0">
                <a:hlinkClick r:id="rId5"/>
              </a:rPr>
              <a:t>https://lists.cncf.io/g/cncf-kubernetes-helm</a:t>
            </a:r>
            <a:r>
              <a:rPr lang="en-US" sz="1800" dirty="0"/>
              <a:t> </a:t>
            </a:r>
          </a:p>
          <a:p>
            <a:pPr lvl="1"/>
            <a:r>
              <a:rPr lang="en-US" dirty="0"/>
              <a:t>Kubernetes SIG Apps Mailing List - </a:t>
            </a:r>
            <a:r>
              <a:rPr lang="en-US" sz="1800" dirty="0">
                <a:hlinkClick r:id="rId6"/>
              </a:rPr>
              <a:t>https://groups.google.com/forum/#!forum/kubernetes-sig-apps</a:t>
            </a:r>
            <a:r>
              <a:rPr lang="en-US" sz="1800" dirty="0"/>
              <a:t> </a:t>
            </a:r>
          </a:p>
          <a:p>
            <a:r>
              <a:rPr lang="en-US" b="0" dirty="0"/>
              <a:t>Developer call </a:t>
            </a:r>
            <a:r>
              <a:rPr lang="mr-IN" b="0" dirty="0"/>
              <a:t>–</a:t>
            </a:r>
            <a:r>
              <a:rPr lang="en-US" b="0" dirty="0"/>
              <a:t> </a:t>
            </a:r>
            <a:r>
              <a:rPr lang="en-US" sz="2400" b="0" dirty="0"/>
              <a:t>Every Thursdays at 9:30-10:00 Pacific.</a:t>
            </a:r>
            <a:r>
              <a:rPr lang="en-US" sz="2000" b="0" dirty="0"/>
              <a:t> </a:t>
            </a:r>
            <a:r>
              <a:rPr lang="en-US" sz="1800" b="0" dirty="0">
                <a:hlinkClick r:id="rId7"/>
              </a:rPr>
              <a:t>https://zoom.us/j/4526666954</a:t>
            </a:r>
            <a:endParaRPr lang="en-US" sz="1800" b="0" dirty="0"/>
          </a:p>
          <a:p>
            <a:r>
              <a:rPr lang="en-US" b="0" dirty="0"/>
              <a:t>Helm Documentation: https://</a:t>
            </a:r>
            <a:r>
              <a:rPr lang="en-US" b="0" dirty="0" err="1"/>
              <a:t>docs.helm.sh</a:t>
            </a:r>
            <a:endParaRPr lang="en-US" b="0" dirty="0"/>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29</a:t>
            </a:fld>
            <a:endParaRPr lang="en-US"/>
          </a:p>
        </p:txBody>
      </p:sp>
    </p:spTree>
    <p:extLst>
      <p:ext uri="{BB962C8B-B14F-4D97-AF65-F5344CB8AC3E}">
        <p14:creationId xmlns:p14="http://schemas.microsoft.com/office/powerpoint/2010/main" val="101765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Guestbook App</a:t>
            </a:r>
          </a:p>
        </p:txBody>
      </p:sp>
      <p:sp>
        <p:nvSpPr>
          <p:cNvPr id="3" name="Content Placeholder 2"/>
          <p:cNvSpPr>
            <a:spLocks noGrp="1"/>
          </p:cNvSpPr>
          <p:nvPr>
            <p:ph idx="1"/>
          </p:nvPr>
        </p:nvSpPr>
        <p:spPr>
          <a:xfrm>
            <a:off x="457200" y="1447800"/>
            <a:ext cx="11353800" cy="1323497"/>
          </a:xfrm>
        </p:spPr>
        <p:txBody>
          <a:bodyPr>
            <a:normAutofit/>
          </a:bodyPr>
          <a:lstStyle/>
          <a:p>
            <a:pPr lvl="1"/>
            <a:r>
              <a:rPr lang="en-US" sz="3200" dirty="0"/>
              <a:t>Sample multi-tier web application which stores guest entries</a:t>
            </a:r>
          </a:p>
        </p:txBody>
      </p:sp>
      <p:sp>
        <p:nvSpPr>
          <p:cNvPr id="21" name="TextBox 20"/>
          <p:cNvSpPr txBox="1"/>
          <p:nvPr/>
        </p:nvSpPr>
        <p:spPr>
          <a:xfrm>
            <a:off x="990600" y="5568169"/>
            <a:ext cx="10287000" cy="1231106"/>
          </a:xfrm>
          <a:prstGeom prst="rect">
            <a:avLst/>
          </a:prstGeom>
          <a:noFill/>
        </p:spPr>
        <p:txBody>
          <a:bodyPr wrap="square" rtlCol="0">
            <a:spAutoFit/>
          </a:bodyPr>
          <a:lstStyle/>
          <a:p>
            <a:pPr marL="0" lvl="1"/>
            <a:r>
              <a:rPr lang="en-US" sz="2800" dirty="0"/>
              <a:t>Find out more: </a:t>
            </a:r>
            <a:r>
              <a:rPr lang="en-US" sz="2800" dirty="0">
                <a:hlinkClick r:id="rId3"/>
              </a:rPr>
              <a:t>https://github.com/IBM/guestbook/tree/master/v1/guestbook</a:t>
            </a:r>
            <a:r>
              <a:rPr lang="en-US" sz="2800" dirty="0"/>
              <a:t> </a:t>
            </a:r>
          </a:p>
          <a:p>
            <a:endParaRPr lang="en-US" dirty="0"/>
          </a:p>
        </p:txBody>
      </p:sp>
      <p:cxnSp>
        <p:nvCxnSpPr>
          <p:cNvPr id="7" name="Straight Arrow Connector 6"/>
          <p:cNvCxnSpPr>
            <a:cxnSpLocks/>
          </p:cNvCxnSpPr>
          <p:nvPr/>
        </p:nvCxnSpPr>
        <p:spPr>
          <a:xfrm>
            <a:off x="1561205" y="3652862"/>
            <a:ext cx="1341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38840" y="4309686"/>
            <a:ext cx="2171700" cy="369332"/>
          </a:xfrm>
          <a:prstGeom prst="rect">
            <a:avLst/>
          </a:prstGeom>
          <a:noFill/>
        </p:spPr>
        <p:txBody>
          <a:bodyPr wrap="square" rtlCol="0">
            <a:spAutoFit/>
          </a:bodyPr>
          <a:lstStyle/>
          <a:p>
            <a:r>
              <a:rPr lang="en-US" b="1" dirty="0"/>
              <a:t>PHP Frontend</a:t>
            </a:r>
          </a:p>
        </p:txBody>
      </p:sp>
      <p:sp>
        <p:nvSpPr>
          <p:cNvPr id="19" name="TextBox 18"/>
          <p:cNvSpPr txBox="1"/>
          <p:nvPr/>
        </p:nvSpPr>
        <p:spPr>
          <a:xfrm>
            <a:off x="7391400" y="3940354"/>
            <a:ext cx="2362200" cy="369332"/>
          </a:xfrm>
          <a:prstGeom prst="rect">
            <a:avLst/>
          </a:prstGeom>
          <a:noFill/>
        </p:spPr>
        <p:txBody>
          <a:bodyPr wrap="square" rtlCol="0">
            <a:spAutoFit/>
          </a:bodyPr>
          <a:lstStyle/>
          <a:p>
            <a:r>
              <a:rPr lang="en-US" b="1" dirty="0"/>
              <a:t>Redis</a:t>
            </a:r>
            <a:r>
              <a:rPr lang="en-US" dirty="0"/>
              <a:t> </a:t>
            </a:r>
            <a:r>
              <a:rPr lang="en-US" b="1" dirty="0"/>
              <a:t>backend</a:t>
            </a:r>
          </a:p>
        </p:txBody>
      </p:sp>
      <p:pic>
        <p:nvPicPr>
          <p:cNvPr id="11" name="Picture 10">
            <a:extLst>
              <a:ext uri="{FF2B5EF4-FFF2-40B4-BE49-F238E27FC236}">
                <a16:creationId xmlns:a16="http://schemas.microsoft.com/office/drawing/2014/main" id="{61C6F876-7742-BF4A-88C6-02B0957AE376}"/>
              </a:ext>
            </a:extLst>
          </p:cNvPr>
          <p:cNvPicPr>
            <a:picLocks noChangeAspect="1"/>
          </p:cNvPicPr>
          <p:nvPr/>
        </p:nvPicPr>
        <p:blipFill>
          <a:blip r:embed="rId4"/>
          <a:stretch>
            <a:fillRect/>
          </a:stretch>
        </p:blipFill>
        <p:spPr>
          <a:xfrm>
            <a:off x="2903105" y="2895600"/>
            <a:ext cx="3321050" cy="1210295"/>
          </a:xfrm>
          <a:prstGeom prst="rect">
            <a:avLst/>
          </a:prstGeom>
        </p:spPr>
      </p:pic>
      <p:sp>
        <p:nvSpPr>
          <p:cNvPr id="15" name="TextBox 14">
            <a:extLst>
              <a:ext uri="{FF2B5EF4-FFF2-40B4-BE49-F238E27FC236}">
                <a16:creationId xmlns:a16="http://schemas.microsoft.com/office/drawing/2014/main" id="{51562EFF-FED1-D24E-A01E-76FFE58450AF}"/>
              </a:ext>
            </a:extLst>
          </p:cNvPr>
          <p:cNvSpPr txBox="1"/>
          <p:nvPr/>
        </p:nvSpPr>
        <p:spPr>
          <a:xfrm>
            <a:off x="990600" y="3484676"/>
            <a:ext cx="914400" cy="369332"/>
          </a:xfrm>
          <a:prstGeom prst="rect">
            <a:avLst/>
          </a:prstGeom>
          <a:noFill/>
        </p:spPr>
        <p:txBody>
          <a:bodyPr wrap="square" rtlCol="0">
            <a:spAutoFit/>
          </a:bodyPr>
          <a:lstStyle/>
          <a:p>
            <a:r>
              <a:rPr lang="en-US" b="1" dirty="0"/>
              <a:t>User</a:t>
            </a:r>
          </a:p>
        </p:txBody>
      </p:sp>
      <p:sp>
        <p:nvSpPr>
          <p:cNvPr id="25" name="Can 24">
            <a:extLst>
              <a:ext uri="{FF2B5EF4-FFF2-40B4-BE49-F238E27FC236}">
                <a16:creationId xmlns:a16="http://schemas.microsoft.com/office/drawing/2014/main" id="{65E12371-D59A-9540-AE8E-1723DC6BD1E1}"/>
              </a:ext>
            </a:extLst>
          </p:cNvPr>
          <p:cNvSpPr/>
          <p:nvPr/>
        </p:nvSpPr>
        <p:spPr>
          <a:xfrm>
            <a:off x="7600691" y="3429543"/>
            <a:ext cx="762000" cy="3583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3AD8535-5ED5-E84F-87FA-9FD89F9FA141}"/>
              </a:ext>
            </a:extLst>
          </p:cNvPr>
          <p:cNvCxnSpPr>
            <a:cxnSpLocks/>
          </p:cNvCxnSpPr>
          <p:nvPr/>
        </p:nvCxnSpPr>
        <p:spPr>
          <a:xfrm>
            <a:off x="6224155" y="3620414"/>
            <a:ext cx="1341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058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normAutofit fontScale="90000"/>
          </a:bodyPr>
          <a:lstStyle/>
          <a:p>
            <a:pPr lvl="1" algn="l" rtl="0">
              <a:lnSpc>
                <a:spcPct val="90000"/>
              </a:lnSpc>
              <a:spcBef>
                <a:spcPct val="0"/>
              </a:spcBef>
            </a:pPr>
            <a:br>
              <a:rPr lang="en-US" sz="3200" dirty="0">
                <a:solidFill>
                  <a:schemeClr val="bg1"/>
                </a:solidFill>
              </a:rPr>
            </a:br>
            <a:r>
              <a:rPr lang="en-US" sz="4900" dirty="0">
                <a:solidFill>
                  <a:schemeClr val="bg1"/>
                </a:solidFill>
                <a:latin typeface="+mj-lt"/>
              </a:rPr>
              <a:t>Futures</a:t>
            </a:r>
            <a:br>
              <a:rPr lang="en-US" sz="3200" dirty="0">
                <a:solidFill>
                  <a:schemeClr val="bg1"/>
                </a:solidFill>
              </a:rPr>
            </a:br>
            <a:endParaRPr lang="en-US" sz="3200" dirty="0">
              <a:solidFill>
                <a:schemeClr val="bg1"/>
              </a:solidFill>
            </a:endParaRP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30</a:t>
            </a:fld>
            <a:endParaRPr lang="en-US"/>
          </a:p>
        </p:txBody>
      </p:sp>
    </p:spTree>
    <p:extLst>
      <p:ext uri="{BB962C8B-B14F-4D97-AF65-F5344CB8AC3E}">
        <p14:creationId xmlns:p14="http://schemas.microsoft.com/office/powerpoint/2010/main" val="2979176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v3</a:t>
            </a:r>
          </a:p>
        </p:txBody>
      </p:sp>
      <p:sp>
        <p:nvSpPr>
          <p:cNvPr id="3" name="Content Placeholder 2"/>
          <p:cNvSpPr>
            <a:spLocks noGrp="1"/>
          </p:cNvSpPr>
          <p:nvPr>
            <p:ph idx="1"/>
          </p:nvPr>
        </p:nvSpPr>
        <p:spPr/>
        <p:txBody>
          <a:bodyPr>
            <a:normAutofit fontScale="92500" lnSpcReduction="10000"/>
          </a:bodyPr>
          <a:lstStyle/>
          <a:p>
            <a:r>
              <a:rPr lang="en-US" dirty="0"/>
              <a:t>Key Changes</a:t>
            </a:r>
          </a:p>
          <a:p>
            <a:pPr lvl="1"/>
            <a:r>
              <a:rPr lang="en-US" dirty="0"/>
              <a:t>No Server component (Tiller) – everything done via client</a:t>
            </a:r>
          </a:p>
          <a:p>
            <a:pPr lvl="2"/>
            <a:r>
              <a:rPr lang="en-US" dirty="0"/>
              <a:t>All operations under user credentials</a:t>
            </a:r>
          </a:p>
          <a:p>
            <a:pPr lvl="1"/>
            <a:r>
              <a:rPr lang="en-GB" b="0" dirty="0"/>
              <a:t>Charts are updated with:</a:t>
            </a:r>
          </a:p>
          <a:p>
            <a:pPr lvl="2"/>
            <a:r>
              <a:rPr lang="en-GB" b="0" dirty="0"/>
              <a:t>Libraries that allow “define” attributes to be shared across charts</a:t>
            </a:r>
          </a:p>
          <a:p>
            <a:pPr lvl="2"/>
            <a:r>
              <a:rPr lang="en-GB" b="0" dirty="0"/>
              <a:t>Schema to control values</a:t>
            </a:r>
            <a:endParaRPr lang="en-GB" dirty="0"/>
          </a:p>
          <a:p>
            <a:pPr lvl="2"/>
            <a:r>
              <a:rPr lang="en-GB" b="0" dirty="0"/>
              <a:t>reserved </a:t>
            </a:r>
            <a:r>
              <a:rPr lang="en-GB" b="0" dirty="0" err="1"/>
              <a:t>ext</a:t>
            </a:r>
            <a:r>
              <a:rPr lang="en-GB" b="0" dirty="0"/>
              <a:t> directory for extensions/scripts</a:t>
            </a:r>
          </a:p>
          <a:p>
            <a:pPr lvl="1"/>
            <a:r>
              <a:rPr lang="en-GB" b="0" dirty="0"/>
              <a:t>Helm will use a "lifecycle events" emitter/handler model.</a:t>
            </a:r>
          </a:p>
          <a:p>
            <a:pPr lvl="1"/>
            <a:r>
              <a:rPr lang="en-GB" dirty="0"/>
              <a:t>Hooks are still supported, and will now be managed </a:t>
            </a:r>
          </a:p>
          <a:p>
            <a:pPr lvl="1"/>
            <a:r>
              <a:rPr lang="en-GB" b="0" dirty="0"/>
              <a:t>Helm has an embedded Lua engine for scripting some event handlers. Scripts are stored in charts.</a:t>
            </a:r>
          </a:p>
          <a:p>
            <a:pPr lvl="1"/>
            <a:r>
              <a:rPr lang="en-GB" b="0" dirty="0"/>
              <a:t>For pull-based DevOps workflow, a new Helm Controller project will be started</a:t>
            </a:r>
          </a:p>
          <a:p>
            <a:pPr lvl="2"/>
            <a:r>
              <a:rPr lang="en-GB" b="0" dirty="0"/>
              <a:t>This is not required for a deployment and will be optional</a:t>
            </a:r>
          </a:p>
          <a:p>
            <a:pPr lvl="1"/>
            <a:r>
              <a:rPr lang="en-GB" b="0" dirty="0"/>
              <a:t>Cross platform plugins in Lua that only have a runtime dependency on Helm</a:t>
            </a:r>
          </a:p>
          <a:p>
            <a:pPr lvl="1"/>
            <a:r>
              <a:rPr lang="en-GB" b="0" dirty="0"/>
              <a:t>A complementary command to helm fetch to push packages to a repository</a:t>
            </a:r>
          </a:p>
        </p:txBody>
      </p:sp>
      <p:sp>
        <p:nvSpPr>
          <p:cNvPr id="4" name="Slide Number Placeholder 3"/>
          <p:cNvSpPr>
            <a:spLocks noGrp="1"/>
          </p:cNvSpPr>
          <p:nvPr>
            <p:ph type="sldNum" sz="quarter" idx="12"/>
          </p:nvPr>
        </p:nvSpPr>
        <p:spPr/>
        <p:txBody>
          <a:bodyPr/>
          <a:lstStyle/>
          <a:p>
            <a:fld id="{D924A81F-5E2C-2E4D-A217-11B91391D3AF}" type="slidenum">
              <a:rPr lang="en-US" smtClean="0"/>
              <a:t>31</a:t>
            </a:fld>
            <a:endParaRPr lang="en-US"/>
          </a:p>
        </p:txBody>
      </p:sp>
    </p:spTree>
    <p:extLst>
      <p:ext uri="{BB962C8B-B14F-4D97-AF65-F5344CB8AC3E}">
        <p14:creationId xmlns:p14="http://schemas.microsoft.com/office/powerpoint/2010/main" val="854348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6835142" y="1275428"/>
            <a:ext cx="2062006" cy="88785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tx1"/>
                </a:solidFill>
              </a:rPr>
              <a:t>Helm CLI</a:t>
            </a:r>
          </a:p>
          <a:p>
            <a:r>
              <a:rPr lang="en-US" sz="1200" dirty="0">
                <a:solidFill>
                  <a:schemeClr val="tx1"/>
                </a:solidFill>
              </a:rPr>
              <a:t>( helm)</a:t>
            </a:r>
          </a:p>
        </p:txBody>
      </p:sp>
      <p:sp>
        <p:nvSpPr>
          <p:cNvPr id="18" name="Rounded Rectangle 17">
            <a:extLst>
              <a:ext uri="{FF2B5EF4-FFF2-40B4-BE49-F238E27FC236}">
                <a16:creationId xmlns:a16="http://schemas.microsoft.com/office/drawing/2014/main" id="{15EC8C8C-241C-B849-8D4F-0117BB6179A2}"/>
              </a:ext>
            </a:extLst>
          </p:cNvPr>
          <p:cNvSpPr/>
          <p:nvPr/>
        </p:nvSpPr>
        <p:spPr>
          <a:xfrm>
            <a:off x="7633226" y="1518946"/>
            <a:ext cx="1209489" cy="548974"/>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0"/>
          <a:lstStyle/>
          <a:p>
            <a:r>
              <a:rPr lang="en-US" sz="1200" b="1" dirty="0">
                <a:solidFill>
                  <a:schemeClr val="tx1"/>
                </a:solidFill>
              </a:rPr>
              <a:t>Helm</a:t>
            </a:r>
          </a:p>
          <a:p>
            <a:r>
              <a:rPr lang="en-US" sz="1200" b="1" dirty="0">
                <a:solidFill>
                  <a:schemeClr val="tx1"/>
                </a:solidFill>
              </a:rPr>
              <a:t>Library</a:t>
            </a:r>
          </a:p>
        </p:txBody>
      </p:sp>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Helm v3 Architecture</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457200" y="1447800"/>
            <a:ext cx="5039232" cy="4953000"/>
          </a:xfrm>
        </p:spPr>
        <p:txBody>
          <a:bodyPr>
            <a:normAutofit/>
          </a:bodyPr>
          <a:lstStyle/>
          <a:p>
            <a:r>
              <a:rPr lang="en-US" sz="2600" b="0" dirty="0"/>
              <a:t>The Helm v3 Client (helm) is a command-line client façade that uses the (new) helm library to:</a:t>
            </a:r>
          </a:p>
          <a:p>
            <a:pPr lvl="1"/>
            <a:r>
              <a:rPr lang="en-US" sz="2200" dirty="0"/>
              <a:t>Interface with the Kubernetes API server directly</a:t>
            </a:r>
          </a:p>
          <a:p>
            <a:pPr lvl="1"/>
            <a:r>
              <a:rPr lang="en-US" sz="2200" dirty="0"/>
              <a:t>Supports all the functionality of helm v2</a:t>
            </a:r>
          </a:p>
          <a:p>
            <a:pPr lvl="2"/>
            <a:r>
              <a:rPr lang="en-US" sz="1800" dirty="0"/>
              <a:t>With a few exceptions that don’t make sense with the new architecture</a:t>
            </a:r>
          </a:p>
          <a:p>
            <a:pPr lvl="1"/>
            <a:r>
              <a:rPr lang="en-US" sz="2200" dirty="0"/>
              <a:t>Stores release state in the same namespace as the application destination</a:t>
            </a:r>
          </a:p>
          <a:p>
            <a:pPr lvl="1"/>
            <a:r>
              <a:rPr lang="en-US" sz="2200" dirty="0"/>
              <a:t>Can push as well as fetch charts to/from a chart repository</a:t>
            </a:r>
          </a:p>
          <a:p>
            <a:endParaRPr lang="en-US" sz="2400" dirty="0"/>
          </a:p>
          <a:p>
            <a:endParaRPr lang="en-US" dirty="0"/>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32</a:t>
            </a:fld>
            <a:endParaRPr lang="en-US"/>
          </a:p>
        </p:txBody>
      </p:sp>
      <p:sp>
        <p:nvSpPr>
          <p:cNvPr id="6" name="Rounded Rectangle 5"/>
          <p:cNvSpPr/>
          <p:nvPr/>
        </p:nvSpPr>
        <p:spPr>
          <a:xfrm>
            <a:off x="6824420" y="3037396"/>
            <a:ext cx="2827103" cy="1886670"/>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20" name="Rounded Rectangle 19"/>
          <p:cNvSpPr/>
          <p:nvPr/>
        </p:nvSpPr>
        <p:spPr>
          <a:xfrm>
            <a:off x="7381530" y="3530174"/>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Kubernetes </a:t>
            </a:r>
          </a:p>
          <a:p>
            <a:pPr algn="ctr"/>
            <a:r>
              <a:rPr lang="en-US" sz="1200" b="1" dirty="0">
                <a:solidFill>
                  <a:schemeClr val="tx1"/>
                </a:solidFill>
              </a:rPr>
              <a:t>API Server</a:t>
            </a:r>
          </a:p>
        </p:txBody>
      </p:sp>
      <p:cxnSp>
        <p:nvCxnSpPr>
          <p:cNvPr id="23" name="Straight Arrow Connector 22"/>
          <p:cNvCxnSpPr>
            <a:cxnSpLocks/>
          </p:cNvCxnSpPr>
          <p:nvPr/>
        </p:nvCxnSpPr>
        <p:spPr>
          <a:xfrm>
            <a:off x="8352097" y="2066353"/>
            <a:ext cx="0" cy="144541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489710" y="2293192"/>
            <a:ext cx="1305316" cy="276999"/>
          </a:xfrm>
          <a:prstGeom prst="rect">
            <a:avLst/>
          </a:prstGeom>
          <a:solidFill>
            <a:schemeClr val="bg1"/>
          </a:solidFill>
          <a:ln>
            <a:solidFill>
              <a:schemeClr val="tx1"/>
            </a:solidFill>
          </a:ln>
        </p:spPr>
        <p:txBody>
          <a:bodyPr wrap="square" rtlCol="0">
            <a:spAutoFit/>
          </a:bodyPr>
          <a:lstStyle/>
          <a:p>
            <a:pPr algn="ctr"/>
            <a:r>
              <a:rPr lang="en-US" sz="1200" dirty="0"/>
              <a:t>Helm chart</a:t>
            </a:r>
          </a:p>
        </p:txBody>
      </p:sp>
      <p:sp>
        <p:nvSpPr>
          <p:cNvPr id="44" name="TextBox 43"/>
          <p:cNvSpPr txBox="1"/>
          <p:nvPr/>
        </p:nvSpPr>
        <p:spPr>
          <a:xfrm>
            <a:off x="7534920" y="4947115"/>
            <a:ext cx="3644843" cy="386886"/>
          </a:xfrm>
          <a:prstGeom prst="rect">
            <a:avLst/>
          </a:prstGeom>
          <a:noFill/>
        </p:spPr>
        <p:txBody>
          <a:bodyPr wrap="square" rtlCol="0">
            <a:spAutoFit/>
          </a:bodyPr>
          <a:lstStyle/>
          <a:p>
            <a:r>
              <a:rPr lang="en-US"/>
              <a:t>Kubernetes Cluster</a:t>
            </a:r>
          </a:p>
        </p:txBody>
      </p:sp>
      <p:sp>
        <p:nvSpPr>
          <p:cNvPr id="45" name="Rounded Rectangle 44"/>
          <p:cNvSpPr/>
          <p:nvPr/>
        </p:nvSpPr>
        <p:spPr>
          <a:xfrm>
            <a:off x="5602833" y="2789591"/>
            <a:ext cx="6263640" cy="2502027"/>
          </a:xfrm>
          <a:prstGeom prst="round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pic>
        <p:nvPicPr>
          <p:cNvPr id="17" name="Picture 2" descr="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3995" y="4842964"/>
            <a:ext cx="713586" cy="7135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2150" y="1592867"/>
            <a:ext cx="438896" cy="438896"/>
          </a:xfrm>
          <a:prstGeom prst="rect">
            <a:avLst/>
          </a:prstGeom>
        </p:spPr>
      </p:pic>
      <p:sp>
        <p:nvSpPr>
          <p:cNvPr id="25" name="Rounded Rectangle 24">
            <a:extLst>
              <a:ext uri="{FF2B5EF4-FFF2-40B4-BE49-F238E27FC236}">
                <a16:creationId xmlns:a16="http://schemas.microsoft.com/office/drawing/2014/main" id="{41A5F2CA-0DFC-A141-A80F-FF0D548ACE40}"/>
              </a:ext>
            </a:extLst>
          </p:cNvPr>
          <p:cNvSpPr/>
          <p:nvPr/>
        </p:nvSpPr>
        <p:spPr>
          <a:xfrm>
            <a:off x="10359879" y="1375294"/>
            <a:ext cx="1338501" cy="836278"/>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200" dirty="0">
                <a:solidFill>
                  <a:schemeClr val="tx1"/>
                </a:solidFill>
              </a:rPr>
              <a:t>Chart</a:t>
            </a:r>
          </a:p>
          <a:p>
            <a:pPr algn="ctr"/>
            <a:r>
              <a:rPr lang="en-US" sz="1200" dirty="0">
                <a:solidFill>
                  <a:schemeClr val="tx1"/>
                </a:solidFill>
              </a:rPr>
              <a:t>Repository</a:t>
            </a:r>
          </a:p>
        </p:txBody>
      </p:sp>
      <p:cxnSp>
        <p:nvCxnSpPr>
          <p:cNvPr id="26" name="Straight Arrow Connector 25">
            <a:extLst>
              <a:ext uri="{FF2B5EF4-FFF2-40B4-BE49-F238E27FC236}">
                <a16:creationId xmlns:a16="http://schemas.microsoft.com/office/drawing/2014/main" id="{5E93AA32-6F10-E242-8690-A13DB044E331}"/>
              </a:ext>
            </a:extLst>
          </p:cNvPr>
          <p:cNvCxnSpPr>
            <a:cxnSpLocks/>
            <a:stCxn id="18" idx="3"/>
            <a:endCxn id="25" idx="1"/>
          </p:cNvCxnSpPr>
          <p:nvPr/>
        </p:nvCxnSpPr>
        <p:spPr>
          <a:xfrm>
            <a:off x="8842715" y="1793433"/>
            <a:ext cx="1517164"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F17635E-E6E8-CA41-87EE-4ED9D85BC808}"/>
              </a:ext>
            </a:extLst>
          </p:cNvPr>
          <p:cNvSpPr txBox="1"/>
          <p:nvPr/>
        </p:nvSpPr>
        <p:spPr>
          <a:xfrm>
            <a:off x="9172705" y="1518946"/>
            <a:ext cx="1297736" cy="276999"/>
          </a:xfrm>
          <a:prstGeom prst="rect">
            <a:avLst/>
          </a:prstGeom>
          <a:noFill/>
        </p:spPr>
        <p:txBody>
          <a:bodyPr wrap="square" rtlCol="0">
            <a:spAutoFit/>
          </a:bodyPr>
          <a:lstStyle/>
          <a:p>
            <a:r>
              <a:rPr lang="en-US" sz="1200" dirty="0"/>
              <a:t>push/fetch</a:t>
            </a:r>
          </a:p>
        </p:txBody>
      </p:sp>
    </p:spTree>
    <p:extLst>
      <p:ext uri="{BB962C8B-B14F-4D97-AF65-F5344CB8AC3E}">
        <p14:creationId xmlns:p14="http://schemas.microsoft.com/office/powerpoint/2010/main" val="6047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v3 time frame</a:t>
            </a:r>
          </a:p>
        </p:txBody>
      </p:sp>
      <p:sp>
        <p:nvSpPr>
          <p:cNvPr id="3" name="Content Placeholder 2"/>
          <p:cNvSpPr>
            <a:spLocks noGrp="1"/>
          </p:cNvSpPr>
          <p:nvPr>
            <p:ph idx="1"/>
          </p:nvPr>
        </p:nvSpPr>
        <p:spPr/>
        <p:txBody>
          <a:bodyPr>
            <a:normAutofit/>
          </a:bodyPr>
          <a:lstStyle/>
          <a:p>
            <a:r>
              <a:rPr lang="en-US" dirty="0"/>
              <a:t>Undefined!!!</a:t>
            </a:r>
          </a:p>
          <a:p>
            <a:r>
              <a:rPr lang="en-US" dirty="0"/>
              <a:t>More detail on v3 functionality</a:t>
            </a:r>
          </a:p>
          <a:p>
            <a:pPr lvl="1"/>
            <a:r>
              <a:rPr lang="en-US" dirty="0">
                <a:hlinkClick r:id="rId2"/>
              </a:rPr>
              <a:t>https://github.com/helm/community/blob/master/helm-v3/000-helm-v3.md</a:t>
            </a:r>
            <a:endParaRPr lang="en-US" dirty="0"/>
          </a:p>
          <a:p>
            <a:r>
              <a:rPr lang="en-US" dirty="0"/>
              <a:t>Milestones can be tracked</a:t>
            </a:r>
          </a:p>
          <a:p>
            <a:pPr lvl="1"/>
            <a:r>
              <a:rPr lang="en-US" dirty="0">
                <a:hlinkClick r:id="rId3"/>
              </a:rPr>
              <a:t>https://github.com/kubernetes/helm/milestones</a:t>
            </a:r>
            <a:r>
              <a:rPr lang="en-US" dirty="0"/>
              <a:t> </a:t>
            </a:r>
          </a:p>
          <a:p>
            <a:r>
              <a:rPr lang="en-US" dirty="0"/>
              <a:t>A second use of the (new) helm library is proposed as a “Helm Controller” that could be installed into the cluster to enable pull operations. Details of this are, as yet, not defined. However, this would NOT act on behalf of the v3 helm client, rather have its own TBD interface.</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33</a:t>
            </a:fld>
            <a:endParaRPr lang="en-US"/>
          </a:p>
        </p:txBody>
      </p:sp>
    </p:spTree>
    <p:extLst>
      <p:ext uri="{BB962C8B-B14F-4D97-AF65-F5344CB8AC3E}">
        <p14:creationId xmlns:p14="http://schemas.microsoft.com/office/powerpoint/2010/main" val="1420283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normAutofit fontScale="90000"/>
          </a:bodyPr>
          <a:lstStyle/>
          <a:p>
            <a:pPr lvl="1" algn="l" rtl="0">
              <a:lnSpc>
                <a:spcPct val="90000"/>
              </a:lnSpc>
              <a:spcBef>
                <a:spcPct val="0"/>
              </a:spcBef>
            </a:pPr>
            <a:br>
              <a:rPr lang="en-US" sz="3200" dirty="0">
                <a:solidFill>
                  <a:schemeClr val="bg1"/>
                </a:solidFill>
              </a:rPr>
            </a:br>
            <a:r>
              <a:rPr lang="en-US" sz="4900" dirty="0">
                <a:solidFill>
                  <a:schemeClr val="bg1"/>
                </a:solidFill>
                <a:latin typeface="+mj-lt"/>
              </a:rPr>
              <a:t>Backup</a:t>
            </a:r>
            <a:br>
              <a:rPr lang="en-US" sz="3200" dirty="0">
                <a:solidFill>
                  <a:schemeClr val="bg1"/>
                </a:solidFill>
              </a:rPr>
            </a:br>
            <a:endParaRPr lang="en-US" sz="3200" dirty="0">
              <a:solidFill>
                <a:schemeClr val="bg1"/>
              </a:solidFill>
            </a:endParaRP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34</a:t>
            </a:fld>
            <a:endParaRPr lang="en-US"/>
          </a:p>
        </p:txBody>
      </p:sp>
    </p:spTree>
    <p:extLst>
      <p:ext uri="{BB962C8B-B14F-4D97-AF65-F5344CB8AC3E}">
        <p14:creationId xmlns:p14="http://schemas.microsoft.com/office/powerpoint/2010/main" val="1863127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mr-IN" dirty="0"/>
              <a:t>–</a:t>
            </a:r>
            <a:r>
              <a:rPr lang="en-US" dirty="0"/>
              <a:t> Chart Deployment</a:t>
            </a:r>
          </a:p>
        </p:txBody>
      </p:sp>
      <p:sp>
        <p:nvSpPr>
          <p:cNvPr id="3" name="Content Placeholder 2"/>
          <p:cNvSpPr>
            <a:spLocks noGrp="1"/>
          </p:cNvSpPr>
          <p:nvPr>
            <p:ph idx="1"/>
          </p:nvPr>
        </p:nvSpPr>
        <p:spPr/>
        <p:txBody>
          <a:bodyPr>
            <a:normAutofit fontScale="77500" lnSpcReduction="20000"/>
          </a:bodyPr>
          <a:lstStyle/>
          <a:p>
            <a:r>
              <a:rPr lang="en-US" b="0" dirty="0"/>
              <a:t>Check existing installation of Helm chart</a:t>
            </a:r>
          </a:p>
          <a:p>
            <a:pPr lvl="1"/>
            <a:r>
              <a:rPr lang="en-US" b="1" i="1" dirty="0"/>
              <a:t>helm ls</a:t>
            </a:r>
          </a:p>
          <a:p>
            <a:r>
              <a:rPr lang="en-US" b="0" dirty="0"/>
              <a:t>Check what repo do you have </a:t>
            </a:r>
          </a:p>
          <a:p>
            <a:pPr lvl="1"/>
            <a:r>
              <a:rPr lang="en-US" b="1" i="1" dirty="0"/>
              <a:t>helm repo list</a:t>
            </a:r>
          </a:p>
          <a:p>
            <a:r>
              <a:rPr lang="en-US" b="0" dirty="0"/>
              <a:t>Add repo</a:t>
            </a:r>
          </a:p>
          <a:p>
            <a:pPr lvl="1"/>
            <a:r>
              <a:rPr lang="en-US" b="1" i="1" dirty="0"/>
              <a:t>helm repo add helm101 </a:t>
            </a:r>
            <a:r>
              <a:rPr lang="en-US" b="1" i="1" dirty="0">
                <a:hlinkClick r:id="rId3"/>
              </a:rPr>
              <a:t>https://ibm.github.io/helm101/</a:t>
            </a:r>
            <a:endParaRPr lang="en-US" b="1" i="1" dirty="0"/>
          </a:p>
          <a:p>
            <a:r>
              <a:rPr lang="en-US" b="0" dirty="0"/>
              <a:t>Verify that helm101/guestbook is now in your repo</a:t>
            </a:r>
          </a:p>
          <a:p>
            <a:pPr lvl="1"/>
            <a:r>
              <a:rPr lang="en-US" b="1" i="1" dirty="0"/>
              <a:t>helm repo list</a:t>
            </a:r>
          </a:p>
          <a:p>
            <a:pPr lvl="1"/>
            <a:r>
              <a:rPr lang="en-US" b="1" i="1" dirty="0"/>
              <a:t>helm search helm101</a:t>
            </a:r>
          </a:p>
          <a:p>
            <a:r>
              <a:rPr lang="en-US" b="0" dirty="0"/>
              <a:t>Install </a:t>
            </a:r>
          </a:p>
          <a:p>
            <a:pPr lvl="1"/>
            <a:r>
              <a:rPr lang="en-US" b="1" i="1" dirty="0"/>
              <a:t>helm install helm101/guestbook --name </a:t>
            </a:r>
            <a:r>
              <a:rPr lang="en-US" b="1" i="1" dirty="0" err="1"/>
              <a:t>myguestbook</a:t>
            </a:r>
            <a:r>
              <a:rPr lang="en-US" b="1" i="1" dirty="0"/>
              <a:t> --set </a:t>
            </a:r>
            <a:r>
              <a:rPr lang="en-US" b="1" i="1" dirty="0" err="1"/>
              <a:t>serviceType</a:t>
            </a:r>
            <a:r>
              <a:rPr lang="en-US" b="1" i="1" dirty="0"/>
              <a:t>=</a:t>
            </a:r>
            <a:r>
              <a:rPr lang="en-US" b="1" i="1" dirty="0" err="1"/>
              <a:t>NodePort</a:t>
            </a:r>
            <a:r>
              <a:rPr lang="en-US" b="1" i="1" dirty="0"/>
              <a:t> </a:t>
            </a:r>
            <a:r>
              <a:rPr lang="mr-IN" dirty="0"/>
              <a:t>–</a:t>
            </a:r>
            <a:r>
              <a:rPr lang="en-US" dirty="0"/>
              <a:t> follow the output instructions to see your guestbook application</a:t>
            </a:r>
          </a:p>
          <a:p>
            <a:r>
              <a:rPr lang="en-US" b="0" dirty="0"/>
              <a:t>Verify that your guestbook chart is installed</a:t>
            </a:r>
          </a:p>
          <a:p>
            <a:pPr lvl="1"/>
            <a:r>
              <a:rPr lang="en-US" b="1" i="1" dirty="0"/>
              <a:t>helm ls</a:t>
            </a:r>
          </a:p>
          <a:p>
            <a:r>
              <a:rPr lang="en-US" b="0" dirty="0"/>
              <a:t>Check chart release history</a:t>
            </a:r>
          </a:p>
          <a:p>
            <a:pPr lvl="1"/>
            <a:r>
              <a:rPr lang="en-US" b="1" i="1" dirty="0"/>
              <a:t>helm history </a:t>
            </a:r>
            <a:r>
              <a:rPr lang="en-US" b="1" i="1" dirty="0" err="1"/>
              <a:t>myguestbook</a:t>
            </a:r>
            <a:endParaRPr lang="en-US" b="1" i="1" dirty="0"/>
          </a:p>
        </p:txBody>
      </p:sp>
      <p:sp>
        <p:nvSpPr>
          <p:cNvPr id="4" name="Slide Number Placeholder 3"/>
          <p:cNvSpPr>
            <a:spLocks noGrp="1"/>
          </p:cNvSpPr>
          <p:nvPr>
            <p:ph type="sldNum" sz="quarter" idx="12"/>
          </p:nvPr>
        </p:nvSpPr>
        <p:spPr/>
        <p:txBody>
          <a:bodyPr/>
          <a:lstStyle/>
          <a:p>
            <a:fld id="{D924A81F-5E2C-2E4D-A217-11B91391D3AF}" type="slidenum">
              <a:rPr lang="en-US" smtClean="0"/>
              <a:t>35</a:t>
            </a:fld>
            <a:endParaRPr lang="en-US"/>
          </a:p>
        </p:txBody>
      </p:sp>
    </p:spTree>
    <p:extLst>
      <p:ext uri="{BB962C8B-B14F-4D97-AF65-F5344CB8AC3E}">
        <p14:creationId xmlns:p14="http://schemas.microsoft.com/office/powerpoint/2010/main" val="2141772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mr-IN" dirty="0"/>
              <a:t>–</a:t>
            </a:r>
            <a:r>
              <a:rPr lang="en-US" dirty="0"/>
              <a:t> Upgrades and Rollback</a:t>
            </a:r>
          </a:p>
        </p:txBody>
      </p:sp>
      <p:sp>
        <p:nvSpPr>
          <p:cNvPr id="3" name="Content Placeholder 2"/>
          <p:cNvSpPr>
            <a:spLocks noGrp="1"/>
          </p:cNvSpPr>
          <p:nvPr>
            <p:ph idx="1"/>
          </p:nvPr>
        </p:nvSpPr>
        <p:spPr/>
        <p:txBody>
          <a:bodyPr>
            <a:normAutofit fontScale="92500" lnSpcReduction="20000"/>
          </a:bodyPr>
          <a:lstStyle/>
          <a:p>
            <a:r>
              <a:rPr lang="en-US" b="0" dirty="0"/>
              <a:t>First let’s see what we have</a:t>
            </a:r>
          </a:p>
          <a:p>
            <a:pPr lvl="1"/>
            <a:r>
              <a:rPr lang="en-US" sz="1800" dirty="0"/>
              <a:t> </a:t>
            </a:r>
            <a:r>
              <a:rPr lang="en-US" sz="2100" b="1" i="1" dirty="0"/>
              <a:t>helm history </a:t>
            </a:r>
            <a:r>
              <a:rPr lang="en-US" sz="2100" b="1" i="1" dirty="0" err="1"/>
              <a:t>myguestbook</a:t>
            </a:r>
            <a:endParaRPr lang="en-US" sz="2100" b="1" i="1" dirty="0"/>
          </a:p>
          <a:p>
            <a:pPr lvl="2"/>
            <a:r>
              <a:rPr lang="en-US" sz="1400" dirty="0"/>
              <a:t>REVISION	UPDATED                 			STATUS  	CHART          	DESCRIPTION</a:t>
            </a:r>
          </a:p>
          <a:p>
            <a:pPr marL="914400" lvl="2" indent="0">
              <a:buNone/>
            </a:pPr>
            <a:r>
              <a:rPr lang="en-US" sz="1400" dirty="0"/>
              <a:t>      1      		Thu May 17 21:54:29 2018		DEPLOYED	guestbook-0.1.0 Install complete</a:t>
            </a:r>
          </a:p>
          <a:p>
            <a:r>
              <a:rPr lang="en-US" b="0" dirty="0"/>
              <a:t>Upgrade </a:t>
            </a:r>
          </a:p>
          <a:p>
            <a:pPr lvl="1"/>
            <a:r>
              <a:rPr lang="en-US" sz="2000" b="1" i="1" dirty="0"/>
              <a:t>helm upgrade </a:t>
            </a:r>
            <a:r>
              <a:rPr lang="en-US" sz="2000" b="1" i="1" dirty="0" err="1"/>
              <a:t>myguestbook</a:t>
            </a:r>
            <a:r>
              <a:rPr lang="en-US" sz="2000" b="1" i="1" dirty="0"/>
              <a:t> helm101/guestbook</a:t>
            </a:r>
          </a:p>
          <a:p>
            <a:pPr lvl="1"/>
            <a:r>
              <a:rPr lang="en-US" sz="2100" b="1" i="1" dirty="0"/>
              <a:t>helm history </a:t>
            </a:r>
            <a:r>
              <a:rPr lang="en-US" sz="2100" b="1" i="1" dirty="0" err="1"/>
              <a:t>myguestbook</a:t>
            </a:r>
            <a:endParaRPr lang="en-US" sz="2100" b="1" i="1" dirty="0"/>
          </a:p>
          <a:p>
            <a:pPr lvl="2"/>
            <a:r>
              <a:rPr lang="en-US" sz="1400" dirty="0"/>
              <a:t>REVISION		UPDATED                 		STATUS    		CHART          		DESCRIPTION</a:t>
            </a:r>
          </a:p>
          <a:p>
            <a:pPr marL="914400" lvl="2" indent="0">
              <a:buNone/>
            </a:pPr>
            <a:r>
              <a:rPr lang="en-US" sz="1400" dirty="0"/>
              <a:t>      1       		Thu May 17 21:54:29 2018		SUPERSEDED		guestbook-0.1.0	Install complete</a:t>
            </a:r>
          </a:p>
          <a:p>
            <a:pPr marL="914400" lvl="2" indent="0">
              <a:buNone/>
            </a:pPr>
            <a:r>
              <a:rPr lang="en-US" sz="1400" dirty="0"/>
              <a:t>      2       		Fri May 18 09:08:10 2018		DEPLOYED  		guestbook-0.1.0	Upgrade complete</a:t>
            </a:r>
          </a:p>
          <a:p>
            <a:r>
              <a:rPr lang="en-US" b="0" dirty="0"/>
              <a:t>Rollback</a:t>
            </a:r>
          </a:p>
          <a:p>
            <a:pPr lvl="1"/>
            <a:r>
              <a:rPr lang="en-US" sz="2000" b="1" i="1" dirty="0"/>
              <a:t>helm rollback </a:t>
            </a:r>
            <a:r>
              <a:rPr lang="en-US" sz="2000" b="1" i="1" dirty="0" err="1"/>
              <a:t>myguestbook</a:t>
            </a:r>
            <a:r>
              <a:rPr lang="en-US" sz="2000" b="1" i="1" dirty="0"/>
              <a:t> 1</a:t>
            </a:r>
          </a:p>
          <a:p>
            <a:pPr marL="685800" lvl="2">
              <a:spcBef>
                <a:spcPts val="1000"/>
              </a:spcBef>
              <a:buClr>
                <a:schemeClr val="tx1"/>
              </a:buClr>
            </a:pPr>
            <a:r>
              <a:rPr lang="en-US" sz="2100" b="1" i="1" dirty="0"/>
              <a:t>helm history </a:t>
            </a:r>
            <a:r>
              <a:rPr lang="en-US" sz="2100" b="1" i="1" dirty="0" err="1"/>
              <a:t>myguestbook</a:t>
            </a:r>
            <a:endParaRPr lang="en-US" sz="2100" b="1" i="1" dirty="0"/>
          </a:p>
          <a:p>
            <a:pPr marL="1143000" lvl="3">
              <a:spcBef>
                <a:spcPts val="1000"/>
              </a:spcBef>
              <a:buClr>
                <a:schemeClr val="tx1"/>
              </a:buClr>
            </a:pPr>
            <a:r>
              <a:rPr lang="en-US" sz="1400" dirty="0"/>
              <a:t>REVISION		UPDATED                 		STATUS    		CHART          		DESCRIPTION</a:t>
            </a:r>
          </a:p>
          <a:p>
            <a:pPr marL="914400" lvl="3" indent="0">
              <a:spcBef>
                <a:spcPts val="1000"/>
              </a:spcBef>
              <a:buClr>
                <a:schemeClr val="tx1"/>
              </a:buClr>
              <a:buNone/>
            </a:pPr>
            <a:r>
              <a:rPr lang="en-US" sz="1400" dirty="0"/>
              <a:t>      1       		Thu May 17 21:54:29 2018		SUPERSEDED		guestbook-0.1.0	Install complete</a:t>
            </a:r>
          </a:p>
          <a:p>
            <a:pPr marL="914400" lvl="3" indent="0">
              <a:spcBef>
                <a:spcPts val="1000"/>
              </a:spcBef>
              <a:buClr>
                <a:schemeClr val="tx1"/>
              </a:buClr>
              <a:buNone/>
            </a:pPr>
            <a:r>
              <a:rPr lang="en-US" sz="1400" dirty="0"/>
              <a:t>      2       		Fri May 18 09:08:10 2018		SUPERSEDED		guestbook-0.1.0	Upgrade complete</a:t>
            </a:r>
          </a:p>
          <a:p>
            <a:pPr marL="914400" lvl="3" indent="0">
              <a:spcBef>
                <a:spcPts val="1000"/>
              </a:spcBef>
              <a:buClr>
                <a:schemeClr val="tx1"/>
              </a:buClr>
              <a:buNone/>
            </a:pPr>
            <a:r>
              <a:rPr lang="en-US" sz="1400" dirty="0"/>
              <a:t>      3       		Fri May 18 09:11:25 2018		DEPLOYED  		guestbook-0.1.0	Rollback to 1</a:t>
            </a:r>
          </a:p>
          <a:p>
            <a:endParaRPr lang="en-US" dirty="0"/>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36</a:t>
            </a:fld>
            <a:endParaRPr lang="en-US"/>
          </a:p>
        </p:txBody>
      </p:sp>
    </p:spTree>
    <p:extLst>
      <p:ext uri="{BB962C8B-B14F-4D97-AF65-F5344CB8AC3E}">
        <p14:creationId xmlns:p14="http://schemas.microsoft.com/office/powerpoint/2010/main" val="444117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mr-IN" dirty="0"/>
              <a:t>–</a:t>
            </a:r>
            <a:r>
              <a:rPr lang="en-US" dirty="0"/>
              <a:t> Clean Up</a:t>
            </a:r>
          </a:p>
        </p:txBody>
      </p:sp>
      <p:sp>
        <p:nvSpPr>
          <p:cNvPr id="3" name="Content Placeholder 2"/>
          <p:cNvSpPr>
            <a:spLocks noGrp="1"/>
          </p:cNvSpPr>
          <p:nvPr>
            <p:ph idx="1"/>
          </p:nvPr>
        </p:nvSpPr>
        <p:spPr/>
        <p:txBody>
          <a:bodyPr/>
          <a:lstStyle/>
          <a:p>
            <a:r>
              <a:rPr lang="en-US" b="0" dirty="0"/>
              <a:t>Remove repo</a:t>
            </a:r>
          </a:p>
          <a:p>
            <a:pPr lvl="1"/>
            <a:r>
              <a:rPr lang="en-US" b="1" dirty="0"/>
              <a:t>helm repo remove helm101</a:t>
            </a:r>
          </a:p>
          <a:p>
            <a:r>
              <a:rPr lang="en-US" b="0" dirty="0"/>
              <a:t>Remove chart completely</a:t>
            </a:r>
          </a:p>
          <a:p>
            <a:pPr lvl="1"/>
            <a:r>
              <a:rPr lang="en-US" b="1" dirty="0"/>
              <a:t>helm delete --purge </a:t>
            </a:r>
            <a:r>
              <a:rPr lang="en-US" b="1" dirty="0" err="1"/>
              <a:t>myguestbook</a:t>
            </a:r>
            <a:endParaRPr lang="en-US" b="1" dirty="0"/>
          </a:p>
          <a:p>
            <a:pPr lvl="1"/>
            <a:r>
              <a:rPr lang="en-US" dirty="0"/>
              <a:t>Without </a:t>
            </a:r>
            <a:r>
              <a:rPr lang="mr-IN" dirty="0"/>
              <a:t>–</a:t>
            </a:r>
            <a:r>
              <a:rPr lang="en-US" dirty="0"/>
              <a:t>purge Helm will not completely remove your chart</a:t>
            </a:r>
          </a:p>
        </p:txBody>
      </p:sp>
      <p:sp>
        <p:nvSpPr>
          <p:cNvPr id="4" name="Slide Number Placeholder 3"/>
          <p:cNvSpPr>
            <a:spLocks noGrp="1"/>
          </p:cNvSpPr>
          <p:nvPr>
            <p:ph type="sldNum" sz="quarter" idx="12"/>
          </p:nvPr>
        </p:nvSpPr>
        <p:spPr/>
        <p:txBody>
          <a:bodyPr/>
          <a:lstStyle/>
          <a:p>
            <a:fld id="{D924A81F-5E2C-2E4D-A217-11B91391D3AF}" type="slidenum">
              <a:rPr lang="en-US" smtClean="0"/>
              <a:t>37</a:t>
            </a:fld>
            <a:endParaRPr lang="en-US"/>
          </a:p>
        </p:txBody>
      </p:sp>
    </p:spTree>
    <p:extLst>
      <p:ext uri="{BB962C8B-B14F-4D97-AF65-F5344CB8AC3E}">
        <p14:creationId xmlns:p14="http://schemas.microsoft.com/office/powerpoint/2010/main" val="398527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Overview of Containers</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457200" y="1447800"/>
            <a:ext cx="6172200" cy="4953000"/>
          </a:xfrm>
        </p:spPr>
        <p:txBody>
          <a:bodyPr>
            <a:normAutofit/>
          </a:bodyPr>
          <a:lstStyle/>
          <a:p>
            <a:pPr>
              <a:buFont typeface="Arial" charset="0"/>
              <a:buChar char="•"/>
            </a:pPr>
            <a:r>
              <a:rPr lang="en-US" b="0" dirty="0"/>
              <a:t>Abstraction at the app layer that packages code and dependencies together </a:t>
            </a:r>
          </a:p>
          <a:p>
            <a:pPr marL="285750" indent="-285750">
              <a:buFont typeface="Arial" charset="0"/>
              <a:buChar char="•"/>
            </a:pPr>
            <a:r>
              <a:rPr lang="en-US" b="0" dirty="0"/>
              <a:t>Multiple containers can run on the same machine and share the OS kernel with other containers, each running as isolated processes in user space</a:t>
            </a:r>
          </a:p>
          <a:p>
            <a:endParaRPr lang="en-US" dirty="0"/>
          </a:p>
          <a:p>
            <a:r>
              <a:rPr lang="en-US" sz="2600" b="0" dirty="0"/>
              <a:t>Learn more about containers here - </a:t>
            </a:r>
            <a:r>
              <a:rPr lang="en-US" sz="1800" dirty="0">
                <a:hlinkClick r:id="rId3"/>
              </a:rPr>
              <a:t>https://developer.ibm.com/courses/all/docker-essentials-extend-your-apps-with-containers/</a:t>
            </a:r>
            <a:r>
              <a:rPr lang="en-US" sz="1800" dirty="0"/>
              <a:t> </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38</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1447800"/>
            <a:ext cx="4249615" cy="3810000"/>
          </a:xfrm>
          <a:prstGeom prst="rect">
            <a:avLst/>
          </a:prstGeom>
        </p:spPr>
      </p:pic>
    </p:spTree>
    <p:extLst>
      <p:ext uri="{BB962C8B-B14F-4D97-AF65-F5344CB8AC3E}">
        <p14:creationId xmlns:p14="http://schemas.microsoft.com/office/powerpoint/2010/main" val="827860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Why Helm?</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p:txBody>
          <a:bodyPr>
            <a:normAutofit/>
          </a:bodyPr>
          <a:lstStyle/>
          <a:p>
            <a:r>
              <a:rPr lang="en-US" b="0" dirty="0"/>
              <a:t>Helm provides probably the easiest way to use Kubernetes</a:t>
            </a:r>
          </a:p>
          <a:p>
            <a:pPr lvl="1"/>
            <a:r>
              <a:rPr lang="en-US" sz="2800" dirty="0"/>
              <a:t>You can:</a:t>
            </a:r>
          </a:p>
          <a:p>
            <a:pPr lvl="2"/>
            <a:r>
              <a:rPr lang="en-US" sz="2600" dirty="0"/>
              <a:t>Use existing charts created by others</a:t>
            </a:r>
          </a:p>
          <a:p>
            <a:pPr lvl="2"/>
            <a:r>
              <a:rPr lang="en-US" sz="2600" dirty="0"/>
              <a:t>Create your own charts and share with others</a:t>
            </a:r>
          </a:p>
          <a:p>
            <a:pPr lvl="2"/>
            <a:r>
              <a:rPr lang="en-US" sz="2600" dirty="0"/>
              <a:t>Easily manage your Kubernetes manifest files, configuration values and related resources as a package</a:t>
            </a:r>
          </a:p>
          <a:p>
            <a:pPr lvl="2"/>
            <a:r>
              <a:rPr lang="en-US" sz="2600" dirty="0"/>
              <a:t>Release charts and manage releases </a:t>
            </a:r>
          </a:p>
          <a:p>
            <a:r>
              <a:rPr lang="en-US" b="0" dirty="0"/>
              <a:t>Configuring deployment with user values</a:t>
            </a:r>
          </a:p>
          <a:p>
            <a:r>
              <a:rPr lang="en-US" b="0" dirty="0"/>
              <a:t>Active development with a strong community behind it</a:t>
            </a:r>
          </a:p>
          <a:p>
            <a:pPr lvl="1"/>
            <a:r>
              <a:rPr lang="en-US" dirty="0"/>
              <a:t>There is even a dedicated Helm Summit</a:t>
            </a:r>
          </a:p>
          <a:p>
            <a:r>
              <a:rPr lang="en-US" b="0" dirty="0"/>
              <a:t>Used widely in IBM and in the industry</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39</a:t>
            </a:fld>
            <a:endParaRPr lang="en-US"/>
          </a:p>
        </p:txBody>
      </p:sp>
    </p:spTree>
    <p:extLst>
      <p:ext uri="{BB962C8B-B14F-4D97-AF65-F5344CB8AC3E}">
        <p14:creationId xmlns:p14="http://schemas.microsoft.com/office/powerpoint/2010/main" val="53648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Deploying Guestbook </a:t>
            </a:r>
            <a:r>
              <a:rPr lang="mr-IN" dirty="0"/>
              <a:t>–</a:t>
            </a:r>
            <a:r>
              <a:rPr lang="en-US" dirty="0"/>
              <a:t> </a:t>
            </a:r>
            <a:r>
              <a:rPr lang="en-US" dirty="0" err="1"/>
              <a:t>kubectl</a:t>
            </a:r>
            <a:r>
              <a:rPr lang="en-US" dirty="0"/>
              <a:t> Way</a:t>
            </a:r>
          </a:p>
        </p:txBody>
      </p:sp>
      <p:sp>
        <p:nvSpPr>
          <p:cNvPr id="3" name="Content Placeholder 2"/>
          <p:cNvSpPr>
            <a:spLocks noGrp="1"/>
          </p:cNvSpPr>
          <p:nvPr>
            <p:ph idx="1"/>
          </p:nvPr>
        </p:nvSpPr>
        <p:spPr/>
        <p:txBody>
          <a:bodyPr>
            <a:normAutofit/>
          </a:bodyPr>
          <a:lstStyle/>
          <a:p>
            <a:r>
              <a:rPr lang="en-US" dirty="0"/>
              <a:t>Let’s see what it takes to deploy this app on a running Kubernetes cluster</a:t>
            </a:r>
          </a:p>
          <a:p>
            <a:pPr lvl="1"/>
            <a:r>
              <a:rPr lang="en-US" sz="2800" dirty="0"/>
              <a:t>Total 6 YAML Kubernetes manifest files</a:t>
            </a:r>
          </a:p>
          <a:p>
            <a:pPr lvl="2"/>
            <a:r>
              <a:rPr lang="en-US" sz="2400" dirty="0"/>
              <a:t>Application deployment and service configuration</a:t>
            </a:r>
          </a:p>
          <a:p>
            <a:pPr lvl="2"/>
            <a:r>
              <a:rPr lang="en-US" sz="2400" dirty="0"/>
              <a:t>Redis master deployment and service configuration</a:t>
            </a:r>
          </a:p>
          <a:p>
            <a:pPr lvl="2"/>
            <a:r>
              <a:rPr lang="en-US" sz="2400" dirty="0"/>
              <a:t>Redis slaves deployment and service configuration</a:t>
            </a:r>
          </a:p>
          <a:p>
            <a:pPr lvl="1"/>
            <a:r>
              <a:rPr lang="en-US" sz="2800" dirty="0"/>
              <a:t>Using the Kubernetes command line interface, </a:t>
            </a:r>
            <a:r>
              <a:rPr lang="en-US" sz="2800" dirty="0" err="1"/>
              <a:t>Kubectl</a:t>
            </a:r>
            <a:endParaRPr lang="en-US" sz="2800" dirty="0"/>
          </a:p>
          <a:p>
            <a:pPr lvl="2"/>
            <a:r>
              <a:rPr lang="en-US" sz="2400" dirty="0"/>
              <a:t>Create Deployment</a:t>
            </a:r>
          </a:p>
          <a:p>
            <a:pPr lvl="2"/>
            <a:r>
              <a:rPr lang="en-US" sz="2400" dirty="0"/>
              <a:t>Manage Deployment</a:t>
            </a:r>
          </a:p>
          <a:p>
            <a:pPr lvl="1"/>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4</a:t>
            </a:fld>
            <a:endParaRPr lang="en-US"/>
          </a:p>
        </p:txBody>
      </p:sp>
    </p:spTree>
    <p:extLst>
      <p:ext uri="{BB962C8B-B14F-4D97-AF65-F5344CB8AC3E}">
        <p14:creationId xmlns:p14="http://schemas.microsoft.com/office/powerpoint/2010/main" val="316065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Overview of Kubernetes</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p:txBody>
          <a:bodyPr>
            <a:normAutofit fontScale="92500" lnSpcReduction="10000"/>
          </a:bodyPr>
          <a:lstStyle/>
          <a:p>
            <a:pPr>
              <a:buFont typeface="Arial" charset="0"/>
              <a:buChar char="•"/>
            </a:pPr>
            <a:r>
              <a:rPr lang="en-US" b="0" dirty="0"/>
              <a:t>Enterprise level container orchestration</a:t>
            </a:r>
          </a:p>
          <a:p>
            <a:pPr>
              <a:buFont typeface="Arial" charset="0"/>
              <a:buChar char="•"/>
            </a:pPr>
            <a:r>
              <a:rPr lang="en-US" b="0" dirty="0"/>
              <a:t>Provision, manage, scale applications (containers) across a cluster</a:t>
            </a:r>
          </a:p>
          <a:p>
            <a:pPr marL="285750" indent="-285750">
              <a:buFont typeface="Arial" charset="0"/>
              <a:buChar char="•"/>
            </a:pPr>
            <a:r>
              <a:rPr lang="en-US" b="0" dirty="0"/>
              <a:t>Manage infrastructure resources needed by applications</a:t>
            </a:r>
          </a:p>
          <a:p>
            <a:pPr marL="971550" lvl="2" indent="-285750">
              <a:buFont typeface="Arial" charset="0"/>
              <a:buChar char="•"/>
            </a:pPr>
            <a:r>
              <a:rPr lang="en-US" sz="2400" dirty="0"/>
              <a:t>Compute</a:t>
            </a:r>
          </a:p>
          <a:p>
            <a:pPr marL="971550" lvl="2" indent="-285750">
              <a:buFont typeface="Arial" charset="0"/>
              <a:buChar char="•"/>
            </a:pPr>
            <a:r>
              <a:rPr lang="en-US" sz="2400" dirty="0"/>
              <a:t>Volumes</a:t>
            </a:r>
          </a:p>
          <a:p>
            <a:pPr marL="971550" lvl="2" indent="-285750">
              <a:buFont typeface="Arial" charset="0"/>
              <a:buChar char="•"/>
            </a:pPr>
            <a:r>
              <a:rPr lang="en-US" sz="2400" dirty="0"/>
              <a:t>Networks</a:t>
            </a:r>
          </a:p>
          <a:p>
            <a:pPr marL="971550" lvl="2" indent="-285750">
              <a:buFont typeface="Arial" charset="0"/>
              <a:buChar char="•"/>
            </a:pPr>
            <a:r>
              <a:rPr lang="en-US" sz="2400" dirty="0"/>
              <a:t>And many many many more...</a:t>
            </a:r>
          </a:p>
          <a:p>
            <a:pPr marL="171450" indent="-171450">
              <a:buFont typeface="Arial" charset="0"/>
              <a:buChar char="•"/>
            </a:pPr>
            <a:r>
              <a:rPr lang="en-US" sz="2600" b="0" dirty="0"/>
              <a:t>Declarative model</a:t>
            </a:r>
          </a:p>
          <a:p>
            <a:pPr marL="628650" lvl="1" indent="-285750">
              <a:buFont typeface="Arial" charset="0"/>
              <a:buChar char="•"/>
            </a:pPr>
            <a:r>
              <a:rPr lang="en-US" sz="2200" dirty="0"/>
              <a:t>Provide the "desired state" and Kubernetes will make it happen</a:t>
            </a:r>
          </a:p>
          <a:p>
            <a:pPr marL="285750" indent="-285750">
              <a:buFont typeface="Arial" charset="0"/>
              <a:buChar char="•"/>
            </a:pPr>
            <a:r>
              <a:rPr lang="en-US" sz="2600" b="0" dirty="0"/>
              <a:t>What's in a name?</a:t>
            </a:r>
          </a:p>
          <a:p>
            <a:pPr marL="628650" lvl="1" indent="-285750">
              <a:buFont typeface="Arial" charset="0"/>
              <a:buChar char="•"/>
            </a:pPr>
            <a:r>
              <a:rPr lang="en-US" sz="2200" dirty="0"/>
              <a:t>Kubernetes (K8s/</a:t>
            </a:r>
            <a:r>
              <a:rPr lang="en-US" sz="2200" dirty="0" err="1"/>
              <a:t>Kube</a:t>
            </a:r>
            <a:r>
              <a:rPr lang="en-US" sz="2200" dirty="0"/>
              <a:t>): "Helmsman" in ancient Greek</a:t>
            </a:r>
          </a:p>
          <a:p>
            <a:pPr>
              <a:buFont typeface="Arial" charset="0"/>
              <a:buChar char="•"/>
            </a:pPr>
            <a:endParaRPr lang="en-US" sz="1800" dirty="0"/>
          </a:p>
          <a:p>
            <a:r>
              <a:rPr lang="en-US" b="0" dirty="0"/>
              <a:t>Learn more about Kubernetes here - </a:t>
            </a:r>
            <a:r>
              <a:rPr lang="en-US" sz="1900" dirty="0">
                <a:hlinkClick r:id="rId3"/>
              </a:rPr>
              <a:t>https://github.com/IBM/kube101</a:t>
            </a:r>
            <a:r>
              <a:rPr lang="en-US" sz="1900" dirty="0"/>
              <a:t> </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40</a:t>
            </a:fld>
            <a:endParaRPr lang="en-US"/>
          </a:p>
        </p:txBody>
      </p:sp>
    </p:spTree>
    <p:extLst>
      <p:ext uri="{BB962C8B-B14F-4D97-AF65-F5344CB8AC3E}">
        <p14:creationId xmlns:p14="http://schemas.microsoft.com/office/powerpoint/2010/main" val="309866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vs Helm deployments</a:t>
            </a:r>
          </a:p>
        </p:txBody>
      </p:sp>
      <p:sp>
        <p:nvSpPr>
          <p:cNvPr id="4" name="Slide Number Placeholder 3"/>
          <p:cNvSpPr>
            <a:spLocks noGrp="1"/>
          </p:cNvSpPr>
          <p:nvPr>
            <p:ph type="sldNum" sz="quarter" idx="12"/>
          </p:nvPr>
        </p:nvSpPr>
        <p:spPr/>
        <p:txBody>
          <a:bodyPr/>
          <a:lstStyle/>
          <a:p>
            <a:fld id="{D924A81F-5E2C-2E4D-A217-11B91391D3AF}" type="slidenum">
              <a:rPr lang="en-US" smtClean="0"/>
              <a:t>41</a:t>
            </a:fld>
            <a:endParaRPr lang="en-US"/>
          </a:p>
        </p:txBody>
      </p:sp>
      <p:graphicFrame>
        <p:nvGraphicFramePr>
          <p:cNvPr id="7" name="Content Placeholder 6"/>
          <p:cNvGraphicFramePr>
            <a:graphicFrameLocks noGrp="1"/>
          </p:cNvGraphicFramePr>
          <p:nvPr>
            <p:ph idx="1"/>
            <p:extLst/>
          </p:nvPr>
        </p:nvGraphicFramePr>
        <p:xfrm>
          <a:off x="1483509" y="1295400"/>
          <a:ext cx="10354161" cy="5293307"/>
        </p:xfrm>
        <a:graphic>
          <a:graphicData uri="http://schemas.openxmlformats.org/drawingml/2006/table">
            <a:tbl>
              <a:tblPr firstRow="1" bandRow="1">
                <a:tableStyleId>{5C22544A-7EE6-4342-B048-85BDC9FD1C3A}</a:tableStyleId>
              </a:tblPr>
              <a:tblGrid>
                <a:gridCol w="3451387">
                  <a:extLst>
                    <a:ext uri="{9D8B030D-6E8A-4147-A177-3AD203B41FA5}">
                      <a16:colId xmlns:a16="http://schemas.microsoft.com/office/drawing/2014/main" val="20000"/>
                    </a:ext>
                  </a:extLst>
                </a:gridCol>
                <a:gridCol w="3451387">
                  <a:extLst>
                    <a:ext uri="{9D8B030D-6E8A-4147-A177-3AD203B41FA5}">
                      <a16:colId xmlns:a16="http://schemas.microsoft.com/office/drawing/2014/main" val="20001"/>
                    </a:ext>
                  </a:extLst>
                </a:gridCol>
                <a:gridCol w="3451387">
                  <a:extLst>
                    <a:ext uri="{9D8B030D-6E8A-4147-A177-3AD203B41FA5}">
                      <a16:colId xmlns:a16="http://schemas.microsoft.com/office/drawing/2014/main" val="20002"/>
                    </a:ext>
                  </a:extLst>
                </a:gridCol>
              </a:tblGrid>
              <a:tr h="271288">
                <a:tc>
                  <a:txBody>
                    <a:bodyPr/>
                    <a:lstStyle/>
                    <a:p>
                      <a:r>
                        <a:rPr lang="en-US" sz="1400" dirty="0"/>
                        <a:t>Deployment</a:t>
                      </a:r>
                    </a:p>
                  </a:txBody>
                  <a:tcPr/>
                </a:tc>
                <a:tc>
                  <a:txBody>
                    <a:bodyPr/>
                    <a:lstStyle/>
                    <a:p>
                      <a:r>
                        <a:rPr lang="en-US" sz="1400" dirty="0"/>
                        <a:t>Upgrade/Rollback with new</a:t>
                      </a:r>
                      <a:r>
                        <a:rPr lang="en-US" sz="1400" baseline="0" dirty="0"/>
                        <a:t> values</a:t>
                      </a:r>
                      <a:endParaRPr lang="en-US" sz="1400" dirty="0"/>
                    </a:p>
                  </a:txBody>
                  <a:tcPr/>
                </a:tc>
                <a:tc>
                  <a:txBody>
                    <a:bodyPr/>
                    <a:lstStyle/>
                    <a:p>
                      <a:r>
                        <a:rPr lang="en-US" sz="1400" dirty="0"/>
                        <a:t>Share</a:t>
                      </a:r>
                    </a:p>
                  </a:txBody>
                  <a:tcPr/>
                </a:tc>
                <a:extLst>
                  <a:ext uri="{0D108BD9-81ED-4DB2-BD59-A6C34878D82A}">
                    <a16:rowId xmlns:a16="http://schemas.microsoft.com/office/drawing/2014/main" val="10000"/>
                  </a:ext>
                </a:extLst>
              </a:tr>
              <a:tr h="2360205">
                <a:tc>
                  <a:txBody>
                    <a:bodyPr/>
                    <a:lstStyle/>
                    <a:p>
                      <a:pPr marL="285750" indent="-285750">
                        <a:buFont typeface="Arial" charset="0"/>
                        <a:buChar char="•"/>
                      </a:pPr>
                      <a:r>
                        <a:rPr lang="en-US" sz="1400" dirty="0"/>
                        <a:t>You need to know the</a:t>
                      </a:r>
                      <a:r>
                        <a:rPr lang="en-US" sz="1400" baseline="0" dirty="0"/>
                        <a:t> manifest YAML file(s) you are deploying</a:t>
                      </a:r>
                    </a:p>
                    <a:p>
                      <a:pPr marL="7429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i="1" dirty="0"/>
                        <a:t>$ </a:t>
                      </a:r>
                      <a:r>
                        <a:rPr lang="en-US" sz="1400" i="1" dirty="0" err="1"/>
                        <a:t>kubectl</a:t>
                      </a:r>
                      <a:r>
                        <a:rPr lang="en-US" sz="1400" i="1" dirty="0"/>
                        <a:t> create </a:t>
                      </a:r>
                      <a:r>
                        <a:rPr lang="mr-IN" sz="1400" i="1" dirty="0"/>
                        <a:t>–</a:t>
                      </a:r>
                      <a:r>
                        <a:rPr lang="en-US" sz="1400" i="1" dirty="0"/>
                        <a:t>f *.</a:t>
                      </a:r>
                      <a:r>
                        <a:rPr lang="en-US" sz="1400" i="1" dirty="0" err="1"/>
                        <a:t>yaml</a:t>
                      </a:r>
                      <a:endParaRPr lang="en-US" sz="1400" i="1" dirty="0"/>
                    </a:p>
                    <a:p>
                      <a:pPr marL="285750" marR="0" lvl="3"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a:t>Can not deploy</a:t>
                      </a:r>
                      <a:r>
                        <a:rPr lang="en-US" sz="1400" baseline="0" dirty="0"/>
                        <a:t> same workload without modifying YAML files.  </a:t>
                      </a:r>
                    </a:p>
                    <a:p>
                      <a:pPr marL="285750" marR="0" lvl="3"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a:t>Requires valid manifest upfront because it lacks templating mechanism like helm. With helm, a valid manifest can be produced at runtime combining YAML templates and </a:t>
                      </a:r>
                      <a:r>
                        <a:rPr lang="en-US" sz="1400" baseline="0" dirty="0" err="1"/>
                        <a:t>values.yaml</a:t>
                      </a:r>
                      <a:r>
                        <a:rPr lang="en-US" sz="1400" baseline="0" dirty="0"/>
                        <a:t> file.</a:t>
                      </a:r>
                      <a:endParaRPr lang="en-US" sz="1400" dirty="0"/>
                    </a:p>
                  </a:txBody>
                  <a:tcPr/>
                </a:tc>
                <a:tc>
                  <a:txBody>
                    <a:bodyPr/>
                    <a:lstStyle/>
                    <a:p>
                      <a:pPr marL="285750" indent="-285750">
                        <a:buFont typeface="Arial" charset="0"/>
                        <a:buChar char="•"/>
                      </a:pPr>
                      <a:r>
                        <a:rPr lang="en-US" sz="1400" dirty="0"/>
                        <a:t>Multiple</a:t>
                      </a:r>
                      <a:r>
                        <a:rPr lang="en-US" sz="1400" baseline="0" dirty="0"/>
                        <a:t> ways but each can add complexities</a:t>
                      </a:r>
                    </a:p>
                    <a:p>
                      <a:pPr marL="742950" lvl="1" indent="-285750">
                        <a:buFont typeface="Arial" charset="0"/>
                        <a:buChar char="•"/>
                      </a:pPr>
                      <a:r>
                        <a:rPr lang="en-US" sz="1400" dirty="0"/>
                        <a:t>Modify</a:t>
                      </a:r>
                      <a:r>
                        <a:rPr lang="en-US" sz="1400" baseline="0" dirty="0"/>
                        <a:t> the values in the YAML files OR </a:t>
                      </a:r>
                    </a:p>
                    <a:p>
                      <a:pPr marL="742950" marR="0" lvl="5"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a:t>Create </a:t>
                      </a:r>
                      <a:r>
                        <a:rPr lang="en-US" sz="1400" dirty="0" err="1"/>
                        <a:t>ConfigMap</a:t>
                      </a:r>
                      <a:r>
                        <a:rPr lang="en-US" sz="1400" dirty="0"/>
                        <a:t> OR</a:t>
                      </a:r>
                    </a:p>
                    <a:p>
                      <a:pPr marL="742950" marR="0" lvl="5"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a:t>Set</a:t>
                      </a:r>
                      <a:r>
                        <a:rPr lang="en-US" sz="1400" baseline="0" dirty="0"/>
                        <a:t> </a:t>
                      </a:r>
                      <a:r>
                        <a:rPr lang="en-US" sz="1400" dirty="0"/>
                        <a:t>environmental variables </a:t>
                      </a:r>
                    </a:p>
                    <a:p>
                      <a:pPr marL="2857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a:t>Other users can not get your environment.  </a:t>
                      </a:r>
                    </a:p>
                    <a:p>
                      <a:pPr marL="2857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a:t>User need to know the configuration for rollback.</a:t>
                      </a:r>
                    </a:p>
                    <a:p>
                      <a:pPr marL="285750" indent="-285750">
                        <a:buFont typeface="Arial" charset="0"/>
                        <a:buChar char="•"/>
                      </a:pPr>
                      <a:endParaRPr lang="en-US" sz="1400" dirty="0"/>
                    </a:p>
                  </a:txBody>
                  <a:tcPr/>
                </a:tc>
                <a:tc>
                  <a:txBody>
                    <a:bodyPr/>
                    <a:lstStyle/>
                    <a:p>
                      <a:pPr marL="285750" indent="-285750">
                        <a:buFont typeface="Arial" charset="0"/>
                        <a:buChar char="•"/>
                      </a:pPr>
                      <a:r>
                        <a:rPr lang="en-US" sz="1400" dirty="0"/>
                        <a:t>Not as easy as Helm</a:t>
                      </a:r>
                      <a:r>
                        <a:rPr lang="en-US" sz="1400" baseline="0" dirty="0"/>
                        <a:t> chart unless for a basic deployments with a single YAML manifest file. </a:t>
                      </a:r>
                    </a:p>
                    <a:p>
                      <a:pPr marL="285750" indent="-285750">
                        <a:buFont typeface="Arial" charset="0"/>
                        <a:buChar char="•"/>
                      </a:pPr>
                      <a:r>
                        <a:rPr lang="en-US" sz="1400" baseline="0" dirty="0"/>
                        <a:t>User need to download multiple files. </a:t>
                      </a:r>
                    </a:p>
                  </a:txBody>
                  <a:tcPr/>
                </a:tc>
                <a:extLst>
                  <a:ext uri="{0D108BD9-81ED-4DB2-BD59-A6C34878D82A}">
                    <a16:rowId xmlns:a16="http://schemas.microsoft.com/office/drawing/2014/main" val="10001"/>
                  </a:ext>
                </a:extLst>
              </a:tr>
              <a:tr h="2550107">
                <a:tc>
                  <a:txBody>
                    <a:bodyPr/>
                    <a:lstStyle/>
                    <a:p>
                      <a:pPr marL="285750" indent="-285750">
                        <a:buFont typeface="Arial" charset="0"/>
                        <a:buChar char="•"/>
                      </a:pPr>
                      <a:r>
                        <a:rPr lang="en-US" sz="1400" dirty="0"/>
                        <a:t>No need to know</a:t>
                      </a:r>
                      <a:r>
                        <a:rPr lang="en-US" sz="1400" baseline="0" dirty="0"/>
                        <a:t> the which YAML files to use. Install with chart name, h</a:t>
                      </a:r>
                      <a:r>
                        <a:rPr lang="en-US" sz="1400" dirty="0"/>
                        <a:t>elm install charts/guestbook --name guestbook1 </a:t>
                      </a:r>
                      <a:endParaRPr lang="en-US" sz="1400" baseline="0" dirty="0"/>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a:t>Same chart can be deployed multiple times by simply providing different release names at runtime.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a:t>Templating provides robustness of generating manifest files at runtime.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endParaRPr lang="en-US" sz="1400" dirty="0"/>
                    </a:p>
                  </a:txBody>
                  <a:tcPr/>
                </a:tc>
                <a:tc>
                  <a:txBody>
                    <a:bodyPr/>
                    <a:lstStyle/>
                    <a:p>
                      <a:pPr marL="285750" indent="-285750">
                        <a:buFont typeface="Arial" charset="0"/>
                        <a:buChar char="•"/>
                      </a:pPr>
                      <a:r>
                        <a:rPr lang="en-US" sz="1400" dirty="0"/>
                        <a:t>No need to touch </a:t>
                      </a:r>
                      <a:r>
                        <a:rPr lang="en-US" sz="1400" dirty="0" err="1"/>
                        <a:t>Kuberntes</a:t>
                      </a:r>
                      <a:r>
                        <a:rPr lang="en-US" sz="1400" dirty="0"/>
                        <a:t> manifest files. Change the values in </a:t>
                      </a:r>
                      <a:r>
                        <a:rPr lang="en-US" sz="1400" dirty="0" err="1"/>
                        <a:t>values.yaml</a:t>
                      </a:r>
                      <a:r>
                        <a:rPr lang="en-US" sz="1400" dirty="0"/>
                        <a:t> or provide on command line.</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a:t>For example, $ </a:t>
                      </a:r>
                      <a:r>
                        <a:rPr lang="en-US" sz="1400" i="1" dirty="0"/>
                        <a:t>helm install charts/guestbook --name guestbook1 --set </a:t>
                      </a:r>
                      <a:r>
                        <a:rPr lang="en-US" sz="1400" i="1" dirty="0" err="1"/>
                        <a:t>serviceType</a:t>
                      </a:r>
                      <a:r>
                        <a:rPr lang="en-US" sz="1400" i="1" dirty="0"/>
                        <a:t>=</a:t>
                      </a:r>
                      <a:r>
                        <a:rPr lang="en-US" sz="1400" i="1" dirty="0" err="1"/>
                        <a:t>NodePort</a:t>
                      </a:r>
                      <a:endParaRPr lang="en-US" sz="1400" i="1" dirty="0"/>
                    </a:p>
                    <a:p>
                      <a:pPr marL="285750" lvl="0" indent="-285750">
                        <a:buFont typeface="Arial" charset="0"/>
                        <a:buChar char="•"/>
                      </a:pPr>
                      <a:r>
                        <a:rPr lang="en-US" sz="1400" dirty="0"/>
                        <a:t>Configuration files are saved by Helm release</a:t>
                      </a:r>
                      <a:r>
                        <a:rPr lang="en-US" sz="1400" baseline="0" dirty="0"/>
                        <a:t> which makes rollback easy.</a:t>
                      </a:r>
                      <a:endParaRPr lang="en-US" sz="1400" dirty="0"/>
                    </a:p>
                    <a:p>
                      <a:pPr marL="285750" indent="-285750">
                        <a:buFont typeface="Arial" charset="0"/>
                        <a:buChar char="•"/>
                      </a:pPr>
                      <a:endParaRPr lang="en-US" sz="1400" dirty="0"/>
                    </a:p>
                  </a:txBody>
                  <a:tcPr/>
                </a:tc>
                <a:tc>
                  <a:txBody>
                    <a:bodyPr/>
                    <a:lstStyle/>
                    <a:p>
                      <a:pPr marL="285750" indent="-285750">
                        <a:buFont typeface="Arial" charset="0"/>
                        <a:buChar char="•"/>
                      </a:pPr>
                      <a:r>
                        <a:rPr lang="en-US" sz="1400" dirty="0"/>
                        <a:t>Easy to share by uploading charts to remote</a:t>
                      </a:r>
                      <a:r>
                        <a:rPr lang="en-US" sz="1400" baseline="0" dirty="0"/>
                        <a:t> repository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a:t>For example, several ready to use charts are available at the </a:t>
                      </a:r>
                      <a:r>
                        <a:rPr lang="en-US" sz="1400" dirty="0">
                          <a:hlinkClick r:id="rId3"/>
                        </a:rPr>
                        <a:t>https://github.com/IBM/charts</a:t>
                      </a:r>
                      <a:endParaRPr lang="en-US" sz="1400" dirty="0"/>
                    </a:p>
                    <a:p>
                      <a:pPr marL="285750" indent="-285750">
                        <a:buFont typeface="Arial" charset="0"/>
                        <a:buChar char="•"/>
                      </a:pPr>
                      <a:endParaRPr lang="en-US" sz="1400"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416709" y="2514600"/>
            <a:ext cx="1066800" cy="369332"/>
          </a:xfrm>
          <a:prstGeom prst="rect">
            <a:avLst/>
          </a:prstGeom>
          <a:noFill/>
        </p:spPr>
        <p:txBody>
          <a:bodyPr wrap="square" rtlCol="0">
            <a:spAutoFit/>
          </a:bodyPr>
          <a:lstStyle/>
          <a:p>
            <a:r>
              <a:rPr lang="en-US" b="1" dirty="0" err="1"/>
              <a:t>kubectl</a:t>
            </a:r>
            <a:endParaRPr lang="en-US" b="1" dirty="0"/>
          </a:p>
        </p:txBody>
      </p:sp>
      <p:sp>
        <p:nvSpPr>
          <p:cNvPr id="9" name="TextBox 8"/>
          <p:cNvSpPr txBox="1"/>
          <p:nvPr/>
        </p:nvSpPr>
        <p:spPr>
          <a:xfrm>
            <a:off x="454809" y="4648200"/>
            <a:ext cx="990600" cy="381000"/>
          </a:xfrm>
          <a:prstGeom prst="rect">
            <a:avLst/>
          </a:prstGeom>
          <a:noFill/>
        </p:spPr>
        <p:txBody>
          <a:bodyPr wrap="square" rtlCol="0">
            <a:spAutoFit/>
          </a:bodyPr>
          <a:lstStyle/>
          <a:p>
            <a:r>
              <a:rPr lang="en-US" b="1" dirty="0"/>
              <a:t>helm</a:t>
            </a:r>
          </a:p>
        </p:txBody>
      </p:sp>
    </p:spTree>
    <p:extLst>
      <p:ext uri="{BB962C8B-B14F-4D97-AF65-F5344CB8AC3E}">
        <p14:creationId xmlns:p14="http://schemas.microsoft.com/office/powerpoint/2010/main" val="3311752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Security Considerations</a:t>
            </a:r>
          </a:p>
        </p:txBody>
      </p:sp>
      <p:sp>
        <p:nvSpPr>
          <p:cNvPr id="3" name="Content Placeholder 2"/>
          <p:cNvSpPr>
            <a:spLocks noGrp="1"/>
          </p:cNvSpPr>
          <p:nvPr>
            <p:ph idx="1"/>
          </p:nvPr>
        </p:nvSpPr>
        <p:spPr/>
        <p:txBody>
          <a:bodyPr>
            <a:normAutofit/>
          </a:bodyPr>
          <a:lstStyle/>
          <a:p>
            <a:r>
              <a:rPr lang="en-US" sz="3000" b="0" dirty="0"/>
              <a:t>The main difference between non-secure and secure install is security of Tiller or Helm server</a:t>
            </a:r>
          </a:p>
          <a:p>
            <a:r>
              <a:rPr lang="en-US" sz="3000" b="0" dirty="0"/>
              <a:t>Four main areas to consider</a:t>
            </a:r>
          </a:p>
          <a:p>
            <a:pPr lvl="1"/>
            <a:r>
              <a:rPr lang="en-US" dirty="0"/>
              <a:t>Role-based </a:t>
            </a:r>
            <a:r>
              <a:rPr lang="en-US"/>
              <a:t>access control (RBAC)</a:t>
            </a:r>
            <a:endParaRPr lang="en-US" dirty="0"/>
          </a:p>
          <a:p>
            <a:pPr lvl="2"/>
            <a:r>
              <a:rPr lang="en-US" dirty="0"/>
              <a:t>Create a cluster with RBAC enabled</a:t>
            </a:r>
          </a:p>
          <a:p>
            <a:pPr lvl="1"/>
            <a:r>
              <a:rPr lang="en-US" dirty="0"/>
              <a:t>Protecting the Tiller endpoint with TLS</a:t>
            </a:r>
          </a:p>
          <a:p>
            <a:pPr lvl="2"/>
            <a:r>
              <a:rPr lang="en-US" dirty="0"/>
              <a:t>Configure each Tiller </a:t>
            </a:r>
            <a:r>
              <a:rPr lang="en-US" dirty="0" err="1"/>
              <a:t>gRPC</a:t>
            </a:r>
            <a:r>
              <a:rPr lang="en-US" dirty="0"/>
              <a:t> endpoint to use a separate TLS certificate</a:t>
            </a:r>
          </a:p>
          <a:p>
            <a:pPr lvl="1"/>
            <a:r>
              <a:rPr lang="en-US" dirty="0"/>
              <a:t>Tiller release information</a:t>
            </a:r>
          </a:p>
          <a:p>
            <a:pPr lvl="2"/>
            <a:r>
              <a:rPr lang="en-US" dirty="0"/>
              <a:t>Tiller stores its release information in </a:t>
            </a:r>
            <a:r>
              <a:rPr lang="en-US" dirty="0" err="1"/>
              <a:t>ConfigMaps</a:t>
            </a:r>
            <a:r>
              <a:rPr lang="en-US" dirty="0"/>
              <a:t> by default</a:t>
            </a:r>
          </a:p>
          <a:p>
            <a:pPr lvl="2"/>
            <a:r>
              <a:rPr lang="en-US" dirty="0"/>
              <a:t>Recommendation is to change default to Secrets</a:t>
            </a:r>
          </a:p>
          <a:p>
            <a:pPr lvl="1"/>
            <a:r>
              <a:rPr lang="en-US" dirty="0"/>
              <a:t>Helm charts</a:t>
            </a:r>
          </a:p>
          <a:p>
            <a:pPr lvl="2"/>
            <a:r>
              <a:rPr lang="en-US" dirty="0"/>
              <a:t>Validate all software you install yourself </a:t>
            </a:r>
            <a:r>
              <a:rPr lang="en-US" i="1" dirty="0"/>
              <a:t>before</a:t>
            </a:r>
            <a:r>
              <a:rPr lang="en-US" dirty="0"/>
              <a:t> you install it.</a:t>
            </a:r>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42</a:t>
            </a:fld>
            <a:endParaRPr lang="en-US"/>
          </a:p>
        </p:txBody>
      </p:sp>
    </p:spTree>
    <p:extLst>
      <p:ext uri="{BB962C8B-B14F-4D97-AF65-F5344CB8AC3E}">
        <p14:creationId xmlns:p14="http://schemas.microsoft.com/office/powerpoint/2010/main" val="1436117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Chart Installation Flow</a:t>
            </a:r>
          </a:p>
        </p:txBody>
      </p:sp>
      <p:sp>
        <p:nvSpPr>
          <p:cNvPr id="4" name="Slide Number Placeholder 3"/>
          <p:cNvSpPr>
            <a:spLocks noGrp="1"/>
          </p:cNvSpPr>
          <p:nvPr>
            <p:ph type="sldNum" sz="quarter" idx="12"/>
          </p:nvPr>
        </p:nvSpPr>
        <p:spPr>
          <a:xfrm>
            <a:off x="5384209" y="3803337"/>
            <a:ext cx="2743200" cy="365125"/>
          </a:xfrm>
        </p:spPr>
        <p:txBody>
          <a:bodyPr/>
          <a:lstStyle/>
          <a:p>
            <a:fld id="{D924A81F-5E2C-2E4D-A217-11B91391D3AF}" type="slidenum">
              <a:rPr lang="en-US" smtClean="0"/>
              <a:t>43</a:t>
            </a:fld>
            <a:endParaRPr lang="en-US"/>
          </a:p>
        </p:txBody>
      </p:sp>
      <p:sp>
        <p:nvSpPr>
          <p:cNvPr id="5" name="Text Placeholder 3"/>
          <p:cNvSpPr>
            <a:spLocks noGrp="1"/>
          </p:cNvSpPr>
          <p:nvPr>
            <p:ph idx="1"/>
          </p:nvPr>
        </p:nvSpPr>
        <p:spPr>
          <a:xfrm>
            <a:off x="457200" y="1447800"/>
            <a:ext cx="5334000" cy="4953000"/>
          </a:xfrm>
        </p:spPr>
        <p:txBody>
          <a:bodyPr>
            <a:normAutofit/>
          </a:bodyPr>
          <a:lstStyle/>
          <a:p>
            <a:pPr marL="514350" indent="-514350">
              <a:buFont typeface="+mj-lt"/>
              <a:buAutoNum type="arabicPeriod"/>
            </a:pPr>
            <a:r>
              <a:rPr lang="en-US" sz="1600" b="0" dirty="0"/>
              <a:t>User via ”helm" installs a new chart</a:t>
            </a:r>
          </a:p>
          <a:p>
            <a:pPr marL="514350" indent="-514350">
              <a:buFont typeface="+mj-lt"/>
              <a:buAutoNum type="arabicPeriod"/>
            </a:pPr>
            <a:r>
              <a:rPr lang="en-US" sz="1600" b="0" dirty="0"/>
              <a:t>The Helm server (Tiller) will resolve chart templates and dependencies into a Kubernetes Manifest files and send a request to the Kubernetes API server. The Helm server will track the deployment as a Helm release.</a:t>
            </a:r>
          </a:p>
          <a:p>
            <a:pPr marL="514350" indent="-514350">
              <a:buFont typeface="+mj-lt"/>
              <a:buAutoNum type="arabicPeriod"/>
            </a:pPr>
            <a:r>
              <a:rPr lang="en-US" sz="1600" b="0" dirty="0"/>
              <a:t>API server receives the request and</a:t>
            </a:r>
            <a:br>
              <a:rPr lang="en-US" sz="1600" b="0" dirty="0"/>
            </a:br>
            <a:r>
              <a:rPr lang="en-US" sz="1600" b="0" dirty="0"/>
              <a:t>stores it in the DB (etcd)</a:t>
            </a:r>
          </a:p>
          <a:p>
            <a:pPr marL="514350" indent="-514350">
              <a:buFont typeface="+mj-lt"/>
              <a:buAutoNum type="arabicPeriod"/>
            </a:pPr>
            <a:r>
              <a:rPr lang="en-US" sz="1600" b="0" dirty="0"/>
              <a:t>Watchers/controllers detect the resource</a:t>
            </a:r>
            <a:br>
              <a:rPr lang="en-US" sz="1600" b="0" dirty="0"/>
            </a:br>
            <a:r>
              <a:rPr lang="en-US" sz="1600" b="0" dirty="0"/>
              <a:t>changes and act upon it</a:t>
            </a:r>
          </a:p>
          <a:p>
            <a:pPr marL="514350" indent="-514350">
              <a:buFont typeface="+mj-lt"/>
              <a:buAutoNum type="arabicPeriod"/>
            </a:pPr>
            <a:r>
              <a:rPr lang="en-US" sz="1600" b="0" dirty="0"/>
              <a:t>ReplicaSet watcher/controller detects the</a:t>
            </a:r>
            <a:br>
              <a:rPr lang="en-US" sz="1600" b="0" dirty="0"/>
            </a:br>
            <a:r>
              <a:rPr lang="en-US" sz="1600" b="0" dirty="0"/>
              <a:t>new app and creates new pods to match</a:t>
            </a:r>
            <a:br>
              <a:rPr lang="en-US" sz="1600" b="0" dirty="0"/>
            </a:br>
            <a:r>
              <a:rPr lang="en-US" sz="1600" b="0" dirty="0"/>
              <a:t>the desired # of instances</a:t>
            </a:r>
          </a:p>
          <a:p>
            <a:pPr marL="514350" indent="-514350">
              <a:buFont typeface="+mj-lt"/>
              <a:buAutoNum type="arabicPeriod"/>
            </a:pPr>
            <a:r>
              <a:rPr lang="en-US" sz="1600" b="0" dirty="0"/>
              <a:t>Scheduler assigns new pods to a </a:t>
            </a:r>
            <a:r>
              <a:rPr lang="en-US" sz="1600" b="0" dirty="0" err="1"/>
              <a:t>kubelet</a:t>
            </a:r>
            <a:endParaRPr lang="en-US" sz="1600" b="0" dirty="0"/>
          </a:p>
          <a:p>
            <a:pPr marL="514350" indent="-514350">
              <a:buFont typeface="+mj-lt"/>
              <a:buAutoNum type="arabicPeriod"/>
            </a:pPr>
            <a:r>
              <a:rPr lang="en-US" sz="1600" b="0" dirty="0" err="1"/>
              <a:t>Kubelet</a:t>
            </a:r>
            <a:r>
              <a:rPr lang="en-US" sz="1600" b="0" dirty="0"/>
              <a:t> detects pods and deploys them</a:t>
            </a:r>
            <a:br>
              <a:rPr lang="en-US" sz="1600" b="0" dirty="0"/>
            </a:br>
            <a:r>
              <a:rPr lang="en-US" sz="1600" b="0" dirty="0"/>
              <a:t>via the container </a:t>
            </a:r>
            <a:r>
              <a:rPr lang="en-US" sz="1600" b="0" dirty="0" err="1"/>
              <a:t>runing</a:t>
            </a:r>
            <a:r>
              <a:rPr lang="en-US" sz="1600" b="0" dirty="0"/>
              <a:t> (e.g. Docker)</a:t>
            </a:r>
          </a:p>
          <a:p>
            <a:pPr marL="514350" indent="-514350">
              <a:buFont typeface="+mj-lt"/>
              <a:buAutoNum type="arabicPeriod"/>
            </a:pPr>
            <a:r>
              <a:rPr lang="en-US" sz="1600" b="0" dirty="0" err="1"/>
              <a:t>Kubeproxy</a:t>
            </a:r>
            <a:r>
              <a:rPr lang="en-US" sz="1600" b="0" dirty="0"/>
              <a:t> manages network traffic</a:t>
            </a:r>
            <a:br>
              <a:rPr lang="en-US" sz="1600" b="0" dirty="0"/>
            </a:br>
            <a:r>
              <a:rPr lang="en-US" sz="1600" b="0" dirty="0"/>
              <a:t>for the pods </a:t>
            </a:r>
            <a:r>
              <a:rPr lang="mr-IN" sz="1600" b="0" dirty="0"/>
              <a:t>–</a:t>
            </a:r>
            <a:r>
              <a:rPr lang="en-US" sz="1600" b="0" dirty="0"/>
              <a:t> including service discovery</a:t>
            </a:r>
            <a:br>
              <a:rPr lang="en-US" sz="1600" b="0" dirty="0"/>
            </a:br>
            <a:r>
              <a:rPr lang="en-US" sz="1600" b="0" dirty="0"/>
              <a:t>and load-balancing</a:t>
            </a:r>
          </a:p>
        </p:txBody>
      </p:sp>
      <p:sp>
        <p:nvSpPr>
          <p:cNvPr id="20" name="Rounded Rectangle 19"/>
          <p:cNvSpPr/>
          <p:nvPr/>
        </p:nvSpPr>
        <p:spPr>
          <a:xfrm>
            <a:off x="9292797" y="3249633"/>
            <a:ext cx="2602904"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Master</a:t>
            </a:r>
          </a:p>
        </p:txBody>
      </p:sp>
      <p:sp>
        <p:nvSpPr>
          <p:cNvPr id="21" name="Rounded Rectangle 20"/>
          <p:cNvSpPr/>
          <p:nvPr/>
        </p:nvSpPr>
        <p:spPr>
          <a:xfrm>
            <a:off x="9453336" y="3373012"/>
            <a:ext cx="854865" cy="571448"/>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API Server</a:t>
            </a:r>
          </a:p>
        </p:txBody>
      </p:sp>
      <p:sp>
        <p:nvSpPr>
          <p:cNvPr id="22" name="Rounded Rectangle 21"/>
          <p:cNvSpPr/>
          <p:nvPr/>
        </p:nvSpPr>
        <p:spPr>
          <a:xfrm>
            <a:off x="9453335" y="4049733"/>
            <a:ext cx="2310402" cy="104953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rIns="0" rtlCol="0" anchor="ctr" anchorCtr="1"/>
          <a:lstStyle/>
          <a:p>
            <a:pPr indent="14288" algn="ctr"/>
            <a:r>
              <a:rPr lang="en-US" sz="1200" b="1" dirty="0">
                <a:solidFill>
                  <a:schemeClr val="tx1"/>
                </a:solidFill>
              </a:rPr>
              <a:t>Controllers</a:t>
            </a:r>
          </a:p>
          <a:p>
            <a:pPr indent="1085850" algn="ctr"/>
            <a:r>
              <a:rPr lang="en-US" sz="1200" dirty="0">
                <a:solidFill>
                  <a:schemeClr val="tx1"/>
                </a:solidFill>
              </a:rPr>
              <a:t>Replication</a:t>
            </a:r>
          </a:p>
          <a:p>
            <a:pPr indent="1085850" algn="ctr"/>
            <a:r>
              <a:rPr lang="en-US" sz="1200" dirty="0">
                <a:solidFill>
                  <a:schemeClr val="tx1"/>
                </a:solidFill>
              </a:rPr>
              <a:t>Endpoints</a:t>
            </a:r>
          </a:p>
          <a:p>
            <a:pPr indent="1085850" algn="ctr"/>
            <a:r>
              <a:rPr lang="en-US" sz="1200" dirty="0">
                <a:solidFill>
                  <a:schemeClr val="tx1"/>
                </a:solidFill>
              </a:rPr>
              <a:t>...</a:t>
            </a:r>
          </a:p>
        </p:txBody>
      </p:sp>
      <p:sp>
        <p:nvSpPr>
          <p:cNvPr id="23" name="Rounded Rectangle 22"/>
          <p:cNvSpPr/>
          <p:nvPr/>
        </p:nvSpPr>
        <p:spPr>
          <a:xfrm>
            <a:off x="5825687" y="1588015"/>
            <a:ext cx="1566466"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a:solidFill>
                  <a:schemeClr val="tx1"/>
                </a:solidFill>
              </a:rPr>
              <a:t>Helm Client</a:t>
            </a:r>
          </a:p>
          <a:p>
            <a:pPr algn="ctr"/>
            <a:r>
              <a:rPr lang="en-US" sz="1200" dirty="0">
                <a:solidFill>
                  <a:schemeClr val="tx1"/>
                </a:solidFill>
              </a:rPr>
              <a:t>( helm)</a:t>
            </a:r>
          </a:p>
        </p:txBody>
      </p:sp>
      <p:sp>
        <p:nvSpPr>
          <p:cNvPr id="25" name="TextBox 24"/>
          <p:cNvSpPr txBox="1"/>
          <p:nvPr/>
        </p:nvSpPr>
        <p:spPr>
          <a:xfrm>
            <a:off x="6639508" y="2392570"/>
            <a:ext cx="1657634" cy="276999"/>
          </a:xfrm>
          <a:prstGeom prst="rect">
            <a:avLst/>
          </a:prstGeom>
          <a:solidFill>
            <a:schemeClr val="bg1"/>
          </a:solidFill>
          <a:ln>
            <a:solidFill>
              <a:schemeClr val="tx1"/>
            </a:solidFill>
          </a:ln>
        </p:spPr>
        <p:txBody>
          <a:bodyPr wrap="square" rtlCol="0">
            <a:spAutoFit/>
          </a:bodyPr>
          <a:lstStyle/>
          <a:p>
            <a:pPr algn="ctr"/>
            <a:r>
              <a:rPr lang="en-US" sz="1200" dirty="0"/>
              <a:t>Helm chart</a:t>
            </a:r>
          </a:p>
        </p:txBody>
      </p:sp>
      <p:sp>
        <p:nvSpPr>
          <p:cNvPr id="26" name="Rounded Rectangle 25"/>
          <p:cNvSpPr/>
          <p:nvPr/>
        </p:nvSpPr>
        <p:spPr>
          <a:xfrm>
            <a:off x="10536799" y="3374301"/>
            <a:ext cx="1085850" cy="57016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400" dirty="0">
                <a:solidFill>
                  <a:schemeClr val="tx1"/>
                </a:solidFill>
              </a:rPr>
              <a:t>Storage</a:t>
            </a:r>
          </a:p>
          <a:p>
            <a:pPr algn="ctr"/>
            <a:r>
              <a:rPr lang="en-US" sz="1400" dirty="0">
                <a:solidFill>
                  <a:schemeClr val="tx1"/>
                </a:solidFill>
              </a:rPr>
              <a:t>(</a:t>
            </a:r>
            <a:r>
              <a:rPr lang="en-US" sz="1400" dirty="0" err="1">
                <a:solidFill>
                  <a:schemeClr val="tx1"/>
                </a:solidFill>
              </a:rPr>
              <a:t>etcd</a:t>
            </a:r>
            <a:r>
              <a:rPr lang="en-US" sz="1400" dirty="0">
                <a:solidFill>
                  <a:schemeClr val="tx1"/>
                </a:solidFill>
              </a:rPr>
              <a:t>)</a:t>
            </a:r>
          </a:p>
        </p:txBody>
      </p:sp>
      <p:sp>
        <p:nvSpPr>
          <p:cNvPr id="29" name="Oval 28"/>
          <p:cNvSpPr/>
          <p:nvPr/>
        </p:nvSpPr>
        <p:spPr>
          <a:xfrm>
            <a:off x="6201284" y="2393407"/>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30" name="Oval 29"/>
          <p:cNvSpPr/>
          <p:nvPr/>
        </p:nvSpPr>
        <p:spPr>
          <a:xfrm>
            <a:off x="11449620" y="3528625"/>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31" name="Oval 30"/>
          <p:cNvSpPr/>
          <p:nvPr/>
        </p:nvSpPr>
        <p:spPr>
          <a:xfrm>
            <a:off x="10289451" y="3929778"/>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p>
        </p:txBody>
      </p:sp>
      <p:sp>
        <p:nvSpPr>
          <p:cNvPr id="32" name="Oval 31"/>
          <p:cNvSpPr/>
          <p:nvPr/>
        </p:nvSpPr>
        <p:spPr>
          <a:xfrm>
            <a:off x="11543136" y="4190693"/>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sp>
        <p:nvSpPr>
          <p:cNvPr id="34" name="Rounded Rectangle 33"/>
          <p:cNvSpPr/>
          <p:nvPr/>
        </p:nvSpPr>
        <p:spPr>
          <a:xfrm>
            <a:off x="9563987" y="4205992"/>
            <a:ext cx="990593" cy="51435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100" dirty="0">
                <a:solidFill>
                  <a:schemeClr val="tx1"/>
                </a:solidFill>
              </a:rPr>
              <a:t>Scheduler</a:t>
            </a:r>
          </a:p>
        </p:txBody>
      </p:sp>
      <p:sp>
        <p:nvSpPr>
          <p:cNvPr id="35" name="Oval 34"/>
          <p:cNvSpPr/>
          <p:nvPr/>
        </p:nvSpPr>
        <p:spPr>
          <a:xfrm>
            <a:off x="9686620" y="4567942"/>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a:t>
            </a:r>
          </a:p>
        </p:txBody>
      </p:sp>
      <p:sp>
        <p:nvSpPr>
          <p:cNvPr id="53" name="Rounded Rectangle 52"/>
          <p:cNvSpPr/>
          <p:nvPr/>
        </p:nvSpPr>
        <p:spPr>
          <a:xfrm>
            <a:off x="6080988" y="2888306"/>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54" name="Rounded Rectangle 53"/>
          <p:cNvSpPr/>
          <p:nvPr/>
        </p:nvSpPr>
        <p:spPr>
          <a:xfrm>
            <a:off x="5888150" y="4108668"/>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55" name="Rounded Rectangle 54"/>
          <p:cNvSpPr/>
          <p:nvPr/>
        </p:nvSpPr>
        <p:spPr>
          <a:xfrm>
            <a:off x="7028771" y="4794468"/>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a:solidFill>
                  <a:schemeClr val="tx1"/>
                </a:solidFill>
              </a:rPr>
              <a:t>Pod</a:t>
            </a:r>
            <a:endParaRPr lang="en-US" sz="1200" dirty="0">
              <a:solidFill>
                <a:schemeClr val="tx1"/>
              </a:solidFill>
            </a:endParaRPr>
          </a:p>
        </p:txBody>
      </p:sp>
      <p:sp>
        <p:nvSpPr>
          <p:cNvPr id="56" name="Rounded Rectangle 55"/>
          <p:cNvSpPr/>
          <p:nvPr/>
        </p:nvSpPr>
        <p:spPr>
          <a:xfrm>
            <a:off x="6059600" y="5688032"/>
            <a:ext cx="2283621" cy="270272"/>
          </a:xfrm>
          <a:prstGeom prst="roundRect">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Base OS/Kernel</a:t>
            </a:r>
          </a:p>
        </p:txBody>
      </p:sp>
      <p:sp>
        <p:nvSpPr>
          <p:cNvPr id="57" name="Rounded Rectangle 56"/>
          <p:cNvSpPr/>
          <p:nvPr/>
        </p:nvSpPr>
        <p:spPr>
          <a:xfrm>
            <a:off x="6059600" y="5059382"/>
            <a:ext cx="800100"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Docker</a:t>
            </a:r>
            <a:r>
              <a:rPr lang="en-US" sz="1200" dirty="0">
                <a:solidFill>
                  <a:schemeClr val="tx1"/>
                </a:solidFill>
              </a:rPr>
              <a:t> Engine</a:t>
            </a:r>
          </a:p>
        </p:txBody>
      </p:sp>
      <p:sp>
        <p:nvSpPr>
          <p:cNvPr id="58" name="Rounded Rectangle 57"/>
          <p:cNvSpPr/>
          <p:nvPr/>
        </p:nvSpPr>
        <p:spPr>
          <a:xfrm>
            <a:off x="6059600" y="4300657"/>
            <a:ext cx="800100" cy="58459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1"/>
          <a:lstStyle/>
          <a:p>
            <a:pPr algn="ctr"/>
            <a:r>
              <a:rPr lang="en-US" sz="1050">
                <a:solidFill>
                  <a:schemeClr val="tx1"/>
                </a:solidFill>
              </a:rPr>
              <a:t>Images</a:t>
            </a:r>
            <a:endParaRPr lang="en-US" sz="1050" dirty="0">
              <a:solidFill>
                <a:schemeClr val="tx1"/>
              </a:solidFill>
            </a:endParaRPr>
          </a:p>
        </p:txBody>
      </p:sp>
      <p:sp>
        <p:nvSpPr>
          <p:cNvPr id="59" name="Can 58"/>
          <p:cNvSpPr/>
          <p:nvPr/>
        </p:nvSpPr>
        <p:spPr>
          <a:xfrm>
            <a:off x="6506084" y="4523899"/>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Liberty</a:t>
            </a:r>
          </a:p>
        </p:txBody>
      </p:sp>
      <p:sp>
        <p:nvSpPr>
          <p:cNvPr id="60" name="Can 59"/>
          <p:cNvSpPr/>
          <p:nvPr/>
        </p:nvSpPr>
        <p:spPr>
          <a:xfrm>
            <a:off x="6141753" y="4529554"/>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Ubuntu</a:t>
            </a:r>
          </a:p>
        </p:txBody>
      </p:sp>
      <p:sp>
        <p:nvSpPr>
          <p:cNvPr id="61" name="Rounded Rectangle 60"/>
          <p:cNvSpPr/>
          <p:nvPr/>
        </p:nvSpPr>
        <p:spPr>
          <a:xfrm>
            <a:off x="6961301" y="4232048"/>
            <a:ext cx="61634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050">
                <a:solidFill>
                  <a:schemeClr val="tx1"/>
                </a:solidFill>
              </a:rPr>
              <a:t>Kublet</a:t>
            </a:r>
            <a:endParaRPr lang="en-US" sz="1050" dirty="0">
              <a:solidFill>
                <a:schemeClr val="tx1"/>
              </a:solidFill>
            </a:endParaRPr>
          </a:p>
        </p:txBody>
      </p:sp>
      <p:sp>
        <p:nvSpPr>
          <p:cNvPr id="62" name="Rounded Rectangle 61"/>
          <p:cNvSpPr/>
          <p:nvPr/>
        </p:nvSpPr>
        <p:spPr>
          <a:xfrm>
            <a:off x="7659801" y="4232048"/>
            <a:ext cx="66079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Kube</a:t>
            </a:r>
            <a:r>
              <a:rPr lang="en-US" sz="1200" dirty="0">
                <a:solidFill>
                  <a:schemeClr val="tx1"/>
                </a:solidFill>
              </a:rPr>
              <a:t>-Proxy</a:t>
            </a:r>
          </a:p>
        </p:txBody>
      </p:sp>
      <p:sp>
        <p:nvSpPr>
          <p:cNvPr id="63" name="Rounded Rectangle 62"/>
          <p:cNvSpPr/>
          <p:nvPr/>
        </p:nvSpPr>
        <p:spPr>
          <a:xfrm>
            <a:off x="6961301" y="4885254"/>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dirty="0">
                <a:solidFill>
                  <a:schemeClr val="tx1"/>
                </a:solidFill>
              </a:rPr>
              <a:t>Pod/Service</a:t>
            </a:r>
          </a:p>
        </p:txBody>
      </p:sp>
      <p:sp>
        <p:nvSpPr>
          <p:cNvPr id="64" name="Rounded Rectangle 63"/>
          <p:cNvSpPr/>
          <p:nvPr/>
        </p:nvSpPr>
        <p:spPr>
          <a:xfrm>
            <a:off x="7085922" y="5191840"/>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65" name="Rounded Rectangle 64"/>
          <p:cNvSpPr/>
          <p:nvPr/>
        </p:nvSpPr>
        <p:spPr>
          <a:xfrm>
            <a:off x="7454221" y="5191840"/>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66" name="Rounded Rectangle 65"/>
          <p:cNvSpPr/>
          <p:nvPr/>
        </p:nvSpPr>
        <p:spPr>
          <a:xfrm>
            <a:off x="7854271" y="5191840"/>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C</a:t>
            </a:r>
          </a:p>
        </p:txBody>
      </p:sp>
      <p:sp>
        <p:nvSpPr>
          <p:cNvPr id="67" name="Oval 66"/>
          <p:cNvSpPr/>
          <p:nvPr/>
        </p:nvSpPr>
        <p:spPr>
          <a:xfrm>
            <a:off x="8207771" y="4146397"/>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Rounded Rectangle 68"/>
          <p:cNvSpPr/>
          <p:nvPr/>
        </p:nvSpPr>
        <p:spPr>
          <a:xfrm>
            <a:off x="6270404" y="3011015"/>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Helm Server (Tiller)</a:t>
            </a:r>
          </a:p>
          <a:p>
            <a:pPr algn="ctr"/>
            <a:endParaRPr lang="en-US" sz="1200" b="1" dirty="0">
              <a:solidFill>
                <a:schemeClr val="tx1"/>
              </a:solidFill>
            </a:endParaRPr>
          </a:p>
          <a:p>
            <a:pPr algn="ctr"/>
            <a:endParaRPr lang="en-US" sz="1200" b="1" dirty="0">
              <a:solidFill>
                <a:schemeClr val="tx1"/>
              </a:solidFill>
            </a:endParaRPr>
          </a:p>
        </p:txBody>
      </p:sp>
      <p:pic>
        <p:nvPicPr>
          <p:cNvPr id="70" name="Picture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054" y="3556658"/>
            <a:ext cx="438896" cy="438896"/>
          </a:xfrm>
          <a:prstGeom prst="rect">
            <a:avLst/>
          </a:prstGeom>
        </p:spPr>
      </p:pic>
      <p:cxnSp>
        <p:nvCxnSpPr>
          <p:cNvPr id="24" name="Straight Arrow Connector 23"/>
          <p:cNvCxnSpPr>
            <a:stCxn id="23" idx="2"/>
          </p:cNvCxnSpPr>
          <p:nvPr/>
        </p:nvCxnSpPr>
        <p:spPr>
          <a:xfrm>
            <a:off x="6608920" y="2102365"/>
            <a:ext cx="0" cy="92555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6" name="Elbow Connector 85"/>
          <p:cNvCxnSpPr>
            <a:endCxn id="61" idx="0"/>
          </p:cNvCxnSpPr>
          <p:nvPr/>
        </p:nvCxnSpPr>
        <p:spPr>
          <a:xfrm rot="10800000" flipV="1">
            <a:off x="7269475" y="3876230"/>
            <a:ext cx="2180654" cy="355817"/>
          </a:xfrm>
          <a:prstGeom prst="bentConnector2">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21" idx="1"/>
            <a:endCxn id="69" idx="3"/>
          </p:cNvCxnSpPr>
          <p:nvPr/>
        </p:nvCxnSpPr>
        <p:spPr>
          <a:xfrm rot="10800000">
            <a:off x="8093858" y="3405142"/>
            <a:ext cx="1359478" cy="253595"/>
          </a:xfrm>
          <a:prstGeom prst="bentConnector3">
            <a:avLst>
              <a:gd name="adj1" fmla="val 50000"/>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7472462" y="4199463"/>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68" name="Oval 67"/>
          <p:cNvSpPr/>
          <p:nvPr/>
        </p:nvSpPr>
        <p:spPr>
          <a:xfrm>
            <a:off x="7958234" y="2920229"/>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105" name="TextBox 104"/>
          <p:cNvSpPr txBox="1"/>
          <p:nvPr/>
        </p:nvSpPr>
        <p:spPr>
          <a:xfrm>
            <a:off x="457200" y="6400800"/>
            <a:ext cx="5602400" cy="369332"/>
          </a:xfrm>
          <a:prstGeom prst="rect">
            <a:avLst/>
          </a:prstGeom>
          <a:noFill/>
        </p:spPr>
        <p:txBody>
          <a:bodyPr wrap="square" rtlCol="0">
            <a:spAutoFit/>
          </a:bodyPr>
          <a:lstStyle/>
          <a:p>
            <a:r>
              <a:rPr lang="en-US" u="sng" dirty="0"/>
              <a:t>Note</a:t>
            </a:r>
            <a:r>
              <a:rPr lang="en-US" dirty="0"/>
              <a:t>: Steps 3 onwards are a normal Kubernetes flow.</a:t>
            </a:r>
          </a:p>
        </p:txBody>
      </p:sp>
      <p:sp>
        <p:nvSpPr>
          <p:cNvPr id="40" name="Rounded Rectangle 39"/>
          <p:cNvSpPr/>
          <p:nvPr/>
        </p:nvSpPr>
        <p:spPr>
          <a:xfrm>
            <a:off x="5791199" y="2833843"/>
            <a:ext cx="6182797" cy="3645026"/>
          </a:xfrm>
          <a:prstGeom prst="round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pic>
        <p:nvPicPr>
          <p:cNvPr id="41" name="Picture 2" descr="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1490" y="5973047"/>
            <a:ext cx="713586" cy="713586"/>
          </a:xfrm>
          <a:prstGeom prst="rect">
            <a:avLst/>
          </a:prstGeom>
          <a:noFill/>
          <a:extLst>
            <a:ext uri="{909E8E84-426E-40DD-AFC4-6F175D3DCCD1}">
              <a14:hiddenFill xmlns:a14="http://schemas.microsoft.com/office/drawing/2010/main">
                <a:solidFill>
                  <a:srgbClr val="FFFFFF"/>
                </a:solidFill>
              </a14:hiddenFill>
            </a:ext>
          </a:extLst>
        </p:spPr>
      </p:pic>
      <p:sp>
        <p:nvSpPr>
          <p:cNvPr id="45" name="Rounded Rectangle 44">
            <a:extLst>
              <a:ext uri="{FF2B5EF4-FFF2-40B4-BE49-F238E27FC236}">
                <a16:creationId xmlns:a16="http://schemas.microsoft.com/office/drawing/2014/main" id="{41A5F2CA-0DFC-A141-A80F-FF0D548ACE40}"/>
              </a:ext>
            </a:extLst>
          </p:cNvPr>
          <p:cNvSpPr/>
          <p:nvPr/>
        </p:nvSpPr>
        <p:spPr>
          <a:xfrm>
            <a:off x="8349431" y="1527664"/>
            <a:ext cx="1235848" cy="610723"/>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200" dirty="0">
                <a:solidFill>
                  <a:schemeClr val="tx1"/>
                </a:solidFill>
              </a:rPr>
              <a:t>Chart</a:t>
            </a:r>
          </a:p>
          <a:p>
            <a:pPr algn="ctr"/>
            <a:r>
              <a:rPr lang="en-US" sz="1200" dirty="0">
                <a:solidFill>
                  <a:schemeClr val="tx1"/>
                </a:solidFill>
              </a:rPr>
              <a:t>Repository</a:t>
            </a:r>
          </a:p>
        </p:txBody>
      </p:sp>
      <p:cxnSp>
        <p:nvCxnSpPr>
          <p:cNvPr id="46" name="Straight Arrow Connector 45"/>
          <p:cNvCxnSpPr/>
          <p:nvPr/>
        </p:nvCxnSpPr>
        <p:spPr>
          <a:xfrm>
            <a:off x="7370609" y="1838554"/>
            <a:ext cx="978822" cy="104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213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Using Helm</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p:txBody>
          <a:bodyPr>
            <a:normAutofit/>
          </a:bodyPr>
          <a:lstStyle/>
          <a:p>
            <a:r>
              <a:rPr lang="en-US" b="0" dirty="0"/>
              <a:t>Some other common helm commands are</a:t>
            </a:r>
          </a:p>
          <a:p>
            <a:pPr lvl="1"/>
            <a:r>
              <a:rPr lang="en-US" dirty="0"/>
              <a:t>create - create a new baseline chart with the given name</a:t>
            </a:r>
          </a:p>
          <a:p>
            <a:pPr lvl="1"/>
            <a:r>
              <a:rPr lang="en-US" dirty="0"/>
              <a:t>delete - given a release name, delete the release from Kubernetes</a:t>
            </a:r>
          </a:p>
          <a:p>
            <a:pPr lvl="1"/>
            <a:r>
              <a:rPr lang="en-US" dirty="0"/>
              <a:t>list - list releases of charts</a:t>
            </a:r>
          </a:p>
          <a:p>
            <a:pPr lvl="1"/>
            <a:r>
              <a:rPr lang="en-US" dirty="0"/>
              <a:t>inspect - inspect a chart</a:t>
            </a:r>
          </a:p>
          <a:p>
            <a:pPr lvl="1"/>
            <a:r>
              <a:rPr lang="en-US" dirty="0"/>
              <a:t>search - search for charts</a:t>
            </a:r>
          </a:p>
          <a:p>
            <a:pPr lvl="1"/>
            <a:r>
              <a:rPr lang="en-US" dirty="0"/>
              <a:t>status - displays the status of the named release </a:t>
            </a:r>
          </a:p>
          <a:p>
            <a:pPr lvl="1"/>
            <a:r>
              <a:rPr lang="en-US" dirty="0"/>
              <a:t>repo list </a:t>
            </a:r>
            <a:r>
              <a:rPr lang="mr-IN" dirty="0"/>
              <a:t>–</a:t>
            </a:r>
            <a:r>
              <a:rPr lang="en-US" dirty="0"/>
              <a:t> list local repositories</a:t>
            </a:r>
          </a:p>
          <a:p>
            <a:pPr lvl="1"/>
            <a:r>
              <a:rPr lang="en-US" dirty="0"/>
              <a:t>version </a:t>
            </a:r>
            <a:r>
              <a:rPr lang="mr-IN" dirty="0"/>
              <a:t>–</a:t>
            </a:r>
            <a:r>
              <a:rPr lang="en-US" dirty="0"/>
              <a:t> helm version information </a:t>
            </a:r>
          </a:p>
          <a:p>
            <a:r>
              <a:rPr lang="en-US" b="0" dirty="0"/>
              <a:t>Run </a:t>
            </a:r>
            <a:r>
              <a:rPr lang="en-US" i="1" dirty="0"/>
              <a:t>helm --help </a:t>
            </a:r>
            <a:r>
              <a:rPr lang="en-US" b="0" dirty="0"/>
              <a:t>to find out all the commands</a:t>
            </a:r>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44</a:t>
            </a:fld>
            <a:endParaRPr lang="en-US"/>
          </a:p>
        </p:txBody>
      </p:sp>
    </p:spTree>
    <p:extLst>
      <p:ext uri="{BB962C8B-B14F-4D97-AF65-F5344CB8AC3E}">
        <p14:creationId xmlns:p14="http://schemas.microsoft.com/office/powerpoint/2010/main" val="1082427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Deploying Guestbook </a:t>
            </a:r>
            <a:r>
              <a:rPr lang="mr-IN" dirty="0"/>
              <a:t>–</a:t>
            </a:r>
            <a:r>
              <a:rPr lang="en-US" dirty="0"/>
              <a:t> </a:t>
            </a:r>
            <a:r>
              <a:rPr lang="en-US" dirty="0" err="1"/>
              <a:t>kubectl</a:t>
            </a:r>
            <a:r>
              <a:rPr lang="en-US" dirty="0"/>
              <a:t> Way</a:t>
            </a:r>
          </a:p>
        </p:txBody>
      </p:sp>
      <p:sp>
        <p:nvSpPr>
          <p:cNvPr id="3" name="Content Placeholder 2"/>
          <p:cNvSpPr>
            <a:spLocks noGrp="1"/>
          </p:cNvSpPr>
          <p:nvPr>
            <p:ph idx="1"/>
          </p:nvPr>
        </p:nvSpPr>
        <p:spPr/>
        <p:txBody>
          <a:bodyPr>
            <a:normAutofit lnSpcReduction="10000"/>
          </a:bodyPr>
          <a:lstStyle/>
          <a:p>
            <a:r>
              <a:rPr lang="en-US" dirty="0"/>
              <a:t>Pain points</a:t>
            </a:r>
          </a:p>
          <a:p>
            <a:pPr lvl="1"/>
            <a:r>
              <a:rPr lang="en-US" dirty="0"/>
              <a:t>CI/CD pipeline</a:t>
            </a:r>
          </a:p>
          <a:p>
            <a:pPr lvl="2"/>
            <a:r>
              <a:rPr lang="en-US" sz="2200" dirty="0" err="1"/>
              <a:t>Kubectl</a:t>
            </a:r>
            <a:r>
              <a:rPr lang="en-US" sz="2200" dirty="0"/>
              <a:t> deployments are not easy to configure, update and rollback </a:t>
            </a:r>
          </a:p>
          <a:p>
            <a:pPr lvl="3"/>
            <a:r>
              <a:rPr lang="en-US" sz="2000" dirty="0"/>
              <a:t> Testing, debugging and deploying app to production may require different configuration</a:t>
            </a:r>
          </a:p>
          <a:p>
            <a:pPr lvl="4"/>
            <a:r>
              <a:rPr lang="en-US" dirty="0"/>
              <a:t>Update deployment e.g. update with a new docker</a:t>
            </a:r>
          </a:p>
          <a:p>
            <a:pPr lvl="4"/>
            <a:r>
              <a:rPr lang="en-US" dirty="0"/>
              <a:t>Change the configuration based on certain conditions ({if, else}) </a:t>
            </a:r>
          </a:p>
          <a:p>
            <a:pPr lvl="4"/>
            <a:r>
              <a:rPr lang="en-US" dirty="0"/>
              <a:t>A different </a:t>
            </a:r>
            <a:r>
              <a:rPr lang="en-US" dirty="0" err="1"/>
              <a:t>serviceType</a:t>
            </a:r>
            <a:r>
              <a:rPr lang="en-US" dirty="0"/>
              <a:t> is needed in different environments (e.g. </a:t>
            </a:r>
            <a:r>
              <a:rPr lang="en-US" dirty="0" err="1"/>
              <a:t>NodePort</a:t>
            </a:r>
            <a:r>
              <a:rPr lang="en-US" dirty="0"/>
              <a:t>/</a:t>
            </a:r>
            <a:r>
              <a:rPr lang="en-US" dirty="0" err="1"/>
              <a:t>LoadBalancer</a:t>
            </a:r>
            <a:r>
              <a:rPr lang="en-US" dirty="0"/>
              <a:t>)  </a:t>
            </a:r>
          </a:p>
          <a:p>
            <a:pPr lvl="4"/>
            <a:r>
              <a:rPr lang="en-US" dirty="0"/>
              <a:t>Need for rollback </a:t>
            </a:r>
          </a:p>
          <a:p>
            <a:pPr lvl="4"/>
            <a:r>
              <a:rPr lang="en-US" dirty="0"/>
              <a:t>Need of having multiple deployments (e.g. multiple Redis deployments) </a:t>
            </a:r>
          </a:p>
          <a:p>
            <a:pPr lvl="2"/>
            <a:r>
              <a:rPr lang="en-US" sz="2200" dirty="0"/>
              <a:t>Requires to track your deployment and modify YAML files (can that be error prone?</a:t>
            </a:r>
          </a:p>
          <a:p>
            <a:pPr lvl="2"/>
            <a:r>
              <a:rPr lang="en-US" sz="2200" dirty="0"/>
              <a:t>Does not allow multiple deployments without updating metadata in manifest files</a:t>
            </a:r>
          </a:p>
          <a:p>
            <a:pPr lvl="1"/>
            <a:r>
              <a:rPr lang="en-US" dirty="0"/>
              <a:t>Share your deployment configurations with your friend, team or customer?</a:t>
            </a:r>
          </a:p>
          <a:p>
            <a:pPr lvl="2"/>
            <a:r>
              <a:rPr lang="en-US" sz="2200" dirty="0"/>
              <a:t>You need to share many files and related dependencies </a:t>
            </a:r>
          </a:p>
          <a:p>
            <a:pPr lvl="2"/>
            <a:r>
              <a:rPr lang="en-US" sz="2200" dirty="0"/>
              <a:t>Your users are required to have knowledge of deployment configuration</a:t>
            </a:r>
          </a:p>
        </p:txBody>
      </p:sp>
      <p:sp>
        <p:nvSpPr>
          <p:cNvPr id="4" name="Slide Number Placeholder 3"/>
          <p:cNvSpPr>
            <a:spLocks noGrp="1"/>
          </p:cNvSpPr>
          <p:nvPr>
            <p:ph type="sldNum" sz="quarter" idx="12"/>
          </p:nvPr>
        </p:nvSpPr>
        <p:spPr/>
        <p:txBody>
          <a:bodyPr/>
          <a:lstStyle/>
          <a:p>
            <a:fld id="{D924A81F-5E2C-2E4D-A217-11B91391D3AF}" type="slidenum">
              <a:rPr lang="en-US" smtClean="0"/>
              <a:t>5</a:t>
            </a:fld>
            <a:endParaRPr lang="en-US"/>
          </a:p>
        </p:txBody>
      </p:sp>
    </p:spTree>
    <p:extLst>
      <p:ext uri="{BB962C8B-B14F-4D97-AF65-F5344CB8AC3E}">
        <p14:creationId xmlns:p14="http://schemas.microsoft.com/office/powerpoint/2010/main" val="4094689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Deploying Guestbook </a:t>
            </a:r>
            <a:r>
              <a:rPr lang="mr-IN" dirty="0"/>
              <a:t>–</a:t>
            </a:r>
            <a:r>
              <a:rPr lang="en-US" dirty="0"/>
              <a:t> Desired Way </a:t>
            </a:r>
          </a:p>
        </p:txBody>
      </p:sp>
      <p:sp>
        <p:nvSpPr>
          <p:cNvPr id="3" name="Content Placeholder 2"/>
          <p:cNvSpPr>
            <a:spLocks noGrp="1"/>
          </p:cNvSpPr>
          <p:nvPr>
            <p:ph idx="1"/>
          </p:nvPr>
        </p:nvSpPr>
        <p:spPr/>
        <p:txBody>
          <a:bodyPr>
            <a:normAutofit/>
          </a:bodyPr>
          <a:lstStyle/>
          <a:p>
            <a:r>
              <a:rPr lang="en-US" b="0" dirty="0"/>
              <a:t>Templatize YAML files which allows providing configuration values at runtime and eliminate the need of modifying YAML files for</a:t>
            </a:r>
          </a:p>
          <a:p>
            <a:pPr lvl="1"/>
            <a:r>
              <a:rPr lang="en-US" dirty="0"/>
              <a:t>Scaling</a:t>
            </a:r>
          </a:p>
          <a:p>
            <a:pPr lvl="1"/>
            <a:r>
              <a:rPr lang="en-US" dirty="0"/>
              <a:t>Update</a:t>
            </a:r>
          </a:p>
          <a:p>
            <a:pPr lvl="1"/>
            <a:r>
              <a:rPr lang="en-US" dirty="0"/>
              <a:t>Rollback </a:t>
            </a:r>
          </a:p>
          <a:p>
            <a:r>
              <a:rPr lang="en-US" b="0" dirty="0"/>
              <a:t>Package YAML files and all other dependencies</a:t>
            </a:r>
          </a:p>
          <a:p>
            <a:pPr lvl="1"/>
            <a:r>
              <a:rPr lang="en-US" dirty="0"/>
              <a:t>Easily share the package with others</a:t>
            </a:r>
          </a:p>
          <a:p>
            <a:pPr lvl="1"/>
            <a:r>
              <a:rPr lang="en-US" dirty="0"/>
              <a:t>Install the packaged app by providing desired configuration at runtime</a:t>
            </a:r>
          </a:p>
          <a:p>
            <a:pPr lvl="2"/>
            <a:r>
              <a:rPr lang="en-US" dirty="0"/>
              <a:t>Eliminate the need for user to learn details of Kubernetes resources </a:t>
            </a:r>
          </a:p>
          <a:p>
            <a:r>
              <a:rPr lang="en-US" b="0" dirty="0"/>
              <a:t>Deploy same workload multiple times</a:t>
            </a:r>
          </a:p>
        </p:txBody>
      </p:sp>
      <p:sp>
        <p:nvSpPr>
          <p:cNvPr id="4" name="Slide Number Placeholder 3"/>
          <p:cNvSpPr>
            <a:spLocks noGrp="1"/>
          </p:cNvSpPr>
          <p:nvPr>
            <p:ph type="sldNum" sz="quarter" idx="12"/>
          </p:nvPr>
        </p:nvSpPr>
        <p:spPr/>
        <p:txBody>
          <a:bodyPr/>
          <a:lstStyle/>
          <a:p>
            <a:fld id="{D924A81F-5E2C-2E4D-A217-11B91391D3AF}" type="slidenum">
              <a:rPr lang="en-US" smtClean="0"/>
              <a:t>6</a:t>
            </a:fld>
            <a:endParaRPr lang="en-US"/>
          </a:p>
        </p:txBody>
      </p:sp>
    </p:spTree>
    <p:extLst>
      <p:ext uri="{BB962C8B-B14F-4D97-AF65-F5344CB8AC3E}">
        <p14:creationId xmlns:p14="http://schemas.microsoft.com/office/powerpoint/2010/main" val="155814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544B-C76C-B248-946C-0C84C6157FE6}"/>
              </a:ext>
            </a:extLst>
          </p:cNvPr>
          <p:cNvSpPr>
            <a:spLocks noGrp="1"/>
          </p:cNvSpPr>
          <p:nvPr>
            <p:ph type="title"/>
          </p:nvPr>
        </p:nvSpPr>
        <p:spPr/>
        <p:txBody>
          <a:bodyPr/>
          <a:lstStyle/>
          <a:p>
            <a:r>
              <a:rPr lang="en-US" dirty="0"/>
              <a:t>Here comes Helm</a:t>
            </a:r>
          </a:p>
        </p:txBody>
      </p:sp>
      <p:sp>
        <p:nvSpPr>
          <p:cNvPr id="3" name="Content Placeholder 2">
            <a:extLst>
              <a:ext uri="{FF2B5EF4-FFF2-40B4-BE49-F238E27FC236}">
                <a16:creationId xmlns:a16="http://schemas.microsoft.com/office/drawing/2014/main" id="{01FB07D3-8CFA-AD40-B807-81E4F06C093F}"/>
              </a:ext>
            </a:extLst>
          </p:cNvPr>
          <p:cNvSpPr>
            <a:spLocks noGrp="1"/>
          </p:cNvSpPr>
          <p:nvPr>
            <p:ph idx="1"/>
          </p:nvPr>
        </p:nvSpPr>
        <p:spPr/>
        <p:txBody>
          <a:bodyPr>
            <a:normAutofit/>
          </a:bodyPr>
          <a:lstStyle/>
          <a:p>
            <a:r>
              <a:rPr lang="en-US" sz="3200" dirty="0"/>
              <a:t>Deploying Guestbook </a:t>
            </a:r>
            <a:r>
              <a:rPr lang="mr-IN" sz="3200" dirty="0"/>
              <a:t>–</a:t>
            </a:r>
            <a:r>
              <a:rPr lang="en-US" sz="3200" dirty="0"/>
              <a:t> Helm Way </a:t>
            </a:r>
          </a:p>
          <a:p>
            <a:pPr lvl="1"/>
            <a:r>
              <a:rPr lang="en-US" sz="2800" dirty="0"/>
              <a:t>No expertise of Kubernetes deployment needed as Helm hides Kubernetes domain complexities </a:t>
            </a:r>
          </a:p>
          <a:p>
            <a:pPr lvl="1"/>
            <a:r>
              <a:rPr lang="en-US" sz="2800" dirty="0"/>
              <a:t>Helm packages all dependencies </a:t>
            </a:r>
          </a:p>
          <a:p>
            <a:pPr lvl="1"/>
            <a:r>
              <a:rPr lang="en-US" sz="2800" dirty="0"/>
              <a:t>Desired configuration can be passed at runtime as key-value</a:t>
            </a:r>
          </a:p>
          <a:p>
            <a:pPr lvl="1"/>
            <a:r>
              <a:rPr lang="en-US" sz="2800" dirty="0"/>
              <a:t>Helm tracks deployment making it easy to update and rollback</a:t>
            </a:r>
          </a:p>
          <a:p>
            <a:pPr lvl="1"/>
            <a:r>
              <a:rPr lang="en-US" sz="2800" dirty="0"/>
              <a:t>Same workload can be deployed multiple times</a:t>
            </a:r>
          </a:p>
          <a:p>
            <a:pPr lvl="2"/>
            <a:r>
              <a:rPr lang="en-US" sz="2400" dirty="0"/>
              <a:t>Helm allows naming workload release name at runtime</a:t>
            </a:r>
          </a:p>
          <a:p>
            <a:pPr lvl="1"/>
            <a:r>
              <a:rPr lang="en-US" sz="2800" dirty="0"/>
              <a:t>Easy to share</a:t>
            </a:r>
          </a:p>
        </p:txBody>
      </p:sp>
      <p:sp>
        <p:nvSpPr>
          <p:cNvPr id="4" name="Slide Number Placeholder 3">
            <a:extLst>
              <a:ext uri="{FF2B5EF4-FFF2-40B4-BE49-F238E27FC236}">
                <a16:creationId xmlns:a16="http://schemas.microsoft.com/office/drawing/2014/main" id="{0B20B686-BA3A-3943-A21E-CAF9E4AC7B33}"/>
              </a:ext>
            </a:extLst>
          </p:cNvPr>
          <p:cNvSpPr>
            <a:spLocks noGrp="1"/>
          </p:cNvSpPr>
          <p:nvPr>
            <p:ph type="sldNum" sz="quarter" idx="12"/>
          </p:nvPr>
        </p:nvSpPr>
        <p:spPr/>
        <p:txBody>
          <a:bodyPr/>
          <a:lstStyle/>
          <a:p>
            <a:fld id="{D924A81F-5E2C-2E4D-A217-11B91391D3AF}" type="slidenum">
              <a:rPr lang="en-US" smtClean="0"/>
              <a:t>7</a:t>
            </a:fld>
            <a:endParaRPr lang="en-US"/>
          </a:p>
        </p:txBody>
      </p:sp>
    </p:spTree>
    <p:extLst>
      <p:ext uri="{BB962C8B-B14F-4D97-AF65-F5344CB8AC3E}">
        <p14:creationId xmlns:p14="http://schemas.microsoft.com/office/powerpoint/2010/main" val="199946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So, What is Helm?</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457200" y="1447800"/>
            <a:ext cx="9067800" cy="4953000"/>
          </a:xfrm>
        </p:spPr>
        <p:txBody>
          <a:bodyPr>
            <a:normAutofit/>
          </a:bodyPr>
          <a:lstStyle/>
          <a:p>
            <a:pPr lvl="1"/>
            <a:r>
              <a:rPr lang="en-US" sz="2800" dirty="0"/>
              <a:t>Helm is a tool that streamlines installation and management of Kubernetes applications</a:t>
            </a:r>
          </a:p>
          <a:p>
            <a:pPr lvl="2"/>
            <a:r>
              <a:rPr lang="en-US" sz="2400" dirty="0"/>
              <a:t>Helm became a CNCF project in mid 2018</a:t>
            </a:r>
          </a:p>
          <a:p>
            <a:pPr lvl="1"/>
            <a:r>
              <a:rPr lang="en-US" sz="2800" dirty="0"/>
              <a:t> It uses a packaging format called </a:t>
            </a:r>
            <a:r>
              <a:rPr lang="en-US" sz="2800" b="1" dirty="0"/>
              <a:t>charts</a:t>
            </a:r>
            <a:r>
              <a:rPr lang="en-US" sz="2800" dirty="0"/>
              <a:t> </a:t>
            </a:r>
          </a:p>
          <a:p>
            <a:pPr lvl="2"/>
            <a:r>
              <a:rPr lang="en-US" sz="2800" dirty="0"/>
              <a:t>A chart is a collection of files that describe Kubernetes resources</a:t>
            </a:r>
          </a:p>
          <a:p>
            <a:pPr lvl="2"/>
            <a:r>
              <a:rPr lang="en-US" sz="2800" dirty="0"/>
              <a:t>Think of Helm like apt/yum/homebrew for Kubernetes</a:t>
            </a:r>
          </a:p>
          <a:p>
            <a:pPr lvl="1"/>
            <a:r>
              <a:rPr lang="en-US" sz="2800" dirty="0"/>
              <a:t>Helm is available for various operating platforms like OSX, Linux and Windows</a:t>
            </a:r>
          </a:p>
          <a:p>
            <a:pPr lvl="1"/>
            <a:r>
              <a:rPr lang="en-US" sz="2800" dirty="0"/>
              <a:t>Run Helm on laptop or where ever you want</a:t>
            </a:r>
          </a:p>
          <a:p>
            <a:pPr lvl="1"/>
            <a:endParaRPr lang="en-US" dirty="0"/>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8</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3733800"/>
            <a:ext cx="2667000" cy="2667000"/>
          </a:xfrm>
          <a:prstGeom prst="rect">
            <a:avLst/>
          </a:prstGeom>
        </p:spPr>
      </p:pic>
    </p:spTree>
    <p:extLst>
      <p:ext uri="{BB962C8B-B14F-4D97-AF65-F5344CB8AC3E}">
        <p14:creationId xmlns:p14="http://schemas.microsoft.com/office/powerpoint/2010/main" val="27448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Keywords</a:t>
            </a:r>
          </a:p>
        </p:txBody>
      </p:sp>
      <p:sp>
        <p:nvSpPr>
          <p:cNvPr id="3" name="Content Placeholder 2"/>
          <p:cNvSpPr>
            <a:spLocks noGrp="1"/>
          </p:cNvSpPr>
          <p:nvPr>
            <p:ph idx="1"/>
          </p:nvPr>
        </p:nvSpPr>
        <p:spPr/>
        <p:txBody>
          <a:bodyPr>
            <a:normAutofit fontScale="85000" lnSpcReduction="10000"/>
          </a:bodyPr>
          <a:lstStyle/>
          <a:p>
            <a:r>
              <a:rPr lang="en-US" sz="3300" b="0" dirty="0"/>
              <a:t>helm</a:t>
            </a:r>
          </a:p>
          <a:p>
            <a:pPr lvl="1"/>
            <a:r>
              <a:rPr lang="en-US" dirty="0"/>
              <a:t>While </a:t>
            </a:r>
            <a:r>
              <a:rPr lang="en-US" i="1" dirty="0"/>
              <a:t>Helm</a:t>
            </a:r>
            <a:r>
              <a:rPr lang="en-US" dirty="0"/>
              <a:t> is the name of the project, the command line client is also named helm. By convention, when speaking of the project, </a:t>
            </a:r>
            <a:r>
              <a:rPr lang="en-US" b="1" i="1" dirty="0"/>
              <a:t>Helm</a:t>
            </a:r>
            <a:r>
              <a:rPr lang="en-US" dirty="0"/>
              <a:t> is capitalized. When speaking of the client, </a:t>
            </a:r>
            <a:r>
              <a:rPr lang="en-US" b="1" i="1" dirty="0"/>
              <a:t>helm</a:t>
            </a:r>
            <a:r>
              <a:rPr lang="en-US" dirty="0"/>
              <a:t> is in lowercase.</a:t>
            </a:r>
          </a:p>
          <a:p>
            <a:r>
              <a:rPr lang="en-US" sz="3300" b="0" dirty="0"/>
              <a:t>Tiller</a:t>
            </a:r>
          </a:p>
          <a:p>
            <a:pPr lvl="1"/>
            <a:r>
              <a:rPr lang="en-US" dirty="0"/>
              <a:t> Tiller is the Helm server. It interacts directly with the Kubernetes API server to install, upgrade, query, and remove Kubernetes resources.</a:t>
            </a:r>
          </a:p>
          <a:p>
            <a:r>
              <a:rPr lang="en-US" sz="3300" b="0" dirty="0"/>
              <a:t>Chart</a:t>
            </a:r>
          </a:p>
          <a:p>
            <a:pPr lvl="1"/>
            <a:r>
              <a:rPr lang="en-US" dirty="0"/>
              <a:t>It contains all of the resource definitions necessary to run an application, tool, or service inside of a Kubernetes cluster. A chart is basically a package of pre-configured Kubernetes resources.</a:t>
            </a:r>
          </a:p>
          <a:p>
            <a:r>
              <a:rPr lang="en-US" sz="3300" b="0" dirty="0"/>
              <a:t>Release</a:t>
            </a:r>
          </a:p>
          <a:p>
            <a:pPr lvl="1"/>
            <a:r>
              <a:rPr lang="en-US" dirty="0"/>
              <a:t>An instance of a chart running in a Kubernetes cluster</a:t>
            </a:r>
          </a:p>
          <a:p>
            <a:pPr lvl="1"/>
            <a:r>
              <a:rPr lang="en-US" dirty="0"/>
              <a:t>Same chart can be deployed multiple time</a:t>
            </a:r>
          </a:p>
          <a:p>
            <a:r>
              <a:rPr lang="en-US" sz="3300" b="0" dirty="0"/>
              <a:t>Repository</a:t>
            </a:r>
          </a:p>
          <a:p>
            <a:pPr lvl="1"/>
            <a:r>
              <a:rPr lang="en-US" dirty="0"/>
              <a:t>Place where charts reside and can be shared with others</a:t>
            </a:r>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9</a:t>
            </a:fld>
            <a:endParaRPr lang="en-US"/>
          </a:p>
        </p:txBody>
      </p:sp>
    </p:spTree>
    <p:extLst>
      <p:ext uri="{BB962C8B-B14F-4D97-AF65-F5344CB8AC3E}">
        <p14:creationId xmlns:p14="http://schemas.microsoft.com/office/powerpoint/2010/main" val="690331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30979</TotalTime>
  <Words>4630</Words>
  <Application>Microsoft Macintosh PowerPoint</Application>
  <PresentationFormat>Widescreen</PresentationFormat>
  <Paragraphs>622</Paragraphs>
  <Slides>44</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HelvNeue Bold for IBM</vt:lpstr>
      <vt:lpstr>HelvNeue Light for IBM</vt:lpstr>
      <vt:lpstr>Mangal</vt:lpstr>
      <vt:lpstr>Office Theme</vt:lpstr>
      <vt:lpstr>Developer Advocacy - Helm</vt:lpstr>
      <vt:lpstr>Agenda</vt:lpstr>
      <vt:lpstr>Guestbook App</vt:lpstr>
      <vt:lpstr>Deploying Guestbook – kubectl Way</vt:lpstr>
      <vt:lpstr>Deploying Guestbook – kubectl Way</vt:lpstr>
      <vt:lpstr>Deploying Guestbook – Desired Way </vt:lpstr>
      <vt:lpstr>Here comes Helm</vt:lpstr>
      <vt:lpstr>So, What is Helm?</vt:lpstr>
      <vt:lpstr>Five Keywords</vt:lpstr>
      <vt:lpstr>Let’s See Helm in Action</vt:lpstr>
      <vt:lpstr>Guestbook Chart Walkthrough</vt:lpstr>
      <vt:lpstr>Demo – Guestbook Chart Deployment</vt:lpstr>
      <vt:lpstr>Demo – Guestbook Upgrades and Rollback</vt:lpstr>
      <vt:lpstr>Demo – Clean Up</vt:lpstr>
      <vt:lpstr>Let’s Learn More About Helm</vt:lpstr>
      <vt:lpstr>Helm Architecture</vt:lpstr>
      <vt:lpstr>Chart Structure </vt:lpstr>
      <vt:lpstr>Helm Repository</vt:lpstr>
      <vt:lpstr>Where are the Charts?</vt:lpstr>
      <vt:lpstr>Helm Release</vt:lpstr>
      <vt:lpstr>Upgrade and Rollback</vt:lpstr>
      <vt:lpstr>Installing Helm</vt:lpstr>
      <vt:lpstr>Helm Client Install</vt:lpstr>
      <vt:lpstr>Helm Server Install</vt:lpstr>
      <vt:lpstr>Summary</vt:lpstr>
      <vt:lpstr>Deployment - Kubernetes vs Helm</vt:lpstr>
      <vt:lpstr>Upgrade/Rollback - Kubernetes vs Helm</vt:lpstr>
      <vt:lpstr>Share Configuration Files - Kubernetes vs Helm</vt:lpstr>
      <vt:lpstr> Where is Helm? </vt:lpstr>
      <vt:lpstr> Futures </vt:lpstr>
      <vt:lpstr>Helm v3</vt:lpstr>
      <vt:lpstr>Helm v3 Architecture</vt:lpstr>
      <vt:lpstr>Helm v3 time frame</vt:lpstr>
      <vt:lpstr> Backup </vt:lpstr>
      <vt:lpstr>Demo – Chart Deployment</vt:lpstr>
      <vt:lpstr>Demo – Upgrades and Rollback</vt:lpstr>
      <vt:lpstr>Demo – Clean Up</vt:lpstr>
      <vt:lpstr>Overview of Containers</vt:lpstr>
      <vt:lpstr>Why Helm?</vt:lpstr>
      <vt:lpstr>Overview of Kubernetes</vt:lpstr>
      <vt:lpstr>Kubernetes vs Helm deployments</vt:lpstr>
      <vt:lpstr>Helm Security Considerations</vt:lpstr>
      <vt:lpstr>Helm Chart Installation Flow</vt:lpstr>
      <vt:lpstr>Using Helm</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Tarpinian</dc:creator>
  <cp:lastModifiedBy>Microsoft Office User</cp:lastModifiedBy>
  <cp:revision>1066</cp:revision>
  <cp:lastPrinted>2018-05-17T19:20:18Z</cp:lastPrinted>
  <dcterms:created xsi:type="dcterms:W3CDTF">2017-08-22T17:57:30Z</dcterms:created>
  <dcterms:modified xsi:type="dcterms:W3CDTF">2018-09-04T18:32:46Z</dcterms:modified>
</cp:coreProperties>
</file>