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349" r:id="rId2"/>
    <p:sldId id="350" r:id="rId3"/>
    <p:sldId id="351" r:id="rId4"/>
    <p:sldId id="352" r:id="rId5"/>
    <p:sldId id="353" r:id="rId6"/>
    <p:sldId id="354" r:id="rId7"/>
    <p:sldId id="372" r:id="rId8"/>
    <p:sldId id="377" r:id="rId9"/>
    <p:sldId id="369" r:id="rId10"/>
    <p:sldId id="370" r:id="rId11"/>
    <p:sldId id="374" r:id="rId12"/>
    <p:sldId id="371" r:id="rId13"/>
    <p:sldId id="375" r:id="rId14"/>
    <p:sldId id="379" r:id="rId15"/>
    <p:sldId id="357" r:id="rId16"/>
    <p:sldId id="376" r:id="rId17"/>
    <p:sldId id="358" r:id="rId18"/>
    <p:sldId id="378"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7"/>
    <p:restoredTop sz="93625"/>
  </p:normalViewPr>
  <p:slideViewPr>
    <p:cSldViewPr snapToObjects="1">
      <p:cViewPr varScale="1">
        <p:scale>
          <a:sx n="112" d="100"/>
          <a:sy n="112" d="100"/>
        </p:scale>
        <p:origin x="792"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4/9/18</a:t>
            </a:fld>
            <a:endParaRPr lang="en-US"/>
          </a:p>
        </p:txBody>
      </p:sp>
      <p:sp>
        <p:nvSpPr>
          <p:cNvPr id="4" name="Footer Placeholder 3">
            <a:extLst>
              <a:ext uri="{FF2B5EF4-FFF2-40B4-BE49-F238E27FC236}">
                <a16:creationId xmlns:a16="http://schemas.microsoft.com/office/drawing/2014/main" xmlns=""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4/9/18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a:t>
            </a:r>
            <a:r>
              <a:rPr lang="en-US" baseline="0" dirty="0" smtClean="0"/>
              <a:t> and Rollback are important so a separate slide for it.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16</a:t>
            </a:fld>
            <a:endParaRPr lang="en-US"/>
          </a:p>
        </p:txBody>
      </p:sp>
    </p:spTree>
    <p:extLst>
      <p:ext uri="{BB962C8B-B14F-4D97-AF65-F5344CB8AC3E}">
        <p14:creationId xmlns:p14="http://schemas.microsoft.com/office/powerpoint/2010/main" val="93332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10013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know Helm, you need to know Helm Charts.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164370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Before we go further, you may want to know these keywords.</a:t>
            </a:r>
            <a:r>
              <a:rPr lang="en-US" b="0" baseline="0" dirty="0" smtClean="0"/>
              <a:t> </a:t>
            </a:r>
            <a:r>
              <a:rPr lang="en-US" b="0" dirty="0" smtClean="0"/>
              <a:t>You will run into many glossary items but the most common once you need to know are these</a:t>
            </a:r>
            <a:r>
              <a:rPr lang="en-US" b="0" baseline="0" dirty="0" smtClean="0"/>
              <a:t> five.</a:t>
            </a:r>
            <a:endParaRPr lang="en-US" b="0" dirty="0" smtClean="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52876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Tiller is</a:t>
            </a:r>
            <a:r>
              <a:rPr lang="en-US" baseline="0" dirty="0" smtClean="0"/>
              <a:t> installed as a pod in a </a:t>
            </a:r>
            <a:r>
              <a:rPr lang="en-US" baseline="0" dirty="0" err="1" smtClean="0"/>
              <a:t>kube</a:t>
            </a:r>
            <a:r>
              <a:rPr lang="en-US" baseline="0" dirty="0" smtClean="0"/>
              <a:t>-system namespace.</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8</a:t>
            </a:fld>
            <a:endParaRPr lang="en-US"/>
          </a:p>
        </p:txBody>
      </p:sp>
    </p:spTree>
    <p:extLst>
      <p:ext uri="{BB962C8B-B14F-4D97-AF65-F5344CB8AC3E}">
        <p14:creationId xmlns:p14="http://schemas.microsoft.com/office/powerpoint/2010/main" val="58976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client</a:t>
            </a:r>
            <a:r>
              <a:rPr lang="en-US" baseline="0" dirty="0" smtClean="0"/>
              <a:t> is available as a binary to install. After client it installed, Helm server can simply installed using client. The Helm server is part of Kubernetes cluster and runs on its own pod.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If you’re using Helm on a cluster that you completely control, like </a:t>
            </a:r>
            <a:r>
              <a:rPr lang="en-US" sz="2200" b="0" dirty="0" err="1" smtClean="0"/>
              <a:t>minikube</a:t>
            </a:r>
            <a:r>
              <a:rPr lang="en-US" sz="2200" b="0" dirty="0" smtClean="0"/>
              <a:t> or a cluster on a private network in which sharing is not a concern, the default installation – which applies no security configuration – is fine, and it’s definitely the easiest.</a:t>
            </a:r>
            <a:endParaRPr lang="en-US" sz="2200" dirty="0" smtClean="0"/>
          </a:p>
          <a:p>
            <a:r>
              <a:rPr lang="en-US" dirty="0" smtClean="0"/>
              <a:t>For Production</a:t>
            </a:r>
            <a:r>
              <a:rPr lang="en-US" baseline="0" dirty="0" smtClean="0"/>
              <a:t> install - </a:t>
            </a:r>
            <a:r>
              <a:rPr lang="en-US" sz="1200" b="0" dirty="0" smtClean="0"/>
              <a:t>production clusters requires</a:t>
            </a:r>
            <a:r>
              <a:rPr lang="en-US" sz="1200" b="0" baseline="0" dirty="0" smtClean="0"/>
              <a:t> extra security and </a:t>
            </a:r>
            <a:r>
              <a:rPr lang="en-US" sz="1200" b="0" dirty="0" smtClean="0"/>
              <a:t>you must take extra steps to secure your installation to prevent careless or malicious actors from damaging the cluster or its data.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9</a:t>
            </a:fld>
            <a:endParaRPr lang="en-US"/>
          </a:p>
        </p:txBody>
      </p:sp>
    </p:spTree>
    <p:extLst>
      <p:ext uri="{BB962C8B-B14F-4D97-AF65-F5344CB8AC3E}">
        <p14:creationId xmlns:p14="http://schemas.microsoft.com/office/powerpoint/2010/main" val="825668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typical install for n</a:t>
            </a:r>
            <a:r>
              <a:rPr lang="en-US" dirty="0" smtClean="0"/>
              <a:t>on-production/unsecure</a:t>
            </a:r>
            <a:r>
              <a:rPr lang="en-US" baseline="0" dirty="0" smtClean="0"/>
              <a:t> cluster</a:t>
            </a:r>
            <a:r>
              <a:rPr lang="en-US" dirty="0" smtClean="0"/>
              <a:t> or test or</a:t>
            </a:r>
            <a:r>
              <a:rPr lang="en-US" baseline="0" dirty="0" smtClean="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10</a:t>
            </a:fld>
            <a:endParaRPr lang="en-US"/>
          </a:p>
        </p:txBody>
      </p:sp>
    </p:spTree>
    <p:extLst>
      <p:ext uri="{BB962C8B-B14F-4D97-AF65-F5344CB8AC3E}">
        <p14:creationId xmlns:p14="http://schemas.microsoft.com/office/powerpoint/2010/main" val="173685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Proper security configurations to Helm and Tiller to ensure the safety of the cluster, the data in it, and the network to which it is connected.</a:t>
            </a: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98024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we have Helm installed.</a:t>
            </a:r>
            <a:r>
              <a:rPr lang="en-US" baseline="0" dirty="0" smtClean="0"/>
              <a:t> The next things is how do I use it? How do I deploy a application? You can deploy your application by installing chart.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15</a:t>
            </a:fld>
            <a:endParaRPr lang="en-US"/>
          </a:p>
        </p:txBody>
      </p:sp>
    </p:spTree>
    <p:extLst>
      <p:ext uri="{BB962C8B-B14F-4D97-AF65-F5344CB8AC3E}">
        <p14:creationId xmlns:p14="http://schemas.microsoft.com/office/powerpoint/2010/main" val="68242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4/9/18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4/9/18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xmlns=""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4/9/18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4/9/18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4/9/18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xmlns=""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xmlns=""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kubernetes/helm#instal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ubernetes/helm/blob/master/docs/securing_installation.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ubernetes/community/tree/master/sig-apps" TargetMode="External"/><Relationship Id="rId4" Type="http://schemas.openxmlformats.org/officeDocument/2006/relationships/hyperlink" Target="https://lists.cncf.io/g/cncf-kubernetes-helm" TargetMode="External"/><Relationship Id="rId5" Type="http://schemas.openxmlformats.org/officeDocument/2006/relationships/hyperlink" Target="https://groups.google.com/forum/#!forum/kubernetes-sig-apps" TargetMode="External"/><Relationship Id="rId6" Type="http://schemas.openxmlformats.org/officeDocument/2006/relationships/hyperlink" Target="https://zoom.us/j/4526666954" TargetMode="External"/><Relationship Id="rId1" Type="http://schemas.openxmlformats.org/officeDocument/2006/relationships/slideLayout" Target="../slideLayouts/slideLayout2.xml"/><Relationship Id="rId2" Type="http://schemas.openxmlformats.org/officeDocument/2006/relationships/hyperlink" Target="https://github.com/kubernetes/hel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ibm.com/courses/all/docker-essentials-extend-your-apps-with-containers/" TargetMode="Externa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BM/container-service-getting-started-w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charts" TargetMode="External"/><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Sahdev P. Zala @sp_zala</a:t>
            </a:r>
          </a:p>
          <a:p>
            <a:r>
              <a:rPr lang="en-US" dirty="0" err="1" smtClean="0"/>
              <a:t>spzala@us.ibm.com</a:t>
            </a:r>
            <a:r>
              <a:rPr lang="en-US" dirty="0" smtClean="0"/>
              <a:t> </a:t>
            </a:r>
            <a:endParaRPr lang="en-US" dirty="0"/>
          </a:p>
          <a:p>
            <a:endParaRPr lang="en-US" dirty="0"/>
          </a:p>
          <a:p>
            <a:r>
              <a:rPr lang="en-US" dirty="0" smtClean="0"/>
              <a:t>Mar 10 </a:t>
            </a:r>
            <a:r>
              <a:rPr lang="en-US" dirty="0"/>
              <a:t>2018</a:t>
            </a:r>
          </a:p>
        </p:txBody>
      </p:sp>
      <p:sp>
        <p:nvSpPr>
          <p:cNvPr id="3" name="Title 2"/>
          <p:cNvSpPr>
            <a:spLocks noGrp="1"/>
          </p:cNvSpPr>
          <p:nvPr>
            <p:ph type="title"/>
          </p:nvPr>
        </p:nvSpPr>
        <p:spPr/>
        <p:txBody>
          <a:bodyPr>
            <a:normAutofit fontScale="90000"/>
          </a:bodyPr>
          <a:lstStyle/>
          <a:p>
            <a:r>
              <a:rPr lang="en-US" dirty="0"/>
              <a:t>Developer Advocacy </a:t>
            </a:r>
            <a:r>
              <a:rPr lang="en-US" dirty="0" smtClean="0"/>
              <a:t>- Helm</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Non-production/unsecure/test </a:t>
            </a:r>
            <a:r>
              <a:rPr lang="en-US" dirty="0"/>
              <a:t>install</a:t>
            </a:r>
          </a:p>
        </p:txBody>
      </p:sp>
      <p:sp>
        <p:nvSpPr>
          <p:cNvPr id="3" name="Content Placeholder 2"/>
          <p:cNvSpPr>
            <a:spLocks noGrp="1"/>
          </p:cNvSpPr>
          <p:nvPr>
            <p:ph idx="1"/>
          </p:nvPr>
        </p:nvSpPr>
        <p:spPr/>
        <p:txBody>
          <a:bodyPr>
            <a:normAutofit fontScale="92500" lnSpcReduction="10000"/>
          </a:bodyPr>
          <a:lstStyle/>
          <a:p>
            <a:r>
              <a:rPr lang="en-US" b="0" dirty="0" smtClean="0"/>
              <a:t>Install Helm Client (Helm)</a:t>
            </a:r>
          </a:p>
          <a:p>
            <a:pPr lvl="1"/>
            <a:r>
              <a:rPr lang="en-US" b="0" dirty="0"/>
              <a:t>Binary downloads of the Helm client can be found at the following links:</a:t>
            </a:r>
          </a:p>
          <a:p>
            <a:pPr lvl="2"/>
            <a:r>
              <a:rPr lang="en-US" b="0" dirty="0"/>
              <a:t>OSX</a:t>
            </a:r>
          </a:p>
          <a:p>
            <a:pPr lvl="2"/>
            <a:r>
              <a:rPr lang="en-US" b="0" dirty="0"/>
              <a:t>Linux</a:t>
            </a:r>
          </a:p>
          <a:p>
            <a:pPr lvl="2"/>
            <a:r>
              <a:rPr lang="en-US" b="0" dirty="0"/>
              <a:t>Linux 32-bit</a:t>
            </a:r>
          </a:p>
          <a:p>
            <a:pPr lvl="2"/>
            <a:r>
              <a:rPr lang="en-US" b="0" dirty="0" smtClean="0"/>
              <a:t>Windows</a:t>
            </a:r>
            <a:endParaRPr lang="en-US" dirty="0"/>
          </a:p>
          <a:p>
            <a:pPr lvl="1"/>
            <a:r>
              <a:rPr lang="en-US" dirty="0" smtClean="0"/>
              <a:t>Refer to the, </a:t>
            </a:r>
            <a:r>
              <a:rPr lang="en-US" dirty="0" smtClean="0">
                <a:hlinkClick r:id="rId3"/>
              </a:rPr>
              <a:t>https</a:t>
            </a:r>
            <a:r>
              <a:rPr lang="en-US" dirty="0">
                <a:hlinkClick r:id="rId3"/>
              </a:rPr>
              <a:t>://</a:t>
            </a:r>
            <a:r>
              <a:rPr lang="en-US" dirty="0" smtClean="0">
                <a:hlinkClick r:id="rId3"/>
              </a:rPr>
              <a:t>github.com/kubernetes/helm#install</a:t>
            </a:r>
            <a:r>
              <a:rPr lang="en-US" dirty="0" smtClean="0"/>
              <a:t> </a:t>
            </a:r>
          </a:p>
          <a:p>
            <a:r>
              <a:rPr lang="en-US" b="0" dirty="0" smtClean="0"/>
              <a:t>Install Helm Server (Tiller) </a:t>
            </a:r>
          </a:p>
          <a:p>
            <a:pPr lvl="1"/>
            <a:r>
              <a:rPr lang="en-US" dirty="0" smtClean="0"/>
              <a:t>In order to use helm you need to install tiller which can be installed within you Kubernetes cluster or on its own where later is less common and mostly for development purpose. </a:t>
            </a:r>
          </a:p>
          <a:p>
            <a:pPr lvl="1"/>
            <a:r>
              <a:rPr lang="en-US" dirty="0" smtClean="0"/>
              <a:t>The </a:t>
            </a:r>
            <a:r>
              <a:rPr lang="en-US" dirty="0"/>
              <a:t>easiest way to install Tiller is to initialize h</a:t>
            </a:r>
            <a:r>
              <a:rPr lang="en-US" dirty="0" smtClean="0"/>
              <a:t>elm. Initializing helm will install tiller in your Kubernetes cluster</a:t>
            </a:r>
          </a:p>
          <a:p>
            <a:pPr lvl="2"/>
            <a:r>
              <a:rPr lang="en-US" sz="2200" i="1" dirty="0" smtClean="0"/>
              <a:t>$ </a:t>
            </a:r>
            <a:r>
              <a:rPr lang="en-US" sz="2200" i="1" dirty="0"/>
              <a:t>helm </a:t>
            </a:r>
            <a:r>
              <a:rPr lang="en-US" sz="2200" i="1" dirty="0" err="1" smtClean="0"/>
              <a:t>init</a:t>
            </a:r>
            <a:endParaRPr lang="en-US" sz="2200" i="1" dirty="0" smtClean="0"/>
          </a:p>
          <a:p>
            <a:pPr lvl="1"/>
            <a:r>
              <a:rPr lang="en-US" dirty="0" smtClean="0"/>
              <a:t>Need to upgrade tiller? </a:t>
            </a:r>
          </a:p>
          <a:p>
            <a:pPr lvl="2"/>
            <a:r>
              <a:rPr lang="en-US" i="1" dirty="0" smtClean="0"/>
              <a:t>$ helm </a:t>
            </a:r>
            <a:r>
              <a:rPr lang="en-US" i="1" dirty="0" err="1"/>
              <a:t>init</a:t>
            </a:r>
            <a:r>
              <a:rPr lang="en-US" i="1" dirty="0"/>
              <a:t> --upgrade</a:t>
            </a:r>
            <a:endParaRPr lang="en-US" i="1"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10</a:t>
            </a:fld>
            <a:endParaRPr lang="en-US"/>
          </a:p>
        </p:txBody>
      </p:sp>
    </p:spTree>
    <p:extLst>
      <p:ext uri="{BB962C8B-B14F-4D97-AF65-F5344CB8AC3E}">
        <p14:creationId xmlns:p14="http://schemas.microsoft.com/office/powerpoint/2010/main" val="107374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 for security </a:t>
            </a:r>
            <a:endParaRPr lang="en-US" dirty="0"/>
          </a:p>
        </p:txBody>
      </p:sp>
      <p:sp>
        <p:nvSpPr>
          <p:cNvPr id="3" name="Content Placeholder 2"/>
          <p:cNvSpPr>
            <a:spLocks noGrp="1"/>
          </p:cNvSpPr>
          <p:nvPr>
            <p:ph idx="1"/>
          </p:nvPr>
        </p:nvSpPr>
        <p:spPr/>
        <p:txBody>
          <a:bodyPr/>
          <a:lstStyle/>
          <a:p>
            <a:r>
              <a:rPr lang="en-US" b="0" dirty="0"/>
              <a:t>C</a:t>
            </a:r>
            <a:r>
              <a:rPr lang="en-US" b="0" dirty="0" smtClean="0"/>
              <a:t>onsider secure install for following cases:</a:t>
            </a:r>
          </a:p>
          <a:p>
            <a:pPr lvl="1"/>
            <a:r>
              <a:rPr lang="en-US" b="0" dirty="0" smtClean="0"/>
              <a:t>Clusters </a:t>
            </a:r>
            <a:r>
              <a:rPr lang="en-US" b="0" dirty="0"/>
              <a:t>that are exposed to uncontrolled network environments: either untrusted network actors can access the cluster, or untrusted applications that can access the network environment.</a:t>
            </a:r>
          </a:p>
          <a:p>
            <a:pPr lvl="1"/>
            <a:r>
              <a:rPr lang="en-US" b="0" dirty="0"/>
              <a:t>Clusters that are for many people to use -- </a:t>
            </a:r>
            <a:r>
              <a:rPr lang="en-US" b="0" i="1" dirty="0"/>
              <a:t>multitenant</a:t>
            </a:r>
            <a:r>
              <a:rPr lang="en-US" b="0" dirty="0"/>
              <a:t> clusters -- as a shared environment</a:t>
            </a:r>
          </a:p>
          <a:p>
            <a:pPr lvl="1"/>
            <a:r>
              <a:rPr lang="en-US" b="0" dirty="0"/>
              <a:t>Clusters that have access to or use high-value data or networks of any type</a:t>
            </a:r>
          </a:p>
          <a:p>
            <a:r>
              <a:rPr lang="en-US" b="0" dirty="0" smtClean="0"/>
              <a:t>The secure install ensure the </a:t>
            </a:r>
            <a:r>
              <a:rPr lang="en-US" b="0" dirty="0"/>
              <a:t>safety of the cluster, the data in it, and the network to which it is connected.</a:t>
            </a:r>
          </a:p>
          <a:p>
            <a:endParaRPr lang="en-US" b="0"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11</a:t>
            </a:fld>
            <a:endParaRPr lang="en-US"/>
          </a:p>
        </p:txBody>
      </p:sp>
    </p:spTree>
    <p:extLst>
      <p:ext uri="{BB962C8B-B14F-4D97-AF65-F5344CB8AC3E}">
        <p14:creationId xmlns:p14="http://schemas.microsoft.com/office/powerpoint/2010/main" val="7984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Production </a:t>
            </a:r>
            <a:r>
              <a:rPr lang="en-US" dirty="0"/>
              <a:t>L</a:t>
            </a:r>
            <a:r>
              <a:rPr lang="en-US" dirty="0" smtClean="0"/>
              <a:t>evel </a:t>
            </a:r>
            <a:r>
              <a:rPr lang="en-US" dirty="0"/>
              <a:t>S</a:t>
            </a:r>
            <a:r>
              <a:rPr lang="en-US" dirty="0" smtClean="0"/>
              <a:t>ecure </a:t>
            </a:r>
            <a:r>
              <a:rPr lang="en-US" dirty="0"/>
              <a:t>I</a:t>
            </a:r>
            <a:r>
              <a:rPr lang="en-US" dirty="0" smtClean="0"/>
              <a:t>nstall - I </a:t>
            </a:r>
            <a:r>
              <a:rPr lang="en-US" dirty="0"/>
              <a:t/>
            </a:r>
            <a:br>
              <a:rPr lang="en-US" dirty="0"/>
            </a:br>
            <a:endParaRPr lang="en-US" dirty="0"/>
          </a:p>
        </p:txBody>
      </p:sp>
      <p:sp>
        <p:nvSpPr>
          <p:cNvPr id="3" name="Content Placeholder 2"/>
          <p:cNvSpPr>
            <a:spLocks noGrp="1"/>
          </p:cNvSpPr>
          <p:nvPr>
            <p:ph idx="1"/>
          </p:nvPr>
        </p:nvSpPr>
        <p:spPr>
          <a:xfrm>
            <a:off x="457200" y="1447800"/>
            <a:ext cx="11353800" cy="4953000"/>
          </a:xfrm>
        </p:spPr>
        <p:txBody>
          <a:bodyPr/>
          <a:lstStyle/>
          <a:p>
            <a:r>
              <a:rPr lang="en-US" b="0" dirty="0" smtClean="0"/>
              <a:t>The main difference between non-secure and secure install is security of Tiller or Helm server. Four main areas to consider while securing Tiller:</a:t>
            </a:r>
          </a:p>
          <a:p>
            <a:pPr lvl="1"/>
            <a:r>
              <a:rPr lang="en-US" b="0" dirty="0"/>
              <a:t>Role-based access control, or RBAC</a:t>
            </a:r>
          </a:p>
          <a:p>
            <a:pPr lvl="1"/>
            <a:r>
              <a:rPr lang="en-US" b="0" dirty="0"/>
              <a:t>Tiller's </a:t>
            </a:r>
            <a:r>
              <a:rPr lang="en-US" b="0" dirty="0" err="1"/>
              <a:t>gRPC</a:t>
            </a:r>
            <a:r>
              <a:rPr lang="en-US" b="0" dirty="0"/>
              <a:t> endpoint and its usage by Helm</a:t>
            </a:r>
          </a:p>
          <a:p>
            <a:pPr lvl="1"/>
            <a:r>
              <a:rPr lang="en-US" b="0" dirty="0"/>
              <a:t>Tiller release information</a:t>
            </a:r>
          </a:p>
          <a:p>
            <a:pPr lvl="1"/>
            <a:r>
              <a:rPr lang="en-US" b="0" dirty="0"/>
              <a:t>Helm charts</a:t>
            </a:r>
          </a:p>
          <a:p>
            <a:r>
              <a:rPr lang="en-US" b="0" dirty="0" smtClean="0"/>
              <a:t>For detailed information refer to the, </a:t>
            </a:r>
            <a:r>
              <a:rPr lang="en-US" dirty="0" smtClean="0"/>
              <a:t> </a:t>
            </a:r>
            <a:r>
              <a:rPr lang="en-US" sz="2000" b="0" dirty="0">
                <a:hlinkClick r:id="rId2"/>
              </a:rPr>
              <a:t>https://</a:t>
            </a:r>
            <a:r>
              <a:rPr lang="en-US" sz="2000" b="0" dirty="0" smtClean="0">
                <a:hlinkClick r:id="rId2"/>
              </a:rPr>
              <a:t>github.com/kubernetes/helm/blob/master/docs/securing_installation.md</a:t>
            </a:r>
            <a:r>
              <a:rPr lang="en-US" sz="2000" b="0" dirty="0" smtClean="0"/>
              <a:t> </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12</a:t>
            </a:fld>
            <a:endParaRPr lang="en-US"/>
          </a:p>
        </p:txBody>
      </p:sp>
    </p:spTree>
    <p:extLst>
      <p:ext uri="{BB962C8B-B14F-4D97-AF65-F5344CB8AC3E}">
        <p14:creationId xmlns:p14="http://schemas.microsoft.com/office/powerpoint/2010/main" val="46645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Production L</a:t>
            </a:r>
            <a:r>
              <a:rPr lang="en-US" dirty="0" smtClean="0"/>
              <a:t>evel Secure </a:t>
            </a:r>
            <a:r>
              <a:rPr lang="en-US" dirty="0"/>
              <a:t>I</a:t>
            </a:r>
            <a:r>
              <a:rPr lang="en-US" dirty="0" smtClean="0"/>
              <a:t>nstall - II</a:t>
            </a:r>
            <a:endParaRPr lang="en-US" dirty="0"/>
          </a:p>
        </p:txBody>
      </p:sp>
      <p:sp>
        <p:nvSpPr>
          <p:cNvPr id="3" name="Content Placeholder 2"/>
          <p:cNvSpPr>
            <a:spLocks noGrp="1"/>
          </p:cNvSpPr>
          <p:nvPr>
            <p:ph idx="1"/>
          </p:nvPr>
        </p:nvSpPr>
        <p:spPr/>
        <p:txBody>
          <a:bodyPr>
            <a:normAutofit/>
          </a:bodyPr>
          <a:lstStyle/>
          <a:p>
            <a:r>
              <a:rPr lang="en-US" dirty="0"/>
              <a:t>In order to secure Tiller, initialize Tiller with best practices as recommended by Helm team. </a:t>
            </a:r>
            <a:endParaRPr lang="en-US" dirty="0" smtClean="0"/>
          </a:p>
          <a:p>
            <a:pPr lvl="1"/>
            <a:r>
              <a:rPr lang="en-US" b="0" dirty="0" smtClean="0"/>
              <a:t>Create </a:t>
            </a:r>
            <a:r>
              <a:rPr lang="en-US" b="0" dirty="0"/>
              <a:t>a cluster with RBAC enabled</a:t>
            </a:r>
          </a:p>
          <a:p>
            <a:pPr lvl="1"/>
            <a:r>
              <a:rPr lang="en-US" b="0" dirty="0"/>
              <a:t>Configure each Tiller </a:t>
            </a:r>
            <a:r>
              <a:rPr lang="en-US" b="0" dirty="0" err="1"/>
              <a:t>gRPC</a:t>
            </a:r>
            <a:r>
              <a:rPr lang="en-US" b="0" dirty="0"/>
              <a:t> endpoint to use a separate TLS certificate</a:t>
            </a:r>
          </a:p>
          <a:p>
            <a:pPr lvl="1"/>
            <a:r>
              <a:rPr lang="en-US" b="0" dirty="0"/>
              <a:t>Release information should be a Kubernetes Secret</a:t>
            </a:r>
          </a:p>
          <a:p>
            <a:pPr lvl="1"/>
            <a:r>
              <a:rPr lang="en-US" b="0" dirty="0"/>
              <a:t>Install one Tiller per user, team, or other organizational entity with the --service-account flag, Roles, and </a:t>
            </a:r>
            <a:r>
              <a:rPr lang="en-US" b="0" dirty="0" err="1"/>
              <a:t>RoleBindings</a:t>
            </a:r>
            <a:endParaRPr lang="en-US" b="0" dirty="0"/>
          </a:p>
          <a:p>
            <a:pPr lvl="1"/>
            <a:r>
              <a:rPr lang="en-US" b="0" dirty="0"/>
              <a:t>Use the --tiller-</a:t>
            </a:r>
            <a:r>
              <a:rPr lang="en-US" b="0" dirty="0" err="1"/>
              <a:t>tls</a:t>
            </a:r>
            <a:r>
              <a:rPr lang="en-US" b="0" dirty="0"/>
              <a:t>-verify option with helm </a:t>
            </a:r>
            <a:r>
              <a:rPr lang="en-US" b="0" dirty="0" err="1"/>
              <a:t>init</a:t>
            </a:r>
            <a:r>
              <a:rPr lang="en-US" b="0" dirty="0"/>
              <a:t> and the --</a:t>
            </a:r>
            <a:r>
              <a:rPr lang="en-US" b="0" dirty="0" err="1"/>
              <a:t>tls</a:t>
            </a:r>
            <a:r>
              <a:rPr lang="en-US" b="0" dirty="0"/>
              <a:t> flag with other Helm commands to enforce verification</a:t>
            </a:r>
          </a:p>
          <a:p>
            <a:pPr lvl="1"/>
            <a:r>
              <a:rPr lang="en-US" b="0" dirty="0"/>
              <a:t>If these steps are followed, an example helm </a:t>
            </a:r>
            <a:r>
              <a:rPr lang="en-US" b="0" dirty="0" err="1"/>
              <a:t>init</a:t>
            </a:r>
            <a:r>
              <a:rPr lang="en-US" b="0" dirty="0"/>
              <a:t> command might look something like this:</a:t>
            </a:r>
          </a:p>
          <a:p>
            <a:pPr lvl="2"/>
            <a:r>
              <a:rPr lang="en-US" b="0" i="1" dirty="0"/>
              <a:t>$ helm </a:t>
            </a:r>
            <a:r>
              <a:rPr lang="en-US" b="0" i="1" dirty="0" err="1"/>
              <a:t>init</a:t>
            </a:r>
            <a:r>
              <a:rPr lang="en-US" b="0" i="1" dirty="0"/>
              <a:t> </a:t>
            </a:r>
            <a:r>
              <a:rPr lang="en-US" b="0" i="1" dirty="0" smtClean="0"/>
              <a:t>--</a:t>
            </a:r>
            <a:r>
              <a:rPr lang="en-US" b="0" i="1" dirty="0"/>
              <a:t>tiller-</a:t>
            </a:r>
            <a:r>
              <a:rPr lang="en-US" b="0" i="1" dirty="0" err="1"/>
              <a:t>tls</a:t>
            </a:r>
            <a:r>
              <a:rPr lang="en-US" b="0" i="1" dirty="0"/>
              <a:t> </a:t>
            </a:r>
            <a:r>
              <a:rPr lang="en-US" b="0" i="1" dirty="0" smtClean="0"/>
              <a:t>--</a:t>
            </a:r>
            <a:r>
              <a:rPr lang="en-US" b="0" i="1" dirty="0"/>
              <a:t>tiller-</a:t>
            </a:r>
            <a:r>
              <a:rPr lang="en-US" b="0" i="1" dirty="0" err="1"/>
              <a:t>tls</a:t>
            </a:r>
            <a:r>
              <a:rPr lang="en-US" b="0" i="1" dirty="0"/>
              <a:t>-verify </a:t>
            </a:r>
            <a:r>
              <a:rPr lang="en-US" b="0" i="1" dirty="0" smtClean="0"/>
              <a:t>--</a:t>
            </a:r>
            <a:r>
              <a:rPr lang="en-US" b="0" i="1" dirty="0"/>
              <a:t>tiller-</a:t>
            </a:r>
            <a:r>
              <a:rPr lang="en-US" b="0" i="1" dirty="0" err="1"/>
              <a:t>tls</a:t>
            </a:r>
            <a:r>
              <a:rPr lang="en-US" b="0" i="1" dirty="0"/>
              <a:t>-ca-cert=</a:t>
            </a:r>
            <a:r>
              <a:rPr lang="en-US" b="0" i="1" dirty="0" err="1"/>
              <a:t>ca.pem</a:t>
            </a:r>
            <a:r>
              <a:rPr lang="en-US" b="0" i="1" dirty="0"/>
              <a:t> </a:t>
            </a:r>
            <a:r>
              <a:rPr lang="en-US" b="0" i="1" dirty="0" smtClean="0"/>
              <a:t>--</a:t>
            </a:r>
            <a:r>
              <a:rPr lang="en-US" b="0" i="1" dirty="0"/>
              <a:t>tiller-</a:t>
            </a:r>
            <a:r>
              <a:rPr lang="en-US" b="0" i="1" dirty="0" err="1"/>
              <a:t>tls</a:t>
            </a:r>
            <a:r>
              <a:rPr lang="en-US" b="0" i="1" dirty="0"/>
              <a:t>-cert=</a:t>
            </a:r>
            <a:r>
              <a:rPr lang="en-US" b="0" i="1" dirty="0" err="1"/>
              <a:t>cert.pem</a:t>
            </a:r>
            <a:r>
              <a:rPr lang="en-US" b="0" i="1" dirty="0"/>
              <a:t> </a:t>
            </a:r>
            <a:r>
              <a:rPr lang="en-US" b="0" i="1" dirty="0" smtClean="0"/>
              <a:t>--</a:t>
            </a:r>
            <a:r>
              <a:rPr lang="en-US" b="0" i="1" dirty="0"/>
              <a:t>tiller-</a:t>
            </a:r>
            <a:r>
              <a:rPr lang="en-US" b="0" i="1" dirty="0" err="1"/>
              <a:t>tls</a:t>
            </a:r>
            <a:r>
              <a:rPr lang="en-US" b="0" i="1" dirty="0"/>
              <a:t>-key=</a:t>
            </a:r>
            <a:r>
              <a:rPr lang="en-US" b="0" i="1" dirty="0" err="1"/>
              <a:t>key.pem</a:t>
            </a:r>
            <a:r>
              <a:rPr lang="en-US" b="0" i="1" dirty="0"/>
              <a:t> </a:t>
            </a:r>
            <a:r>
              <a:rPr lang="en-US" b="0" i="1" dirty="0" smtClean="0"/>
              <a:t>--</a:t>
            </a:r>
            <a:r>
              <a:rPr lang="en-US" b="0" i="1" dirty="0"/>
              <a:t>service-account</a:t>
            </a:r>
            <a:r>
              <a:rPr lang="en-US" b="0" i="1" dirty="0" smtClean="0"/>
              <a:t>=&lt;</a:t>
            </a:r>
            <a:r>
              <a:rPr lang="en-US" b="0" i="1" dirty="0" err="1" smtClean="0"/>
              <a:t>accountname</a:t>
            </a:r>
            <a:r>
              <a:rPr lang="en-US" i="1" dirty="0"/>
              <a:t>&gt;</a:t>
            </a:r>
            <a:endParaRPr lang="en-US" b="0" i="1"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13</a:t>
            </a:fld>
            <a:endParaRPr lang="en-US"/>
          </a:p>
        </p:txBody>
      </p:sp>
    </p:spTree>
    <p:extLst>
      <p:ext uri="{BB962C8B-B14F-4D97-AF65-F5344CB8AC3E}">
        <p14:creationId xmlns:p14="http://schemas.microsoft.com/office/powerpoint/2010/main" val="56713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Structure </a:t>
            </a:r>
            <a:endParaRPr lang="en-US" dirty="0"/>
          </a:p>
        </p:txBody>
      </p:sp>
      <p:sp>
        <p:nvSpPr>
          <p:cNvPr id="3" name="Content Placeholder 2"/>
          <p:cNvSpPr>
            <a:spLocks noGrp="1"/>
          </p:cNvSpPr>
          <p:nvPr>
            <p:ph idx="1"/>
          </p:nvPr>
        </p:nvSpPr>
        <p:spPr/>
        <p:txBody>
          <a:bodyPr>
            <a:normAutofit/>
          </a:bodyPr>
          <a:lstStyle/>
          <a:p>
            <a:r>
              <a:rPr lang="en-US" sz="2400" b="0" dirty="0"/>
              <a:t>A chart is organized as a collection of files inside of a </a:t>
            </a:r>
            <a:r>
              <a:rPr lang="en-US" sz="2400" b="0" dirty="0" smtClean="0"/>
              <a:t>directory. The </a:t>
            </a:r>
            <a:r>
              <a:rPr lang="en-US" sz="2400" b="0" dirty="0"/>
              <a:t>directory name is the name of the </a:t>
            </a:r>
            <a:r>
              <a:rPr lang="en-US" sz="2400" b="0" dirty="0" smtClean="0"/>
              <a:t>chart e.g. </a:t>
            </a:r>
            <a:r>
              <a:rPr lang="en-US" sz="2400" b="0" dirty="0" err="1" smtClean="0"/>
              <a:t>Wordpress</a:t>
            </a:r>
            <a:r>
              <a:rPr lang="en-US" sz="2400" b="0" dirty="0" smtClean="0"/>
              <a:t>. </a:t>
            </a:r>
          </a:p>
          <a:p>
            <a:r>
              <a:rPr lang="en-US" sz="2400" b="0" dirty="0" smtClean="0"/>
              <a:t>Inside of directory the expected file structure is, </a:t>
            </a:r>
            <a:endParaRPr lang="en-US" b="0" dirty="0"/>
          </a:p>
          <a:p>
            <a:endParaRPr lang="en-US" b="0"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14</a:t>
            </a:fld>
            <a:endParaRPr lang="en-US"/>
          </a:p>
        </p:txBody>
      </p:sp>
      <p:grpSp>
        <p:nvGrpSpPr>
          <p:cNvPr id="8" name="Group 7"/>
          <p:cNvGrpSpPr/>
          <p:nvPr/>
        </p:nvGrpSpPr>
        <p:grpSpPr>
          <a:xfrm>
            <a:off x="457200" y="2819400"/>
            <a:ext cx="11324353" cy="3467697"/>
            <a:chOff x="457200" y="2933102"/>
            <a:chExt cx="11324353" cy="3467697"/>
          </a:xfrm>
        </p:grpSpPr>
        <p:sp>
          <p:nvSpPr>
            <p:cNvPr id="5" name="Rounded Rectangle 4"/>
            <p:cNvSpPr/>
            <p:nvPr/>
          </p:nvSpPr>
          <p:spPr>
            <a:xfrm>
              <a:off x="457200" y="2933102"/>
              <a:ext cx="11324353" cy="346769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TextBox 5"/>
            <p:cNvSpPr txBox="1"/>
            <p:nvPr/>
          </p:nvSpPr>
          <p:spPr>
            <a:xfrm>
              <a:off x="685800" y="3476647"/>
              <a:ext cx="3733800" cy="1200329"/>
            </a:xfrm>
            <a:prstGeom prst="rect">
              <a:avLst/>
            </a:prstGeom>
            <a:noFill/>
          </p:spPr>
          <p:txBody>
            <a:bodyPr wrap="square" rtlCol="0">
              <a:spAutoFit/>
            </a:bodyPr>
            <a:lstStyle/>
            <a:p>
              <a:r>
                <a:rPr lang="en-US" b="1" dirty="0" err="1"/>
                <a:t>Chart.yaml</a:t>
              </a:r>
              <a:r>
                <a:rPr lang="en-US" dirty="0"/>
                <a:t> </a:t>
              </a:r>
              <a:r>
                <a:rPr lang="en-US" dirty="0" smtClean="0"/>
                <a:t>- A </a:t>
              </a:r>
              <a:r>
                <a:rPr lang="en-US" dirty="0"/>
                <a:t>YAML file containing information about the chart </a:t>
              </a:r>
              <a:endParaRPr lang="en-US" dirty="0" smtClean="0"/>
            </a:p>
            <a:p>
              <a:r>
                <a:rPr lang="en-US" b="1" dirty="0" err="1" smtClean="0"/>
                <a:t>values.yaml</a:t>
              </a:r>
              <a:r>
                <a:rPr lang="en-US" dirty="0" smtClean="0"/>
                <a:t> - The </a:t>
              </a:r>
              <a:r>
                <a:rPr lang="en-US" dirty="0"/>
                <a:t>default configuration values for this </a:t>
              </a:r>
              <a:r>
                <a:rPr lang="en-US" dirty="0" smtClean="0"/>
                <a:t>chart</a:t>
              </a:r>
              <a:endParaRPr lang="en-US" dirty="0"/>
            </a:p>
          </p:txBody>
        </p:sp>
        <p:sp>
          <p:nvSpPr>
            <p:cNvPr id="7" name="TextBox 6"/>
            <p:cNvSpPr txBox="1"/>
            <p:nvPr/>
          </p:nvSpPr>
          <p:spPr>
            <a:xfrm>
              <a:off x="4538226" y="3470576"/>
              <a:ext cx="7124700" cy="2031325"/>
            </a:xfrm>
            <a:prstGeom prst="rect">
              <a:avLst/>
            </a:prstGeom>
            <a:noFill/>
          </p:spPr>
          <p:txBody>
            <a:bodyPr wrap="square" rtlCol="0">
              <a:spAutoFit/>
            </a:bodyPr>
            <a:lstStyle/>
            <a:p>
              <a:r>
                <a:rPr lang="en-US" b="1" dirty="0" smtClean="0"/>
                <a:t>LICENSE</a:t>
              </a:r>
              <a:r>
                <a:rPr lang="en-US" dirty="0" smtClean="0"/>
                <a:t> - A </a:t>
              </a:r>
              <a:r>
                <a:rPr lang="en-US" dirty="0"/>
                <a:t>plain text file containing the license for the </a:t>
              </a:r>
              <a:r>
                <a:rPr lang="en-US" dirty="0" smtClean="0"/>
                <a:t>chart</a:t>
              </a:r>
            </a:p>
            <a:p>
              <a:r>
                <a:rPr lang="en-US" b="1" dirty="0" err="1" smtClean="0"/>
                <a:t>README.md</a:t>
              </a:r>
              <a:r>
                <a:rPr lang="en-US" dirty="0" smtClean="0"/>
                <a:t> - A </a:t>
              </a:r>
              <a:r>
                <a:rPr lang="en-US" dirty="0"/>
                <a:t>human-readable README file </a:t>
              </a:r>
              <a:r>
                <a:rPr lang="en-US" dirty="0" err="1"/>
                <a:t>requirements.yaml</a:t>
              </a:r>
              <a:r>
                <a:rPr lang="en-US" dirty="0"/>
                <a:t> </a:t>
              </a:r>
              <a:r>
                <a:rPr lang="en-US" dirty="0" smtClean="0"/>
                <a:t>- A </a:t>
              </a:r>
              <a:r>
                <a:rPr lang="en-US" dirty="0"/>
                <a:t>YAML file listing dependencies for the chart </a:t>
              </a:r>
              <a:endParaRPr lang="en-US" dirty="0" smtClean="0"/>
            </a:p>
            <a:p>
              <a:r>
                <a:rPr lang="en-US" b="1" dirty="0" smtClean="0"/>
                <a:t>charts</a:t>
              </a:r>
              <a:r>
                <a:rPr lang="en-US" b="1" dirty="0"/>
                <a:t>/ </a:t>
              </a:r>
              <a:r>
                <a:rPr lang="en-US" dirty="0" smtClean="0"/>
                <a:t>- A </a:t>
              </a:r>
              <a:r>
                <a:rPr lang="en-US" dirty="0"/>
                <a:t>directory containing any charts upon which this chart </a:t>
              </a:r>
              <a:r>
                <a:rPr lang="en-US" dirty="0" smtClean="0"/>
                <a:t>depends.</a:t>
              </a:r>
            </a:p>
            <a:p>
              <a:r>
                <a:rPr lang="en-US" b="1" dirty="0" smtClean="0"/>
                <a:t>templates</a:t>
              </a:r>
              <a:r>
                <a:rPr lang="en-US" b="1" dirty="0"/>
                <a:t>/ </a:t>
              </a:r>
              <a:r>
                <a:rPr lang="en-US" dirty="0" smtClean="0"/>
                <a:t>- A </a:t>
              </a:r>
              <a:r>
                <a:rPr lang="en-US" dirty="0"/>
                <a:t>directory of templates that, when combined with </a:t>
              </a:r>
              <a:r>
                <a:rPr lang="en-US" dirty="0" err="1" smtClean="0"/>
                <a:t>values.yaml</a:t>
              </a:r>
              <a:r>
                <a:rPr lang="en-US" dirty="0" smtClean="0"/>
                <a:t>, will </a:t>
              </a:r>
              <a:r>
                <a:rPr lang="en-US" dirty="0"/>
                <a:t>generate valid Kubernetes manifest files. </a:t>
              </a:r>
              <a:endParaRPr lang="en-US" dirty="0" smtClean="0"/>
            </a:p>
            <a:p>
              <a:r>
                <a:rPr lang="en-US" b="1" dirty="0" smtClean="0"/>
                <a:t>templates/</a:t>
              </a:r>
              <a:r>
                <a:rPr lang="en-US" b="1" dirty="0" err="1" smtClean="0"/>
                <a:t>NOTES.txt</a:t>
              </a:r>
              <a:r>
                <a:rPr lang="en-US" dirty="0" smtClean="0"/>
                <a:t> - A </a:t>
              </a:r>
              <a:r>
                <a:rPr lang="en-US" dirty="0"/>
                <a:t>plain text file containing short usage notes</a:t>
              </a:r>
            </a:p>
          </p:txBody>
        </p:sp>
        <p:sp>
          <p:nvSpPr>
            <p:cNvPr id="10" name="TextBox 9"/>
            <p:cNvSpPr txBox="1"/>
            <p:nvPr/>
          </p:nvSpPr>
          <p:spPr>
            <a:xfrm>
              <a:off x="762000" y="3107315"/>
              <a:ext cx="1905000" cy="369332"/>
            </a:xfrm>
            <a:prstGeom prst="rect">
              <a:avLst/>
            </a:prstGeom>
            <a:noFill/>
          </p:spPr>
          <p:txBody>
            <a:bodyPr wrap="square" rtlCol="0">
              <a:spAutoFit/>
            </a:bodyPr>
            <a:lstStyle/>
            <a:p>
              <a:r>
                <a:rPr lang="en-US" b="1" dirty="0" smtClean="0"/>
                <a:t>Required files:</a:t>
              </a:r>
              <a:endParaRPr lang="en-US" b="1" dirty="0"/>
            </a:p>
          </p:txBody>
        </p:sp>
        <p:sp>
          <p:nvSpPr>
            <p:cNvPr id="11" name="TextBox 10"/>
            <p:cNvSpPr txBox="1"/>
            <p:nvPr/>
          </p:nvSpPr>
          <p:spPr>
            <a:xfrm>
              <a:off x="4538226" y="3101244"/>
              <a:ext cx="1905000" cy="369332"/>
            </a:xfrm>
            <a:prstGeom prst="rect">
              <a:avLst/>
            </a:prstGeom>
            <a:noFill/>
          </p:spPr>
          <p:txBody>
            <a:bodyPr wrap="square" rtlCol="0">
              <a:spAutoFit/>
            </a:bodyPr>
            <a:lstStyle/>
            <a:p>
              <a:r>
                <a:rPr lang="en-US" b="1" dirty="0" smtClean="0"/>
                <a:t>Optional files:</a:t>
              </a:r>
              <a:endParaRPr lang="en-US" b="1" dirty="0"/>
            </a:p>
          </p:txBody>
        </p:sp>
        <p:sp>
          <p:nvSpPr>
            <p:cNvPr id="12" name="TextBox 11"/>
            <p:cNvSpPr txBox="1"/>
            <p:nvPr/>
          </p:nvSpPr>
          <p:spPr>
            <a:xfrm>
              <a:off x="4538226" y="5501901"/>
              <a:ext cx="7124700" cy="646331"/>
            </a:xfrm>
            <a:prstGeom prst="rect">
              <a:avLst/>
            </a:prstGeom>
            <a:noFill/>
          </p:spPr>
          <p:txBody>
            <a:bodyPr wrap="square" rtlCol="0">
              <a:spAutoFit/>
            </a:bodyPr>
            <a:lstStyle/>
            <a:p>
              <a:r>
                <a:rPr lang="en-US" u="sng" dirty="0" smtClean="0"/>
                <a:t>Note: </a:t>
              </a:r>
              <a:r>
                <a:rPr lang="en-US" dirty="0"/>
                <a:t>While the charts and templates directories are optional there must be at least one chart dependency or template file for the chart to be valid.</a:t>
              </a:r>
            </a:p>
          </p:txBody>
        </p:sp>
      </p:grpSp>
    </p:spTree>
    <p:extLst>
      <p:ext uri="{BB962C8B-B14F-4D97-AF65-F5344CB8AC3E}">
        <p14:creationId xmlns:p14="http://schemas.microsoft.com/office/powerpoint/2010/main" val="752097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Using Helm</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normAutofit lnSpcReduction="10000"/>
          </a:bodyPr>
          <a:lstStyle/>
          <a:p>
            <a:r>
              <a:rPr lang="en-US" b="0" dirty="0" smtClean="0"/>
              <a:t>Some common helm commands are,</a:t>
            </a:r>
          </a:p>
          <a:p>
            <a:pPr lvl="1"/>
            <a:r>
              <a:rPr lang="en-US" b="0" dirty="0" smtClean="0"/>
              <a:t>Install </a:t>
            </a:r>
          </a:p>
          <a:p>
            <a:pPr lvl="2"/>
            <a:r>
              <a:rPr lang="en-US" b="0" dirty="0" smtClean="0"/>
              <a:t>The most common way you going to use Helm is by installing/deploying charts</a:t>
            </a:r>
          </a:p>
          <a:p>
            <a:pPr lvl="2"/>
            <a:r>
              <a:rPr lang="en-US" dirty="0" smtClean="0"/>
              <a:t>Install a chart with default release name</a:t>
            </a:r>
          </a:p>
          <a:p>
            <a:pPr lvl="3"/>
            <a:r>
              <a:rPr lang="en-US" dirty="0"/>
              <a:t>h</a:t>
            </a:r>
            <a:r>
              <a:rPr lang="en-US" b="0" dirty="0" smtClean="0"/>
              <a:t>elm install stable/</a:t>
            </a:r>
            <a:r>
              <a:rPr lang="en-US" b="0" dirty="0" err="1" smtClean="0"/>
              <a:t>nginx</a:t>
            </a:r>
            <a:endParaRPr lang="en-US" b="0" dirty="0" smtClean="0"/>
          </a:p>
          <a:p>
            <a:pPr lvl="2"/>
            <a:r>
              <a:rPr lang="en-US" dirty="0" smtClean="0"/>
              <a:t>Install a chart by specifying your own release name</a:t>
            </a:r>
          </a:p>
          <a:p>
            <a:pPr lvl="3"/>
            <a:r>
              <a:rPr lang="en-US" dirty="0"/>
              <a:t>helm install </a:t>
            </a:r>
            <a:r>
              <a:rPr lang="mr-IN" dirty="0" smtClean="0"/>
              <a:t>–</a:t>
            </a:r>
            <a:r>
              <a:rPr lang="en-US" dirty="0" smtClean="0"/>
              <a:t>name </a:t>
            </a:r>
            <a:r>
              <a:rPr lang="en-US" dirty="0" err="1" smtClean="0"/>
              <a:t>mynginx</a:t>
            </a:r>
            <a:r>
              <a:rPr lang="en-US" dirty="0" smtClean="0"/>
              <a:t> stable/</a:t>
            </a:r>
            <a:r>
              <a:rPr lang="en-US" dirty="0" err="1" smtClean="0"/>
              <a:t>nginx</a:t>
            </a:r>
            <a:endParaRPr lang="en-US" dirty="0" smtClean="0"/>
          </a:p>
          <a:p>
            <a:pPr lvl="1"/>
            <a:r>
              <a:rPr lang="en-US" dirty="0" smtClean="0"/>
              <a:t>Inspect -</a:t>
            </a:r>
            <a:r>
              <a:rPr lang="en-US" dirty="0"/>
              <a:t> inspect a chart</a:t>
            </a:r>
            <a:endParaRPr lang="en-US" dirty="0" smtClean="0"/>
          </a:p>
          <a:p>
            <a:pPr lvl="1"/>
            <a:r>
              <a:rPr lang="en-US" dirty="0" smtClean="0"/>
              <a:t>Status - </a:t>
            </a:r>
            <a:r>
              <a:rPr lang="en-US" dirty="0"/>
              <a:t>displays the status of the named release</a:t>
            </a:r>
            <a:endParaRPr lang="en-US" dirty="0" smtClean="0"/>
          </a:p>
          <a:p>
            <a:pPr lvl="1"/>
            <a:r>
              <a:rPr lang="en-US" dirty="0" smtClean="0"/>
              <a:t>Search - search </a:t>
            </a:r>
            <a:r>
              <a:rPr lang="en-US" dirty="0"/>
              <a:t>for charts</a:t>
            </a:r>
            <a:r>
              <a:rPr lang="en-US" dirty="0" smtClean="0"/>
              <a:t> </a:t>
            </a:r>
          </a:p>
          <a:p>
            <a:pPr lvl="1"/>
            <a:r>
              <a:rPr lang="en-US" dirty="0" smtClean="0"/>
              <a:t>List - </a:t>
            </a:r>
            <a:r>
              <a:rPr lang="en-US" dirty="0"/>
              <a:t>list releases of charts</a:t>
            </a:r>
            <a:endParaRPr lang="en-US" dirty="0" smtClean="0"/>
          </a:p>
          <a:p>
            <a:pPr lvl="1"/>
            <a:r>
              <a:rPr lang="en-US" dirty="0" smtClean="0"/>
              <a:t>Delete - </a:t>
            </a:r>
            <a:r>
              <a:rPr lang="en-US" dirty="0"/>
              <a:t>given a release name, delete the release from </a:t>
            </a:r>
            <a:r>
              <a:rPr lang="en-US" dirty="0" smtClean="0"/>
              <a:t>Kubernetes</a:t>
            </a:r>
          </a:p>
          <a:p>
            <a:pPr lvl="1"/>
            <a:r>
              <a:rPr lang="en-US" dirty="0" smtClean="0"/>
              <a:t>Upgrade</a:t>
            </a:r>
          </a:p>
          <a:p>
            <a:pPr lvl="1"/>
            <a:r>
              <a:rPr lang="en-US" dirty="0" smtClean="0"/>
              <a:t>Rollback</a:t>
            </a:r>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15</a:t>
            </a:fld>
            <a:endParaRPr lang="en-US"/>
          </a:p>
        </p:txBody>
      </p:sp>
    </p:spTree>
    <p:extLst>
      <p:ext uri="{BB962C8B-B14F-4D97-AF65-F5344CB8AC3E}">
        <p14:creationId xmlns:p14="http://schemas.microsoft.com/office/powerpoint/2010/main" val="108242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and Rollback</a:t>
            </a:r>
            <a:endParaRPr lang="en-US" dirty="0"/>
          </a:p>
        </p:txBody>
      </p:sp>
      <p:sp>
        <p:nvSpPr>
          <p:cNvPr id="3" name="Content Placeholder 2"/>
          <p:cNvSpPr>
            <a:spLocks noGrp="1"/>
          </p:cNvSpPr>
          <p:nvPr>
            <p:ph idx="1"/>
          </p:nvPr>
        </p:nvSpPr>
        <p:spPr/>
        <p:txBody>
          <a:bodyPr/>
          <a:lstStyle/>
          <a:p>
            <a:r>
              <a:rPr lang="en-US" sz="3200" b="0" dirty="0" smtClean="0"/>
              <a:t>Upgrade </a:t>
            </a:r>
          </a:p>
          <a:p>
            <a:pPr lvl="1"/>
            <a:r>
              <a:rPr lang="en-US" sz="2800" b="0" dirty="0" smtClean="0"/>
              <a:t>In many cases you may want to change your existing application with newer version, </a:t>
            </a:r>
            <a:r>
              <a:rPr lang="en-US" sz="2800" dirty="0"/>
              <a:t>y</a:t>
            </a:r>
            <a:r>
              <a:rPr lang="en-US" sz="2800" b="0" dirty="0" smtClean="0"/>
              <a:t>ou can </a:t>
            </a:r>
            <a:r>
              <a:rPr lang="en-US" sz="2800" b="0" dirty="0"/>
              <a:t>upgrades a release to a new version of a </a:t>
            </a:r>
            <a:r>
              <a:rPr lang="en-US" sz="2800" b="0" dirty="0" smtClean="0"/>
              <a:t>chart,</a:t>
            </a:r>
          </a:p>
          <a:p>
            <a:pPr lvl="2"/>
            <a:r>
              <a:rPr lang="en-US" dirty="0"/>
              <a:t>helm upgrade </a:t>
            </a:r>
            <a:r>
              <a:rPr lang="en-US" dirty="0" smtClean="0"/>
              <a:t>&lt;RELEASE&gt; &lt;CHART&gt;</a:t>
            </a:r>
          </a:p>
          <a:p>
            <a:r>
              <a:rPr lang="en-US" sz="3200" b="0" dirty="0" smtClean="0"/>
              <a:t>Rollback</a:t>
            </a:r>
          </a:p>
          <a:p>
            <a:pPr lvl="1"/>
            <a:r>
              <a:rPr lang="en-US" sz="2800" b="0" dirty="0" smtClean="0"/>
              <a:t>If a need arise to go back to previous version of your application, you can </a:t>
            </a:r>
            <a:r>
              <a:rPr lang="en-US" sz="2800" b="0" dirty="0"/>
              <a:t>roll back a release to a previous </a:t>
            </a:r>
            <a:r>
              <a:rPr lang="en-US" sz="2800" b="0" dirty="0" smtClean="0"/>
              <a:t>revision,</a:t>
            </a:r>
          </a:p>
          <a:p>
            <a:pPr lvl="2"/>
            <a:r>
              <a:rPr lang="en-US" b="0" dirty="0" smtClean="0"/>
              <a:t> </a:t>
            </a:r>
            <a:r>
              <a:rPr lang="en-US" dirty="0" smtClean="0"/>
              <a:t>helm </a:t>
            </a:r>
            <a:r>
              <a:rPr lang="en-US" dirty="0"/>
              <a:t>rollback </a:t>
            </a:r>
            <a:r>
              <a:rPr lang="en-US" dirty="0" smtClean="0"/>
              <a:t>&lt;flags&gt; &lt;RELEASE&gt; &lt;REVISION or VERSION name&gt;</a:t>
            </a:r>
            <a:endParaRPr lang="en-US" dirty="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16</a:t>
            </a:fld>
            <a:endParaRPr lang="en-US"/>
          </a:p>
        </p:txBody>
      </p:sp>
    </p:spTree>
    <p:extLst>
      <p:ext uri="{BB962C8B-B14F-4D97-AF65-F5344CB8AC3E}">
        <p14:creationId xmlns:p14="http://schemas.microsoft.com/office/powerpoint/2010/main" val="204519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normAutofit/>
          </a:bodyPr>
          <a:lstStyle/>
          <a:p>
            <a:pPr lvl="1" algn="l" rtl="0">
              <a:lnSpc>
                <a:spcPct val="90000"/>
              </a:lnSpc>
              <a:spcBef>
                <a:spcPct val="0"/>
              </a:spcBef>
            </a:pPr>
            <a:r>
              <a:rPr lang="en-US" sz="3200" dirty="0" smtClean="0">
                <a:solidFill>
                  <a:schemeClr val="bg1"/>
                </a:solidFill>
              </a:rPr>
              <a:t>Where is Helm?</a:t>
            </a:r>
            <a:br>
              <a:rPr lang="en-US" sz="3200" dirty="0" smtClean="0">
                <a:solidFill>
                  <a:schemeClr val="bg1"/>
                </a:solidFill>
              </a:rPr>
            </a:br>
            <a:endParaRPr lang="en-US" sz="3200" dirty="0">
              <a:solidFill>
                <a:schemeClr val="bg1"/>
              </a:solidFill>
            </a:endParaRPr>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lstStyle/>
          <a:p>
            <a:r>
              <a:rPr lang="en-US" dirty="0"/>
              <a:t>GitHub repository - </a:t>
            </a:r>
            <a:r>
              <a:rPr lang="en-US" sz="1800" b="0" dirty="0">
                <a:hlinkClick r:id="rId2"/>
              </a:rPr>
              <a:t>https://</a:t>
            </a:r>
            <a:r>
              <a:rPr lang="en-US" sz="1800" b="0" dirty="0" smtClean="0">
                <a:hlinkClick r:id="rId2"/>
              </a:rPr>
              <a:t>github.com/kubernetes/helm</a:t>
            </a:r>
            <a:endParaRPr lang="en-US" sz="1800" b="0" dirty="0"/>
          </a:p>
          <a:p>
            <a:r>
              <a:rPr lang="en-US" dirty="0" smtClean="0"/>
              <a:t>Special Interest Group (SIG) - </a:t>
            </a:r>
            <a:r>
              <a:rPr lang="en-US" sz="1800" b="0" dirty="0" smtClean="0">
                <a:hlinkClick r:id="rId3"/>
              </a:rPr>
              <a:t>https</a:t>
            </a:r>
            <a:r>
              <a:rPr lang="en-US" sz="1800" b="0" dirty="0">
                <a:hlinkClick r:id="rId3"/>
              </a:rPr>
              <a:t>://</a:t>
            </a:r>
            <a:r>
              <a:rPr lang="en-US" sz="1800" b="0" dirty="0" smtClean="0">
                <a:hlinkClick r:id="rId3"/>
              </a:rPr>
              <a:t>github.com/kubernetes/community/tree/master/sig-apps</a:t>
            </a:r>
            <a:endParaRPr lang="en-US" sz="1800" b="0" dirty="0" smtClean="0"/>
          </a:p>
          <a:p>
            <a:r>
              <a:rPr lang="en-US" dirty="0" smtClean="0"/>
              <a:t>Slack channels on Kubernetes slack </a:t>
            </a:r>
          </a:p>
          <a:p>
            <a:pPr lvl="1"/>
            <a:r>
              <a:rPr lang="en-US" b="0" dirty="0"/>
              <a:t>#helm-users</a:t>
            </a:r>
          </a:p>
          <a:p>
            <a:pPr lvl="1"/>
            <a:r>
              <a:rPr lang="en-US" b="0" dirty="0"/>
              <a:t>#helm-dev</a:t>
            </a:r>
          </a:p>
          <a:p>
            <a:pPr lvl="1"/>
            <a:r>
              <a:rPr lang="en-US" b="0" dirty="0"/>
              <a:t>#</a:t>
            </a:r>
            <a:r>
              <a:rPr lang="en-US" b="0" dirty="0" smtClean="0"/>
              <a:t>charts</a:t>
            </a:r>
            <a:endParaRPr lang="en-US" b="0" dirty="0"/>
          </a:p>
          <a:p>
            <a:r>
              <a:rPr lang="en-US" dirty="0" smtClean="0"/>
              <a:t>Mailing list</a:t>
            </a:r>
          </a:p>
          <a:p>
            <a:pPr lvl="1"/>
            <a:r>
              <a:rPr lang="en-US" dirty="0"/>
              <a:t>Helm mailing list - </a:t>
            </a:r>
            <a:r>
              <a:rPr lang="en-US" sz="1800" dirty="0">
                <a:hlinkClick r:id="rId4"/>
              </a:rPr>
              <a:t>https://</a:t>
            </a:r>
            <a:r>
              <a:rPr lang="en-US" sz="1800" dirty="0" smtClean="0">
                <a:hlinkClick r:id="rId4"/>
              </a:rPr>
              <a:t>lists.cncf.io/g/cncf-kubernetes-helm</a:t>
            </a:r>
            <a:r>
              <a:rPr lang="en-US" sz="1800" dirty="0" smtClean="0"/>
              <a:t> </a:t>
            </a:r>
          </a:p>
          <a:p>
            <a:pPr lvl="1"/>
            <a:r>
              <a:rPr lang="en-US" dirty="0"/>
              <a:t>Kubernetes SIG Apps Mailing </a:t>
            </a:r>
            <a:r>
              <a:rPr lang="en-US" dirty="0" smtClean="0"/>
              <a:t>List</a:t>
            </a:r>
            <a:r>
              <a:rPr lang="en-US" dirty="0"/>
              <a:t> - </a:t>
            </a:r>
            <a:r>
              <a:rPr lang="en-US" sz="1800" dirty="0">
                <a:hlinkClick r:id="rId5"/>
              </a:rPr>
              <a:t>https://groups.google.com/forum/#!</a:t>
            </a:r>
            <a:r>
              <a:rPr lang="en-US" sz="1800" dirty="0" smtClean="0">
                <a:hlinkClick r:id="rId5"/>
              </a:rPr>
              <a:t>forum/kubernetes-sig-apps</a:t>
            </a:r>
            <a:r>
              <a:rPr lang="en-US" sz="1800" dirty="0" smtClean="0"/>
              <a:t> </a:t>
            </a:r>
          </a:p>
          <a:p>
            <a:r>
              <a:rPr lang="en-US" dirty="0" smtClean="0"/>
              <a:t>Developer call </a:t>
            </a:r>
            <a:r>
              <a:rPr lang="mr-IN" dirty="0" smtClean="0"/>
              <a:t>–</a:t>
            </a:r>
            <a:r>
              <a:rPr lang="en-US" dirty="0" smtClean="0"/>
              <a:t> </a:t>
            </a:r>
            <a:r>
              <a:rPr lang="en-US" sz="2400" b="0" dirty="0" smtClean="0"/>
              <a:t>Every Thursdays </a:t>
            </a:r>
            <a:r>
              <a:rPr lang="en-US" sz="2400" b="0" dirty="0"/>
              <a:t>at 9:30-10:00 Pacific.</a:t>
            </a:r>
            <a:r>
              <a:rPr lang="en-US" sz="2000" b="0" dirty="0"/>
              <a:t> </a:t>
            </a:r>
            <a:r>
              <a:rPr lang="en-US" sz="1800" b="0" dirty="0">
                <a:hlinkClick r:id="rId6"/>
              </a:rPr>
              <a:t>https://zoom.us/j/4526666954</a:t>
            </a:r>
            <a:endParaRPr lang="en-US" sz="1800" b="0" dirty="0"/>
          </a:p>
          <a:p>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101765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normAutofit/>
          </a:bodyPr>
          <a:lstStyle/>
          <a:p>
            <a:pPr lvl="1" algn="l" rtl="0">
              <a:lnSpc>
                <a:spcPct val="90000"/>
              </a:lnSpc>
              <a:spcBef>
                <a:spcPct val="0"/>
              </a:spcBef>
            </a:pPr>
            <a:r>
              <a:rPr lang="en-US" sz="3200" dirty="0" smtClean="0">
                <a:solidFill>
                  <a:schemeClr val="bg1"/>
                </a:solidFill>
              </a:rPr>
              <a:t>Backup</a:t>
            </a:r>
            <a:br>
              <a:rPr lang="en-US" sz="3200" dirty="0" smtClean="0">
                <a:solidFill>
                  <a:schemeClr val="bg1"/>
                </a:solidFill>
              </a:rPr>
            </a:br>
            <a:endParaRPr lang="en-US" sz="3200" dirty="0">
              <a:solidFill>
                <a:schemeClr val="bg1"/>
              </a:solidFill>
            </a:endParaRPr>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186312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Presentation Layout</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normAutofit fontScale="92500" lnSpcReduction="10000"/>
          </a:bodyPr>
          <a:lstStyle/>
          <a:p>
            <a:r>
              <a:rPr lang="en-US" dirty="0" smtClean="0"/>
              <a:t>Overview of Containers</a:t>
            </a:r>
          </a:p>
          <a:p>
            <a:r>
              <a:rPr lang="en-US" dirty="0" smtClean="0"/>
              <a:t>Overview of Kubernetes</a:t>
            </a:r>
          </a:p>
          <a:p>
            <a:r>
              <a:rPr lang="en-US" dirty="0" smtClean="0"/>
              <a:t>Helm</a:t>
            </a:r>
            <a:endParaRPr lang="en-US" dirty="0"/>
          </a:p>
          <a:p>
            <a:pPr lvl="1"/>
            <a:r>
              <a:rPr lang="en-US" dirty="0" smtClean="0"/>
              <a:t>What is Helm and Helm Charts?</a:t>
            </a:r>
          </a:p>
          <a:p>
            <a:pPr lvl="1"/>
            <a:r>
              <a:rPr lang="en-US" dirty="0"/>
              <a:t>Chart </a:t>
            </a:r>
            <a:r>
              <a:rPr lang="en-US" dirty="0" smtClean="0"/>
              <a:t>structure</a:t>
            </a:r>
          </a:p>
          <a:p>
            <a:pPr lvl="1"/>
            <a:r>
              <a:rPr lang="en-US" dirty="0" smtClean="0"/>
              <a:t>Why </a:t>
            </a:r>
            <a:r>
              <a:rPr lang="en-US" dirty="0"/>
              <a:t>H</a:t>
            </a:r>
            <a:r>
              <a:rPr lang="en-US" dirty="0" smtClean="0"/>
              <a:t>elm?</a:t>
            </a:r>
          </a:p>
          <a:p>
            <a:pPr lvl="1"/>
            <a:r>
              <a:rPr lang="en-US" dirty="0"/>
              <a:t>Five </a:t>
            </a:r>
            <a:r>
              <a:rPr lang="en-US" dirty="0" smtClean="0"/>
              <a:t>keywords</a:t>
            </a:r>
          </a:p>
          <a:p>
            <a:pPr lvl="1"/>
            <a:r>
              <a:rPr lang="en-US" dirty="0" smtClean="0"/>
              <a:t>Helm architecture</a:t>
            </a:r>
          </a:p>
          <a:p>
            <a:pPr lvl="1"/>
            <a:r>
              <a:rPr lang="en-US" dirty="0" smtClean="0"/>
              <a:t>Install Helm</a:t>
            </a:r>
          </a:p>
          <a:p>
            <a:pPr lvl="2"/>
            <a:r>
              <a:rPr lang="en-US" dirty="0" smtClean="0"/>
              <a:t>Test or development environment</a:t>
            </a:r>
          </a:p>
          <a:p>
            <a:pPr lvl="2"/>
            <a:r>
              <a:rPr lang="en-US" dirty="0" smtClean="0"/>
              <a:t>Production environment</a:t>
            </a:r>
          </a:p>
          <a:p>
            <a:pPr lvl="1"/>
            <a:r>
              <a:rPr lang="en-US" dirty="0" smtClean="0"/>
              <a:t>Using Helm</a:t>
            </a:r>
          </a:p>
          <a:p>
            <a:pPr lvl="1"/>
            <a:r>
              <a:rPr lang="en-US" dirty="0" smtClean="0"/>
              <a:t>Where is Helm?</a:t>
            </a:r>
          </a:p>
          <a:p>
            <a:pPr lvl="1"/>
            <a:endParaRPr lang="en-US" dirty="0" smtClean="0"/>
          </a:p>
          <a:p>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2</a:t>
            </a:fld>
            <a:endParaRPr lang="en-US"/>
          </a:p>
        </p:txBody>
      </p:sp>
    </p:spTree>
    <p:extLst>
      <p:ext uri="{BB962C8B-B14F-4D97-AF65-F5344CB8AC3E}">
        <p14:creationId xmlns:p14="http://schemas.microsoft.com/office/powerpoint/2010/main" val="33774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Overview of Containers</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a:xfrm>
            <a:off x="457200" y="1447800"/>
            <a:ext cx="6172200" cy="4953000"/>
          </a:xfrm>
        </p:spPr>
        <p:txBody>
          <a:bodyPr>
            <a:normAutofit/>
          </a:bodyPr>
          <a:lstStyle/>
          <a:p>
            <a:pPr lvl="1">
              <a:buFont typeface="Arial" charset="0"/>
              <a:buChar char="•"/>
            </a:pPr>
            <a:r>
              <a:rPr lang="en-US" sz="2800" dirty="0" smtClean="0"/>
              <a:t>Abstraction </a:t>
            </a:r>
            <a:r>
              <a:rPr lang="en-US" sz="2800" dirty="0"/>
              <a:t>at the app layer that packages code and dependencies together </a:t>
            </a:r>
          </a:p>
          <a:p>
            <a:pPr marL="742950" lvl="1" indent="-285750">
              <a:buFont typeface="Arial" charset="0"/>
              <a:buChar char="•"/>
            </a:pPr>
            <a:r>
              <a:rPr lang="en-US" sz="2800" dirty="0" smtClean="0"/>
              <a:t>Multiple </a:t>
            </a:r>
            <a:r>
              <a:rPr lang="en-US" sz="2800" dirty="0"/>
              <a:t>containers can run on the same machine and share the OS kernel with other containers, each running as isolated processes in user </a:t>
            </a:r>
            <a:r>
              <a:rPr lang="en-US" sz="2800" dirty="0" smtClean="0"/>
              <a:t>space</a:t>
            </a:r>
            <a:endParaRPr lang="en-US" sz="2800" dirty="0"/>
          </a:p>
          <a:p>
            <a:endParaRPr lang="en-US" dirty="0" smtClean="0"/>
          </a:p>
          <a:p>
            <a:r>
              <a:rPr lang="en-US" dirty="0" smtClean="0"/>
              <a:t>Learn </a:t>
            </a:r>
            <a:r>
              <a:rPr lang="en-US" dirty="0"/>
              <a:t>more about containers here - </a:t>
            </a:r>
            <a:r>
              <a:rPr lang="en-US" sz="1400" dirty="0">
                <a:hlinkClick r:id="rId2"/>
              </a:rPr>
              <a:t>https://developer.ibm.com/courses/all/docker-essentials-extend-your-apps-with-containers</a:t>
            </a:r>
            <a:r>
              <a:rPr lang="en-US" sz="1400" dirty="0" smtClean="0">
                <a:hlinkClick r:id="rId2"/>
              </a:rPr>
              <a:t>/</a:t>
            </a:r>
            <a:r>
              <a:rPr lang="en-US" sz="1400" dirty="0" smtClean="0"/>
              <a:t> </a:t>
            </a:r>
            <a:endParaRPr lang="en-US" sz="1400"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447800"/>
            <a:ext cx="4249615" cy="3810000"/>
          </a:xfrm>
          <a:prstGeom prst="rect">
            <a:avLst/>
          </a:prstGeom>
        </p:spPr>
      </p:pic>
    </p:spTree>
    <p:extLst>
      <p:ext uri="{BB962C8B-B14F-4D97-AF65-F5344CB8AC3E}">
        <p14:creationId xmlns:p14="http://schemas.microsoft.com/office/powerpoint/2010/main" val="82786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a:t>Overview of Kubernetes</a:t>
            </a:r>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normAutofit fontScale="92500" lnSpcReduction="10000"/>
          </a:bodyPr>
          <a:lstStyle/>
          <a:p>
            <a:pPr>
              <a:buFont typeface="Arial" charset="0"/>
              <a:buChar char="•"/>
            </a:pPr>
            <a:r>
              <a:rPr lang="en-US" b="0" dirty="0"/>
              <a:t>Enterprise level container orchestration</a:t>
            </a:r>
          </a:p>
          <a:p>
            <a:pPr>
              <a:buFont typeface="Arial" charset="0"/>
              <a:buChar char="•"/>
            </a:pPr>
            <a:r>
              <a:rPr lang="en-US" b="0" dirty="0"/>
              <a:t>Provision, manage, scale applications (containers) across a cluster</a:t>
            </a:r>
          </a:p>
          <a:p>
            <a:pPr marL="285750" indent="-285750">
              <a:buFont typeface="Arial" charset="0"/>
              <a:buChar char="•"/>
            </a:pPr>
            <a:r>
              <a:rPr lang="en-US" b="0" dirty="0"/>
              <a:t>Manage infrastructure resources needed by applications</a:t>
            </a:r>
          </a:p>
          <a:p>
            <a:pPr marL="971550" lvl="2" indent="-285750">
              <a:buFont typeface="Arial" charset="0"/>
              <a:buChar char="•"/>
            </a:pPr>
            <a:r>
              <a:rPr lang="en-US" sz="2400" dirty="0"/>
              <a:t>Compute</a:t>
            </a:r>
          </a:p>
          <a:p>
            <a:pPr marL="971550" lvl="2" indent="-285750">
              <a:buFont typeface="Arial" charset="0"/>
              <a:buChar char="•"/>
            </a:pPr>
            <a:r>
              <a:rPr lang="en-US" sz="2400" dirty="0"/>
              <a:t>Volumes</a:t>
            </a:r>
          </a:p>
          <a:p>
            <a:pPr marL="971550" lvl="2" indent="-285750">
              <a:buFont typeface="Arial" charset="0"/>
              <a:buChar char="•"/>
            </a:pPr>
            <a:r>
              <a:rPr lang="en-US" sz="2400" dirty="0"/>
              <a:t>Networks</a:t>
            </a:r>
          </a:p>
          <a:p>
            <a:pPr marL="971550" lvl="2" indent="-285750">
              <a:buFont typeface="Arial" charset="0"/>
              <a:buChar char="•"/>
            </a:pPr>
            <a:r>
              <a:rPr lang="en-US" sz="2400" dirty="0"/>
              <a:t>And many many many more...</a:t>
            </a:r>
          </a:p>
          <a:p>
            <a:pPr marL="171450" indent="-171450">
              <a:buFont typeface="Arial" charset="0"/>
              <a:buChar char="•"/>
            </a:pPr>
            <a:r>
              <a:rPr lang="en-US" sz="2600" b="0" dirty="0" smtClean="0"/>
              <a:t>Declarative </a:t>
            </a:r>
            <a:r>
              <a:rPr lang="en-US" sz="2600" b="0" dirty="0"/>
              <a:t>model</a:t>
            </a:r>
          </a:p>
          <a:p>
            <a:pPr marL="628650" lvl="1" indent="-285750">
              <a:buFont typeface="Arial" charset="0"/>
              <a:buChar char="•"/>
            </a:pPr>
            <a:r>
              <a:rPr lang="en-US" sz="2200" dirty="0"/>
              <a:t>Provide the "desired state" and Kubernetes will make it happen</a:t>
            </a:r>
          </a:p>
          <a:p>
            <a:pPr marL="285750" indent="-285750">
              <a:buFont typeface="Arial" charset="0"/>
              <a:buChar char="•"/>
            </a:pPr>
            <a:r>
              <a:rPr lang="en-US" sz="2600" b="0" dirty="0"/>
              <a:t>What's in a name?</a:t>
            </a:r>
          </a:p>
          <a:p>
            <a:pPr marL="628650" lvl="1" indent="-285750">
              <a:buFont typeface="Arial" charset="0"/>
              <a:buChar char="•"/>
            </a:pPr>
            <a:r>
              <a:rPr lang="en-US" sz="2200" dirty="0"/>
              <a:t>Kubernetes (K8s/</a:t>
            </a:r>
            <a:r>
              <a:rPr lang="en-US" sz="2200" dirty="0" err="1"/>
              <a:t>Kube</a:t>
            </a:r>
            <a:r>
              <a:rPr lang="en-US" sz="2200" dirty="0"/>
              <a:t>): "Helmsman" in ancient Greek</a:t>
            </a:r>
          </a:p>
          <a:p>
            <a:pPr>
              <a:buFont typeface="Arial" charset="0"/>
              <a:buChar char="•"/>
            </a:pPr>
            <a:endParaRPr lang="en-US" sz="1800" dirty="0"/>
          </a:p>
          <a:p>
            <a:r>
              <a:rPr lang="en-US" dirty="0"/>
              <a:t>Learn more about containers here - </a:t>
            </a:r>
            <a:r>
              <a:rPr lang="en-US" sz="1500" dirty="0">
                <a:hlinkClick r:id="rId2"/>
              </a:rPr>
              <a:t>https://</a:t>
            </a:r>
            <a:r>
              <a:rPr lang="en-US" sz="1500" dirty="0" smtClean="0">
                <a:hlinkClick r:id="rId2"/>
              </a:rPr>
              <a:t>github.com/IBM/container-service-getting-started-wt</a:t>
            </a:r>
            <a:r>
              <a:rPr lang="en-US" sz="1500" dirty="0" smtClean="0"/>
              <a:t> </a:t>
            </a:r>
            <a:endParaRPr lang="en-US" sz="1500"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4</a:t>
            </a:fld>
            <a:endParaRPr lang="en-US"/>
          </a:p>
        </p:txBody>
      </p:sp>
    </p:spTree>
    <p:extLst>
      <p:ext uri="{BB962C8B-B14F-4D97-AF65-F5344CB8AC3E}">
        <p14:creationId xmlns:p14="http://schemas.microsoft.com/office/powerpoint/2010/main" val="30986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What is Helm and Helm Charts?</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a:xfrm>
            <a:off x="457200" y="1447800"/>
            <a:ext cx="9220200" cy="4953000"/>
          </a:xfrm>
        </p:spPr>
        <p:txBody>
          <a:bodyPr>
            <a:normAutofit lnSpcReduction="10000"/>
          </a:bodyPr>
          <a:lstStyle/>
          <a:p>
            <a:pPr lvl="1"/>
            <a:r>
              <a:rPr lang="en-US" dirty="0"/>
              <a:t>Helm is a tool that streamlines </a:t>
            </a:r>
            <a:r>
              <a:rPr lang="en-US" dirty="0" smtClean="0"/>
              <a:t>installation </a:t>
            </a:r>
            <a:r>
              <a:rPr lang="en-US" dirty="0"/>
              <a:t>and </a:t>
            </a:r>
            <a:r>
              <a:rPr lang="en-US" dirty="0" smtClean="0"/>
              <a:t>management of Kubernetes</a:t>
            </a:r>
            <a:r>
              <a:rPr lang="en-US" dirty="0"/>
              <a:t> applications</a:t>
            </a:r>
            <a:r>
              <a:rPr lang="en-US" dirty="0" smtClean="0"/>
              <a:t>.</a:t>
            </a:r>
          </a:p>
          <a:p>
            <a:pPr lvl="1"/>
            <a:r>
              <a:rPr lang="en-US" dirty="0" smtClean="0"/>
              <a:t> It uses </a:t>
            </a:r>
            <a:r>
              <a:rPr lang="en-US" dirty="0"/>
              <a:t>a packaging format called </a:t>
            </a:r>
            <a:r>
              <a:rPr lang="en-US" i="1" dirty="0"/>
              <a:t>charts</a:t>
            </a:r>
            <a:r>
              <a:rPr lang="en-US" dirty="0"/>
              <a:t>. </a:t>
            </a:r>
            <a:endParaRPr lang="en-US" dirty="0" smtClean="0"/>
          </a:p>
          <a:p>
            <a:pPr lvl="2"/>
            <a:r>
              <a:rPr lang="en-US" dirty="0" smtClean="0"/>
              <a:t>Charts </a:t>
            </a:r>
            <a:r>
              <a:rPr lang="en-US" dirty="0"/>
              <a:t>are packages of pre-configured Kubernetes resources</a:t>
            </a:r>
            <a:r>
              <a:rPr lang="en-US" dirty="0" smtClean="0"/>
              <a:t>.</a:t>
            </a:r>
          </a:p>
          <a:p>
            <a:pPr lvl="1"/>
            <a:r>
              <a:rPr lang="en-US" dirty="0"/>
              <a:t>Think of </a:t>
            </a:r>
            <a:r>
              <a:rPr lang="en-US" dirty="0" smtClean="0"/>
              <a:t>Helm </a:t>
            </a:r>
            <a:r>
              <a:rPr lang="en-US" dirty="0"/>
              <a:t>like apt/yum/homebrew for </a:t>
            </a:r>
            <a:r>
              <a:rPr lang="en-US" dirty="0" smtClean="0"/>
              <a:t>Kubernetes</a:t>
            </a:r>
          </a:p>
          <a:p>
            <a:pPr lvl="1"/>
            <a:r>
              <a:rPr lang="en-US" dirty="0" smtClean="0"/>
              <a:t>You can:</a:t>
            </a:r>
          </a:p>
          <a:p>
            <a:pPr lvl="2"/>
            <a:r>
              <a:rPr lang="en-US" dirty="0" smtClean="0"/>
              <a:t>Use existing charts created by others</a:t>
            </a:r>
          </a:p>
          <a:p>
            <a:pPr lvl="2"/>
            <a:r>
              <a:rPr lang="en-US" dirty="0" smtClean="0"/>
              <a:t>Create your own charts and share with others</a:t>
            </a:r>
          </a:p>
          <a:p>
            <a:pPr lvl="2"/>
            <a:r>
              <a:rPr lang="en-US" dirty="0" smtClean="0"/>
              <a:t>Easily manage your Kubernetes manifest files, configuration values and related resources as a package</a:t>
            </a:r>
          </a:p>
          <a:p>
            <a:pPr lvl="2"/>
            <a:r>
              <a:rPr lang="en-US" dirty="0" smtClean="0"/>
              <a:t>Release charts and manage releases </a:t>
            </a:r>
          </a:p>
          <a:p>
            <a:pPr lvl="2"/>
            <a:r>
              <a:rPr lang="en-US" dirty="0" smtClean="0"/>
              <a:t>Run </a:t>
            </a:r>
            <a:r>
              <a:rPr lang="en-US" dirty="0" smtClean="0"/>
              <a:t>Helm </a:t>
            </a:r>
            <a:r>
              <a:rPr lang="en-US" dirty="0" smtClean="0"/>
              <a:t>on laptop or where ever you want</a:t>
            </a:r>
          </a:p>
          <a:p>
            <a:pPr lvl="2"/>
            <a:r>
              <a:rPr lang="en-US" dirty="0" smtClean="0"/>
              <a:t>Install </a:t>
            </a:r>
            <a:r>
              <a:rPr lang="en-US" dirty="0" smtClean="0"/>
              <a:t>Helm on </a:t>
            </a:r>
            <a:r>
              <a:rPr lang="en-US" dirty="0" smtClean="0"/>
              <a:t>various operating platforms like OSX, Linux and Windows</a:t>
            </a:r>
          </a:p>
          <a:p>
            <a:pPr lvl="1"/>
            <a:r>
              <a:rPr lang="en-US" dirty="0">
                <a:hlinkClick r:id="rId3"/>
              </a:rPr>
              <a:t>https://</a:t>
            </a:r>
            <a:r>
              <a:rPr lang="en-US" dirty="0" smtClean="0">
                <a:hlinkClick r:id="rId3"/>
              </a:rPr>
              <a:t>github.com/kubernetes/charts</a:t>
            </a:r>
            <a:r>
              <a:rPr lang="en-US" dirty="0" smtClean="0"/>
              <a:t> contains several ready to use official Helm charts.</a:t>
            </a:r>
          </a:p>
          <a:p>
            <a:pPr lvl="2"/>
            <a:endParaRPr lang="en-US" dirty="0" smtClean="0"/>
          </a:p>
          <a:p>
            <a:pPr lvl="2"/>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5</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7810" y="1447800"/>
            <a:ext cx="2667000" cy="2667000"/>
          </a:xfrm>
          <a:prstGeom prst="rect">
            <a:avLst/>
          </a:prstGeom>
        </p:spPr>
      </p:pic>
    </p:spTree>
    <p:extLst>
      <p:ext uri="{BB962C8B-B14F-4D97-AF65-F5344CB8AC3E}">
        <p14:creationId xmlns:p14="http://schemas.microsoft.com/office/powerpoint/2010/main" val="27448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Why helm?</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lstStyle/>
          <a:p>
            <a:r>
              <a:rPr lang="en-US" b="0" dirty="0" smtClean="0"/>
              <a:t>Helm provides probably an easiest way to use Kubernetes</a:t>
            </a:r>
          </a:p>
          <a:p>
            <a:pPr lvl="1"/>
            <a:r>
              <a:rPr lang="en-US" dirty="0" smtClean="0"/>
              <a:t>Use existing chart vs creating your own manifest </a:t>
            </a:r>
            <a:endParaRPr lang="en-US" dirty="0"/>
          </a:p>
          <a:p>
            <a:r>
              <a:rPr lang="en-US" b="0" dirty="0" smtClean="0"/>
              <a:t>Configuring deployment with user values</a:t>
            </a:r>
          </a:p>
          <a:p>
            <a:pPr lvl="1"/>
            <a:r>
              <a:rPr lang="en-US" dirty="0" smtClean="0"/>
              <a:t>Helm is the only way to provide variables to Kubernetes in a way similar to programming languages like go, Java etc.</a:t>
            </a:r>
          </a:p>
          <a:p>
            <a:pPr lvl="1"/>
            <a:r>
              <a:rPr lang="en-US" dirty="0" smtClean="0"/>
              <a:t>Templating resource definition</a:t>
            </a:r>
          </a:p>
          <a:p>
            <a:r>
              <a:rPr lang="en-US" b="0" dirty="0" smtClean="0"/>
              <a:t>Active development with strong community behind</a:t>
            </a:r>
          </a:p>
          <a:p>
            <a:pPr lvl="1"/>
            <a:r>
              <a:rPr lang="en-US" dirty="0" smtClean="0"/>
              <a:t>Even there is a dedicated Helm Summit</a:t>
            </a:r>
          </a:p>
          <a:p>
            <a:r>
              <a:rPr lang="en-US" b="0" dirty="0" smtClean="0"/>
              <a:t>Used widely in IBM and among industry</a:t>
            </a:r>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6</a:t>
            </a:fld>
            <a:endParaRPr lang="en-US"/>
          </a:p>
        </p:txBody>
      </p:sp>
    </p:spTree>
    <p:extLst>
      <p:ext uri="{BB962C8B-B14F-4D97-AF65-F5344CB8AC3E}">
        <p14:creationId xmlns:p14="http://schemas.microsoft.com/office/powerpoint/2010/main" val="53648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Helm</a:t>
            </a:r>
          </a:p>
          <a:p>
            <a:pPr lvl="1"/>
            <a:r>
              <a:rPr lang="en-US" dirty="0"/>
              <a:t>While </a:t>
            </a:r>
            <a:r>
              <a:rPr lang="en-US" i="1" dirty="0"/>
              <a:t>Helm</a:t>
            </a:r>
            <a:r>
              <a:rPr lang="en-US" dirty="0"/>
              <a:t> is the name of the project, the command line client is also named helm. By convention, when speaking of the project, </a:t>
            </a:r>
            <a:r>
              <a:rPr lang="en-US" i="1" dirty="0"/>
              <a:t>Helm</a:t>
            </a:r>
            <a:r>
              <a:rPr lang="en-US" dirty="0"/>
              <a:t> is capitalized. When speaking of the client, </a:t>
            </a:r>
            <a:r>
              <a:rPr lang="en-US" i="1" dirty="0"/>
              <a:t>helm</a:t>
            </a:r>
            <a:r>
              <a:rPr lang="en-US" dirty="0"/>
              <a:t> is in lowercase.</a:t>
            </a:r>
            <a:endParaRPr lang="en-US" dirty="0" smtClean="0"/>
          </a:p>
          <a:p>
            <a:r>
              <a:rPr lang="en-US" dirty="0" smtClean="0"/>
              <a:t>Tiller</a:t>
            </a:r>
          </a:p>
          <a:p>
            <a:pPr lvl="1"/>
            <a:r>
              <a:rPr lang="en-US" dirty="0"/>
              <a:t> </a:t>
            </a:r>
            <a:r>
              <a:rPr lang="en-US" dirty="0" smtClean="0"/>
              <a:t>Tiller is the Helm server. It </a:t>
            </a:r>
            <a:r>
              <a:rPr lang="en-US" dirty="0"/>
              <a:t>interacts directly with the Kubernetes API server to install, upgrade, query, and remove Kubernetes resources.</a:t>
            </a:r>
            <a:endParaRPr lang="en-US" dirty="0" smtClean="0"/>
          </a:p>
          <a:p>
            <a:r>
              <a:rPr lang="en-US" dirty="0" smtClean="0"/>
              <a:t>Chart</a:t>
            </a:r>
          </a:p>
          <a:p>
            <a:pPr lvl="1"/>
            <a:r>
              <a:rPr lang="en-US" dirty="0" smtClean="0"/>
              <a:t>It </a:t>
            </a:r>
            <a:r>
              <a:rPr lang="en-US" dirty="0"/>
              <a:t>contains all of the resource definitions necessary to run an application, tool, or service inside of a Kubernetes cluster</a:t>
            </a:r>
            <a:r>
              <a:rPr lang="en-US" dirty="0" smtClean="0"/>
              <a:t>. A chart is basically a package </a:t>
            </a:r>
            <a:r>
              <a:rPr lang="en-US" dirty="0"/>
              <a:t>of pre-configured Kubernetes resources.</a:t>
            </a:r>
            <a:endParaRPr lang="en-US" dirty="0" smtClean="0"/>
          </a:p>
          <a:p>
            <a:r>
              <a:rPr lang="en-US" dirty="0" smtClean="0"/>
              <a:t>Release</a:t>
            </a:r>
          </a:p>
          <a:p>
            <a:pPr lvl="1"/>
            <a:r>
              <a:rPr lang="en-US" dirty="0"/>
              <a:t>A</a:t>
            </a:r>
            <a:r>
              <a:rPr lang="en-US" dirty="0" smtClean="0"/>
              <a:t>n </a:t>
            </a:r>
            <a:r>
              <a:rPr lang="en-US" dirty="0"/>
              <a:t>instance of a chart running in a Kubernetes cluster</a:t>
            </a:r>
            <a:r>
              <a:rPr lang="en-US" dirty="0" smtClean="0"/>
              <a:t>. </a:t>
            </a:r>
          </a:p>
          <a:p>
            <a:pPr lvl="1"/>
            <a:r>
              <a:rPr lang="en-US" dirty="0" smtClean="0"/>
              <a:t>Same chart can be deployed multiple time.</a:t>
            </a:r>
          </a:p>
          <a:p>
            <a:r>
              <a:rPr lang="en-US" dirty="0" smtClean="0"/>
              <a:t>Repository</a:t>
            </a:r>
          </a:p>
          <a:p>
            <a:pPr lvl="1"/>
            <a:r>
              <a:rPr lang="en-US" dirty="0" smtClean="0"/>
              <a:t>Place where charts resides and can be shared with others.</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7</a:t>
            </a:fld>
            <a:endParaRPr lang="en-US"/>
          </a:p>
        </p:txBody>
      </p:sp>
    </p:spTree>
    <p:extLst>
      <p:ext uri="{BB962C8B-B14F-4D97-AF65-F5344CB8AC3E}">
        <p14:creationId xmlns:p14="http://schemas.microsoft.com/office/powerpoint/2010/main" val="6903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smtClean="0"/>
              <a:t>Helm Architecture</a:t>
            </a:r>
            <a:endParaRPr lang="en-US" dirty="0"/>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a:xfrm>
            <a:off x="457200" y="1447800"/>
            <a:ext cx="5039232" cy="4953000"/>
          </a:xfrm>
        </p:spPr>
        <p:txBody>
          <a:bodyPr>
            <a:normAutofit fontScale="85000" lnSpcReduction="20000"/>
          </a:bodyPr>
          <a:lstStyle/>
          <a:p>
            <a:r>
              <a:rPr lang="en-US" sz="2600" b="0" dirty="0"/>
              <a:t>The Helm Client is a command-line client for end </a:t>
            </a:r>
            <a:r>
              <a:rPr lang="en-US" sz="2600" b="0" dirty="0" smtClean="0"/>
              <a:t>users</a:t>
            </a:r>
          </a:p>
          <a:p>
            <a:pPr lvl="1"/>
            <a:r>
              <a:rPr lang="en-US" sz="2200" dirty="0" smtClean="0"/>
              <a:t>Interacts </a:t>
            </a:r>
            <a:r>
              <a:rPr lang="en-US" sz="2200" dirty="0"/>
              <a:t>with the Tiller server </a:t>
            </a:r>
            <a:r>
              <a:rPr lang="en-US" sz="2200" dirty="0" smtClean="0"/>
              <a:t>sending </a:t>
            </a:r>
            <a:r>
              <a:rPr lang="en-US" sz="2200" dirty="0"/>
              <a:t>charts to be installed</a:t>
            </a:r>
          </a:p>
          <a:p>
            <a:pPr lvl="1"/>
            <a:r>
              <a:rPr lang="en-US" sz="2200" dirty="0" smtClean="0"/>
              <a:t>Asks </a:t>
            </a:r>
            <a:r>
              <a:rPr lang="en-US" sz="2200" dirty="0"/>
              <a:t>for information about releases</a:t>
            </a:r>
          </a:p>
          <a:p>
            <a:pPr lvl="1"/>
            <a:r>
              <a:rPr lang="en-US" sz="2200" dirty="0" smtClean="0"/>
              <a:t>Requests </a:t>
            </a:r>
            <a:r>
              <a:rPr lang="en-US" sz="2200" dirty="0"/>
              <a:t>upgrading or uninstalling of existing </a:t>
            </a:r>
            <a:r>
              <a:rPr lang="en-US" sz="2200" dirty="0" smtClean="0"/>
              <a:t>releases</a:t>
            </a:r>
          </a:p>
          <a:p>
            <a:r>
              <a:rPr lang="en-US" sz="2600" b="0" dirty="0"/>
              <a:t>The Tiller Server is an in-cluster server that interacts with the Helm client, and interfaces with the Kubernetes API </a:t>
            </a:r>
            <a:r>
              <a:rPr lang="en-US" sz="2600" b="0" dirty="0" smtClean="0"/>
              <a:t>server</a:t>
            </a:r>
          </a:p>
          <a:p>
            <a:pPr lvl="1"/>
            <a:r>
              <a:rPr lang="en-US" sz="2200" dirty="0" smtClean="0"/>
              <a:t>Listens </a:t>
            </a:r>
            <a:r>
              <a:rPr lang="en-US" sz="2200" dirty="0"/>
              <a:t>for incoming requests from the Helm client</a:t>
            </a:r>
          </a:p>
          <a:p>
            <a:pPr lvl="1"/>
            <a:r>
              <a:rPr lang="en-US" sz="2200" dirty="0" smtClean="0"/>
              <a:t>Installs </a:t>
            </a:r>
            <a:r>
              <a:rPr lang="en-US" sz="2200" dirty="0"/>
              <a:t>charts into Kubernetes, and then </a:t>
            </a:r>
            <a:r>
              <a:rPr lang="en-US" sz="2200" dirty="0" smtClean="0"/>
              <a:t>tracks </a:t>
            </a:r>
            <a:r>
              <a:rPr lang="en-US" sz="2200" dirty="0"/>
              <a:t>the subsequent release</a:t>
            </a:r>
          </a:p>
          <a:p>
            <a:pPr lvl="1"/>
            <a:r>
              <a:rPr lang="en-US" sz="2200" dirty="0" smtClean="0"/>
              <a:t>Upgrades </a:t>
            </a:r>
            <a:r>
              <a:rPr lang="en-US" sz="2200" dirty="0"/>
              <a:t>and </a:t>
            </a:r>
            <a:r>
              <a:rPr lang="en-US" sz="2200" dirty="0" smtClean="0"/>
              <a:t>uninstalls </a:t>
            </a:r>
            <a:r>
              <a:rPr lang="en-US" sz="2200" dirty="0"/>
              <a:t>charts by interacting with </a:t>
            </a:r>
            <a:r>
              <a:rPr lang="en-US" sz="2200" dirty="0" smtClean="0"/>
              <a:t>Kubernetes</a:t>
            </a:r>
          </a:p>
          <a:p>
            <a:pPr lvl="1"/>
            <a:r>
              <a:rPr lang="en-US" sz="2200" dirty="0" smtClean="0"/>
              <a:t>Tiller is installed as a pod in the cluster</a:t>
            </a:r>
            <a:endParaRPr lang="en-US" sz="2200" dirty="0"/>
          </a:p>
          <a:p>
            <a:endParaRPr lang="en-US" sz="2400" dirty="0" smtClean="0"/>
          </a:p>
          <a:p>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8</a:t>
            </a:fld>
            <a:endParaRPr lang="en-US"/>
          </a:p>
        </p:txBody>
      </p:sp>
      <p:grpSp>
        <p:nvGrpSpPr>
          <p:cNvPr id="7" name="Group 6"/>
          <p:cNvGrpSpPr/>
          <p:nvPr/>
        </p:nvGrpSpPr>
        <p:grpSpPr>
          <a:xfrm>
            <a:off x="5638800" y="1523999"/>
            <a:ext cx="6406008" cy="4009360"/>
            <a:chOff x="5638800" y="1523999"/>
            <a:chExt cx="6406008" cy="4009360"/>
          </a:xfrm>
        </p:grpSpPr>
        <p:sp>
          <p:nvSpPr>
            <p:cNvPr id="5" name="Rounded Rectangle 4"/>
            <p:cNvSpPr/>
            <p:nvPr/>
          </p:nvSpPr>
          <p:spPr>
            <a:xfrm>
              <a:off x="5784004" y="2996774"/>
              <a:ext cx="277134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Rounded Rectangle 5"/>
            <p:cNvSpPr/>
            <p:nvPr/>
          </p:nvSpPr>
          <p:spPr>
            <a:xfrm>
              <a:off x="8954450" y="2933103"/>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19" name="Rounded Rectangle 18"/>
            <p:cNvSpPr/>
            <p:nvPr/>
          </p:nvSpPr>
          <p:spPr>
            <a:xfrm>
              <a:off x="6060159" y="2899176"/>
              <a:ext cx="2495188" cy="174771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9388797" y="329863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smtClean="0">
                  <a:solidFill>
                    <a:schemeClr val="tx1"/>
                  </a:solidFill>
                </a:rPr>
                <a:t>Kubernetes </a:t>
              </a:r>
            </a:p>
            <a:p>
              <a:pPr algn="ctr"/>
              <a:r>
                <a:rPr lang="en-US" sz="1200" b="1" dirty="0" smtClean="0">
                  <a:solidFill>
                    <a:schemeClr val="tx1"/>
                  </a:solidFill>
                </a:rPr>
                <a:t>API </a:t>
              </a:r>
              <a:r>
                <a:rPr lang="en-US" sz="1200" b="1" dirty="0">
                  <a:solidFill>
                    <a:schemeClr val="tx1"/>
                  </a:solidFill>
                </a:rPr>
                <a:t>Server</a:t>
              </a:r>
            </a:p>
          </p:txBody>
        </p:sp>
        <p:sp>
          <p:nvSpPr>
            <p:cNvPr id="22" name="Rounded Rectangle 21"/>
            <p:cNvSpPr/>
            <p:nvPr/>
          </p:nvSpPr>
          <p:spPr>
            <a:xfrm>
              <a:off x="6051750" y="1523999"/>
              <a:ext cx="1740048" cy="53879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smtClean="0">
                  <a:solidFill>
                    <a:schemeClr val="tx1"/>
                  </a:solidFill>
                </a:rPr>
                <a:t>Helm Client</a:t>
              </a:r>
              <a:endParaRPr lang="en-US" sz="1200" dirty="0">
                <a:solidFill>
                  <a:schemeClr val="tx1"/>
                </a:solidFill>
              </a:endParaRPr>
            </a:p>
            <a:p>
              <a:pPr algn="ctr"/>
              <a:r>
                <a:rPr lang="en-US" sz="1200" dirty="0">
                  <a:solidFill>
                    <a:schemeClr val="tx1"/>
                  </a:solidFill>
                </a:rPr>
                <a:t>( </a:t>
              </a:r>
              <a:r>
                <a:rPr lang="en-US" sz="1200" dirty="0" smtClean="0">
                  <a:solidFill>
                    <a:schemeClr val="tx1"/>
                  </a:solidFill>
                </a:rPr>
                <a:t>helm)</a:t>
              </a:r>
              <a:endParaRPr lang="en-US" sz="1200" dirty="0">
                <a:solidFill>
                  <a:schemeClr val="tx1"/>
                </a:solidFill>
              </a:endParaRPr>
            </a:p>
          </p:txBody>
        </p:sp>
        <p:cxnSp>
          <p:nvCxnSpPr>
            <p:cNvPr id="23" name="Straight Arrow Connector 22"/>
            <p:cNvCxnSpPr/>
            <p:nvPr/>
          </p:nvCxnSpPr>
          <p:spPr>
            <a:xfrm flipH="1">
              <a:off x="6908457" y="2062796"/>
              <a:ext cx="13316" cy="130304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7941" y="2297183"/>
              <a:ext cx="1305316" cy="290164"/>
            </a:xfrm>
            <a:prstGeom prst="rect">
              <a:avLst/>
            </a:prstGeom>
            <a:solidFill>
              <a:schemeClr val="bg1"/>
            </a:solidFill>
            <a:ln>
              <a:solidFill>
                <a:schemeClr val="tx1"/>
              </a:solidFill>
            </a:ln>
          </p:spPr>
          <p:txBody>
            <a:bodyPr wrap="square" rtlCol="0">
              <a:spAutoFit/>
            </a:bodyPr>
            <a:lstStyle/>
            <a:p>
              <a:pPr algn="ctr"/>
              <a:r>
                <a:rPr lang="en-US" sz="1200" dirty="0" smtClean="0"/>
                <a:t>Chart</a:t>
              </a:r>
              <a:endParaRPr lang="en-US" sz="1200" dirty="0"/>
            </a:p>
          </p:txBody>
        </p:sp>
        <p:sp>
          <p:nvSpPr>
            <p:cNvPr id="40" name="Rounded Rectangle 39"/>
            <p:cNvSpPr/>
            <p:nvPr/>
          </p:nvSpPr>
          <p:spPr>
            <a:xfrm>
              <a:off x="6396027" y="3365841"/>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smtClean="0">
                  <a:solidFill>
                    <a:schemeClr val="tx1"/>
                  </a:solidFill>
                </a:rPr>
                <a:t>Helm Server (Tiller)</a:t>
              </a:r>
            </a:p>
          </p:txBody>
        </p:sp>
        <p:cxnSp>
          <p:nvCxnSpPr>
            <p:cNvPr id="41" name="Straight Arrow Connector 40"/>
            <p:cNvCxnSpPr>
              <a:endCxn id="20" idx="1"/>
            </p:cNvCxnSpPr>
            <p:nvPr/>
          </p:nvCxnSpPr>
          <p:spPr>
            <a:xfrm flipV="1">
              <a:off x="8204309" y="3692760"/>
              <a:ext cx="1184488" cy="429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34920" y="4947115"/>
              <a:ext cx="3644843" cy="386886"/>
            </a:xfrm>
            <a:prstGeom prst="rect">
              <a:avLst/>
            </a:prstGeom>
            <a:noFill/>
          </p:spPr>
          <p:txBody>
            <a:bodyPr wrap="square" rtlCol="0">
              <a:spAutoFit/>
            </a:bodyPr>
            <a:lstStyle/>
            <a:p>
              <a:r>
                <a:rPr lang="en-US" smtClean="0"/>
                <a:t>Kubernetes Cluster</a:t>
              </a:r>
              <a:endParaRPr lang="en-US"/>
            </a:p>
          </p:txBody>
        </p:sp>
        <p:sp>
          <p:nvSpPr>
            <p:cNvPr id="45" name="Rounded Rectangle 44"/>
            <p:cNvSpPr/>
            <p:nvPr/>
          </p:nvSpPr>
          <p:spPr>
            <a:xfrm>
              <a:off x="5638800" y="2831974"/>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222" y="4819773"/>
              <a:ext cx="713586" cy="7135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1904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Helm</a:t>
            </a:r>
            <a:endParaRPr lang="en-US" dirty="0"/>
          </a:p>
        </p:txBody>
      </p:sp>
      <p:sp>
        <p:nvSpPr>
          <p:cNvPr id="3" name="Content Placeholder 2"/>
          <p:cNvSpPr>
            <a:spLocks noGrp="1"/>
          </p:cNvSpPr>
          <p:nvPr>
            <p:ph idx="1"/>
          </p:nvPr>
        </p:nvSpPr>
        <p:spPr/>
        <p:txBody>
          <a:bodyPr>
            <a:normAutofit/>
          </a:bodyPr>
          <a:lstStyle/>
          <a:p>
            <a:r>
              <a:rPr lang="en-US" b="0" dirty="0" smtClean="0"/>
              <a:t>Things to consider</a:t>
            </a:r>
          </a:p>
          <a:p>
            <a:pPr lvl="1"/>
            <a:r>
              <a:rPr lang="en-US" b="0" dirty="0" smtClean="0"/>
              <a:t>There </a:t>
            </a:r>
            <a:r>
              <a:rPr lang="en-US" b="0" dirty="0"/>
              <a:t>are two parts to Helm: The Helm client (</a:t>
            </a:r>
            <a:r>
              <a:rPr lang="en-US" dirty="0"/>
              <a:t>helm</a:t>
            </a:r>
            <a:r>
              <a:rPr lang="en-US" b="0" dirty="0"/>
              <a:t>) and the Helm server (Tiller</a:t>
            </a:r>
            <a:r>
              <a:rPr lang="en-US" b="0" dirty="0" smtClean="0"/>
              <a:t>). Both of them are separate install.</a:t>
            </a:r>
          </a:p>
          <a:p>
            <a:pPr lvl="1"/>
            <a:r>
              <a:rPr lang="en-US" dirty="0" smtClean="0"/>
              <a:t>Also installation depends on whether you are installing for test purpose or production</a:t>
            </a:r>
          </a:p>
          <a:p>
            <a:pPr lvl="2"/>
            <a:r>
              <a:rPr lang="en-US" sz="2200" b="0" dirty="0" smtClean="0"/>
              <a:t>Non-production/unsecure install</a:t>
            </a:r>
          </a:p>
          <a:p>
            <a:pPr lvl="3"/>
            <a:r>
              <a:rPr lang="en-US" sz="2000" dirty="0" smtClean="0"/>
              <a:t>Default installation which applies no security configuration</a:t>
            </a:r>
          </a:p>
          <a:p>
            <a:pPr lvl="3"/>
            <a:r>
              <a:rPr lang="en-US" sz="2000" dirty="0" smtClean="0"/>
              <a:t>Ideal </a:t>
            </a:r>
            <a:r>
              <a:rPr lang="en-US" sz="2000" b="0" dirty="0" smtClean="0"/>
              <a:t>for </a:t>
            </a:r>
            <a:r>
              <a:rPr lang="en-US" sz="2000" b="0" dirty="0" err="1" smtClean="0"/>
              <a:t>minikube</a:t>
            </a:r>
            <a:r>
              <a:rPr lang="en-US" sz="2000" b="0" dirty="0" smtClean="0"/>
              <a:t> </a:t>
            </a:r>
            <a:r>
              <a:rPr lang="en-US" sz="2000" b="0" dirty="0"/>
              <a:t>or a cluster on a private network in which sharing is not a </a:t>
            </a:r>
            <a:r>
              <a:rPr lang="en-US" sz="2000" b="0" dirty="0" smtClean="0"/>
              <a:t>concern</a:t>
            </a:r>
          </a:p>
          <a:p>
            <a:pPr lvl="2"/>
            <a:r>
              <a:rPr lang="en-US" sz="2200" b="0" dirty="0" smtClean="0"/>
              <a:t>Production level secure install </a:t>
            </a:r>
          </a:p>
          <a:p>
            <a:pPr lvl="3"/>
            <a:r>
              <a:rPr lang="en-US" sz="2000" dirty="0"/>
              <a:t>F</a:t>
            </a:r>
            <a:r>
              <a:rPr lang="en-US" sz="2000" dirty="0" smtClean="0"/>
              <a:t>or </a:t>
            </a:r>
            <a:r>
              <a:rPr lang="en-US" sz="2000" b="0" dirty="0" smtClean="0"/>
              <a:t>cluster that is exposed to a larger network or if you share your cluster with others</a:t>
            </a:r>
          </a:p>
          <a:p>
            <a:pPr lvl="3"/>
            <a:r>
              <a:rPr lang="en-US" sz="2000" dirty="0"/>
              <a:t>S</a:t>
            </a:r>
            <a:r>
              <a:rPr lang="en-US" sz="2000" b="0" dirty="0" smtClean="0"/>
              <a:t>ecure your installation to prevent careless or malicious actors from damaging the cluster or its data. </a:t>
            </a:r>
          </a:p>
        </p:txBody>
      </p:sp>
      <p:sp>
        <p:nvSpPr>
          <p:cNvPr id="4" name="Slide Number Placeholder 3"/>
          <p:cNvSpPr>
            <a:spLocks noGrp="1"/>
          </p:cNvSpPr>
          <p:nvPr>
            <p:ph type="sldNum" sz="quarter" idx="12"/>
          </p:nvPr>
        </p:nvSpPr>
        <p:spPr/>
        <p:txBody>
          <a:bodyPr/>
          <a:lstStyle/>
          <a:p>
            <a:fld id="{D924A81F-5E2C-2E4D-A217-11B91391D3AF}" type="slidenum">
              <a:rPr lang="en-US" smtClean="0"/>
              <a:t>9</a:t>
            </a:fld>
            <a:endParaRPr lang="en-US"/>
          </a:p>
        </p:txBody>
      </p:sp>
    </p:spTree>
    <p:extLst>
      <p:ext uri="{BB962C8B-B14F-4D97-AF65-F5344CB8AC3E}">
        <p14:creationId xmlns:p14="http://schemas.microsoft.com/office/powerpoint/2010/main" val="557553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25413</TotalTime>
  <Words>1402</Words>
  <Application>Microsoft Macintosh PowerPoint</Application>
  <PresentationFormat>Widescreen</PresentationFormat>
  <Paragraphs>219</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HelvNeue Bold for IBM</vt:lpstr>
      <vt:lpstr>HelvNeue Light for IBM</vt:lpstr>
      <vt:lpstr>Mangal</vt:lpstr>
      <vt:lpstr>Arial</vt:lpstr>
      <vt:lpstr>Office Theme</vt:lpstr>
      <vt:lpstr>Developer Advocacy - Helm</vt:lpstr>
      <vt:lpstr>Presentation Layout</vt:lpstr>
      <vt:lpstr>Overview of Containers</vt:lpstr>
      <vt:lpstr>Overview of Kubernetes</vt:lpstr>
      <vt:lpstr>What is Helm and Helm Charts?</vt:lpstr>
      <vt:lpstr>Why helm?</vt:lpstr>
      <vt:lpstr>Five keywords</vt:lpstr>
      <vt:lpstr>Helm Architecture</vt:lpstr>
      <vt:lpstr>Install Helm</vt:lpstr>
      <vt:lpstr>Non-production/unsecure/test install</vt:lpstr>
      <vt:lpstr>Consideration for security </vt:lpstr>
      <vt:lpstr> Production Level Secure Install - I  </vt:lpstr>
      <vt:lpstr>Production Level Secure Install - II</vt:lpstr>
      <vt:lpstr>Chart Structure </vt:lpstr>
      <vt:lpstr>Using Helm</vt:lpstr>
      <vt:lpstr>Upgrade and Rollback</vt:lpstr>
      <vt:lpstr>Where is Helm? </vt:lpstr>
      <vt:lpstr>Backup </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SAHDEV ZALA</cp:lastModifiedBy>
  <cp:revision>483</cp:revision>
  <cp:lastPrinted>2018-04-02T17:40:48Z</cp:lastPrinted>
  <dcterms:created xsi:type="dcterms:W3CDTF">2017-08-22T17:57:30Z</dcterms:created>
  <dcterms:modified xsi:type="dcterms:W3CDTF">2018-04-09T18:20:33Z</dcterms:modified>
</cp:coreProperties>
</file>