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4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8.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51.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52.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5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00" r:id="rId2"/>
  </p:sldMasterIdLst>
  <p:notesMasterIdLst>
    <p:notesMasterId r:id="rId53"/>
  </p:notesMasterIdLst>
  <p:handoutMasterIdLst>
    <p:handoutMasterId r:id="rId54"/>
  </p:handoutMasterIdLst>
  <p:sldIdLst>
    <p:sldId id="256" r:id="rId3"/>
    <p:sldId id="263" r:id="rId4"/>
    <p:sldId id="350" r:id="rId5"/>
    <p:sldId id="419" r:id="rId6"/>
    <p:sldId id="405" r:id="rId7"/>
    <p:sldId id="413" r:id="rId8"/>
    <p:sldId id="404" r:id="rId9"/>
    <p:sldId id="414" r:id="rId10"/>
    <p:sldId id="353" r:id="rId11"/>
    <p:sldId id="420" r:id="rId12"/>
    <p:sldId id="372" r:id="rId13"/>
    <p:sldId id="1925" r:id="rId14"/>
    <p:sldId id="408" r:id="rId15"/>
    <p:sldId id="409" r:id="rId16"/>
    <p:sldId id="1921" r:id="rId17"/>
    <p:sldId id="1930" r:id="rId18"/>
    <p:sldId id="1926" r:id="rId19"/>
    <p:sldId id="377" r:id="rId20"/>
    <p:sldId id="421" r:id="rId21"/>
    <p:sldId id="422" r:id="rId22"/>
    <p:sldId id="390" r:id="rId23"/>
    <p:sldId id="387" r:id="rId24"/>
    <p:sldId id="380" r:id="rId25"/>
    <p:sldId id="382" r:id="rId26"/>
    <p:sldId id="376" r:id="rId27"/>
    <p:sldId id="369" r:id="rId28"/>
    <p:sldId id="370" r:id="rId29"/>
    <p:sldId id="391" r:id="rId30"/>
    <p:sldId id="358" r:id="rId31"/>
    <p:sldId id="1927" r:id="rId32"/>
    <p:sldId id="400" r:id="rId33"/>
    <p:sldId id="401" r:id="rId34"/>
    <p:sldId id="1922" r:id="rId35"/>
    <p:sldId id="1928" r:id="rId36"/>
    <p:sldId id="415" r:id="rId37"/>
    <p:sldId id="416" r:id="rId38"/>
    <p:sldId id="386" r:id="rId39"/>
    <p:sldId id="1923" r:id="rId40"/>
    <p:sldId id="1929" r:id="rId41"/>
    <p:sldId id="388" r:id="rId42"/>
    <p:sldId id="389" r:id="rId43"/>
    <p:sldId id="399" r:id="rId44"/>
    <p:sldId id="351" r:id="rId45"/>
    <p:sldId id="354" r:id="rId46"/>
    <p:sldId id="352" r:id="rId47"/>
    <p:sldId id="417" r:id="rId48"/>
    <p:sldId id="393" r:id="rId49"/>
    <p:sldId id="392" r:id="rId50"/>
    <p:sldId id="357" r:id="rId51"/>
    <p:sldId id="1924" r:id="rId52"/>
  </p:sldIdLst>
  <p:sldSz cx="12192000" cy="6858000"/>
  <p:notesSz cx="6858000" cy="9144000"/>
  <p:custDataLst>
    <p:tags r:id="rId5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77372" autoAdjust="0"/>
  </p:normalViewPr>
  <p:slideViewPr>
    <p:cSldViewPr snapToGrid="0" snapToObjects="1">
      <p:cViewPr varScale="1">
        <p:scale>
          <a:sx n="71" d="100"/>
          <a:sy n="71" d="100"/>
        </p:scale>
        <p:origin x="1092" y="60"/>
      </p:cViewPr>
      <p:guideLst/>
    </p:cSldViewPr>
  </p:slideViewPr>
  <p:notesTextViewPr>
    <p:cViewPr>
      <p:scale>
        <a:sx n="1" d="1"/>
        <a:sy n="1" d="1"/>
      </p:scale>
      <p:origin x="0" y="0"/>
    </p:cViewPr>
  </p:notesTextViewPr>
  <p:notesViewPr>
    <p:cSldViewPr snapToGrid="0" snapToObjects="1">
      <p:cViewPr varScale="1">
        <p:scale>
          <a:sx n="96" d="100"/>
          <a:sy n="96" d="100"/>
        </p:scale>
        <p:origin x="2360"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88DA73-A535-DC46-B8C5-F4A02902A521}" type="datetimeFigureOut">
              <a:rPr lang="en-US" smtClean="0"/>
              <a:t>11/27/2018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F3A45B-3187-FD47-9D90-B1E431549F51}" type="slidenum">
              <a:rPr lang="en-US" smtClean="0"/>
              <a:t>‹#›</a:t>
            </a:fld>
            <a:endParaRPr lang="en-US"/>
          </a:p>
        </p:txBody>
      </p:sp>
    </p:spTree>
    <p:extLst>
      <p:ext uri="{BB962C8B-B14F-4D97-AF65-F5344CB8AC3E}">
        <p14:creationId xmlns:p14="http://schemas.microsoft.com/office/powerpoint/2010/main" val="1235905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A68B97-3BD1-B141-9152-CEDA376B6996}" type="datetimeFigureOut">
              <a:rPr lang="en-US" smtClean="0"/>
              <a:t>11/27/2018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7CA97A-0638-E840-8C03-5D0B62C621A0}" type="slidenum">
              <a:rPr lang="en-US" smtClean="0"/>
              <a:t>‹#›</a:t>
            </a:fld>
            <a:endParaRPr lang="en-US"/>
          </a:p>
        </p:txBody>
      </p:sp>
    </p:spTree>
    <p:extLst>
      <p:ext uri="{BB962C8B-B14F-4D97-AF65-F5344CB8AC3E}">
        <p14:creationId xmlns:p14="http://schemas.microsoft.com/office/powerpoint/2010/main" val="1054240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0A7CA97A-0638-E840-8C03-5D0B62C621A0}" type="slidenum">
              <a:rPr lang="en-US" smtClean="0"/>
              <a:t>2</a:t>
            </a:fld>
            <a:endParaRPr lang="en-US"/>
          </a:p>
        </p:txBody>
      </p:sp>
    </p:spTree>
    <p:extLst>
      <p:ext uri="{BB962C8B-B14F-4D97-AF65-F5344CB8AC3E}">
        <p14:creationId xmlns:p14="http://schemas.microsoft.com/office/powerpoint/2010/main" val="276077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Before we go further, you may want to know these keywords.</a:t>
            </a:r>
            <a:r>
              <a:rPr lang="en-US" b="0" baseline="0" dirty="0"/>
              <a:t> </a:t>
            </a:r>
            <a:r>
              <a:rPr lang="en-US" b="0" dirty="0"/>
              <a:t>You will run into many glossary items but the most common once you need to know are these</a:t>
            </a:r>
            <a:r>
              <a:rPr lang="en-US" b="0" baseline="0" dirty="0"/>
              <a:t> five.</a:t>
            </a:r>
            <a:endParaRPr lang="en-US" b="0" dirty="0"/>
          </a:p>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11</a:t>
            </a:fld>
            <a:endParaRPr lang="en-US" dirty="0"/>
          </a:p>
        </p:txBody>
      </p:sp>
    </p:spTree>
    <p:extLst>
      <p:ext uri="{BB962C8B-B14F-4D97-AF65-F5344CB8AC3E}">
        <p14:creationId xmlns:p14="http://schemas.microsoft.com/office/powerpoint/2010/main" val="1355482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these commands to deploy guestbook and verify many things as described in the slide. </a:t>
            </a:r>
          </a:p>
        </p:txBody>
      </p:sp>
      <p:sp>
        <p:nvSpPr>
          <p:cNvPr id="4" name="Slide Number Placeholder 3"/>
          <p:cNvSpPr>
            <a:spLocks noGrp="1"/>
          </p:cNvSpPr>
          <p:nvPr>
            <p:ph type="sldNum" sz="quarter" idx="10"/>
          </p:nvPr>
        </p:nvSpPr>
        <p:spPr/>
        <p:txBody>
          <a:bodyPr/>
          <a:lstStyle/>
          <a:p>
            <a:fld id="{3D445AEF-66F2-8F4E-AF73-E138B1B3DC90}" type="slidenum">
              <a:rPr lang="en-US" smtClean="0"/>
              <a:t>13</a:t>
            </a:fld>
            <a:endParaRPr lang="en-US" dirty="0"/>
          </a:p>
        </p:txBody>
      </p:sp>
    </p:spTree>
    <p:extLst>
      <p:ext uri="{BB962C8B-B14F-4D97-AF65-F5344CB8AC3E}">
        <p14:creationId xmlns:p14="http://schemas.microsoft.com/office/powerpoint/2010/main" val="3327201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slide contains commands to upgrade and rollback guestbook deployment, and verification of it. </a:t>
            </a:r>
          </a:p>
        </p:txBody>
      </p:sp>
      <p:sp>
        <p:nvSpPr>
          <p:cNvPr id="4" name="Slide Number Placeholder 3"/>
          <p:cNvSpPr>
            <a:spLocks noGrp="1"/>
          </p:cNvSpPr>
          <p:nvPr>
            <p:ph type="sldNum" sz="quarter" idx="5"/>
          </p:nvPr>
        </p:nvSpPr>
        <p:spPr/>
        <p:txBody>
          <a:bodyPr/>
          <a:lstStyle/>
          <a:p>
            <a:fld id="{3D445AEF-66F2-8F4E-AF73-E138B1B3DC90}" type="slidenum">
              <a:rPr lang="en-US" smtClean="0"/>
              <a:t>14</a:t>
            </a:fld>
            <a:endParaRPr lang="en-US" dirty="0"/>
          </a:p>
        </p:txBody>
      </p:sp>
    </p:spTree>
    <p:extLst>
      <p:ext uri="{BB962C8B-B14F-4D97-AF65-F5344CB8AC3E}">
        <p14:creationId xmlns:p14="http://schemas.microsoft.com/office/powerpoint/2010/main" val="3533576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contains commands to clean up the files and deployment created previously as part of the demo.</a:t>
            </a:r>
          </a:p>
        </p:txBody>
      </p:sp>
      <p:sp>
        <p:nvSpPr>
          <p:cNvPr id="4" name="Slide Number Placeholder 3"/>
          <p:cNvSpPr>
            <a:spLocks noGrp="1"/>
          </p:cNvSpPr>
          <p:nvPr>
            <p:ph type="sldNum" sz="quarter" idx="5"/>
          </p:nvPr>
        </p:nvSpPr>
        <p:spPr/>
        <p:txBody>
          <a:bodyPr/>
          <a:lstStyle/>
          <a:p>
            <a:fld id="{3D445AEF-66F2-8F4E-AF73-E138B1B3DC90}" type="slidenum">
              <a:rPr lang="en-US" smtClean="0"/>
              <a:t>15</a:t>
            </a:fld>
            <a:endParaRPr lang="en-US" dirty="0"/>
          </a:p>
        </p:txBody>
      </p:sp>
    </p:spTree>
    <p:extLst>
      <p:ext uri="{BB962C8B-B14F-4D97-AF65-F5344CB8AC3E}">
        <p14:creationId xmlns:p14="http://schemas.microsoft.com/office/powerpoint/2010/main" val="1543208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Helm is a client-server</a:t>
            </a:r>
            <a:r>
              <a:rPr lang="en-US" baseline="0" dirty="0"/>
              <a:t> architecture. Helm server is known as Tiller and Helm clients can interact with Tiller with client tool called helm.  Interestingly, Helm server is installed with Kubernetes cluster i.e. </a:t>
            </a:r>
            <a:r>
              <a:rPr lang="en-US" dirty="0"/>
              <a:t>Tiller is</a:t>
            </a:r>
            <a:r>
              <a:rPr lang="en-US" baseline="0" dirty="0"/>
              <a:t> installed as a pod in a kube-system namespace.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18</a:t>
            </a:fld>
            <a:endParaRPr lang="en-US" dirty="0"/>
          </a:p>
        </p:txBody>
      </p:sp>
    </p:spTree>
    <p:extLst>
      <p:ext uri="{BB962C8B-B14F-4D97-AF65-F5344CB8AC3E}">
        <p14:creationId xmlns:p14="http://schemas.microsoft.com/office/powerpoint/2010/main" val="2398174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3D445AEF-66F2-8F4E-AF73-E138B1B3DC90}" type="slidenum">
              <a:rPr lang="en-US" smtClean="0"/>
              <a:t>19</a:t>
            </a:fld>
            <a:endParaRPr lang="en-US" dirty="0"/>
          </a:p>
        </p:txBody>
      </p:sp>
    </p:spTree>
    <p:extLst>
      <p:ext uri="{BB962C8B-B14F-4D97-AF65-F5344CB8AC3E}">
        <p14:creationId xmlns:p14="http://schemas.microsoft.com/office/powerpoint/2010/main" val="546872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3D445AEF-66F2-8F4E-AF73-E138B1B3DC90}" type="slidenum">
              <a:rPr lang="en-US" smtClean="0"/>
              <a:t>20</a:t>
            </a:fld>
            <a:endParaRPr lang="en-US" dirty="0"/>
          </a:p>
        </p:txBody>
      </p:sp>
    </p:spTree>
    <p:extLst>
      <p:ext uri="{BB962C8B-B14F-4D97-AF65-F5344CB8AC3E}">
        <p14:creationId xmlns:p14="http://schemas.microsoft.com/office/powerpoint/2010/main" val="2391443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are from Java background, y</a:t>
            </a:r>
            <a:r>
              <a:rPr lang="en-US" dirty="0"/>
              <a:t>ou can think of Chart as a WAR file. The chart is</a:t>
            </a:r>
            <a:r>
              <a:rPr lang="en-US" baseline="0" dirty="0"/>
              <a:t> a package of files with chart.yaml is a required manifest file describing the chart. </a:t>
            </a:r>
          </a:p>
          <a:p>
            <a:r>
              <a:rPr lang="en-US" baseline="0" dirty="0"/>
              <a:t>Other files are optional, however, for a chart to be a valid Helm chart it also must have at least one chart/template either in the charts/template directory. </a:t>
            </a:r>
          </a:p>
          <a:p>
            <a:r>
              <a:rPr lang="en-US" baseline="0" dirty="0"/>
              <a:t>The value.yaml file can have pre-defined values created by a chart author. The user of chart can override these values at runtime i.e. user can pass values when install a helm chart.</a:t>
            </a:r>
          </a:p>
          <a:p>
            <a:r>
              <a:rPr lang="en-US" sz="1200" b="0" dirty="0"/>
              <a:t>NOTES.txt contains</a:t>
            </a:r>
            <a:r>
              <a:rPr lang="en-US" sz="1200" b="0" baseline="0" dirty="0"/>
              <a:t> usage notes that the chart author wants to display to the user at the end of deployment of chart. </a:t>
            </a:r>
          </a:p>
          <a:p>
            <a:r>
              <a:rPr lang="en-US" sz="1200" b="0" dirty="0"/>
              <a:t>_helpers.tpl allows to create reusable</a:t>
            </a:r>
            <a:r>
              <a:rPr lang="en-US" sz="1200" b="0" baseline="0" dirty="0"/>
              <a:t> </a:t>
            </a:r>
            <a:r>
              <a:rPr lang="en-US" sz="1200" b="0" dirty="0"/>
              <a:t>helper functions and</a:t>
            </a:r>
            <a:r>
              <a:rPr lang="en-US" sz="1200" b="0" baseline="0" dirty="0"/>
              <a:t> variables using</a:t>
            </a:r>
            <a:r>
              <a:rPr lang="en-US" sz="1200" b="0" dirty="0"/>
              <a:t> go</a:t>
            </a:r>
            <a:r>
              <a:rPr lang="en-US" sz="1200" b="0" baseline="0" dirty="0"/>
              <a:t> templating </a:t>
            </a:r>
          </a:p>
          <a:p>
            <a:r>
              <a:rPr lang="en-US" sz="1200" b="0" baseline="0" dirty="0"/>
              <a:t>requirements.yaml - </a:t>
            </a:r>
            <a:r>
              <a:rPr lang="en-US" sz="1200" b="0" i="0" u="none" strike="noStrike" kern="1200" dirty="0">
                <a:solidFill>
                  <a:schemeClr val="tx1"/>
                </a:solidFill>
                <a:effectLst/>
                <a:latin typeface="+mn-lt"/>
                <a:ea typeface="+mn-ea"/>
                <a:cs typeface="+mn-cs"/>
              </a:rPr>
              <a:t>As the applications your packaging as charts increase in complexity, you might find you need to pull in a dependency such as a database. Helm allows you to specify sub-charts that will be created as part of the same release.</a:t>
            </a:r>
          </a:p>
          <a:p>
            <a:endParaRPr lang="en-US" b="0" dirty="0"/>
          </a:p>
        </p:txBody>
      </p:sp>
      <p:sp>
        <p:nvSpPr>
          <p:cNvPr id="4" name="Slide Number Placeholder 3"/>
          <p:cNvSpPr>
            <a:spLocks noGrp="1"/>
          </p:cNvSpPr>
          <p:nvPr>
            <p:ph type="sldNum" sz="quarter" idx="10"/>
          </p:nvPr>
        </p:nvSpPr>
        <p:spPr/>
        <p:txBody>
          <a:bodyPr/>
          <a:lstStyle/>
          <a:p>
            <a:fld id="{3D445AEF-66F2-8F4E-AF73-E138B1B3DC90}" type="slidenum">
              <a:rPr lang="en-US" smtClean="0"/>
              <a:t>21</a:t>
            </a:fld>
            <a:endParaRPr lang="en-US" dirty="0"/>
          </a:p>
        </p:txBody>
      </p:sp>
    </p:spTree>
    <p:extLst>
      <p:ext uri="{BB962C8B-B14F-4D97-AF65-F5344CB8AC3E}">
        <p14:creationId xmlns:p14="http://schemas.microsoft.com/office/powerpoint/2010/main" val="12157084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Helm repository is a place to</a:t>
            </a:r>
            <a:r>
              <a:rPr lang="en-US" baseline="0" dirty="0"/>
              <a:t> keep Helm charts. Once charts are uploaded to the repository, the users of charts can add repository to their local environment and quickly install charts. Most cloud providers provides such a repository. There are third parties, e.g. Jfrog, which provides such a repository. Users can easily create their own repository as well.</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22</a:t>
            </a:fld>
            <a:endParaRPr lang="en-US" dirty="0"/>
          </a:p>
        </p:txBody>
      </p:sp>
    </p:spTree>
    <p:extLst>
      <p:ext uri="{BB962C8B-B14F-4D97-AF65-F5344CB8AC3E}">
        <p14:creationId xmlns:p14="http://schemas.microsoft.com/office/powerpoint/2010/main" val="13794968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a:t>
            </a:r>
            <a:r>
              <a:rPr lang="en-US" baseline="0" dirty="0"/>
              <a:t> defining what are Helm charts, in this slide we are telling users where pre-built charts are available to user. Helm chart can be available on a remote repository or in a local environment/repository. It is easy to create Helm repository. One’s own Github repository can be easily converted to use as a Helm charts repository. We will show a step by step process of creating/converting Helm repository in the workshop. For now, keep in mind that in order to use existing Github repository as a Helm repository, one needs to create an index.yaml file at the root level in the Master branch and set the Master branch as gh-pages using Github repository Settings. The next slide provides an URL of guestbook chart and index.yaml file.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23</a:t>
            </a:fld>
            <a:endParaRPr lang="en-US" dirty="0"/>
          </a:p>
        </p:txBody>
      </p:sp>
    </p:spTree>
    <p:extLst>
      <p:ext uri="{BB962C8B-B14F-4D97-AF65-F5344CB8AC3E}">
        <p14:creationId xmlns:p14="http://schemas.microsoft.com/office/powerpoint/2010/main" val="840099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overview</a:t>
            </a:r>
            <a:r>
              <a:rPr lang="en-US" baseline="0" dirty="0"/>
              <a:t> of what this presentation is about. The knowledge of containers and Kubernetes are required/pre-requisite and the deck assumes audience is already have a basic knowledge. We will start with Guestbook sample application – what is it and what it takes to deploy it with kubectl, what are the some pain points and how Helm can provide solution to those pain points. Then we discuss Helm architecture etc. </a:t>
            </a:r>
          </a:p>
          <a:p>
            <a:r>
              <a:rPr lang="en-US" baseline="0" dirty="0"/>
              <a:t>At the end we will show some important differences between deploying workloads into a Kubernetes cluster using Kubectl (the Kubernetes client) and Helm. We then show the open source side of Helm and new features of Helm V3.</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3</a:t>
            </a:fld>
            <a:endParaRPr lang="en-US" dirty="0"/>
          </a:p>
        </p:txBody>
      </p:sp>
    </p:spTree>
    <p:extLst>
      <p:ext uri="{BB962C8B-B14F-4D97-AF65-F5344CB8AC3E}">
        <p14:creationId xmlns:p14="http://schemas.microsoft.com/office/powerpoint/2010/main" val="25236485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Helm uses Release to track installation of chart. A single chart can</a:t>
            </a:r>
            <a:r>
              <a:rPr lang="en-US" baseline="0" dirty="0"/>
              <a:t> be used multiple times on the same machine by using different release name. Release has a number. </a:t>
            </a:r>
            <a:r>
              <a:rPr lang="en-US" sz="1200" b="0" i="0" kern="1200" dirty="0">
                <a:solidFill>
                  <a:schemeClr val="tx1"/>
                </a:solidFill>
                <a:effectLst/>
                <a:latin typeface="+mn-lt"/>
                <a:ea typeface="+mn-ea"/>
                <a:cs typeface="+mn-cs"/>
              </a:rPr>
              <a:t>A sequential counter is used to track releases as they change. After a first </a:t>
            </a:r>
            <a:r>
              <a:rPr lang="en-US" dirty="0"/>
              <a:t>helm install</a:t>
            </a:r>
            <a:r>
              <a:rPr lang="en-US" sz="1200" b="0" i="0" kern="1200" dirty="0">
                <a:solidFill>
                  <a:schemeClr val="tx1"/>
                </a:solidFill>
                <a:effectLst/>
                <a:latin typeface="+mn-lt"/>
                <a:ea typeface="+mn-ea"/>
                <a:cs typeface="+mn-cs"/>
              </a:rPr>
              <a:t>, a release will have </a:t>
            </a:r>
            <a:r>
              <a:rPr lang="en-US" sz="1200" b="0" i="1" kern="1200" dirty="0">
                <a:solidFill>
                  <a:schemeClr val="tx1"/>
                </a:solidFill>
                <a:effectLst/>
                <a:latin typeface="+mn-lt"/>
                <a:ea typeface="+mn-ea"/>
                <a:cs typeface="+mn-cs"/>
              </a:rPr>
              <a:t>release number</a:t>
            </a:r>
            <a:r>
              <a:rPr lang="en-US" sz="1200" b="0" i="0" kern="1200" dirty="0">
                <a:solidFill>
                  <a:schemeClr val="tx1"/>
                </a:solidFill>
                <a:effectLst/>
                <a:latin typeface="+mn-lt"/>
                <a:ea typeface="+mn-ea"/>
                <a:cs typeface="+mn-cs"/>
              </a:rPr>
              <a:t> 1. Each time a release is upgraded or rolled back, the release number will be incremented.</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24</a:t>
            </a:fld>
            <a:endParaRPr lang="en-US" dirty="0"/>
          </a:p>
        </p:txBody>
      </p:sp>
    </p:spTree>
    <p:extLst>
      <p:ext uri="{BB962C8B-B14F-4D97-AF65-F5344CB8AC3E}">
        <p14:creationId xmlns:p14="http://schemas.microsoft.com/office/powerpoint/2010/main" val="3879817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Upgrade</a:t>
            </a:r>
            <a:r>
              <a:rPr lang="en-US" baseline="0" dirty="0"/>
              <a:t> and Rollback are important so a separate slide for it. The slide just shows upgrade and rollback command in connection with the previous slide on what’s the Helm release and how release works.</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25</a:t>
            </a:fld>
            <a:endParaRPr lang="en-US" dirty="0"/>
          </a:p>
        </p:txBody>
      </p:sp>
    </p:spTree>
    <p:extLst>
      <p:ext uri="{BB962C8B-B14F-4D97-AF65-F5344CB8AC3E}">
        <p14:creationId xmlns:p14="http://schemas.microsoft.com/office/powerpoint/2010/main" val="1842794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Helm client</a:t>
            </a:r>
            <a:r>
              <a:rPr lang="en-US" baseline="0" dirty="0"/>
              <a:t> is available as a binary to install. After client it installed, Helm server can simply installed using client. The Helm server is part of Kubernetes cluster and runs on its own pod.</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dirty="0"/>
              <a:t>If you’re using Helm on a cluster that you completely control, like </a:t>
            </a:r>
            <a:r>
              <a:rPr lang="en-US" sz="2200" b="0" dirty="0"/>
              <a:t>minikube or a cluster on a private network in which sharing is not a concern, the default installation – which applies no security configuration – is fine, and it’s definitely the easiest.</a:t>
            </a:r>
            <a:endParaRPr lang="en-US" sz="2200" dirty="0"/>
          </a:p>
          <a:p>
            <a:r>
              <a:rPr lang="en-US" dirty="0"/>
              <a:t>For Production</a:t>
            </a:r>
            <a:r>
              <a:rPr lang="en-US" baseline="0" dirty="0"/>
              <a:t> install - </a:t>
            </a:r>
            <a:r>
              <a:rPr lang="en-US" sz="1200" b="0" dirty="0"/>
              <a:t>production clusters requires</a:t>
            </a:r>
            <a:r>
              <a:rPr lang="en-US" sz="1200" b="0" baseline="0" dirty="0"/>
              <a:t> extra security and </a:t>
            </a:r>
            <a:r>
              <a:rPr lang="en-US" sz="1200" b="0" dirty="0"/>
              <a:t>you must take extra steps to secure your installation to prevent careless or malicious actors from damaging the cluster or its data.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26</a:t>
            </a:fld>
            <a:endParaRPr lang="en-US" dirty="0"/>
          </a:p>
        </p:txBody>
      </p:sp>
    </p:spTree>
    <p:extLst>
      <p:ext uri="{BB962C8B-B14F-4D97-AF65-F5344CB8AC3E}">
        <p14:creationId xmlns:p14="http://schemas.microsoft.com/office/powerpoint/2010/main" val="20000192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a:t>
            </a:r>
            <a:r>
              <a:rPr lang="en-US" baseline="0" dirty="0"/>
              <a:t> a typical install for n</a:t>
            </a:r>
            <a:r>
              <a:rPr lang="en-US" dirty="0"/>
              <a:t>on-production/unsecure</a:t>
            </a:r>
            <a:r>
              <a:rPr lang="en-US" baseline="0" dirty="0"/>
              <a:t> cluster</a:t>
            </a:r>
            <a:r>
              <a:rPr lang="en-US" dirty="0"/>
              <a:t> or test or</a:t>
            </a:r>
            <a:r>
              <a:rPr lang="en-US" baseline="0" dirty="0"/>
              <a:t> development environment.</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27</a:t>
            </a:fld>
            <a:endParaRPr lang="en-US" dirty="0"/>
          </a:p>
        </p:txBody>
      </p:sp>
    </p:spTree>
    <p:extLst>
      <p:ext uri="{BB962C8B-B14F-4D97-AF65-F5344CB8AC3E}">
        <p14:creationId xmlns:p14="http://schemas.microsoft.com/office/powerpoint/2010/main" val="29675880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a:t>
            </a:r>
            <a:r>
              <a:rPr lang="en-US" baseline="0" dirty="0"/>
              <a:t> a typical install for n</a:t>
            </a:r>
            <a:r>
              <a:rPr lang="en-US" dirty="0"/>
              <a:t>on-production/unsecure</a:t>
            </a:r>
            <a:r>
              <a:rPr lang="en-US" baseline="0" dirty="0"/>
              <a:t> cluster</a:t>
            </a:r>
            <a:r>
              <a:rPr lang="en-US" dirty="0"/>
              <a:t> or test or</a:t>
            </a:r>
            <a:r>
              <a:rPr lang="en-US" baseline="0" dirty="0"/>
              <a:t> development environment.</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28</a:t>
            </a:fld>
            <a:endParaRPr lang="en-US" dirty="0"/>
          </a:p>
        </p:txBody>
      </p:sp>
    </p:spTree>
    <p:extLst>
      <p:ext uri="{BB962C8B-B14F-4D97-AF65-F5344CB8AC3E}">
        <p14:creationId xmlns:p14="http://schemas.microsoft.com/office/powerpoint/2010/main" val="26447007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an informative</a:t>
            </a:r>
            <a:r>
              <a:rPr lang="en-US" baseline="0" dirty="0"/>
              <a:t> slide showcasing open source side of the Helm.</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29</a:t>
            </a:fld>
            <a:endParaRPr lang="en-US" dirty="0"/>
          </a:p>
        </p:txBody>
      </p:sp>
    </p:spTree>
    <p:extLst>
      <p:ext uri="{BB962C8B-B14F-4D97-AF65-F5344CB8AC3E}">
        <p14:creationId xmlns:p14="http://schemas.microsoft.com/office/powerpoint/2010/main" val="42804643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31</a:t>
            </a:fld>
            <a:endParaRPr lang="en-US" dirty="0"/>
          </a:p>
        </p:txBody>
      </p:sp>
    </p:spTree>
    <p:extLst>
      <p:ext uri="{BB962C8B-B14F-4D97-AF65-F5344CB8AC3E}">
        <p14:creationId xmlns:p14="http://schemas.microsoft.com/office/powerpoint/2010/main" val="13587622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Helm is a client only </a:t>
            </a:r>
            <a:r>
              <a:rPr lang="en-US" baseline="0" dirty="0"/>
              <a:t>architecture</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32</a:t>
            </a:fld>
            <a:endParaRPr lang="en-US" dirty="0"/>
          </a:p>
        </p:txBody>
      </p:sp>
    </p:spTree>
    <p:extLst>
      <p:ext uri="{BB962C8B-B14F-4D97-AF65-F5344CB8AC3E}">
        <p14:creationId xmlns:p14="http://schemas.microsoft.com/office/powerpoint/2010/main" val="29809604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0A7CA97A-0638-E840-8C03-5D0B62C621A0}" type="slidenum">
              <a:rPr lang="en-US" smtClean="0"/>
              <a:t>33</a:t>
            </a:fld>
            <a:endParaRPr lang="en-US"/>
          </a:p>
        </p:txBody>
      </p:sp>
    </p:spTree>
    <p:extLst>
      <p:ext uri="{BB962C8B-B14F-4D97-AF65-F5344CB8AC3E}">
        <p14:creationId xmlns:p14="http://schemas.microsoft.com/office/powerpoint/2010/main" val="1853192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a:t>
            </a:r>
            <a:r>
              <a:rPr lang="en-US" baseline="0" dirty="0"/>
              <a:t> the differences in using Kubectl (or kubernetes APIs) vs Helm in reference with the deployment of application.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35</a:t>
            </a:fld>
            <a:endParaRPr lang="en-US" dirty="0"/>
          </a:p>
        </p:txBody>
      </p:sp>
    </p:spTree>
    <p:extLst>
      <p:ext uri="{BB962C8B-B14F-4D97-AF65-F5344CB8AC3E}">
        <p14:creationId xmlns:p14="http://schemas.microsoft.com/office/powerpoint/2010/main" val="3240332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a:t>
            </a:r>
            <a:r>
              <a:rPr lang="en-US" baseline="0" dirty="0"/>
              <a:t> briefly about what it takes to deploy application no a running Kubernetes cluster. We will be using Guestbook application for this purpose. It’s a mutli-tier dockerized web application that allows user to store guest entries. The application is developed in go and java script, and it has PHP frontend. The data are stored in Redis backend.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4</a:t>
            </a:fld>
            <a:endParaRPr lang="en-US" dirty="0"/>
          </a:p>
        </p:txBody>
      </p:sp>
    </p:spTree>
    <p:extLst>
      <p:ext uri="{BB962C8B-B14F-4D97-AF65-F5344CB8AC3E}">
        <p14:creationId xmlns:p14="http://schemas.microsoft.com/office/powerpoint/2010/main" val="8836939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a:t>
            </a:r>
            <a:r>
              <a:rPr lang="en-US" baseline="0" dirty="0"/>
              <a:t> the differences in using Kubectl (or kubernetes APIs) vs Helm in reference with the upgrade/rollback of deployed application.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36</a:t>
            </a:fld>
            <a:endParaRPr lang="en-US" dirty="0"/>
          </a:p>
        </p:txBody>
      </p:sp>
    </p:spTree>
    <p:extLst>
      <p:ext uri="{BB962C8B-B14F-4D97-AF65-F5344CB8AC3E}">
        <p14:creationId xmlns:p14="http://schemas.microsoft.com/office/powerpoint/2010/main" val="12574258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a:t>
            </a:r>
            <a:r>
              <a:rPr lang="en-US" baseline="0" dirty="0"/>
              <a:t> the differences in using Kubectl (or kubernetes APIs) vs Helm in reference with the sharing the Kubernetes resource definitions.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37</a:t>
            </a:fld>
            <a:endParaRPr lang="en-US" dirty="0"/>
          </a:p>
        </p:txBody>
      </p:sp>
    </p:spTree>
    <p:extLst>
      <p:ext uri="{BB962C8B-B14F-4D97-AF65-F5344CB8AC3E}">
        <p14:creationId xmlns:p14="http://schemas.microsoft.com/office/powerpoint/2010/main" val="85941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40</a:t>
            </a:fld>
            <a:endParaRPr lang="en-US" dirty="0"/>
          </a:p>
        </p:txBody>
      </p:sp>
    </p:spTree>
    <p:extLst>
      <p:ext uri="{BB962C8B-B14F-4D97-AF65-F5344CB8AC3E}">
        <p14:creationId xmlns:p14="http://schemas.microsoft.com/office/powerpoint/2010/main" val="40511486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order to learn Helm, a basic knowledge of Containers in general and Kubernetes in particular is required.</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43</a:t>
            </a:fld>
            <a:endParaRPr lang="en-US" dirty="0"/>
          </a:p>
        </p:txBody>
      </p:sp>
    </p:spTree>
    <p:extLst>
      <p:ext uri="{BB962C8B-B14F-4D97-AF65-F5344CB8AC3E}">
        <p14:creationId xmlns:p14="http://schemas.microsoft.com/office/powerpoint/2010/main" val="15804202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Helm makes it easy to use Kubernetes. This slide shows</a:t>
            </a:r>
            <a:r>
              <a:rPr lang="en-US" baseline="0" dirty="0"/>
              <a:t> benefits of Helm.</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44</a:t>
            </a:fld>
            <a:endParaRPr lang="en-US" dirty="0"/>
          </a:p>
        </p:txBody>
      </p:sp>
    </p:spTree>
    <p:extLst>
      <p:ext uri="{BB962C8B-B14F-4D97-AF65-F5344CB8AC3E}">
        <p14:creationId xmlns:p14="http://schemas.microsoft.com/office/powerpoint/2010/main" val="163678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Kuber101 link</a:t>
            </a:r>
            <a:r>
              <a:rPr lang="en-US" baseline="0" dirty="0"/>
              <a:t> providers good education on Kubernetes.</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45</a:t>
            </a:fld>
            <a:endParaRPr lang="en-US" dirty="0"/>
          </a:p>
        </p:txBody>
      </p:sp>
    </p:spTree>
    <p:extLst>
      <p:ext uri="{BB962C8B-B14F-4D97-AF65-F5344CB8AC3E}">
        <p14:creationId xmlns:p14="http://schemas.microsoft.com/office/powerpoint/2010/main" val="29734553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a:t>
            </a:r>
            <a:r>
              <a:rPr lang="en-US" baseline="0" dirty="0"/>
              <a:t> the differences in using Kubectl (or kubernetes APIs) vs Helm in three important areas </a:t>
            </a:r>
            <a:r>
              <a:rPr lang="mr-IN" baseline="0" dirty="0"/>
              <a:t>–</a:t>
            </a:r>
            <a:r>
              <a:rPr lang="en-US" baseline="0" dirty="0"/>
              <a:t> deployment, upgrade/rollback and sharing the Kubernetes resource definitions.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46</a:t>
            </a:fld>
            <a:endParaRPr lang="en-US" dirty="0"/>
          </a:p>
        </p:txBody>
      </p:sp>
    </p:spTree>
    <p:extLst>
      <p:ext uri="{BB962C8B-B14F-4D97-AF65-F5344CB8AC3E}">
        <p14:creationId xmlns:p14="http://schemas.microsoft.com/office/powerpoint/2010/main" val="24308253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default installation of Helm</a:t>
            </a:r>
            <a:r>
              <a:rPr lang="en-US" baseline="0" dirty="0"/>
              <a:t> is </a:t>
            </a:r>
            <a:r>
              <a:rPr lang="en-US" dirty="0"/>
              <a:t>completely appropriate to use this type of installation when you are working against a cluster with no or very few security concerns, such as local development with Minikube or with a cluster that is well-secured in a private network with no data-sharing or no other users or teams. However for cases where</a:t>
            </a:r>
            <a:r>
              <a:rPr lang="en-US" baseline="0" dirty="0"/>
              <a:t> c</a:t>
            </a:r>
            <a:r>
              <a:rPr lang="en-US" dirty="0"/>
              <a:t>lusters that are exposed to uncontrolled network environments: either untrusted network actors can access the cluster, or untrusted applications that can access the network environment</a:t>
            </a:r>
            <a:r>
              <a:rPr lang="en-US" baseline="0" dirty="0"/>
              <a:t> O</a:t>
            </a:r>
            <a:r>
              <a:rPr lang="en-US" dirty="0"/>
              <a:t>R clusters that are for many people to use -- </a:t>
            </a:r>
            <a:r>
              <a:rPr lang="en-US" i="1" dirty="0"/>
              <a:t>multitenant</a:t>
            </a:r>
            <a:r>
              <a:rPr lang="en-US" dirty="0"/>
              <a:t> clusters -- as a shared environment,</a:t>
            </a:r>
            <a:r>
              <a:rPr lang="en-US" baseline="0" dirty="0"/>
              <a:t> it is highly recommended to secure the Helm. This slide gives high level overview of areas to consider to secure the Helm tiller or server.</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47</a:t>
            </a:fld>
            <a:endParaRPr lang="en-US" dirty="0"/>
          </a:p>
        </p:txBody>
      </p:sp>
    </p:spTree>
    <p:extLst>
      <p:ext uri="{BB962C8B-B14F-4D97-AF65-F5344CB8AC3E}">
        <p14:creationId xmlns:p14="http://schemas.microsoft.com/office/powerpoint/2010/main" val="37081943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0A7CA97A-0638-E840-8C03-5D0B62C621A0}" type="slidenum">
              <a:rPr lang="en-US" smtClean="0"/>
              <a:t>48</a:t>
            </a:fld>
            <a:endParaRPr lang="en-US"/>
          </a:p>
        </p:txBody>
      </p:sp>
    </p:spTree>
    <p:extLst>
      <p:ext uri="{BB962C8B-B14F-4D97-AF65-F5344CB8AC3E}">
        <p14:creationId xmlns:p14="http://schemas.microsoft.com/office/powerpoint/2010/main" val="23724278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by now we have Helm installed</a:t>
            </a:r>
            <a:r>
              <a:rPr lang="en-US" baseline="0" dirty="0"/>
              <a:t> and we have also provided an example of deploying workloads via using “helm install” command. This slide provides a high level view of what are some other common helm commands and how to get a full list of commands by using “helm </a:t>
            </a:r>
            <a:r>
              <a:rPr lang="mr-IN" baseline="0" dirty="0"/>
              <a:t>–</a:t>
            </a:r>
            <a:r>
              <a:rPr lang="en-US" baseline="0" dirty="0"/>
              <a:t>help”.</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49</a:t>
            </a:fld>
            <a:endParaRPr lang="en-US"/>
          </a:p>
        </p:txBody>
      </p:sp>
    </p:spTree>
    <p:extLst>
      <p:ext uri="{BB962C8B-B14F-4D97-AF65-F5344CB8AC3E}">
        <p14:creationId xmlns:p14="http://schemas.microsoft.com/office/powerpoint/2010/main" val="3072019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t>
            </a:r>
            <a:r>
              <a:rPr lang="en-US" baseline="0" dirty="0"/>
              <a:t> so let’s talk about deploying guestbook app with Kubernetes client Kubectl. Mention that production level workload deployment will require many YAML manifest files. This chart simply shows what are the guestbook manifest files.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5</a:t>
            </a:fld>
            <a:endParaRPr lang="en-US" dirty="0"/>
          </a:p>
        </p:txBody>
      </p:sp>
    </p:spTree>
    <p:extLst>
      <p:ext uri="{BB962C8B-B14F-4D97-AF65-F5344CB8AC3E}">
        <p14:creationId xmlns:p14="http://schemas.microsoft.com/office/powerpoint/2010/main" val="902719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As you work more with Kubectl or calling Kubernetes APIs by yourself, you will notice many pain points as described in this slide. </a:t>
            </a:r>
          </a:p>
        </p:txBody>
      </p:sp>
      <p:sp>
        <p:nvSpPr>
          <p:cNvPr id="4" name="Slide Number Placeholder 3"/>
          <p:cNvSpPr>
            <a:spLocks noGrp="1"/>
          </p:cNvSpPr>
          <p:nvPr>
            <p:ph type="sldNum" sz="quarter" idx="10"/>
          </p:nvPr>
        </p:nvSpPr>
        <p:spPr/>
        <p:txBody>
          <a:bodyPr/>
          <a:lstStyle/>
          <a:p>
            <a:fld id="{3D445AEF-66F2-8F4E-AF73-E138B1B3DC90}" type="slidenum">
              <a:rPr lang="en-US" smtClean="0"/>
              <a:t>6</a:t>
            </a:fld>
            <a:endParaRPr lang="en-US" dirty="0"/>
          </a:p>
        </p:txBody>
      </p:sp>
    </p:spTree>
    <p:extLst>
      <p:ext uri="{BB962C8B-B14F-4D97-AF65-F5344CB8AC3E}">
        <p14:creationId xmlns:p14="http://schemas.microsoft.com/office/powerpoint/2010/main" val="2078182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Talk about what’s probably a desired way of using Kubernetes. Templatizing the YAML files and hiding configuration details from user is probably a better way of deploying our guestbook or any other application on Kubernetes cluster. Also how easy is to share your deployments is very important. Post deployment steps, to work with already deployed application, like easily tracking the app and making changes are equally important.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Deploying same workload multiple times is typically helpful for databases like running multiple Redis databases on a single VM. </a:t>
            </a:r>
          </a:p>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7</a:t>
            </a:fld>
            <a:endParaRPr lang="en-US" dirty="0"/>
          </a:p>
        </p:txBody>
      </p:sp>
    </p:spTree>
    <p:extLst>
      <p:ext uri="{BB962C8B-B14F-4D97-AF65-F5344CB8AC3E}">
        <p14:creationId xmlns:p14="http://schemas.microsoft.com/office/powerpoint/2010/main" val="2125987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slides shows how Helm addresses the pain points of deploying via Kubectl discussed in the previously.</a:t>
            </a:r>
          </a:p>
        </p:txBody>
      </p:sp>
      <p:sp>
        <p:nvSpPr>
          <p:cNvPr id="4" name="Slide Number Placeholder 3"/>
          <p:cNvSpPr>
            <a:spLocks noGrp="1"/>
          </p:cNvSpPr>
          <p:nvPr>
            <p:ph type="sldNum" sz="quarter" idx="10"/>
          </p:nvPr>
        </p:nvSpPr>
        <p:spPr/>
        <p:txBody>
          <a:bodyPr/>
          <a:lstStyle/>
          <a:p>
            <a:fld id="{3D445AEF-66F2-8F4E-AF73-E138B1B3DC90}" type="slidenum">
              <a:rPr lang="en-US" smtClean="0"/>
              <a:t>8</a:t>
            </a:fld>
            <a:endParaRPr lang="en-US" dirty="0"/>
          </a:p>
        </p:txBody>
      </p:sp>
    </p:spTree>
    <p:extLst>
      <p:ext uri="{BB962C8B-B14F-4D97-AF65-F5344CB8AC3E}">
        <p14:creationId xmlns:p14="http://schemas.microsoft.com/office/powerpoint/2010/main" val="1477625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Let’s talk about what is helm.</a:t>
            </a:r>
            <a:r>
              <a:rPr lang="en-US" baseline="0" dirty="0"/>
              <a:t> You can call Helm a tool or package manager for the Kubernetes, for deployment and management of applications into a Kubernetes cluster. The Helm is a all about charts - a chart is a collection of Kubernetes resource definitions along with any dependencies, files containing pre-defined values and definition of Chart itself.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9</a:t>
            </a:fld>
            <a:endParaRPr lang="en-US" dirty="0"/>
          </a:p>
        </p:txBody>
      </p:sp>
    </p:spTree>
    <p:extLst>
      <p:ext uri="{BB962C8B-B14F-4D97-AF65-F5344CB8AC3E}">
        <p14:creationId xmlns:p14="http://schemas.microsoft.com/office/powerpoint/2010/main" val="3980433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It is important to not overzealously compare Helm to programming language library package managers, as such systems have a fundamentally different goal. Helm fits into such a paradigm,  by providing some but not all capabilities of package managers. Helm doesn’t adhere strictly to:</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a:t>A defined security model (signing, verification, etc)</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a:t>Management logic??</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a:t>implement (or make it easy to implement) environment-specific (os, processor, distro) optimizations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Helm is not a configuration management tool (such as Chef or Puppet). Helm does provide certain features of such systems, though. Helm's templating and configuration model is a common feature of configuration managers (and also of package managers).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It does not respond real-time to Kuberenetes resources.  Helm does something only when someone invokes it essentially.</a:t>
            </a:r>
          </a:p>
        </p:txBody>
      </p:sp>
      <p:sp>
        <p:nvSpPr>
          <p:cNvPr id="4" name="Slide Number Placeholder 3"/>
          <p:cNvSpPr>
            <a:spLocks noGrp="1"/>
          </p:cNvSpPr>
          <p:nvPr>
            <p:ph type="sldNum" sz="quarter" idx="10"/>
          </p:nvPr>
        </p:nvSpPr>
        <p:spPr/>
        <p:txBody>
          <a:bodyPr/>
          <a:lstStyle/>
          <a:p>
            <a:fld id="{3D445AEF-66F2-8F4E-AF73-E138B1B3DC90}" type="slidenum">
              <a:rPr lang="en-US" smtClean="0"/>
              <a:t>10</a:t>
            </a:fld>
            <a:endParaRPr lang="en-US" dirty="0"/>
          </a:p>
        </p:txBody>
      </p:sp>
    </p:spTree>
    <p:extLst>
      <p:ext uri="{BB962C8B-B14F-4D97-AF65-F5344CB8AC3E}">
        <p14:creationId xmlns:p14="http://schemas.microsoft.com/office/powerpoint/2010/main" val="13034381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7.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8.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9.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0.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1.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3.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4.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5.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6.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7.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8.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9.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0.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1.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2.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3.xml"/></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45.xml"/></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bg>
      <p:bgPr>
        <a:solidFill>
          <a:srgbClr val="2B2B2B"/>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04800" y="271709"/>
            <a:ext cx="5486401" cy="1902496"/>
          </a:xfrm>
        </p:spPr>
        <p:txBody>
          <a:bodyPr/>
          <a:lstStyle>
            <a:lvl1pPr>
              <a:lnSpc>
                <a:spcPct val="90000"/>
              </a:lnSpc>
              <a:defRPr sz="3200" b="0">
                <a:solidFill>
                  <a:schemeClr val="bg2"/>
                </a:solidFill>
              </a:defRPr>
            </a:lvl1pPr>
          </a:lstStyle>
          <a:p>
            <a:r>
              <a:rPr lang="en-US" dirty="0"/>
              <a:t>Click to edit Master title style</a:t>
            </a:r>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191749" y="321734"/>
            <a:ext cx="695452" cy="281940"/>
          </a:xfrm>
          <a:prstGeom prst="rect">
            <a:avLst/>
          </a:prstGeom>
        </p:spPr>
      </p:pic>
      <p:sp>
        <p:nvSpPr>
          <p:cNvPr id="7" name="Slide Number Placeholder 6"/>
          <p:cNvSpPr>
            <a:spLocks noGrp="1"/>
          </p:cNvSpPr>
          <p:nvPr>
            <p:ph type="sldNum" sz="quarter" idx="11"/>
          </p:nvPr>
        </p:nvSpPr>
        <p:spPr/>
        <p:txBody>
          <a:bodyPr/>
          <a:lstStyle/>
          <a:p>
            <a:fld id="{3FD999D4-B456-9943-89B7-30D56181CE18}" type="slidenum">
              <a:rPr lang="en-US" smtClean="0"/>
              <a:pPr/>
              <a:t>‹#›</a:t>
            </a:fld>
            <a:endParaRPr lang="en-US"/>
          </a:p>
        </p:txBody>
      </p:sp>
      <p:sp>
        <p:nvSpPr>
          <p:cNvPr id="8" name="Title 3"/>
          <p:cNvSpPr txBox="1">
            <a:spLocks/>
          </p:cNvSpPr>
          <p:nvPr userDrawn="1"/>
        </p:nvSpPr>
        <p:spPr>
          <a:xfrm>
            <a:off x="304800" y="2174204"/>
            <a:ext cx="5486401" cy="1902496"/>
          </a:xfrm>
          <a:prstGeom prst="rect">
            <a:avLst/>
          </a:prstGeom>
        </p:spPr>
        <p:txBody>
          <a:bodyPr vert="horz" lIns="0" tIns="0" rIns="0" bIns="0" rtlCol="0" anchor="t" anchorCtr="0">
            <a:noAutofit/>
          </a:bodyPr>
          <a:lstStyle>
            <a:lvl1pPr algn="l" defTabSz="609585" rtl="0" eaLnBrk="1" latinLnBrk="0" hangingPunct="1">
              <a:lnSpc>
                <a:spcPct val="90000"/>
              </a:lnSpc>
              <a:spcBef>
                <a:spcPct val="0"/>
              </a:spcBef>
              <a:buNone/>
              <a:defRPr sz="3200" b="0" kern="1200">
                <a:solidFill>
                  <a:schemeClr val="bg2"/>
                </a:solidFill>
                <a:latin typeface="+mj-lt"/>
                <a:ea typeface="Arial" charset="0"/>
                <a:cs typeface="Arial" charset="0"/>
              </a:defRPr>
            </a:lvl1pPr>
          </a:lstStyle>
          <a:p>
            <a:r>
              <a:rPr lang="en-US" sz="1600" baseline="0" dirty="0"/>
              <a:t>Click to edit Master title style</a:t>
            </a:r>
          </a:p>
        </p:txBody>
      </p:sp>
      <p:pic>
        <p:nvPicPr>
          <p:cNvPr id="11" name="Picture 10">
            <a:extLst>
              <a:ext uri="{FF2B5EF4-FFF2-40B4-BE49-F238E27FC236}">
                <a16:creationId xmlns:a16="http://schemas.microsoft.com/office/drawing/2014/main" id="{D417D140-5DFB-7C4C-846D-CF5E5E1C1D28}"/>
              </a:ext>
            </a:extLst>
          </p:cNvPr>
          <p:cNvPicPr>
            <a:picLocks noChangeAspect="1"/>
          </p:cNvPicPr>
          <p:nvPr userDrawn="1"/>
        </p:nvPicPr>
        <p:blipFill>
          <a:blip r:embed="rId4"/>
          <a:stretch>
            <a:fillRect/>
          </a:stretch>
        </p:blipFill>
        <p:spPr>
          <a:xfrm>
            <a:off x="7125079" y="2199995"/>
            <a:ext cx="4584546" cy="591556"/>
          </a:xfrm>
          <a:prstGeom prst="rect">
            <a:avLst/>
          </a:prstGeom>
        </p:spPr>
      </p:pic>
    </p:spTree>
    <p:custDataLst>
      <p:tags r:id="rId1"/>
    </p:custDataLs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half-blank area">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Tree>
    <p:custDataLst>
      <p:tags r:id="rId1"/>
    </p:custDataLs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blank">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Tree>
    <p:custDataLst>
      <p:tags r:id="rId1"/>
    </p:custDataLs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nsight, text, boxes">
    <p:bg>
      <p:bgPr>
        <a:solidFill>
          <a:srgbClr val="2B2B2B"/>
        </a:solidFill>
        <a:effectLst/>
      </p:bgPr>
    </p:bg>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lumMod val="75000"/>
            </a:schemeClr>
          </a:solidFill>
        </p:spPr>
        <p:txBody>
          <a:bodyPr lIns="228600" tIns="192024" rIns="228600" bIns="228600"/>
          <a:lstStyle>
            <a:lvl1pPr>
              <a:defRPr sz="1867">
                <a:solidFill>
                  <a:schemeClr val="bg2"/>
                </a:solidFill>
              </a:defRPr>
            </a:lvl1pPr>
          </a:lstStyle>
          <a:p>
            <a:pPr lvl="0"/>
            <a:r>
              <a:rPr lang="en-US"/>
              <a:t>Click to edit Master text styles</a:t>
            </a:r>
          </a:p>
        </p:txBody>
      </p:sp>
    </p:spTree>
    <p:custDataLst>
      <p:tags r:id="rId1"/>
    </p:custDataLs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black box) over image(s)">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
        <p:nvSpPr>
          <p:cNvPr id="8" name="Content Placeholder 7"/>
          <p:cNvSpPr>
            <a:spLocks noGrp="1"/>
          </p:cNvSpPr>
          <p:nvPr>
            <p:ph sz="quarter" idx="12"/>
          </p:nvPr>
        </p:nvSpPr>
        <p:spPr>
          <a:xfrm>
            <a:off x="1032667" y="2020679"/>
            <a:ext cx="10126662"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ack box) over image(s)">
    <p:bg>
      <p:bgPr>
        <a:solidFill>
          <a:srgbClr val="2B2B2B"/>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21"/>
          </p:nvPr>
        </p:nvSpPr>
        <p:spPr>
          <a:xfrm>
            <a:off x="0" y="0"/>
            <a:ext cx="12192000" cy="6858000"/>
          </a:xfrm>
        </p:spPr>
        <p:txBody>
          <a:bodyPr/>
          <a:lstStyle/>
          <a:p>
            <a:endParaRPr lang="en-US"/>
          </a:p>
        </p:txBody>
      </p:sp>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pic>
        <p:nvPicPr>
          <p:cNvPr id="6" name="Picture 5">
            <a:extLst>
              <a:ext uri="{FF2B5EF4-FFF2-40B4-BE49-F238E27FC236}">
                <a16:creationId xmlns:a16="http://schemas.microsoft.com/office/drawing/2014/main" id="{2F89987E-587A-4B57-8D46-2A41E8956ECC}"/>
              </a:ext>
            </a:extLst>
          </p:cNvPr>
          <p:cNvPicPr>
            <a:picLocks noChangeAspect="1"/>
          </p:cNvPicPr>
          <p:nvPr userDrawn="1"/>
        </p:nvPicPr>
        <p:blipFill>
          <a:blip r:embed="rId3"/>
          <a:stretch>
            <a:fillRect/>
          </a:stretch>
        </p:blipFill>
        <p:spPr>
          <a:xfrm>
            <a:off x="0" y="6240629"/>
            <a:ext cx="1567287" cy="572235"/>
          </a:xfrm>
          <a:prstGeom prst="rect">
            <a:avLst/>
          </a:prstGeom>
        </p:spPr>
      </p:pic>
    </p:spTree>
    <p:custDataLst>
      <p:tags r:id="rId1"/>
    </p:custDataLs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 (black box) over image(s)">
    <p:bg>
      <p:bgPr>
        <a:solidFill>
          <a:srgbClr val="2B2B2B"/>
        </a:solidFill>
        <a:effectLst/>
      </p:bgPr>
    </p:bg>
    <p:spTree>
      <p:nvGrpSpPr>
        <p:cNvPr id="1" name=""/>
        <p:cNvGrpSpPr/>
        <p:nvPr/>
      </p:nvGrpSpPr>
      <p:grpSpPr>
        <a:xfrm>
          <a:off x="0" y="0"/>
          <a:ext cx="0" cy="0"/>
          <a:chOff x="0" y="0"/>
          <a:chExt cx="0" cy="0"/>
        </a:xfrm>
      </p:grpSpPr>
      <p:sp>
        <p:nvSpPr>
          <p:cNvPr id="8" name="Picture Placeholder 8"/>
          <p:cNvSpPr>
            <a:spLocks noGrp="1"/>
          </p:cNvSpPr>
          <p:nvPr>
            <p:ph type="pic" sz="quarter" idx="21"/>
          </p:nvPr>
        </p:nvSpPr>
        <p:spPr>
          <a:xfrm>
            <a:off x="0" y="0"/>
            <a:ext cx="12192000" cy="6858000"/>
          </a:xfrm>
        </p:spPr>
        <p:txBody>
          <a:bodyPr/>
          <a:lstStyle/>
          <a:p>
            <a:endParaRPr lang="en-US"/>
          </a:p>
        </p:txBody>
      </p:sp>
      <p:sp>
        <p:nvSpPr>
          <p:cNvPr id="7" name="Content Placeholder 6"/>
          <p:cNvSpPr>
            <a:spLocks noGrp="1"/>
          </p:cNvSpPr>
          <p:nvPr>
            <p:ph sz="quarter" idx="19"/>
          </p:nvPr>
        </p:nvSpPr>
        <p:spPr>
          <a:xfrm>
            <a:off x="914400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Tree>
    <p:custDataLst>
      <p:tags r:id="rId1"/>
    </p:custDataLs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aph">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able">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Tree>
    <p:custDataLst>
      <p:tags r:id="rId1"/>
    </p:custDataLs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with footer)">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Picture Placeholder 5"/>
          <p:cNvSpPr>
            <a:spLocks noGrp="1"/>
          </p:cNvSpPr>
          <p:nvPr>
            <p:ph type="pic" sz="quarter" idx="12"/>
          </p:nvPr>
        </p:nvSpPr>
        <p:spPr>
          <a:xfrm>
            <a:off x="1161950" y="437323"/>
            <a:ext cx="9730040" cy="5473148"/>
          </a:xfrm>
        </p:spPr>
        <p:txBody>
          <a:bodyPr/>
          <a:lstStyle/>
          <a:p>
            <a:endParaRPr lang="en-US"/>
          </a:p>
        </p:txBody>
      </p:sp>
    </p:spTree>
    <p:custDataLst>
      <p:tags r:id="rId1"/>
    </p:custDataLs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p:txBody>
      </p:sp>
    </p:spTree>
    <p:custDataLst>
      <p:tags r:id="rId1"/>
    </p:custDataLs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bg>
      <p:bgPr>
        <a:solidFill>
          <a:srgbClr val="2B2B2B"/>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Tree>
    <p:custDataLst>
      <p:tags r:id="rId1"/>
    </p:custDataLs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Section divider">
    <p:spTree>
      <p:nvGrpSpPr>
        <p:cNvPr id="1" name=""/>
        <p:cNvGrpSpPr/>
        <p:nvPr/>
      </p:nvGrpSpPr>
      <p:grpSpPr>
        <a:xfrm>
          <a:off x="0" y="0"/>
          <a:ext cx="0" cy="0"/>
          <a:chOff x="0" y="0"/>
          <a:chExt cx="0" cy="0"/>
        </a:xfrm>
      </p:grpSpPr>
      <p:sp>
        <p:nvSpPr>
          <p:cNvPr id="2" name="Title 1"/>
          <p:cNvSpPr>
            <a:spLocks noGrp="1"/>
          </p:cNvSpPr>
          <p:nvPr>
            <p:ph type="ctrTitle"/>
          </p:nvPr>
        </p:nvSpPr>
        <p:spPr>
          <a:xfrm>
            <a:off x="0" y="23214"/>
            <a:ext cx="6260951" cy="2364385"/>
          </a:xfrm>
        </p:spPr>
        <p:txBody>
          <a:bodyPr anchor="b"/>
          <a:lstStyle>
            <a:lvl1pPr marL="228600" algn="l">
              <a:defRPr sz="6000"/>
            </a:lvl1pPr>
          </a:lstStyle>
          <a:p>
            <a:r>
              <a:rPr lang="en-US" dirty="0"/>
              <a:t>Click to edit Master title style</a:t>
            </a:r>
          </a:p>
        </p:txBody>
      </p:sp>
      <p:sp>
        <p:nvSpPr>
          <p:cNvPr id="3" name="Subtitle 2"/>
          <p:cNvSpPr>
            <a:spLocks noGrp="1"/>
          </p:cNvSpPr>
          <p:nvPr>
            <p:ph type="subTitle" idx="1"/>
          </p:nvPr>
        </p:nvSpPr>
        <p:spPr>
          <a:xfrm>
            <a:off x="0" y="2495773"/>
            <a:ext cx="6260951" cy="1639663"/>
          </a:xfrm>
        </p:spPr>
        <p:txBody>
          <a:bodyPr/>
          <a:lstStyle>
            <a:lvl1pPr marL="22860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F53CFF89-25B9-F548-8F7C-CBACCD28F3CA}" type="slidenum">
              <a:rPr lang="en-US" smtClean="0"/>
              <a:t>‹#›</a:t>
            </a:fld>
            <a:endParaRPr lang="en-US"/>
          </a:p>
        </p:txBody>
      </p:sp>
      <p:pic>
        <p:nvPicPr>
          <p:cNvPr id="10" name="Picture 9">
            <a:extLst>
              <a:ext uri="{FF2B5EF4-FFF2-40B4-BE49-F238E27FC236}">
                <a16:creationId xmlns:a16="http://schemas.microsoft.com/office/drawing/2014/main" id="{BA46FA28-7BAF-435F-973D-8C531704259F}"/>
              </a:ext>
            </a:extLst>
          </p:cNvPr>
          <p:cNvPicPr>
            <a:picLocks noChangeAspect="1"/>
          </p:cNvPicPr>
          <p:nvPr userDrawn="1"/>
        </p:nvPicPr>
        <p:blipFill>
          <a:blip r:embed="rId3"/>
          <a:stretch>
            <a:fillRect/>
          </a:stretch>
        </p:blipFill>
        <p:spPr>
          <a:xfrm>
            <a:off x="6013524" y="1714500"/>
            <a:ext cx="6260952" cy="2285946"/>
          </a:xfrm>
          <a:prstGeom prst="rect">
            <a:avLst/>
          </a:prstGeom>
        </p:spPr>
      </p:pic>
      <p:pic>
        <p:nvPicPr>
          <p:cNvPr id="11" name="Picture 10">
            <a:extLst>
              <a:ext uri="{FF2B5EF4-FFF2-40B4-BE49-F238E27FC236}">
                <a16:creationId xmlns:a16="http://schemas.microsoft.com/office/drawing/2014/main" id="{B0F69715-858B-4029-950E-DB80CC0EF8CF}"/>
              </a:ext>
            </a:extLst>
          </p:cNvPr>
          <p:cNvPicPr>
            <a:picLocks noChangeAspect="1"/>
          </p:cNvPicPr>
          <p:nvPr userDrawn="1"/>
        </p:nvPicPr>
        <p:blipFill>
          <a:blip r:embed="rId3"/>
          <a:stretch>
            <a:fillRect/>
          </a:stretch>
        </p:blipFill>
        <p:spPr>
          <a:xfrm>
            <a:off x="0" y="6240629"/>
            <a:ext cx="1567287" cy="572235"/>
          </a:xfrm>
          <a:prstGeom prst="rect">
            <a:avLst/>
          </a:prstGeom>
        </p:spPr>
      </p:pic>
    </p:spTree>
    <p:custDataLst>
      <p:tags r:id="rId1"/>
    </p:custDataLst>
    <p:extLst>
      <p:ext uri="{BB962C8B-B14F-4D97-AF65-F5344CB8AC3E}">
        <p14:creationId xmlns:p14="http://schemas.microsoft.com/office/powerpoint/2010/main" val="7445061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ibm sign-off">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230368" y="2914867"/>
            <a:ext cx="1722792" cy="701463"/>
          </a:xfrm>
          <a:prstGeom prst="rect">
            <a:avLst/>
          </a:prstGeom>
        </p:spPr>
      </p:pic>
    </p:spTree>
    <p:custDataLst>
      <p:tags r:id="rId1"/>
    </p:custDataLs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Tree>
    <p:custDataLst>
      <p:tags r:id="rId1"/>
    </p:custDataLst>
    <p:extLst>
      <p:ext uri="{BB962C8B-B14F-4D97-AF65-F5344CB8AC3E}">
        <p14:creationId xmlns:p14="http://schemas.microsoft.com/office/powerpoint/2010/main" val="11186010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ver Slide">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04800" y="271709"/>
            <a:ext cx="5486401" cy="1902496"/>
          </a:xfrm>
        </p:spPr>
        <p:txBody>
          <a:bodyPr/>
          <a:lstStyle>
            <a:lvl1pPr>
              <a:lnSpc>
                <a:spcPct val="90000"/>
              </a:lnSpc>
              <a:defRPr sz="3200" b="0">
                <a:solidFill>
                  <a:schemeClr val="bg1"/>
                </a:solidFill>
              </a:defRPr>
            </a:lvl1pPr>
          </a:lstStyle>
          <a:p>
            <a:r>
              <a:rPr lang="en-US" dirty="0"/>
              <a:t>Click to edit Master title style</a:t>
            </a:r>
          </a:p>
        </p:txBody>
      </p:sp>
      <p:pic>
        <p:nvPicPr>
          <p:cNvPr id="5" name="Picture 4"/>
          <p:cNvPicPr>
            <a:picLocks noChangeAspect="1"/>
          </p:cNvPicPr>
          <p:nvPr userDrawn="1"/>
        </p:nvPicPr>
        <p:blipFill>
          <a:blip r:embed="rId3"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11191749" y="321734"/>
            <a:ext cx="695452" cy="281940"/>
          </a:xfrm>
          <a:prstGeom prst="rect">
            <a:avLst/>
          </a:prstGeom>
        </p:spPr>
      </p:pic>
      <p:sp>
        <p:nvSpPr>
          <p:cNvPr id="7" name="Slide Number Placeholder 6"/>
          <p:cNvSpPr>
            <a:spLocks noGrp="1"/>
          </p:cNvSpPr>
          <p:nvPr>
            <p:ph type="sldNum" sz="quarter" idx="11"/>
          </p:nvPr>
        </p:nvSpPr>
        <p:spPr/>
        <p:txBody>
          <a:bodyPr/>
          <a:lstStyle/>
          <a:p>
            <a:fld id="{3FD999D4-B456-9943-89B7-30D56181CE18}" type="slidenum">
              <a:rPr lang="en-US" smtClean="0"/>
              <a:pPr/>
              <a:t>‹#›</a:t>
            </a:fld>
            <a:endParaRPr lang="en-US"/>
          </a:p>
        </p:txBody>
      </p:sp>
    </p:spTree>
    <p:custDataLst>
      <p:tags r:id="rId1"/>
    </p:custDataLs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ivider">
    <p:bg>
      <p:bgPr>
        <a:solidFill>
          <a:schemeClr val="bg2"/>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Tree>
    <p:custDataLst>
      <p:tags r:id="rId1"/>
    </p:custDataLs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with page content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Tree>
    <p:custDataLst>
      <p:tags r:id="rId1"/>
    </p:custDataLs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Tree>
    <p:custDataLst>
      <p:tags r:id="rId1"/>
    </p:custDataLs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text (two column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ction, title, text (four column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Tree>
    <p:custDataLst>
      <p:tags r:id="rId1"/>
    </p:custDataLs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text, half-image">
    <p:bg>
      <p:bgPr>
        <a:solidFill>
          <a:schemeClr val="bg2"/>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image">
    <p:bg>
      <p:bgPr>
        <a:solidFill>
          <a:schemeClr val="bg2"/>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Tree>
    <p:custDataLst>
      <p:tags r:id="rId1"/>
    </p:custDataLs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half-blank area">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Tree>
    <p:custDataLst>
      <p:tags r:id="rId1"/>
    </p:custDataLs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blan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Tree>
    <p:custDataLst>
      <p:tags r:id="rId1"/>
    </p:custDataLs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insight, text, boxes">
    <p:bg>
      <p:bgPr>
        <a:solidFill>
          <a:schemeClr val="bg2"/>
        </a:solidFill>
        <a:effectLst/>
      </p:bgPr>
    </p:bg>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pPr/>
              <a:t>‹#›</a:t>
            </a:fld>
            <a:endParaRPr lang="en-US"/>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lumMod val="75000"/>
            </a:schemeClr>
          </a:solidFill>
        </p:spPr>
        <p:txBody>
          <a:bodyPr lIns="228600" tIns="192024" rIns="228600" bIns="228600"/>
          <a:lstStyle>
            <a:lvl1pPr>
              <a:defRPr sz="1867">
                <a:solidFill>
                  <a:schemeClr val="bg2"/>
                </a:solidFill>
              </a:defRPr>
            </a:lvl1pPr>
          </a:lstStyle>
          <a:p>
            <a:pPr lvl="0"/>
            <a:r>
              <a:rPr lang="en-US"/>
              <a:t>Click to edit Master text styles</a:t>
            </a:r>
          </a:p>
        </p:txBody>
      </p:sp>
    </p:spTree>
    <p:custDataLst>
      <p:tags r:id="rId1"/>
    </p:custDataLs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black box) over image(s)">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
        <p:nvSpPr>
          <p:cNvPr id="8" name="Content Placeholder 7"/>
          <p:cNvSpPr>
            <a:spLocks noGrp="1"/>
          </p:cNvSpPr>
          <p:nvPr>
            <p:ph sz="quarter" idx="12"/>
          </p:nvPr>
        </p:nvSpPr>
        <p:spPr>
          <a:xfrm>
            <a:off x="1032667" y="2020679"/>
            <a:ext cx="10126662"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ack box) over image(s)">
    <p:bg>
      <p:bgPr>
        <a:solidFill>
          <a:schemeClr val="bg2"/>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21"/>
          </p:nvPr>
        </p:nvSpPr>
        <p:spPr>
          <a:xfrm>
            <a:off x="0" y="0"/>
            <a:ext cx="12192000" cy="6858000"/>
          </a:xfrm>
        </p:spPr>
        <p:txBody>
          <a:bodyPr/>
          <a:lstStyle/>
          <a:p>
            <a:endParaRPr lang="en-US"/>
          </a:p>
        </p:txBody>
      </p:sp>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pic>
        <p:nvPicPr>
          <p:cNvPr id="6" name="Picture 5">
            <a:extLst>
              <a:ext uri="{FF2B5EF4-FFF2-40B4-BE49-F238E27FC236}">
                <a16:creationId xmlns:a16="http://schemas.microsoft.com/office/drawing/2014/main" id="{E218EFB1-0560-4A44-A1D6-082CE6B90E83}"/>
              </a:ext>
            </a:extLst>
          </p:cNvPr>
          <p:cNvPicPr>
            <a:picLocks noChangeAspect="1"/>
          </p:cNvPicPr>
          <p:nvPr userDrawn="1"/>
        </p:nvPicPr>
        <p:blipFill>
          <a:blip r:embed="rId3">
            <a:duotone>
              <a:prstClr val="black"/>
              <a:schemeClr val="accent1">
                <a:tint val="45000"/>
                <a:satMod val="400000"/>
              </a:schemeClr>
            </a:duotone>
          </a:blip>
          <a:stretch>
            <a:fillRect/>
          </a:stretch>
        </p:blipFill>
        <p:spPr>
          <a:xfrm>
            <a:off x="0" y="6240629"/>
            <a:ext cx="1567287" cy="572235"/>
          </a:xfrm>
          <a:prstGeom prst="rect">
            <a:avLst/>
          </a:prstGeom>
        </p:spPr>
      </p:pic>
    </p:spTree>
    <p:custDataLst>
      <p:tags r:id="rId1"/>
    </p:custDataLs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ext (black box) over image(s)">
    <p:bg>
      <p:bgPr>
        <a:solidFill>
          <a:schemeClr val="bg2"/>
        </a:solidFill>
        <a:effectLst/>
      </p:bgPr>
    </p:bg>
    <p:spTree>
      <p:nvGrpSpPr>
        <p:cNvPr id="1" name=""/>
        <p:cNvGrpSpPr/>
        <p:nvPr/>
      </p:nvGrpSpPr>
      <p:grpSpPr>
        <a:xfrm>
          <a:off x="0" y="0"/>
          <a:ext cx="0" cy="0"/>
          <a:chOff x="0" y="0"/>
          <a:chExt cx="0" cy="0"/>
        </a:xfrm>
      </p:grpSpPr>
      <p:sp>
        <p:nvSpPr>
          <p:cNvPr id="8" name="Picture Placeholder 8"/>
          <p:cNvSpPr>
            <a:spLocks noGrp="1"/>
          </p:cNvSpPr>
          <p:nvPr>
            <p:ph type="pic" sz="quarter" idx="21"/>
          </p:nvPr>
        </p:nvSpPr>
        <p:spPr>
          <a:xfrm>
            <a:off x="0" y="0"/>
            <a:ext cx="12192000" cy="6858000"/>
          </a:xfrm>
        </p:spPr>
        <p:txBody>
          <a:bodyPr/>
          <a:lstStyle/>
          <a:p>
            <a:endParaRPr lang="en-US"/>
          </a:p>
        </p:txBody>
      </p:sp>
      <p:sp>
        <p:nvSpPr>
          <p:cNvPr id="7" name="Content Placeholder 6"/>
          <p:cNvSpPr>
            <a:spLocks noGrp="1"/>
          </p:cNvSpPr>
          <p:nvPr>
            <p:ph sz="quarter" idx="19"/>
          </p:nvPr>
        </p:nvSpPr>
        <p:spPr>
          <a:xfrm>
            <a:off x="914400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pPr/>
              <a:t>‹#›</a:t>
            </a:fld>
            <a:endParaRPr lang="en-US"/>
          </a:p>
        </p:txBody>
      </p:sp>
    </p:spTree>
    <p:custDataLst>
      <p:tags r:id="rId1"/>
    </p:custDataLs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graph">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able">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Tree>
    <p:custDataLst>
      <p:tags r:id="rId1"/>
    </p:custDataLs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Tree>
    <p:custDataLst>
      <p:tags r:id="rId1"/>
    </p:custDataLs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with footer)">
    <p:bg>
      <p:bgPr>
        <a:solidFill>
          <a:schemeClr val="bg2"/>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1267968" y="450575"/>
            <a:ext cx="9730040" cy="5473148"/>
          </a:xfrm>
        </p:spPr>
        <p:txBody>
          <a:bodyPr/>
          <a:lstStyle/>
          <a:p>
            <a:endParaRPr lang="en-US"/>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Tree>
    <p:custDataLst>
      <p:tags r:id="rId1"/>
    </p:custDataLs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p:txBody>
      </p:sp>
    </p:spTree>
    <p:custDataLst>
      <p:tags r:id="rId1"/>
    </p:custDataLs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ibm sign-off">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pic>
        <p:nvPicPr>
          <p:cNvPr id="5" name="Picture 4" descr="ibm_gry.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230367" y="2916935"/>
            <a:ext cx="1737360" cy="704388"/>
          </a:xfrm>
          <a:prstGeom prst="rect">
            <a:avLst/>
          </a:prstGeom>
        </p:spPr>
      </p:pic>
    </p:spTree>
    <p:custDataLst>
      <p:tags r:id="rId1"/>
    </p:custDataLs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1_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Tree>
    <p:custDataLst>
      <p:tags r:id="rId1"/>
    </p:custDataLst>
    <p:extLst>
      <p:ext uri="{BB962C8B-B14F-4D97-AF65-F5344CB8AC3E}">
        <p14:creationId xmlns:p14="http://schemas.microsoft.com/office/powerpoint/2010/main" val="199723137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447800"/>
            <a:ext cx="11353800" cy="4953000"/>
          </a:xfrm>
        </p:spPr>
        <p:txBody>
          <a:bodyPr/>
          <a:lstStyle>
            <a:lvl1pPr>
              <a:buClr>
                <a:schemeClr val="tx1"/>
              </a:buCl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400800"/>
            <a:ext cx="2743200" cy="365125"/>
          </a:xfrm>
        </p:spPr>
        <p:txBody>
          <a:bodyPr/>
          <a:lstStyle/>
          <a:p>
            <a:fld id="{F96B7D31-5740-2540-960E-830772103504}" type="datetime1">
              <a:rPr lang="en-US" smtClean="0"/>
              <a:t>11/27/2018</a:t>
            </a:fld>
            <a:endParaRPr lang="en-US"/>
          </a:p>
        </p:txBody>
      </p:sp>
      <p:sp>
        <p:nvSpPr>
          <p:cNvPr id="5" name="Footer Placeholder 4"/>
          <p:cNvSpPr>
            <a:spLocks noGrp="1"/>
          </p:cNvSpPr>
          <p:nvPr>
            <p:ph type="ftr" sz="quarter" idx="11"/>
          </p:nvPr>
        </p:nvSpPr>
        <p:spPr>
          <a:xfrm>
            <a:off x="4038600" y="6400800"/>
            <a:ext cx="4114800" cy="365125"/>
          </a:xfrm>
        </p:spPr>
        <p:txBody>
          <a:bodyPr/>
          <a:lstStyle/>
          <a:p>
            <a:endParaRPr lang="en-US"/>
          </a:p>
        </p:txBody>
      </p:sp>
      <p:sp>
        <p:nvSpPr>
          <p:cNvPr id="6" name="Slide Number Placeholder 5"/>
          <p:cNvSpPr>
            <a:spLocks noGrp="1"/>
          </p:cNvSpPr>
          <p:nvPr>
            <p:ph type="sldNum" sz="quarter" idx="12"/>
          </p:nvPr>
        </p:nvSpPr>
        <p:spPr>
          <a:xfrm>
            <a:off x="9067800" y="6400800"/>
            <a:ext cx="2743200" cy="365125"/>
          </a:xfrm>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3711121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text (two column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title, text (four column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text, half-image">
    <p:bg>
      <p:bgPr>
        <a:solidFill>
          <a:srgbClr val="2B2B2B"/>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image">
    <p:bg>
      <p:bgPr>
        <a:solidFill>
          <a:srgbClr val="2B2B2B"/>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Tree>
    <p:custDataLst>
      <p:tags r:id="rId1"/>
    </p:custDataLs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image" Target="../media/image1.png"/><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tags" Target="../tags/tag25.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heme" Target="../theme/theme2.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2B2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pic>
        <p:nvPicPr>
          <p:cNvPr id="5" name="Picture 4">
            <a:extLst>
              <a:ext uri="{FF2B5EF4-FFF2-40B4-BE49-F238E27FC236}">
                <a16:creationId xmlns:a16="http://schemas.microsoft.com/office/drawing/2014/main" id="{90D00697-9282-41EE-AE75-1F6C88384D89}"/>
              </a:ext>
            </a:extLst>
          </p:cNvPr>
          <p:cNvPicPr>
            <a:picLocks noChangeAspect="1"/>
          </p:cNvPicPr>
          <p:nvPr userDrawn="1"/>
        </p:nvPicPr>
        <p:blipFill>
          <a:blip r:embed="rId25"/>
          <a:stretch>
            <a:fillRect/>
          </a:stretch>
        </p:blipFill>
        <p:spPr>
          <a:xfrm>
            <a:off x="0" y="6240629"/>
            <a:ext cx="1567287" cy="572235"/>
          </a:xfrm>
          <a:prstGeom prst="rect">
            <a:avLst/>
          </a:prstGeom>
        </p:spPr>
      </p:pic>
    </p:spTree>
    <p:custDataLst>
      <p:tags r:id="rId24"/>
    </p:custDataLst>
    <p:extLst>
      <p:ext uri="{BB962C8B-B14F-4D97-AF65-F5344CB8AC3E}">
        <p14:creationId xmlns:p14="http://schemas.microsoft.com/office/powerpoint/2010/main" val="839514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8" r:id="rId4"/>
    <p:sldLayoutId id="2147483670" r:id="rId5"/>
    <p:sldLayoutId id="2147483672" r:id="rId6"/>
    <p:sldLayoutId id="2147483673" r:id="rId7"/>
    <p:sldLayoutId id="2147483674" r:id="rId8"/>
    <p:sldLayoutId id="2147483678" r:id="rId9"/>
    <p:sldLayoutId id="2147483679" r:id="rId10"/>
    <p:sldLayoutId id="2147483680" r:id="rId11"/>
    <p:sldLayoutId id="2147483681" r:id="rId12"/>
    <p:sldLayoutId id="2147483684" r:id="rId13"/>
    <p:sldLayoutId id="2147483685" r:id="rId14"/>
    <p:sldLayoutId id="2147483699" r:id="rId15"/>
    <p:sldLayoutId id="2147483687" r:id="rId16"/>
    <p:sldLayoutId id="2147483692" r:id="rId17"/>
    <p:sldLayoutId id="2147483694" r:id="rId18"/>
    <p:sldLayoutId id="2147483696" r:id="rId19"/>
    <p:sldLayoutId id="2147483698" r:id="rId20"/>
    <p:sldLayoutId id="2147483697" r:id="rId21"/>
    <p:sldLayoutId id="2147483722" r:id="rId22"/>
  </p:sldLayoutIdLst>
  <p:hf hdr="0" dt="0"/>
  <p:txStyles>
    <p:titleStyle>
      <a:lvl1pPr algn="l" defTabSz="609585" rtl="0" eaLnBrk="1" latinLnBrk="0" hangingPunct="1">
        <a:lnSpc>
          <a:spcPct val="90000"/>
        </a:lnSpc>
        <a:spcBef>
          <a:spcPct val="0"/>
        </a:spcBef>
        <a:buNone/>
        <a:defRPr sz="3200" kern="1200">
          <a:solidFill>
            <a:schemeClr val="bg2"/>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rgbClr val="2B2B2B"/>
                </a:solidFill>
                <a:latin typeface="+mn-lt"/>
                <a:ea typeface="Arial" charset="0"/>
                <a:cs typeface="Arial" charset="0"/>
              </a:defRPr>
            </a:lvl1pPr>
          </a:lstStyle>
          <a:p>
            <a:fld id="{3FD999D4-B456-9943-89B7-30D56181CE18}" type="slidenum">
              <a:rPr lang="en-US" smtClean="0"/>
              <a:pPr/>
              <a:t>‹#›</a:t>
            </a:fld>
            <a:endParaRPr lang="en-US"/>
          </a:p>
        </p:txBody>
      </p:sp>
      <p:pic>
        <p:nvPicPr>
          <p:cNvPr id="8" name="Picture 7">
            <a:extLst>
              <a:ext uri="{FF2B5EF4-FFF2-40B4-BE49-F238E27FC236}">
                <a16:creationId xmlns:a16="http://schemas.microsoft.com/office/drawing/2014/main" id="{330ABD7A-BE41-440B-9ADD-FED20D64D8AB}"/>
              </a:ext>
            </a:extLst>
          </p:cNvPr>
          <p:cNvPicPr>
            <a:picLocks noChangeAspect="1"/>
          </p:cNvPicPr>
          <p:nvPr userDrawn="1"/>
        </p:nvPicPr>
        <p:blipFill>
          <a:blip r:embed="rId25">
            <a:duotone>
              <a:prstClr val="black"/>
              <a:schemeClr val="accent1">
                <a:tint val="45000"/>
                <a:satMod val="400000"/>
              </a:schemeClr>
            </a:duotone>
          </a:blip>
          <a:stretch>
            <a:fillRect/>
          </a:stretch>
        </p:blipFill>
        <p:spPr>
          <a:xfrm>
            <a:off x="0" y="6240629"/>
            <a:ext cx="1567287" cy="572235"/>
          </a:xfrm>
          <a:prstGeom prst="rect">
            <a:avLst/>
          </a:prstGeom>
        </p:spPr>
      </p:pic>
    </p:spTree>
    <p:custDataLst>
      <p:tags r:id="rId24"/>
    </p:custDataLst>
    <p:extLst>
      <p:ext uri="{BB962C8B-B14F-4D97-AF65-F5344CB8AC3E}">
        <p14:creationId xmlns:p14="http://schemas.microsoft.com/office/powerpoint/2010/main" val="40791593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 id="2147483723" r:id="rId21"/>
    <p:sldLayoutId id="2147483725" r:id="rId22"/>
  </p:sldLayoutIdLst>
  <p:hf hdr="0" dt="0"/>
  <p:txStyles>
    <p:titleStyle>
      <a:lvl1pPr algn="l" defTabSz="609585" rtl="0" eaLnBrk="1" latinLnBrk="0" hangingPunct="1">
        <a:lnSpc>
          <a:spcPct val="90000"/>
        </a:lnSpc>
        <a:spcBef>
          <a:spcPct val="0"/>
        </a:spcBef>
        <a:buNone/>
        <a:defRPr sz="3200" kern="1200">
          <a:solidFill>
            <a:srgbClr val="2B2B2B"/>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rgbClr val="2B2B2B"/>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rgbClr val="2B2B2B"/>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rgbClr val="2B2B2B"/>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rgbClr val="2B2B2B"/>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rgbClr val="2B2B2B"/>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tags" Target="../tags/tag47.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4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4.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36.xml"/><Relationship Id="rId1" Type="http://schemas.openxmlformats.org/officeDocument/2006/relationships/tags" Target="../tags/tag48.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hyperlink" Target="https://ibm.github.io/helm101/" TargetMode="External"/><Relationship Id="rId2" Type="http://schemas.openxmlformats.org/officeDocument/2006/relationships/notesSlide" Target="../notesSlides/notesSlide11.xml"/><Relationship Id="rId1" Type="http://schemas.openxmlformats.org/officeDocument/2006/relationships/slideLayout" Target="../slideLayouts/slideLayout4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4.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15.xml"/><Relationship Id="rId1" Type="http://schemas.openxmlformats.org/officeDocument/2006/relationships/tags" Target="../tags/tag49.xml"/><Relationship Id="rId5" Type="http://schemas.openxmlformats.org/officeDocument/2006/relationships/image" Target="../media/image1.png"/><Relationship Id="rId4" Type="http://schemas.openxmlformats.org/officeDocument/2006/relationships/hyperlink" Target="https://github.com/IBM/helm101/tree/master/charts/guestbook"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36.xml"/><Relationship Id="rId1" Type="http://schemas.openxmlformats.org/officeDocument/2006/relationships/tags" Target="../tags/tag50.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4.xml"/><Relationship Id="rId4" Type="http://schemas.openxmlformats.org/officeDocument/2006/relationships/image" Target="../media/image7.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17.xml"/><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4.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kubernetes/charts" TargetMode="External"/><Relationship Id="rId2" Type="http://schemas.openxmlformats.org/officeDocument/2006/relationships/notesSlide" Target="../notesSlides/notesSlide19.xml"/><Relationship Id="rId1" Type="http://schemas.openxmlformats.org/officeDocument/2006/relationships/slideLayout" Target="../slideLayouts/slideLayout44.xml"/><Relationship Id="rId4" Type="http://schemas.openxmlformats.org/officeDocument/2006/relationships/hyperlink" Target="https://github.com/IBM/charts"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4.xml"/></Relationships>
</file>

<file path=ppt/slides/_rels/slide26.xml.rels><?xml version="1.0" encoding="UTF-8" standalone="yes"?>
<Relationships xmlns="http://schemas.openxmlformats.org/package/2006/relationships"><Relationship Id="rId3" Type="http://schemas.openxmlformats.org/officeDocument/2006/relationships/hyperlink" Target="https://docs.helm.sh/using_helm/#securing-your-helm-installation" TargetMode="External"/><Relationship Id="rId2" Type="http://schemas.openxmlformats.org/officeDocument/2006/relationships/notesSlide" Target="../notesSlides/notesSlide22.xml"/><Relationship Id="rId1" Type="http://schemas.openxmlformats.org/officeDocument/2006/relationships/slideLayout" Target="../slideLayouts/slideLayout44.xml"/><Relationship Id="rId4" Type="http://schemas.openxmlformats.org/officeDocument/2006/relationships/hyperlink" Target="https://docs.helm.sh/using_helm/#installing-helm"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helm/helm/releases" TargetMode="External"/><Relationship Id="rId2" Type="http://schemas.openxmlformats.org/officeDocument/2006/relationships/notesSlide" Target="../notesSlides/notesSlide23.xml"/><Relationship Id="rId1" Type="http://schemas.openxmlformats.org/officeDocument/2006/relationships/slideLayout" Target="../slideLayouts/slideLayout4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4.xml"/></Relationships>
</file>

<file path=ppt/slides/_rels/slide29.xml.rels><?xml version="1.0" encoding="UTF-8" standalone="yes"?>
<Relationships xmlns="http://schemas.openxmlformats.org/package/2006/relationships"><Relationship Id="rId8" Type="http://schemas.openxmlformats.org/officeDocument/2006/relationships/hyperlink" Target="https://github.com/helm/community" TargetMode="External"/><Relationship Id="rId3" Type="http://schemas.openxmlformats.org/officeDocument/2006/relationships/hyperlink" Target="https://github.com/helm/helm" TargetMode="External"/><Relationship Id="rId7" Type="http://schemas.openxmlformats.org/officeDocument/2006/relationships/hyperlink" Target="https://docs.helm.sh/" TargetMode="External"/><Relationship Id="rId2" Type="http://schemas.openxmlformats.org/officeDocument/2006/relationships/notesSlide" Target="../notesSlides/notesSlide25.xml"/><Relationship Id="rId1" Type="http://schemas.openxmlformats.org/officeDocument/2006/relationships/slideLayout" Target="../slideLayouts/slideLayout44.xml"/><Relationship Id="rId6" Type="http://schemas.openxmlformats.org/officeDocument/2006/relationships/hyperlink" Target="https://zoom.us/j/696660622" TargetMode="External"/><Relationship Id="rId5" Type="http://schemas.openxmlformats.org/officeDocument/2006/relationships/hyperlink" Target="https://lists.cncf.io/g/cncf-kubernetes-helm" TargetMode="External"/><Relationship Id="rId4" Type="http://schemas.openxmlformats.org/officeDocument/2006/relationships/hyperlink" Target="https://kubernetes.slack.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4.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36.xml"/><Relationship Id="rId1" Type="http://schemas.openxmlformats.org/officeDocument/2006/relationships/tags" Target="../tags/tag51.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4.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44.xml"/><Relationship Id="rId4" Type="http://schemas.openxmlformats.org/officeDocument/2006/relationships/image" Target="../media/image7.jpg"/></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helm/community/blob/master/helm-v3/000-helm-v3.md" TargetMode="External"/><Relationship Id="rId2" Type="http://schemas.openxmlformats.org/officeDocument/2006/relationships/notesSlide" Target="../notesSlides/notesSlide28.xml"/><Relationship Id="rId1" Type="http://schemas.openxmlformats.org/officeDocument/2006/relationships/slideLayout" Target="../slideLayouts/slideLayout44.xml"/><Relationship Id="rId4" Type="http://schemas.openxmlformats.org/officeDocument/2006/relationships/hyperlink" Target="https://github.com/kubernetes/helm/milestones"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36.xml"/><Relationship Id="rId1" Type="http://schemas.openxmlformats.org/officeDocument/2006/relationships/tags" Target="../tags/tag52.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4.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IBM/charts" TargetMode="External"/><Relationship Id="rId2" Type="http://schemas.openxmlformats.org/officeDocument/2006/relationships/notesSlide" Target="../notesSlides/notesSlide31.xml"/><Relationship Id="rId1" Type="http://schemas.openxmlformats.org/officeDocument/2006/relationships/slideLayout" Target="../slideLayouts/slideLayout44.xml"/></Relationships>
</file>

<file path=ppt/slides/_rels/slide38.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slideLayout" Target="../slideLayouts/slideLayout34.xml"/><Relationship Id="rId1" Type="http://schemas.openxmlformats.org/officeDocument/2006/relationships/tags" Target="../tags/tag53.xml"/><Relationship Id="rId6" Type="http://schemas.openxmlformats.org/officeDocument/2006/relationships/image" Target="../media/image15.tiff"/><Relationship Id="rId5" Type="http://schemas.openxmlformats.org/officeDocument/2006/relationships/image" Target="../media/image14.tiff"/><Relationship Id="rId4" Type="http://schemas.openxmlformats.org/officeDocument/2006/relationships/image" Target="../media/image13.jpeg"/></Relationships>
</file>

<file path=ppt/slides/_rels/slide3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36.xml"/><Relationship Id="rId1" Type="http://schemas.openxmlformats.org/officeDocument/2006/relationships/tags" Target="../tags/tag54.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IBM/guestbook/tree/master/v1/guestbook" TargetMode="External"/><Relationship Id="rId2" Type="http://schemas.openxmlformats.org/officeDocument/2006/relationships/notesSlide" Target="../notesSlides/notesSlide3.xml"/><Relationship Id="rId1" Type="http://schemas.openxmlformats.org/officeDocument/2006/relationships/slideLayout" Target="../slideLayouts/slideLayout44.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hyperlink" Target="https://ibm.github.io/helm101/" TargetMode="External"/><Relationship Id="rId2" Type="http://schemas.openxmlformats.org/officeDocument/2006/relationships/notesSlide" Target="../notesSlides/notesSlide32.xml"/><Relationship Id="rId1" Type="http://schemas.openxmlformats.org/officeDocument/2006/relationships/slideLayout" Target="../slideLayouts/slideLayout4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3.xml.rels><?xml version="1.0" encoding="UTF-8" standalone="yes"?>
<Relationships xmlns="http://schemas.openxmlformats.org/package/2006/relationships"><Relationship Id="rId3" Type="http://schemas.openxmlformats.org/officeDocument/2006/relationships/hyperlink" Target="https://developer.ibm.com/courses/all/docker-essentials-extend-your-apps-with-containers/" TargetMode="External"/><Relationship Id="rId2" Type="http://schemas.openxmlformats.org/officeDocument/2006/relationships/notesSlide" Target="../notesSlides/notesSlide33.xml"/><Relationship Id="rId1" Type="http://schemas.openxmlformats.org/officeDocument/2006/relationships/slideLayout" Target="../slideLayouts/slideLayout44.xml"/><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4.xml"/></Relationships>
</file>

<file path=ppt/slides/_rels/slide45.xml.rels><?xml version="1.0" encoding="UTF-8" standalone="yes"?>
<Relationships xmlns="http://schemas.openxmlformats.org/package/2006/relationships"><Relationship Id="rId3" Type="http://schemas.openxmlformats.org/officeDocument/2006/relationships/hyperlink" Target="https://github.com/IBM/kube101" TargetMode="External"/><Relationship Id="rId2" Type="http://schemas.openxmlformats.org/officeDocument/2006/relationships/notesSlide" Target="../notesSlides/notesSlide35.xml"/><Relationship Id="rId1" Type="http://schemas.openxmlformats.org/officeDocument/2006/relationships/slideLayout" Target="../slideLayouts/slideLayout44.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IBM/charts" TargetMode="External"/><Relationship Id="rId2" Type="http://schemas.openxmlformats.org/officeDocument/2006/relationships/notesSlide" Target="../notesSlides/notesSlide36.xml"/><Relationship Id="rId1" Type="http://schemas.openxmlformats.org/officeDocument/2006/relationships/slideLayout" Target="../slideLayouts/slideLayout4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4.xml"/></Relationships>
</file>

<file path=ppt/slides/_rels/slide4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8.xml"/><Relationship Id="rId1" Type="http://schemas.openxmlformats.org/officeDocument/2006/relationships/slideLayout" Target="../slideLayouts/slideLayout44.xml"/><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IBM/guestbook/tree/master/v1" TargetMode="External"/><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tags" Target="../tags/tag5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3" y="292491"/>
            <a:ext cx="10692242" cy="1902496"/>
          </a:xfrm>
        </p:spPr>
        <p:txBody>
          <a:bodyPr/>
          <a:lstStyle/>
          <a:p>
            <a:r>
              <a:rPr lang="en-US" sz="4800" dirty="0"/>
              <a:t>Helm 101: Tame the chaos of your Kubernetes apps with Helm charts</a:t>
            </a:r>
          </a:p>
        </p:txBody>
      </p:sp>
      <p:sp>
        <p:nvSpPr>
          <p:cNvPr id="3" name="Subtitle 2"/>
          <p:cNvSpPr>
            <a:spLocks noGrp="1"/>
          </p:cNvSpPr>
          <p:nvPr>
            <p:ph type="subTitle" idx="4294967295"/>
          </p:nvPr>
        </p:nvSpPr>
        <p:spPr>
          <a:xfrm>
            <a:off x="342903" y="3138488"/>
            <a:ext cx="6261100" cy="1639887"/>
          </a:xfrm>
        </p:spPr>
        <p:txBody>
          <a:bodyPr/>
          <a:lstStyle/>
          <a:p>
            <a:pPr>
              <a:spcBef>
                <a:spcPts val="0"/>
              </a:spcBef>
            </a:pPr>
            <a:r>
              <a:rPr lang="en-US" dirty="0"/>
              <a:t>Sahdev Zala</a:t>
            </a:r>
          </a:p>
          <a:p>
            <a:pPr>
              <a:spcBef>
                <a:spcPts val="0"/>
              </a:spcBef>
            </a:pPr>
            <a:r>
              <a:rPr lang="en-US" dirty="0"/>
              <a:t>spzala@us.ibm.com</a:t>
            </a:r>
          </a:p>
          <a:p>
            <a:pPr>
              <a:spcBef>
                <a:spcPts val="0"/>
              </a:spcBef>
            </a:pPr>
            <a:endParaRPr lang="en-US" dirty="0"/>
          </a:p>
          <a:p>
            <a:pPr>
              <a:spcBef>
                <a:spcPts val="0"/>
              </a:spcBef>
            </a:pPr>
            <a:r>
              <a:rPr lang="en-US" dirty="0"/>
              <a:t>Henry Nash</a:t>
            </a:r>
          </a:p>
          <a:p>
            <a:pPr>
              <a:spcBef>
                <a:spcPts val="0"/>
              </a:spcBef>
            </a:pPr>
            <a:r>
              <a:rPr lang="en-US" dirty="0"/>
              <a:t>henry.nash@uk.ibm.com</a:t>
            </a:r>
          </a:p>
          <a:p>
            <a:pPr>
              <a:spcBef>
                <a:spcPts val="0"/>
              </a:spcBef>
            </a:pPr>
            <a:endParaRPr lang="en-US" dirty="0"/>
          </a:p>
          <a:p>
            <a:pPr>
              <a:spcBef>
                <a:spcPts val="0"/>
              </a:spcBef>
            </a:pPr>
            <a:r>
              <a:rPr lang="en-US" dirty="0"/>
              <a:t>Martin Hickey</a:t>
            </a:r>
          </a:p>
          <a:p>
            <a:pPr>
              <a:spcBef>
                <a:spcPts val="0"/>
              </a:spcBef>
            </a:pPr>
            <a:r>
              <a:rPr lang="en-US" dirty="0"/>
              <a:t>martin.hickey@ie.ibm.com</a:t>
            </a:r>
          </a:p>
        </p:txBody>
      </p:sp>
      <p:sp>
        <p:nvSpPr>
          <p:cNvPr id="4" name="Footer Placeholder 3"/>
          <p:cNvSpPr>
            <a:spLocks noGrp="1"/>
          </p:cNvSpPr>
          <p:nvPr>
            <p:ph type="ftr" sz="quarter" idx="4294967295"/>
          </p:nvPr>
        </p:nvSpPr>
        <p:spPr>
          <a:xfrm>
            <a:off x="9434457" y="6470650"/>
            <a:ext cx="2857988" cy="387350"/>
          </a:xfrm>
          <a:prstGeom prst="rect">
            <a:avLst/>
          </a:prstGeom>
        </p:spPr>
        <p:txBody>
          <a:bodyPr/>
          <a:lstStyle/>
          <a:p>
            <a:r>
              <a:rPr lang="en-US" dirty="0"/>
              <a:t>© 2018 IBM Corporation</a:t>
            </a:r>
          </a:p>
        </p:txBody>
      </p:sp>
    </p:spTree>
    <p:custDataLst>
      <p:tags r:id="rId1"/>
    </p:custDataLst>
    <p:extLst>
      <p:ext uri="{BB962C8B-B14F-4D97-AF65-F5344CB8AC3E}">
        <p14:creationId xmlns:p14="http://schemas.microsoft.com/office/powerpoint/2010/main" val="1967117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55A6-A7DF-B443-8929-2510EE1AA158}"/>
              </a:ext>
            </a:extLst>
          </p:cNvPr>
          <p:cNvSpPr>
            <a:spLocks noGrp="1"/>
          </p:cNvSpPr>
          <p:nvPr>
            <p:ph type="title"/>
          </p:nvPr>
        </p:nvSpPr>
        <p:spPr>
          <a:xfrm>
            <a:off x="304800" y="295119"/>
            <a:ext cx="5486400" cy="5988135"/>
          </a:xfrm>
        </p:spPr>
        <p:txBody>
          <a:bodyPr/>
          <a:lstStyle/>
          <a:p>
            <a:r>
              <a:rPr lang="en-US" dirty="0"/>
              <a:t>So, What Helm is NOT</a:t>
            </a:r>
          </a:p>
        </p:txBody>
      </p:sp>
      <p:sp>
        <p:nvSpPr>
          <p:cNvPr id="3" name="Content Placeholder 2">
            <a:extLst>
              <a:ext uri="{FF2B5EF4-FFF2-40B4-BE49-F238E27FC236}">
                <a16:creationId xmlns:a16="http://schemas.microsoft.com/office/drawing/2014/main" id="{232A4CBC-2560-E04A-8ED9-871EB5A30604}"/>
              </a:ext>
            </a:extLst>
          </p:cNvPr>
          <p:cNvSpPr>
            <a:spLocks noGrp="1"/>
          </p:cNvSpPr>
          <p:nvPr>
            <p:ph idx="1"/>
          </p:nvPr>
        </p:nvSpPr>
        <p:spPr>
          <a:xfrm>
            <a:off x="457200" y="1600200"/>
            <a:ext cx="9067800" cy="4953000"/>
          </a:xfrm>
        </p:spPr>
        <p:txBody>
          <a:bodyPr>
            <a:normAutofit/>
          </a:bodyPr>
          <a:lstStyle/>
          <a:p>
            <a:pPr lvl="1"/>
            <a:r>
              <a:rPr lang="en-US" sz="2400" dirty="0"/>
              <a:t>A fully fledged </a:t>
            </a:r>
            <a:r>
              <a:rPr lang="en-US" sz="2400" b="1" u="sng" dirty="0"/>
              <a:t>system</a:t>
            </a:r>
            <a:r>
              <a:rPr lang="en-US" sz="2400" dirty="0"/>
              <a:t> package manager</a:t>
            </a:r>
          </a:p>
          <a:p>
            <a:pPr lvl="1"/>
            <a:endParaRPr lang="en-US" sz="2400" dirty="0"/>
          </a:p>
          <a:p>
            <a:pPr lvl="1"/>
            <a:r>
              <a:rPr lang="en-US" sz="2400" dirty="0"/>
              <a:t>A configuration management tool like Chef, puppet etc.</a:t>
            </a:r>
          </a:p>
          <a:p>
            <a:pPr lvl="1"/>
            <a:endParaRPr lang="en-US" sz="2400" dirty="0"/>
          </a:p>
          <a:p>
            <a:pPr lvl="1"/>
            <a:r>
              <a:rPr lang="en-US" sz="2400" dirty="0"/>
              <a:t>A Kubernetes resource lifecycle controller</a:t>
            </a:r>
          </a:p>
        </p:txBody>
      </p:sp>
      <p:sp>
        <p:nvSpPr>
          <p:cNvPr id="4" name="Slide Number Placeholder 3">
            <a:extLst>
              <a:ext uri="{FF2B5EF4-FFF2-40B4-BE49-F238E27FC236}">
                <a16:creationId xmlns:a16="http://schemas.microsoft.com/office/drawing/2014/main" id="{2ED68830-F272-FF4A-BF26-6D7569CE12E2}"/>
              </a:ext>
            </a:extLst>
          </p:cNvPr>
          <p:cNvSpPr>
            <a:spLocks noGrp="1"/>
          </p:cNvSpPr>
          <p:nvPr>
            <p:ph type="sldNum" sz="quarter" idx="12"/>
          </p:nvPr>
        </p:nvSpPr>
        <p:spPr/>
        <p:txBody>
          <a:bodyPr/>
          <a:lstStyle/>
          <a:p>
            <a:fld id="{D924A81F-5E2C-2E4D-A217-11B91391D3AF}" type="slidenum">
              <a:rPr lang="en-US" smtClean="0"/>
              <a:t>10</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2600" y="3581400"/>
            <a:ext cx="2667000" cy="2667000"/>
          </a:xfrm>
          <a:prstGeom prst="rect">
            <a:avLst/>
          </a:prstGeom>
        </p:spPr>
      </p:pic>
    </p:spTree>
    <p:extLst>
      <p:ext uri="{BB962C8B-B14F-4D97-AF65-F5344CB8AC3E}">
        <p14:creationId xmlns:p14="http://schemas.microsoft.com/office/powerpoint/2010/main" val="3395951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Five Keywords</a:t>
            </a:r>
          </a:p>
        </p:txBody>
      </p:sp>
      <p:sp>
        <p:nvSpPr>
          <p:cNvPr id="3" name="Content Placeholder 2"/>
          <p:cNvSpPr>
            <a:spLocks noGrp="1"/>
          </p:cNvSpPr>
          <p:nvPr>
            <p:ph idx="1"/>
          </p:nvPr>
        </p:nvSpPr>
        <p:spPr>
          <a:xfrm>
            <a:off x="533400" y="1154817"/>
            <a:ext cx="11353800" cy="4953000"/>
          </a:xfrm>
        </p:spPr>
        <p:txBody>
          <a:bodyPr>
            <a:normAutofit fontScale="62500" lnSpcReduction="20000"/>
          </a:bodyPr>
          <a:lstStyle/>
          <a:p>
            <a:r>
              <a:rPr lang="en-US" sz="3300" b="0" dirty="0"/>
              <a:t>helm</a:t>
            </a:r>
          </a:p>
          <a:p>
            <a:pPr lvl="1"/>
            <a:r>
              <a:rPr lang="en-US" sz="2300" dirty="0"/>
              <a:t>While </a:t>
            </a:r>
            <a:r>
              <a:rPr lang="en-US" sz="2300" i="1" dirty="0"/>
              <a:t>Helm</a:t>
            </a:r>
            <a:r>
              <a:rPr lang="en-US" sz="2300" dirty="0"/>
              <a:t> is the name of the project, the command line client is also named helm. By convention, when speaking of the project, </a:t>
            </a:r>
            <a:r>
              <a:rPr lang="en-US" sz="2300" b="1" i="1" dirty="0"/>
              <a:t>Helm</a:t>
            </a:r>
            <a:r>
              <a:rPr lang="en-US" sz="2300" dirty="0"/>
              <a:t> is capitalized. When speaking of the client, </a:t>
            </a:r>
            <a:r>
              <a:rPr lang="en-US" sz="2300" b="1" i="1" dirty="0"/>
              <a:t>helm</a:t>
            </a:r>
            <a:r>
              <a:rPr lang="en-US" sz="2300" dirty="0"/>
              <a:t> is in lowercase.</a:t>
            </a:r>
          </a:p>
          <a:p>
            <a:r>
              <a:rPr lang="en-US" sz="3300" b="0" dirty="0"/>
              <a:t>Tiller</a:t>
            </a:r>
          </a:p>
          <a:p>
            <a:pPr lvl="1"/>
            <a:r>
              <a:rPr lang="en-US" sz="2300" dirty="0"/>
              <a:t>Tiller is the Helm server. It interacts directly with the Kubernetes API server to install, upgrade, query, and remove Kubernetes resources. It is installed in the Kubernetes cluster.</a:t>
            </a:r>
          </a:p>
          <a:p>
            <a:r>
              <a:rPr lang="en-US" sz="3300" b="0" dirty="0"/>
              <a:t>Chart</a:t>
            </a:r>
          </a:p>
          <a:p>
            <a:pPr lvl="1"/>
            <a:r>
              <a:rPr lang="en-US" sz="2300" dirty="0"/>
              <a:t>It contains all of the resource definitions necessary to run an application, tool, or service inside of a Kubernetes cluster. A chart is basically a package of pre-configured Kubernetes resources.</a:t>
            </a:r>
          </a:p>
          <a:p>
            <a:r>
              <a:rPr lang="en-US" sz="3300" b="0" dirty="0"/>
              <a:t>Release</a:t>
            </a:r>
          </a:p>
          <a:p>
            <a:pPr lvl="1"/>
            <a:r>
              <a:rPr lang="en-US" sz="2300" dirty="0"/>
              <a:t>An instance of a chart running in a Kubernetes cluster</a:t>
            </a:r>
          </a:p>
          <a:p>
            <a:pPr lvl="1"/>
            <a:r>
              <a:rPr lang="en-US" sz="2300" dirty="0"/>
              <a:t>Same chart can be deployed multiple time</a:t>
            </a:r>
          </a:p>
          <a:p>
            <a:r>
              <a:rPr lang="en-US" sz="3300" b="0" dirty="0"/>
              <a:t>Repository</a:t>
            </a:r>
          </a:p>
          <a:p>
            <a:pPr lvl="1"/>
            <a:r>
              <a:rPr lang="en-US" sz="2600" dirty="0"/>
              <a:t>Place where charts reside and can be shared with others</a:t>
            </a:r>
          </a:p>
          <a:p>
            <a:endParaRPr lang="en-US" dirty="0"/>
          </a:p>
        </p:txBody>
      </p:sp>
      <p:sp>
        <p:nvSpPr>
          <p:cNvPr id="4" name="Slide Number Placeholder 3"/>
          <p:cNvSpPr>
            <a:spLocks noGrp="1"/>
          </p:cNvSpPr>
          <p:nvPr>
            <p:ph type="sldNum" sz="quarter" idx="12"/>
          </p:nvPr>
        </p:nvSpPr>
        <p:spPr/>
        <p:txBody>
          <a:bodyPr/>
          <a:lstStyle/>
          <a:p>
            <a:fld id="{D924A81F-5E2C-2E4D-A217-11B91391D3AF}" type="slidenum">
              <a:rPr lang="en-US" smtClean="0"/>
              <a:t>11</a:t>
            </a:fld>
            <a:endParaRPr lang="en-US" dirty="0"/>
          </a:p>
        </p:txBody>
      </p:sp>
    </p:spTree>
    <p:extLst>
      <p:ext uri="{BB962C8B-B14F-4D97-AF65-F5344CB8AC3E}">
        <p14:creationId xmlns:p14="http://schemas.microsoft.com/office/powerpoint/2010/main" val="690331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21"/>
          </p:nvPr>
        </p:nvPicPr>
        <p:blipFill rotWithShape="1">
          <a:blip r:embed="rId3" cstate="screen">
            <a:extLst>
              <a:ext uri="{28A0092B-C50C-407E-A947-70E740481C1C}">
                <a14:useLocalDpi xmlns:a14="http://schemas.microsoft.com/office/drawing/2010/main"/>
              </a:ext>
            </a:extLst>
          </a:blip>
          <a:srcRect/>
          <a:stretch/>
        </p:blipFill>
        <p:spPr>
          <a:xfrm>
            <a:off x="0" y="0"/>
            <a:ext cx="12223974" cy="6858001"/>
          </a:xfrm>
        </p:spPr>
      </p:pic>
      <p:sp>
        <p:nvSpPr>
          <p:cNvPr id="3" name="Content Placeholder 2"/>
          <p:cNvSpPr>
            <a:spLocks noGrp="1"/>
          </p:cNvSpPr>
          <p:nvPr>
            <p:ph sz="quarter" idx="19"/>
          </p:nvPr>
        </p:nvSpPr>
        <p:spPr/>
        <p:txBody>
          <a:bodyPr/>
          <a:lstStyle/>
          <a:p>
            <a:r>
              <a:rPr lang="en-US" sz="3600" dirty="0"/>
              <a:t>Let’s See Helm in Action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D999D4-B456-9943-89B7-30D56181CE18}" type="slidenum">
              <a:rPr kumimoji="0" lang="en-US" sz="800" b="0" i="0" u="none" strike="noStrike" kern="1200" cap="none" spc="0" normalizeH="0" baseline="0" noProof="0" smtClean="0">
                <a:ln>
                  <a:noFill/>
                </a:ln>
                <a:solidFill>
                  <a:srgbClr val="2B2B2B"/>
                </a:solidFill>
                <a:effectLst/>
                <a:uLnTx/>
                <a:uFillTx/>
                <a:latin typeface="IBM Plex Sans"/>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800" b="0" i="0" u="none" strike="noStrike" kern="1200" cap="none" spc="0" normalizeH="0" baseline="0" noProof="0" dirty="0">
              <a:ln>
                <a:noFill/>
              </a:ln>
              <a:solidFill>
                <a:srgbClr val="2B2B2B"/>
              </a:solidFill>
              <a:effectLst/>
              <a:uLnTx/>
              <a:uFillTx/>
              <a:latin typeface="IBM Plex Sans"/>
              <a:cs typeface="Arial" charset="0"/>
            </a:endParaRPr>
          </a:p>
        </p:txBody>
      </p:sp>
      <p:pic>
        <p:nvPicPr>
          <p:cNvPr id="8" name="Picture 7">
            <a:extLst>
              <a:ext uri="{FF2B5EF4-FFF2-40B4-BE49-F238E27FC236}">
                <a16:creationId xmlns:a16="http://schemas.microsoft.com/office/drawing/2014/main" id="{06D9A77F-CE92-4CC7-A8FE-4BBE6E75AD1F}"/>
              </a:ext>
            </a:extLst>
          </p:cNvPr>
          <p:cNvPicPr>
            <a:picLocks noChangeAspect="1"/>
          </p:cNvPicPr>
          <p:nvPr/>
        </p:nvPicPr>
        <p:blipFill>
          <a:blip r:embed="rId4">
            <a:duotone>
              <a:prstClr val="black"/>
              <a:schemeClr val="accent1">
                <a:tint val="45000"/>
                <a:satMod val="400000"/>
              </a:schemeClr>
            </a:duotone>
          </a:blip>
          <a:stretch>
            <a:fillRect/>
          </a:stretch>
        </p:blipFill>
        <p:spPr>
          <a:xfrm>
            <a:off x="0" y="6240629"/>
            <a:ext cx="1567287" cy="572235"/>
          </a:xfrm>
          <a:prstGeom prst="rect">
            <a:avLst/>
          </a:prstGeom>
        </p:spPr>
      </p:pic>
    </p:spTree>
    <p:custDataLst>
      <p:tags r:id="rId1"/>
    </p:custDataLst>
    <p:extLst>
      <p:ext uri="{BB962C8B-B14F-4D97-AF65-F5344CB8AC3E}">
        <p14:creationId xmlns:p14="http://schemas.microsoft.com/office/powerpoint/2010/main" val="3632582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68225"/>
            <a:ext cx="8984673" cy="5988135"/>
          </a:xfrm>
        </p:spPr>
        <p:txBody>
          <a:bodyPr/>
          <a:lstStyle/>
          <a:p>
            <a:r>
              <a:rPr lang="en-US" dirty="0"/>
              <a:t>Demo </a:t>
            </a:r>
            <a:r>
              <a:rPr lang="mr-IN" dirty="0"/>
              <a:t>–</a:t>
            </a:r>
            <a:r>
              <a:rPr lang="en-US" dirty="0"/>
              <a:t> Guestbook Chart Deployment</a:t>
            </a:r>
          </a:p>
        </p:txBody>
      </p:sp>
      <p:sp>
        <p:nvSpPr>
          <p:cNvPr id="3" name="Content Placeholder 2"/>
          <p:cNvSpPr>
            <a:spLocks noGrp="1"/>
          </p:cNvSpPr>
          <p:nvPr>
            <p:ph idx="1"/>
          </p:nvPr>
        </p:nvSpPr>
        <p:spPr>
          <a:xfrm>
            <a:off x="533401" y="883226"/>
            <a:ext cx="11353800" cy="5373133"/>
          </a:xfrm>
        </p:spPr>
        <p:txBody>
          <a:bodyPr>
            <a:normAutofit fontScale="62500" lnSpcReduction="20000"/>
          </a:bodyPr>
          <a:lstStyle/>
          <a:p>
            <a:pPr marL="342900" indent="-342900">
              <a:buFont typeface="Arial" panose="020B0604020202020204" pitchFamily="34" charset="0"/>
              <a:buChar char="•"/>
            </a:pPr>
            <a:r>
              <a:rPr lang="en-US" sz="2300" b="0" dirty="0"/>
              <a:t>Check existing installation of Helm chart</a:t>
            </a:r>
          </a:p>
          <a:p>
            <a:pPr lvl="2"/>
            <a:r>
              <a:rPr lang="en-US" b="1" i="1" dirty="0"/>
              <a:t>helm ls</a:t>
            </a:r>
          </a:p>
          <a:p>
            <a:pPr marL="342900" indent="-342900">
              <a:buFont typeface="Arial" panose="020B0604020202020204" pitchFamily="34" charset="0"/>
              <a:buChar char="•"/>
            </a:pPr>
            <a:r>
              <a:rPr lang="en-US" sz="2300" b="0" dirty="0"/>
              <a:t>Check what repo do you have </a:t>
            </a:r>
          </a:p>
          <a:p>
            <a:pPr lvl="2"/>
            <a:r>
              <a:rPr lang="en-US" b="1" i="1" dirty="0"/>
              <a:t>helm repo list</a:t>
            </a:r>
          </a:p>
          <a:p>
            <a:pPr marL="342900" indent="-342900">
              <a:buFont typeface="Arial" panose="020B0604020202020204" pitchFamily="34" charset="0"/>
              <a:buChar char="•"/>
            </a:pPr>
            <a:r>
              <a:rPr lang="en-US" sz="2300" b="0" dirty="0"/>
              <a:t>Add repo</a:t>
            </a:r>
          </a:p>
          <a:p>
            <a:pPr lvl="2"/>
            <a:r>
              <a:rPr lang="en-US" b="1" i="1" dirty="0"/>
              <a:t>helm repo add helm101 </a:t>
            </a:r>
            <a:r>
              <a:rPr lang="en-US" b="1" i="1" dirty="0">
                <a:hlinkClick r:id="rId3"/>
              </a:rPr>
              <a:t>https://ibm.github.io/helm101/</a:t>
            </a:r>
            <a:endParaRPr lang="en-US" b="1" i="1" dirty="0"/>
          </a:p>
          <a:p>
            <a:pPr marL="342900" indent="-342900">
              <a:buFont typeface="Arial" panose="020B0604020202020204" pitchFamily="34" charset="0"/>
              <a:buChar char="•"/>
            </a:pPr>
            <a:r>
              <a:rPr lang="en-US" sz="2300" b="0" dirty="0"/>
              <a:t>Verify that helm101/guestbook is now in your repo</a:t>
            </a:r>
          </a:p>
          <a:p>
            <a:pPr lvl="2"/>
            <a:r>
              <a:rPr lang="en-US" b="1" i="1" dirty="0"/>
              <a:t>helm repo list</a:t>
            </a:r>
          </a:p>
          <a:p>
            <a:pPr lvl="2"/>
            <a:r>
              <a:rPr lang="en-US" b="1" i="1" dirty="0"/>
              <a:t>helm search helm101</a:t>
            </a:r>
          </a:p>
          <a:p>
            <a:pPr marL="342900" indent="-342900">
              <a:buFont typeface="Arial" panose="020B0604020202020204" pitchFamily="34" charset="0"/>
              <a:buChar char="•"/>
            </a:pPr>
            <a:r>
              <a:rPr lang="en-US" sz="2300" b="0" dirty="0"/>
              <a:t>Install</a:t>
            </a:r>
            <a:r>
              <a:rPr lang="en-US" b="0" dirty="0"/>
              <a:t> </a:t>
            </a:r>
          </a:p>
          <a:p>
            <a:pPr lvl="2"/>
            <a:r>
              <a:rPr lang="en-US" b="1" i="1" dirty="0"/>
              <a:t>helm install helm101/guestbook --name myguestbook --set serviceType=NodePort </a:t>
            </a:r>
            <a:r>
              <a:rPr lang="mr-IN" dirty="0"/>
              <a:t>–</a:t>
            </a:r>
            <a:r>
              <a:rPr lang="en-US" dirty="0"/>
              <a:t> follow the output instructions to see your guestbook application</a:t>
            </a:r>
          </a:p>
          <a:p>
            <a:pPr marL="342900" indent="-342900">
              <a:buFont typeface="Arial" panose="020B0604020202020204" pitchFamily="34" charset="0"/>
              <a:buChar char="•"/>
            </a:pPr>
            <a:r>
              <a:rPr lang="en-US" sz="2600" b="0" dirty="0"/>
              <a:t>Verify that your guestbook chart is installed</a:t>
            </a:r>
          </a:p>
          <a:p>
            <a:pPr lvl="2"/>
            <a:r>
              <a:rPr lang="en-US" b="1" i="1" dirty="0"/>
              <a:t>helm ls</a:t>
            </a:r>
          </a:p>
          <a:p>
            <a:pPr marL="342900" indent="-342900">
              <a:buFont typeface="Arial" panose="020B0604020202020204" pitchFamily="34" charset="0"/>
              <a:buChar char="•"/>
            </a:pPr>
            <a:r>
              <a:rPr lang="en-US" sz="2600" b="0" dirty="0"/>
              <a:t>Check chart release history</a:t>
            </a:r>
          </a:p>
          <a:p>
            <a:pPr lvl="2"/>
            <a:r>
              <a:rPr lang="en-US" b="1" i="1" dirty="0"/>
              <a:t>helm history myguestbook</a:t>
            </a:r>
          </a:p>
        </p:txBody>
      </p:sp>
      <p:sp>
        <p:nvSpPr>
          <p:cNvPr id="4" name="Slide Number Placeholder 3"/>
          <p:cNvSpPr>
            <a:spLocks noGrp="1"/>
          </p:cNvSpPr>
          <p:nvPr>
            <p:ph type="sldNum" sz="quarter" idx="12"/>
          </p:nvPr>
        </p:nvSpPr>
        <p:spPr/>
        <p:txBody>
          <a:bodyPr/>
          <a:lstStyle/>
          <a:p>
            <a:fld id="{D924A81F-5E2C-2E4D-A217-11B91391D3AF}" type="slidenum">
              <a:rPr lang="en-US" smtClean="0"/>
              <a:t>13</a:t>
            </a:fld>
            <a:endParaRPr lang="en-US" dirty="0"/>
          </a:p>
        </p:txBody>
      </p:sp>
    </p:spTree>
    <p:extLst>
      <p:ext uri="{BB962C8B-B14F-4D97-AF65-F5344CB8AC3E}">
        <p14:creationId xmlns:p14="http://schemas.microsoft.com/office/powerpoint/2010/main" val="1043196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9275618" cy="5988135"/>
          </a:xfrm>
        </p:spPr>
        <p:txBody>
          <a:bodyPr/>
          <a:lstStyle/>
          <a:p>
            <a:r>
              <a:rPr lang="en-US" dirty="0"/>
              <a:t>Demo </a:t>
            </a:r>
            <a:r>
              <a:rPr lang="mr-IN" dirty="0"/>
              <a:t>–</a:t>
            </a:r>
            <a:r>
              <a:rPr lang="en-US" dirty="0"/>
              <a:t> Guestbook Upgrades and Rollback</a:t>
            </a:r>
          </a:p>
        </p:txBody>
      </p:sp>
      <p:sp>
        <p:nvSpPr>
          <p:cNvPr id="3" name="Content Placeholder 2"/>
          <p:cNvSpPr>
            <a:spLocks noGrp="1"/>
          </p:cNvSpPr>
          <p:nvPr>
            <p:ph idx="1"/>
          </p:nvPr>
        </p:nvSpPr>
        <p:spPr>
          <a:xfrm>
            <a:off x="457200" y="914400"/>
            <a:ext cx="11353800" cy="5432612"/>
          </a:xfrm>
        </p:spPr>
        <p:txBody>
          <a:bodyPr>
            <a:normAutofit fontScale="77500" lnSpcReduction="20000"/>
          </a:bodyPr>
          <a:lstStyle/>
          <a:p>
            <a:r>
              <a:rPr lang="en-US" b="0" dirty="0"/>
              <a:t>First let’s see what we have</a:t>
            </a:r>
          </a:p>
          <a:p>
            <a:pPr lvl="1"/>
            <a:r>
              <a:rPr lang="en-US" sz="1800" dirty="0"/>
              <a:t> </a:t>
            </a:r>
            <a:r>
              <a:rPr lang="en-US" sz="2100" b="1" i="1" dirty="0"/>
              <a:t>helm history myguestbook</a:t>
            </a:r>
          </a:p>
          <a:p>
            <a:pPr lvl="2"/>
            <a:r>
              <a:rPr lang="en-US" sz="1400" dirty="0"/>
              <a:t>REVISION	UPDATED                 			STATUS  	CHART          	DESCRIPTION</a:t>
            </a:r>
          </a:p>
          <a:p>
            <a:pPr marL="914400" lvl="2" indent="0">
              <a:buNone/>
            </a:pPr>
            <a:r>
              <a:rPr lang="en-US" sz="1400" dirty="0"/>
              <a:t>      1      		Thu May 17 21:54:29 2018		DEPLOYED	guestbook-0.1.0 Install complete</a:t>
            </a:r>
          </a:p>
          <a:p>
            <a:r>
              <a:rPr lang="en-US" b="0" dirty="0"/>
              <a:t>Upgrade </a:t>
            </a:r>
          </a:p>
          <a:p>
            <a:pPr lvl="1"/>
            <a:r>
              <a:rPr lang="en-US" sz="2000" b="1" i="1" dirty="0"/>
              <a:t>helm upgrade myguestbook helm101/guestbook</a:t>
            </a:r>
          </a:p>
          <a:p>
            <a:pPr lvl="1"/>
            <a:r>
              <a:rPr lang="en-US" sz="2100" b="1" i="1" dirty="0"/>
              <a:t>helm history myguestbook</a:t>
            </a:r>
          </a:p>
          <a:p>
            <a:pPr lvl="2"/>
            <a:r>
              <a:rPr lang="en-US" sz="1400" dirty="0"/>
              <a:t>REVISION		UPDATED                 		STATUS    		CHART          		DESCRIPTION</a:t>
            </a:r>
          </a:p>
          <a:p>
            <a:pPr marL="914400" lvl="2" indent="0">
              <a:buNone/>
            </a:pPr>
            <a:r>
              <a:rPr lang="en-US" sz="1400" dirty="0"/>
              <a:t>      1       		Thu May 17 21:54:29 2018		SUPERSEDED		guestbook-0.1.0	Install complete</a:t>
            </a:r>
          </a:p>
          <a:p>
            <a:pPr marL="914400" lvl="2" indent="0">
              <a:buNone/>
            </a:pPr>
            <a:r>
              <a:rPr lang="en-US" sz="1400" dirty="0"/>
              <a:t>      2       		Fri May 18 09:08:10 2018		DEPLOYED  		guestbook-0.1.0	Upgrade complete</a:t>
            </a:r>
          </a:p>
          <a:p>
            <a:r>
              <a:rPr lang="en-US" b="0" dirty="0"/>
              <a:t>Rollback</a:t>
            </a:r>
          </a:p>
          <a:p>
            <a:pPr lvl="1"/>
            <a:r>
              <a:rPr lang="en-US" sz="2000" b="1" i="1" dirty="0"/>
              <a:t>helm rollback myguestbook 1</a:t>
            </a:r>
          </a:p>
          <a:p>
            <a:pPr marL="685800" lvl="2">
              <a:spcBef>
                <a:spcPts val="1000"/>
              </a:spcBef>
              <a:buClr>
                <a:schemeClr val="tx1"/>
              </a:buClr>
            </a:pPr>
            <a:r>
              <a:rPr lang="en-US" sz="2100" b="1" i="1" dirty="0"/>
              <a:t>helm history myguestbook</a:t>
            </a:r>
          </a:p>
          <a:p>
            <a:pPr marL="1143000" lvl="3">
              <a:spcBef>
                <a:spcPts val="1000"/>
              </a:spcBef>
              <a:buClr>
                <a:schemeClr val="tx1"/>
              </a:buClr>
            </a:pPr>
            <a:r>
              <a:rPr lang="en-US" sz="1400" dirty="0"/>
              <a:t>REVISION		UPDATED                 		STATUS    		CHART          		DESCRIPTION</a:t>
            </a:r>
          </a:p>
          <a:p>
            <a:pPr marL="914400" lvl="3" indent="0">
              <a:spcBef>
                <a:spcPts val="1000"/>
              </a:spcBef>
              <a:buClr>
                <a:schemeClr val="tx1"/>
              </a:buClr>
              <a:buNone/>
            </a:pPr>
            <a:r>
              <a:rPr lang="en-US" sz="1400" dirty="0"/>
              <a:t>      1       		Thu May 17 21:54:29 2018		SUPERSEDED		guestbook-0.1.0	Install complete</a:t>
            </a:r>
          </a:p>
          <a:p>
            <a:pPr marL="914400" lvl="3" indent="0">
              <a:spcBef>
                <a:spcPts val="1000"/>
              </a:spcBef>
              <a:buClr>
                <a:schemeClr val="tx1"/>
              </a:buClr>
              <a:buNone/>
            </a:pPr>
            <a:r>
              <a:rPr lang="en-US" sz="1400" dirty="0"/>
              <a:t>      2       		Fri May 18 09:08:10 2018		SUPERSEDED		guestbook-0.1.0	Upgrade complete</a:t>
            </a:r>
          </a:p>
          <a:p>
            <a:pPr marL="914400" lvl="3" indent="0">
              <a:spcBef>
                <a:spcPts val="1000"/>
              </a:spcBef>
              <a:buClr>
                <a:schemeClr val="tx1"/>
              </a:buClr>
              <a:buNone/>
            </a:pPr>
            <a:r>
              <a:rPr lang="en-US" sz="1400" dirty="0"/>
              <a:t>      3       		Fri May 18 09:11:25 2018		DEPLOYED  		guestbook-0.1.0	Rollback to 1</a:t>
            </a:r>
          </a:p>
          <a:p>
            <a:endParaRPr lang="en-US" dirty="0"/>
          </a:p>
          <a:p>
            <a:endParaRPr lang="en-US" dirty="0"/>
          </a:p>
        </p:txBody>
      </p:sp>
      <p:sp>
        <p:nvSpPr>
          <p:cNvPr id="4" name="Slide Number Placeholder 3"/>
          <p:cNvSpPr>
            <a:spLocks noGrp="1"/>
          </p:cNvSpPr>
          <p:nvPr>
            <p:ph type="sldNum" sz="quarter" idx="12"/>
          </p:nvPr>
        </p:nvSpPr>
        <p:spPr/>
        <p:txBody>
          <a:bodyPr/>
          <a:lstStyle/>
          <a:p>
            <a:fld id="{D924A81F-5E2C-2E4D-A217-11B91391D3AF}" type="slidenum">
              <a:rPr lang="en-US" smtClean="0"/>
              <a:t>14</a:t>
            </a:fld>
            <a:endParaRPr lang="en-US" dirty="0"/>
          </a:p>
        </p:txBody>
      </p:sp>
    </p:spTree>
    <p:extLst>
      <p:ext uri="{BB962C8B-B14F-4D97-AF65-F5344CB8AC3E}">
        <p14:creationId xmlns:p14="http://schemas.microsoft.com/office/powerpoint/2010/main" val="1615750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mr-IN" dirty="0"/>
              <a:t>–</a:t>
            </a:r>
            <a:r>
              <a:rPr lang="en-US" dirty="0"/>
              <a:t> Clean Up</a:t>
            </a:r>
          </a:p>
        </p:txBody>
      </p:sp>
      <p:sp>
        <p:nvSpPr>
          <p:cNvPr id="3" name="Content Placeholder 2"/>
          <p:cNvSpPr>
            <a:spLocks noGrp="1"/>
          </p:cNvSpPr>
          <p:nvPr>
            <p:ph idx="1"/>
          </p:nvPr>
        </p:nvSpPr>
        <p:spPr>
          <a:xfrm>
            <a:off x="533400" y="1111624"/>
            <a:ext cx="11353800" cy="4953000"/>
          </a:xfrm>
        </p:spPr>
        <p:txBody>
          <a:bodyPr/>
          <a:lstStyle/>
          <a:p>
            <a:pPr marL="342900" indent="-342900">
              <a:buFont typeface="Arial" panose="020B0604020202020204" pitchFamily="34" charset="0"/>
              <a:buChar char="•"/>
            </a:pPr>
            <a:r>
              <a:rPr lang="en-US" sz="2000" b="0" dirty="0"/>
              <a:t>Remove repo</a:t>
            </a:r>
          </a:p>
          <a:p>
            <a:pPr lvl="2"/>
            <a:r>
              <a:rPr lang="en-US" sz="1800" b="1" dirty="0"/>
              <a:t>helm repo remove helm101</a:t>
            </a:r>
          </a:p>
          <a:p>
            <a:pPr marL="342900" indent="-342900">
              <a:buFont typeface="Arial" panose="020B0604020202020204" pitchFamily="34" charset="0"/>
              <a:buChar char="•"/>
            </a:pPr>
            <a:r>
              <a:rPr lang="en-US" sz="2000" b="0" dirty="0"/>
              <a:t>Remove chart completely</a:t>
            </a:r>
          </a:p>
          <a:p>
            <a:pPr lvl="2"/>
            <a:r>
              <a:rPr lang="en-US" sz="1800" b="1" dirty="0"/>
              <a:t>helm delete --purge myguestbook</a:t>
            </a:r>
          </a:p>
          <a:p>
            <a:pPr lvl="3"/>
            <a:r>
              <a:rPr lang="en-US" sz="1600" dirty="0"/>
              <a:t>Delete all Kubernetes resources generated when the chart was instantiated</a:t>
            </a:r>
            <a:endParaRPr lang="en-US" sz="1600" b="1" dirty="0"/>
          </a:p>
        </p:txBody>
      </p:sp>
      <p:sp>
        <p:nvSpPr>
          <p:cNvPr id="4" name="Slide Number Placeholder 3"/>
          <p:cNvSpPr>
            <a:spLocks noGrp="1"/>
          </p:cNvSpPr>
          <p:nvPr>
            <p:ph type="sldNum" sz="quarter" idx="12"/>
          </p:nvPr>
        </p:nvSpPr>
        <p:spPr/>
        <p:txBody>
          <a:bodyPr/>
          <a:lstStyle/>
          <a:p>
            <a:fld id="{D924A81F-5E2C-2E4D-A217-11B91391D3AF}" type="slidenum">
              <a:rPr lang="en-US" smtClean="0"/>
              <a:t>15</a:t>
            </a:fld>
            <a:endParaRPr lang="en-US" dirty="0"/>
          </a:p>
        </p:txBody>
      </p:sp>
    </p:spTree>
    <p:extLst>
      <p:ext uri="{BB962C8B-B14F-4D97-AF65-F5344CB8AC3E}">
        <p14:creationId xmlns:p14="http://schemas.microsoft.com/office/powerpoint/2010/main" val="991248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21"/>
          </p:nvPr>
        </p:nvPicPr>
        <p:blipFill rotWithShape="1">
          <a:blip r:embed="rId3" cstate="screen">
            <a:extLst>
              <a:ext uri="{28A0092B-C50C-407E-A947-70E740481C1C}">
                <a14:useLocalDpi xmlns:a14="http://schemas.microsoft.com/office/drawing/2010/main"/>
              </a:ext>
            </a:extLst>
          </a:blip>
          <a:srcRect/>
          <a:stretch/>
        </p:blipFill>
        <p:spPr>
          <a:xfrm>
            <a:off x="-30938" y="0"/>
            <a:ext cx="12222938" cy="6858000"/>
          </a:xfrm>
        </p:spPr>
      </p:pic>
      <p:sp>
        <p:nvSpPr>
          <p:cNvPr id="2" name="Content Placeholder 1"/>
          <p:cNvSpPr>
            <a:spLocks noGrp="1"/>
          </p:cNvSpPr>
          <p:nvPr>
            <p:ph sz="quarter" idx="19"/>
          </p:nvPr>
        </p:nvSpPr>
        <p:spPr/>
        <p:txBody>
          <a:bodyPr/>
          <a:lstStyle/>
          <a:p>
            <a:r>
              <a:rPr lang="en-US" sz="2800" dirty="0"/>
              <a:t>Guestbook Chart</a:t>
            </a:r>
            <a:endParaRPr lang="en-US" dirty="0"/>
          </a:p>
          <a:p>
            <a:r>
              <a:rPr lang="en-US" dirty="0">
                <a:hlinkClick r:id="rId4"/>
              </a:rPr>
              <a:t>https://github.com/IBM/helm101/tree/master/charts/guestbook</a:t>
            </a:r>
            <a:r>
              <a:rPr lang="en-US" dirty="0"/>
              <a:t> </a:t>
            </a:r>
          </a:p>
          <a:p>
            <a:endParaRPr lang="en-US" dirty="0"/>
          </a:p>
        </p:txBody>
      </p:sp>
      <p:sp>
        <p:nvSpPr>
          <p:cNvPr id="3" name="Slide Number Placeholder 2"/>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D999D4-B456-9943-89B7-30D56181CE18}" type="slidenum">
              <a:rPr kumimoji="0" lang="en-US" sz="800" b="0" i="0" u="none" strike="noStrike" kern="1200" cap="none" spc="0" normalizeH="0" baseline="0" noProof="0" smtClean="0">
                <a:ln>
                  <a:noFill/>
                </a:ln>
                <a:solidFill>
                  <a:srgbClr val="FFFFFF"/>
                </a:solidFill>
                <a:effectLst/>
                <a:uLnTx/>
                <a:uFillTx/>
                <a:latin typeface="IBM Plex Sans"/>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800" b="0" i="0" u="none" strike="noStrike" kern="1200" cap="none" spc="0" normalizeH="0" baseline="0" noProof="0" dirty="0">
              <a:ln>
                <a:noFill/>
              </a:ln>
              <a:solidFill>
                <a:srgbClr val="FFFFFF"/>
              </a:solidFill>
              <a:effectLst/>
              <a:uLnTx/>
              <a:uFillTx/>
              <a:latin typeface="IBM Plex Sans"/>
              <a:cs typeface="Arial" charset="0"/>
            </a:endParaRPr>
          </a:p>
        </p:txBody>
      </p:sp>
      <p:pic>
        <p:nvPicPr>
          <p:cNvPr id="6" name="Picture 5">
            <a:extLst>
              <a:ext uri="{FF2B5EF4-FFF2-40B4-BE49-F238E27FC236}">
                <a16:creationId xmlns:a16="http://schemas.microsoft.com/office/drawing/2014/main" id="{BA043D09-BCE9-4877-9FAB-8EF197542284}"/>
              </a:ext>
            </a:extLst>
          </p:cNvPr>
          <p:cNvPicPr>
            <a:picLocks noChangeAspect="1"/>
          </p:cNvPicPr>
          <p:nvPr/>
        </p:nvPicPr>
        <p:blipFill>
          <a:blip r:embed="rId5">
            <a:duotone>
              <a:prstClr val="black"/>
              <a:schemeClr val="accent1">
                <a:tint val="45000"/>
                <a:satMod val="400000"/>
              </a:schemeClr>
            </a:duotone>
          </a:blip>
          <a:stretch>
            <a:fillRect/>
          </a:stretch>
        </p:blipFill>
        <p:spPr>
          <a:xfrm>
            <a:off x="0" y="6240629"/>
            <a:ext cx="1567287" cy="572235"/>
          </a:xfrm>
          <a:prstGeom prst="rect">
            <a:avLst/>
          </a:prstGeom>
        </p:spPr>
      </p:pic>
    </p:spTree>
    <p:custDataLst>
      <p:tags r:id="rId1"/>
    </p:custDataLst>
    <p:extLst>
      <p:ext uri="{BB962C8B-B14F-4D97-AF65-F5344CB8AC3E}">
        <p14:creationId xmlns:p14="http://schemas.microsoft.com/office/powerpoint/2010/main" val="3762230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21"/>
          </p:nvPr>
        </p:nvPicPr>
        <p:blipFill rotWithShape="1">
          <a:blip r:embed="rId3" cstate="screen">
            <a:extLst>
              <a:ext uri="{28A0092B-C50C-407E-A947-70E740481C1C}">
                <a14:useLocalDpi xmlns:a14="http://schemas.microsoft.com/office/drawing/2010/main"/>
              </a:ext>
            </a:extLst>
          </a:blip>
          <a:srcRect/>
          <a:stretch/>
        </p:blipFill>
        <p:spPr>
          <a:xfrm>
            <a:off x="0" y="0"/>
            <a:ext cx="12223974" cy="6858001"/>
          </a:xfrm>
        </p:spPr>
      </p:pic>
      <p:sp>
        <p:nvSpPr>
          <p:cNvPr id="3" name="Content Placeholder 2"/>
          <p:cNvSpPr>
            <a:spLocks noGrp="1"/>
          </p:cNvSpPr>
          <p:nvPr>
            <p:ph sz="quarter" idx="19"/>
          </p:nvPr>
        </p:nvSpPr>
        <p:spPr/>
        <p:txBody>
          <a:bodyPr/>
          <a:lstStyle/>
          <a:p>
            <a:r>
              <a:rPr lang="en-US" sz="3600" dirty="0"/>
              <a:t>Let’s Learn More About Helm</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D999D4-B456-9943-89B7-30D56181CE18}" type="slidenum">
              <a:rPr kumimoji="0" lang="en-US" sz="800" b="0" i="0" u="none" strike="noStrike" kern="1200" cap="none" spc="0" normalizeH="0" baseline="0" noProof="0" smtClean="0">
                <a:ln>
                  <a:noFill/>
                </a:ln>
                <a:solidFill>
                  <a:srgbClr val="2B2B2B"/>
                </a:solidFill>
                <a:effectLst/>
                <a:uLnTx/>
                <a:uFillTx/>
                <a:latin typeface="IBM Plex Sans"/>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800" b="0" i="0" u="none" strike="noStrike" kern="1200" cap="none" spc="0" normalizeH="0" baseline="0" noProof="0" dirty="0">
              <a:ln>
                <a:noFill/>
              </a:ln>
              <a:solidFill>
                <a:srgbClr val="2B2B2B"/>
              </a:solidFill>
              <a:effectLst/>
              <a:uLnTx/>
              <a:uFillTx/>
              <a:latin typeface="IBM Plex Sans"/>
              <a:cs typeface="Arial" charset="0"/>
            </a:endParaRPr>
          </a:p>
        </p:txBody>
      </p:sp>
      <p:pic>
        <p:nvPicPr>
          <p:cNvPr id="8" name="Picture 7">
            <a:extLst>
              <a:ext uri="{FF2B5EF4-FFF2-40B4-BE49-F238E27FC236}">
                <a16:creationId xmlns:a16="http://schemas.microsoft.com/office/drawing/2014/main" id="{06D9A77F-CE92-4CC7-A8FE-4BBE6E75AD1F}"/>
              </a:ext>
            </a:extLst>
          </p:cNvPr>
          <p:cNvPicPr>
            <a:picLocks noChangeAspect="1"/>
          </p:cNvPicPr>
          <p:nvPr/>
        </p:nvPicPr>
        <p:blipFill>
          <a:blip r:embed="rId4">
            <a:duotone>
              <a:prstClr val="black"/>
              <a:schemeClr val="accent1">
                <a:tint val="45000"/>
                <a:satMod val="400000"/>
              </a:schemeClr>
            </a:duotone>
          </a:blip>
          <a:stretch>
            <a:fillRect/>
          </a:stretch>
        </p:blipFill>
        <p:spPr>
          <a:xfrm>
            <a:off x="0" y="6240629"/>
            <a:ext cx="1567287" cy="572235"/>
          </a:xfrm>
          <a:prstGeom prst="rect">
            <a:avLst/>
          </a:prstGeom>
        </p:spPr>
      </p:pic>
    </p:spTree>
    <p:custDataLst>
      <p:tags r:id="rId1"/>
    </p:custDataLst>
    <p:extLst>
      <p:ext uri="{BB962C8B-B14F-4D97-AF65-F5344CB8AC3E}">
        <p14:creationId xmlns:p14="http://schemas.microsoft.com/office/powerpoint/2010/main" val="212557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55A6-A7DF-B443-8929-2510EE1AA158}"/>
              </a:ext>
            </a:extLst>
          </p:cNvPr>
          <p:cNvSpPr>
            <a:spLocks noGrp="1"/>
          </p:cNvSpPr>
          <p:nvPr>
            <p:ph type="title"/>
          </p:nvPr>
        </p:nvSpPr>
        <p:spPr/>
        <p:txBody>
          <a:bodyPr/>
          <a:lstStyle/>
          <a:p>
            <a:r>
              <a:rPr lang="en-US" dirty="0"/>
              <a:t>Helm Architecture</a:t>
            </a:r>
          </a:p>
        </p:txBody>
      </p:sp>
      <p:sp>
        <p:nvSpPr>
          <p:cNvPr id="3" name="Content Placeholder 2">
            <a:extLst>
              <a:ext uri="{FF2B5EF4-FFF2-40B4-BE49-F238E27FC236}">
                <a16:creationId xmlns:a16="http://schemas.microsoft.com/office/drawing/2014/main" id="{232A4CBC-2560-E04A-8ED9-871EB5A30604}"/>
              </a:ext>
            </a:extLst>
          </p:cNvPr>
          <p:cNvSpPr>
            <a:spLocks noGrp="1"/>
          </p:cNvSpPr>
          <p:nvPr>
            <p:ph idx="1"/>
          </p:nvPr>
        </p:nvSpPr>
        <p:spPr>
          <a:xfrm>
            <a:off x="457200" y="1447800"/>
            <a:ext cx="5039232" cy="4953000"/>
          </a:xfrm>
        </p:spPr>
        <p:txBody>
          <a:bodyPr>
            <a:normAutofit fontScale="92500" lnSpcReduction="20000"/>
          </a:bodyPr>
          <a:lstStyle/>
          <a:p>
            <a:r>
              <a:rPr lang="en-US" sz="2400" b="0" dirty="0"/>
              <a:t>The Helm Client (helm)</a:t>
            </a:r>
          </a:p>
          <a:p>
            <a:pPr lvl="1"/>
            <a:r>
              <a:rPr lang="en-US" sz="2200" dirty="0"/>
              <a:t>Command-line client for end users</a:t>
            </a:r>
          </a:p>
          <a:p>
            <a:pPr lvl="1"/>
            <a:r>
              <a:rPr lang="en-US" sz="2200" dirty="0"/>
              <a:t>Interacts with the Tiller server sending charts to be installed/upgrade/uninstall</a:t>
            </a:r>
          </a:p>
          <a:p>
            <a:pPr lvl="1"/>
            <a:r>
              <a:rPr lang="en-US" sz="2200" dirty="0"/>
              <a:t>Interacts with the chart repository</a:t>
            </a:r>
          </a:p>
          <a:p>
            <a:r>
              <a:rPr lang="en-US" sz="2400" b="0" dirty="0"/>
              <a:t>The Helm Server (Tiller) </a:t>
            </a:r>
          </a:p>
          <a:p>
            <a:pPr lvl="1"/>
            <a:r>
              <a:rPr lang="en-US" sz="2200" dirty="0"/>
              <a:t>Interacts with the Helm client and interfaces with the Kubernetes API server</a:t>
            </a:r>
          </a:p>
          <a:p>
            <a:pPr lvl="1"/>
            <a:r>
              <a:rPr lang="en-US" sz="2200" dirty="0"/>
              <a:t>Renders templates to Kubernetes manifest files</a:t>
            </a:r>
          </a:p>
          <a:p>
            <a:pPr lvl="1"/>
            <a:r>
              <a:rPr lang="en-US" sz="2200" dirty="0"/>
              <a:t>Install/Upgrade/Uninstall charts into Kubernetes, and then tracks the subsequent release</a:t>
            </a:r>
          </a:p>
        </p:txBody>
      </p:sp>
      <p:sp>
        <p:nvSpPr>
          <p:cNvPr id="4" name="Slide Number Placeholder 3">
            <a:extLst>
              <a:ext uri="{FF2B5EF4-FFF2-40B4-BE49-F238E27FC236}">
                <a16:creationId xmlns:a16="http://schemas.microsoft.com/office/drawing/2014/main" id="{2ED68830-F272-FF4A-BF26-6D7569CE12E2}"/>
              </a:ext>
            </a:extLst>
          </p:cNvPr>
          <p:cNvSpPr>
            <a:spLocks noGrp="1"/>
          </p:cNvSpPr>
          <p:nvPr>
            <p:ph type="sldNum" sz="quarter" idx="12"/>
          </p:nvPr>
        </p:nvSpPr>
        <p:spPr/>
        <p:txBody>
          <a:bodyPr/>
          <a:lstStyle/>
          <a:p>
            <a:fld id="{D924A81F-5E2C-2E4D-A217-11B91391D3AF}" type="slidenum">
              <a:rPr lang="en-US" smtClean="0"/>
              <a:t>18</a:t>
            </a:fld>
            <a:endParaRPr lang="en-US" dirty="0"/>
          </a:p>
        </p:txBody>
      </p:sp>
      <p:sp>
        <p:nvSpPr>
          <p:cNvPr id="5" name="Rounded Rectangle 4"/>
          <p:cNvSpPr/>
          <p:nvPr/>
        </p:nvSpPr>
        <p:spPr>
          <a:xfrm>
            <a:off x="5784004" y="2996774"/>
            <a:ext cx="2771343" cy="1886670"/>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endParaRPr lang="en-US" sz="1200" dirty="0">
              <a:solidFill>
                <a:schemeClr val="tx1"/>
              </a:solidFill>
            </a:endParaRPr>
          </a:p>
        </p:txBody>
      </p:sp>
      <p:sp>
        <p:nvSpPr>
          <p:cNvPr id="6" name="Rounded Rectangle 5"/>
          <p:cNvSpPr/>
          <p:nvPr/>
        </p:nvSpPr>
        <p:spPr>
          <a:xfrm>
            <a:off x="8954450" y="2933103"/>
            <a:ext cx="2827103" cy="1886670"/>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endParaRPr lang="en-US" sz="1200" dirty="0">
              <a:solidFill>
                <a:schemeClr val="tx1"/>
              </a:solidFill>
            </a:endParaRPr>
          </a:p>
        </p:txBody>
      </p:sp>
      <p:sp>
        <p:nvSpPr>
          <p:cNvPr id="19" name="Rounded Rectangle 18"/>
          <p:cNvSpPr/>
          <p:nvPr/>
        </p:nvSpPr>
        <p:spPr>
          <a:xfrm>
            <a:off x="6060159" y="2899176"/>
            <a:ext cx="2495188" cy="1747717"/>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endParaRPr lang="en-US" sz="1200" dirty="0">
              <a:solidFill>
                <a:schemeClr val="tx1"/>
              </a:solidFill>
            </a:endParaRPr>
          </a:p>
        </p:txBody>
      </p:sp>
      <p:sp>
        <p:nvSpPr>
          <p:cNvPr id="20" name="Rounded Rectangle 19"/>
          <p:cNvSpPr/>
          <p:nvPr/>
        </p:nvSpPr>
        <p:spPr>
          <a:xfrm>
            <a:off x="9388797" y="3298634"/>
            <a:ext cx="1823454" cy="788251"/>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b="1" dirty="0">
                <a:solidFill>
                  <a:schemeClr val="tx1"/>
                </a:solidFill>
              </a:rPr>
              <a:t>Kubernetes </a:t>
            </a:r>
          </a:p>
          <a:p>
            <a:pPr algn="ctr"/>
            <a:r>
              <a:rPr lang="en-US" sz="1200" b="1" dirty="0">
                <a:solidFill>
                  <a:schemeClr val="tx1"/>
                </a:solidFill>
              </a:rPr>
              <a:t>API Server</a:t>
            </a:r>
          </a:p>
        </p:txBody>
      </p:sp>
      <p:sp>
        <p:nvSpPr>
          <p:cNvPr id="22" name="Rounded Rectangle 21"/>
          <p:cNvSpPr/>
          <p:nvPr/>
        </p:nvSpPr>
        <p:spPr>
          <a:xfrm>
            <a:off x="6051750" y="1523999"/>
            <a:ext cx="1740048" cy="538796"/>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dirty="0">
                <a:solidFill>
                  <a:schemeClr val="tx1"/>
                </a:solidFill>
              </a:rPr>
              <a:t>Helm Client</a:t>
            </a:r>
          </a:p>
          <a:p>
            <a:pPr algn="ctr"/>
            <a:r>
              <a:rPr lang="en-US" sz="1200" dirty="0">
                <a:solidFill>
                  <a:schemeClr val="tx1"/>
                </a:solidFill>
              </a:rPr>
              <a:t>( helm)</a:t>
            </a:r>
          </a:p>
        </p:txBody>
      </p:sp>
      <p:cxnSp>
        <p:nvCxnSpPr>
          <p:cNvPr id="23" name="Straight Arrow Connector 22"/>
          <p:cNvCxnSpPr/>
          <p:nvPr/>
        </p:nvCxnSpPr>
        <p:spPr>
          <a:xfrm flipH="1">
            <a:off x="6908457" y="2062796"/>
            <a:ext cx="13316" cy="130304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87941" y="2297183"/>
            <a:ext cx="1305316" cy="276999"/>
          </a:xfrm>
          <a:prstGeom prst="rect">
            <a:avLst/>
          </a:prstGeom>
          <a:noFill/>
          <a:ln>
            <a:solidFill>
              <a:schemeClr val="tx1"/>
            </a:solidFill>
          </a:ln>
        </p:spPr>
        <p:txBody>
          <a:bodyPr wrap="square" rtlCol="0">
            <a:spAutoFit/>
          </a:bodyPr>
          <a:lstStyle/>
          <a:p>
            <a:pPr algn="ctr"/>
            <a:r>
              <a:rPr lang="en-US" sz="1200" dirty="0"/>
              <a:t>Helm chart</a:t>
            </a:r>
          </a:p>
        </p:txBody>
      </p:sp>
      <p:sp>
        <p:nvSpPr>
          <p:cNvPr id="40" name="Rounded Rectangle 39"/>
          <p:cNvSpPr/>
          <p:nvPr/>
        </p:nvSpPr>
        <p:spPr>
          <a:xfrm>
            <a:off x="6396027" y="3365841"/>
            <a:ext cx="1823454" cy="788251"/>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b="1" dirty="0">
                <a:solidFill>
                  <a:schemeClr val="tx1"/>
                </a:solidFill>
              </a:rPr>
              <a:t>Helm Server (Tiller)</a:t>
            </a:r>
          </a:p>
          <a:p>
            <a:pPr algn="ctr"/>
            <a:endParaRPr lang="en-US" sz="1200" b="1" dirty="0">
              <a:solidFill>
                <a:schemeClr val="tx1"/>
              </a:solidFill>
            </a:endParaRPr>
          </a:p>
          <a:p>
            <a:pPr algn="ctr"/>
            <a:endParaRPr lang="en-US" sz="1200" b="1" dirty="0">
              <a:solidFill>
                <a:schemeClr val="tx1"/>
              </a:solidFill>
            </a:endParaRPr>
          </a:p>
        </p:txBody>
      </p:sp>
      <p:cxnSp>
        <p:nvCxnSpPr>
          <p:cNvPr id="41" name="Straight Arrow Connector 40"/>
          <p:cNvCxnSpPr>
            <a:cxnSpLocks/>
          </p:cNvCxnSpPr>
          <p:nvPr/>
        </p:nvCxnSpPr>
        <p:spPr>
          <a:xfrm>
            <a:off x="8244650" y="3735672"/>
            <a:ext cx="1144147"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534920" y="4947115"/>
            <a:ext cx="3644843" cy="386886"/>
          </a:xfrm>
          <a:prstGeom prst="rect">
            <a:avLst/>
          </a:prstGeom>
          <a:noFill/>
        </p:spPr>
        <p:txBody>
          <a:bodyPr wrap="square" rtlCol="0">
            <a:spAutoFit/>
          </a:bodyPr>
          <a:lstStyle/>
          <a:p>
            <a:r>
              <a:rPr lang="en-US" dirty="0"/>
              <a:t>Kubernetes Cluster</a:t>
            </a:r>
          </a:p>
        </p:txBody>
      </p:sp>
      <p:sp>
        <p:nvSpPr>
          <p:cNvPr id="45" name="Rounded Rectangle 44"/>
          <p:cNvSpPr/>
          <p:nvPr/>
        </p:nvSpPr>
        <p:spPr>
          <a:xfrm>
            <a:off x="5638800" y="2831974"/>
            <a:ext cx="6263640" cy="2502027"/>
          </a:xfrm>
          <a:prstGeom prst="roundRect">
            <a:avLst/>
          </a:prstGeom>
          <a:no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endParaRPr lang="en-US" sz="1200" dirty="0">
              <a:solidFill>
                <a:schemeClr val="tx1"/>
              </a:solidFill>
            </a:endParaRPr>
          </a:p>
        </p:txBody>
      </p:sp>
      <p:pic>
        <p:nvPicPr>
          <p:cNvPr id="17" name="Picture 2" descr="mage result for kuberne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3995" y="4842964"/>
            <a:ext cx="713586" cy="7135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6228" y="3891170"/>
            <a:ext cx="438896" cy="438896"/>
          </a:xfrm>
          <a:prstGeom prst="rect">
            <a:avLst/>
          </a:prstGeom>
        </p:spPr>
      </p:pic>
      <p:sp>
        <p:nvSpPr>
          <p:cNvPr id="18" name="Rounded Rectangle 17">
            <a:extLst>
              <a:ext uri="{FF2B5EF4-FFF2-40B4-BE49-F238E27FC236}">
                <a16:creationId xmlns:a16="http://schemas.microsoft.com/office/drawing/2014/main" id="{41A5F2CA-0DFC-A141-A80F-FF0D548ACE40}"/>
              </a:ext>
            </a:extLst>
          </p:cNvPr>
          <p:cNvSpPr/>
          <p:nvPr/>
        </p:nvSpPr>
        <p:spPr>
          <a:xfrm>
            <a:off x="8770620" y="1506905"/>
            <a:ext cx="1235848" cy="610723"/>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200" dirty="0">
                <a:solidFill>
                  <a:schemeClr val="tx1"/>
                </a:solidFill>
              </a:rPr>
              <a:t>Chart</a:t>
            </a:r>
          </a:p>
          <a:p>
            <a:pPr algn="ctr"/>
            <a:r>
              <a:rPr lang="en-US" sz="1200" dirty="0">
                <a:solidFill>
                  <a:schemeClr val="tx1"/>
                </a:solidFill>
              </a:rPr>
              <a:t>Repository</a:t>
            </a:r>
          </a:p>
        </p:txBody>
      </p:sp>
      <p:cxnSp>
        <p:nvCxnSpPr>
          <p:cNvPr id="26" name="Straight Arrow Connector 25"/>
          <p:cNvCxnSpPr/>
          <p:nvPr/>
        </p:nvCxnSpPr>
        <p:spPr>
          <a:xfrm>
            <a:off x="7791798" y="1782955"/>
            <a:ext cx="978822" cy="1044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9047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Chart all about?</a:t>
            </a:r>
          </a:p>
        </p:txBody>
      </p:sp>
      <p:sp>
        <p:nvSpPr>
          <p:cNvPr id="3" name="Content Placeholder 2"/>
          <p:cNvSpPr>
            <a:spLocks noGrp="1"/>
          </p:cNvSpPr>
          <p:nvPr>
            <p:ph idx="1"/>
          </p:nvPr>
        </p:nvSpPr>
        <p:spPr>
          <a:xfrm>
            <a:off x="457200" y="1194955"/>
            <a:ext cx="11353800" cy="4727863"/>
          </a:xfrm>
        </p:spPr>
        <p:txBody>
          <a:bodyPr>
            <a:normAutofit/>
          </a:bodyPr>
          <a:lstStyle/>
          <a:p>
            <a:pPr marL="342900" indent="-342900">
              <a:buFont typeface="Arial" panose="020B0604020202020204" pitchFamily="34" charset="0"/>
              <a:buChar char="•"/>
            </a:pPr>
            <a:r>
              <a:rPr lang="en-US" sz="2000" b="0" dirty="0"/>
              <a:t>A collection of files that describe a related set of Kubernetes resources</a:t>
            </a:r>
          </a:p>
          <a:p>
            <a:pPr marL="342900" indent="-342900">
              <a:buFont typeface="Arial" panose="020B0604020202020204" pitchFamily="34" charset="0"/>
              <a:buChar char="•"/>
            </a:pPr>
            <a:r>
              <a:rPr lang="en-US" sz="2000" b="0" dirty="0"/>
              <a:t>Files laid out in a directory tree structure</a:t>
            </a:r>
          </a:p>
          <a:p>
            <a:pPr marL="342900" indent="-342900">
              <a:buFont typeface="Arial" panose="020B0604020202020204" pitchFamily="34" charset="0"/>
              <a:buChar char="•"/>
            </a:pPr>
            <a:r>
              <a:rPr lang="en-US" sz="2000" b="0" dirty="0"/>
              <a:t>Templates based on "Go template language" + functions from “Sprig” lib + specialized functions:</a:t>
            </a:r>
          </a:p>
          <a:p>
            <a:pPr lvl="2"/>
            <a:r>
              <a:rPr lang="en-US" sz="1800" b="0" dirty="0"/>
              <a:t>values, functions, pipelines, operators, flow control, variables, built-in objects</a:t>
            </a:r>
          </a:p>
          <a:p>
            <a:pPr marL="342900" indent="-342900">
              <a:buFont typeface="Arial" panose="020B0604020202020204" pitchFamily="34" charset="0"/>
              <a:buChar char="•"/>
            </a:pPr>
            <a:r>
              <a:rPr lang="en-US" sz="2000" b="0" dirty="0"/>
              <a:t>Templates rendered by Helm template engine into Kubernetes manifest files</a:t>
            </a:r>
          </a:p>
          <a:p>
            <a:pPr marL="342900" indent="-342900">
              <a:buFont typeface="Arial" panose="020B0604020202020204" pitchFamily="34" charset="0"/>
              <a:buChar char="•"/>
            </a:pPr>
            <a:r>
              <a:rPr lang="en-US" sz="2000" b="0" dirty="0"/>
              <a:t>Can be packaged into versioned objects for sharing (repos)</a:t>
            </a:r>
          </a:p>
          <a:p>
            <a:pPr marL="342900" indent="-342900">
              <a:buFont typeface="Arial" panose="020B0604020202020204" pitchFamily="34" charset="0"/>
              <a:buChar char="•"/>
            </a:pPr>
            <a:r>
              <a:rPr lang="en-US" sz="2000" b="0" dirty="0"/>
              <a:t>Version numbers (SemVer2 ‘major.minor.path’) used as release markers</a:t>
            </a:r>
          </a:p>
          <a:p>
            <a:pPr marL="342900" indent="-342900">
              <a:buFont typeface="Arial" panose="020B0604020202020204" pitchFamily="34" charset="0"/>
              <a:buChar char="•"/>
            </a:pPr>
            <a:r>
              <a:rPr lang="en-US" sz="2000" b="0" dirty="0"/>
              <a:t>Charts can have dependencies on other charts</a:t>
            </a:r>
          </a:p>
        </p:txBody>
      </p:sp>
      <p:sp>
        <p:nvSpPr>
          <p:cNvPr id="4" name="Slide Number Placeholder 3"/>
          <p:cNvSpPr>
            <a:spLocks noGrp="1"/>
          </p:cNvSpPr>
          <p:nvPr>
            <p:ph type="sldNum" sz="quarter" idx="12"/>
          </p:nvPr>
        </p:nvSpPr>
        <p:spPr/>
        <p:txBody>
          <a:bodyPr/>
          <a:lstStyle/>
          <a:p>
            <a:fld id="{D924A81F-5E2C-2E4D-A217-11B91391D3AF}" type="slidenum">
              <a:rPr lang="en-US" smtClean="0"/>
              <a:t>19</a:t>
            </a:fld>
            <a:endParaRPr lang="en-US" dirty="0"/>
          </a:p>
        </p:txBody>
      </p:sp>
    </p:spTree>
    <p:extLst>
      <p:ext uri="{BB962C8B-B14F-4D97-AF65-F5344CB8AC3E}">
        <p14:creationId xmlns:p14="http://schemas.microsoft.com/office/powerpoint/2010/main" val="2265444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6364" y="307850"/>
            <a:ext cx="7739271" cy="5870532"/>
          </a:xfrm>
        </p:spPr>
        <p:txBody>
          <a:bodyPr anchor="ctr" anchorCtr="0"/>
          <a:lstStyle/>
          <a:p>
            <a:pPr algn="ctr"/>
            <a:r>
              <a:rPr lang="en-US" sz="5867" dirty="0">
                <a:solidFill>
                  <a:schemeClr val="bg1"/>
                </a:solidFill>
                <a:latin typeface="IBM Plex Sans" charset="0"/>
                <a:ea typeface="IBM Plex Sans" charset="0"/>
                <a:cs typeface="IBM Plex Sans" charset="0"/>
              </a:rPr>
              <a:t>I want to be able to </a:t>
            </a:r>
            <a:r>
              <a:rPr lang="en-US" sz="5867" dirty="0">
                <a:solidFill>
                  <a:schemeClr val="accent3"/>
                </a:solidFill>
                <a:latin typeface="IBM Plex Sans" charset="0"/>
                <a:ea typeface="IBM Plex Sans" charset="0"/>
                <a:cs typeface="IBM Plex Sans" charset="0"/>
              </a:rPr>
              <a:t>deploy</a:t>
            </a:r>
            <a:r>
              <a:rPr lang="en-US" sz="5867" dirty="0">
                <a:solidFill>
                  <a:schemeClr val="bg1"/>
                </a:solidFill>
                <a:latin typeface="IBM Plex Sans" charset="0"/>
                <a:ea typeface="IBM Plex Sans" charset="0"/>
                <a:cs typeface="IBM Plex Sans" charset="0"/>
              </a:rPr>
              <a:t> and </a:t>
            </a:r>
            <a:r>
              <a:rPr lang="en-US" sz="5867" dirty="0">
                <a:solidFill>
                  <a:schemeClr val="accent3"/>
                </a:solidFill>
                <a:latin typeface="IBM Plex Sans" charset="0"/>
                <a:ea typeface="IBM Plex Sans" charset="0"/>
                <a:cs typeface="IBM Plex Sans" charset="0"/>
              </a:rPr>
              <a:t>share</a:t>
            </a:r>
            <a:r>
              <a:rPr lang="en-US" sz="5867" dirty="0">
                <a:solidFill>
                  <a:schemeClr val="bg1"/>
                </a:solidFill>
                <a:latin typeface="IBM Plex Sans" charset="0"/>
                <a:ea typeface="IBM Plex Sans" charset="0"/>
                <a:cs typeface="IBM Plex Sans" charset="0"/>
              </a:rPr>
              <a:t> my </a:t>
            </a:r>
            <a:r>
              <a:rPr lang="en-US" sz="5867" dirty="0">
                <a:solidFill>
                  <a:schemeClr val="accent3"/>
                </a:solidFill>
                <a:latin typeface="IBM Plex Sans" charset="0"/>
                <a:ea typeface="IBM Plex Sans" charset="0"/>
                <a:cs typeface="IBM Plex Sans" charset="0"/>
              </a:rPr>
              <a:t>app</a:t>
            </a:r>
            <a:r>
              <a:rPr lang="en-US" sz="5867" dirty="0">
                <a:solidFill>
                  <a:schemeClr val="bg1"/>
                </a:solidFill>
                <a:latin typeface="IBM Plex Sans" charset="0"/>
                <a:ea typeface="IBM Plex Sans" charset="0"/>
                <a:cs typeface="IBM Plex Sans" charset="0"/>
              </a:rPr>
              <a:t> </a:t>
            </a:r>
            <a:r>
              <a:rPr lang="en-US" sz="5867" dirty="0">
                <a:solidFill>
                  <a:schemeClr val="accent3"/>
                </a:solidFill>
                <a:latin typeface="IBM Plex Sans" charset="0"/>
                <a:ea typeface="IBM Plex Sans" charset="0"/>
                <a:cs typeface="IBM Plex Sans" charset="0"/>
              </a:rPr>
              <a:t>everywhere consistently</a:t>
            </a:r>
            <a:r>
              <a:rPr lang="en-US" sz="5867" dirty="0">
                <a:solidFill>
                  <a:schemeClr val="bg1"/>
                </a:solidFill>
                <a:latin typeface="IBM Plex Sans" charset="0"/>
                <a:ea typeface="IBM Plex Sans" charset="0"/>
                <a:cs typeface="IBM Plex Sans" charset="0"/>
              </a:rPr>
              <a:t>, and operate on its constituent </a:t>
            </a:r>
            <a:r>
              <a:rPr lang="en-US" sz="5867" dirty="0">
                <a:solidFill>
                  <a:schemeClr val="accent3"/>
                </a:solidFill>
                <a:latin typeface="IBM Plex Sans" charset="0"/>
                <a:ea typeface="IBM Plex Sans" charset="0"/>
                <a:cs typeface="IBM Plex Sans" charset="0"/>
              </a:rPr>
              <a:t>parts as one</a:t>
            </a:r>
            <a:r>
              <a:rPr lang="en-US" sz="5867" dirty="0">
                <a:solidFill>
                  <a:schemeClr val="bg1"/>
                </a:solidFill>
                <a:latin typeface="IBM Plex Sans" charset="0"/>
                <a:ea typeface="IBM Plex Sans" charset="0"/>
                <a:cs typeface="IBM Plex Sans" charset="0"/>
              </a:rPr>
              <a:t>?</a:t>
            </a:r>
            <a:endParaRPr lang="en-US" sz="5867" dirty="0">
              <a:solidFill>
                <a:schemeClr val="accent3"/>
              </a:solidFill>
              <a:latin typeface="IBM Plex Sans" charset="0"/>
              <a:ea typeface="IBM Plex Sans" charset="0"/>
              <a:cs typeface="IBM Plex Sans" charset="0"/>
            </a:endParaRPr>
          </a:p>
        </p:txBody>
      </p:sp>
      <p:sp>
        <p:nvSpPr>
          <p:cNvPr id="4" name="Slide Number Placeholder 3"/>
          <p:cNvSpPr>
            <a:spLocks noGrp="1"/>
          </p:cNvSpPr>
          <p:nvPr>
            <p:ph type="sldNum" sz="quarter" idx="10"/>
          </p:nvPr>
        </p:nvSpPr>
        <p:spPr/>
        <p:txBody>
          <a:bodyPr/>
          <a:lstStyle/>
          <a:p>
            <a:fld id="{D0BE6F14-FF48-0F4F-A8AA-2E3F25371E4A}" type="slidenum">
              <a:rPr lang="en-US" smtClean="0"/>
              <a:pPr/>
              <a:t>2</a:t>
            </a:fld>
            <a:endParaRPr lang="en-US" dirty="0"/>
          </a:p>
        </p:txBody>
      </p:sp>
    </p:spTree>
    <p:extLst>
      <p:ext uri="{BB962C8B-B14F-4D97-AF65-F5344CB8AC3E}">
        <p14:creationId xmlns:p14="http://schemas.microsoft.com/office/powerpoint/2010/main" val="1256707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Chart Template Snippet</a:t>
            </a:r>
          </a:p>
        </p:txBody>
      </p:sp>
      <p:sp>
        <p:nvSpPr>
          <p:cNvPr id="3" name="Content Placeholder 2"/>
          <p:cNvSpPr>
            <a:spLocks noGrp="1"/>
          </p:cNvSpPr>
          <p:nvPr>
            <p:ph idx="1"/>
          </p:nvPr>
        </p:nvSpPr>
        <p:spPr>
          <a:xfrm>
            <a:off x="419100" y="935184"/>
            <a:ext cx="11353800" cy="5487432"/>
          </a:xfrm>
        </p:spPr>
        <p:txBody>
          <a:bodyPr>
            <a:normAutofit fontScale="62500" lnSpcReduction="20000"/>
          </a:bodyPr>
          <a:lstStyle/>
          <a:p>
            <a:pPr marL="0" indent="0">
              <a:buNone/>
            </a:pPr>
            <a:r>
              <a:rPr lang="en-US" sz="1800" b="0" dirty="0"/>
              <a:t>apiVersion: apps/v1</a:t>
            </a:r>
          </a:p>
          <a:p>
            <a:pPr marL="0" indent="0">
              <a:buNone/>
            </a:pPr>
            <a:r>
              <a:rPr lang="en-US" sz="1800" b="0" dirty="0"/>
              <a:t>kind: Deployment</a:t>
            </a:r>
          </a:p>
          <a:p>
            <a:pPr marL="0" indent="0">
              <a:buNone/>
            </a:pPr>
            <a:r>
              <a:rPr lang="en-US" sz="1800" b="0" dirty="0"/>
              <a:t>metadata:</a:t>
            </a:r>
          </a:p>
          <a:p>
            <a:pPr marL="0" indent="0">
              <a:buNone/>
            </a:pPr>
            <a:r>
              <a:rPr lang="en-US" sz="1800" b="0" dirty="0"/>
              <a:t>  name: {{ include "guestbook.fullname" . }}</a:t>
            </a:r>
          </a:p>
          <a:p>
            <a:pPr marL="0" indent="0">
              <a:buNone/>
            </a:pPr>
            <a:r>
              <a:rPr lang="en-US" sz="1800" b="0" dirty="0"/>
              <a:t>  labels:</a:t>
            </a:r>
          </a:p>
          <a:p>
            <a:pPr marL="0" indent="0">
              <a:buNone/>
            </a:pPr>
            <a:r>
              <a:rPr lang="en-US" sz="1800" b="0" dirty="0"/>
              <a:t>   app.kubernetes.io/name: {{ include "guestbook.name" . }}</a:t>
            </a:r>
          </a:p>
          <a:p>
            <a:pPr marL="0" indent="0">
              <a:buNone/>
            </a:pPr>
            <a:r>
              <a:rPr lang="en-US" sz="1800" b="0" dirty="0"/>
              <a:t>   helm.sh/chart: {{ include "guestbook.chart" . }}</a:t>
            </a:r>
          </a:p>
          <a:p>
            <a:pPr marL="0" indent="0">
              <a:buNone/>
            </a:pPr>
            <a:r>
              <a:rPr lang="en-US" sz="1800" b="0" dirty="0"/>
              <a:t>   app.kubernetes.io/instance: {{ .Release.Name }} </a:t>
            </a:r>
          </a:p>
          <a:p>
            <a:pPr marL="0" indent="0">
              <a:buNone/>
            </a:pPr>
            <a:r>
              <a:rPr lang="en-US" sz="1800" b="0" dirty="0"/>
              <a:t>   app.kubernetes.io/managed-by: {{ .Release.Service }}</a:t>
            </a:r>
          </a:p>
          <a:p>
            <a:pPr marL="0" indent="0">
              <a:buNone/>
            </a:pPr>
            <a:r>
              <a:rPr lang="en-US" sz="1800" b="0" dirty="0"/>
              <a:t>spec: </a:t>
            </a:r>
          </a:p>
          <a:p>
            <a:pPr marL="0" indent="0">
              <a:buNone/>
            </a:pPr>
            <a:r>
              <a:rPr lang="en-US" sz="1800" b="0" dirty="0"/>
              <a:t>   replicas: {{ .Values.replicaCount }}</a:t>
            </a:r>
          </a:p>
          <a:p>
            <a:pPr marL="0" indent="0">
              <a:buNone/>
            </a:pPr>
            <a:r>
              <a:rPr lang="en-US" sz="1800" b="0" dirty="0"/>
              <a:t>   selector:</a:t>
            </a:r>
          </a:p>
          <a:p>
            <a:pPr marL="0" indent="0">
              <a:buNone/>
            </a:pPr>
            <a:r>
              <a:rPr lang="en-US" sz="1800" b="0" dirty="0"/>
              <a:t>………………………………………….</a:t>
            </a:r>
          </a:p>
          <a:p>
            <a:pPr marL="0" indent="0">
              <a:buNone/>
            </a:pPr>
            <a:r>
              <a:rPr lang="en-US" sz="1800" b="0" dirty="0"/>
              <a:t>     spec:      </a:t>
            </a:r>
          </a:p>
          <a:p>
            <a:pPr marL="0" indent="0">
              <a:buNone/>
            </a:pPr>
            <a:r>
              <a:rPr lang="en-US" sz="1800" b="0" dirty="0"/>
              <a:t>        ports:</a:t>
            </a:r>
          </a:p>
          <a:p>
            <a:pPr marL="0" indent="0">
              <a:buNone/>
            </a:pPr>
            <a:r>
              <a:rPr lang="en-US" sz="1800" b="0" dirty="0"/>
              <a:t>        - name: http-server</a:t>
            </a:r>
          </a:p>
          <a:p>
            <a:pPr marL="0" indent="0">
              <a:buNone/>
            </a:pPr>
            <a:r>
              <a:rPr lang="en-US" sz="1800" b="0" dirty="0"/>
              <a:t>          containerPort: {{ .Values.service.port }}</a:t>
            </a:r>
          </a:p>
        </p:txBody>
      </p:sp>
      <p:sp>
        <p:nvSpPr>
          <p:cNvPr id="4" name="Slide Number Placeholder 3"/>
          <p:cNvSpPr>
            <a:spLocks noGrp="1"/>
          </p:cNvSpPr>
          <p:nvPr>
            <p:ph type="sldNum" sz="quarter" idx="12"/>
          </p:nvPr>
        </p:nvSpPr>
        <p:spPr/>
        <p:txBody>
          <a:bodyPr/>
          <a:lstStyle/>
          <a:p>
            <a:fld id="{D924A81F-5E2C-2E4D-A217-11B91391D3AF}" type="slidenum">
              <a:rPr lang="en-US" smtClean="0"/>
              <a:t>20</a:t>
            </a:fld>
            <a:endParaRPr lang="en-US" dirty="0"/>
          </a:p>
        </p:txBody>
      </p:sp>
    </p:spTree>
    <p:extLst>
      <p:ext uri="{BB962C8B-B14F-4D97-AF65-F5344CB8AC3E}">
        <p14:creationId xmlns:p14="http://schemas.microsoft.com/office/powerpoint/2010/main" val="4293912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Chart Structure </a:t>
            </a:r>
          </a:p>
        </p:txBody>
      </p:sp>
      <p:sp>
        <p:nvSpPr>
          <p:cNvPr id="3" name="Content Placeholder 2"/>
          <p:cNvSpPr>
            <a:spLocks noGrp="1"/>
          </p:cNvSpPr>
          <p:nvPr>
            <p:ph idx="1"/>
          </p:nvPr>
        </p:nvSpPr>
        <p:spPr>
          <a:xfrm>
            <a:off x="448162" y="846158"/>
            <a:ext cx="7620000" cy="5181600"/>
          </a:xfrm>
        </p:spPr>
        <p:txBody>
          <a:bodyPr>
            <a:normAutofit/>
          </a:bodyPr>
          <a:lstStyle/>
          <a:p>
            <a:pPr marL="342900" indent="-342900">
              <a:buFont typeface="Arial" panose="020B0604020202020204" pitchFamily="34" charset="0"/>
              <a:buChar char="•"/>
            </a:pPr>
            <a:r>
              <a:rPr lang="en-US" sz="2000" b="0" dirty="0"/>
              <a:t>A chart is organized as a collection of files inside of a directory</a:t>
            </a:r>
          </a:p>
          <a:p>
            <a:pPr marL="342900" indent="-342900">
              <a:buFont typeface="Arial" panose="020B0604020202020204" pitchFamily="34" charset="0"/>
              <a:buChar char="•"/>
            </a:pPr>
            <a:r>
              <a:rPr lang="en-US" sz="2000" b="0" dirty="0"/>
              <a:t>The directory name is the name of the chart e.g. guestbook. </a:t>
            </a:r>
          </a:p>
          <a:p>
            <a:pPr marL="342900" indent="-342900">
              <a:buFont typeface="Arial" panose="020B0604020202020204" pitchFamily="34" charset="0"/>
              <a:buChar char="•"/>
            </a:pPr>
            <a:r>
              <a:rPr lang="en-US" sz="2000" b="0" dirty="0"/>
              <a:t>Inside of the directory, the expected file structure is </a:t>
            </a:r>
          </a:p>
          <a:p>
            <a:endParaRPr lang="en-US" b="0" dirty="0"/>
          </a:p>
        </p:txBody>
      </p:sp>
      <p:sp>
        <p:nvSpPr>
          <p:cNvPr id="4" name="Slide Number Placeholder 3"/>
          <p:cNvSpPr>
            <a:spLocks noGrp="1"/>
          </p:cNvSpPr>
          <p:nvPr>
            <p:ph type="sldNum" sz="quarter" idx="12"/>
          </p:nvPr>
        </p:nvSpPr>
        <p:spPr/>
        <p:txBody>
          <a:bodyPr/>
          <a:lstStyle/>
          <a:p>
            <a:fld id="{D924A81F-5E2C-2E4D-A217-11B91391D3AF}" type="slidenum">
              <a:rPr lang="en-US" smtClean="0"/>
              <a:t>21</a:t>
            </a:fld>
            <a:endParaRPr lang="en-US" dirty="0"/>
          </a:p>
        </p:txBody>
      </p:sp>
      <p:grpSp>
        <p:nvGrpSpPr>
          <p:cNvPr id="8" name="Group 7"/>
          <p:cNvGrpSpPr/>
          <p:nvPr/>
        </p:nvGrpSpPr>
        <p:grpSpPr>
          <a:xfrm>
            <a:off x="477982" y="2199405"/>
            <a:ext cx="7467600" cy="4487128"/>
            <a:chOff x="457200" y="2933102"/>
            <a:chExt cx="10569396" cy="4003911"/>
          </a:xfrm>
        </p:grpSpPr>
        <p:sp>
          <p:nvSpPr>
            <p:cNvPr id="5" name="Rounded Rectangle 4"/>
            <p:cNvSpPr/>
            <p:nvPr/>
          </p:nvSpPr>
          <p:spPr>
            <a:xfrm>
              <a:off x="457200" y="2933102"/>
              <a:ext cx="10569396" cy="3739673"/>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endParaRPr lang="en-US" sz="1200" dirty="0">
                <a:solidFill>
                  <a:schemeClr val="tx1"/>
                </a:solidFill>
              </a:endParaRPr>
            </a:p>
          </p:txBody>
        </p:sp>
        <p:sp>
          <p:nvSpPr>
            <p:cNvPr id="6" name="TextBox 5"/>
            <p:cNvSpPr txBox="1"/>
            <p:nvPr/>
          </p:nvSpPr>
          <p:spPr>
            <a:xfrm>
              <a:off x="685800" y="3476647"/>
              <a:ext cx="5595353" cy="3460366"/>
            </a:xfrm>
            <a:prstGeom prst="rect">
              <a:avLst/>
            </a:prstGeom>
            <a:noFill/>
          </p:spPr>
          <p:txBody>
            <a:bodyPr wrap="square" rtlCol="0">
              <a:spAutoFit/>
            </a:bodyPr>
            <a:lstStyle/>
            <a:p>
              <a:r>
                <a:rPr lang="en-US" sz="1600" b="1" dirty="0"/>
                <a:t>Chart.yaml</a:t>
              </a:r>
              <a:r>
                <a:rPr lang="en-US" sz="1600" dirty="0"/>
                <a:t> - A YAML file containing information about the chart. </a:t>
              </a:r>
            </a:p>
            <a:p>
              <a:endParaRPr lang="en-US" sz="1600" b="1" dirty="0"/>
            </a:p>
            <a:p>
              <a:r>
                <a:rPr lang="en-US" sz="1600" dirty="0"/>
                <a:t>One of the </a:t>
              </a:r>
              <a:r>
                <a:rPr lang="en-US" sz="1600" b="1" dirty="0"/>
                <a:t>charts</a:t>
              </a:r>
              <a:r>
                <a:rPr lang="en-US" sz="1600" dirty="0"/>
                <a:t> or </a:t>
              </a:r>
              <a:r>
                <a:rPr lang="en-US" sz="1600" b="1" dirty="0"/>
                <a:t>templates</a:t>
              </a:r>
              <a:r>
                <a:rPr lang="en-US" sz="1600" dirty="0"/>
                <a:t> directory:</a:t>
              </a:r>
            </a:p>
            <a:p>
              <a:pPr marL="742950" lvl="1" indent="-285750">
                <a:buFont typeface="Arial" charset="0"/>
                <a:buChar char="•"/>
              </a:pPr>
              <a:r>
                <a:rPr lang="en-US" sz="1600" b="1" dirty="0"/>
                <a:t>charts/ </a:t>
              </a:r>
              <a:r>
                <a:rPr lang="en-US" sz="1600" dirty="0"/>
                <a:t>- A directory containing any charts upon which this chart depends. (static linked)</a:t>
              </a:r>
            </a:p>
            <a:p>
              <a:pPr marL="742950" lvl="1" indent="-285750">
                <a:buFont typeface="Arial" charset="0"/>
                <a:buChar char="•"/>
              </a:pPr>
              <a:r>
                <a:rPr lang="en-US" sz="1600" b="1" dirty="0"/>
                <a:t>templates/ </a:t>
              </a:r>
              <a:r>
                <a:rPr lang="en-US" sz="1600" dirty="0"/>
                <a:t>- A directory of templates with Kubernetes manifest files or that will generate valid Kubernetes manifest files when combine with values.yaml.</a:t>
              </a:r>
            </a:p>
            <a:p>
              <a:endParaRPr lang="en-US" dirty="0"/>
            </a:p>
            <a:p>
              <a:endParaRPr lang="en-US" dirty="0"/>
            </a:p>
            <a:p>
              <a:r>
                <a:rPr lang="en-US" dirty="0"/>
                <a:t> </a:t>
              </a:r>
            </a:p>
          </p:txBody>
        </p:sp>
        <p:sp>
          <p:nvSpPr>
            <p:cNvPr id="7" name="TextBox 6"/>
            <p:cNvSpPr txBox="1"/>
            <p:nvPr/>
          </p:nvSpPr>
          <p:spPr>
            <a:xfrm>
              <a:off x="6505064" y="3545197"/>
              <a:ext cx="4195410" cy="2966028"/>
            </a:xfrm>
            <a:prstGeom prst="rect">
              <a:avLst/>
            </a:prstGeom>
            <a:noFill/>
          </p:spPr>
          <p:txBody>
            <a:bodyPr wrap="square" rtlCol="0">
              <a:spAutoFit/>
            </a:bodyPr>
            <a:lstStyle/>
            <a:p>
              <a:r>
                <a:rPr lang="en-US" sz="1400" b="1" dirty="0"/>
                <a:t>LICENSE</a:t>
              </a:r>
              <a:r>
                <a:rPr lang="en-US" sz="1400" dirty="0"/>
                <a:t> - A plain text file containing the license for the chart</a:t>
              </a:r>
            </a:p>
            <a:p>
              <a:r>
                <a:rPr lang="en-US" sz="1400" b="1" dirty="0"/>
                <a:t>README.md</a:t>
              </a:r>
              <a:r>
                <a:rPr lang="en-US" sz="1400" dirty="0"/>
                <a:t> - A human-readable README file </a:t>
              </a:r>
            </a:p>
            <a:p>
              <a:r>
                <a:rPr lang="en-US" sz="1400" b="1" dirty="0"/>
                <a:t>requirements.yaml</a:t>
              </a:r>
              <a:r>
                <a:rPr lang="en-US" sz="1400" dirty="0"/>
                <a:t> - A YAML file listing dependencies for the chart (dynamic linked) </a:t>
              </a:r>
            </a:p>
            <a:p>
              <a:r>
                <a:rPr lang="en-US" sz="1400" b="1" dirty="0"/>
                <a:t>values.yaml</a:t>
              </a:r>
              <a:r>
                <a:rPr lang="en-US" sz="1400" dirty="0"/>
                <a:t> - The default configuration values for this chart</a:t>
              </a:r>
            </a:p>
            <a:p>
              <a:r>
                <a:rPr lang="en-US" sz="1400" b="1" dirty="0"/>
                <a:t>templates/NOTES.txt</a:t>
              </a:r>
              <a:r>
                <a:rPr lang="en-US" sz="1400" dirty="0"/>
                <a:t> - A plain text file containing short usage notes</a:t>
              </a:r>
            </a:p>
            <a:p>
              <a:r>
                <a:rPr lang="en-US" sz="1400" b="1" dirty="0"/>
                <a:t>template</a:t>
              </a:r>
              <a:r>
                <a:rPr lang="en-US" sz="1400" dirty="0"/>
                <a:t>/</a:t>
              </a:r>
              <a:r>
                <a:rPr lang="en-US" sz="1400" b="1" dirty="0"/>
                <a:t>_helpers.tpl </a:t>
              </a:r>
              <a:r>
                <a:rPr lang="mr-IN" sz="1400" dirty="0"/>
                <a:t>–</a:t>
              </a:r>
              <a:r>
                <a:rPr lang="en-US" sz="1400" dirty="0"/>
                <a:t> template helpers that you can re-use throughout the chart</a:t>
              </a:r>
            </a:p>
            <a:p>
              <a:endParaRPr lang="en-US" sz="1400" dirty="0"/>
            </a:p>
          </p:txBody>
        </p:sp>
        <p:sp>
          <p:nvSpPr>
            <p:cNvPr id="10" name="TextBox 9"/>
            <p:cNvSpPr txBox="1"/>
            <p:nvPr/>
          </p:nvSpPr>
          <p:spPr>
            <a:xfrm>
              <a:off x="761998" y="3107315"/>
              <a:ext cx="2589866" cy="329559"/>
            </a:xfrm>
            <a:prstGeom prst="rect">
              <a:avLst/>
            </a:prstGeom>
            <a:noFill/>
          </p:spPr>
          <p:txBody>
            <a:bodyPr wrap="square" rtlCol="0">
              <a:spAutoFit/>
            </a:bodyPr>
            <a:lstStyle/>
            <a:p>
              <a:r>
                <a:rPr lang="en-US" b="1" dirty="0"/>
                <a:t>Required files:</a:t>
              </a:r>
            </a:p>
          </p:txBody>
        </p:sp>
        <p:sp>
          <p:nvSpPr>
            <p:cNvPr id="11" name="TextBox 10"/>
            <p:cNvSpPr txBox="1"/>
            <p:nvPr/>
          </p:nvSpPr>
          <p:spPr>
            <a:xfrm>
              <a:off x="6505064" y="3131674"/>
              <a:ext cx="2605735" cy="329559"/>
            </a:xfrm>
            <a:prstGeom prst="rect">
              <a:avLst/>
            </a:prstGeom>
            <a:noFill/>
          </p:spPr>
          <p:txBody>
            <a:bodyPr wrap="square" rtlCol="0">
              <a:spAutoFit/>
            </a:bodyPr>
            <a:lstStyle/>
            <a:p>
              <a:r>
                <a:rPr lang="en-US" b="1" dirty="0"/>
                <a:t>Optional files:</a:t>
              </a:r>
            </a:p>
          </p:txBody>
        </p:sp>
      </p:grpSp>
      <p:pic>
        <p:nvPicPr>
          <p:cNvPr id="9" name="Picture 8"/>
          <p:cNvPicPr>
            <a:picLocks noChangeAspect="1"/>
          </p:cNvPicPr>
          <p:nvPr/>
        </p:nvPicPr>
        <p:blipFill>
          <a:blip r:embed="rId3"/>
          <a:stretch>
            <a:fillRect/>
          </a:stretch>
        </p:blipFill>
        <p:spPr>
          <a:xfrm>
            <a:off x="8211523" y="2327562"/>
            <a:ext cx="3421388" cy="3856826"/>
          </a:xfrm>
          <a:prstGeom prst="rect">
            <a:avLst/>
          </a:prstGeom>
        </p:spPr>
      </p:pic>
    </p:spTree>
    <p:extLst>
      <p:ext uri="{BB962C8B-B14F-4D97-AF65-F5344CB8AC3E}">
        <p14:creationId xmlns:p14="http://schemas.microsoft.com/office/powerpoint/2010/main" val="1604716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Helm Repository</a:t>
            </a:r>
          </a:p>
        </p:txBody>
      </p:sp>
      <p:sp>
        <p:nvSpPr>
          <p:cNvPr id="3" name="Content Placeholder 2"/>
          <p:cNvSpPr>
            <a:spLocks noGrp="1"/>
          </p:cNvSpPr>
          <p:nvPr>
            <p:ph idx="1"/>
          </p:nvPr>
        </p:nvSpPr>
        <p:spPr>
          <a:xfrm>
            <a:off x="419100" y="1115290"/>
            <a:ext cx="11353800" cy="5141069"/>
          </a:xfrm>
        </p:spPr>
        <p:txBody>
          <a:bodyPr>
            <a:normAutofit fontScale="85000" lnSpcReduction="10000"/>
          </a:bodyPr>
          <a:lstStyle/>
          <a:p>
            <a:pPr marL="342900" indent="-342900">
              <a:buFont typeface="Arial" panose="020B0604020202020204" pitchFamily="34" charset="0"/>
              <a:buChar char="•"/>
            </a:pPr>
            <a:r>
              <a:rPr lang="en-US" sz="2400" b="0" dirty="0"/>
              <a:t>A chart repository is an HTTP server that houses an </a:t>
            </a:r>
            <a:r>
              <a:rPr lang="en-US" sz="2400" dirty="0"/>
              <a:t>index.yaml</a:t>
            </a:r>
            <a:r>
              <a:rPr lang="en-US" sz="2400" b="0" dirty="0"/>
              <a:t> file and some packaged charts</a:t>
            </a:r>
          </a:p>
          <a:p>
            <a:pPr lvl="2"/>
            <a:r>
              <a:rPr lang="en-US" sz="2100" dirty="0"/>
              <a:t>The index file contains information/metadata about each chart in the repository</a:t>
            </a:r>
            <a:endParaRPr lang="en-US" sz="2100" b="0" dirty="0"/>
          </a:p>
          <a:p>
            <a:pPr marL="342900" indent="-342900">
              <a:buFont typeface="Arial" panose="020B0604020202020204" pitchFamily="34" charset="0"/>
              <a:buChar char="•"/>
            </a:pPr>
            <a:r>
              <a:rPr lang="en-US" sz="2400" b="0" dirty="0"/>
              <a:t>The preferred way of sharing chart is by uploading them to a chart repository</a:t>
            </a:r>
          </a:p>
          <a:p>
            <a:pPr marL="342900" indent="-342900">
              <a:buFont typeface="Arial" panose="020B0604020202020204" pitchFamily="34" charset="0"/>
              <a:buChar char="•"/>
            </a:pPr>
            <a:r>
              <a:rPr lang="en-US" sz="2400" b="0" dirty="0"/>
              <a:t>Use cloud provider, third party repository or Create your own</a:t>
            </a:r>
          </a:p>
          <a:p>
            <a:pPr lvl="2"/>
            <a:r>
              <a:rPr lang="en-US" sz="2100" b="0" dirty="0"/>
              <a:t>A valid chart repository must have an index.yaml file</a:t>
            </a:r>
          </a:p>
          <a:p>
            <a:pPr lvl="2"/>
            <a:r>
              <a:rPr lang="en-US" sz="2100" dirty="0"/>
              <a:t>The </a:t>
            </a:r>
            <a:r>
              <a:rPr lang="en-US" sz="2100" b="1" i="1" dirty="0"/>
              <a:t>helm repo index</a:t>
            </a:r>
            <a:r>
              <a:rPr lang="en-US" sz="2100" b="1" dirty="0"/>
              <a:t> </a:t>
            </a:r>
            <a:r>
              <a:rPr lang="en-US" sz="2100" dirty="0"/>
              <a:t>will generate an index file based on a given local directory that contains packaged charts</a:t>
            </a:r>
            <a:endParaRPr lang="en-US" sz="2100" b="0" dirty="0"/>
          </a:p>
          <a:p>
            <a:pPr marL="342900" indent="-342900">
              <a:buFont typeface="Arial" panose="020B0604020202020204" pitchFamily="34" charset="0"/>
              <a:buChar char="•"/>
            </a:pPr>
            <a:r>
              <a:rPr lang="en-US" sz="2400" b="0" dirty="0"/>
              <a:t>Add repo to your local environment </a:t>
            </a:r>
          </a:p>
          <a:p>
            <a:pPr lvl="2"/>
            <a:r>
              <a:rPr lang="en-US" sz="2100" b="1" i="1" dirty="0"/>
              <a:t>helm repo add myguestbook https://ibm.github.io/helm101/ </a:t>
            </a:r>
          </a:p>
          <a:p>
            <a:pPr lvl="3"/>
            <a:r>
              <a:rPr lang="en-US" sz="1900" b="0" dirty="0"/>
              <a:t>Where myguestbook is the name of local repo and https:// url provides the remote repository</a:t>
            </a:r>
          </a:p>
          <a:p>
            <a:pPr lvl="3"/>
            <a:r>
              <a:rPr lang="en-US" sz="1900" dirty="0"/>
              <a:t>This downloads charts locally and allows you to search and install any of the charts without using the repository URL</a:t>
            </a:r>
          </a:p>
          <a:p>
            <a:pPr lvl="3"/>
            <a:r>
              <a:rPr lang="en-US" sz="1900" b="1" i="1" dirty="0"/>
              <a:t>helm repo list </a:t>
            </a:r>
            <a:r>
              <a:rPr lang="en-US" sz="1900" b="0" dirty="0"/>
              <a:t>provides list of available repositories locally</a:t>
            </a:r>
          </a:p>
          <a:p>
            <a:endParaRPr lang="en-US" dirty="0"/>
          </a:p>
        </p:txBody>
      </p:sp>
      <p:sp>
        <p:nvSpPr>
          <p:cNvPr id="4" name="Slide Number Placeholder 3"/>
          <p:cNvSpPr>
            <a:spLocks noGrp="1"/>
          </p:cNvSpPr>
          <p:nvPr>
            <p:ph type="sldNum" sz="quarter" idx="12"/>
          </p:nvPr>
        </p:nvSpPr>
        <p:spPr/>
        <p:txBody>
          <a:bodyPr/>
          <a:lstStyle/>
          <a:p>
            <a:fld id="{D924A81F-5E2C-2E4D-A217-11B91391D3AF}" type="slidenum">
              <a:rPr lang="en-US" smtClean="0"/>
              <a:t>22</a:t>
            </a:fld>
            <a:endParaRPr lang="en-US" dirty="0"/>
          </a:p>
        </p:txBody>
      </p:sp>
    </p:spTree>
    <p:extLst>
      <p:ext uri="{BB962C8B-B14F-4D97-AF65-F5344CB8AC3E}">
        <p14:creationId xmlns:p14="http://schemas.microsoft.com/office/powerpoint/2010/main" val="377148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are the Charts?</a:t>
            </a:r>
          </a:p>
        </p:txBody>
      </p:sp>
      <p:sp>
        <p:nvSpPr>
          <p:cNvPr id="3" name="Content Placeholder 2"/>
          <p:cNvSpPr>
            <a:spLocks noGrp="1"/>
          </p:cNvSpPr>
          <p:nvPr>
            <p:ph idx="1"/>
          </p:nvPr>
        </p:nvSpPr>
        <p:spPr>
          <a:xfrm>
            <a:off x="457200" y="887506"/>
            <a:ext cx="11551024" cy="5513294"/>
          </a:xfrm>
        </p:spPr>
        <p:txBody>
          <a:bodyPr>
            <a:normAutofit fontScale="55000" lnSpcReduction="20000"/>
          </a:bodyPr>
          <a:lstStyle/>
          <a:p>
            <a:pPr marL="342900" indent="-342900">
              <a:buFont typeface="Arial" panose="020B0604020202020204" pitchFamily="34" charset="0"/>
              <a:buChar char="•"/>
            </a:pPr>
            <a:r>
              <a:rPr lang="en-US" sz="3600" b="0" dirty="0"/>
              <a:t>Charts reside in:</a:t>
            </a:r>
          </a:p>
          <a:p>
            <a:pPr lvl="2"/>
            <a:r>
              <a:rPr lang="en-US" sz="3300" dirty="0"/>
              <a:t>Helm upstream charts repository </a:t>
            </a:r>
          </a:p>
          <a:p>
            <a:pPr lvl="3"/>
            <a:r>
              <a:rPr lang="en-US" sz="2600" dirty="0">
                <a:hlinkClick r:id="rId3"/>
              </a:rPr>
              <a:t>https://github.com/helm/charts</a:t>
            </a:r>
            <a:r>
              <a:rPr lang="en-US" sz="2600" dirty="0"/>
              <a:t> </a:t>
            </a:r>
          </a:p>
          <a:p>
            <a:pPr lvl="3"/>
            <a:r>
              <a:rPr lang="en-US" sz="2600" dirty="0"/>
              <a:t>Contains several official Helm charts.</a:t>
            </a:r>
          </a:p>
          <a:p>
            <a:pPr lvl="3"/>
            <a:r>
              <a:rPr lang="en-US" sz="2600" b="0" dirty="0"/>
              <a:t>The Charts in this repository are organized into two folders:</a:t>
            </a:r>
          </a:p>
          <a:p>
            <a:pPr lvl="4"/>
            <a:r>
              <a:rPr lang="en-US" sz="2500" b="0" dirty="0"/>
              <a:t>Stable </a:t>
            </a:r>
            <a:r>
              <a:rPr lang="mr-IN" sz="2500" b="0" dirty="0"/>
              <a:t>–</a:t>
            </a:r>
            <a:r>
              <a:rPr lang="en-US" sz="2500" b="0" dirty="0"/>
              <a:t> ready to use</a:t>
            </a:r>
            <a:endParaRPr lang="en-US" sz="2500" dirty="0"/>
          </a:p>
          <a:p>
            <a:pPr lvl="4"/>
            <a:r>
              <a:rPr lang="en-US" sz="2500" b="0" dirty="0"/>
              <a:t>Incubator </a:t>
            </a:r>
            <a:r>
              <a:rPr lang="mr-IN" sz="2500" b="0" dirty="0"/>
              <a:t>–</a:t>
            </a:r>
            <a:r>
              <a:rPr lang="en-US" sz="2500" b="0" dirty="0"/>
              <a:t> under active development</a:t>
            </a:r>
            <a:endParaRPr lang="en-US" sz="2500" dirty="0"/>
          </a:p>
          <a:p>
            <a:pPr lvl="2"/>
            <a:r>
              <a:rPr lang="en-US" sz="3300" dirty="0"/>
              <a:t>IBM provided Helm charts</a:t>
            </a:r>
          </a:p>
          <a:p>
            <a:pPr lvl="3"/>
            <a:r>
              <a:rPr lang="en-US" sz="2900" dirty="0">
                <a:hlinkClick r:id="rId4"/>
              </a:rPr>
              <a:t>https://github.com/IBM/charts</a:t>
            </a:r>
            <a:endParaRPr lang="en-US" sz="2900" dirty="0"/>
          </a:p>
          <a:p>
            <a:pPr lvl="3"/>
            <a:r>
              <a:rPr lang="en-US" sz="2900" dirty="0"/>
              <a:t>Charts for IBM and third party applications</a:t>
            </a:r>
          </a:p>
          <a:p>
            <a:pPr lvl="2"/>
            <a:r>
              <a:rPr lang="en-US" sz="3300" dirty="0"/>
              <a:t>Various cloud provider repositories e.g. Google cloud storage</a:t>
            </a:r>
          </a:p>
          <a:p>
            <a:pPr lvl="2"/>
            <a:r>
              <a:rPr lang="en-US" sz="3300" dirty="0"/>
              <a:t>Individually owned repository e.g. GitHub</a:t>
            </a:r>
          </a:p>
          <a:p>
            <a:pPr lvl="2"/>
            <a:r>
              <a:rPr lang="en-US" sz="3300" dirty="0"/>
              <a:t>Local repository</a:t>
            </a:r>
          </a:p>
          <a:p>
            <a:pPr lvl="2"/>
            <a:r>
              <a:rPr lang="en-US" sz="3300" dirty="0"/>
              <a:t>File system</a:t>
            </a:r>
          </a:p>
          <a:p>
            <a:pPr lvl="2"/>
            <a:endParaRPr lang="en-US" dirty="0"/>
          </a:p>
        </p:txBody>
      </p:sp>
      <p:sp>
        <p:nvSpPr>
          <p:cNvPr id="4" name="Slide Number Placeholder 3"/>
          <p:cNvSpPr>
            <a:spLocks noGrp="1"/>
          </p:cNvSpPr>
          <p:nvPr>
            <p:ph type="sldNum" sz="quarter" idx="12"/>
          </p:nvPr>
        </p:nvSpPr>
        <p:spPr/>
        <p:txBody>
          <a:bodyPr/>
          <a:lstStyle/>
          <a:p>
            <a:fld id="{D924A81F-5E2C-2E4D-A217-11B91391D3AF}" type="slidenum">
              <a:rPr lang="en-US" smtClean="0"/>
              <a:t>23</a:t>
            </a:fld>
            <a:endParaRPr lang="en-US" dirty="0"/>
          </a:p>
        </p:txBody>
      </p:sp>
    </p:spTree>
    <p:extLst>
      <p:ext uri="{BB962C8B-B14F-4D97-AF65-F5344CB8AC3E}">
        <p14:creationId xmlns:p14="http://schemas.microsoft.com/office/powerpoint/2010/main" val="1736643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Helm Release</a:t>
            </a:r>
          </a:p>
        </p:txBody>
      </p:sp>
      <p:sp>
        <p:nvSpPr>
          <p:cNvPr id="3" name="Content Placeholder 2"/>
          <p:cNvSpPr>
            <a:spLocks noGrp="1"/>
          </p:cNvSpPr>
          <p:nvPr>
            <p:ph idx="1"/>
          </p:nvPr>
        </p:nvSpPr>
        <p:spPr>
          <a:xfrm>
            <a:off x="457200" y="914399"/>
            <a:ext cx="11353800" cy="5674659"/>
          </a:xfrm>
        </p:spPr>
        <p:txBody>
          <a:bodyPr>
            <a:normAutofit/>
          </a:bodyPr>
          <a:lstStyle/>
          <a:p>
            <a:pPr marL="342900" indent="-342900">
              <a:buFont typeface="Arial" panose="020B0604020202020204" pitchFamily="34" charset="0"/>
              <a:buChar char="•"/>
            </a:pPr>
            <a:r>
              <a:rPr lang="en-US" sz="2400" b="0" dirty="0"/>
              <a:t>When a chart is installed, Helm creates a </a:t>
            </a:r>
            <a:r>
              <a:rPr lang="en-US" sz="2400" b="0" i="1" dirty="0"/>
              <a:t>release </a:t>
            </a:r>
            <a:r>
              <a:rPr lang="en-US" sz="2400" b="0" dirty="0"/>
              <a:t>to track that installation</a:t>
            </a:r>
          </a:p>
          <a:p>
            <a:pPr lvl="2"/>
            <a:r>
              <a:rPr lang="en-US" sz="2200" dirty="0"/>
              <a:t>A single chart may be installed many times into the same cluster using different releases</a:t>
            </a:r>
          </a:p>
          <a:p>
            <a:pPr lvl="3"/>
            <a:r>
              <a:rPr lang="en-US" sz="2000" dirty="0"/>
              <a:t>Let’s say you need multiple, independent, instance of database on a same cluster</a:t>
            </a:r>
          </a:p>
          <a:p>
            <a:pPr lvl="4"/>
            <a:r>
              <a:rPr lang="en-US" dirty="0"/>
              <a:t>You can reuse the same chart that can deploy a database by specifying different release names</a:t>
            </a:r>
          </a:p>
          <a:p>
            <a:pPr lvl="5"/>
            <a:r>
              <a:rPr lang="en-US" sz="1600" b="1" i="1" dirty="0"/>
              <a:t>helm install --name redis1 stable/redis</a:t>
            </a:r>
          </a:p>
          <a:p>
            <a:pPr lvl="5"/>
            <a:r>
              <a:rPr lang="en-US" sz="1600" b="1" i="1" dirty="0"/>
              <a:t>helm install --name redis2 stable/redis</a:t>
            </a:r>
          </a:p>
          <a:p>
            <a:pPr lvl="2"/>
            <a:r>
              <a:rPr lang="en-US" sz="2200" dirty="0"/>
              <a:t>A single release can be upgraded or rolled back multiple times</a:t>
            </a:r>
          </a:p>
          <a:p>
            <a:pPr lvl="3"/>
            <a:r>
              <a:rPr lang="en-US" sz="2000" dirty="0"/>
              <a:t>A sequential counter is used to track releases as they change</a:t>
            </a:r>
          </a:p>
          <a:p>
            <a:pPr lvl="3"/>
            <a:r>
              <a:rPr lang="en-US" sz="2000" dirty="0"/>
              <a:t>After a first helm install, a release will have </a:t>
            </a:r>
            <a:r>
              <a:rPr lang="en-US" sz="2000" i="1" dirty="0"/>
              <a:t>release number</a:t>
            </a:r>
            <a:r>
              <a:rPr lang="en-US" sz="2000" dirty="0"/>
              <a:t> 1 </a:t>
            </a:r>
          </a:p>
          <a:p>
            <a:pPr lvl="3"/>
            <a:r>
              <a:rPr lang="en-US" sz="2000" dirty="0"/>
              <a:t>Each time a release is upgraded, the release number will be incremented</a:t>
            </a:r>
          </a:p>
          <a:p>
            <a:pPr lvl="3"/>
            <a:r>
              <a:rPr lang="en-US" sz="2000" dirty="0"/>
              <a:t>Since release history is stored, a release can also be </a:t>
            </a:r>
            <a:r>
              <a:rPr lang="en-US" sz="2000" i="1" dirty="0"/>
              <a:t>rolled back</a:t>
            </a:r>
            <a:r>
              <a:rPr lang="en-US" sz="2000" dirty="0"/>
              <a:t> to a previous release</a:t>
            </a:r>
          </a:p>
          <a:p>
            <a:pPr lvl="2"/>
            <a:endParaRPr lang="en-US" sz="2200" dirty="0"/>
          </a:p>
        </p:txBody>
      </p:sp>
      <p:sp>
        <p:nvSpPr>
          <p:cNvPr id="4" name="Slide Number Placeholder 3"/>
          <p:cNvSpPr>
            <a:spLocks noGrp="1"/>
          </p:cNvSpPr>
          <p:nvPr>
            <p:ph type="sldNum" sz="quarter" idx="12"/>
          </p:nvPr>
        </p:nvSpPr>
        <p:spPr/>
        <p:txBody>
          <a:bodyPr/>
          <a:lstStyle/>
          <a:p>
            <a:fld id="{D924A81F-5E2C-2E4D-A217-11B91391D3AF}" type="slidenum">
              <a:rPr lang="en-US" smtClean="0"/>
              <a:t>24</a:t>
            </a:fld>
            <a:endParaRPr lang="en-US" dirty="0"/>
          </a:p>
        </p:txBody>
      </p:sp>
    </p:spTree>
    <p:extLst>
      <p:ext uri="{BB962C8B-B14F-4D97-AF65-F5344CB8AC3E}">
        <p14:creationId xmlns:p14="http://schemas.microsoft.com/office/powerpoint/2010/main" val="2071988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and Rollback</a:t>
            </a:r>
          </a:p>
        </p:txBody>
      </p:sp>
      <p:sp>
        <p:nvSpPr>
          <p:cNvPr id="3" name="Content Placeholder 2"/>
          <p:cNvSpPr>
            <a:spLocks noGrp="1"/>
          </p:cNvSpPr>
          <p:nvPr>
            <p:ph idx="1"/>
          </p:nvPr>
        </p:nvSpPr>
        <p:spPr>
          <a:xfrm>
            <a:off x="533400" y="1168889"/>
            <a:ext cx="11353800" cy="4953000"/>
          </a:xfrm>
        </p:spPr>
        <p:txBody>
          <a:bodyPr>
            <a:normAutofit/>
          </a:bodyPr>
          <a:lstStyle/>
          <a:p>
            <a:pPr marL="457200" indent="-457200">
              <a:buFont typeface="Arial" panose="020B0604020202020204" pitchFamily="34" charset="0"/>
              <a:buChar char="•"/>
            </a:pPr>
            <a:r>
              <a:rPr lang="en-US" sz="2400" b="0" dirty="0"/>
              <a:t>Upgrade</a:t>
            </a:r>
          </a:p>
          <a:p>
            <a:pPr lvl="2"/>
            <a:r>
              <a:rPr lang="en-US" sz="2000" b="1" i="1" dirty="0"/>
              <a:t>helm upgrade &lt;RELEASE&gt; &lt;CHART&gt;</a:t>
            </a:r>
          </a:p>
          <a:p>
            <a:pPr lvl="2"/>
            <a:r>
              <a:rPr lang="en-US" sz="2000" dirty="0"/>
              <a:t>This will upgrade existing deployment of specified release</a:t>
            </a:r>
            <a:endParaRPr lang="en-US" sz="2000" b="0" dirty="0"/>
          </a:p>
          <a:p>
            <a:pPr marL="457200" indent="-457200">
              <a:buFont typeface="Arial" panose="020B0604020202020204" pitchFamily="34" charset="0"/>
              <a:buChar char="•"/>
            </a:pPr>
            <a:r>
              <a:rPr lang="en-US" sz="2400" b="0" dirty="0"/>
              <a:t>Rollback</a:t>
            </a:r>
          </a:p>
          <a:p>
            <a:pPr lvl="2"/>
            <a:r>
              <a:rPr lang="en-US" sz="2000" b="1" i="1" dirty="0"/>
              <a:t>helm rollback &lt;RELEASE&gt; &lt;REVISION&gt;</a:t>
            </a:r>
          </a:p>
          <a:p>
            <a:pPr lvl="2"/>
            <a:r>
              <a:rPr lang="en-US" sz="2000" dirty="0"/>
              <a:t>This will rollback a helm deployment to the specified revision number</a:t>
            </a:r>
          </a:p>
          <a:p>
            <a:pPr lvl="2"/>
            <a:r>
              <a:rPr lang="en-US" sz="2000" dirty="0"/>
              <a:t>To see revision numbers, run </a:t>
            </a:r>
            <a:r>
              <a:rPr lang="en-US" sz="2000" b="1" i="1" dirty="0"/>
              <a:t>helm history &lt;RELEASE&gt;</a:t>
            </a:r>
          </a:p>
          <a:p>
            <a:pPr marL="342900" indent="-342900">
              <a:buFont typeface="Arial" panose="020B0604020202020204" pitchFamily="34" charset="0"/>
              <a:buChar char="•"/>
            </a:pPr>
            <a:r>
              <a:rPr lang="en-US" sz="2400" b="0" dirty="0"/>
              <a:t>Get the history of upgrades and rollbacks</a:t>
            </a:r>
          </a:p>
          <a:p>
            <a:pPr lvl="2"/>
            <a:r>
              <a:rPr lang="en-US" sz="2000" b="1" i="1" dirty="0"/>
              <a:t>helm history </a:t>
            </a:r>
            <a:r>
              <a:rPr lang="en-US" sz="2000" b="1" dirty="0"/>
              <a:t>&lt; RELEASE&gt;</a:t>
            </a:r>
          </a:p>
        </p:txBody>
      </p:sp>
      <p:sp>
        <p:nvSpPr>
          <p:cNvPr id="4" name="Slide Number Placeholder 3"/>
          <p:cNvSpPr>
            <a:spLocks noGrp="1"/>
          </p:cNvSpPr>
          <p:nvPr>
            <p:ph type="sldNum" sz="quarter" idx="12"/>
          </p:nvPr>
        </p:nvSpPr>
        <p:spPr/>
        <p:txBody>
          <a:bodyPr/>
          <a:lstStyle/>
          <a:p>
            <a:fld id="{D924A81F-5E2C-2E4D-A217-11B91391D3AF}" type="slidenum">
              <a:rPr lang="en-US" smtClean="0"/>
              <a:t>25</a:t>
            </a:fld>
            <a:endParaRPr lang="en-US" dirty="0"/>
          </a:p>
        </p:txBody>
      </p:sp>
    </p:spTree>
    <p:extLst>
      <p:ext uri="{BB962C8B-B14F-4D97-AF65-F5344CB8AC3E}">
        <p14:creationId xmlns:p14="http://schemas.microsoft.com/office/powerpoint/2010/main" val="2045198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Helm</a:t>
            </a:r>
          </a:p>
        </p:txBody>
      </p:sp>
      <p:sp>
        <p:nvSpPr>
          <p:cNvPr id="3" name="Content Placeholder 2"/>
          <p:cNvSpPr>
            <a:spLocks noGrp="1"/>
          </p:cNvSpPr>
          <p:nvPr>
            <p:ph idx="1"/>
          </p:nvPr>
        </p:nvSpPr>
        <p:spPr>
          <a:xfrm>
            <a:off x="457200" y="1021976"/>
            <a:ext cx="11353800" cy="5378824"/>
          </a:xfrm>
        </p:spPr>
        <p:txBody>
          <a:bodyPr>
            <a:normAutofit/>
          </a:bodyPr>
          <a:lstStyle/>
          <a:p>
            <a:pPr marL="457200" indent="-457200">
              <a:buFont typeface="Arial" panose="020B0604020202020204" pitchFamily="34" charset="0"/>
              <a:buChar char="•"/>
            </a:pPr>
            <a:r>
              <a:rPr lang="en-US" sz="2800" b="0" dirty="0"/>
              <a:t>Things to consider</a:t>
            </a:r>
          </a:p>
          <a:p>
            <a:pPr lvl="2"/>
            <a:r>
              <a:rPr lang="en-US" sz="2400" b="0" dirty="0"/>
              <a:t>There are two parts to Helm install:</a:t>
            </a:r>
            <a:r>
              <a:rPr lang="en-US" sz="2800" b="0" dirty="0"/>
              <a:t> </a:t>
            </a:r>
          </a:p>
          <a:p>
            <a:pPr lvl="3"/>
            <a:r>
              <a:rPr lang="en-US" b="0" dirty="0"/>
              <a:t>Helm Client (</a:t>
            </a:r>
            <a:r>
              <a:rPr lang="en-US" dirty="0"/>
              <a:t>helm</a:t>
            </a:r>
            <a:r>
              <a:rPr lang="en-US" b="0" dirty="0"/>
              <a:t>)</a:t>
            </a:r>
            <a:endParaRPr lang="en-US" dirty="0"/>
          </a:p>
          <a:p>
            <a:pPr lvl="3"/>
            <a:r>
              <a:rPr lang="en-US" b="0" dirty="0"/>
              <a:t>Helm Server (Tiller)</a:t>
            </a:r>
          </a:p>
          <a:p>
            <a:pPr lvl="2"/>
            <a:r>
              <a:rPr lang="en-US" sz="2400" b="0" dirty="0"/>
              <a:t>Both of them are separate installs</a:t>
            </a:r>
          </a:p>
          <a:p>
            <a:pPr lvl="2"/>
            <a:r>
              <a:rPr lang="en-US" sz="2400" b="0" dirty="0"/>
              <a:t>Client version installed should not be later than the server version</a:t>
            </a:r>
          </a:p>
          <a:p>
            <a:pPr lvl="2"/>
            <a:r>
              <a:rPr lang="en-US" sz="2400" dirty="0"/>
              <a:t>Securing Helm requires additional steps: </a:t>
            </a:r>
            <a:r>
              <a:rPr lang="en-US" sz="2400" dirty="0">
                <a:hlinkClick r:id="rId3"/>
              </a:rPr>
              <a:t>https://docs.helm.sh/using_helm/#securing-your-helm-installation</a:t>
            </a:r>
            <a:endParaRPr lang="en-US" sz="2400" dirty="0"/>
          </a:p>
          <a:p>
            <a:pPr lvl="2"/>
            <a:r>
              <a:rPr lang="en-US" sz="2400" dirty="0"/>
              <a:t>Find out more about installation:  </a:t>
            </a:r>
            <a:r>
              <a:rPr lang="en-US" sz="2400" dirty="0">
                <a:hlinkClick r:id="rId4"/>
              </a:rPr>
              <a:t>https://docs.helm.sh/using_helm/#installing-helm</a:t>
            </a:r>
            <a:endParaRPr lang="en-US" sz="2400" b="1" i="1" dirty="0"/>
          </a:p>
          <a:p>
            <a:pPr lvl="2"/>
            <a:endParaRPr lang="en-US" sz="2400" b="0" dirty="0"/>
          </a:p>
        </p:txBody>
      </p:sp>
      <p:sp>
        <p:nvSpPr>
          <p:cNvPr id="4" name="Slide Number Placeholder 3"/>
          <p:cNvSpPr>
            <a:spLocks noGrp="1"/>
          </p:cNvSpPr>
          <p:nvPr>
            <p:ph type="sldNum" sz="quarter" idx="12"/>
          </p:nvPr>
        </p:nvSpPr>
        <p:spPr/>
        <p:txBody>
          <a:bodyPr/>
          <a:lstStyle/>
          <a:p>
            <a:fld id="{D924A81F-5E2C-2E4D-A217-11B91391D3AF}" type="slidenum">
              <a:rPr lang="en-US" smtClean="0"/>
              <a:t>26</a:t>
            </a:fld>
            <a:endParaRPr lang="en-US" dirty="0"/>
          </a:p>
        </p:txBody>
      </p:sp>
    </p:spTree>
    <p:extLst>
      <p:ext uri="{BB962C8B-B14F-4D97-AF65-F5344CB8AC3E}">
        <p14:creationId xmlns:p14="http://schemas.microsoft.com/office/powerpoint/2010/main" val="557553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Helm Client Install</a:t>
            </a:r>
          </a:p>
        </p:txBody>
      </p:sp>
      <p:sp>
        <p:nvSpPr>
          <p:cNvPr id="3" name="Content Placeholder 2"/>
          <p:cNvSpPr>
            <a:spLocks noGrp="1"/>
          </p:cNvSpPr>
          <p:nvPr>
            <p:ph idx="1"/>
          </p:nvPr>
        </p:nvSpPr>
        <p:spPr>
          <a:xfrm>
            <a:off x="533400" y="1005052"/>
            <a:ext cx="11353800" cy="5395748"/>
          </a:xfrm>
        </p:spPr>
        <p:txBody>
          <a:bodyPr>
            <a:normAutofit fontScale="85000" lnSpcReduction="20000"/>
          </a:bodyPr>
          <a:lstStyle/>
          <a:p>
            <a:pPr marL="342900" indent="-342900">
              <a:buFont typeface="Arial" panose="020B0604020202020204" pitchFamily="34" charset="0"/>
              <a:buChar char="•"/>
            </a:pPr>
            <a:r>
              <a:rPr lang="en-US" sz="2800" b="0" dirty="0"/>
              <a:t>Install Helm Client (helm)</a:t>
            </a:r>
          </a:p>
          <a:p>
            <a:pPr lvl="2"/>
            <a:r>
              <a:rPr lang="en-US" sz="2600" b="0" dirty="0"/>
              <a:t>Binary downloads of the Helm client can be found </a:t>
            </a:r>
            <a:r>
              <a:rPr lang="en-US" sz="2600" dirty="0"/>
              <a:t>for the following OSes</a:t>
            </a:r>
            <a:r>
              <a:rPr lang="en-US" sz="2600" b="0" dirty="0"/>
              <a:t>:</a:t>
            </a:r>
          </a:p>
          <a:p>
            <a:pPr lvl="3"/>
            <a:r>
              <a:rPr lang="en-US" b="0" dirty="0"/>
              <a:t>OSX</a:t>
            </a:r>
          </a:p>
          <a:p>
            <a:pPr lvl="3"/>
            <a:r>
              <a:rPr lang="en-US" b="0" dirty="0"/>
              <a:t>Linux</a:t>
            </a:r>
          </a:p>
          <a:p>
            <a:pPr lvl="3"/>
            <a:r>
              <a:rPr lang="en-US" b="0" dirty="0"/>
              <a:t>Windows</a:t>
            </a:r>
          </a:p>
          <a:p>
            <a:pPr lvl="3"/>
            <a:r>
              <a:rPr lang="en-US" dirty="0"/>
              <a:t>Helm releases: </a:t>
            </a:r>
            <a:r>
              <a:rPr lang="en-US" dirty="0">
                <a:hlinkClick r:id="rId3"/>
              </a:rPr>
              <a:t>https://github.com/helm/helm/releases</a:t>
            </a:r>
            <a:r>
              <a:rPr lang="en-US" dirty="0"/>
              <a:t> </a:t>
            </a:r>
            <a:endParaRPr lang="en-US" b="0" dirty="0"/>
          </a:p>
          <a:p>
            <a:pPr marL="573612" lvl="1" indent="-342900">
              <a:buFont typeface="Arial" panose="020B0604020202020204" pitchFamily="34" charset="0"/>
              <a:buChar char="•"/>
            </a:pPr>
            <a:r>
              <a:rPr lang="en-US" sz="2600" b="0" dirty="0"/>
              <a:t>You can also use package manager:</a:t>
            </a:r>
          </a:p>
          <a:p>
            <a:pPr lvl="3"/>
            <a:r>
              <a:rPr lang="en-US" dirty="0"/>
              <a:t>macOS homebrew users</a:t>
            </a:r>
          </a:p>
          <a:p>
            <a:pPr lvl="4"/>
            <a:r>
              <a:rPr lang="en-US" b="1" i="1" dirty="0"/>
              <a:t>brew install kubernetes-helm</a:t>
            </a:r>
          </a:p>
          <a:p>
            <a:pPr lvl="3"/>
            <a:r>
              <a:rPr lang="en-US" dirty="0"/>
              <a:t>Windows chocolatey users	</a:t>
            </a:r>
          </a:p>
          <a:p>
            <a:pPr lvl="4"/>
            <a:r>
              <a:rPr lang="en-US" b="1" i="1" dirty="0"/>
              <a:t>choco install kubernetes-helm</a:t>
            </a:r>
          </a:p>
          <a:p>
            <a:pPr lvl="3"/>
            <a:r>
              <a:rPr lang="en-US" dirty="0"/>
              <a:t>Linux snap users</a:t>
            </a:r>
          </a:p>
          <a:p>
            <a:pPr lvl="4"/>
            <a:r>
              <a:rPr lang="en-US" b="1" i="1" dirty="0"/>
              <a:t>sudo snap install helm --classic</a:t>
            </a:r>
          </a:p>
        </p:txBody>
      </p:sp>
      <p:sp>
        <p:nvSpPr>
          <p:cNvPr id="4" name="Slide Number Placeholder 3"/>
          <p:cNvSpPr>
            <a:spLocks noGrp="1"/>
          </p:cNvSpPr>
          <p:nvPr>
            <p:ph type="sldNum" sz="quarter" idx="12"/>
          </p:nvPr>
        </p:nvSpPr>
        <p:spPr/>
        <p:txBody>
          <a:bodyPr/>
          <a:lstStyle/>
          <a:p>
            <a:fld id="{D924A81F-5E2C-2E4D-A217-11B91391D3AF}" type="slidenum">
              <a:rPr lang="en-US" smtClean="0"/>
              <a:t>27</a:t>
            </a:fld>
            <a:endParaRPr lang="en-US" dirty="0"/>
          </a:p>
        </p:txBody>
      </p:sp>
    </p:spTree>
    <p:extLst>
      <p:ext uri="{BB962C8B-B14F-4D97-AF65-F5344CB8AC3E}">
        <p14:creationId xmlns:p14="http://schemas.microsoft.com/office/powerpoint/2010/main" val="1073740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Helm Server Install</a:t>
            </a:r>
          </a:p>
        </p:txBody>
      </p:sp>
      <p:sp>
        <p:nvSpPr>
          <p:cNvPr id="3" name="Content Placeholder 2"/>
          <p:cNvSpPr>
            <a:spLocks noGrp="1"/>
          </p:cNvSpPr>
          <p:nvPr>
            <p:ph idx="1"/>
          </p:nvPr>
        </p:nvSpPr>
        <p:spPr>
          <a:xfrm>
            <a:off x="533400" y="874058"/>
            <a:ext cx="11353800" cy="5580529"/>
          </a:xfrm>
        </p:spPr>
        <p:txBody>
          <a:bodyPr>
            <a:normAutofit/>
          </a:bodyPr>
          <a:lstStyle/>
          <a:p>
            <a:pPr marL="342900" indent="-342900">
              <a:buFont typeface="Arial" panose="020B0604020202020204" pitchFamily="34" charset="0"/>
              <a:buChar char="•"/>
            </a:pPr>
            <a:r>
              <a:rPr lang="en-US" sz="2400" b="0" dirty="0"/>
              <a:t>Install Helm Server (Tiller) </a:t>
            </a:r>
          </a:p>
          <a:p>
            <a:pPr lvl="2"/>
            <a:r>
              <a:rPr lang="en-US" sz="2000" dirty="0"/>
              <a:t>Tiller can be installed in one of two ways:</a:t>
            </a:r>
          </a:p>
          <a:p>
            <a:pPr lvl="3"/>
            <a:r>
              <a:rPr lang="en-US" sz="1800" dirty="0"/>
              <a:t>In the Kubernetes cluster (recommended way)</a:t>
            </a:r>
          </a:p>
          <a:p>
            <a:pPr lvl="3"/>
            <a:r>
              <a:rPr lang="en-US" sz="1800" dirty="0"/>
              <a:t>Running locally (in some dev scenarios)</a:t>
            </a:r>
          </a:p>
          <a:p>
            <a:pPr lvl="2"/>
            <a:r>
              <a:rPr lang="en-US" sz="2000" dirty="0"/>
              <a:t>Install/Upgrade in the Kuberentes cluster:</a:t>
            </a:r>
          </a:p>
          <a:p>
            <a:pPr lvl="3"/>
            <a:r>
              <a:rPr lang="en-US" sz="1800" b="1" i="1" dirty="0"/>
              <a:t>helm </a:t>
            </a:r>
            <a:r>
              <a:rPr lang="en-US" sz="1800" b="1" i="1" dirty="0" err="1"/>
              <a:t>init</a:t>
            </a:r>
            <a:r>
              <a:rPr lang="en-US" sz="1800" b="1" i="1" dirty="0"/>
              <a:t> [</a:t>
            </a:r>
            <a:r>
              <a:rPr lang="mr-IN" sz="1800" b="1" i="1" dirty="0"/>
              <a:t>–</a:t>
            </a:r>
            <a:r>
              <a:rPr lang="en-US" sz="1800" b="1" i="1" dirty="0"/>
              <a:t>upgrade]</a:t>
            </a:r>
          </a:p>
          <a:p>
            <a:pPr lvl="3"/>
            <a:r>
              <a:rPr lang="en-US" sz="1800" dirty="0"/>
              <a:t>Command also initializes the CLI</a:t>
            </a:r>
          </a:p>
          <a:p>
            <a:pPr lvl="2"/>
            <a:r>
              <a:rPr lang="en-US" sz="2000" dirty="0"/>
              <a:t>Run locally:</a:t>
            </a:r>
          </a:p>
          <a:p>
            <a:pPr lvl="3"/>
            <a:r>
              <a:rPr lang="en-US" sz="1800" b="1" i="1" dirty="0"/>
              <a:t>tiller</a:t>
            </a:r>
          </a:p>
          <a:p>
            <a:pPr lvl="3"/>
            <a:r>
              <a:rPr lang="en-US" sz="1800" b="1" i="1" dirty="0"/>
              <a:t>export HELM_HOST=localhost:44134</a:t>
            </a:r>
            <a:r>
              <a:rPr lang="en-US" sz="1800" dirty="0"/>
              <a:t> (for helm client. Alternatively, can pass </a:t>
            </a:r>
            <a:r>
              <a:rPr lang="en-US" sz="1800" i="1" dirty="0"/>
              <a:t>–host</a:t>
            </a:r>
            <a:r>
              <a:rPr lang="en-US" sz="1800" dirty="0"/>
              <a:t> when running client command)</a:t>
            </a:r>
            <a:r>
              <a:rPr lang="en-US" sz="2400" b="0" dirty="0"/>
              <a:t> </a:t>
            </a:r>
            <a:endParaRPr lang="en-US" sz="2400" i="1" dirty="0"/>
          </a:p>
        </p:txBody>
      </p:sp>
      <p:sp>
        <p:nvSpPr>
          <p:cNvPr id="4" name="Slide Number Placeholder 3"/>
          <p:cNvSpPr>
            <a:spLocks noGrp="1"/>
          </p:cNvSpPr>
          <p:nvPr>
            <p:ph type="sldNum" sz="quarter" idx="12"/>
          </p:nvPr>
        </p:nvSpPr>
        <p:spPr/>
        <p:txBody>
          <a:bodyPr/>
          <a:lstStyle/>
          <a:p>
            <a:fld id="{D924A81F-5E2C-2E4D-A217-11B91391D3AF}" type="slidenum">
              <a:rPr lang="en-US" smtClean="0"/>
              <a:t>28</a:t>
            </a:fld>
            <a:endParaRPr lang="en-US" dirty="0"/>
          </a:p>
        </p:txBody>
      </p:sp>
    </p:spTree>
    <p:extLst>
      <p:ext uri="{BB962C8B-B14F-4D97-AF65-F5344CB8AC3E}">
        <p14:creationId xmlns:p14="http://schemas.microsoft.com/office/powerpoint/2010/main" val="1647371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55A6-A7DF-B443-8929-2510EE1AA158}"/>
              </a:ext>
            </a:extLst>
          </p:cNvPr>
          <p:cNvSpPr>
            <a:spLocks noGrp="1"/>
          </p:cNvSpPr>
          <p:nvPr>
            <p:ph type="title"/>
          </p:nvPr>
        </p:nvSpPr>
        <p:spPr>
          <a:xfrm>
            <a:off x="304800" y="-292887"/>
            <a:ext cx="5486400" cy="5988135"/>
          </a:xfrm>
        </p:spPr>
        <p:txBody>
          <a:bodyPr>
            <a:normAutofit/>
          </a:bodyPr>
          <a:lstStyle/>
          <a:p>
            <a:pPr lvl="1" algn="l" rtl="0">
              <a:lnSpc>
                <a:spcPct val="90000"/>
              </a:lnSpc>
              <a:spcBef>
                <a:spcPct val="0"/>
              </a:spcBef>
            </a:pPr>
            <a:br>
              <a:rPr lang="en-US" sz="4400" dirty="0">
                <a:solidFill>
                  <a:schemeClr val="bg1"/>
                </a:solidFill>
                <a:latin typeface="+mj-lt"/>
              </a:rPr>
            </a:br>
            <a:r>
              <a:rPr lang="en-US" sz="3200" dirty="0">
                <a:solidFill>
                  <a:schemeClr val="bg1"/>
                </a:solidFill>
                <a:latin typeface="+mj-lt"/>
              </a:rPr>
              <a:t>Where is Helm?</a:t>
            </a:r>
            <a:br>
              <a:rPr lang="en-US" sz="3200" dirty="0">
                <a:solidFill>
                  <a:schemeClr val="bg1"/>
                </a:solidFill>
                <a:latin typeface="+mj-lt"/>
              </a:rPr>
            </a:br>
            <a:endParaRPr lang="en-US" sz="3200" dirty="0">
              <a:solidFill>
                <a:schemeClr val="bg1"/>
              </a:solidFill>
              <a:latin typeface="+mj-lt"/>
            </a:endParaRPr>
          </a:p>
        </p:txBody>
      </p:sp>
      <p:sp>
        <p:nvSpPr>
          <p:cNvPr id="3" name="Content Placeholder 2">
            <a:extLst>
              <a:ext uri="{FF2B5EF4-FFF2-40B4-BE49-F238E27FC236}">
                <a16:creationId xmlns:a16="http://schemas.microsoft.com/office/drawing/2014/main" id="{232A4CBC-2560-E04A-8ED9-871EB5A30604}"/>
              </a:ext>
            </a:extLst>
          </p:cNvPr>
          <p:cNvSpPr>
            <a:spLocks noGrp="1"/>
          </p:cNvSpPr>
          <p:nvPr>
            <p:ph idx="1"/>
          </p:nvPr>
        </p:nvSpPr>
        <p:spPr>
          <a:xfrm>
            <a:off x="533400" y="1155825"/>
            <a:ext cx="11353800" cy="4953000"/>
          </a:xfrm>
        </p:spPr>
        <p:txBody>
          <a:bodyPr>
            <a:normAutofit/>
          </a:bodyPr>
          <a:lstStyle/>
          <a:p>
            <a:pPr marL="342900" indent="-342900">
              <a:buFont typeface="Arial" panose="020B0604020202020204" pitchFamily="34" charset="0"/>
              <a:buChar char="•"/>
            </a:pPr>
            <a:r>
              <a:rPr lang="en-US" sz="2000" b="0" dirty="0"/>
              <a:t>GitHub repository - </a:t>
            </a:r>
            <a:r>
              <a:rPr lang="en-US" sz="2000" b="0" dirty="0">
                <a:hlinkClick r:id="rId3"/>
              </a:rPr>
              <a:t>https://github.com/helm/helm</a:t>
            </a:r>
            <a:r>
              <a:rPr lang="en-US" sz="2000" b="0" dirty="0"/>
              <a:t> </a:t>
            </a:r>
          </a:p>
          <a:p>
            <a:pPr marL="342900" indent="-342900">
              <a:buFont typeface="Arial" panose="020B0604020202020204" pitchFamily="34" charset="0"/>
              <a:buChar char="•"/>
            </a:pPr>
            <a:r>
              <a:rPr lang="en-US" sz="2000" b="0" dirty="0"/>
              <a:t>Channels on the Kubernetes Slack workspace - </a:t>
            </a:r>
            <a:r>
              <a:rPr lang="en-US" sz="2000" b="0" dirty="0">
                <a:hlinkClick r:id="rId4"/>
              </a:rPr>
              <a:t>https://kubernetes.slack.com</a:t>
            </a:r>
            <a:r>
              <a:rPr lang="en-US" sz="2000" b="0" dirty="0"/>
              <a:t> </a:t>
            </a:r>
          </a:p>
          <a:p>
            <a:pPr lvl="2"/>
            <a:r>
              <a:rPr lang="en-US" sz="1800" b="0" dirty="0"/>
              <a:t>#helm-users</a:t>
            </a:r>
          </a:p>
          <a:p>
            <a:pPr lvl="2"/>
            <a:r>
              <a:rPr lang="en-US" sz="1800" b="0" dirty="0"/>
              <a:t>#helm-dev</a:t>
            </a:r>
          </a:p>
          <a:p>
            <a:pPr lvl="2"/>
            <a:r>
              <a:rPr lang="en-US" sz="1800" b="0" dirty="0"/>
              <a:t>#charts</a:t>
            </a:r>
          </a:p>
          <a:p>
            <a:pPr marL="342900" indent="-342900">
              <a:buFont typeface="Arial" panose="020B0604020202020204" pitchFamily="34" charset="0"/>
              <a:buChar char="•"/>
            </a:pPr>
            <a:r>
              <a:rPr lang="en-US" sz="2000" b="0" dirty="0"/>
              <a:t>Mailing list</a:t>
            </a:r>
            <a:r>
              <a:rPr lang="en-US" sz="2000" dirty="0"/>
              <a:t> </a:t>
            </a:r>
            <a:r>
              <a:rPr lang="en-US" sz="2000" b="0" dirty="0"/>
              <a:t>- </a:t>
            </a:r>
            <a:r>
              <a:rPr lang="en-US" sz="2000" b="0" dirty="0">
                <a:hlinkClick r:id="rId5"/>
              </a:rPr>
              <a:t>https://lists.cncf.io/g/cncf-kubernetes-helm</a:t>
            </a:r>
            <a:r>
              <a:rPr lang="en-US" sz="2000" b="0" dirty="0"/>
              <a:t> </a:t>
            </a:r>
          </a:p>
          <a:p>
            <a:pPr marL="342900" indent="-342900">
              <a:buFont typeface="Arial" panose="020B0604020202020204" pitchFamily="34" charset="0"/>
              <a:buChar char="•"/>
            </a:pPr>
            <a:r>
              <a:rPr lang="en-US" sz="2000" b="0" dirty="0"/>
              <a:t>Developer call Every Thursdays at 9:30-10:00 Pacific - </a:t>
            </a:r>
            <a:r>
              <a:rPr lang="en-US" sz="2000" b="0" dirty="0">
                <a:hlinkClick r:id="rId6"/>
              </a:rPr>
              <a:t>https://zoom.us/j/696660622</a:t>
            </a:r>
            <a:endParaRPr lang="en-US" sz="2000" b="0" dirty="0"/>
          </a:p>
          <a:p>
            <a:pPr marL="342900" indent="-342900">
              <a:buFont typeface="Arial" panose="020B0604020202020204" pitchFamily="34" charset="0"/>
              <a:buChar char="•"/>
            </a:pPr>
            <a:r>
              <a:rPr lang="en-US" sz="2000" b="0" dirty="0"/>
              <a:t>Helm Documentation - </a:t>
            </a:r>
            <a:r>
              <a:rPr lang="en-US" sz="2000" b="0" dirty="0">
                <a:hlinkClick r:id="rId7"/>
              </a:rPr>
              <a:t>https://docs.helm.sh</a:t>
            </a:r>
            <a:r>
              <a:rPr lang="en-US" sz="2000" b="0" dirty="0"/>
              <a:t> </a:t>
            </a:r>
          </a:p>
          <a:p>
            <a:pPr marL="342900" indent="-342900">
              <a:buFont typeface="Arial" panose="020B0604020202020204" pitchFamily="34" charset="0"/>
              <a:buChar char="•"/>
            </a:pPr>
            <a:r>
              <a:rPr lang="en-US" sz="2000" b="0" dirty="0"/>
              <a:t>Interested in contributing to the Helm? </a:t>
            </a:r>
          </a:p>
          <a:p>
            <a:pPr lvl="2"/>
            <a:r>
              <a:rPr lang="en-US" sz="1800" b="0" dirty="0"/>
              <a:t>Refer to the Helm Community - </a:t>
            </a:r>
            <a:r>
              <a:rPr lang="en-US" sz="1800" b="0" dirty="0">
                <a:hlinkClick r:id="rId8"/>
              </a:rPr>
              <a:t>https://github.com/helm/community</a:t>
            </a:r>
            <a:r>
              <a:rPr lang="en-US" sz="1800" b="0" dirty="0"/>
              <a:t> </a:t>
            </a:r>
          </a:p>
        </p:txBody>
      </p:sp>
      <p:sp>
        <p:nvSpPr>
          <p:cNvPr id="4" name="Slide Number Placeholder 3">
            <a:extLst>
              <a:ext uri="{FF2B5EF4-FFF2-40B4-BE49-F238E27FC236}">
                <a16:creationId xmlns:a16="http://schemas.microsoft.com/office/drawing/2014/main" id="{2ED68830-F272-FF4A-BF26-6D7569CE12E2}"/>
              </a:ext>
            </a:extLst>
          </p:cNvPr>
          <p:cNvSpPr>
            <a:spLocks noGrp="1"/>
          </p:cNvSpPr>
          <p:nvPr>
            <p:ph type="sldNum" sz="quarter" idx="12"/>
          </p:nvPr>
        </p:nvSpPr>
        <p:spPr/>
        <p:txBody>
          <a:bodyPr/>
          <a:lstStyle/>
          <a:p>
            <a:fld id="{D924A81F-5E2C-2E4D-A217-11B91391D3AF}" type="slidenum">
              <a:rPr lang="en-US" smtClean="0"/>
              <a:t>29</a:t>
            </a:fld>
            <a:endParaRPr lang="en-US" dirty="0"/>
          </a:p>
        </p:txBody>
      </p:sp>
    </p:spTree>
    <p:extLst>
      <p:ext uri="{BB962C8B-B14F-4D97-AF65-F5344CB8AC3E}">
        <p14:creationId xmlns:p14="http://schemas.microsoft.com/office/powerpoint/2010/main" val="4200772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55A6-A7DF-B443-8929-2510EE1AA15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32A4CBC-2560-E04A-8ED9-871EB5A30604}"/>
              </a:ext>
            </a:extLst>
          </p:cNvPr>
          <p:cNvSpPr>
            <a:spLocks noGrp="1"/>
          </p:cNvSpPr>
          <p:nvPr>
            <p:ph idx="1"/>
          </p:nvPr>
        </p:nvSpPr>
        <p:spPr>
          <a:xfrm>
            <a:off x="457200" y="1115288"/>
            <a:ext cx="11353800" cy="4953000"/>
          </a:xfrm>
        </p:spPr>
        <p:txBody>
          <a:bodyPr>
            <a:normAutofit fontScale="77500" lnSpcReduction="20000"/>
          </a:bodyPr>
          <a:lstStyle/>
          <a:p>
            <a:pPr marL="342900" indent="-342900">
              <a:buFont typeface="Arial" panose="020B0604020202020204" pitchFamily="34" charset="0"/>
              <a:buChar char="•"/>
            </a:pPr>
            <a:r>
              <a:rPr lang="en-US" b="0" dirty="0"/>
              <a:t>Deploying app on a running Kubernetes cluster</a:t>
            </a:r>
          </a:p>
          <a:p>
            <a:pPr lvl="2"/>
            <a:r>
              <a:rPr lang="en-US" i="1" dirty="0"/>
              <a:t>kubectl</a:t>
            </a:r>
            <a:r>
              <a:rPr lang="en-US" dirty="0"/>
              <a:t> way</a:t>
            </a:r>
          </a:p>
          <a:p>
            <a:pPr lvl="2"/>
            <a:r>
              <a:rPr lang="en-US" b="0" dirty="0"/>
              <a:t>Helm way </a:t>
            </a:r>
          </a:p>
          <a:p>
            <a:pPr marL="342900" indent="-342900">
              <a:buFont typeface="Arial" panose="020B0604020202020204" pitchFamily="34" charset="0"/>
              <a:buChar char="•"/>
            </a:pPr>
            <a:r>
              <a:rPr lang="en-US" b="0" dirty="0"/>
              <a:t>Helm in action </a:t>
            </a:r>
          </a:p>
          <a:p>
            <a:pPr marL="342900" indent="-342900">
              <a:buFont typeface="Arial" panose="020B0604020202020204" pitchFamily="34" charset="0"/>
              <a:buChar char="•"/>
            </a:pPr>
            <a:r>
              <a:rPr lang="en-US" b="0" dirty="0"/>
              <a:t>Learn more about Helm</a:t>
            </a:r>
          </a:p>
          <a:p>
            <a:pPr lvl="2"/>
            <a:r>
              <a:rPr lang="en-US" dirty="0"/>
              <a:t>How it works? </a:t>
            </a:r>
          </a:p>
          <a:p>
            <a:pPr lvl="2"/>
            <a:r>
              <a:rPr lang="en-US" dirty="0"/>
              <a:t>Charts</a:t>
            </a:r>
          </a:p>
          <a:p>
            <a:pPr lvl="2"/>
            <a:r>
              <a:rPr lang="en-US" dirty="0"/>
              <a:t>Repository</a:t>
            </a:r>
          </a:p>
          <a:p>
            <a:pPr lvl="2"/>
            <a:r>
              <a:rPr lang="en-US" dirty="0"/>
              <a:t>Release</a:t>
            </a:r>
          </a:p>
          <a:p>
            <a:pPr lvl="2"/>
            <a:r>
              <a:rPr lang="en-US" dirty="0"/>
              <a:t>Installation</a:t>
            </a:r>
          </a:p>
          <a:p>
            <a:pPr marL="342900" indent="-342900">
              <a:buFont typeface="Arial" panose="020B0604020202020204" pitchFamily="34" charset="0"/>
              <a:buChar char="•"/>
            </a:pPr>
            <a:r>
              <a:rPr lang="en-US" b="0" dirty="0"/>
              <a:t>Where is Helm? </a:t>
            </a:r>
          </a:p>
          <a:p>
            <a:pPr marL="342900" indent="-342900">
              <a:buFont typeface="Arial" panose="020B0604020202020204" pitchFamily="34" charset="0"/>
              <a:buChar char="•"/>
            </a:pPr>
            <a:r>
              <a:rPr lang="en-US" b="0" dirty="0"/>
              <a:t>Helm 3 </a:t>
            </a:r>
          </a:p>
          <a:p>
            <a:pPr marL="342900" indent="-342900">
              <a:buFont typeface="Arial" panose="020B0604020202020204" pitchFamily="34" charset="0"/>
              <a:buChar char="•"/>
            </a:pPr>
            <a:r>
              <a:rPr lang="en-US" b="0" dirty="0"/>
              <a:t>Summary</a:t>
            </a:r>
          </a:p>
          <a:p>
            <a:pPr lvl="2"/>
            <a:r>
              <a:rPr lang="en-US" b="0" dirty="0"/>
              <a:t>Kubernetes vs Helm</a:t>
            </a:r>
            <a:endParaRPr lang="en-US" dirty="0"/>
          </a:p>
          <a:p>
            <a:endParaRPr lang="en-US" dirty="0"/>
          </a:p>
        </p:txBody>
      </p:sp>
      <p:sp>
        <p:nvSpPr>
          <p:cNvPr id="4" name="Slide Number Placeholder 3">
            <a:extLst>
              <a:ext uri="{FF2B5EF4-FFF2-40B4-BE49-F238E27FC236}">
                <a16:creationId xmlns:a16="http://schemas.microsoft.com/office/drawing/2014/main" id="{2ED68830-F272-FF4A-BF26-6D7569CE12E2}"/>
              </a:ext>
            </a:extLst>
          </p:cNvPr>
          <p:cNvSpPr>
            <a:spLocks noGrp="1"/>
          </p:cNvSpPr>
          <p:nvPr>
            <p:ph type="sldNum" sz="quarter" idx="12"/>
          </p:nvPr>
        </p:nvSpPr>
        <p:spPr/>
        <p:txBody>
          <a:bodyPr/>
          <a:lstStyle/>
          <a:p>
            <a:fld id="{D924A81F-5E2C-2E4D-A217-11B91391D3AF}" type="slidenum">
              <a:rPr lang="en-US" smtClean="0"/>
              <a:t>3</a:t>
            </a:fld>
            <a:endParaRPr lang="en-US" dirty="0"/>
          </a:p>
        </p:txBody>
      </p:sp>
    </p:spTree>
    <p:extLst>
      <p:ext uri="{BB962C8B-B14F-4D97-AF65-F5344CB8AC3E}">
        <p14:creationId xmlns:p14="http://schemas.microsoft.com/office/powerpoint/2010/main" val="337742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21"/>
          </p:nvPr>
        </p:nvPicPr>
        <p:blipFill rotWithShape="1">
          <a:blip r:embed="rId3" cstate="screen">
            <a:extLst>
              <a:ext uri="{28A0092B-C50C-407E-A947-70E740481C1C}">
                <a14:useLocalDpi xmlns:a14="http://schemas.microsoft.com/office/drawing/2010/main"/>
              </a:ext>
            </a:extLst>
          </a:blip>
          <a:srcRect/>
          <a:stretch/>
        </p:blipFill>
        <p:spPr>
          <a:xfrm>
            <a:off x="0" y="0"/>
            <a:ext cx="12223974" cy="6858001"/>
          </a:xfrm>
        </p:spPr>
      </p:pic>
      <p:sp>
        <p:nvSpPr>
          <p:cNvPr id="3" name="Content Placeholder 2"/>
          <p:cNvSpPr>
            <a:spLocks noGrp="1"/>
          </p:cNvSpPr>
          <p:nvPr>
            <p:ph sz="quarter" idx="19"/>
          </p:nvPr>
        </p:nvSpPr>
        <p:spPr/>
        <p:txBody>
          <a:bodyPr/>
          <a:lstStyle/>
          <a:p>
            <a:r>
              <a:rPr lang="en-US" sz="3600" dirty="0"/>
              <a:t>Future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D999D4-B456-9943-89B7-30D56181CE18}" type="slidenum">
              <a:rPr kumimoji="0" lang="en-US" sz="800" b="0" i="0" u="none" strike="noStrike" kern="1200" cap="none" spc="0" normalizeH="0" baseline="0" noProof="0" smtClean="0">
                <a:ln>
                  <a:noFill/>
                </a:ln>
                <a:solidFill>
                  <a:srgbClr val="2B2B2B"/>
                </a:solidFill>
                <a:effectLst/>
                <a:uLnTx/>
                <a:uFillTx/>
                <a:latin typeface="IBM Plex Sans"/>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800" b="0" i="0" u="none" strike="noStrike" kern="1200" cap="none" spc="0" normalizeH="0" baseline="0" noProof="0" dirty="0">
              <a:ln>
                <a:noFill/>
              </a:ln>
              <a:solidFill>
                <a:srgbClr val="2B2B2B"/>
              </a:solidFill>
              <a:effectLst/>
              <a:uLnTx/>
              <a:uFillTx/>
              <a:latin typeface="IBM Plex Sans"/>
              <a:cs typeface="Arial" charset="0"/>
            </a:endParaRPr>
          </a:p>
        </p:txBody>
      </p:sp>
      <p:pic>
        <p:nvPicPr>
          <p:cNvPr id="8" name="Picture 7">
            <a:extLst>
              <a:ext uri="{FF2B5EF4-FFF2-40B4-BE49-F238E27FC236}">
                <a16:creationId xmlns:a16="http://schemas.microsoft.com/office/drawing/2014/main" id="{06D9A77F-CE92-4CC7-A8FE-4BBE6E75AD1F}"/>
              </a:ext>
            </a:extLst>
          </p:cNvPr>
          <p:cNvPicPr>
            <a:picLocks noChangeAspect="1"/>
          </p:cNvPicPr>
          <p:nvPr/>
        </p:nvPicPr>
        <p:blipFill>
          <a:blip r:embed="rId4">
            <a:duotone>
              <a:prstClr val="black"/>
              <a:schemeClr val="accent1">
                <a:tint val="45000"/>
                <a:satMod val="400000"/>
              </a:schemeClr>
            </a:duotone>
          </a:blip>
          <a:stretch>
            <a:fillRect/>
          </a:stretch>
        </p:blipFill>
        <p:spPr>
          <a:xfrm>
            <a:off x="0" y="6240629"/>
            <a:ext cx="1567287" cy="572235"/>
          </a:xfrm>
          <a:prstGeom prst="rect">
            <a:avLst/>
          </a:prstGeom>
        </p:spPr>
      </p:pic>
    </p:spTree>
    <p:custDataLst>
      <p:tags r:id="rId1"/>
    </p:custDataLst>
    <p:extLst>
      <p:ext uri="{BB962C8B-B14F-4D97-AF65-F5344CB8AC3E}">
        <p14:creationId xmlns:p14="http://schemas.microsoft.com/office/powerpoint/2010/main" val="21316751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Helm v3</a:t>
            </a:r>
          </a:p>
        </p:txBody>
      </p:sp>
      <p:sp>
        <p:nvSpPr>
          <p:cNvPr id="3" name="Content Placeholder 2"/>
          <p:cNvSpPr>
            <a:spLocks noGrp="1"/>
          </p:cNvSpPr>
          <p:nvPr>
            <p:ph idx="1"/>
          </p:nvPr>
        </p:nvSpPr>
        <p:spPr>
          <a:xfrm>
            <a:off x="457200" y="739589"/>
            <a:ext cx="11353800" cy="5513294"/>
          </a:xfrm>
        </p:spPr>
        <p:txBody>
          <a:bodyPr>
            <a:noAutofit/>
          </a:bodyPr>
          <a:lstStyle/>
          <a:p>
            <a:r>
              <a:rPr lang="en-US" sz="1600" dirty="0"/>
              <a:t>Key Changes</a:t>
            </a:r>
          </a:p>
          <a:p>
            <a:pPr lvl="1"/>
            <a:r>
              <a:rPr lang="en-US" sz="1600" dirty="0"/>
              <a:t>No Server component (Tiller) – everything done via client</a:t>
            </a:r>
          </a:p>
          <a:p>
            <a:pPr lvl="2"/>
            <a:r>
              <a:rPr lang="en-US" sz="1400" dirty="0"/>
              <a:t>All operations under user credentials</a:t>
            </a:r>
          </a:p>
          <a:p>
            <a:pPr lvl="1"/>
            <a:r>
              <a:rPr lang="en-GB" sz="1600" b="0" dirty="0"/>
              <a:t>Charts are updated with:</a:t>
            </a:r>
          </a:p>
          <a:p>
            <a:pPr lvl="2"/>
            <a:r>
              <a:rPr lang="en-GB" sz="1400" b="0" dirty="0"/>
              <a:t>Libraries that allow “define” attributes to be shared across charts</a:t>
            </a:r>
          </a:p>
          <a:p>
            <a:pPr lvl="2"/>
            <a:r>
              <a:rPr lang="en-GB" sz="1400" b="0" dirty="0"/>
              <a:t>Schema to control values</a:t>
            </a:r>
            <a:endParaRPr lang="en-GB" sz="1400" dirty="0"/>
          </a:p>
          <a:p>
            <a:pPr lvl="2"/>
            <a:r>
              <a:rPr lang="en-GB" sz="1400" b="0" dirty="0"/>
              <a:t>Reserved ‘</a:t>
            </a:r>
            <a:r>
              <a:rPr lang="en-GB" sz="1400" b="0" i="1" dirty="0"/>
              <a:t>ext</a:t>
            </a:r>
            <a:r>
              <a:rPr lang="en-GB" sz="1400" b="0" dirty="0"/>
              <a:t>’ directory for extensions/scripts</a:t>
            </a:r>
          </a:p>
          <a:p>
            <a:pPr lvl="1"/>
            <a:r>
              <a:rPr lang="en-GB" sz="1600" b="0" dirty="0"/>
              <a:t>Helm will use a "lifecycle events" emitter/handler model</a:t>
            </a:r>
          </a:p>
          <a:p>
            <a:pPr lvl="1"/>
            <a:r>
              <a:rPr lang="en-GB" sz="1600" dirty="0"/>
              <a:t>Hooks are still supported, and will now be managed </a:t>
            </a:r>
          </a:p>
          <a:p>
            <a:pPr lvl="1"/>
            <a:r>
              <a:rPr lang="en-GB" sz="1600" b="0" dirty="0"/>
              <a:t>Helm has an embedded Lua engine for scripting some event handlers - scripts stored in charts</a:t>
            </a:r>
          </a:p>
          <a:p>
            <a:pPr lvl="1"/>
            <a:r>
              <a:rPr lang="en-GB" sz="1600" b="0" dirty="0"/>
              <a:t>For pull-based DevOps workflow, a new Helm Controller project will be started</a:t>
            </a:r>
          </a:p>
          <a:p>
            <a:pPr lvl="2"/>
            <a:r>
              <a:rPr lang="en-GB" sz="1400" b="0" dirty="0"/>
              <a:t>This is not required for a deployment and will be optional</a:t>
            </a:r>
          </a:p>
          <a:p>
            <a:pPr lvl="1"/>
            <a:r>
              <a:rPr lang="en-GB" sz="1600" b="0" dirty="0"/>
              <a:t>Cross platform plugins in Lua that only have a runtime dependency on Helm</a:t>
            </a:r>
          </a:p>
          <a:p>
            <a:pPr lvl="1"/>
            <a:r>
              <a:rPr lang="en-GB" sz="1600" b="0" dirty="0"/>
              <a:t>A complementary command to ’</a:t>
            </a:r>
            <a:r>
              <a:rPr lang="en-GB" sz="1600" b="0" i="1" dirty="0"/>
              <a:t>helm fetch’,</a:t>
            </a:r>
            <a:r>
              <a:rPr lang="en-GB" sz="1600" b="0" dirty="0"/>
              <a:t> to push packages to a repository</a:t>
            </a:r>
          </a:p>
        </p:txBody>
      </p:sp>
      <p:sp>
        <p:nvSpPr>
          <p:cNvPr id="4" name="Slide Number Placeholder 3"/>
          <p:cNvSpPr>
            <a:spLocks noGrp="1"/>
          </p:cNvSpPr>
          <p:nvPr>
            <p:ph type="sldNum" sz="quarter" idx="12"/>
          </p:nvPr>
        </p:nvSpPr>
        <p:spPr/>
        <p:txBody>
          <a:bodyPr/>
          <a:lstStyle/>
          <a:p>
            <a:fld id="{D924A81F-5E2C-2E4D-A217-11B91391D3AF}" type="slidenum">
              <a:rPr lang="en-US" smtClean="0"/>
              <a:t>31</a:t>
            </a:fld>
            <a:endParaRPr lang="en-US" dirty="0"/>
          </a:p>
        </p:txBody>
      </p:sp>
    </p:spTree>
    <p:extLst>
      <p:ext uri="{BB962C8B-B14F-4D97-AF65-F5344CB8AC3E}">
        <p14:creationId xmlns:p14="http://schemas.microsoft.com/office/powerpoint/2010/main" val="854348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6835142" y="1275428"/>
            <a:ext cx="2062006" cy="887856"/>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sz="1200" dirty="0">
                <a:solidFill>
                  <a:schemeClr val="tx1"/>
                </a:solidFill>
              </a:rPr>
              <a:t>Helm CLI</a:t>
            </a:r>
          </a:p>
          <a:p>
            <a:r>
              <a:rPr lang="en-US" sz="1200" dirty="0">
                <a:solidFill>
                  <a:schemeClr val="tx1"/>
                </a:solidFill>
              </a:rPr>
              <a:t>( helm)</a:t>
            </a:r>
          </a:p>
        </p:txBody>
      </p:sp>
      <p:sp>
        <p:nvSpPr>
          <p:cNvPr id="18" name="Rounded Rectangle 17">
            <a:extLst>
              <a:ext uri="{FF2B5EF4-FFF2-40B4-BE49-F238E27FC236}">
                <a16:creationId xmlns:a16="http://schemas.microsoft.com/office/drawing/2014/main" id="{15EC8C8C-241C-B849-8D4F-0117BB6179A2}"/>
              </a:ext>
            </a:extLst>
          </p:cNvPr>
          <p:cNvSpPr/>
          <p:nvPr/>
        </p:nvSpPr>
        <p:spPr>
          <a:xfrm>
            <a:off x="7633226" y="1518946"/>
            <a:ext cx="1209489" cy="548974"/>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0"/>
          <a:lstStyle/>
          <a:p>
            <a:r>
              <a:rPr lang="en-US" sz="1200" b="1" dirty="0">
                <a:solidFill>
                  <a:schemeClr val="tx1"/>
                </a:solidFill>
              </a:rPr>
              <a:t>Helm</a:t>
            </a:r>
          </a:p>
          <a:p>
            <a:r>
              <a:rPr lang="en-US" sz="1200" b="1" dirty="0">
                <a:solidFill>
                  <a:schemeClr val="tx1"/>
                </a:solidFill>
              </a:rPr>
              <a:t>Library</a:t>
            </a:r>
          </a:p>
        </p:txBody>
      </p:sp>
      <p:sp>
        <p:nvSpPr>
          <p:cNvPr id="2" name="Title 1">
            <a:extLst>
              <a:ext uri="{FF2B5EF4-FFF2-40B4-BE49-F238E27FC236}">
                <a16:creationId xmlns:a16="http://schemas.microsoft.com/office/drawing/2014/main" id="{544F55A6-A7DF-B443-8929-2510EE1AA158}"/>
              </a:ext>
            </a:extLst>
          </p:cNvPr>
          <p:cNvSpPr>
            <a:spLocks noGrp="1"/>
          </p:cNvSpPr>
          <p:nvPr>
            <p:ph type="title"/>
          </p:nvPr>
        </p:nvSpPr>
        <p:spPr/>
        <p:txBody>
          <a:bodyPr/>
          <a:lstStyle/>
          <a:p>
            <a:r>
              <a:rPr lang="en-US" dirty="0"/>
              <a:t>Helm v3 Architecture</a:t>
            </a:r>
          </a:p>
        </p:txBody>
      </p:sp>
      <p:sp>
        <p:nvSpPr>
          <p:cNvPr id="3" name="Content Placeholder 2">
            <a:extLst>
              <a:ext uri="{FF2B5EF4-FFF2-40B4-BE49-F238E27FC236}">
                <a16:creationId xmlns:a16="http://schemas.microsoft.com/office/drawing/2014/main" id="{232A4CBC-2560-E04A-8ED9-871EB5A30604}"/>
              </a:ext>
            </a:extLst>
          </p:cNvPr>
          <p:cNvSpPr>
            <a:spLocks noGrp="1"/>
          </p:cNvSpPr>
          <p:nvPr>
            <p:ph idx="1"/>
          </p:nvPr>
        </p:nvSpPr>
        <p:spPr>
          <a:xfrm>
            <a:off x="457200" y="1447800"/>
            <a:ext cx="5039232" cy="4953000"/>
          </a:xfrm>
        </p:spPr>
        <p:txBody>
          <a:bodyPr>
            <a:normAutofit fontScale="92500"/>
          </a:bodyPr>
          <a:lstStyle/>
          <a:p>
            <a:r>
              <a:rPr lang="en-US" sz="2600" b="0" dirty="0"/>
              <a:t>The Helm v3 Client (helm) is a command-line client façade that uses the (new) helm library to:</a:t>
            </a:r>
          </a:p>
          <a:p>
            <a:pPr lvl="1"/>
            <a:r>
              <a:rPr lang="en-US" sz="2200" dirty="0"/>
              <a:t>Interface with the Kubernetes API server directly</a:t>
            </a:r>
          </a:p>
          <a:p>
            <a:pPr lvl="1"/>
            <a:r>
              <a:rPr lang="en-US" sz="2200" dirty="0"/>
              <a:t>Supports all the functionality of helm v2</a:t>
            </a:r>
          </a:p>
          <a:p>
            <a:pPr lvl="2"/>
            <a:r>
              <a:rPr lang="en-US" sz="1800" dirty="0"/>
              <a:t>With a few exceptions that don’t make sense with the new architecture</a:t>
            </a:r>
          </a:p>
          <a:p>
            <a:pPr lvl="1"/>
            <a:r>
              <a:rPr lang="en-US" sz="2200" dirty="0"/>
              <a:t>Stores release state in the same namespace as the application destination</a:t>
            </a:r>
          </a:p>
          <a:p>
            <a:pPr lvl="1"/>
            <a:r>
              <a:rPr lang="en-US" sz="2200" dirty="0"/>
              <a:t>Can push as well as fetch charts to/from a chart repository</a:t>
            </a:r>
          </a:p>
          <a:p>
            <a:endParaRPr lang="en-US" sz="2400" dirty="0"/>
          </a:p>
          <a:p>
            <a:endParaRPr lang="en-US" dirty="0"/>
          </a:p>
        </p:txBody>
      </p:sp>
      <p:sp>
        <p:nvSpPr>
          <p:cNvPr id="4" name="Slide Number Placeholder 3">
            <a:extLst>
              <a:ext uri="{FF2B5EF4-FFF2-40B4-BE49-F238E27FC236}">
                <a16:creationId xmlns:a16="http://schemas.microsoft.com/office/drawing/2014/main" id="{2ED68830-F272-FF4A-BF26-6D7569CE12E2}"/>
              </a:ext>
            </a:extLst>
          </p:cNvPr>
          <p:cNvSpPr>
            <a:spLocks noGrp="1"/>
          </p:cNvSpPr>
          <p:nvPr>
            <p:ph type="sldNum" sz="quarter" idx="12"/>
          </p:nvPr>
        </p:nvSpPr>
        <p:spPr/>
        <p:txBody>
          <a:bodyPr/>
          <a:lstStyle/>
          <a:p>
            <a:fld id="{D924A81F-5E2C-2E4D-A217-11B91391D3AF}" type="slidenum">
              <a:rPr lang="en-US" smtClean="0"/>
              <a:t>32</a:t>
            </a:fld>
            <a:endParaRPr lang="en-US" dirty="0"/>
          </a:p>
        </p:txBody>
      </p:sp>
      <p:sp>
        <p:nvSpPr>
          <p:cNvPr id="6" name="Rounded Rectangle 5"/>
          <p:cNvSpPr/>
          <p:nvPr/>
        </p:nvSpPr>
        <p:spPr>
          <a:xfrm>
            <a:off x="6824420" y="3037396"/>
            <a:ext cx="2827103" cy="1886670"/>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endParaRPr lang="en-US" sz="1200" dirty="0">
              <a:solidFill>
                <a:schemeClr val="tx1"/>
              </a:solidFill>
            </a:endParaRPr>
          </a:p>
        </p:txBody>
      </p:sp>
      <p:sp>
        <p:nvSpPr>
          <p:cNvPr id="20" name="Rounded Rectangle 19"/>
          <p:cNvSpPr/>
          <p:nvPr/>
        </p:nvSpPr>
        <p:spPr>
          <a:xfrm>
            <a:off x="7381530" y="3530174"/>
            <a:ext cx="1823454" cy="788251"/>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b="1" dirty="0">
                <a:solidFill>
                  <a:schemeClr val="tx1"/>
                </a:solidFill>
              </a:rPr>
              <a:t>Kubernetes </a:t>
            </a:r>
          </a:p>
          <a:p>
            <a:pPr algn="ctr"/>
            <a:r>
              <a:rPr lang="en-US" sz="1200" b="1" dirty="0">
                <a:solidFill>
                  <a:schemeClr val="tx1"/>
                </a:solidFill>
              </a:rPr>
              <a:t>API Server</a:t>
            </a:r>
          </a:p>
        </p:txBody>
      </p:sp>
      <p:cxnSp>
        <p:nvCxnSpPr>
          <p:cNvPr id="23" name="Straight Arrow Connector 22"/>
          <p:cNvCxnSpPr>
            <a:cxnSpLocks/>
          </p:cNvCxnSpPr>
          <p:nvPr/>
        </p:nvCxnSpPr>
        <p:spPr>
          <a:xfrm>
            <a:off x="8352097" y="2066353"/>
            <a:ext cx="0" cy="1445417"/>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489710" y="2293192"/>
            <a:ext cx="1305316" cy="276999"/>
          </a:xfrm>
          <a:prstGeom prst="rect">
            <a:avLst/>
          </a:prstGeom>
          <a:noFill/>
          <a:ln>
            <a:solidFill>
              <a:schemeClr val="tx1"/>
            </a:solidFill>
          </a:ln>
        </p:spPr>
        <p:txBody>
          <a:bodyPr wrap="square" rtlCol="0">
            <a:spAutoFit/>
          </a:bodyPr>
          <a:lstStyle/>
          <a:p>
            <a:pPr algn="ctr"/>
            <a:r>
              <a:rPr lang="en-US" sz="1200" dirty="0"/>
              <a:t>Helm chart</a:t>
            </a:r>
          </a:p>
        </p:txBody>
      </p:sp>
      <p:sp>
        <p:nvSpPr>
          <p:cNvPr id="44" name="TextBox 43"/>
          <p:cNvSpPr txBox="1"/>
          <p:nvPr/>
        </p:nvSpPr>
        <p:spPr>
          <a:xfrm>
            <a:off x="7534920" y="4947115"/>
            <a:ext cx="3644843" cy="386886"/>
          </a:xfrm>
          <a:prstGeom prst="rect">
            <a:avLst/>
          </a:prstGeom>
          <a:noFill/>
        </p:spPr>
        <p:txBody>
          <a:bodyPr wrap="square" rtlCol="0">
            <a:spAutoFit/>
          </a:bodyPr>
          <a:lstStyle/>
          <a:p>
            <a:r>
              <a:rPr lang="en-US" dirty="0"/>
              <a:t>Kubernetes Cluster</a:t>
            </a:r>
          </a:p>
        </p:txBody>
      </p:sp>
      <p:sp>
        <p:nvSpPr>
          <p:cNvPr id="45" name="Rounded Rectangle 44"/>
          <p:cNvSpPr/>
          <p:nvPr/>
        </p:nvSpPr>
        <p:spPr>
          <a:xfrm>
            <a:off x="5602833" y="2789591"/>
            <a:ext cx="6263640" cy="2502027"/>
          </a:xfrm>
          <a:prstGeom prst="roundRect">
            <a:avLst/>
          </a:prstGeom>
          <a:no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endParaRPr lang="en-US" sz="1200" dirty="0">
              <a:solidFill>
                <a:schemeClr val="tx1"/>
              </a:solidFill>
            </a:endParaRPr>
          </a:p>
        </p:txBody>
      </p:sp>
      <p:pic>
        <p:nvPicPr>
          <p:cNvPr id="17" name="Picture 2" descr="mage result for kuberne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9449" y="4450399"/>
            <a:ext cx="713586" cy="7135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2150" y="1592867"/>
            <a:ext cx="438896" cy="438896"/>
          </a:xfrm>
          <a:prstGeom prst="rect">
            <a:avLst/>
          </a:prstGeom>
        </p:spPr>
      </p:pic>
      <p:sp>
        <p:nvSpPr>
          <p:cNvPr id="25" name="Rounded Rectangle 24">
            <a:extLst>
              <a:ext uri="{FF2B5EF4-FFF2-40B4-BE49-F238E27FC236}">
                <a16:creationId xmlns:a16="http://schemas.microsoft.com/office/drawing/2014/main" id="{41A5F2CA-0DFC-A141-A80F-FF0D548ACE40}"/>
              </a:ext>
            </a:extLst>
          </p:cNvPr>
          <p:cNvSpPr/>
          <p:nvPr/>
        </p:nvSpPr>
        <p:spPr>
          <a:xfrm>
            <a:off x="10359879" y="1375294"/>
            <a:ext cx="1338501" cy="836278"/>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200" dirty="0">
                <a:solidFill>
                  <a:schemeClr val="tx1"/>
                </a:solidFill>
              </a:rPr>
              <a:t>Chart</a:t>
            </a:r>
          </a:p>
          <a:p>
            <a:pPr algn="ctr"/>
            <a:r>
              <a:rPr lang="en-US" sz="1200" dirty="0">
                <a:solidFill>
                  <a:schemeClr val="tx1"/>
                </a:solidFill>
              </a:rPr>
              <a:t>Repository</a:t>
            </a:r>
          </a:p>
        </p:txBody>
      </p:sp>
      <p:cxnSp>
        <p:nvCxnSpPr>
          <p:cNvPr id="26" name="Straight Arrow Connector 25">
            <a:extLst>
              <a:ext uri="{FF2B5EF4-FFF2-40B4-BE49-F238E27FC236}">
                <a16:creationId xmlns:a16="http://schemas.microsoft.com/office/drawing/2014/main" id="{5E93AA32-6F10-E242-8690-A13DB044E331}"/>
              </a:ext>
            </a:extLst>
          </p:cNvPr>
          <p:cNvCxnSpPr>
            <a:cxnSpLocks/>
            <a:stCxn id="18" idx="3"/>
            <a:endCxn id="25" idx="1"/>
          </p:cNvCxnSpPr>
          <p:nvPr/>
        </p:nvCxnSpPr>
        <p:spPr>
          <a:xfrm>
            <a:off x="8842715" y="1793433"/>
            <a:ext cx="1517164" cy="0"/>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F17635E-E6E8-CA41-87EE-4ED9D85BC808}"/>
              </a:ext>
            </a:extLst>
          </p:cNvPr>
          <p:cNvSpPr txBox="1"/>
          <p:nvPr/>
        </p:nvSpPr>
        <p:spPr>
          <a:xfrm>
            <a:off x="9172705" y="1518946"/>
            <a:ext cx="1297736" cy="276999"/>
          </a:xfrm>
          <a:prstGeom prst="rect">
            <a:avLst/>
          </a:prstGeom>
          <a:noFill/>
        </p:spPr>
        <p:txBody>
          <a:bodyPr wrap="square" rtlCol="0">
            <a:spAutoFit/>
          </a:bodyPr>
          <a:lstStyle/>
          <a:p>
            <a:r>
              <a:rPr lang="en-US" sz="1200" dirty="0"/>
              <a:t>push/fetch</a:t>
            </a:r>
          </a:p>
        </p:txBody>
      </p:sp>
    </p:spTree>
    <p:extLst>
      <p:ext uri="{BB962C8B-B14F-4D97-AF65-F5344CB8AC3E}">
        <p14:creationId xmlns:p14="http://schemas.microsoft.com/office/powerpoint/2010/main" val="60476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Helm v3 Time Frame</a:t>
            </a:r>
          </a:p>
        </p:txBody>
      </p:sp>
      <p:sp>
        <p:nvSpPr>
          <p:cNvPr id="3" name="Content Placeholder 2"/>
          <p:cNvSpPr>
            <a:spLocks noGrp="1"/>
          </p:cNvSpPr>
          <p:nvPr>
            <p:ph idx="1"/>
          </p:nvPr>
        </p:nvSpPr>
        <p:spPr>
          <a:xfrm>
            <a:off x="457200" y="1048870"/>
            <a:ext cx="11353800" cy="5378824"/>
          </a:xfrm>
        </p:spPr>
        <p:txBody>
          <a:bodyPr>
            <a:normAutofit/>
          </a:bodyPr>
          <a:lstStyle/>
          <a:p>
            <a:pPr marL="342900" indent="-342900">
              <a:buFont typeface="Arial" panose="020B0604020202020204" pitchFamily="34" charset="0"/>
              <a:buChar char="•"/>
            </a:pPr>
            <a:r>
              <a:rPr lang="en-US" sz="2000" b="0" dirty="0"/>
              <a:t>Provisional dates:</a:t>
            </a:r>
          </a:p>
          <a:p>
            <a:pPr marL="573612" lvl="1" indent="-342900">
              <a:buFont typeface="Arial" panose="020B0604020202020204" pitchFamily="34" charset="0"/>
              <a:buChar char="•"/>
            </a:pPr>
            <a:r>
              <a:rPr lang="en-US" sz="2000" dirty="0"/>
              <a:t>Alpha version: 2018 EOY</a:t>
            </a:r>
          </a:p>
          <a:p>
            <a:pPr marL="573612" lvl="1" indent="-342900">
              <a:buFont typeface="Arial" panose="020B0604020202020204" pitchFamily="34" charset="0"/>
              <a:buChar char="•"/>
            </a:pPr>
            <a:r>
              <a:rPr lang="en-US" sz="2000" dirty="0"/>
              <a:t>Release: Mid 2019</a:t>
            </a:r>
            <a:endParaRPr lang="en-US" sz="2000" b="0" dirty="0"/>
          </a:p>
          <a:p>
            <a:pPr marL="342900" indent="-342900">
              <a:buFont typeface="Arial" panose="020B0604020202020204" pitchFamily="34" charset="0"/>
              <a:buChar char="•"/>
            </a:pPr>
            <a:r>
              <a:rPr lang="en-US" sz="2000" b="0" dirty="0"/>
              <a:t>More detail on v3 functionality</a:t>
            </a:r>
          </a:p>
          <a:p>
            <a:pPr lvl="2"/>
            <a:r>
              <a:rPr lang="en-US" sz="2000" dirty="0">
                <a:hlinkClick r:id="rId3"/>
              </a:rPr>
              <a:t>https://github.com/helm/community/blob/master/helm-v3/000-helm-v3.md</a:t>
            </a:r>
            <a:endParaRPr lang="en-US" sz="2000" dirty="0"/>
          </a:p>
          <a:p>
            <a:pPr marL="342900" indent="-342900">
              <a:buFont typeface="Arial" panose="020B0604020202020204" pitchFamily="34" charset="0"/>
              <a:buChar char="•"/>
            </a:pPr>
            <a:r>
              <a:rPr lang="en-US" sz="2000" b="0" dirty="0"/>
              <a:t>Milestones can be tracked</a:t>
            </a:r>
          </a:p>
          <a:p>
            <a:pPr lvl="2"/>
            <a:r>
              <a:rPr lang="en-US" sz="2000" dirty="0">
                <a:hlinkClick r:id="rId4"/>
              </a:rPr>
              <a:t>https://github.com/kubernetes/helm/milestones</a:t>
            </a:r>
            <a:r>
              <a:rPr lang="en-US" sz="2000" dirty="0"/>
              <a:t> </a:t>
            </a:r>
          </a:p>
          <a:p>
            <a:pPr marL="342900" indent="-342900">
              <a:buFont typeface="Arial" panose="020B0604020202020204" pitchFamily="34" charset="0"/>
              <a:buChar char="•"/>
            </a:pPr>
            <a:r>
              <a:rPr lang="en-US" sz="2000" b="0" dirty="0"/>
              <a:t>A second use of the (new) Helm library is proposed as a “Helm Controller” that could be installed into the cluster to enable pull operations. Details of this are, as yet, not defined. However, this would NOT act on behalf of the v3 Helm client, rather have its own TBD interface.</a:t>
            </a:r>
          </a:p>
          <a:p>
            <a:endParaRPr lang="en-US" dirty="0"/>
          </a:p>
          <a:p>
            <a:pPr lvl="1"/>
            <a:endParaRPr lang="en-US" dirty="0"/>
          </a:p>
        </p:txBody>
      </p:sp>
      <p:sp>
        <p:nvSpPr>
          <p:cNvPr id="4" name="Slide Number Placeholder 3"/>
          <p:cNvSpPr>
            <a:spLocks noGrp="1"/>
          </p:cNvSpPr>
          <p:nvPr>
            <p:ph type="sldNum" sz="quarter" idx="12"/>
          </p:nvPr>
        </p:nvSpPr>
        <p:spPr/>
        <p:txBody>
          <a:bodyPr/>
          <a:lstStyle/>
          <a:p>
            <a:fld id="{D924A81F-5E2C-2E4D-A217-11B91391D3AF}" type="slidenum">
              <a:rPr lang="en-US" smtClean="0"/>
              <a:t>33</a:t>
            </a:fld>
            <a:endParaRPr lang="en-US" dirty="0"/>
          </a:p>
        </p:txBody>
      </p:sp>
    </p:spTree>
    <p:extLst>
      <p:ext uri="{BB962C8B-B14F-4D97-AF65-F5344CB8AC3E}">
        <p14:creationId xmlns:p14="http://schemas.microsoft.com/office/powerpoint/2010/main" val="14202832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21"/>
          </p:nvPr>
        </p:nvPicPr>
        <p:blipFill rotWithShape="1">
          <a:blip r:embed="rId3" cstate="screen">
            <a:extLst>
              <a:ext uri="{28A0092B-C50C-407E-A947-70E740481C1C}">
                <a14:useLocalDpi xmlns:a14="http://schemas.microsoft.com/office/drawing/2010/main"/>
              </a:ext>
            </a:extLst>
          </a:blip>
          <a:srcRect/>
          <a:stretch/>
        </p:blipFill>
        <p:spPr>
          <a:xfrm>
            <a:off x="0" y="0"/>
            <a:ext cx="12223974" cy="6858001"/>
          </a:xfrm>
        </p:spPr>
      </p:pic>
      <p:sp>
        <p:nvSpPr>
          <p:cNvPr id="3" name="Content Placeholder 2"/>
          <p:cNvSpPr>
            <a:spLocks noGrp="1"/>
          </p:cNvSpPr>
          <p:nvPr>
            <p:ph sz="quarter" idx="19"/>
          </p:nvPr>
        </p:nvSpPr>
        <p:spPr/>
        <p:txBody>
          <a:bodyPr/>
          <a:lstStyle/>
          <a:p>
            <a:r>
              <a:rPr lang="en-US" sz="3600" dirty="0"/>
              <a:t>Summary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D999D4-B456-9943-89B7-30D56181CE18}" type="slidenum">
              <a:rPr kumimoji="0" lang="en-US" sz="800" b="0" i="0" u="none" strike="noStrike" kern="1200" cap="none" spc="0" normalizeH="0" baseline="0" noProof="0" smtClean="0">
                <a:ln>
                  <a:noFill/>
                </a:ln>
                <a:solidFill>
                  <a:srgbClr val="2B2B2B"/>
                </a:solidFill>
                <a:effectLst/>
                <a:uLnTx/>
                <a:uFillTx/>
                <a:latin typeface="IBM Plex Sans"/>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800" b="0" i="0" u="none" strike="noStrike" kern="1200" cap="none" spc="0" normalizeH="0" baseline="0" noProof="0" dirty="0">
              <a:ln>
                <a:noFill/>
              </a:ln>
              <a:solidFill>
                <a:srgbClr val="2B2B2B"/>
              </a:solidFill>
              <a:effectLst/>
              <a:uLnTx/>
              <a:uFillTx/>
              <a:latin typeface="IBM Plex Sans"/>
              <a:cs typeface="Arial" charset="0"/>
            </a:endParaRPr>
          </a:p>
        </p:txBody>
      </p:sp>
      <p:pic>
        <p:nvPicPr>
          <p:cNvPr id="8" name="Picture 7">
            <a:extLst>
              <a:ext uri="{FF2B5EF4-FFF2-40B4-BE49-F238E27FC236}">
                <a16:creationId xmlns:a16="http://schemas.microsoft.com/office/drawing/2014/main" id="{06D9A77F-CE92-4CC7-A8FE-4BBE6E75AD1F}"/>
              </a:ext>
            </a:extLst>
          </p:cNvPr>
          <p:cNvPicPr>
            <a:picLocks noChangeAspect="1"/>
          </p:cNvPicPr>
          <p:nvPr/>
        </p:nvPicPr>
        <p:blipFill>
          <a:blip r:embed="rId4">
            <a:duotone>
              <a:prstClr val="black"/>
              <a:schemeClr val="accent1">
                <a:tint val="45000"/>
                <a:satMod val="400000"/>
              </a:schemeClr>
            </a:duotone>
          </a:blip>
          <a:stretch>
            <a:fillRect/>
          </a:stretch>
        </p:blipFill>
        <p:spPr>
          <a:xfrm>
            <a:off x="0" y="6240629"/>
            <a:ext cx="1567287" cy="572235"/>
          </a:xfrm>
          <a:prstGeom prst="rect">
            <a:avLst/>
          </a:prstGeom>
        </p:spPr>
      </p:pic>
    </p:spTree>
    <p:custDataLst>
      <p:tags r:id="rId1"/>
    </p:custDataLst>
    <p:extLst>
      <p:ext uri="{BB962C8B-B14F-4D97-AF65-F5344CB8AC3E}">
        <p14:creationId xmlns:p14="http://schemas.microsoft.com/office/powerpoint/2010/main" val="1687286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7280564" cy="5988135"/>
          </a:xfrm>
        </p:spPr>
        <p:txBody>
          <a:bodyPr>
            <a:normAutofit/>
          </a:bodyPr>
          <a:lstStyle/>
          <a:p>
            <a:r>
              <a:rPr lang="en-US" dirty="0"/>
              <a:t>Deployment - Kubernetes vs Helm</a:t>
            </a:r>
          </a:p>
        </p:txBody>
      </p:sp>
      <p:sp>
        <p:nvSpPr>
          <p:cNvPr id="4" name="Slide Number Placeholder 3"/>
          <p:cNvSpPr>
            <a:spLocks noGrp="1"/>
          </p:cNvSpPr>
          <p:nvPr>
            <p:ph type="sldNum" sz="quarter" idx="12"/>
          </p:nvPr>
        </p:nvSpPr>
        <p:spPr>
          <a:xfrm>
            <a:off x="9067800" y="6400800"/>
            <a:ext cx="2743200" cy="365125"/>
          </a:xfrm>
        </p:spPr>
        <p:txBody>
          <a:bodyPr/>
          <a:lstStyle/>
          <a:p>
            <a:fld id="{D924A81F-5E2C-2E4D-A217-11B91391D3AF}" type="slidenum">
              <a:rPr lang="en-US" smtClean="0"/>
              <a:t>35</a:t>
            </a:fld>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496586419"/>
              </p:ext>
            </p:extLst>
          </p:nvPr>
        </p:nvGraphicFramePr>
        <p:xfrm>
          <a:off x="1456840" y="992936"/>
          <a:ext cx="9489291" cy="5216350"/>
        </p:xfrm>
        <a:graphic>
          <a:graphicData uri="http://schemas.openxmlformats.org/drawingml/2006/table">
            <a:tbl>
              <a:tblPr firstRow="1" bandRow="1">
                <a:tableStyleId>{5C22544A-7EE6-4342-B048-85BDC9FD1C3A}</a:tableStyleId>
              </a:tblPr>
              <a:tblGrid>
                <a:gridCol w="9489291">
                  <a:extLst>
                    <a:ext uri="{9D8B030D-6E8A-4147-A177-3AD203B41FA5}">
                      <a16:colId xmlns:a16="http://schemas.microsoft.com/office/drawing/2014/main" val="20000"/>
                    </a:ext>
                  </a:extLst>
                </a:gridCol>
              </a:tblGrid>
              <a:tr h="306038">
                <a:tc>
                  <a:txBody>
                    <a:bodyPr/>
                    <a:lstStyle/>
                    <a:p>
                      <a:r>
                        <a:rPr lang="en-US" sz="1400" dirty="0"/>
                        <a:t>Deployment</a:t>
                      </a:r>
                    </a:p>
                  </a:txBody>
                  <a:tcPr/>
                </a:tc>
                <a:extLst>
                  <a:ext uri="{0D108BD9-81ED-4DB2-BD59-A6C34878D82A}">
                    <a16:rowId xmlns:a16="http://schemas.microsoft.com/office/drawing/2014/main" val="10000"/>
                  </a:ext>
                </a:extLst>
              </a:tr>
              <a:tr h="2360205">
                <a:tc>
                  <a:txBody>
                    <a:bodyPr/>
                    <a:lstStyle/>
                    <a:p>
                      <a:pPr marL="285750" indent="-285750">
                        <a:buFont typeface="Arial" charset="0"/>
                        <a:buChar char="•"/>
                      </a:pPr>
                      <a:r>
                        <a:rPr lang="en-US" sz="2000" dirty="0"/>
                        <a:t>You need to know the</a:t>
                      </a:r>
                      <a:r>
                        <a:rPr lang="en-US" sz="2000" baseline="0" dirty="0"/>
                        <a:t> manifest YAML file(s) you are deploying</a:t>
                      </a:r>
                    </a:p>
                    <a:p>
                      <a:pPr marL="742950" marR="0" lvl="4" indent="-285750" algn="l" defTabSz="914400" rtl="0" eaLnBrk="1" fontAlgn="auto" latinLnBrk="0" hangingPunct="1">
                        <a:lnSpc>
                          <a:spcPct val="100000"/>
                        </a:lnSpc>
                        <a:spcBef>
                          <a:spcPts val="0"/>
                        </a:spcBef>
                        <a:spcAft>
                          <a:spcPts val="0"/>
                        </a:spcAft>
                        <a:buClrTx/>
                        <a:buSzTx/>
                        <a:buFont typeface="Arial" charset="0"/>
                        <a:buChar char="•"/>
                        <a:tabLst/>
                        <a:defRPr/>
                      </a:pPr>
                      <a:r>
                        <a:rPr lang="en-US" sz="2000" i="1" dirty="0"/>
                        <a:t>$ kubectl create </a:t>
                      </a:r>
                      <a:r>
                        <a:rPr lang="mr-IN" sz="2000" i="1" dirty="0"/>
                        <a:t>–</a:t>
                      </a:r>
                      <a:r>
                        <a:rPr lang="en-US" sz="2000" i="1" dirty="0"/>
                        <a:t>f *.yaml</a:t>
                      </a:r>
                    </a:p>
                    <a:p>
                      <a:pPr marL="285750" marR="0" lvl="3" indent="-285750" algn="l" defTabSz="914400" rtl="0" eaLnBrk="1" fontAlgn="auto" latinLnBrk="0" hangingPunct="1">
                        <a:lnSpc>
                          <a:spcPct val="100000"/>
                        </a:lnSpc>
                        <a:spcBef>
                          <a:spcPts val="0"/>
                        </a:spcBef>
                        <a:spcAft>
                          <a:spcPts val="0"/>
                        </a:spcAft>
                        <a:buClrTx/>
                        <a:buSzTx/>
                        <a:buFont typeface="Arial" charset="0"/>
                        <a:buChar char="•"/>
                        <a:tabLst/>
                        <a:defRPr/>
                      </a:pPr>
                      <a:r>
                        <a:rPr lang="en-US" sz="2000" dirty="0"/>
                        <a:t>Can not deploy</a:t>
                      </a:r>
                      <a:r>
                        <a:rPr lang="en-US" sz="2000" baseline="0" dirty="0"/>
                        <a:t> same workload without modifying YAML files.  </a:t>
                      </a:r>
                    </a:p>
                    <a:p>
                      <a:pPr marL="285750" marR="0" lvl="3" indent="-285750" algn="l" defTabSz="914400" rtl="0" eaLnBrk="1" fontAlgn="auto" latinLnBrk="0" hangingPunct="1">
                        <a:lnSpc>
                          <a:spcPct val="100000"/>
                        </a:lnSpc>
                        <a:spcBef>
                          <a:spcPts val="0"/>
                        </a:spcBef>
                        <a:spcAft>
                          <a:spcPts val="0"/>
                        </a:spcAft>
                        <a:buClrTx/>
                        <a:buSzTx/>
                        <a:buFont typeface="Arial" charset="0"/>
                        <a:buChar char="•"/>
                        <a:tabLst/>
                        <a:defRPr/>
                      </a:pPr>
                      <a:r>
                        <a:rPr lang="en-US" sz="2000" baseline="0" dirty="0"/>
                        <a:t>Requires valid manifest upfront because it lacks templating mechanism like helm. With helm, a valid manifest can be produced at runtime combining YAML templates and values.yaml file.</a:t>
                      </a:r>
                      <a:endParaRPr lang="en-US" sz="2000" dirty="0"/>
                    </a:p>
                  </a:txBody>
                  <a:tcPr/>
                </a:tc>
                <a:extLst>
                  <a:ext uri="{0D108BD9-81ED-4DB2-BD59-A6C34878D82A}">
                    <a16:rowId xmlns:a16="http://schemas.microsoft.com/office/drawing/2014/main" val="10001"/>
                  </a:ext>
                </a:extLst>
              </a:tr>
              <a:tr h="2550107">
                <a:tc>
                  <a:txBody>
                    <a:bodyPr/>
                    <a:lstStyle/>
                    <a:p>
                      <a:pPr marL="285750" indent="-285750">
                        <a:buFont typeface="Arial" charset="0"/>
                        <a:buChar char="•"/>
                      </a:pPr>
                      <a:r>
                        <a:rPr lang="en-US" sz="2000" dirty="0"/>
                        <a:t>No need to know</a:t>
                      </a:r>
                      <a:r>
                        <a:rPr lang="en-US" sz="2000" baseline="0" dirty="0"/>
                        <a:t> the which YAML files to use. Install with chart name, h</a:t>
                      </a:r>
                      <a:r>
                        <a:rPr lang="en-US" sz="2000" dirty="0"/>
                        <a:t>elm install charts/guestbook --name guestbook1 </a:t>
                      </a:r>
                      <a:endParaRPr lang="en-US" sz="2000" baseline="0" dirty="0"/>
                    </a:p>
                    <a:p>
                      <a:pPr marL="285750" marR="0" lvl="2" indent="-285750" algn="l" defTabSz="914400" rtl="0" eaLnBrk="1" fontAlgn="auto" latinLnBrk="0" hangingPunct="1">
                        <a:lnSpc>
                          <a:spcPct val="100000"/>
                        </a:lnSpc>
                        <a:spcBef>
                          <a:spcPts val="0"/>
                        </a:spcBef>
                        <a:spcAft>
                          <a:spcPts val="0"/>
                        </a:spcAft>
                        <a:buClrTx/>
                        <a:buSzTx/>
                        <a:buFont typeface="Arial" charset="0"/>
                        <a:buChar char="•"/>
                        <a:tabLst/>
                        <a:defRPr/>
                      </a:pPr>
                      <a:r>
                        <a:rPr lang="en-US" sz="2000" baseline="0" dirty="0"/>
                        <a:t>Same chart can be deployed multiple times by simply providing different release names at runtime. </a:t>
                      </a:r>
                    </a:p>
                    <a:p>
                      <a:pPr marL="285750" marR="0" lvl="2" indent="-285750" algn="l" defTabSz="914400" rtl="0" eaLnBrk="1" fontAlgn="auto" latinLnBrk="0" hangingPunct="1">
                        <a:lnSpc>
                          <a:spcPct val="100000"/>
                        </a:lnSpc>
                        <a:spcBef>
                          <a:spcPts val="0"/>
                        </a:spcBef>
                        <a:spcAft>
                          <a:spcPts val="0"/>
                        </a:spcAft>
                        <a:buClrTx/>
                        <a:buSzTx/>
                        <a:buFont typeface="Arial" charset="0"/>
                        <a:buChar char="•"/>
                        <a:tabLst/>
                        <a:defRPr/>
                      </a:pPr>
                      <a:r>
                        <a:rPr lang="en-US" sz="2000" baseline="0" dirty="0"/>
                        <a:t>Templating provides robustness of generating manifest files at runtime. </a:t>
                      </a:r>
                    </a:p>
                    <a:p>
                      <a:pPr marL="285750" marR="0" lvl="2" indent="-285750" algn="l" defTabSz="914400" rtl="0" eaLnBrk="1" fontAlgn="auto" latinLnBrk="0" hangingPunct="1">
                        <a:lnSpc>
                          <a:spcPct val="100000"/>
                        </a:lnSpc>
                        <a:spcBef>
                          <a:spcPts val="0"/>
                        </a:spcBef>
                        <a:spcAft>
                          <a:spcPts val="0"/>
                        </a:spcAft>
                        <a:buClrTx/>
                        <a:buSzTx/>
                        <a:buFont typeface="Arial" charset="0"/>
                        <a:buChar char="•"/>
                        <a:tabLst/>
                        <a:defRPr/>
                      </a:pPr>
                      <a:endParaRPr lang="en-US" sz="1400" dirty="0"/>
                    </a:p>
                  </a:txBody>
                  <a:tcPr/>
                </a:tc>
                <a:extLst>
                  <a:ext uri="{0D108BD9-81ED-4DB2-BD59-A6C34878D82A}">
                    <a16:rowId xmlns:a16="http://schemas.microsoft.com/office/drawing/2014/main" val="10002"/>
                  </a:ext>
                </a:extLst>
              </a:tr>
            </a:tbl>
          </a:graphicData>
        </a:graphic>
      </p:graphicFrame>
      <p:sp>
        <p:nvSpPr>
          <p:cNvPr id="8" name="TextBox 7"/>
          <p:cNvSpPr txBox="1"/>
          <p:nvPr/>
        </p:nvSpPr>
        <p:spPr>
          <a:xfrm>
            <a:off x="390040" y="1247946"/>
            <a:ext cx="1066800" cy="369332"/>
          </a:xfrm>
          <a:prstGeom prst="rect">
            <a:avLst/>
          </a:prstGeom>
          <a:noFill/>
        </p:spPr>
        <p:txBody>
          <a:bodyPr wrap="square" rtlCol="0">
            <a:spAutoFit/>
          </a:bodyPr>
          <a:lstStyle/>
          <a:p>
            <a:r>
              <a:rPr lang="en-US" b="1" dirty="0"/>
              <a:t>kubectl</a:t>
            </a:r>
          </a:p>
        </p:txBody>
      </p:sp>
      <p:sp>
        <p:nvSpPr>
          <p:cNvPr id="9" name="TextBox 8"/>
          <p:cNvSpPr txBox="1"/>
          <p:nvPr/>
        </p:nvSpPr>
        <p:spPr>
          <a:xfrm>
            <a:off x="466240" y="3601111"/>
            <a:ext cx="990600" cy="381000"/>
          </a:xfrm>
          <a:prstGeom prst="rect">
            <a:avLst/>
          </a:prstGeom>
          <a:noFill/>
        </p:spPr>
        <p:txBody>
          <a:bodyPr wrap="square" rtlCol="0">
            <a:spAutoFit/>
          </a:bodyPr>
          <a:lstStyle/>
          <a:p>
            <a:r>
              <a:rPr lang="en-US" b="1" dirty="0"/>
              <a:t>helm</a:t>
            </a:r>
          </a:p>
        </p:txBody>
      </p:sp>
    </p:spTree>
    <p:extLst>
      <p:ext uri="{BB962C8B-B14F-4D97-AF65-F5344CB8AC3E}">
        <p14:creationId xmlns:p14="http://schemas.microsoft.com/office/powerpoint/2010/main" val="17252509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654" y="264308"/>
            <a:ext cx="10735160" cy="1214273"/>
          </a:xfrm>
        </p:spPr>
        <p:txBody>
          <a:bodyPr/>
          <a:lstStyle/>
          <a:p>
            <a:r>
              <a:rPr lang="en-US" dirty="0"/>
              <a:t>Upgrade/Rollback - Kubernetes vs Helm</a:t>
            </a:r>
          </a:p>
        </p:txBody>
      </p:sp>
      <p:sp>
        <p:nvSpPr>
          <p:cNvPr id="4" name="Slide Number Placeholder 3"/>
          <p:cNvSpPr>
            <a:spLocks noGrp="1"/>
          </p:cNvSpPr>
          <p:nvPr>
            <p:ph type="sldNum" sz="quarter" idx="12"/>
          </p:nvPr>
        </p:nvSpPr>
        <p:spPr/>
        <p:txBody>
          <a:bodyPr/>
          <a:lstStyle/>
          <a:p>
            <a:fld id="{D924A81F-5E2C-2E4D-A217-11B91391D3AF}" type="slidenum">
              <a:rPr lang="en-US" smtClean="0"/>
              <a:t>36</a:t>
            </a:fld>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514025731"/>
              </p:ext>
            </p:extLst>
          </p:nvPr>
        </p:nvGraphicFramePr>
        <p:xfrm>
          <a:off x="1483509" y="975701"/>
          <a:ext cx="9336891" cy="5215112"/>
        </p:xfrm>
        <a:graphic>
          <a:graphicData uri="http://schemas.openxmlformats.org/drawingml/2006/table">
            <a:tbl>
              <a:tblPr firstRow="1" bandRow="1">
                <a:tableStyleId>{5C22544A-7EE6-4342-B048-85BDC9FD1C3A}</a:tableStyleId>
              </a:tblPr>
              <a:tblGrid>
                <a:gridCol w="9336891">
                  <a:extLst>
                    <a:ext uri="{9D8B030D-6E8A-4147-A177-3AD203B41FA5}">
                      <a16:colId xmlns:a16="http://schemas.microsoft.com/office/drawing/2014/main" val="20001"/>
                    </a:ext>
                  </a:extLst>
                </a:gridCol>
              </a:tblGrid>
              <a:tr h="271288">
                <a:tc>
                  <a:txBody>
                    <a:bodyPr/>
                    <a:lstStyle/>
                    <a:p>
                      <a:r>
                        <a:rPr lang="en-US" sz="1400" dirty="0"/>
                        <a:t>Upgrade/Rollback with new</a:t>
                      </a:r>
                      <a:r>
                        <a:rPr lang="en-US" sz="1400" baseline="0" dirty="0"/>
                        <a:t> values</a:t>
                      </a:r>
                      <a:endParaRPr lang="en-US" sz="1400" dirty="0"/>
                    </a:p>
                  </a:txBody>
                  <a:tcPr/>
                </a:tc>
                <a:extLst>
                  <a:ext uri="{0D108BD9-81ED-4DB2-BD59-A6C34878D82A}">
                    <a16:rowId xmlns:a16="http://schemas.microsoft.com/office/drawing/2014/main" val="10000"/>
                  </a:ext>
                </a:extLst>
              </a:tr>
              <a:tr h="2360205">
                <a:tc>
                  <a:txBody>
                    <a:bodyPr/>
                    <a:lstStyle/>
                    <a:p>
                      <a:pPr marL="285750" indent="-285750">
                        <a:buFont typeface="Arial" charset="0"/>
                        <a:buChar char="•"/>
                      </a:pPr>
                      <a:r>
                        <a:rPr lang="en-US" sz="2000" dirty="0"/>
                        <a:t>Multiple</a:t>
                      </a:r>
                      <a:r>
                        <a:rPr lang="en-US" sz="2000" baseline="0" dirty="0"/>
                        <a:t> ways but each can add complexities</a:t>
                      </a:r>
                    </a:p>
                    <a:p>
                      <a:pPr marL="742950" lvl="1" indent="-285750">
                        <a:buFont typeface="Arial" charset="0"/>
                        <a:buChar char="•"/>
                      </a:pPr>
                      <a:r>
                        <a:rPr lang="en-US" sz="2000" dirty="0"/>
                        <a:t>Modify</a:t>
                      </a:r>
                      <a:r>
                        <a:rPr lang="en-US" sz="2000" baseline="0" dirty="0"/>
                        <a:t> the values in the YAML files OR </a:t>
                      </a:r>
                    </a:p>
                    <a:p>
                      <a:pPr marL="742950" marR="0" lvl="5" indent="-285750" algn="l" defTabSz="914400" rtl="0" eaLnBrk="1" fontAlgn="auto" latinLnBrk="0" hangingPunct="1">
                        <a:lnSpc>
                          <a:spcPct val="100000"/>
                        </a:lnSpc>
                        <a:spcBef>
                          <a:spcPts val="0"/>
                        </a:spcBef>
                        <a:spcAft>
                          <a:spcPts val="0"/>
                        </a:spcAft>
                        <a:buClrTx/>
                        <a:buSzTx/>
                        <a:buFont typeface="Arial" charset="0"/>
                        <a:buChar char="•"/>
                        <a:tabLst/>
                        <a:defRPr/>
                      </a:pPr>
                      <a:r>
                        <a:rPr lang="en-US" sz="2000" dirty="0"/>
                        <a:t>Create ConfigMap OR</a:t>
                      </a:r>
                    </a:p>
                    <a:p>
                      <a:pPr marL="742950" marR="0" lvl="5" indent="-285750" algn="l" defTabSz="914400" rtl="0" eaLnBrk="1" fontAlgn="auto" latinLnBrk="0" hangingPunct="1">
                        <a:lnSpc>
                          <a:spcPct val="100000"/>
                        </a:lnSpc>
                        <a:spcBef>
                          <a:spcPts val="0"/>
                        </a:spcBef>
                        <a:spcAft>
                          <a:spcPts val="0"/>
                        </a:spcAft>
                        <a:buClrTx/>
                        <a:buSzTx/>
                        <a:buFont typeface="Arial" charset="0"/>
                        <a:buChar char="•"/>
                        <a:tabLst/>
                        <a:defRPr/>
                      </a:pPr>
                      <a:r>
                        <a:rPr lang="en-US" sz="2000" dirty="0"/>
                        <a:t>Set</a:t>
                      </a:r>
                      <a:r>
                        <a:rPr lang="en-US" sz="2000" baseline="0" dirty="0"/>
                        <a:t> </a:t>
                      </a:r>
                      <a:r>
                        <a:rPr lang="en-US" sz="2000" dirty="0"/>
                        <a:t>environmental variables </a:t>
                      </a:r>
                    </a:p>
                    <a:p>
                      <a:pPr marL="285750" marR="0" lvl="4" indent="-285750" algn="l" defTabSz="914400" rtl="0" eaLnBrk="1" fontAlgn="auto" latinLnBrk="0" hangingPunct="1">
                        <a:lnSpc>
                          <a:spcPct val="100000"/>
                        </a:lnSpc>
                        <a:spcBef>
                          <a:spcPts val="0"/>
                        </a:spcBef>
                        <a:spcAft>
                          <a:spcPts val="0"/>
                        </a:spcAft>
                        <a:buClrTx/>
                        <a:buSzTx/>
                        <a:buFont typeface="Arial" charset="0"/>
                        <a:buChar char="•"/>
                        <a:tabLst/>
                        <a:defRPr/>
                      </a:pPr>
                      <a:r>
                        <a:rPr lang="en-US" sz="2000" dirty="0"/>
                        <a:t>Other users can not get your environment.  </a:t>
                      </a:r>
                    </a:p>
                    <a:p>
                      <a:pPr marL="285750" marR="0" lvl="4" indent="-285750" algn="l" defTabSz="914400" rtl="0" eaLnBrk="1" fontAlgn="auto" latinLnBrk="0" hangingPunct="1">
                        <a:lnSpc>
                          <a:spcPct val="100000"/>
                        </a:lnSpc>
                        <a:spcBef>
                          <a:spcPts val="0"/>
                        </a:spcBef>
                        <a:spcAft>
                          <a:spcPts val="0"/>
                        </a:spcAft>
                        <a:buClrTx/>
                        <a:buSzTx/>
                        <a:buFont typeface="Arial" charset="0"/>
                        <a:buChar char="•"/>
                        <a:tabLst/>
                        <a:defRPr/>
                      </a:pPr>
                      <a:r>
                        <a:rPr lang="en-US" sz="2000" baseline="0" dirty="0"/>
                        <a:t>User need to know the configuration for rollback.</a:t>
                      </a:r>
                    </a:p>
                    <a:p>
                      <a:pPr marL="285750" indent="-285750">
                        <a:buFont typeface="Arial" charset="0"/>
                        <a:buChar char="•"/>
                      </a:pPr>
                      <a:endParaRPr lang="en-US" sz="1400" dirty="0"/>
                    </a:p>
                  </a:txBody>
                  <a:tcPr/>
                </a:tc>
                <a:extLst>
                  <a:ext uri="{0D108BD9-81ED-4DB2-BD59-A6C34878D82A}">
                    <a16:rowId xmlns:a16="http://schemas.microsoft.com/office/drawing/2014/main" val="10001"/>
                  </a:ext>
                </a:extLst>
              </a:tr>
              <a:tr h="2550107">
                <a:tc>
                  <a:txBody>
                    <a:bodyPr/>
                    <a:lstStyle/>
                    <a:p>
                      <a:pPr marL="285750" indent="-285750">
                        <a:buFont typeface="Arial" charset="0"/>
                        <a:buChar char="•"/>
                      </a:pPr>
                      <a:r>
                        <a:rPr lang="en-US" sz="2000" dirty="0"/>
                        <a:t>No need to touch Kuberntes manifest files. Change the values in values.yaml or provide on command line.</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sz="2000" dirty="0"/>
                        <a:t>For example, $ </a:t>
                      </a:r>
                      <a:r>
                        <a:rPr lang="en-US" sz="2000" i="1" dirty="0"/>
                        <a:t>helm install charts/guestbook --name guestbook1 --set serviceType=NodePort</a:t>
                      </a:r>
                    </a:p>
                    <a:p>
                      <a:pPr marL="285750" lvl="0" indent="-285750">
                        <a:buFont typeface="Arial" charset="0"/>
                        <a:buChar char="•"/>
                      </a:pPr>
                      <a:r>
                        <a:rPr lang="en-US" sz="2000" dirty="0"/>
                        <a:t>Configuration files are saved by Helm release</a:t>
                      </a:r>
                      <a:r>
                        <a:rPr lang="en-US" sz="2000" baseline="0" dirty="0"/>
                        <a:t> which makes rollback easy.</a:t>
                      </a:r>
                      <a:endParaRPr lang="en-US" sz="2000" dirty="0"/>
                    </a:p>
                    <a:p>
                      <a:pPr marL="285750" indent="-285750">
                        <a:buFont typeface="Arial" charset="0"/>
                        <a:buChar char="•"/>
                      </a:pPr>
                      <a:endParaRPr lang="en-US" sz="1400" dirty="0"/>
                    </a:p>
                  </a:txBody>
                  <a:tcPr/>
                </a:tc>
                <a:extLst>
                  <a:ext uri="{0D108BD9-81ED-4DB2-BD59-A6C34878D82A}">
                    <a16:rowId xmlns:a16="http://schemas.microsoft.com/office/drawing/2014/main" val="10002"/>
                  </a:ext>
                </a:extLst>
              </a:tr>
            </a:tbl>
          </a:graphicData>
        </a:graphic>
      </p:graphicFrame>
      <p:sp>
        <p:nvSpPr>
          <p:cNvPr id="8" name="TextBox 7"/>
          <p:cNvSpPr txBox="1"/>
          <p:nvPr/>
        </p:nvSpPr>
        <p:spPr>
          <a:xfrm>
            <a:off x="378609" y="1271151"/>
            <a:ext cx="1066800" cy="369332"/>
          </a:xfrm>
          <a:prstGeom prst="rect">
            <a:avLst/>
          </a:prstGeom>
          <a:noFill/>
        </p:spPr>
        <p:txBody>
          <a:bodyPr wrap="square" rtlCol="0">
            <a:spAutoFit/>
          </a:bodyPr>
          <a:lstStyle/>
          <a:p>
            <a:r>
              <a:rPr lang="en-US" b="1" dirty="0"/>
              <a:t>kubectl</a:t>
            </a:r>
          </a:p>
        </p:txBody>
      </p:sp>
      <p:sp>
        <p:nvSpPr>
          <p:cNvPr id="9" name="TextBox 8"/>
          <p:cNvSpPr txBox="1"/>
          <p:nvPr/>
        </p:nvSpPr>
        <p:spPr>
          <a:xfrm>
            <a:off x="454809" y="3583257"/>
            <a:ext cx="990600" cy="381000"/>
          </a:xfrm>
          <a:prstGeom prst="rect">
            <a:avLst/>
          </a:prstGeom>
          <a:noFill/>
        </p:spPr>
        <p:txBody>
          <a:bodyPr wrap="square" rtlCol="0">
            <a:spAutoFit/>
          </a:bodyPr>
          <a:lstStyle/>
          <a:p>
            <a:r>
              <a:rPr lang="en-US" b="1" dirty="0"/>
              <a:t>helm</a:t>
            </a:r>
          </a:p>
        </p:txBody>
      </p:sp>
    </p:spTree>
    <p:extLst>
      <p:ext uri="{BB962C8B-B14F-4D97-AF65-F5344CB8AC3E}">
        <p14:creationId xmlns:p14="http://schemas.microsoft.com/office/powerpoint/2010/main" val="24259831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68225"/>
            <a:ext cx="9556173" cy="5988135"/>
          </a:xfrm>
        </p:spPr>
        <p:txBody>
          <a:bodyPr/>
          <a:lstStyle/>
          <a:p>
            <a:r>
              <a:rPr lang="en-US" dirty="0"/>
              <a:t>Share Configuration Files - Kubernetes vs Helm</a:t>
            </a:r>
          </a:p>
        </p:txBody>
      </p:sp>
      <p:sp>
        <p:nvSpPr>
          <p:cNvPr id="4" name="Slide Number Placeholder 3"/>
          <p:cNvSpPr>
            <a:spLocks noGrp="1"/>
          </p:cNvSpPr>
          <p:nvPr>
            <p:ph type="sldNum" sz="quarter" idx="12"/>
          </p:nvPr>
        </p:nvSpPr>
        <p:spPr/>
        <p:txBody>
          <a:bodyPr/>
          <a:lstStyle/>
          <a:p>
            <a:fld id="{D924A81F-5E2C-2E4D-A217-11B91391D3AF}" type="slidenum">
              <a:rPr lang="en-US" smtClean="0"/>
              <a:t>37</a:t>
            </a:fld>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09262186"/>
              </p:ext>
            </p:extLst>
          </p:nvPr>
        </p:nvGraphicFramePr>
        <p:xfrm>
          <a:off x="1483509" y="1118866"/>
          <a:ext cx="9946491" cy="5215112"/>
        </p:xfrm>
        <a:graphic>
          <a:graphicData uri="http://schemas.openxmlformats.org/drawingml/2006/table">
            <a:tbl>
              <a:tblPr firstRow="1" bandRow="1">
                <a:tableStyleId>{5C22544A-7EE6-4342-B048-85BDC9FD1C3A}</a:tableStyleId>
              </a:tblPr>
              <a:tblGrid>
                <a:gridCol w="9946491">
                  <a:extLst>
                    <a:ext uri="{9D8B030D-6E8A-4147-A177-3AD203B41FA5}">
                      <a16:colId xmlns:a16="http://schemas.microsoft.com/office/drawing/2014/main" val="20002"/>
                    </a:ext>
                  </a:extLst>
                </a:gridCol>
              </a:tblGrid>
              <a:tr h="271288">
                <a:tc>
                  <a:txBody>
                    <a:bodyPr/>
                    <a:lstStyle/>
                    <a:p>
                      <a:r>
                        <a:rPr lang="en-US" sz="1400" dirty="0"/>
                        <a:t>Share</a:t>
                      </a:r>
                    </a:p>
                  </a:txBody>
                  <a:tcPr/>
                </a:tc>
                <a:extLst>
                  <a:ext uri="{0D108BD9-81ED-4DB2-BD59-A6C34878D82A}">
                    <a16:rowId xmlns:a16="http://schemas.microsoft.com/office/drawing/2014/main" val="10000"/>
                  </a:ext>
                </a:extLst>
              </a:tr>
              <a:tr h="2360205">
                <a:tc>
                  <a:txBody>
                    <a:bodyPr/>
                    <a:lstStyle/>
                    <a:p>
                      <a:pPr marL="285750" indent="-285750">
                        <a:buFont typeface="Arial" charset="0"/>
                        <a:buChar char="•"/>
                      </a:pPr>
                      <a:r>
                        <a:rPr lang="en-US" sz="2400" dirty="0"/>
                        <a:t>Not as easy as Helm</a:t>
                      </a:r>
                      <a:r>
                        <a:rPr lang="en-US" sz="2400" baseline="0" dirty="0"/>
                        <a:t> chart unless for a basic deployments with a single YAML manifest file. </a:t>
                      </a:r>
                    </a:p>
                    <a:p>
                      <a:pPr marL="285750" indent="-285750">
                        <a:buFont typeface="Arial" charset="0"/>
                        <a:buChar char="•"/>
                      </a:pPr>
                      <a:r>
                        <a:rPr lang="en-US" sz="2400" baseline="0" dirty="0"/>
                        <a:t>User need to download multiple files/dependencies. </a:t>
                      </a:r>
                    </a:p>
                  </a:txBody>
                  <a:tcPr/>
                </a:tc>
                <a:extLst>
                  <a:ext uri="{0D108BD9-81ED-4DB2-BD59-A6C34878D82A}">
                    <a16:rowId xmlns:a16="http://schemas.microsoft.com/office/drawing/2014/main" val="10001"/>
                  </a:ext>
                </a:extLst>
              </a:tr>
              <a:tr h="2550107">
                <a:tc>
                  <a:txBody>
                    <a:bodyPr/>
                    <a:lstStyle/>
                    <a:p>
                      <a:pPr marL="285750" indent="-285750">
                        <a:buFont typeface="Arial" charset="0"/>
                        <a:buChar char="•"/>
                      </a:pPr>
                      <a:r>
                        <a:rPr lang="en-US" sz="2400" dirty="0"/>
                        <a:t>Easy to share by uploading charts to remote</a:t>
                      </a:r>
                      <a:r>
                        <a:rPr lang="en-US" sz="2400" baseline="0" dirty="0"/>
                        <a:t> repository </a:t>
                      </a:r>
                    </a:p>
                    <a:p>
                      <a:pPr marL="285750" marR="0" lvl="2" indent="-285750" algn="l" defTabSz="914400" rtl="0" eaLnBrk="1" fontAlgn="auto" latinLnBrk="0" hangingPunct="1">
                        <a:lnSpc>
                          <a:spcPct val="100000"/>
                        </a:lnSpc>
                        <a:spcBef>
                          <a:spcPts val="0"/>
                        </a:spcBef>
                        <a:spcAft>
                          <a:spcPts val="0"/>
                        </a:spcAft>
                        <a:buClrTx/>
                        <a:buSzTx/>
                        <a:buFont typeface="Arial" charset="0"/>
                        <a:buChar char="•"/>
                        <a:tabLst/>
                        <a:defRPr/>
                      </a:pPr>
                      <a:r>
                        <a:rPr lang="en-US" sz="2400" baseline="0" dirty="0"/>
                        <a:t>For example, several ready to use charts are available at:</a:t>
                      </a:r>
                    </a:p>
                    <a:p>
                      <a:pPr marL="742950" marR="0" lvl="3" indent="-285750" algn="l" defTabSz="914400" rtl="0" eaLnBrk="1" fontAlgn="auto" latinLnBrk="0" hangingPunct="1">
                        <a:lnSpc>
                          <a:spcPct val="100000"/>
                        </a:lnSpc>
                        <a:spcBef>
                          <a:spcPts val="0"/>
                        </a:spcBef>
                        <a:spcAft>
                          <a:spcPts val="0"/>
                        </a:spcAft>
                        <a:buClrTx/>
                        <a:buSzTx/>
                        <a:buFont typeface="Arial" charset="0"/>
                        <a:buChar char="•"/>
                        <a:tabLst/>
                        <a:defRPr/>
                      </a:pPr>
                      <a:r>
                        <a:rPr lang="en-US" sz="2400" baseline="0" dirty="0"/>
                        <a:t>Helm official chart repo: https://github.com/helm/charts</a:t>
                      </a:r>
                    </a:p>
                    <a:p>
                      <a:pPr marL="742950" marR="0" lvl="3" indent="-285750" algn="l" defTabSz="914400" rtl="0" eaLnBrk="1" fontAlgn="auto" latinLnBrk="0" hangingPunct="1">
                        <a:lnSpc>
                          <a:spcPct val="100000"/>
                        </a:lnSpc>
                        <a:spcBef>
                          <a:spcPts val="0"/>
                        </a:spcBef>
                        <a:spcAft>
                          <a:spcPts val="0"/>
                        </a:spcAft>
                        <a:buClrTx/>
                        <a:buSzTx/>
                        <a:buFont typeface="Arial" charset="0"/>
                        <a:buChar char="•"/>
                        <a:tabLst/>
                        <a:defRPr/>
                      </a:pPr>
                      <a:r>
                        <a:rPr lang="en-US" sz="2400" baseline="0" dirty="0"/>
                        <a:t>IBM chart repo: </a:t>
                      </a:r>
                      <a:r>
                        <a:rPr lang="en-US" sz="2400" dirty="0">
                          <a:hlinkClick r:id="rId3"/>
                        </a:rPr>
                        <a:t>https://github.com/IBM/charts</a:t>
                      </a:r>
                      <a:endParaRPr lang="en-US" sz="2400" dirty="0"/>
                    </a:p>
                    <a:p>
                      <a:pPr marL="285750" indent="-285750">
                        <a:buFont typeface="Arial" charset="0"/>
                        <a:buChar char="•"/>
                      </a:pPr>
                      <a:endParaRPr lang="en-US" sz="1400" dirty="0"/>
                    </a:p>
                  </a:txBody>
                  <a:tcPr/>
                </a:tc>
                <a:extLst>
                  <a:ext uri="{0D108BD9-81ED-4DB2-BD59-A6C34878D82A}">
                    <a16:rowId xmlns:a16="http://schemas.microsoft.com/office/drawing/2014/main" val="10002"/>
                  </a:ext>
                </a:extLst>
              </a:tr>
            </a:tbl>
          </a:graphicData>
        </a:graphic>
      </p:graphicFrame>
      <p:sp>
        <p:nvSpPr>
          <p:cNvPr id="8" name="TextBox 7"/>
          <p:cNvSpPr txBox="1"/>
          <p:nvPr/>
        </p:nvSpPr>
        <p:spPr>
          <a:xfrm>
            <a:off x="416709" y="1350816"/>
            <a:ext cx="1066800" cy="369332"/>
          </a:xfrm>
          <a:prstGeom prst="rect">
            <a:avLst/>
          </a:prstGeom>
          <a:noFill/>
        </p:spPr>
        <p:txBody>
          <a:bodyPr wrap="square" rtlCol="0">
            <a:spAutoFit/>
          </a:bodyPr>
          <a:lstStyle/>
          <a:p>
            <a:r>
              <a:rPr lang="en-US" b="1" dirty="0"/>
              <a:t>kubectl</a:t>
            </a:r>
          </a:p>
        </p:txBody>
      </p:sp>
      <p:sp>
        <p:nvSpPr>
          <p:cNvPr id="9" name="TextBox 8"/>
          <p:cNvSpPr txBox="1"/>
          <p:nvPr/>
        </p:nvSpPr>
        <p:spPr>
          <a:xfrm>
            <a:off x="492909" y="3726422"/>
            <a:ext cx="990600" cy="381000"/>
          </a:xfrm>
          <a:prstGeom prst="rect">
            <a:avLst/>
          </a:prstGeom>
          <a:noFill/>
        </p:spPr>
        <p:txBody>
          <a:bodyPr wrap="square" rtlCol="0">
            <a:spAutoFit/>
          </a:bodyPr>
          <a:lstStyle/>
          <a:p>
            <a:r>
              <a:rPr lang="en-US" b="1" dirty="0"/>
              <a:t>helm</a:t>
            </a:r>
          </a:p>
        </p:txBody>
      </p:sp>
    </p:spTree>
    <p:extLst>
      <p:ext uri="{BB962C8B-B14F-4D97-AF65-F5344CB8AC3E}">
        <p14:creationId xmlns:p14="http://schemas.microsoft.com/office/powerpoint/2010/main" val="38716958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p:cNvPicPr>
            <a:picLocks noGrp="1" noChangeAspect="1"/>
          </p:cNvPicPr>
          <p:nvPr>
            <p:ph sz="quarter" idx="17"/>
          </p:nvPr>
        </p:nvPicPr>
        <p:blipFill rotWithShape="1">
          <a:blip r:embed="rId3" cstate="screen">
            <a:extLst>
              <a:ext uri="{28A0092B-C50C-407E-A947-70E740481C1C}">
                <a14:useLocalDpi xmlns:a14="http://schemas.microsoft.com/office/drawing/2010/main"/>
              </a:ext>
            </a:extLst>
          </a:blip>
          <a:srcRect/>
          <a:stretch/>
        </p:blipFill>
        <p:spPr>
          <a:xfrm>
            <a:off x="6093210" y="3428999"/>
            <a:ext cx="6098790" cy="3429001"/>
          </a:xfrm>
        </p:spPr>
      </p:pic>
      <p:sp>
        <p:nvSpPr>
          <p:cNvPr id="3" name="Slide Number Placeholder 2"/>
          <p:cNvSpPr>
            <a:spLocks noGrp="1"/>
          </p:cNvSpPr>
          <p:nvPr>
            <p:ph type="sldNum" sz="quarter" idx="10"/>
          </p:nvPr>
        </p:nvSpPr>
        <p:spPr/>
        <p:txBody>
          <a:bodyPr/>
          <a:lstStyle/>
          <a:p>
            <a:fld id="{3FD999D4-B456-9943-89B7-30D56181CE18}" type="slidenum">
              <a:rPr lang="en-US" smtClean="0"/>
              <a:pPr/>
              <a:t>38</a:t>
            </a:fld>
            <a:endParaRPr lang="en-US" dirty="0"/>
          </a:p>
        </p:txBody>
      </p:sp>
      <p:sp>
        <p:nvSpPr>
          <p:cNvPr id="4" name="Text Placeholder 3"/>
          <p:cNvSpPr>
            <a:spLocks noGrp="1"/>
          </p:cNvSpPr>
          <p:nvPr>
            <p:ph type="body" sz="quarter" idx="13"/>
          </p:nvPr>
        </p:nvSpPr>
        <p:spPr/>
        <p:txBody>
          <a:bodyPr/>
          <a:lstStyle/>
          <a:p>
            <a:r>
              <a:rPr lang="en-US" dirty="0"/>
              <a:t>Thank you</a:t>
            </a:r>
          </a:p>
        </p:txBody>
      </p:sp>
      <p:sp>
        <p:nvSpPr>
          <p:cNvPr id="5" name="Text Placeholder 4"/>
          <p:cNvSpPr>
            <a:spLocks noGrp="1"/>
          </p:cNvSpPr>
          <p:nvPr>
            <p:ph type="body" sz="quarter" idx="14"/>
          </p:nvPr>
        </p:nvSpPr>
        <p:spPr>
          <a:xfrm>
            <a:off x="948266" y="1182484"/>
            <a:ext cx="4842933" cy="4651641"/>
          </a:xfrm>
        </p:spPr>
        <p:txBody>
          <a:bodyPr/>
          <a:lstStyle/>
          <a:p>
            <a:pPr>
              <a:lnSpc>
                <a:spcPct val="150000"/>
              </a:lnSpc>
            </a:pPr>
            <a:r>
              <a:rPr lang="en-US" dirty="0">
                <a:solidFill>
                  <a:schemeClr val="bg1"/>
                </a:solidFill>
                <a:latin typeface="IBM Plex Sans" charset="0"/>
                <a:ea typeface="IBM Plex Sans" charset="0"/>
                <a:cs typeface="IBM Plex Sans" charset="0"/>
              </a:rPr>
              <a:t>twitter.com/sp_zala</a:t>
            </a:r>
          </a:p>
          <a:p>
            <a:pPr>
              <a:lnSpc>
                <a:spcPct val="150000"/>
              </a:lnSpc>
            </a:pPr>
            <a:r>
              <a:rPr lang="en-US" dirty="0">
                <a:solidFill>
                  <a:schemeClr val="bg1"/>
                </a:solidFill>
                <a:latin typeface="IBM Plex Sans" charset="0"/>
                <a:ea typeface="IBM Plex Sans" charset="0"/>
                <a:cs typeface="IBM Plex Sans" charset="0"/>
              </a:rPr>
              <a:t>twitter.com/henrynash</a:t>
            </a:r>
          </a:p>
          <a:p>
            <a:pPr>
              <a:lnSpc>
                <a:spcPct val="150000"/>
              </a:lnSpc>
            </a:pPr>
            <a:r>
              <a:rPr lang="en-US" dirty="0">
                <a:solidFill>
                  <a:schemeClr val="bg1"/>
                </a:solidFill>
                <a:latin typeface="IBM Plex Sans" charset="0"/>
                <a:ea typeface="IBM Plex Sans" charset="0"/>
                <a:cs typeface="IBM Plex Sans" charset="0"/>
              </a:rPr>
              <a:t>twitter.com/mhickeybot</a:t>
            </a:r>
          </a:p>
          <a:p>
            <a:pPr>
              <a:lnSpc>
                <a:spcPct val="150000"/>
              </a:lnSpc>
            </a:pPr>
            <a:r>
              <a:rPr lang="en-US" dirty="0">
                <a:solidFill>
                  <a:schemeClr val="bg1"/>
                </a:solidFill>
                <a:latin typeface="IBM Plex Sans" charset="0"/>
                <a:ea typeface="IBM Plex Sans" charset="0"/>
                <a:cs typeface="IBM Plex Sans" charset="0"/>
              </a:rPr>
              <a:t>github.com/spzala</a:t>
            </a:r>
          </a:p>
          <a:p>
            <a:pPr>
              <a:lnSpc>
                <a:spcPct val="150000"/>
              </a:lnSpc>
            </a:pPr>
            <a:r>
              <a:rPr lang="en-US" dirty="0">
                <a:solidFill>
                  <a:schemeClr val="bg1"/>
                </a:solidFill>
                <a:latin typeface="IBM Plex Sans" charset="0"/>
                <a:ea typeface="IBM Plex Sans" charset="0"/>
                <a:cs typeface="IBM Plex Sans" charset="0"/>
              </a:rPr>
              <a:t>github.com/henrynash</a:t>
            </a:r>
          </a:p>
          <a:p>
            <a:pPr>
              <a:lnSpc>
                <a:spcPct val="150000"/>
              </a:lnSpc>
            </a:pPr>
            <a:r>
              <a:rPr lang="en-US" dirty="0">
                <a:solidFill>
                  <a:schemeClr val="bg1"/>
                </a:solidFill>
                <a:latin typeface="IBM Plex Sans" charset="0"/>
                <a:ea typeface="IBM Plex Sans" charset="0"/>
                <a:cs typeface="IBM Plex Sans" charset="0"/>
              </a:rPr>
              <a:t>github.com/hickeyma</a:t>
            </a:r>
          </a:p>
          <a:p>
            <a:pPr>
              <a:lnSpc>
                <a:spcPct val="150000"/>
              </a:lnSpc>
            </a:pPr>
            <a:r>
              <a:rPr lang="en-US" dirty="0">
                <a:solidFill>
                  <a:schemeClr val="bg1"/>
                </a:solidFill>
                <a:latin typeface="IBM Plex Sans" charset="0"/>
                <a:ea typeface="IBM Plex Sans" charset="0"/>
                <a:cs typeface="IBM Plex Sans" charset="0"/>
              </a:rPr>
              <a:t>developer.ibm.com</a:t>
            </a:r>
          </a:p>
          <a:p>
            <a:endParaRPr lang="en-US" dirty="0">
              <a:solidFill>
                <a:schemeClr val="bg1"/>
              </a:solidFill>
              <a:latin typeface="IBM Plex Sans" charset="0"/>
              <a:ea typeface="IBM Plex Sans" charset="0"/>
              <a:cs typeface="IBM Plex Sans" charset="0"/>
            </a:endParaRPr>
          </a:p>
          <a:p>
            <a:endParaRPr lang="en-US" dirty="0"/>
          </a:p>
        </p:txBody>
      </p:sp>
      <p:pic>
        <p:nvPicPr>
          <p:cNvPr id="14" name="Content Placeholder 13"/>
          <p:cNvPicPr>
            <a:picLocks noGrp="1" noChangeAspect="1"/>
          </p:cNvPicPr>
          <p:nvPr>
            <p:ph sz="quarter" idx="16"/>
          </p:nvPr>
        </p:nvPicPr>
        <p:blipFill rotWithShape="1">
          <a:blip r:embed="rId4" cstate="screen">
            <a:extLst>
              <a:ext uri="{28A0092B-C50C-407E-A947-70E740481C1C}">
                <a14:useLocalDpi xmlns:a14="http://schemas.microsoft.com/office/drawing/2010/main"/>
              </a:ext>
            </a:extLst>
          </a:blip>
          <a:srcRect/>
          <a:stretch/>
        </p:blipFill>
        <p:spPr>
          <a:xfrm>
            <a:off x="6096000" y="0"/>
            <a:ext cx="6096000" cy="3429000"/>
          </a:xfrm>
        </p:spPr>
      </p:pic>
      <p:pic>
        <p:nvPicPr>
          <p:cNvPr id="11" name="Picture 1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69695" y="1319545"/>
            <a:ext cx="314325" cy="314325"/>
          </a:xfrm>
          <a:prstGeom prst="rect">
            <a:avLst/>
          </a:prstGeom>
        </p:spPr>
      </p:pic>
      <p:pic>
        <p:nvPicPr>
          <p:cNvPr id="12" name="Picture 1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69695" y="3359782"/>
            <a:ext cx="297043" cy="297043"/>
          </a:xfrm>
          <a:prstGeom prst="rect">
            <a:avLst/>
          </a:prstGeom>
        </p:spPr>
      </p:pic>
      <p:pic>
        <p:nvPicPr>
          <p:cNvPr id="16" name="Picture 2" descr="IBM Developer">
            <a:extLst>
              <a:ext uri="{FF2B5EF4-FFF2-40B4-BE49-F238E27FC236}">
                <a16:creationId xmlns:a16="http://schemas.microsoft.com/office/drawing/2014/main" id="{F57196FC-689D-9445-8803-B99E0C4008A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a:stretch/>
        </p:blipFill>
        <p:spPr bwMode="auto">
          <a:xfrm>
            <a:off x="446698" y="5382737"/>
            <a:ext cx="320040" cy="320040"/>
          </a:xfrm>
          <a:prstGeom prst="ellipse">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9777687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21"/>
          </p:nvPr>
        </p:nvPicPr>
        <p:blipFill rotWithShape="1">
          <a:blip r:embed="rId3" cstate="screen">
            <a:extLst>
              <a:ext uri="{28A0092B-C50C-407E-A947-70E740481C1C}">
                <a14:useLocalDpi xmlns:a14="http://schemas.microsoft.com/office/drawing/2010/main"/>
              </a:ext>
            </a:extLst>
          </a:blip>
          <a:srcRect/>
          <a:stretch/>
        </p:blipFill>
        <p:spPr>
          <a:xfrm>
            <a:off x="0" y="0"/>
            <a:ext cx="12223974" cy="6858001"/>
          </a:xfrm>
        </p:spPr>
      </p:pic>
      <p:sp>
        <p:nvSpPr>
          <p:cNvPr id="3" name="Content Placeholder 2"/>
          <p:cNvSpPr>
            <a:spLocks noGrp="1"/>
          </p:cNvSpPr>
          <p:nvPr>
            <p:ph sz="quarter" idx="19"/>
          </p:nvPr>
        </p:nvSpPr>
        <p:spPr/>
        <p:txBody>
          <a:bodyPr/>
          <a:lstStyle/>
          <a:p>
            <a:r>
              <a:rPr lang="en-US" sz="3600" dirty="0"/>
              <a:t>Backup</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D999D4-B456-9943-89B7-30D56181CE18}" type="slidenum">
              <a:rPr kumimoji="0" lang="en-US" sz="800" b="0" i="0" u="none" strike="noStrike" kern="1200" cap="none" spc="0" normalizeH="0" baseline="0" noProof="0" smtClean="0">
                <a:ln>
                  <a:noFill/>
                </a:ln>
                <a:solidFill>
                  <a:srgbClr val="2B2B2B"/>
                </a:solidFill>
                <a:effectLst/>
                <a:uLnTx/>
                <a:uFillTx/>
                <a:latin typeface="IBM Plex Sans"/>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800" b="0" i="0" u="none" strike="noStrike" kern="1200" cap="none" spc="0" normalizeH="0" baseline="0" noProof="0" dirty="0">
              <a:ln>
                <a:noFill/>
              </a:ln>
              <a:solidFill>
                <a:srgbClr val="2B2B2B"/>
              </a:solidFill>
              <a:effectLst/>
              <a:uLnTx/>
              <a:uFillTx/>
              <a:latin typeface="IBM Plex Sans"/>
              <a:cs typeface="Arial" charset="0"/>
            </a:endParaRPr>
          </a:p>
        </p:txBody>
      </p:sp>
      <p:pic>
        <p:nvPicPr>
          <p:cNvPr id="8" name="Picture 7">
            <a:extLst>
              <a:ext uri="{FF2B5EF4-FFF2-40B4-BE49-F238E27FC236}">
                <a16:creationId xmlns:a16="http://schemas.microsoft.com/office/drawing/2014/main" id="{06D9A77F-CE92-4CC7-A8FE-4BBE6E75AD1F}"/>
              </a:ext>
            </a:extLst>
          </p:cNvPr>
          <p:cNvPicPr>
            <a:picLocks noChangeAspect="1"/>
          </p:cNvPicPr>
          <p:nvPr/>
        </p:nvPicPr>
        <p:blipFill>
          <a:blip r:embed="rId4">
            <a:duotone>
              <a:prstClr val="black"/>
              <a:schemeClr val="accent1">
                <a:tint val="45000"/>
                <a:satMod val="400000"/>
              </a:schemeClr>
            </a:duotone>
          </a:blip>
          <a:stretch>
            <a:fillRect/>
          </a:stretch>
        </p:blipFill>
        <p:spPr>
          <a:xfrm>
            <a:off x="0" y="6240629"/>
            <a:ext cx="1567287" cy="572235"/>
          </a:xfrm>
          <a:prstGeom prst="rect">
            <a:avLst/>
          </a:prstGeom>
        </p:spPr>
      </p:pic>
    </p:spTree>
    <p:custDataLst>
      <p:tags r:id="rId1"/>
    </p:custDataLst>
    <p:extLst>
      <p:ext uri="{BB962C8B-B14F-4D97-AF65-F5344CB8AC3E}">
        <p14:creationId xmlns:p14="http://schemas.microsoft.com/office/powerpoint/2010/main" val="3100078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Guestbook App</a:t>
            </a:r>
          </a:p>
        </p:txBody>
      </p:sp>
      <p:sp>
        <p:nvSpPr>
          <p:cNvPr id="3" name="Content Placeholder 2"/>
          <p:cNvSpPr>
            <a:spLocks noGrp="1"/>
          </p:cNvSpPr>
          <p:nvPr>
            <p:ph idx="1"/>
          </p:nvPr>
        </p:nvSpPr>
        <p:spPr>
          <a:xfrm>
            <a:off x="533400" y="1519389"/>
            <a:ext cx="11353800" cy="1323497"/>
          </a:xfrm>
        </p:spPr>
        <p:txBody>
          <a:bodyPr>
            <a:normAutofit/>
          </a:bodyPr>
          <a:lstStyle/>
          <a:p>
            <a:pPr marL="0" lvl="1" indent="0">
              <a:buNone/>
            </a:pPr>
            <a:r>
              <a:rPr lang="en-US" sz="2800" dirty="0"/>
              <a:t>Sample multi-tier web application which stores guest entries</a:t>
            </a:r>
          </a:p>
        </p:txBody>
      </p:sp>
      <p:sp>
        <p:nvSpPr>
          <p:cNvPr id="21" name="TextBox 20"/>
          <p:cNvSpPr txBox="1"/>
          <p:nvPr/>
        </p:nvSpPr>
        <p:spPr>
          <a:xfrm>
            <a:off x="990600" y="5103447"/>
            <a:ext cx="10287000" cy="954107"/>
          </a:xfrm>
          <a:prstGeom prst="rect">
            <a:avLst/>
          </a:prstGeom>
          <a:noFill/>
        </p:spPr>
        <p:txBody>
          <a:bodyPr wrap="square" rtlCol="0">
            <a:spAutoFit/>
          </a:bodyPr>
          <a:lstStyle/>
          <a:p>
            <a:pPr marL="0" lvl="1"/>
            <a:r>
              <a:rPr lang="en-US" sz="2800" dirty="0"/>
              <a:t>Find out more:</a:t>
            </a:r>
          </a:p>
          <a:p>
            <a:pPr marL="0" lvl="1"/>
            <a:r>
              <a:rPr lang="en-US" sz="2800" dirty="0">
                <a:hlinkClick r:id="rId3"/>
              </a:rPr>
              <a:t>https://github.com/IBM/guestbook/tree/master/v1/guestbook</a:t>
            </a:r>
            <a:endParaRPr lang="en-US" sz="2800" dirty="0"/>
          </a:p>
        </p:txBody>
      </p:sp>
      <p:cxnSp>
        <p:nvCxnSpPr>
          <p:cNvPr id="7" name="Straight Arrow Connector 6"/>
          <p:cNvCxnSpPr>
            <a:cxnSpLocks/>
          </p:cNvCxnSpPr>
          <p:nvPr/>
        </p:nvCxnSpPr>
        <p:spPr>
          <a:xfrm>
            <a:off x="1561205" y="3652862"/>
            <a:ext cx="1341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961246" y="4087789"/>
            <a:ext cx="2171700" cy="369332"/>
          </a:xfrm>
          <a:prstGeom prst="rect">
            <a:avLst/>
          </a:prstGeom>
          <a:noFill/>
        </p:spPr>
        <p:txBody>
          <a:bodyPr wrap="square" rtlCol="0">
            <a:spAutoFit/>
          </a:bodyPr>
          <a:lstStyle/>
          <a:p>
            <a:r>
              <a:rPr lang="en-US" b="1" dirty="0"/>
              <a:t>PHP Frontend</a:t>
            </a:r>
          </a:p>
        </p:txBody>
      </p:sp>
      <p:sp>
        <p:nvSpPr>
          <p:cNvPr id="19" name="TextBox 18"/>
          <p:cNvSpPr txBox="1"/>
          <p:nvPr/>
        </p:nvSpPr>
        <p:spPr>
          <a:xfrm>
            <a:off x="7391400" y="3940354"/>
            <a:ext cx="2362200" cy="369332"/>
          </a:xfrm>
          <a:prstGeom prst="rect">
            <a:avLst/>
          </a:prstGeom>
          <a:noFill/>
        </p:spPr>
        <p:txBody>
          <a:bodyPr wrap="square" rtlCol="0">
            <a:spAutoFit/>
          </a:bodyPr>
          <a:lstStyle/>
          <a:p>
            <a:r>
              <a:rPr lang="en-US" b="1" dirty="0"/>
              <a:t>Redis</a:t>
            </a:r>
            <a:r>
              <a:rPr lang="en-US" dirty="0"/>
              <a:t> </a:t>
            </a:r>
            <a:r>
              <a:rPr lang="en-US" b="1" dirty="0"/>
              <a:t>backend</a:t>
            </a:r>
          </a:p>
        </p:txBody>
      </p:sp>
      <p:sp>
        <p:nvSpPr>
          <p:cNvPr id="15" name="TextBox 14">
            <a:extLst>
              <a:ext uri="{FF2B5EF4-FFF2-40B4-BE49-F238E27FC236}">
                <a16:creationId xmlns:a16="http://schemas.microsoft.com/office/drawing/2014/main" id="{51562EFF-FED1-D24E-A01E-76FFE58450AF}"/>
              </a:ext>
            </a:extLst>
          </p:cNvPr>
          <p:cNvSpPr txBox="1"/>
          <p:nvPr/>
        </p:nvSpPr>
        <p:spPr>
          <a:xfrm>
            <a:off x="990600" y="3484676"/>
            <a:ext cx="914400" cy="369332"/>
          </a:xfrm>
          <a:prstGeom prst="rect">
            <a:avLst/>
          </a:prstGeom>
          <a:noFill/>
        </p:spPr>
        <p:txBody>
          <a:bodyPr wrap="square" rtlCol="0">
            <a:spAutoFit/>
          </a:bodyPr>
          <a:lstStyle/>
          <a:p>
            <a:r>
              <a:rPr lang="en-US" b="1" dirty="0"/>
              <a:t>User</a:t>
            </a:r>
          </a:p>
        </p:txBody>
      </p:sp>
      <p:sp>
        <p:nvSpPr>
          <p:cNvPr id="25" name="Can 24">
            <a:extLst>
              <a:ext uri="{FF2B5EF4-FFF2-40B4-BE49-F238E27FC236}">
                <a16:creationId xmlns:a16="http://schemas.microsoft.com/office/drawing/2014/main" id="{65E12371-D59A-9540-AE8E-1723DC6BD1E1}"/>
              </a:ext>
            </a:extLst>
          </p:cNvPr>
          <p:cNvSpPr/>
          <p:nvPr/>
        </p:nvSpPr>
        <p:spPr>
          <a:xfrm>
            <a:off x="7600691" y="3429543"/>
            <a:ext cx="762000" cy="35833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DB21FCB7-992A-A94C-9A6F-717F44B37673}"/>
              </a:ext>
            </a:extLst>
          </p:cNvPr>
          <p:cNvPicPr>
            <a:picLocks noChangeAspect="1"/>
          </p:cNvPicPr>
          <p:nvPr/>
        </p:nvPicPr>
        <p:blipFill>
          <a:blip r:embed="rId4"/>
          <a:stretch>
            <a:fillRect/>
          </a:stretch>
        </p:blipFill>
        <p:spPr>
          <a:xfrm>
            <a:off x="2937741" y="2920712"/>
            <a:ext cx="3266210" cy="1017662"/>
          </a:xfrm>
          <a:prstGeom prst="rect">
            <a:avLst/>
          </a:prstGeom>
        </p:spPr>
      </p:pic>
      <p:cxnSp>
        <p:nvCxnSpPr>
          <p:cNvPr id="16" name="Straight Arrow Connector 15">
            <a:extLst>
              <a:ext uri="{FF2B5EF4-FFF2-40B4-BE49-F238E27FC236}">
                <a16:creationId xmlns:a16="http://schemas.microsoft.com/office/drawing/2014/main" id="{1F1659AD-D387-D849-8BD6-CA4E0EC81A81}"/>
              </a:ext>
            </a:extLst>
          </p:cNvPr>
          <p:cNvCxnSpPr>
            <a:cxnSpLocks/>
          </p:cNvCxnSpPr>
          <p:nvPr/>
        </p:nvCxnSpPr>
        <p:spPr>
          <a:xfrm>
            <a:off x="6203951" y="3652862"/>
            <a:ext cx="1341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40585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mr-IN" dirty="0"/>
              <a:t>–</a:t>
            </a:r>
            <a:r>
              <a:rPr lang="en-US" dirty="0"/>
              <a:t> Chart Deployment</a:t>
            </a:r>
          </a:p>
        </p:txBody>
      </p:sp>
      <p:sp>
        <p:nvSpPr>
          <p:cNvPr id="3" name="Content Placeholder 2"/>
          <p:cNvSpPr>
            <a:spLocks noGrp="1"/>
          </p:cNvSpPr>
          <p:nvPr>
            <p:ph idx="1"/>
          </p:nvPr>
        </p:nvSpPr>
        <p:spPr/>
        <p:txBody>
          <a:bodyPr>
            <a:normAutofit fontScale="62500" lnSpcReduction="20000"/>
          </a:bodyPr>
          <a:lstStyle/>
          <a:p>
            <a:r>
              <a:rPr lang="en-US" b="0" dirty="0"/>
              <a:t>Check existing installation of Helm chart</a:t>
            </a:r>
          </a:p>
          <a:p>
            <a:pPr lvl="1"/>
            <a:r>
              <a:rPr lang="en-US" b="1" i="1" dirty="0"/>
              <a:t>helm ls</a:t>
            </a:r>
          </a:p>
          <a:p>
            <a:r>
              <a:rPr lang="en-US" b="0" dirty="0"/>
              <a:t>Check what repo do you have </a:t>
            </a:r>
          </a:p>
          <a:p>
            <a:pPr lvl="1"/>
            <a:r>
              <a:rPr lang="en-US" b="1" i="1" dirty="0"/>
              <a:t>helm repo list</a:t>
            </a:r>
          </a:p>
          <a:p>
            <a:r>
              <a:rPr lang="en-US" b="0" dirty="0"/>
              <a:t>Add repo</a:t>
            </a:r>
          </a:p>
          <a:p>
            <a:pPr lvl="1"/>
            <a:r>
              <a:rPr lang="en-US" b="1" i="1" dirty="0"/>
              <a:t>helm repo add helm101 </a:t>
            </a:r>
            <a:r>
              <a:rPr lang="en-US" b="1" i="1" dirty="0">
                <a:hlinkClick r:id="rId3"/>
              </a:rPr>
              <a:t>https://ibm.github.io/helm101/</a:t>
            </a:r>
            <a:endParaRPr lang="en-US" b="1" i="1" dirty="0"/>
          </a:p>
          <a:p>
            <a:r>
              <a:rPr lang="en-US" b="0" dirty="0"/>
              <a:t>Verify that helm101/guestbook is now in your repo</a:t>
            </a:r>
          </a:p>
          <a:p>
            <a:pPr lvl="1"/>
            <a:r>
              <a:rPr lang="en-US" b="1" i="1" dirty="0"/>
              <a:t>helm repo list</a:t>
            </a:r>
          </a:p>
          <a:p>
            <a:pPr lvl="1"/>
            <a:r>
              <a:rPr lang="en-US" b="1" i="1" dirty="0"/>
              <a:t>helm search helm101</a:t>
            </a:r>
          </a:p>
          <a:p>
            <a:r>
              <a:rPr lang="en-US" b="0" dirty="0"/>
              <a:t>Install </a:t>
            </a:r>
          </a:p>
          <a:p>
            <a:pPr lvl="1"/>
            <a:r>
              <a:rPr lang="en-US" b="1" i="1" dirty="0"/>
              <a:t>helm install helm101/guestbook --name myguestbook --set serviceType=NodePort </a:t>
            </a:r>
            <a:r>
              <a:rPr lang="mr-IN" dirty="0"/>
              <a:t>–</a:t>
            </a:r>
            <a:r>
              <a:rPr lang="en-US" dirty="0"/>
              <a:t> follow the output instructions to see your guestbook application</a:t>
            </a:r>
          </a:p>
          <a:p>
            <a:r>
              <a:rPr lang="en-US" b="0" dirty="0"/>
              <a:t>Verify that your guestbook chart is installed</a:t>
            </a:r>
          </a:p>
          <a:p>
            <a:pPr lvl="1"/>
            <a:r>
              <a:rPr lang="en-US" b="1" i="1" dirty="0"/>
              <a:t>helm ls</a:t>
            </a:r>
          </a:p>
          <a:p>
            <a:r>
              <a:rPr lang="en-US" b="0" dirty="0"/>
              <a:t>Check chart release history</a:t>
            </a:r>
          </a:p>
          <a:p>
            <a:pPr lvl="1"/>
            <a:r>
              <a:rPr lang="en-US" b="1" i="1" dirty="0"/>
              <a:t>helm history myguestbook</a:t>
            </a:r>
          </a:p>
        </p:txBody>
      </p:sp>
      <p:sp>
        <p:nvSpPr>
          <p:cNvPr id="4" name="Slide Number Placeholder 3"/>
          <p:cNvSpPr>
            <a:spLocks noGrp="1"/>
          </p:cNvSpPr>
          <p:nvPr>
            <p:ph type="sldNum" sz="quarter" idx="12"/>
          </p:nvPr>
        </p:nvSpPr>
        <p:spPr/>
        <p:txBody>
          <a:bodyPr/>
          <a:lstStyle/>
          <a:p>
            <a:fld id="{D924A81F-5E2C-2E4D-A217-11B91391D3AF}" type="slidenum">
              <a:rPr lang="en-US" smtClean="0"/>
              <a:t>40</a:t>
            </a:fld>
            <a:endParaRPr lang="en-US" dirty="0"/>
          </a:p>
        </p:txBody>
      </p:sp>
    </p:spTree>
    <p:extLst>
      <p:ext uri="{BB962C8B-B14F-4D97-AF65-F5344CB8AC3E}">
        <p14:creationId xmlns:p14="http://schemas.microsoft.com/office/powerpoint/2010/main" val="21417725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mr-IN" dirty="0"/>
              <a:t>–</a:t>
            </a:r>
            <a:r>
              <a:rPr lang="en-US" dirty="0"/>
              <a:t> Upgrades and Rollback</a:t>
            </a:r>
          </a:p>
        </p:txBody>
      </p:sp>
      <p:sp>
        <p:nvSpPr>
          <p:cNvPr id="3" name="Content Placeholder 2"/>
          <p:cNvSpPr>
            <a:spLocks noGrp="1"/>
          </p:cNvSpPr>
          <p:nvPr>
            <p:ph idx="1"/>
          </p:nvPr>
        </p:nvSpPr>
        <p:spPr/>
        <p:txBody>
          <a:bodyPr>
            <a:normAutofit fontScale="62500" lnSpcReduction="20000"/>
          </a:bodyPr>
          <a:lstStyle/>
          <a:p>
            <a:r>
              <a:rPr lang="en-US" b="0" dirty="0"/>
              <a:t>First let’s see what we have</a:t>
            </a:r>
          </a:p>
          <a:p>
            <a:pPr lvl="1"/>
            <a:r>
              <a:rPr lang="en-US" sz="1800" dirty="0"/>
              <a:t> </a:t>
            </a:r>
            <a:r>
              <a:rPr lang="en-US" sz="2100" b="1" i="1" dirty="0"/>
              <a:t>helm history myguestbook</a:t>
            </a:r>
          </a:p>
          <a:p>
            <a:pPr lvl="2"/>
            <a:r>
              <a:rPr lang="en-US" sz="1400" dirty="0"/>
              <a:t>REVISION	UPDATED                 			STATUS  	CHART          	DESCRIPTION</a:t>
            </a:r>
          </a:p>
          <a:p>
            <a:pPr marL="914400" lvl="2" indent="0">
              <a:buNone/>
            </a:pPr>
            <a:r>
              <a:rPr lang="en-US" sz="1400" dirty="0"/>
              <a:t>      1      		Thu May 17 21:54:29 2018		DEPLOYED	guestbook-0.1.0 Install complete</a:t>
            </a:r>
          </a:p>
          <a:p>
            <a:r>
              <a:rPr lang="en-US" b="0" dirty="0"/>
              <a:t>Upgrade </a:t>
            </a:r>
          </a:p>
          <a:p>
            <a:pPr lvl="1"/>
            <a:r>
              <a:rPr lang="en-US" sz="2000" b="1" i="1" dirty="0"/>
              <a:t>helm upgrade myguestbook helm101/guestbook</a:t>
            </a:r>
          </a:p>
          <a:p>
            <a:pPr lvl="1"/>
            <a:r>
              <a:rPr lang="en-US" sz="2100" b="1" i="1" dirty="0"/>
              <a:t>helm history myguestbook</a:t>
            </a:r>
          </a:p>
          <a:p>
            <a:pPr lvl="2"/>
            <a:r>
              <a:rPr lang="en-US" sz="1400" dirty="0"/>
              <a:t>REVISION		UPDATED                 		STATUS    		CHART          		DESCRIPTION</a:t>
            </a:r>
          </a:p>
          <a:p>
            <a:pPr marL="914400" lvl="2" indent="0">
              <a:buNone/>
            </a:pPr>
            <a:r>
              <a:rPr lang="en-US" sz="1400" dirty="0"/>
              <a:t>      1       		Thu May 17 21:54:29 2018		SUPERSEDED		guestbook-0.1.0	Install complete</a:t>
            </a:r>
          </a:p>
          <a:p>
            <a:pPr marL="914400" lvl="2" indent="0">
              <a:buNone/>
            </a:pPr>
            <a:r>
              <a:rPr lang="en-US" sz="1400" dirty="0"/>
              <a:t>      2       		Fri May 18 09:08:10 2018		DEPLOYED  		guestbook-0.1.0	Upgrade complete</a:t>
            </a:r>
          </a:p>
          <a:p>
            <a:r>
              <a:rPr lang="en-US" b="0" dirty="0"/>
              <a:t>Rollback</a:t>
            </a:r>
          </a:p>
          <a:p>
            <a:pPr lvl="1"/>
            <a:r>
              <a:rPr lang="en-US" sz="2000" b="1" i="1" dirty="0"/>
              <a:t>helm rollback myguestbook 1</a:t>
            </a:r>
          </a:p>
          <a:p>
            <a:pPr marL="685800" lvl="2">
              <a:spcBef>
                <a:spcPts val="1000"/>
              </a:spcBef>
              <a:buClr>
                <a:schemeClr val="tx1"/>
              </a:buClr>
            </a:pPr>
            <a:r>
              <a:rPr lang="en-US" sz="2100" b="1" i="1" dirty="0"/>
              <a:t>helm history myguestbook</a:t>
            </a:r>
          </a:p>
          <a:p>
            <a:pPr marL="1143000" lvl="3">
              <a:spcBef>
                <a:spcPts val="1000"/>
              </a:spcBef>
              <a:buClr>
                <a:schemeClr val="tx1"/>
              </a:buClr>
            </a:pPr>
            <a:r>
              <a:rPr lang="en-US" sz="1400" dirty="0"/>
              <a:t>REVISION		UPDATED                 		STATUS    		CHART          		DESCRIPTION</a:t>
            </a:r>
          </a:p>
          <a:p>
            <a:pPr marL="914400" lvl="3" indent="0">
              <a:spcBef>
                <a:spcPts val="1000"/>
              </a:spcBef>
              <a:buClr>
                <a:schemeClr val="tx1"/>
              </a:buClr>
              <a:buNone/>
            </a:pPr>
            <a:r>
              <a:rPr lang="en-US" sz="1400" dirty="0"/>
              <a:t>      1       		Thu May 17 21:54:29 2018		SUPERSEDED		guestbook-0.1.0	Install complete</a:t>
            </a:r>
          </a:p>
          <a:p>
            <a:pPr marL="914400" lvl="3" indent="0">
              <a:spcBef>
                <a:spcPts val="1000"/>
              </a:spcBef>
              <a:buClr>
                <a:schemeClr val="tx1"/>
              </a:buClr>
              <a:buNone/>
            </a:pPr>
            <a:r>
              <a:rPr lang="en-US" sz="1400" dirty="0"/>
              <a:t>      2       		Fri May 18 09:08:10 2018		SUPERSEDED		guestbook-0.1.0	Upgrade complete</a:t>
            </a:r>
          </a:p>
          <a:p>
            <a:pPr marL="914400" lvl="3" indent="0">
              <a:spcBef>
                <a:spcPts val="1000"/>
              </a:spcBef>
              <a:buClr>
                <a:schemeClr val="tx1"/>
              </a:buClr>
              <a:buNone/>
            </a:pPr>
            <a:r>
              <a:rPr lang="en-US" sz="1400" dirty="0"/>
              <a:t>      3       		Fri May 18 09:11:25 2018		DEPLOYED  		guestbook-0.1.0	Rollback to 1</a:t>
            </a:r>
          </a:p>
          <a:p>
            <a:endParaRPr lang="en-US" dirty="0"/>
          </a:p>
          <a:p>
            <a:endParaRPr lang="en-US" dirty="0"/>
          </a:p>
        </p:txBody>
      </p:sp>
      <p:sp>
        <p:nvSpPr>
          <p:cNvPr id="4" name="Slide Number Placeholder 3"/>
          <p:cNvSpPr>
            <a:spLocks noGrp="1"/>
          </p:cNvSpPr>
          <p:nvPr>
            <p:ph type="sldNum" sz="quarter" idx="12"/>
          </p:nvPr>
        </p:nvSpPr>
        <p:spPr/>
        <p:txBody>
          <a:bodyPr/>
          <a:lstStyle/>
          <a:p>
            <a:fld id="{D924A81F-5E2C-2E4D-A217-11B91391D3AF}" type="slidenum">
              <a:rPr lang="en-US" smtClean="0"/>
              <a:t>41</a:t>
            </a:fld>
            <a:endParaRPr lang="en-US" dirty="0"/>
          </a:p>
        </p:txBody>
      </p:sp>
    </p:spTree>
    <p:extLst>
      <p:ext uri="{BB962C8B-B14F-4D97-AF65-F5344CB8AC3E}">
        <p14:creationId xmlns:p14="http://schemas.microsoft.com/office/powerpoint/2010/main" val="4441173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mr-IN" dirty="0"/>
              <a:t>–</a:t>
            </a:r>
            <a:r>
              <a:rPr lang="en-US" dirty="0"/>
              <a:t> Clean Up</a:t>
            </a:r>
          </a:p>
        </p:txBody>
      </p:sp>
      <p:sp>
        <p:nvSpPr>
          <p:cNvPr id="3" name="Content Placeholder 2"/>
          <p:cNvSpPr>
            <a:spLocks noGrp="1"/>
          </p:cNvSpPr>
          <p:nvPr>
            <p:ph idx="1"/>
          </p:nvPr>
        </p:nvSpPr>
        <p:spPr/>
        <p:txBody>
          <a:bodyPr/>
          <a:lstStyle/>
          <a:p>
            <a:r>
              <a:rPr lang="en-US" b="0" dirty="0"/>
              <a:t>Remove repo</a:t>
            </a:r>
          </a:p>
          <a:p>
            <a:pPr lvl="1"/>
            <a:r>
              <a:rPr lang="en-US" b="1" dirty="0"/>
              <a:t>helm repo remove helm101</a:t>
            </a:r>
          </a:p>
          <a:p>
            <a:r>
              <a:rPr lang="en-US" b="0" dirty="0"/>
              <a:t>Remove chart completely</a:t>
            </a:r>
          </a:p>
          <a:p>
            <a:pPr lvl="1"/>
            <a:r>
              <a:rPr lang="en-US" b="1" dirty="0"/>
              <a:t>helm delete --purge myguestbook</a:t>
            </a:r>
          </a:p>
          <a:p>
            <a:pPr lvl="1"/>
            <a:r>
              <a:rPr lang="en-US" dirty="0"/>
              <a:t>Without </a:t>
            </a:r>
            <a:r>
              <a:rPr lang="mr-IN" dirty="0"/>
              <a:t>–</a:t>
            </a:r>
            <a:r>
              <a:rPr lang="en-US" dirty="0"/>
              <a:t>purge Helm will not completely remove your chart</a:t>
            </a:r>
          </a:p>
        </p:txBody>
      </p:sp>
      <p:sp>
        <p:nvSpPr>
          <p:cNvPr id="4" name="Slide Number Placeholder 3"/>
          <p:cNvSpPr>
            <a:spLocks noGrp="1"/>
          </p:cNvSpPr>
          <p:nvPr>
            <p:ph type="sldNum" sz="quarter" idx="12"/>
          </p:nvPr>
        </p:nvSpPr>
        <p:spPr/>
        <p:txBody>
          <a:bodyPr/>
          <a:lstStyle/>
          <a:p>
            <a:fld id="{D924A81F-5E2C-2E4D-A217-11B91391D3AF}" type="slidenum">
              <a:rPr lang="en-US" smtClean="0"/>
              <a:t>42</a:t>
            </a:fld>
            <a:endParaRPr lang="en-US" dirty="0"/>
          </a:p>
        </p:txBody>
      </p:sp>
    </p:spTree>
    <p:extLst>
      <p:ext uri="{BB962C8B-B14F-4D97-AF65-F5344CB8AC3E}">
        <p14:creationId xmlns:p14="http://schemas.microsoft.com/office/powerpoint/2010/main" val="3985277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55A6-A7DF-B443-8929-2510EE1AA158}"/>
              </a:ext>
            </a:extLst>
          </p:cNvPr>
          <p:cNvSpPr>
            <a:spLocks noGrp="1"/>
          </p:cNvSpPr>
          <p:nvPr>
            <p:ph type="title"/>
          </p:nvPr>
        </p:nvSpPr>
        <p:spPr/>
        <p:txBody>
          <a:bodyPr/>
          <a:lstStyle/>
          <a:p>
            <a:r>
              <a:rPr lang="en-US" dirty="0"/>
              <a:t>Overview of Containers</a:t>
            </a:r>
          </a:p>
        </p:txBody>
      </p:sp>
      <p:sp>
        <p:nvSpPr>
          <p:cNvPr id="3" name="Content Placeholder 2">
            <a:extLst>
              <a:ext uri="{FF2B5EF4-FFF2-40B4-BE49-F238E27FC236}">
                <a16:creationId xmlns:a16="http://schemas.microsoft.com/office/drawing/2014/main" id="{232A4CBC-2560-E04A-8ED9-871EB5A30604}"/>
              </a:ext>
            </a:extLst>
          </p:cNvPr>
          <p:cNvSpPr>
            <a:spLocks noGrp="1"/>
          </p:cNvSpPr>
          <p:nvPr>
            <p:ph idx="1"/>
          </p:nvPr>
        </p:nvSpPr>
        <p:spPr>
          <a:xfrm>
            <a:off x="457200" y="1447800"/>
            <a:ext cx="6172200" cy="4953000"/>
          </a:xfrm>
        </p:spPr>
        <p:txBody>
          <a:bodyPr>
            <a:normAutofit/>
          </a:bodyPr>
          <a:lstStyle/>
          <a:p>
            <a:pPr>
              <a:buFont typeface="Arial" charset="0"/>
              <a:buChar char="•"/>
            </a:pPr>
            <a:r>
              <a:rPr lang="en-US" b="0" dirty="0"/>
              <a:t>Abstraction at the app layer that packages code and dependencies together </a:t>
            </a:r>
          </a:p>
          <a:p>
            <a:pPr marL="285750" indent="-285750">
              <a:buFont typeface="Arial" charset="0"/>
              <a:buChar char="•"/>
            </a:pPr>
            <a:r>
              <a:rPr lang="en-US" b="0" dirty="0"/>
              <a:t>Multiple containers can run on the same machine and share the OS kernel with other containers, each running as isolated processes in user space</a:t>
            </a:r>
          </a:p>
          <a:p>
            <a:endParaRPr lang="en-US" dirty="0"/>
          </a:p>
          <a:p>
            <a:r>
              <a:rPr lang="en-US" sz="2600" b="0" dirty="0"/>
              <a:t>Learn more about containers here - </a:t>
            </a:r>
            <a:r>
              <a:rPr lang="en-US" sz="1800" dirty="0">
                <a:hlinkClick r:id="rId3"/>
              </a:rPr>
              <a:t>https://developer.ibm.com/courses/all/docker-essentials-extend-your-apps-with-containers/</a:t>
            </a:r>
            <a:r>
              <a:rPr lang="en-US" sz="1800" dirty="0"/>
              <a:t> </a:t>
            </a:r>
          </a:p>
        </p:txBody>
      </p:sp>
      <p:sp>
        <p:nvSpPr>
          <p:cNvPr id="4" name="Slide Number Placeholder 3">
            <a:extLst>
              <a:ext uri="{FF2B5EF4-FFF2-40B4-BE49-F238E27FC236}">
                <a16:creationId xmlns:a16="http://schemas.microsoft.com/office/drawing/2014/main" id="{2ED68830-F272-FF4A-BF26-6D7569CE12E2}"/>
              </a:ext>
            </a:extLst>
          </p:cNvPr>
          <p:cNvSpPr>
            <a:spLocks noGrp="1"/>
          </p:cNvSpPr>
          <p:nvPr>
            <p:ph type="sldNum" sz="quarter" idx="12"/>
          </p:nvPr>
        </p:nvSpPr>
        <p:spPr/>
        <p:txBody>
          <a:bodyPr/>
          <a:lstStyle/>
          <a:p>
            <a:fld id="{D924A81F-5E2C-2E4D-A217-11B91391D3AF}" type="slidenum">
              <a:rPr lang="en-US" smtClean="0"/>
              <a:t>43</a:t>
            </a:fld>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200" y="1447800"/>
            <a:ext cx="4249615" cy="3810000"/>
          </a:xfrm>
          <a:prstGeom prst="rect">
            <a:avLst/>
          </a:prstGeom>
        </p:spPr>
      </p:pic>
    </p:spTree>
    <p:extLst>
      <p:ext uri="{BB962C8B-B14F-4D97-AF65-F5344CB8AC3E}">
        <p14:creationId xmlns:p14="http://schemas.microsoft.com/office/powerpoint/2010/main" val="8278607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55A6-A7DF-B443-8929-2510EE1AA158}"/>
              </a:ext>
            </a:extLst>
          </p:cNvPr>
          <p:cNvSpPr>
            <a:spLocks noGrp="1"/>
          </p:cNvSpPr>
          <p:nvPr>
            <p:ph type="title"/>
          </p:nvPr>
        </p:nvSpPr>
        <p:spPr/>
        <p:txBody>
          <a:bodyPr/>
          <a:lstStyle/>
          <a:p>
            <a:r>
              <a:rPr lang="en-US" dirty="0"/>
              <a:t>Why Helm?</a:t>
            </a:r>
          </a:p>
        </p:txBody>
      </p:sp>
      <p:sp>
        <p:nvSpPr>
          <p:cNvPr id="3" name="Content Placeholder 2">
            <a:extLst>
              <a:ext uri="{FF2B5EF4-FFF2-40B4-BE49-F238E27FC236}">
                <a16:creationId xmlns:a16="http://schemas.microsoft.com/office/drawing/2014/main" id="{232A4CBC-2560-E04A-8ED9-871EB5A30604}"/>
              </a:ext>
            </a:extLst>
          </p:cNvPr>
          <p:cNvSpPr>
            <a:spLocks noGrp="1"/>
          </p:cNvSpPr>
          <p:nvPr>
            <p:ph idx="1"/>
          </p:nvPr>
        </p:nvSpPr>
        <p:spPr/>
        <p:txBody>
          <a:bodyPr>
            <a:normAutofit fontScale="92500" lnSpcReduction="10000"/>
          </a:bodyPr>
          <a:lstStyle/>
          <a:p>
            <a:r>
              <a:rPr lang="en-US" b="0" dirty="0"/>
              <a:t>Helm provides probably the easiest way to use Kubernetes</a:t>
            </a:r>
          </a:p>
          <a:p>
            <a:pPr lvl="1"/>
            <a:r>
              <a:rPr lang="en-US" sz="2800" dirty="0"/>
              <a:t>You can:</a:t>
            </a:r>
          </a:p>
          <a:p>
            <a:pPr lvl="2"/>
            <a:r>
              <a:rPr lang="en-US" sz="2600" dirty="0"/>
              <a:t>Use existing charts created by others</a:t>
            </a:r>
          </a:p>
          <a:p>
            <a:pPr lvl="2"/>
            <a:r>
              <a:rPr lang="en-US" sz="2600" dirty="0"/>
              <a:t>Create your own charts and share with others</a:t>
            </a:r>
          </a:p>
          <a:p>
            <a:pPr lvl="2"/>
            <a:r>
              <a:rPr lang="en-US" sz="2600" dirty="0"/>
              <a:t>Easily manage your Kubernetes manifest files, configuration values and related resources as a package</a:t>
            </a:r>
          </a:p>
          <a:p>
            <a:pPr lvl="2"/>
            <a:r>
              <a:rPr lang="en-US" sz="2600" dirty="0"/>
              <a:t>Release charts and manage releases </a:t>
            </a:r>
          </a:p>
          <a:p>
            <a:r>
              <a:rPr lang="en-US" b="0" dirty="0"/>
              <a:t>Configuring deployment with user values</a:t>
            </a:r>
          </a:p>
          <a:p>
            <a:r>
              <a:rPr lang="en-US" b="0" dirty="0"/>
              <a:t>Active development with a strong community behind it</a:t>
            </a:r>
          </a:p>
          <a:p>
            <a:pPr lvl="1"/>
            <a:r>
              <a:rPr lang="en-US" dirty="0"/>
              <a:t>There is even a dedicated Helm Summit</a:t>
            </a:r>
          </a:p>
          <a:p>
            <a:r>
              <a:rPr lang="en-US" b="0" dirty="0"/>
              <a:t>Used widely in IBM and in the industry</a:t>
            </a:r>
          </a:p>
        </p:txBody>
      </p:sp>
      <p:sp>
        <p:nvSpPr>
          <p:cNvPr id="4" name="Slide Number Placeholder 3">
            <a:extLst>
              <a:ext uri="{FF2B5EF4-FFF2-40B4-BE49-F238E27FC236}">
                <a16:creationId xmlns:a16="http://schemas.microsoft.com/office/drawing/2014/main" id="{2ED68830-F272-FF4A-BF26-6D7569CE12E2}"/>
              </a:ext>
            </a:extLst>
          </p:cNvPr>
          <p:cNvSpPr>
            <a:spLocks noGrp="1"/>
          </p:cNvSpPr>
          <p:nvPr>
            <p:ph type="sldNum" sz="quarter" idx="12"/>
          </p:nvPr>
        </p:nvSpPr>
        <p:spPr/>
        <p:txBody>
          <a:bodyPr/>
          <a:lstStyle/>
          <a:p>
            <a:fld id="{D924A81F-5E2C-2E4D-A217-11B91391D3AF}" type="slidenum">
              <a:rPr lang="en-US" smtClean="0"/>
              <a:t>44</a:t>
            </a:fld>
            <a:endParaRPr lang="en-US" dirty="0"/>
          </a:p>
        </p:txBody>
      </p:sp>
    </p:spTree>
    <p:extLst>
      <p:ext uri="{BB962C8B-B14F-4D97-AF65-F5344CB8AC3E}">
        <p14:creationId xmlns:p14="http://schemas.microsoft.com/office/powerpoint/2010/main" val="5364886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55A6-A7DF-B443-8929-2510EE1AA158}"/>
              </a:ext>
            </a:extLst>
          </p:cNvPr>
          <p:cNvSpPr>
            <a:spLocks noGrp="1"/>
          </p:cNvSpPr>
          <p:nvPr>
            <p:ph type="title"/>
          </p:nvPr>
        </p:nvSpPr>
        <p:spPr/>
        <p:txBody>
          <a:bodyPr/>
          <a:lstStyle/>
          <a:p>
            <a:r>
              <a:rPr lang="en-US" dirty="0"/>
              <a:t>Overview of Kubernetes</a:t>
            </a:r>
          </a:p>
        </p:txBody>
      </p:sp>
      <p:sp>
        <p:nvSpPr>
          <p:cNvPr id="3" name="Content Placeholder 2">
            <a:extLst>
              <a:ext uri="{FF2B5EF4-FFF2-40B4-BE49-F238E27FC236}">
                <a16:creationId xmlns:a16="http://schemas.microsoft.com/office/drawing/2014/main" id="{232A4CBC-2560-E04A-8ED9-871EB5A30604}"/>
              </a:ext>
            </a:extLst>
          </p:cNvPr>
          <p:cNvSpPr>
            <a:spLocks noGrp="1"/>
          </p:cNvSpPr>
          <p:nvPr>
            <p:ph idx="1"/>
          </p:nvPr>
        </p:nvSpPr>
        <p:spPr/>
        <p:txBody>
          <a:bodyPr>
            <a:normAutofit fontScale="70000" lnSpcReduction="20000"/>
          </a:bodyPr>
          <a:lstStyle/>
          <a:p>
            <a:pPr>
              <a:buFont typeface="Arial" charset="0"/>
              <a:buChar char="•"/>
            </a:pPr>
            <a:r>
              <a:rPr lang="en-US" b="0" dirty="0"/>
              <a:t>Enterprise level container orchestration</a:t>
            </a:r>
          </a:p>
          <a:p>
            <a:pPr>
              <a:buFont typeface="Arial" charset="0"/>
              <a:buChar char="•"/>
            </a:pPr>
            <a:r>
              <a:rPr lang="en-US" b="0" dirty="0"/>
              <a:t>Provision, manage, scale applications (containers) across a cluster</a:t>
            </a:r>
          </a:p>
          <a:p>
            <a:pPr marL="285750" indent="-285750">
              <a:buFont typeface="Arial" charset="0"/>
              <a:buChar char="•"/>
            </a:pPr>
            <a:r>
              <a:rPr lang="en-US" b="0" dirty="0"/>
              <a:t>Manage infrastructure resources needed by applications</a:t>
            </a:r>
          </a:p>
          <a:p>
            <a:pPr marL="971550" lvl="2" indent="-285750">
              <a:buFont typeface="Arial" charset="0"/>
              <a:buChar char="•"/>
            </a:pPr>
            <a:r>
              <a:rPr lang="en-US" sz="2400" dirty="0"/>
              <a:t>Compute</a:t>
            </a:r>
          </a:p>
          <a:p>
            <a:pPr marL="971550" lvl="2" indent="-285750">
              <a:buFont typeface="Arial" charset="0"/>
              <a:buChar char="•"/>
            </a:pPr>
            <a:r>
              <a:rPr lang="en-US" sz="2400" dirty="0"/>
              <a:t>Volumes</a:t>
            </a:r>
          </a:p>
          <a:p>
            <a:pPr marL="971550" lvl="2" indent="-285750">
              <a:buFont typeface="Arial" charset="0"/>
              <a:buChar char="•"/>
            </a:pPr>
            <a:r>
              <a:rPr lang="en-US" sz="2400" dirty="0"/>
              <a:t>Networks</a:t>
            </a:r>
          </a:p>
          <a:p>
            <a:pPr marL="971550" lvl="2" indent="-285750">
              <a:buFont typeface="Arial" charset="0"/>
              <a:buChar char="•"/>
            </a:pPr>
            <a:r>
              <a:rPr lang="en-US" sz="2400" dirty="0"/>
              <a:t>And many many many more...</a:t>
            </a:r>
          </a:p>
          <a:p>
            <a:pPr marL="171450" indent="-171450">
              <a:buFont typeface="Arial" charset="0"/>
              <a:buChar char="•"/>
            </a:pPr>
            <a:r>
              <a:rPr lang="en-US" sz="2600" b="0" dirty="0"/>
              <a:t>Declarative model</a:t>
            </a:r>
          </a:p>
          <a:p>
            <a:pPr marL="628650" lvl="1" indent="-285750">
              <a:buFont typeface="Arial" charset="0"/>
              <a:buChar char="•"/>
            </a:pPr>
            <a:r>
              <a:rPr lang="en-US" sz="2200" dirty="0"/>
              <a:t>Provide the "desired state" and Kubernetes will make it happen</a:t>
            </a:r>
          </a:p>
          <a:p>
            <a:pPr marL="285750" indent="-285750">
              <a:buFont typeface="Arial" charset="0"/>
              <a:buChar char="•"/>
            </a:pPr>
            <a:r>
              <a:rPr lang="en-US" sz="2600" b="0" dirty="0"/>
              <a:t>What's in a name?</a:t>
            </a:r>
          </a:p>
          <a:p>
            <a:pPr marL="628650" lvl="1" indent="-285750">
              <a:buFont typeface="Arial" charset="0"/>
              <a:buChar char="•"/>
            </a:pPr>
            <a:r>
              <a:rPr lang="en-US" sz="2200" dirty="0"/>
              <a:t>Kubernetes (K8s/Kube): "Helmsman" in ancient Greek</a:t>
            </a:r>
          </a:p>
          <a:p>
            <a:pPr>
              <a:buFont typeface="Arial" charset="0"/>
              <a:buChar char="•"/>
            </a:pPr>
            <a:endParaRPr lang="en-US" sz="1800" dirty="0"/>
          </a:p>
          <a:p>
            <a:r>
              <a:rPr lang="en-US" b="0" dirty="0"/>
              <a:t>Learn more about Kubernetes here - </a:t>
            </a:r>
            <a:r>
              <a:rPr lang="en-US" sz="1900" dirty="0">
                <a:hlinkClick r:id="rId3"/>
              </a:rPr>
              <a:t>https://github.com/IBM/kube101</a:t>
            </a:r>
            <a:r>
              <a:rPr lang="en-US" sz="1900" dirty="0"/>
              <a:t> </a:t>
            </a:r>
          </a:p>
        </p:txBody>
      </p:sp>
      <p:sp>
        <p:nvSpPr>
          <p:cNvPr id="4" name="Slide Number Placeholder 3">
            <a:extLst>
              <a:ext uri="{FF2B5EF4-FFF2-40B4-BE49-F238E27FC236}">
                <a16:creationId xmlns:a16="http://schemas.microsoft.com/office/drawing/2014/main" id="{2ED68830-F272-FF4A-BF26-6D7569CE12E2}"/>
              </a:ext>
            </a:extLst>
          </p:cNvPr>
          <p:cNvSpPr>
            <a:spLocks noGrp="1"/>
          </p:cNvSpPr>
          <p:nvPr>
            <p:ph type="sldNum" sz="quarter" idx="12"/>
          </p:nvPr>
        </p:nvSpPr>
        <p:spPr/>
        <p:txBody>
          <a:bodyPr/>
          <a:lstStyle/>
          <a:p>
            <a:fld id="{D924A81F-5E2C-2E4D-A217-11B91391D3AF}" type="slidenum">
              <a:rPr lang="en-US" smtClean="0"/>
              <a:t>45</a:t>
            </a:fld>
            <a:endParaRPr lang="en-US" dirty="0"/>
          </a:p>
        </p:txBody>
      </p:sp>
    </p:spTree>
    <p:extLst>
      <p:ext uri="{BB962C8B-B14F-4D97-AF65-F5344CB8AC3E}">
        <p14:creationId xmlns:p14="http://schemas.microsoft.com/office/powerpoint/2010/main" val="3098662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vs Helm deployments</a:t>
            </a:r>
          </a:p>
        </p:txBody>
      </p:sp>
      <p:sp>
        <p:nvSpPr>
          <p:cNvPr id="4" name="Slide Number Placeholder 3"/>
          <p:cNvSpPr>
            <a:spLocks noGrp="1"/>
          </p:cNvSpPr>
          <p:nvPr>
            <p:ph type="sldNum" sz="quarter" idx="12"/>
          </p:nvPr>
        </p:nvSpPr>
        <p:spPr/>
        <p:txBody>
          <a:bodyPr/>
          <a:lstStyle/>
          <a:p>
            <a:fld id="{D924A81F-5E2C-2E4D-A217-11B91391D3AF}" type="slidenum">
              <a:rPr lang="en-US" smtClean="0"/>
              <a:t>46</a:t>
            </a:fld>
            <a:endParaRPr lang="en-US" dirty="0"/>
          </a:p>
        </p:txBody>
      </p:sp>
      <p:graphicFrame>
        <p:nvGraphicFramePr>
          <p:cNvPr id="7" name="Content Placeholder 6"/>
          <p:cNvGraphicFramePr>
            <a:graphicFrameLocks noGrp="1"/>
          </p:cNvGraphicFramePr>
          <p:nvPr>
            <p:ph idx="1"/>
            <p:extLst/>
          </p:nvPr>
        </p:nvGraphicFramePr>
        <p:xfrm>
          <a:off x="1483509" y="1295400"/>
          <a:ext cx="10354161" cy="5293307"/>
        </p:xfrm>
        <a:graphic>
          <a:graphicData uri="http://schemas.openxmlformats.org/drawingml/2006/table">
            <a:tbl>
              <a:tblPr firstRow="1" bandRow="1">
                <a:tableStyleId>{5C22544A-7EE6-4342-B048-85BDC9FD1C3A}</a:tableStyleId>
              </a:tblPr>
              <a:tblGrid>
                <a:gridCol w="3451387">
                  <a:extLst>
                    <a:ext uri="{9D8B030D-6E8A-4147-A177-3AD203B41FA5}">
                      <a16:colId xmlns:a16="http://schemas.microsoft.com/office/drawing/2014/main" val="20000"/>
                    </a:ext>
                  </a:extLst>
                </a:gridCol>
                <a:gridCol w="3451387">
                  <a:extLst>
                    <a:ext uri="{9D8B030D-6E8A-4147-A177-3AD203B41FA5}">
                      <a16:colId xmlns:a16="http://schemas.microsoft.com/office/drawing/2014/main" val="20001"/>
                    </a:ext>
                  </a:extLst>
                </a:gridCol>
                <a:gridCol w="3451387">
                  <a:extLst>
                    <a:ext uri="{9D8B030D-6E8A-4147-A177-3AD203B41FA5}">
                      <a16:colId xmlns:a16="http://schemas.microsoft.com/office/drawing/2014/main" val="20002"/>
                    </a:ext>
                  </a:extLst>
                </a:gridCol>
              </a:tblGrid>
              <a:tr h="271288">
                <a:tc>
                  <a:txBody>
                    <a:bodyPr/>
                    <a:lstStyle/>
                    <a:p>
                      <a:r>
                        <a:rPr lang="en-US" sz="1400" dirty="0"/>
                        <a:t>Deployment</a:t>
                      </a:r>
                    </a:p>
                  </a:txBody>
                  <a:tcPr/>
                </a:tc>
                <a:tc>
                  <a:txBody>
                    <a:bodyPr/>
                    <a:lstStyle/>
                    <a:p>
                      <a:r>
                        <a:rPr lang="en-US" sz="1400" dirty="0"/>
                        <a:t>Upgrade/Rollback with new</a:t>
                      </a:r>
                      <a:r>
                        <a:rPr lang="en-US" sz="1400" baseline="0" dirty="0"/>
                        <a:t> values</a:t>
                      </a:r>
                      <a:endParaRPr lang="en-US" sz="1400" dirty="0"/>
                    </a:p>
                  </a:txBody>
                  <a:tcPr/>
                </a:tc>
                <a:tc>
                  <a:txBody>
                    <a:bodyPr/>
                    <a:lstStyle/>
                    <a:p>
                      <a:r>
                        <a:rPr lang="en-US" sz="1400" dirty="0"/>
                        <a:t>Share</a:t>
                      </a:r>
                    </a:p>
                  </a:txBody>
                  <a:tcPr/>
                </a:tc>
                <a:extLst>
                  <a:ext uri="{0D108BD9-81ED-4DB2-BD59-A6C34878D82A}">
                    <a16:rowId xmlns:a16="http://schemas.microsoft.com/office/drawing/2014/main" val="10000"/>
                  </a:ext>
                </a:extLst>
              </a:tr>
              <a:tr h="2360205">
                <a:tc>
                  <a:txBody>
                    <a:bodyPr/>
                    <a:lstStyle/>
                    <a:p>
                      <a:pPr marL="285750" indent="-285750">
                        <a:buFont typeface="Arial" charset="0"/>
                        <a:buChar char="•"/>
                      </a:pPr>
                      <a:r>
                        <a:rPr lang="en-US" sz="1400" dirty="0"/>
                        <a:t>You need to know the</a:t>
                      </a:r>
                      <a:r>
                        <a:rPr lang="en-US" sz="1400" baseline="0" dirty="0"/>
                        <a:t> manifest YAML file(s) you are deploying</a:t>
                      </a:r>
                    </a:p>
                    <a:p>
                      <a:pPr marL="742950" marR="0" lvl="4"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i="1" dirty="0"/>
                        <a:t>$ kubectl create </a:t>
                      </a:r>
                      <a:r>
                        <a:rPr lang="mr-IN" sz="1400" i="1" dirty="0"/>
                        <a:t>–</a:t>
                      </a:r>
                      <a:r>
                        <a:rPr lang="en-US" sz="1400" i="1" dirty="0"/>
                        <a:t>f *.yaml</a:t>
                      </a:r>
                    </a:p>
                    <a:p>
                      <a:pPr marL="285750" marR="0" lvl="3"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dirty="0"/>
                        <a:t>Can not deploy</a:t>
                      </a:r>
                      <a:r>
                        <a:rPr lang="en-US" sz="1400" baseline="0" dirty="0"/>
                        <a:t> same workload without modifying YAML files.  </a:t>
                      </a:r>
                    </a:p>
                    <a:p>
                      <a:pPr marL="285750" marR="0" lvl="3"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baseline="0" dirty="0"/>
                        <a:t>Requires valid manifest upfront because it lacks templating mechanism like helm. With helm, a valid manifest can be produced at runtime combining YAML templates and values.yaml file.</a:t>
                      </a:r>
                      <a:endParaRPr lang="en-US" sz="1400" dirty="0"/>
                    </a:p>
                  </a:txBody>
                  <a:tcPr/>
                </a:tc>
                <a:tc>
                  <a:txBody>
                    <a:bodyPr/>
                    <a:lstStyle/>
                    <a:p>
                      <a:pPr marL="285750" indent="-285750">
                        <a:buFont typeface="Arial" charset="0"/>
                        <a:buChar char="•"/>
                      </a:pPr>
                      <a:r>
                        <a:rPr lang="en-US" sz="1400" dirty="0"/>
                        <a:t>Multiple</a:t>
                      </a:r>
                      <a:r>
                        <a:rPr lang="en-US" sz="1400" baseline="0" dirty="0"/>
                        <a:t> ways but each can add complexities</a:t>
                      </a:r>
                    </a:p>
                    <a:p>
                      <a:pPr marL="742950" lvl="1" indent="-285750">
                        <a:buFont typeface="Arial" charset="0"/>
                        <a:buChar char="•"/>
                      </a:pPr>
                      <a:r>
                        <a:rPr lang="en-US" sz="1400" dirty="0"/>
                        <a:t>Modify</a:t>
                      </a:r>
                      <a:r>
                        <a:rPr lang="en-US" sz="1400" baseline="0" dirty="0"/>
                        <a:t> the values in the YAML files OR </a:t>
                      </a:r>
                    </a:p>
                    <a:p>
                      <a:pPr marL="742950" marR="0" lvl="5"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dirty="0"/>
                        <a:t>Create ConfigMap OR</a:t>
                      </a:r>
                    </a:p>
                    <a:p>
                      <a:pPr marL="742950" marR="0" lvl="5"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dirty="0"/>
                        <a:t>Set</a:t>
                      </a:r>
                      <a:r>
                        <a:rPr lang="en-US" sz="1400" baseline="0" dirty="0"/>
                        <a:t> </a:t>
                      </a:r>
                      <a:r>
                        <a:rPr lang="en-US" sz="1400" dirty="0"/>
                        <a:t>environmental variables </a:t>
                      </a:r>
                    </a:p>
                    <a:p>
                      <a:pPr marL="285750" marR="0" lvl="4"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dirty="0"/>
                        <a:t>Other users can not get your environment.  </a:t>
                      </a:r>
                    </a:p>
                    <a:p>
                      <a:pPr marL="285750" marR="0" lvl="4"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baseline="0" dirty="0"/>
                        <a:t>User need to know the configuration for rollback.</a:t>
                      </a:r>
                    </a:p>
                    <a:p>
                      <a:pPr marL="285750" indent="-285750">
                        <a:buFont typeface="Arial" charset="0"/>
                        <a:buChar char="•"/>
                      </a:pPr>
                      <a:endParaRPr lang="en-US" sz="1400" dirty="0"/>
                    </a:p>
                  </a:txBody>
                  <a:tcPr/>
                </a:tc>
                <a:tc>
                  <a:txBody>
                    <a:bodyPr/>
                    <a:lstStyle/>
                    <a:p>
                      <a:pPr marL="285750" indent="-285750">
                        <a:buFont typeface="Arial" charset="0"/>
                        <a:buChar char="•"/>
                      </a:pPr>
                      <a:r>
                        <a:rPr lang="en-US" sz="1400" dirty="0"/>
                        <a:t>Not as easy as Helm</a:t>
                      </a:r>
                      <a:r>
                        <a:rPr lang="en-US" sz="1400" baseline="0" dirty="0"/>
                        <a:t> chart unless for a basic deployments with a single YAML manifest file. </a:t>
                      </a:r>
                    </a:p>
                    <a:p>
                      <a:pPr marL="285750" indent="-285750">
                        <a:buFont typeface="Arial" charset="0"/>
                        <a:buChar char="•"/>
                      </a:pPr>
                      <a:r>
                        <a:rPr lang="en-US" sz="1400" baseline="0" dirty="0"/>
                        <a:t>User need to download multiple files. </a:t>
                      </a:r>
                    </a:p>
                  </a:txBody>
                  <a:tcPr/>
                </a:tc>
                <a:extLst>
                  <a:ext uri="{0D108BD9-81ED-4DB2-BD59-A6C34878D82A}">
                    <a16:rowId xmlns:a16="http://schemas.microsoft.com/office/drawing/2014/main" val="10001"/>
                  </a:ext>
                </a:extLst>
              </a:tr>
              <a:tr h="2550107">
                <a:tc>
                  <a:txBody>
                    <a:bodyPr/>
                    <a:lstStyle/>
                    <a:p>
                      <a:pPr marL="285750" indent="-285750">
                        <a:buFont typeface="Arial" charset="0"/>
                        <a:buChar char="•"/>
                      </a:pPr>
                      <a:r>
                        <a:rPr lang="en-US" sz="1400" dirty="0"/>
                        <a:t>No need to know</a:t>
                      </a:r>
                      <a:r>
                        <a:rPr lang="en-US" sz="1400" baseline="0" dirty="0"/>
                        <a:t> the which YAML files to use. Install with chart name, h</a:t>
                      </a:r>
                      <a:r>
                        <a:rPr lang="en-US" sz="1400" dirty="0"/>
                        <a:t>elm install charts/guestbook --name guestbook1 </a:t>
                      </a:r>
                      <a:endParaRPr lang="en-US" sz="1400" baseline="0" dirty="0"/>
                    </a:p>
                    <a:p>
                      <a:pPr marL="285750" marR="0" lvl="2"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baseline="0" dirty="0"/>
                        <a:t>Same chart can be deployed multiple times by simply providing different release names at runtime. </a:t>
                      </a:r>
                    </a:p>
                    <a:p>
                      <a:pPr marL="285750" marR="0" lvl="2"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baseline="0" dirty="0"/>
                        <a:t>Templating provides robustness of generating manifest files at runtime. </a:t>
                      </a:r>
                    </a:p>
                    <a:p>
                      <a:pPr marL="285750" marR="0" lvl="2" indent="-285750" algn="l" defTabSz="914400" rtl="0" eaLnBrk="1" fontAlgn="auto" latinLnBrk="0" hangingPunct="1">
                        <a:lnSpc>
                          <a:spcPct val="100000"/>
                        </a:lnSpc>
                        <a:spcBef>
                          <a:spcPts val="0"/>
                        </a:spcBef>
                        <a:spcAft>
                          <a:spcPts val="0"/>
                        </a:spcAft>
                        <a:buClrTx/>
                        <a:buSzTx/>
                        <a:buFont typeface="Arial" charset="0"/>
                        <a:buChar char="•"/>
                        <a:tabLst/>
                        <a:defRPr/>
                      </a:pPr>
                      <a:endParaRPr lang="en-US" sz="1400" dirty="0"/>
                    </a:p>
                  </a:txBody>
                  <a:tcPr/>
                </a:tc>
                <a:tc>
                  <a:txBody>
                    <a:bodyPr/>
                    <a:lstStyle/>
                    <a:p>
                      <a:pPr marL="285750" indent="-285750">
                        <a:buFont typeface="Arial" charset="0"/>
                        <a:buChar char="•"/>
                      </a:pPr>
                      <a:r>
                        <a:rPr lang="en-US" sz="1400" dirty="0"/>
                        <a:t>No need to touch Kuberntes manifest files. Change the values in values.yaml or provide on command line.</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dirty="0"/>
                        <a:t>For example, $ </a:t>
                      </a:r>
                      <a:r>
                        <a:rPr lang="en-US" sz="1400" i="1" dirty="0"/>
                        <a:t>helm install charts/guestbook --name guestbook1 --set serviceType=NodePort</a:t>
                      </a:r>
                    </a:p>
                    <a:p>
                      <a:pPr marL="285750" lvl="0" indent="-285750">
                        <a:buFont typeface="Arial" charset="0"/>
                        <a:buChar char="•"/>
                      </a:pPr>
                      <a:r>
                        <a:rPr lang="en-US" sz="1400" dirty="0"/>
                        <a:t>Configuration files are saved by Helm release</a:t>
                      </a:r>
                      <a:r>
                        <a:rPr lang="en-US" sz="1400" baseline="0" dirty="0"/>
                        <a:t> which makes rollback easy.</a:t>
                      </a:r>
                      <a:endParaRPr lang="en-US" sz="1400" dirty="0"/>
                    </a:p>
                    <a:p>
                      <a:pPr marL="285750" indent="-285750">
                        <a:buFont typeface="Arial" charset="0"/>
                        <a:buChar char="•"/>
                      </a:pPr>
                      <a:endParaRPr lang="en-US" sz="1400" dirty="0"/>
                    </a:p>
                  </a:txBody>
                  <a:tcPr/>
                </a:tc>
                <a:tc>
                  <a:txBody>
                    <a:bodyPr/>
                    <a:lstStyle/>
                    <a:p>
                      <a:pPr marL="285750" indent="-285750">
                        <a:buFont typeface="Arial" charset="0"/>
                        <a:buChar char="•"/>
                      </a:pPr>
                      <a:r>
                        <a:rPr lang="en-US" sz="1400" dirty="0"/>
                        <a:t>Easy to share by uploading charts to remote</a:t>
                      </a:r>
                      <a:r>
                        <a:rPr lang="en-US" sz="1400" baseline="0" dirty="0"/>
                        <a:t> repository </a:t>
                      </a:r>
                    </a:p>
                    <a:p>
                      <a:pPr marL="285750" marR="0" lvl="2"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baseline="0" dirty="0"/>
                        <a:t>For example, several ready to use charts are available at the </a:t>
                      </a:r>
                      <a:r>
                        <a:rPr lang="en-US" sz="1400" dirty="0">
                          <a:hlinkClick r:id="rId3"/>
                        </a:rPr>
                        <a:t>https://github.com/IBM/charts</a:t>
                      </a:r>
                      <a:endParaRPr lang="en-US" sz="1400" dirty="0"/>
                    </a:p>
                    <a:p>
                      <a:pPr marL="285750" indent="-285750">
                        <a:buFont typeface="Arial" charset="0"/>
                        <a:buChar char="•"/>
                      </a:pPr>
                      <a:endParaRPr lang="en-US" sz="1400" dirty="0"/>
                    </a:p>
                  </a:txBody>
                  <a:tcPr/>
                </a:tc>
                <a:extLst>
                  <a:ext uri="{0D108BD9-81ED-4DB2-BD59-A6C34878D82A}">
                    <a16:rowId xmlns:a16="http://schemas.microsoft.com/office/drawing/2014/main" val="10002"/>
                  </a:ext>
                </a:extLst>
              </a:tr>
            </a:tbl>
          </a:graphicData>
        </a:graphic>
      </p:graphicFrame>
      <p:sp>
        <p:nvSpPr>
          <p:cNvPr id="8" name="TextBox 7"/>
          <p:cNvSpPr txBox="1"/>
          <p:nvPr/>
        </p:nvSpPr>
        <p:spPr>
          <a:xfrm>
            <a:off x="416709" y="2514600"/>
            <a:ext cx="1066800" cy="369332"/>
          </a:xfrm>
          <a:prstGeom prst="rect">
            <a:avLst/>
          </a:prstGeom>
          <a:noFill/>
        </p:spPr>
        <p:txBody>
          <a:bodyPr wrap="square" rtlCol="0">
            <a:spAutoFit/>
          </a:bodyPr>
          <a:lstStyle/>
          <a:p>
            <a:r>
              <a:rPr lang="en-US" b="1" dirty="0"/>
              <a:t>kubectl</a:t>
            </a:r>
          </a:p>
        </p:txBody>
      </p:sp>
      <p:sp>
        <p:nvSpPr>
          <p:cNvPr id="9" name="TextBox 8"/>
          <p:cNvSpPr txBox="1"/>
          <p:nvPr/>
        </p:nvSpPr>
        <p:spPr>
          <a:xfrm>
            <a:off x="454809" y="4648200"/>
            <a:ext cx="990600" cy="381000"/>
          </a:xfrm>
          <a:prstGeom prst="rect">
            <a:avLst/>
          </a:prstGeom>
          <a:noFill/>
        </p:spPr>
        <p:txBody>
          <a:bodyPr wrap="square" rtlCol="0">
            <a:spAutoFit/>
          </a:bodyPr>
          <a:lstStyle/>
          <a:p>
            <a:r>
              <a:rPr lang="en-US" b="1" dirty="0"/>
              <a:t>helm</a:t>
            </a:r>
          </a:p>
        </p:txBody>
      </p:sp>
    </p:spTree>
    <p:extLst>
      <p:ext uri="{BB962C8B-B14F-4D97-AF65-F5344CB8AC3E}">
        <p14:creationId xmlns:p14="http://schemas.microsoft.com/office/powerpoint/2010/main" val="33117520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Helm Security Considerations</a:t>
            </a:r>
          </a:p>
        </p:txBody>
      </p:sp>
      <p:sp>
        <p:nvSpPr>
          <p:cNvPr id="3" name="Content Placeholder 2"/>
          <p:cNvSpPr>
            <a:spLocks noGrp="1"/>
          </p:cNvSpPr>
          <p:nvPr>
            <p:ph idx="1"/>
          </p:nvPr>
        </p:nvSpPr>
        <p:spPr/>
        <p:txBody>
          <a:bodyPr>
            <a:normAutofit fontScale="92500" lnSpcReduction="20000"/>
          </a:bodyPr>
          <a:lstStyle/>
          <a:p>
            <a:r>
              <a:rPr lang="en-US" sz="3000" b="0" dirty="0"/>
              <a:t>The main difference between non-secure and secure install is security of Tiller or Helm server</a:t>
            </a:r>
          </a:p>
          <a:p>
            <a:r>
              <a:rPr lang="en-US" sz="3000" b="0" dirty="0"/>
              <a:t>Four main areas to consider</a:t>
            </a:r>
          </a:p>
          <a:p>
            <a:pPr lvl="1"/>
            <a:r>
              <a:rPr lang="en-US" dirty="0"/>
              <a:t>Role-based access control (RBAC)</a:t>
            </a:r>
          </a:p>
          <a:p>
            <a:pPr lvl="2"/>
            <a:r>
              <a:rPr lang="en-US" dirty="0"/>
              <a:t>Create a cluster with RBAC enabled</a:t>
            </a:r>
          </a:p>
          <a:p>
            <a:pPr lvl="1"/>
            <a:r>
              <a:rPr lang="en-US" dirty="0"/>
              <a:t>Protecting the Tiller endpoint with TLS</a:t>
            </a:r>
          </a:p>
          <a:p>
            <a:pPr lvl="2"/>
            <a:r>
              <a:rPr lang="en-US" dirty="0"/>
              <a:t>Configure each Tiller gRPC endpoint to use a separate TLS certificate</a:t>
            </a:r>
          </a:p>
          <a:p>
            <a:pPr lvl="1"/>
            <a:r>
              <a:rPr lang="en-US" dirty="0"/>
              <a:t>Tiller release information</a:t>
            </a:r>
          </a:p>
          <a:p>
            <a:pPr lvl="2"/>
            <a:r>
              <a:rPr lang="en-US" dirty="0"/>
              <a:t>Tiller stores its release information in ConfigMaps by default</a:t>
            </a:r>
          </a:p>
          <a:p>
            <a:pPr lvl="2"/>
            <a:r>
              <a:rPr lang="en-US" dirty="0"/>
              <a:t>Recommendation is to change default to Secrets</a:t>
            </a:r>
          </a:p>
          <a:p>
            <a:pPr lvl="1"/>
            <a:r>
              <a:rPr lang="en-US" dirty="0"/>
              <a:t>Helm charts</a:t>
            </a:r>
          </a:p>
          <a:p>
            <a:pPr lvl="2"/>
            <a:r>
              <a:rPr lang="en-US" dirty="0"/>
              <a:t>Validate all software you install yourself </a:t>
            </a:r>
            <a:r>
              <a:rPr lang="en-US" i="1" dirty="0"/>
              <a:t>before</a:t>
            </a:r>
            <a:r>
              <a:rPr lang="en-US" dirty="0"/>
              <a:t> you install it.</a:t>
            </a:r>
          </a:p>
          <a:p>
            <a:endParaRPr lang="en-US" dirty="0"/>
          </a:p>
        </p:txBody>
      </p:sp>
      <p:sp>
        <p:nvSpPr>
          <p:cNvPr id="4" name="Slide Number Placeholder 3"/>
          <p:cNvSpPr>
            <a:spLocks noGrp="1"/>
          </p:cNvSpPr>
          <p:nvPr>
            <p:ph type="sldNum" sz="quarter" idx="12"/>
          </p:nvPr>
        </p:nvSpPr>
        <p:spPr/>
        <p:txBody>
          <a:bodyPr/>
          <a:lstStyle/>
          <a:p>
            <a:fld id="{D924A81F-5E2C-2E4D-A217-11B91391D3AF}" type="slidenum">
              <a:rPr lang="en-US" smtClean="0"/>
              <a:t>47</a:t>
            </a:fld>
            <a:endParaRPr lang="en-US" dirty="0"/>
          </a:p>
        </p:txBody>
      </p:sp>
    </p:spTree>
    <p:extLst>
      <p:ext uri="{BB962C8B-B14F-4D97-AF65-F5344CB8AC3E}">
        <p14:creationId xmlns:p14="http://schemas.microsoft.com/office/powerpoint/2010/main" val="14361175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Helm Chart Installation Flow</a:t>
            </a:r>
          </a:p>
        </p:txBody>
      </p:sp>
      <p:sp>
        <p:nvSpPr>
          <p:cNvPr id="4" name="Slide Number Placeholder 3"/>
          <p:cNvSpPr>
            <a:spLocks noGrp="1"/>
          </p:cNvSpPr>
          <p:nvPr>
            <p:ph type="sldNum" sz="quarter" idx="12"/>
          </p:nvPr>
        </p:nvSpPr>
        <p:spPr>
          <a:xfrm>
            <a:off x="5384209" y="3803337"/>
            <a:ext cx="2743200" cy="365125"/>
          </a:xfrm>
        </p:spPr>
        <p:txBody>
          <a:bodyPr/>
          <a:lstStyle/>
          <a:p>
            <a:fld id="{D924A81F-5E2C-2E4D-A217-11B91391D3AF}" type="slidenum">
              <a:rPr lang="en-US" smtClean="0"/>
              <a:t>48</a:t>
            </a:fld>
            <a:endParaRPr lang="en-US" dirty="0"/>
          </a:p>
        </p:txBody>
      </p:sp>
      <p:sp>
        <p:nvSpPr>
          <p:cNvPr id="5" name="Text Placeholder 3"/>
          <p:cNvSpPr>
            <a:spLocks noGrp="1"/>
          </p:cNvSpPr>
          <p:nvPr>
            <p:ph idx="1"/>
          </p:nvPr>
        </p:nvSpPr>
        <p:spPr>
          <a:xfrm>
            <a:off x="457200" y="1447800"/>
            <a:ext cx="5334000" cy="4953000"/>
          </a:xfrm>
        </p:spPr>
        <p:txBody>
          <a:bodyPr>
            <a:normAutofit fontScale="92500" lnSpcReduction="20000"/>
          </a:bodyPr>
          <a:lstStyle/>
          <a:p>
            <a:pPr marL="514350" indent="-514350">
              <a:buFont typeface="+mj-lt"/>
              <a:buAutoNum type="arabicPeriod"/>
            </a:pPr>
            <a:r>
              <a:rPr lang="en-US" sz="1600" b="0" dirty="0"/>
              <a:t>User via ”helm" installs a new chart</a:t>
            </a:r>
          </a:p>
          <a:p>
            <a:pPr marL="514350" indent="-514350">
              <a:buFont typeface="+mj-lt"/>
              <a:buAutoNum type="arabicPeriod"/>
            </a:pPr>
            <a:r>
              <a:rPr lang="en-US" sz="1600" b="0" dirty="0"/>
              <a:t>The Helm server (Tiller) will resolve chart templates and dependencies into a Kubernetes Manifest files and send a request to the Kubernetes API server. The Helm server will track the deployment as a Helm release.</a:t>
            </a:r>
          </a:p>
          <a:p>
            <a:pPr marL="514350" indent="-514350">
              <a:buFont typeface="+mj-lt"/>
              <a:buAutoNum type="arabicPeriod"/>
            </a:pPr>
            <a:r>
              <a:rPr lang="en-US" sz="1600" b="0" dirty="0"/>
              <a:t>API server receives the request and</a:t>
            </a:r>
            <a:br>
              <a:rPr lang="en-US" sz="1600" b="0" dirty="0"/>
            </a:br>
            <a:r>
              <a:rPr lang="en-US" sz="1600" b="0" dirty="0"/>
              <a:t>stores it in the DB (etcd)</a:t>
            </a:r>
          </a:p>
          <a:p>
            <a:pPr marL="514350" indent="-514350">
              <a:buFont typeface="+mj-lt"/>
              <a:buAutoNum type="arabicPeriod"/>
            </a:pPr>
            <a:r>
              <a:rPr lang="en-US" sz="1600" b="0" dirty="0"/>
              <a:t>Watchers/controllers detect the resource</a:t>
            </a:r>
            <a:br>
              <a:rPr lang="en-US" sz="1600" b="0" dirty="0"/>
            </a:br>
            <a:r>
              <a:rPr lang="en-US" sz="1600" b="0" dirty="0"/>
              <a:t>changes and act upon it</a:t>
            </a:r>
          </a:p>
          <a:p>
            <a:pPr marL="514350" indent="-514350">
              <a:buFont typeface="+mj-lt"/>
              <a:buAutoNum type="arabicPeriod"/>
            </a:pPr>
            <a:r>
              <a:rPr lang="en-US" sz="1600" b="0" dirty="0"/>
              <a:t>ReplicaSet watcher/controller detects the</a:t>
            </a:r>
            <a:br>
              <a:rPr lang="en-US" sz="1600" b="0" dirty="0"/>
            </a:br>
            <a:r>
              <a:rPr lang="en-US" sz="1600" b="0" dirty="0"/>
              <a:t>new app and creates new pods to match</a:t>
            </a:r>
            <a:br>
              <a:rPr lang="en-US" sz="1600" b="0" dirty="0"/>
            </a:br>
            <a:r>
              <a:rPr lang="en-US" sz="1600" b="0" dirty="0"/>
              <a:t>the desired # of instances</a:t>
            </a:r>
          </a:p>
          <a:p>
            <a:pPr marL="514350" indent="-514350">
              <a:buFont typeface="+mj-lt"/>
              <a:buAutoNum type="arabicPeriod"/>
            </a:pPr>
            <a:r>
              <a:rPr lang="en-US" sz="1600" b="0" dirty="0"/>
              <a:t>Scheduler assigns new pods to a kubelet</a:t>
            </a:r>
          </a:p>
          <a:p>
            <a:pPr marL="514350" indent="-514350">
              <a:buFont typeface="+mj-lt"/>
              <a:buAutoNum type="arabicPeriod"/>
            </a:pPr>
            <a:r>
              <a:rPr lang="en-US" sz="1600" b="0" dirty="0"/>
              <a:t>Kubelet detects pods and deploys them</a:t>
            </a:r>
            <a:br>
              <a:rPr lang="en-US" sz="1600" b="0" dirty="0"/>
            </a:br>
            <a:r>
              <a:rPr lang="en-US" sz="1600" b="0" dirty="0"/>
              <a:t>via the container runing (e.g. Docker)</a:t>
            </a:r>
          </a:p>
          <a:p>
            <a:pPr marL="514350" indent="-514350">
              <a:buFont typeface="+mj-lt"/>
              <a:buAutoNum type="arabicPeriod"/>
            </a:pPr>
            <a:r>
              <a:rPr lang="en-US" sz="1600" b="0" dirty="0" err="1"/>
              <a:t>Kubeproxy</a:t>
            </a:r>
            <a:r>
              <a:rPr lang="en-US" sz="1600" b="0" dirty="0"/>
              <a:t> manages network traffic</a:t>
            </a:r>
            <a:br>
              <a:rPr lang="en-US" sz="1600" b="0" dirty="0"/>
            </a:br>
            <a:r>
              <a:rPr lang="en-US" sz="1600" b="0" dirty="0"/>
              <a:t>for the pods </a:t>
            </a:r>
            <a:r>
              <a:rPr lang="mr-IN" sz="1600" b="0" dirty="0"/>
              <a:t>–</a:t>
            </a:r>
            <a:r>
              <a:rPr lang="en-US" sz="1600" b="0" dirty="0"/>
              <a:t> including service discovery</a:t>
            </a:r>
            <a:br>
              <a:rPr lang="en-US" sz="1600" b="0" dirty="0"/>
            </a:br>
            <a:r>
              <a:rPr lang="en-US" sz="1600" b="0" dirty="0"/>
              <a:t>and load-balancing</a:t>
            </a:r>
          </a:p>
        </p:txBody>
      </p:sp>
      <p:sp>
        <p:nvSpPr>
          <p:cNvPr id="20" name="Rounded Rectangle 19"/>
          <p:cNvSpPr/>
          <p:nvPr/>
        </p:nvSpPr>
        <p:spPr>
          <a:xfrm>
            <a:off x="9292797" y="3249633"/>
            <a:ext cx="2602904" cy="2265164"/>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dirty="0">
                <a:solidFill>
                  <a:schemeClr val="tx1"/>
                </a:solidFill>
              </a:rPr>
              <a:t>Master</a:t>
            </a:r>
          </a:p>
        </p:txBody>
      </p:sp>
      <p:sp>
        <p:nvSpPr>
          <p:cNvPr id="21" name="Rounded Rectangle 20"/>
          <p:cNvSpPr/>
          <p:nvPr/>
        </p:nvSpPr>
        <p:spPr>
          <a:xfrm>
            <a:off x="9453336" y="3373012"/>
            <a:ext cx="854865" cy="571448"/>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b="1" dirty="0">
                <a:solidFill>
                  <a:schemeClr val="tx1"/>
                </a:solidFill>
              </a:rPr>
              <a:t>API Server</a:t>
            </a:r>
          </a:p>
        </p:txBody>
      </p:sp>
      <p:sp>
        <p:nvSpPr>
          <p:cNvPr id="22" name="Rounded Rectangle 21"/>
          <p:cNvSpPr/>
          <p:nvPr/>
        </p:nvSpPr>
        <p:spPr>
          <a:xfrm>
            <a:off x="9453335" y="4049733"/>
            <a:ext cx="2310402" cy="1049536"/>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0" rIns="0" rtlCol="0" anchor="ctr" anchorCtr="1"/>
          <a:lstStyle/>
          <a:p>
            <a:pPr indent="14288" algn="ctr"/>
            <a:r>
              <a:rPr lang="en-US" sz="1200" b="1" dirty="0">
                <a:solidFill>
                  <a:schemeClr val="tx1"/>
                </a:solidFill>
              </a:rPr>
              <a:t>Controllers</a:t>
            </a:r>
          </a:p>
          <a:p>
            <a:pPr indent="1085850" algn="ctr"/>
            <a:r>
              <a:rPr lang="en-US" sz="1200" dirty="0">
                <a:solidFill>
                  <a:schemeClr val="tx1"/>
                </a:solidFill>
              </a:rPr>
              <a:t>Replication</a:t>
            </a:r>
          </a:p>
          <a:p>
            <a:pPr indent="1085850" algn="ctr"/>
            <a:r>
              <a:rPr lang="en-US" sz="1200" dirty="0">
                <a:solidFill>
                  <a:schemeClr val="tx1"/>
                </a:solidFill>
              </a:rPr>
              <a:t>Endpoints</a:t>
            </a:r>
          </a:p>
          <a:p>
            <a:pPr indent="1085850" algn="ctr"/>
            <a:r>
              <a:rPr lang="en-US" sz="1200" dirty="0">
                <a:solidFill>
                  <a:schemeClr val="tx1"/>
                </a:solidFill>
              </a:rPr>
              <a:t>...</a:t>
            </a:r>
          </a:p>
        </p:txBody>
      </p:sp>
      <p:sp>
        <p:nvSpPr>
          <p:cNvPr id="23" name="Rounded Rectangle 22"/>
          <p:cNvSpPr/>
          <p:nvPr/>
        </p:nvSpPr>
        <p:spPr>
          <a:xfrm>
            <a:off x="5825687" y="1588015"/>
            <a:ext cx="1566466" cy="514350"/>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dirty="0">
                <a:solidFill>
                  <a:schemeClr val="tx1"/>
                </a:solidFill>
              </a:rPr>
              <a:t>Helm Client</a:t>
            </a:r>
          </a:p>
          <a:p>
            <a:pPr algn="ctr"/>
            <a:r>
              <a:rPr lang="en-US" sz="1200" dirty="0">
                <a:solidFill>
                  <a:schemeClr val="tx1"/>
                </a:solidFill>
              </a:rPr>
              <a:t>( helm)</a:t>
            </a:r>
          </a:p>
        </p:txBody>
      </p:sp>
      <p:sp>
        <p:nvSpPr>
          <p:cNvPr id="25" name="TextBox 24"/>
          <p:cNvSpPr txBox="1"/>
          <p:nvPr/>
        </p:nvSpPr>
        <p:spPr>
          <a:xfrm>
            <a:off x="6639508" y="2392570"/>
            <a:ext cx="1657634" cy="276999"/>
          </a:xfrm>
          <a:prstGeom prst="rect">
            <a:avLst/>
          </a:prstGeom>
          <a:solidFill>
            <a:schemeClr val="bg1"/>
          </a:solidFill>
          <a:ln>
            <a:solidFill>
              <a:schemeClr val="tx1"/>
            </a:solidFill>
          </a:ln>
        </p:spPr>
        <p:txBody>
          <a:bodyPr wrap="square" rtlCol="0">
            <a:spAutoFit/>
          </a:bodyPr>
          <a:lstStyle/>
          <a:p>
            <a:pPr algn="ctr"/>
            <a:r>
              <a:rPr lang="en-US" sz="1200" dirty="0"/>
              <a:t>Helm chart</a:t>
            </a:r>
          </a:p>
        </p:txBody>
      </p:sp>
      <p:sp>
        <p:nvSpPr>
          <p:cNvPr id="26" name="Rounded Rectangle 25"/>
          <p:cNvSpPr/>
          <p:nvPr/>
        </p:nvSpPr>
        <p:spPr>
          <a:xfrm>
            <a:off x="10536799" y="3374301"/>
            <a:ext cx="1085850" cy="570160"/>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400" dirty="0">
                <a:solidFill>
                  <a:schemeClr val="tx1"/>
                </a:solidFill>
              </a:rPr>
              <a:t>Storage</a:t>
            </a:r>
          </a:p>
          <a:p>
            <a:pPr algn="ctr"/>
            <a:r>
              <a:rPr lang="en-US" sz="1400" dirty="0">
                <a:solidFill>
                  <a:schemeClr val="tx1"/>
                </a:solidFill>
              </a:rPr>
              <a:t>(</a:t>
            </a:r>
            <a:r>
              <a:rPr lang="en-US" sz="1400" dirty="0" err="1">
                <a:solidFill>
                  <a:schemeClr val="tx1"/>
                </a:solidFill>
              </a:rPr>
              <a:t>etcd</a:t>
            </a:r>
            <a:r>
              <a:rPr lang="en-US" sz="1400" dirty="0">
                <a:solidFill>
                  <a:schemeClr val="tx1"/>
                </a:solidFill>
              </a:rPr>
              <a:t>)</a:t>
            </a:r>
          </a:p>
        </p:txBody>
      </p:sp>
      <p:sp>
        <p:nvSpPr>
          <p:cNvPr id="29" name="Oval 28"/>
          <p:cNvSpPr/>
          <p:nvPr/>
        </p:nvSpPr>
        <p:spPr>
          <a:xfrm>
            <a:off x="6201284" y="2393407"/>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p>
        </p:txBody>
      </p:sp>
      <p:sp>
        <p:nvSpPr>
          <p:cNvPr id="30" name="Oval 29"/>
          <p:cNvSpPr/>
          <p:nvPr/>
        </p:nvSpPr>
        <p:spPr>
          <a:xfrm>
            <a:off x="11449620" y="3528625"/>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31" name="Oval 30"/>
          <p:cNvSpPr/>
          <p:nvPr/>
        </p:nvSpPr>
        <p:spPr>
          <a:xfrm>
            <a:off x="10289451" y="3929778"/>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4</a:t>
            </a:r>
          </a:p>
        </p:txBody>
      </p:sp>
      <p:sp>
        <p:nvSpPr>
          <p:cNvPr id="32" name="Oval 31"/>
          <p:cNvSpPr/>
          <p:nvPr/>
        </p:nvSpPr>
        <p:spPr>
          <a:xfrm>
            <a:off x="11543136" y="4190693"/>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p>
        </p:txBody>
      </p:sp>
      <p:sp>
        <p:nvSpPr>
          <p:cNvPr id="34" name="Rounded Rectangle 33"/>
          <p:cNvSpPr/>
          <p:nvPr/>
        </p:nvSpPr>
        <p:spPr>
          <a:xfrm>
            <a:off x="9563987" y="4205992"/>
            <a:ext cx="990593" cy="514350"/>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100" dirty="0">
                <a:solidFill>
                  <a:schemeClr val="tx1"/>
                </a:solidFill>
              </a:rPr>
              <a:t>Scheduler</a:t>
            </a:r>
          </a:p>
        </p:txBody>
      </p:sp>
      <p:sp>
        <p:nvSpPr>
          <p:cNvPr id="35" name="Oval 34"/>
          <p:cNvSpPr/>
          <p:nvPr/>
        </p:nvSpPr>
        <p:spPr>
          <a:xfrm>
            <a:off x="9686620" y="4567942"/>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a:t>
            </a:r>
          </a:p>
        </p:txBody>
      </p:sp>
      <p:sp>
        <p:nvSpPr>
          <p:cNvPr id="53" name="Rounded Rectangle 52"/>
          <p:cNvSpPr/>
          <p:nvPr/>
        </p:nvSpPr>
        <p:spPr>
          <a:xfrm>
            <a:off x="6080988" y="2888306"/>
            <a:ext cx="2628900" cy="2265164"/>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dirty="0">
                <a:solidFill>
                  <a:schemeClr val="tx1"/>
                </a:solidFill>
              </a:rPr>
              <a:t>Node</a:t>
            </a:r>
          </a:p>
        </p:txBody>
      </p:sp>
      <p:sp>
        <p:nvSpPr>
          <p:cNvPr id="54" name="Rounded Rectangle 53"/>
          <p:cNvSpPr/>
          <p:nvPr/>
        </p:nvSpPr>
        <p:spPr>
          <a:xfrm>
            <a:off x="5888150" y="4108668"/>
            <a:ext cx="2628900" cy="2265164"/>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dirty="0">
                <a:solidFill>
                  <a:schemeClr val="tx1"/>
                </a:solidFill>
              </a:rPr>
              <a:t>Node</a:t>
            </a:r>
          </a:p>
        </p:txBody>
      </p:sp>
      <p:sp>
        <p:nvSpPr>
          <p:cNvPr id="55" name="Rounded Rectangle 54"/>
          <p:cNvSpPr/>
          <p:nvPr/>
        </p:nvSpPr>
        <p:spPr>
          <a:xfrm>
            <a:off x="7028771" y="4794468"/>
            <a:ext cx="1314450" cy="706637"/>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sz="1200">
                <a:solidFill>
                  <a:schemeClr val="tx1"/>
                </a:solidFill>
              </a:rPr>
              <a:t>Pod</a:t>
            </a:r>
            <a:endParaRPr lang="en-US" sz="1200" dirty="0">
              <a:solidFill>
                <a:schemeClr val="tx1"/>
              </a:solidFill>
            </a:endParaRPr>
          </a:p>
        </p:txBody>
      </p:sp>
      <p:sp>
        <p:nvSpPr>
          <p:cNvPr id="56" name="Rounded Rectangle 55"/>
          <p:cNvSpPr/>
          <p:nvPr/>
        </p:nvSpPr>
        <p:spPr>
          <a:xfrm>
            <a:off x="6059600" y="5688032"/>
            <a:ext cx="2283621" cy="270272"/>
          </a:xfrm>
          <a:prstGeom prst="roundRect">
            <a:avLst/>
          </a:prstGeom>
          <a:solidFill>
            <a:schemeClr val="accent3">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1"/>
                </a:solidFill>
              </a:rPr>
              <a:t>Base OS/Kernel</a:t>
            </a:r>
          </a:p>
        </p:txBody>
      </p:sp>
      <p:sp>
        <p:nvSpPr>
          <p:cNvPr id="57" name="Rounded Rectangle 56"/>
          <p:cNvSpPr/>
          <p:nvPr/>
        </p:nvSpPr>
        <p:spPr>
          <a:xfrm>
            <a:off x="6059600" y="5059382"/>
            <a:ext cx="800100" cy="514350"/>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dirty="0" err="1">
                <a:solidFill>
                  <a:schemeClr val="tx1"/>
                </a:solidFill>
              </a:rPr>
              <a:t>Docker</a:t>
            </a:r>
            <a:r>
              <a:rPr lang="en-US" sz="1200" dirty="0">
                <a:solidFill>
                  <a:schemeClr val="tx1"/>
                </a:solidFill>
              </a:rPr>
              <a:t> Engine</a:t>
            </a:r>
          </a:p>
        </p:txBody>
      </p:sp>
      <p:sp>
        <p:nvSpPr>
          <p:cNvPr id="58" name="Rounded Rectangle 57"/>
          <p:cNvSpPr/>
          <p:nvPr/>
        </p:nvSpPr>
        <p:spPr>
          <a:xfrm>
            <a:off x="6059600" y="4300657"/>
            <a:ext cx="800100" cy="584597"/>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1"/>
          <a:lstStyle/>
          <a:p>
            <a:pPr algn="ctr"/>
            <a:r>
              <a:rPr lang="en-US" sz="1050">
                <a:solidFill>
                  <a:schemeClr val="tx1"/>
                </a:solidFill>
              </a:rPr>
              <a:t>Images</a:t>
            </a:r>
            <a:endParaRPr lang="en-US" sz="1050" dirty="0">
              <a:solidFill>
                <a:schemeClr val="tx1"/>
              </a:solidFill>
            </a:endParaRPr>
          </a:p>
        </p:txBody>
      </p:sp>
      <p:sp>
        <p:nvSpPr>
          <p:cNvPr id="59" name="Can 58"/>
          <p:cNvSpPr/>
          <p:nvPr/>
        </p:nvSpPr>
        <p:spPr>
          <a:xfrm>
            <a:off x="6506084" y="4523899"/>
            <a:ext cx="271463" cy="264914"/>
          </a:xfrm>
          <a:prstGeom prst="can">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chemeClr val="tx1"/>
                </a:solidFill>
              </a:rPr>
              <a:t>Liberty</a:t>
            </a:r>
          </a:p>
        </p:txBody>
      </p:sp>
      <p:sp>
        <p:nvSpPr>
          <p:cNvPr id="60" name="Can 59"/>
          <p:cNvSpPr/>
          <p:nvPr/>
        </p:nvSpPr>
        <p:spPr>
          <a:xfrm>
            <a:off x="6141753" y="4529554"/>
            <a:ext cx="271463" cy="264914"/>
          </a:xfrm>
          <a:prstGeom prst="can">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chemeClr val="tx1"/>
                </a:solidFill>
              </a:rPr>
              <a:t>Ubuntu</a:t>
            </a:r>
          </a:p>
        </p:txBody>
      </p:sp>
      <p:sp>
        <p:nvSpPr>
          <p:cNvPr id="61" name="Rounded Rectangle 60"/>
          <p:cNvSpPr/>
          <p:nvPr/>
        </p:nvSpPr>
        <p:spPr>
          <a:xfrm>
            <a:off x="6961301" y="4232048"/>
            <a:ext cx="616347" cy="514350"/>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050">
                <a:solidFill>
                  <a:schemeClr val="tx1"/>
                </a:solidFill>
              </a:rPr>
              <a:t>Kublet</a:t>
            </a:r>
            <a:endParaRPr lang="en-US" sz="1050" dirty="0">
              <a:solidFill>
                <a:schemeClr val="tx1"/>
              </a:solidFill>
            </a:endParaRPr>
          </a:p>
        </p:txBody>
      </p:sp>
      <p:sp>
        <p:nvSpPr>
          <p:cNvPr id="62" name="Rounded Rectangle 61"/>
          <p:cNvSpPr/>
          <p:nvPr/>
        </p:nvSpPr>
        <p:spPr>
          <a:xfrm>
            <a:off x="7659801" y="4232048"/>
            <a:ext cx="660797" cy="514350"/>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dirty="0" err="1">
                <a:solidFill>
                  <a:schemeClr val="tx1"/>
                </a:solidFill>
              </a:rPr>
              <a:t>Kube</a:t>
            </a:r>
            <a:r>
              <a:rPr lang="en-US" sz="1200" dirty="0">
                <a:solidFill>
                  <a:schemeClr val="tx1"/>
                </a:solidFill>
              </a:rPr>
              <a:t>-Proxy</a:t>
            </a:r>
          </a:p>
        </p:txBody>
      </p:sp>
      <p:sp>
        <p:nvSpPr>
          <p:cNvPr id="63" name="Rounded Rectangle 62"/>
          <p:cNvSpPr/>
          <p:nvPr/>
        </p:nvSpPr>
        <p:spPr>
          <a:xfrm>
            <a:off x="6961301" y="4885254"/>
            <a:ext cx="1314450" cy="706637"/>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sz="1200" dirty="0">
                <a:solidFill>
                  <a:schemeClr val="tx1"/>
                </a:solidFill>
              </a:rPr>
              <a:t>Pod/Service</a:t>
            </a:r>
          </a:p>
        </p:txBody>
      </p:sp>
      <p:sp>
        <p:nvSpPr>
          <p:cNvPr id="64" name="Rounded Rectangle 63"/>
          <p:cNvSpPr/>
          <p:nvPr/>
        </p:nvSpPr>
        <p:spPr>
          <a:xfrm>
            <a:off x="7085922" y="5191840"/>
            <a:ext cx="307180" cy="311349"/>
          </a:xfrm>
          <a:prstGeom prst="roundRect">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a:solidFill>
                  <a:schemeClr val="tx1"/>
                </a:solidFill>
              </a:rPr>
              <a:t>C</a:t>
            </a:r>
            <a:endParaRPr lang="en-US" sz="1200" dirty="0">
              <a:solidFill>
                <a:schemeClr val="tx1"/>
              </a:solidFill>
            </a:endParaRPr>
          </a:p>
        </p:txBody>
      </p:sp>
      <p:sp>
        <p:nvSpPr>
          <p:cNvPr id="65" name="Rounded Rectangle 64"/>
          <p:cNvSpPr/>
          <p:nvPr/>
        </p:nvSpPr>
        <p:spPr>
          <a:xfrm>
            <a:off x="7454221" y="5191840"/>
            <a:ext cx="307180" cy="311349"/>
          </a:xfrm>
          <a:prstGeom prst="roundRect">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a:solidFill>
                  <a:schemeClr val="tx1"/>
                </a:solidFill>
              </a:rPr>
              <a:t>C</a:t>
            </a:r>
            <a:endParaRPr lang="en-US" sz="1200" dirty="0">
              <a:solidFill>
                <a:schemeClr val="tx1"/>
              </a:solidFill>
            </a:endParaRPr>
          </a:p>
        </p:txBody>
      </p:sp>
      <p:sp>
        <p:nvSpPr>
          <p:cNvPr id="66" name="Rounded Rectangle 65"/>
          <p:cNvSpPr/>
          <p:nvPr/>
        </p:nvSpPr>
        <p:spPr>
          <a:xfrm>
            <a:off x="7854271" y="5191840"/>
            <a:ext cx="307180" cy="311349"/>
          </a:xfrm>
          <a:prstGeom prst="roundRect">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dirty="0">
                <a:solidFill>
                  <a:schemeClr val="tx1"/>
                </a:solidFill>
              </a:rPr>
              <a:t>C</a:t>
            </a:r>
          </a:p>
        </p:txBody>
      </p:sp>
      <p:sp>
        <p:nvSpPr>
          <p:cNvPr id="67" name="Oval 66"/>
          <p:cNvSpPr/>
          <p:nvPr/>
        </p:nvSpPr>
        <p:spPr>
          <a:xfrm>
            <a:off x="8207771" y="4146397"/>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a:t>
            </a:r>
          </a:p>
        </p:txBody>
      </p:sp>
      <p:sp>
        <p:nvSpPr>
          <p:cNvPr id="69" name="Rounded Rectangle 68"/>
          <p:cNvSpPr/>
          <p:nvPr/>
        </p:nvSpPr>
        <p:spPr>
          <a:xfrm>
            <a:off x="6270404" y="3011015"/>
            <a:ext cx="1823454" cy="788251"/>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b="1" dirty="0">
                <a:solidFill>
                  <a:schemeClr val="tx1"/>
                </a:solidFill>
              </a:rPr>
              <a:t>Helm Server (Tiller)</a:t>
            </a:r>
          </a:p>
          <a:p>
            <a:pPr algn="ctr"/>
            <a:endParaRPr lang="en-US" sz="1200" b="1" dirty="0">
              <a:solidFill>
                <a:schemeClr val="tx1"/>
              </a:solidFill>
            </a:endParaRPr>
          </a:p>
          <a:p>
            <a:pPr algn="ctr"/>
            <a:endParaRPr lang="en-US" sz="1200" b="1" dirty="0">
              <a:solidFill>
                <a:schemeClr val="tx1"/>
              </a:solidFill>
            </a:endParaRPr>
          </a:p>
        </p:txBody>
      </p:sp>
      <p:pic>
        <p:nvPicPr>
          <p:cNvPr id="70" name="Picture 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6054" y="3556658"/>
            <a:ext cx="438896" cy="438896"/>
          </a:xfrm>
          <a:prstGeom prst="rect">
            <a:avLst/>
          </a:prstGeom>
        </p:spPr>
      </p:pic>
      <p:cxnSp>
        <p:nvCxnSpPr>
          <p:cNvPr id="24" name="Straight Arrow Connector 23"/>
          <p:cNvCxnSpPr>
            <a:stCxn id="23" idx="2"/>
          </p:cNvCxnSpPr>
          <p:nvPr/>
        </p:nvCxnSpPr>
        <p:spPr>
          <a:xfrm>
            <a:off x="6608920" y="2102365"/>
            <a:ext cx="0" cy="925553"/>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6" name="Elbow Connector 85"/>
          <p:cNvCxnSpPr>
            <a:endCxn id="61" idx="0"/>
          </p:cNvCxnSpPr>
          <p:nvPr/>
        </p:nvCxnSpPr>
        <p:spPr>
          <a:xfrm rot="10800000" flipV="1">
            <a:off x="7269475" y="3876230"/>
            <a:ext cx="2180654" cy="355817"/>
          </a:xfrm>
          <a:prstGeom prst="bentConnector2">
            <a:avLst/>
          </a:prstGeom>
          <a:ln w="254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94" name="Elbow Connector 93"/>
          <p:cNvCxnSpPr>
            <a:stCxn id="21" idx="1"/>
            <a:endCxn id="69" idx="3"/>
          </p:cNvCxnSpPr>
          <p:nvPr/>
        </p:nvCxnSpPr>
        <p:spPr>
          <a:xfrm rot="10800000">
            <a:off x="8093858" y="3405142"/>
            <a:ext cx="1359478" cy="253595"/>
          </a:xfrm>
          <a:prstGeom prst="bentConnector3">
            <a:avLst>
              <a:gd name="adj1" fmla="val 50000"/>
            </a:avLst>
          </a:prstGeom>
          <a:ln w="254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7472462" y="4199463"/>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a:t>
            </a:r>
          </a:p>
        </p:txBody>
      </p:sp>
      <p:sp>
        <p:nvSpPr>
          <p:cNvPr id="68" name="Oval 67"/>
          <p:cNvSpPr/>
          <p:nvPr/>
        </p:nvSpPr>
        <p:spPr>
          <a:xfrm>
            <a:off x="7958234" y="2920229"/>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p>
        </p:txBody>
      </p:sp>
      <p:sp>
        <p:nvSpPr>
          <p:cNvPr id="105" name="TextBox 104"/>
          <p:cNvSpPr txBox="1"/>
          <p:nvPr/>
        </p:nvSpPr>
        <p:spPr>
          <a:xfrm>
            <a:off x="457200" y="6400800"/>
            <a:ext cx="5602400" cy="369332"/>
          </a:xfrm>
          <a:prstGeom prst="rect">
            <a:avLst/>
          </a:prstGeom>
          <a:noFill/>
        </p:spPr>
        <p:txBody>
          <a:bodyPr wrap="square" rtlCol="0">
            <a:spAutoFit/>
          </a:bodyPr>
          <a:lstStyle/>
          <a:p>
            <a:r>
              <a:rPr lang="en-US" u="sng" dirty="0"/>
              <a:t>Note</a:t>
            </a:r>
            <a:r>
              <a:rPr lang="en-US" dirty="0"/>
              <a:t>: Steps 3 onwards are a normal Kubernetes flow.</a:t>
            </a:r>
          </a:p>
        </p:txBody>
      </p:sp>
      <p:sp>
        <p:nvSpPr>
          <p:cNvPr id="40" name="Rounded Rectangle 39"/>
          <p:cNvSpPr/>
          <p:nvPr/>
        </p:nvSpPr>
        <p:spPr>
          <a:xfrm>
            <a:off x="5791199" y="2833843"/>
            <a:ext cx="6182797" cy="3645026"/>
          </a:xfrm>
          <a:prstGeom prst="roundRect">
            <a:avLst/>
          </a:prstGeom>
          <a:no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endParaRPr lang="en-US" sz="1200" dirty="0">
              <a:solidFill>
                <a:schemeClr val="tx1"/>
              </a:solidFill>
            </a:endParaRPr>
          </a:p>
        </p:txBody>
      </p:sp>
      <p:pic>
        <p:nvPicPr>
          <p:cNvPr id="41" name="Picture 2" descr="mage result for kubernet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91490" y="5973047"/>
            <a:ext cx="713586" cy="713586"/>
          </a:xfrm>
          <a:prstGeom prst="rect">
            <a:avLst/>
          </a:prstGeom>
          <a:noFill/>
          <a:extLst>
            <a:ext uri="{909E8E84-426E-40DD-AFC4-6F175D3DCCD1}">
              <a14:hiddenFill xmlns:a14="http://schemas.microsoft.com/office/drawing/2010/main">
                <a:solidFill>
                  <a:srgbClr val="FFFFFF"/>
                </a:solidFill>
              </a14:hiddenFill>
            </a:ext>
          </a:extLst>
        </p:spPr>
      </p:pic>
      <p:sp>
        <p:nvSpPr>
          <p:cNvPr id="45" name="Rounded Rectangle 44">
            <a:extLst>
              <a:ext uri="{FF2B5EF4-FFF2-40B4-BE49-F238E27FC236}">
                <a16:creationId xmlns:a16="http://schemas.microsoft.com/office/drawing/2014/main" id="{41A5F2CA-0DFC-A141-A80F-FF0D548ACE40}"/>
              </a:ext>
            </a:extLst>
          </p:cNvPr>
          <p:cNvSpPr/>
          <p:nvPr/>
        </p:nvSpPr>
        <p:spPr>
          <a:xfrm>
            <a:off x="8349431" y="1527664"/>
            <a:ext cx="1235848" cy="610723"/>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200" dirty="0">
                <a:solidFill>
                  <a:schemeClr val="tx1"/>
                </a:solidFill>
              </a:rPr>
              <a:t>Chart</a:t>
            </a:r>
          </a:p>
          <a:p>
            <a:pPr algn="ctr"/>
            <a:r>
              <a:rPr lang="en-US" sz="1200" dirty="0">
                <a:solidFill>
                  <a:schemeClr val="tx1"/>
                </a:solidFill>
              </a:rPr>
              <a:t>Repository</a:t>
            </a:r>
          </a:p>
        </p:txBody>
      </p:sp>
      <p:cxnSp>
        <p:nvCxnSpPr>
          <p:cNvPr id="46" name="Straight Arrow Connector 45"/>
          <p:cNvCxnSpPr/>
          <p:nvPr/>
        </p:nvCxnSpPr>
        <p:spPr>
          <a:xfrm>
            <a:off x="7370609" y="1838554"/>
            <a:ext cx="978822" cy="1044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2137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55A6-A7DF-B443-8929-2510EE1AA158}"/>
              </a:ext>
            </a:extLst>
          </p:cNvPr>
          <p:cNvSpPr>
            <a:spLocks noGrp="1"/>
          </p:cNvSpPr>
          <p:nvPr>
            <p:ph type="title"/>
          </p:nvPr>
        </p:nvSpPr>
        <p:spPr/>
        <p:txBody>
          <a:bodyPr/>
          <a:lstStyle/>
          <a:p>
            <a:r>
              <a:rPr lang="en-US" dirty="0"/>
              <a:t>Using Helm</a:t>
            </a:r>
          </a:p>
        </p:txBody>
      </p:sp>
      <p:sp>
        <p:nvSpPr>
          <p:cNvPr id="3" name="Content Placeholder 2">
            <a:extLst>
              <a:ext uri="{FF2B5EF4-FFF2-40B4-BE49-F238E27FC236}">
                <a16:creationId xmlns:a16="http://schemas.microsoft.com/office/drawing/2014/main" id="{232A4CBC-2560-E04A-8ED9-871EB5A30604}"/>
              </a:ext>
            </a:extLst>
          </p:cNvPr>
          <p:cNvSpPr>
            <a:spLocks noGrp="1"/>
          </p:cNvSpPr>
          <p:nvPr>
            <p:ph idx="1"/>
          </p:nvPr>
        </p:nvSpPr>
        <p:spPr/>
        <p:txBody>
          <a:bodyPr>
            <a:normAutofit/>
          </a:bodyPr>
          <a:lstStyle/>
          <a:p>
            <a:r>
              <a:rPr lang="en-US" b="0" dirty="0"/>
              <a:t>Some other common helm commands are</a:t>
            </a:r>
          </a:p>
          <a:p>
            <a:pPr lvl="1"/>
            <a:r>
              <a:rPr lang="en-US" dirty="0"/>
              <a:t>create - create a new baseline chart with the given name</a:t>
            </a:r>
          </a:p>
          <a:p>
            <a:pPr lvl="1"/>
            <a:r>
              <a:rPr lang="en-US" dirty="0"/>
              <a:t>delete - given a release name, delete the release from Kubernetes</a:t>
            </a:r>
          </a:p>
          <a:p>
            <a:pPr lvl="1"/>
            <a:r>
              <a:rPr lang="en-US" dirty="0"/>
              <a:t>list - list releases of charts</a:t>
            </a:r>
          </a:p>
          <a:p>
            <a:pPr lvl="1"/>
            <a:r>
              <a:rPr lang="en-US" dirty="0"/>
              <a:t>inspect - inspect a chart</a:t>
            </a:r>
          </a:p>
          <a:p>
            <a:pPr lvl="1"/>
            <a:r>
              <a:rPr lang="en-US" dirty="0"/>
              <a:t>search - search for charts</a:t>
            </a:r>
          </a:p>
          <a:p>
            <a:pPr lvl="1"/>
            <a:r>
              <a:rPr lang="en-US" dirty="0"/>
              <a:t>status - displays the status of the named release </a:t>
            </a:r>
          </a:p>
          <a:p>
            <a:pPr lvl="1"/>
            <a:r>
              <a:rPr lang="en-US" dirty="0"/>
              <a:t>repo list </a:t>
            </a:r>
            <a:r>
              <a:rPr lang="mr-IN" dirty="0"/>
              <a:t>–</a:t>
            </a:r>
            <a:r>
              <a:rPr lang="en-US" dirty="0"/>
              <a:t> list local repositories</a:t>
            </a:r>
          </a:p>
          <a:p>
            <a:pPr lvl="1"/>
            <a:r>
              <a:rPr lang="en-US" dirty="0"/>
              <a:t>version </a:t>
            </a:r>
            <a:r>
              <a:rPr lang="mr-IN" dirty="0"/>
              <a:t>–</a:t>
            </a:r>
            <a:r>
              <a:rPr lang="en-US" dirty="0"/>
              <a:t> helm version information </a:t>
            </a:r>
          </a:p>
          <a:p>
            <a:r>
              <a:rPr lang="en-US" b="0" dirty="0"/>
              <a:t>Run </a:t>
            </a:r>
            <a:r>
              <a:rPr lang="en-US" i="1" dirty="0"/>
              <a:t>helm --help </a:t>
            </a:r>
            <a:r>
              <a:rPr lang="en-US" b="0" dirty="0"/>
              <a:t>to find out all the commands</a:t>
            </a:r>
          </a:p>
        </p:txBody>
      </p:sp>
      <p:sp>
        <p:nvSpPr>
          <p:cNvPr id="4" name="Slide Number Placeholder 3">
            <a:extLst>
              <a:ext uri="{FF2B5EF4-FFF2-40B4-BE49-F238E27FC236}">
                <a16:creationId xmlns:a16="http://schemas.microsoft.com/office/drawing/2014/main" id="{2ED68830-F272-FF4A-BF26-6D7569CE12E2}"/>
              </a:ext>
            </a:extLst>
          </p:cNvPr>
          <p:cNvSpPr>
            <a:spLocks noGrp="1"/>
          </p:cNvSpPr>
          <p:nvPr>
            <p:ph type="sldNum" sz="quarter" idx="12"/>
          </p:nvPr>
        </p:nvSpPr>
        <p:spPr/>
        <p:txBody>
          <a:bodyPr/>
          <a:lstStyle/>
          <a:p>
            <a:fld id="{D924A81F-5E2C-2E4D-A217-11B91391D3AF}" type="slidenum">
              <a:rPr lang="en-US" smtClean="0"/>
              <a:t>49</a:t>
            </a:fld>
            <a:endParaRPr lang="en-US"/>
          </a:p>
        </p:txBody>
      </p:sp>
    </p:spTree>
    <p:extLst>
      <p:ext uri="{BB962C8B-B14F-4D97-AF65-F5344CB8AC3E}">
        <p14:creationId xmlns:p14="http://schemas.microsoft.com/office/powerpoint/2010/main" val="1082427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8132618" cy="5988135"/>
          </a:xfrm>
        </p:spPr>
        <p:txBody>
          <a:bodyPr>
            <a:normAutofit/>
          </a:bodyPr>
          <a:lstStyle/>
          <a:p>
            <a:r>
              <a:rPr lang="en-US" dirty="0"/>
              <a:t>Deploying Guestbook </a:t>
            </a:r>
            <a:r>
              <a:rPr lang="mr-IN" dirty="0"/>
              <a:t>–</a:t>
            </a:r>
            <a:r>
              <a:rPr lang="en-IE" dirty="0"/>
              <a:t> </a:t>
            </a:r>
            <a:r>
              <a:rPr lang="en-US" i="1" dirty="0"/>
              <a:t>kubectl</a:t>
            </a:r>
            <a:r>
              <a:rPr lang="en-US" dirty="0"/>
              <a:t> Way</a:t>
            </a:r>
          </a:p>
        </p:txBody>
      </p:sp>
      <p:sp>
        <p:nvSpPr>
          <p:cNvPr id="3" name="Content Placeholder 2"/>
          <p:cNvSpPr>
            <a:spLocks noGrp="1"/>
          </p:cNvSpPr>
          <p:nvPr>
            <p:ph idx="1"/>
          </p:nvPr>
        </p:nvSpPr>
        <p:spPr>
          <a:xfrm>
            <a:off x="606136" y="1094508"/>
            <a:ext cx="11353800" cy="4953000"/>
          </a:xfrm>
        </p:spPr>
        <p:txBody>
          <a:bodyPr>
            <a:normAutofit/>
          </a:bodyPr>
          <a:lstStyle/>
          <a:p>
            <a:r>
              <a:rPr lang="en-US" dirty="0"/>
              <a:t>Let’s see what it takes to deploy this app on a running Kubernetes cluster</a:t>
            </a:r>
          </a:p>
          <a:p>
            <a:pPr lvl="1"/>
            <a:r>
              <a:rPr lang="en-US" sz="2800" dirty="0"/>
              <a:t>Total 6 YAML Kubernetes manifest files</a:t>
            </a:r>
          </a:p>
          <a:p>
            <a:pPr lvl="2"/>
            <a:r>
              <a:rPr lang="en-US" sz="2400" dirty="0"/>
              <a:t>Application deployment and service configuration</a:t>
            </a:r>
          </a:p>
          <a:p>
            <a:pPr lvl="2"/>
            <a:r>
              <a:rPr lang="en-US" sz="2400" dirty="0"/>
              <a:t>Redis master deployment and service configuration</a:t>
            </a:r>
          </a:p>
          <a:p>
            <a:pPr lvl="2"/>
            <a:r>
              <a:rPr lang="en-US" sz="2400" dirty="0"/>
              <a:t>Redis slaves deployment and service configuration</a:t>
            </a:r>
          </a:p>
          <a:p>
            <a:pPr lvl="1"/>
            <a:r>
              <a:rPr lang="en-US" sz="2800" dirty="0"/>
              <a:t>Using the Kubernetes client, </a:t>
            </a:r>
            <a:r>
              <a:rPr lang="en-US" sz="2800" i="1" dirty="0"/>
              <a:t>kubectl</a:t>
            </a:r>
          </a:p>
          <a:p>
            <a:pPr lvl="2"/>
            <a:r>
              <a:rPr lang="en-US" sz="2400" dirty="0"/>
              <a:t>Create Deployment</a:t>
            </a:r>
          </a:p>
          <a:p>
            <a:pPr lvl="2"/>
            <a:r>
              <a:rPr lang="en-US" sz="2400" dirty="0"/>
              <a:t>Manage Deployment</a:t>
            </a:r>
          </a:p>
          <a:p>
            <a:pPr lvl="1"/>
            <a:r>
              <a:rPr lang="en-US" sz="2400" dirty="0"/>
              <a:t>Check out files at: </a:t>
            </a:r>
            <a:r>
              <a:rPr lang="en-US" sz="2400" dirty="0">
                <a:hlinkClick r:id="rId3"/>
              </a:rPr>
              <a:t>https://github.com/IBM/guestbook/tree/master/v1</a:t>
            </a:r>
            <a:r>
              <a:rPr lang="en-US" sz="2400" dirty="0"/>
              <a:t> </a:t>
            </a:r>
          </a:p>
          <a:p>
            <a:pPr lvl="1"/>
            <a:endParaRPr lang="en-US" sz="2400" dirty="0"/>
          </a:p>
          <a:p>
            <a:pPr lvl="1"/>
            <a:endParaRPr lang="en-US" dirty="0"/>
          </a:p>
        </p:txBody>
      </p:sp>
      <p:sp>
        <p:nvSpPr>
          <p:cNvPr id="4" name="Slide Number Placeholder 3"/>
          <p:cNvSpPr>
            <a:spLocks noGrp="1"/>
          </p:cNvSpPr>
          <p:nvPr>
            <p:ph type="sldNum" sz="quarter" idx="12"/>
          </p:nvPr>
        </p:nvSpPr>
        <p:spPr/>
        <p:txBody>
          <a:bodyPr/>
          <a:lstStyle/>
          <a:p>
            <a:fld id="{D924A81F-5E2C-2E4D-A217-11B91391D3AF}" type="slidenum">
              <a:rPr lang="en-US" smtClean="0"/>
              <a:t>5</a:t>
            </a:fld>
            <a:endParaRPr lang="en-US" dirty="0"/>
          </a:p>
        </p:txBody>
      </p:sp>
    </p:spTree>
    <p:extLst>
      <p:ext uri="{BB962C8B-B14F-4D97-AF65-F5344CB8AC3E}">
        <p14:creationId xmlns:p14="http://schemas.microsoft.com/office/powerpoint/2010/main" val="3160659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FD999D4-B456-9943-89B7-30D56181CE18}" type="slidenum">
              <a:rPr lang="en-US" smtClean="0"/>
              <a:t>50</a:t>
            </a:fld>
            <a:endParaRPr lang="en-US"/>
          </a:p>
        </p:txBody>
      </p:sp>
    </p:spTree>
    <p:custDataLst>
      <p:tags r:id="rId1"/>
    </p:custDataLst>
    <p:extLst>
      <p:ext uri="{BB962C8B-B14F-4D97-AF65-F5344CB8AC3E}">
        <p14:creationId xmlns:p14="http://schemas.microsoft.com/office/powerpoint/2010/main" val="3302460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68225"/>
            <a:ext cx="8570259" cy="5988135"/>
          </a:xfrm>
        </p:spPr>
        <p:txBody>
          <a:bodyPr>
            <a:normAutofit/>
          </a:bodyPr>
          <a:lstStyle/>
          <a:p>
            <a:r>
              <a:rPr lang="en-US" dirty="0"/>
              <a:t>Deploying Guestbook </a:t>
            </a:r>
            <a:r>
              <a:rPr lang="mr-IN" dirty="0"/>
              <a:t>–</a:t>
            </a:r>
            <a:r>
              <a:rPr lang="en-US" dirty="0"/>
              <a:t> </a:t>
            </a:r>
            <a:r>
              <a:rPr lang="en-US" i="1" dirty="0"/>
              <a:t>kubectl</a:t>
            </a:r>
            <a:r>
              <a:rPr lang="en-US" dirty="0"/>
              <a:t> Way</a:t>
            </a:r>
          </a:p>
        </p:txBody>
      </p:sp>
      <p:sp>
        <p:nvSpPr>
          <p:cNvPr id="3" name="Content Placeholder 2"/>
          <p:cNvSpPr>
            <a:spLocks noGrp="1"/>
          </p:cNvSpPr>
          <p:nvPr>
            <p:ph idx="1"/>
          </p:nvPr>
        </p:nvSpPr>
        <p:spPr>
          <a:xfrm>
            <a:off x="533401" y="933960"/>
            <a:ext cx="11353800" cy="5393914"/>
          </a:xfrm>
        </p:spPr>
        <p:txBody>
          <a:bodyPr>
            <a:normAutofit fontScale="77500" lnSpcReduction="20000"/>
          </a:bodyPr>
          <a:lstStyle/>
          <a:p>
            <a:r>
              <a:rPr lang="en-US" sz="2300" dirty="0"/>
              <a:t>Pain points</a:t>
            </a:r>
          </a:p>
          <a:p>
            <a:pPr lvl="1"/>
            <a:r>
              <a:rPr lang="en-US" sz="2600" dirty="0"/>
              <a:t>CI/CD pipeline</a:t>
            </a:r>
          </a:p>
          <a:p>
            <a:pPr lvl="2"/>
            <a:r>
              <a:rPr lang="en-US" sz="2200" i="1" dirty="0"/>
              <a:t>kubectl</a:t>
            </a:r>
            <a:r>
              <a:rPr lang="en-US" sz="2200" dirty="0"/>
              <a:t> deployments are not easy to configure, update and rollback </a:t>
            </a:r>
          </a:p>
          <a:p>
            <a:pPr lvl="3"/>
            <a:r>
              <a:rPr lang="en-US" sz="2000" dirty="0"/>
              <a:t> Deploying app to dev/test/production may require different configuration</a:t>
            </a:r>
          </a:p>
          <a:p>
            <a:pPr lvl="4"/>
            <a:r>
              <a:rPr lang="en-US" dirty="0"/>
              <a:t>Update deployment e.g. update with a new image</a:t>
            </a:r>
          </a:p>
          <a:p>
            <a:pPr lvl="4"/>
            <a:r>
              <a:rPr lang="en-US" dirty="0"/>
              <a:t>Change the configuration based on certain conditions </a:t>
            </a:r>
          </a:p>
          <a:p>
            <a:pPr lvl="4"/>
            <a:r>
              <a:rPr lang="en-US" dirty="0"/>
              <a:t>A different serviceType is needed in different environments (e.g. NodePort/LoadBalancer)  </a:t>
            </a:r>
          </a:p>
          <a:p>
            <a:pPr lvl="4"/>
            <a:r>
              <a:rPr lang="en-US" dirty="0"/>
              <a:t>Need for rollback </a:t>
            </a:r>
          </a:p>
          <a:p>
            <a:pPr lvl="4"/>
            <a:r>
              <a:rPr lang="en-US" dirty="0"/>
              <a:t>Need of having multiple deployments (e.g. multiple Redis deployments) </a:t>
            </a:r>
          </a:p>
          <a:p>
            <a:pPr lvl="2"/>
            <a:r>
              <a:rPr lang="en-US" sz="2200" dirty="0"/>
              <a:t>Requires to track your deployment and modify YAML files (can be error prone)</a:t>
            </a:r>
          </a:p>
          <a:p>
            <a:pPr lvl="2"/>
            <a:r>
              <a:rPr lang="en-US" sz="2200" dirty="0"/>
              <a:t>Does not allow multiple deployments without updating metadata in manifest files</a:t>
            </a:r>
          </a:p>
          <a:p>
            <a:pPr lvl="1"/>
            <a:r>
              <a:rPr lang="en-US" sz="2600" dirty="0"/>
              <a:t>Share your deployment configurations with your friend, team or customer?</a:t>
            </a:r>
          </a:p>
          <a:p>
            <a:pPr lvl="2"/>
            <a:r>
              <a:rPr lang="en-US" sz="2200" dirty="0"/>
              <a:t>You need to share many files and related dependencies </a:t>
            </a:r>
          </a:p>
          <a:p>
            <a:pPr lvl="2"/>
            <a:r>
              <a:rPr lang="en-US" sz="2200" dirty="0"/>
              <a:t>Your users are required to have knowledge of deployment configuration</a:t>
            </a:r>
          </a:p>
        </p:txBody>
      </p:sp>
      <p:sp>
        <p:nvSpPr>
          <p:cNvPr id="4" name="Slide Number Placeholder 3"/>
          <p:cNvSpPr>
            <a:spLocks noGrp="1"/>
          </p:cNvSpPr>
          <p:nvPr>
            <p:ph type="sldNum" sz="quarter" idx="12"/>
          </p:nvPr>
        </p:nvSpPr>
        <p:spPr/>
        <p:txBody>
          <a:bodyPr/>
          <a:lstStyle/>
          <a:p>
            <a:fld id="{D924A81F-5E2C-2E4D-A217-11B91391D3AF}" type="slidenum">
              <a:rPr lang="en-US" smtClean="0"/>
              <a:t>6</a:t>
            </a:fld>
            <a:endParaRPr lang="en-US" dirty="0"/>
          </a:p>
        </p:txBody>
      </p:sp>
    </p:spTree>
    <p:extLst>
      <p:ext uri="{BB962C8B-B14F-4D97-AF65-F5344CB8AC3E}">
        <p14:creationId xmlns:p14="http://schemas.microsoft.com/office/powerpoint/2010/main" val="4094689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8631382" cy="5988135"/>
          </a:xfrm>
        </p:spPr>
        <p:txBody>
          <a:bodyPr>
            <a:normAutofit/>
          </a:bodyPr>
          <a:lstStyle/>
          <a:p>
            <a:r>
              <a:rPr lang="en-US" dirty="0"/>
              <a:t>Deploying Guestbook </a:t>
            </a:r>
            <a:r>
              <a:rPr lang="mr-IN" dirty="0"/>
              <a:t>–</a:t>
            </a:r>
            <a:r>
              <a:rPr lang="en-US" dirty="0"/>
              <a:t> Desired Way </a:t>
            </a:r>
          </a:p>
        </p:txBody>
      </p:sp>
      <p:sp>
        <p:nvSpPr>
          <p:cNvPr id="3" name="Content Placeholder 2"/>
          <p:cNvSpPr>
            <a:spLocks noGrp="1"/>
          </p:cNvSpPr>
          <p:nvPr>
            <p:ph idx="1"/>
          </p:nvPr>
        </p:nvSpPr>
        <p:spPr>
          <a:xfrm>
            <a:off x="457200" y="1272989"/>
            <a:ext cx="11353800" cy="4953000"/>
          </a:xfrm>
        </p:spPr>
        <p:txBody>
          <a:bodyPr>
            <a:normAutofit/>
          </a:bodyPr>
          <a:lstStyle/>
          <a:p>
            <a:pPr marL="342900" indent="-342900">
              <a:buFont typeface="Arial" panose="020B0604020202020204" pitchFamily="34" charset="0"/>
              <a:buChar char="•"/>
            </a:pPr>
            <a:r>
              <a:rPr lang="en-US" sz="2000" b="0" dirty="0"/>
              <a:t>Templatize YAML files which allows providing configuration values at runtime and eliminate the need of modifying YAML files for</a:t>
            </a:r>
          </a:p>
          <a:p>
            <a:pPr lvl="2"/>
            <a:r>
              <a:rPr lang="en-US" dirty="0"/>
              <a:t>Scaling</a:t>
            </a:r>
          </a:p>
          <a:p>
            <a:pPr lvl="2"/>
            <a:r>
              <a:rPr lang="en-US" dirty="0"/>
              <a:t>Update</a:t>
            </a:r>
          </a:p>
          <a:p>
            <a:pPr lvl="2"/>
            <a:r>
              <a:rPr lang="en-US" dirty="0"/>
              <a:t>Rollback </a:t>
            </a:r>
          </a:p>
          <a:p>
            <a:pPr marL="342900" indent="-342900">
              <a:buFont typeface="Arial" panose="020B0604020202020204" pitchFamily="34" charset="0"/>
              <a:buChar char="•"/>
            </a:pPr>
            <a:r>
              <a:rPr lang="en-US" sz="2000" b="0" dirty="0"/>
              <a:t>Package YAML files and all other dependencies</a:t>
            </a:r>
          </a:p>
          <a:p>
            <a:pPr lvl="2"/>
            <a:r>
              <a:rPr lang="en-US" dirty="0"/>
              <a:t>Easily share the package with others</a:t>
            </a:r>
          </a:p>
          <a:p>
            <a:pPr lvl="2"/>
            <a:r>
              <a:rPr lang="en-US" dirty="0"/>
              <a:t>Install the packaged app by providing desired configuration at runtime</a:t>
            </a:r>
          </a:p>
          <a:p>
            <a:pPr lvl="3"/>
            <a:r>
              <a:rPr lang="en-US" sz="1600" dirty="0"/>
              <a:t>Eliminate the need for user to learn details of Kubernetes resources </a:t>
            </a:r>
          </a:p>
          <a:p>
            <a:pPr marL="342900" indent="-342900">
              <a:buFont typeface="Arial" panose="020B0604020202020204" pitchFamily="34" charset="0"/>
              <a:buChar char="•"/>
            </a:pPr>
            <a:r>
              <a:rPr lang="en-US" sz="2000" b="0" dirty="0"/>
              <a:t>Deploy same workload multiple times</a:t>
            </a:r>
          </a:p>
        </p:txBody>
      </p:sp>
      <p:sp>
        <p:nvSpPr>
          <p:cNvPr id="4" name="Slide Number Placeholder 3"/>
          <p:cNvSpPr>
            <a:spLocks noGrp="1"/>
          </p:cNvSpPr>
          <p:nvPr>
            <p:ph type="sldNum" sz="quarter" idx="12"/>
          </p:nvPr>
        </p:nvSpPr>
        <p:spPr/>
        <p:txBody>
          <a:bodyPr/>
          <a:lstStyle/>
          <a:p>
            <a:fld id="{D924A81F-5E2C-2E4D-A217-11B91391D3AF}" type="slidenum">
              <a:rPr lang="en-US" smtClean="0"/>
              <a:t>7</a:t>
            </a:fld>
            <a:endParaRPr lang="en-US" dirty="0"/>
          </a:p>
        </p:txBody>
      </p:sp>
    </p:spTree>
    <p:extLst>
      <p:ext uri="{BB962C8B-B14F-4D97-AF65-F5344CB8AC3E}">
        <p14:creationId xmlns:p14="http://schemas.microsoft.com/office/powerpoint/2010/main" val="1558144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544B-C76C-B248-946C-0C84C6157FE6}"/>
              </a:ext>
            </a:extLst>
          </p:cNvPr>
          <p:cNvSpPr>
            <a:spLocks noGrp="1"/>
          </p:cNvSpPr>
          <p:nvPr>
            <p:ph type="title"/>
          </p:nvPr>
        </p:nvSpPr>
        <p:spPr/>
        <p:txBody>
          <a:bodyPr/>
          <a:lstStyle/>
          <a:p>
            <a:r>
              <a:rPr lang="en-US" dirty="0"/>
              <a:t>Here Comes Helm</a:t>
            </a:r>
          </a:p>
        </p:txBody>
      </p:sp>
      <p:sp>
        <p:nvSpPr>
          <p:cNvPr id="3" name="Content Placeholder 2">
            <a:extLst>
              <a:ext uri="{FF2B5EF4-FFF2-40B4-BE49-F238E27FC236}">
                <a16:creationId xmlns:a16="http://schemas.microsoft.com/office/drawing/2014/main" id="{01FB07D3-8CFA-AD40-B807-81E4F06C093F}"/>
              </a:ext>
            </a:extLst>
          </p:cNvPr>
          <p:cNvSpPr>
            <a:spLocks noGrp="1"/>
          </p:cNvSpPr>
          <p:nvPr>
            <p:ph idx="1"/>
          </p:nvPr>
        </p:nvSpPr>
        <p:spPr>
          <a:xfrm>
            <a:off x="533400" y="1195973"/>
            <a:ext cx="11353800" cy="4953000"/>
          </a:xfrm>
        </p:spPr>
        <p:txBody>
          <a:bodyPr>
            <a:normAutofit/>
          </a:bodyPr>
          <a:lstStyle/>
          <a:p>
            <a:r>
              <a:rPr lang="en-US" sz="2000" dirty="0"/>
              <a:t>Deploying Guestbook </a:t>
            </a:r>
            <a:r>
              <a:rPr lang="mr-IN" sz="2000" dirty="0"/>
              <a:t>–</a:t>
            </a:r>
            <a:r>
              <a:rPr lang="en-US" sz="2000" dirty="0"/>
              <a:t> Helm Way </a:t>
            </a:r>
          </a:p>
          <a:p>
            <a:pPr lvl="1"/>
            <a:r>
              <a:rPr lang="en-US" sz="2000" dirty="0"/>
              <a:t>No expertise of Kubernetes deployment needed as Helm hides Kubernetes domain complexities </a:t>
            </a:r>
          </a:p>
          <a:p>
            <a:pPr lvl="1"/>
            <a:r>
              <a:rPr lang="en-US" sz="2000" dirty="0"/>
              <a:t>Helm packages all dependencies </a:t>
            </a:r>
          </a:p>
          <a:p>
            <a:pPr lvl="1"/>
            <a:r>
              <a:rPr lang="en-US" sz="2000" dirty="0"/>
              <a:t>Desired configuration can be passed at runtime as key-value</a:t>
            </a:r>
          </a:p>
          <a:p>
            <a:pPr lvl="1"/>
            <a:r>
              <a:rPr lang="en-US" sz="2000" dirty="0"/>
              <a:t>Helm tracks deployment making it easy to update and rollback</a:t>
            </a:r>
          </a:p>
          <a:p>
            <a:pPr lvl="1"/>
            <a:r>
              <a:rPr lang="en-US" sz="2000" dirty="0"/>
              <a:t>Same workload can be deployed multiple times</a:t>
            </a:r>
          </a:p>
          <a:p>
            <a:pPr lvl="2"/>
            <a:r>
              <a:rPr lang="en-US" sz="1800" dirty="0"/>
              <a:t>Helm allows assigning workload release names at runtime</a:t>
            </a:r>
          </a:p>
          <a:p>
            <a:pPr lvl="1"/>
            <a:r>
              <a:rPr lang="en-US" sz="2000" dirty="0"/>
              <a:t>Easy to share</a:t>
            </a:r>
          </a:p>
        </p:txBody>
      </p:sp>
      <p:sp>
        <p:nvSpPr>
          <p:cNvPr id="4" name="Slide Number Placeholder 3">
            <a:extLst>
              <a:ext uri="{FF2B5EF4-FFF2-40B4-BE49-F238E27FC236}">
                <a16:creationId xmlns:a16="http://schemas.microsoft.com/office/drawing/2014/main" id="{0B20B686-BA3A-3943-A21E-CAF9E4AC7B33}"/>
              </a:ext>
            </a:extLst>
          </p:cNvPr>
          <p:cNvSpPr>
            <a:spLocks noGrp="1"/>
          </p:cNvSpPr>
          <p:nvPr>
            <p:ph type="sldNum" sz="quarter" idx="12"/>
          </p:nvPr>
        </p:nvSpPr>
        <p:spPr/>
        <p:txBody>
          <a:bodyPr/>
          <a:lstStyle/>
          <a:p>
            <a:fld id="{D924A81F-5E2C-2E4D-A217-11B91391D3AF}" type="slidenum">
              <a:rPr lang="en-US" smtClean="0"/>
              <a:t>8</a:t>
            </a:fld>
            <a:endParaRPr lang="en-US" dirty="0"/>
          </a:p>
        </p:txBody>
      </p:sp>
    </p:spTree>
    <p:extLst>
      <p:ext uri="{BB962C8B-B14F-4D97-AF65-F5344CB8AC3E}">
        <p14:creationId xmlns:p14="http://schemas.microsoft.com/office/powerpoint/2010/main" val="1999467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55A6-A7DF-B443-8929-2510EE1AA158}"/>
              </a:ext>
            </a:extLst>
          </p:cNvPr>
          <p:cNvSpPr>
            <a:spLocks noGrp="1"/>
          </p:cNvSpPr>
          <p:nvPr>
            <p:ph type="title"/>
          </p:nvPr>
        </p:nvSpPr>
        <p:spPr/>
        <p:txBody>
          <a:bodyPr/>
          <a:lstStyle/>
          <a:p>
            <a:r>
              <a:rPr lang="en-US" dirty="0"/>
              <a:t>So, What is Helm?</a:t>
            </a:r>
          </a:p>
        </p:txBody>
      </p:sp>
      <p:sp>
        <p:nvSpPr>
          <p:cNvPr id="3" name="Content Placeholder 2">
            <a:extLst>
              <a:ext uri="{FF2B5EF4-FFF2-40B4-BE49-F238E27FC236}">
                <a16:creationId xmlns:a16="http://schemas.microsoft.com/office/drawing/2014/main" id="{232A4CBC-2560-E04A-8ED9-871EB5A30604}"/>
              </a:ext>
            </a:extLst>
          </p:cNvPr>
          <p:cNvSpPr>
            <a:spLocks noGrp="1"/>
          </p:cNvSpPr>
          <p:nvPr>
            <p:ph idx="1"/>
          </p:nvPr>
        </p:nvSpPr>
        <p:spPr>
          <a:xfrm>
            <a:off x="632012" y="1182133"/>
            <a:ext cx="9067800" cy="4953000"/>
          </a:xfrm>
        </p:spPr>
        <p:txBody>
          <a:bodyPr>
            <a:normAutofit/>
          </a:bodyPr>
          <a:lstStyle/>
          <a:p>
            <a:pPr lvl="1"/>
            <a:r>
              <a:rPr lang="en-US" sz="2400" dirty="0"/>
              <a:t>Helm is a tool that streamlines installation and management of Kubernetes applications</a:t>
            </a:r>
          </a:p>
          <a:p>
            <a:pPr lvl="2"/>
            <a:r>
              <a:rPr lang="en-US" sz="2200" dirty="0"/>
              <a:t>Helm became a CNCF project in mid 2018</a:t>
            </a:r>
          </a:p>
          <a:p>
            <a:pPr lvl="1"/>
            <a:r>
              <a:rPr lang="en-US" sz="2400" dirty="0"/>
              <a:t> It uses a packaging format called </a:t>
            </a:r>
            <a:r>
              <a:rPr lang="en-US" sz="2400" b="1" dirty="0"/>
              <a:t>charts</a:t>
            </a:r>
            <a:r>
              <a:rPr lang="en-US" sz="2400" dirty="0"/>
              <a:t> </a:t>
            </a:r>
          </a:p>
          <a:p>
            <a:pPr lvl="2"/>
            <a:r>
              <a:rPr lang="en-US" sz="2200" dirty="0"/>
              <a:t>A chart is a collection of files that describe Kubernetes resources</a:t>
            </a:r>
          </a:p>
          <a:p>
            <a:pPr lvl="2"/>
            <a:r>
              <a:rPr lang="en-US" sz="2200" dirty="0"/>
              <a:t>Think of Helm like apt/yum/homebrew for Kubernetes</a:t>
            </a:r>
          </a:p>
          <a:p>
            <a:pPr lvl="1"/>
            <a:r>
              <a:rPr lang="en-US" sz="2400" dirty="0"/>
              <a:t>Helm is available for various operating systems like OSX, Linux and Windows</a:t>
            </a:r>
          </a:p>
          <a:p>
            <a:pPr lvl="1"/>
            <a:r>
              <a:rPr lang="en-US" sz="2400" dirty="0"/>
              <a:t>Run Helm anywhere e.g. laptop, CI/CD etc.</a:t>
            </a:r>
          </a:p>
          <a:p>
            <a:pPr lvl="1"/>
            <a:endParaRPr lang="en-US" dirty="0"/>
          </a:p>
        </p:txBody>
      </p:sp>
      <p:sp>
        <p:nvSpPr>
          <p:cNvPr id="4" name="Slide Number Placeholder 3">
            <a:extLst>
              <a:ext uri="{FF2B5EF4-FFF2-40B4-BE49-F238E27FC236}">
                <a16:creationId xmlns:a16="http://schemas.microsoft.com/office/drawing/2014/main" id="{2ED68830-F272-FF4A-BF26-6D7569CE12E2}"/>
              </a:ext>
            </a:extLst>
          </p:cNvPr>
          <p:cNvSpPr>
            <a:spLocks noGrp="1"/>
          </p:cNvSpPr>
          <p:nvPr>
            <p:ph type="sldNum" sz="quarter" idx="12"/>
          </p:nvPr>
        </p:nvSpPr>
        <p:spPr/>
        <p:txBody>
          <a:bodyPr/>
          <a:lstStyle/>
          <a:p>
            <a:fld id="{D924A81F-5E2C-2E4D-A217-11B91391D3AF}" type="slidenum">
              <a:rPr lang="en-US" smtClean="0"/>
              <a:t>9</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2600" y="3528747"/>
            <a:ext cx="2667000" cy="2667000"/>
          </a:xfrm>
          <a:prstGeom prst="rect">
            <a:avLst/>
          </a:prstGeom>
        </p:spPr>
      </p:pic>
    </p:spTree>
    <p:extLst>
      <p:ext uri="{BB962C8B-B14F-4D97-AF65-F5344CB8AC3E}">
        <p14:creationId xmlns:p14="http://schemas.microsoft.com/office/powerpoint/2010/main" val="2744886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DESIGN_ID_BLK_BACKGROUND_2017" val="2benAVMf"/>
  <p:tag name="ARTICULATE_SLIDE_COUNT" val="20"/>
  <p:tag name="ARTICULATE_DESIGN_ID_1_BLK_BACKGROUND_2017" val="U8utixHa"/>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blk_background_2017">
  <a:themeElements>
    <a:clrScheme name="IBM_Code2">
      <a:dk1>
        <a:srgbClr val="2B2B2B"/>
      </a:dk1>
      <a:lt1>
        <a:srgbClr val="000000"/>
      </a:lt1>
      <a:dk2>
        <a:srgbClr val="EAEAEA"/>
      </a:dk2>
      <a:lt2>
        <a:srgbClr val="FFFFFF"/>
      </a:lt2>
      <a:accent1>
        <a:srgbClr val="8F8B8B"/>
      </a:accent1>
      <a:accent2>
        <a:srgbClr val="0029FF"/>
      </a:accent2>
      <a:accent3>
        <a:srgbClr val="01BAB6"/>
      </a:accent3>
      <a:accent4>
        <a:srgbClr val="8F8B8B"/>
      </a:accent4>
      <a:accent5>
        <a:srgbClr val="8D48DD"/>
      </a:accent5>
      <a:accent6>
        <a:srgbClr val="DB2699"/>
      </a:accent6>
      <a:hlink>
        <a:srgbClr val="0F6FFF"/>
      </a:hlink>
      <a:folHlink>
        <a:srgbClr val="F3F3F3"/>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ode_plex_1.1" id="{9A8F75C9-260E-3246-98C0-E221AABC1344}" vid="{B92B7018-2C1E-8A4B-9133-236358E29F6B}"/>
    </a:ext>
  </a:extLst>
</a:theme>
</file>

<file path=ppt/theme/theme2.xml><?xml version="1.0" encoding="utf-8"?>
<a:theme xmlns:a="http://schemas.openxmlformats.org/drawingml/2006/main" name="1_blk_background_2017">
  <a:themeElements>
    <a:clrScheme name="IBM_Code2">
      <a:dk1>
        <a:srgbClr val="2B2B2B"/>
      </a:dk1>
      <a:lt1>
        <a:srgbClr val="000000"/>
      </a:lt1>
      <a:dk2>
        <a:srgbClr val="EAEAEA"/>
      </a:dk2>
      <a:lt2>
        <a:srgbClr val="FFFFFF"/>
      </a:lt2>
      <a:accent1>
        <a:srgbClr val="8F8B8B"/>
      </a:accent1>
      <a:accent2>
        <a:srgbClr val="0029FF"/>
      </a:accent2>
      <a:accent3>
        <a:srgbClr val="01BAB6"/>
      </a:accent3>
      <a:accent4>
        <a:srgbClr val="8F8B8B"/>
      </a:accent4>
      <a:accent5>
        <a:srgbClr val="8D48DD"/>
      </a:accent5>
      <a:accent6>
        <a:srgbClr val="DB2699"/>
      </a:accent6>
      <a:hlink>
        <a:srgbClr val="0F6FFF"/>
      </a:hlink>
      <a:folHlink>
        <a:srgbClr val="F3F3F3"/>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ode_plex_1.1" id="{9A8F75C9-260E-3246-98C0-E221AABC1344}" vid="{4787B319-6FC7-704E-A433-2145CDE0ACF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12168</TotalTime>
  <Words>5009</Words>
  <Application>Microsoft Office PowerPoint</Application>
  <PresentationFormat>Widescreen</PresentationFormat>
  <Paragraphs>694</Paragraphs>
  <Slides>50</Slides>
  <Notes>39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50</vt:i4>
      </vt:variant>
    </vt:vector>
  </HeadingPairs>
  <TitlesOfParts>
    <vt:vector size="56" baseType="lpstr">
      <vt:lpstr>Arial</vt:lpstr>
      <vt:lpstr>Calibri</vt:lpstr>
      <vt:lpstr>IBM Plex Sans</vt:lpstr>
      <vt:lpstr>Mangal</vt:lpstr>
      <vt:lpstr>blk_background_2017</vt:lpstr>
      <vt:lpstr>1_blk_background_2017</vt:lpstr>
      <vt:lpstr>Helm 101: Tame the chaos of your Kubernetes apps with Helm charts</vt:lpstr>
      <vt:lpstr>I want to be able to deploy and share my app everywhere consistently, and operate on its constituent parts as one?</vt:lpstr>
      <vt:lpstr>Agenda</vt:lpstr>
      <vt:lpstr>Guestbook App</vt:lpstr>
      <vt:lpstr>Deploying Guestbook – kubectl Way</vt:lpstr>
      <vt:lpstr>Deploying Guestbook – kubectl Way</vt:lpstr>
      <vt:lpstr>Deploying Guestbook – Desired Way </vt:lpstr>
      <vt:lpstr>Here Comes Helm</vt:lpstr>
      <vt:lpstr>So, What is Helm?</vt:lpstr>
      <vt:lpstr>So, What Helm is NOT</vt:lpstr>
      <vt:lpstr>Five Keywords</vt:lpstr>
      <vt:lpstr>PowerPoint Presentation</vt:lpstr>
      <vt:lpstr>Demo – Guestbook Chart Deployment</vt:lpstr>
      <vt:lpstr>Demo – Guestbook Upgrades and Rollback</vt:lpstr>
      <vt:lpstr>Demo – Clean Up</vt:lpstr>
      <vt:lpstr>PowerPoint Presentation</vt:lpstr>
      <vt:lpstr>PowerPoint Presentation</vt:lpstr>
      <vt:lpstr>Helm Architecture</vt:lpstr>
      <vt:lpstr>What’s the Chart all about?</vt:lpstr>
      <vt:lpstr>Chart Template Snippet</vt:lpstr>
      <vt:lpstr>Chart Structure </vt:lpstr>
      <vt:lpstr>Helm Repository</vt:lpstr>
      <vt:lpstr>Where are the Charts?</vt:lpstr>
      <vt:lpstr>Helm Release</vt:lpstr>
      <vt:lpstr>Upgrade and Rollback</vt:lpstr>
      <vt:lpstr>Installing Helm</vt:lpstr>
      <vt:lpstr>Helm Client Install</vt:lpstr>
      <vt:lpstr>Helm Server Install</vt:lpstr>
      <vt:lpstr> Where is Helm? </vt:lpstr>
      <vt:lpstr>PowerPoint Presentation</vt:lpstr>
      <vt:lpstr>Helm v3</vt:lpstr>
      <vt:lpstr>Helm v3 Architecture</vt:lpstr>
      <vt:lpstr>Helm v3 Time Frame</vt:lpstr>
      <vt:lpstr>PowerPoint Presentation</vt:lpstr>
      <vt:lpstr>Deployment - Kubernetes vs Helm</vt:lpstr>
      <vt:lpstr>Upgrade/Rollback - Kubernetes vs Helm</vt:lpstr>
      <vt:lpstr>Share Configuration Files - Kubernetes vs Helm</vt:lpstr>
      <vt:lpstr>PowerPoint Presentation</vt:lpstr>
      <vt:lpstr>PowerPoint Presentation</vt:lpstr>
      <vt:lpstr>Demo – Chart Deployment</vt:lpstr>
      <vt:lpstr>Demo – Upgrades and Rollback</vt:lpstr>
      <vt:lpstr>Demo – Clean Up</vt:lpstr>
      <vt:lpstr>Overview of Containers</vt:lpstr>
      <vt:lpstr>Why Helm?</vt:lpstr>
      <vt:lpstr>Overview of Kubernetes</vt:lpstr>
      <vt:lpstr>Kubernetes vs Helm deployments</vt:lpstr>
      <vt:lpstr>Helm Security Considerations</vt:lpstr>
      <vt:lpstr>Helm Chart Installation Flow</vt:lpstr>
      <vt:lpstr>Using Helm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Victoria Ovens</dc:creator>
  <cp:lastModifiedBy>mhickey</cp:lastModifiedBy>
  <cp:revision>137</cp:revision>
  <dcterms:created xsi:type="dcterms:W3CDTF">2018-02-27T17:50:26Z</dcterms:created>
  <dcterms:modified xsi:type="dcterms:W3CDTF">2018-11-27T10:19:20Z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50EAF499-0EFA-4F63-B726-BA2FBDA31113</vt:lpwstr>
  </property>
  <property fmtid="{D5CDD505-2E9C-101B-9397-08002B2CF9AE}" pid="3" name="ArticulatePath">
    <vt:lpwstr>IBM_Developer_PPT_V3</vt:lpwstr>
  </property>
</Properties>
</file>