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image/unknown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  <p:sldMasterId id="2147483694" r:id="rId3"/>
  </p:sldMasterIdLst>
  <p:notesMasterIdLst>
    <p:notesMasterId r:id="rId30"/>
  </p:notesMasterIdLst>
  <p:sldIdLst>
    <p:sldId id="512" r:id="rId4"/>
    <p:sldId id="476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4" r:id="rId13"/>
    <p:sldId id="460" r:id="rId14"/>
    <p:sldId id="461" r:id="rId15"/>
    <p:sldId id="462" r:id="rId16"/>
    <p:sldId id="508" r:id="rId17"/>
    <p:sldId id="509" r:id="rId18"/>
    <p:sldId id="510" r:id="rId19"/>
    <p:sldId id="511" r:id="rId20"/>
    <p:sldId id="464" r:id="rId21"/>
    <p:sldId id="451" r:id="rId22"/>
    <p:sldId id="452" r:id="rId23"/>
    <p:sldId id="453" r:id="rId24"/>
    <p:sldId id="456" r:id="rId25"/>
    <p:sldId id="455" r:id="rId26"/>
    <p:sldId id="507" r:id="rId27"/>
    <p:sldId id="465" r:id="rId28"/>
    <p:sldId id="527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2"/>
    <a:srgbClr val="A083C4"/>
    <a:srgbClr val="9671AF"/>
    <a:srgbClr val="636497"/>
    <a:srgbClr val="38746F"/>
    <a:srgbClr val="449B9B"/>
    <a:srgbClr val="009051"/>
    <a:srgbClr val="5997D1"/>
    <a:srgbClr val="3485D0"/>
    <a:srgbClr val="328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6"/>
    <p:restoredTop sz="93917"/>
  </p:normalViewPr>
  <p:slideViewPr>
    <p:cSldViewPr snapToGrid="0" snapToObjects="1">
      <p:cViewPr>
        <p:scale>
          <a:sx n="150" d="100"/>
          <a:sy n="150" d="100"/>
        </p:scale>
        <p:origin x="85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9807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400" b="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3416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04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set-context $(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current-context) --namespace=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ramesh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-o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jsonpath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='{.users[0].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user.auth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provider.config.id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-token}'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3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Relationship Id="rId3" Type="http://schemas.openxmlformats.org/officeDocument/2006/relationships/image" Target="../media/image4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emf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83463" y="731519"/>
            <a:ext cx="8639400" cy="276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12284" y="4878387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83463" y="731542"/>
            <a:ext cx="8639400" cy="285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11943" y="4877991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 dirty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83463" y="731542"/>
            <a:ext cx="8639400" cy="285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sz="2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11943" y="4877991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 dirty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83463" y="731519"/>
            <a:ext cx="8639400" cy="276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283464" y="1371600"/>
            <a:ext cx="8621100" cy="2709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lvl="0" indent="6350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8888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04800" marR="0" lvl="1" indent="3810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8125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482600" marR="0" lvl="2" indent="2540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92857"/>
              <a:buFont typeface="Helvetica Neue Light"/>
              <a:buChar char="-"/>
              <a:defRPr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647700" marR="0" lvl="3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8255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498600" marR="0" lvl="5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41500" marR="0" lvl="6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84400" marR="0" lvl="7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27300" marR="0" lvl="8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12284" y="4878387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">
    <p:bg>
      <p:bgPr>
        <a:solidFill>
          <a:schemeClr val="accent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96000" y="324000"/>
            <a:ext cx="8352000" cy="81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700"/>
            </a:lvl2pPr>
            <a:lvl3pPr lvl="2" indent="0" rtl="0">
              <a:spcBef>
                <a:spcPts val="0"/>
              </a:spcBef>
              <a:buFont typeface="Arial"/>
              <a:buNone/>
              <a:defRPr sz="700"/>
            </a:lvl3pPr>
            <a:lvl4pPr lvl="3" indent="0" rtl="0">
              <a:spcBef>
                <a:spcPts val="0"/>
              </a:spcBef>
              <a:buFont typeface="Arial"/>
              <a:buNone/>
              <a:defRPr sz="700"/>
            </a:lvl4pPr>
            <a:lvl5pPr lvl="4" indent="0" rtl="0">
              <a:spcBef>
                <a:spcPts val="0"/>
              </a:spcBef>
              <a:buFont typeface="Arial"/>
              <a:buNone/>
              <a:defRPr sz="700"/>
            </a:lvl5pPr>
            <a:lvl6pPr lvl="5" indent="0" rtl="0">
              <a:spcBef>
                <a:spcPts val="0"/>
              </a:spcBef>
              <a:buFont typeface="Arial"/>
              <a:buNone/>
              <a:defRPr sz="700"/>
            </a:lvl6pPr>
            <a:lvl7pPr lvl="6" indent="0" rtl="0">
              <a:spcBef>
                <a:spcPts val="0"/>
              </a:spcBef>
              <a:buFont typeface="Arial"/>
              <a:buNone/>
              <a:defRPr sz="700"/>
            </a:lvl7pPr>
            <a:lvl8pPr lvl="7" indent="0" rtl="0">
              <a:spcBef>
                <a:spcPts val="0"/>
              </a:spcBef>
              <a:buFont typeface="Arial"/>
              <a:buNone/>
              <a:defRPr sz="700"/>
            </a:lvl8pPr>
            <a:lvl9pPr lvl="8" indent="0" rtl="0">
              <a:spcBef>
                <a:spcPts val="0"/>
              </a:spcBef>
              <a:buFont typeface="Arial"/>
              <a:buNone/>
              <a:defRPr sz="7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96000" y="729000"/>
            <a:ext cx="8352000" cy="40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-254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96900" marR="0" lvl="2" indent="-381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87400" marR="0" lvl="3" indent="-508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7900" marR="0" lvl="4" indent="-381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25600" marR="0" lvl="6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66900" marR="0" lvl="7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20900" marR="0" lvl="8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7667860" y="4563000"/>
            <a:ext cx="1080000" cy="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2951483" y="4563000"/>
            <a:ext cx="3240299" cy="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96000" y="4563000"/>
            <a:ext cx="675000" cy="2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7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040A0BD-88E9-504F-B0E7-9876F900D3E5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41A4-4A1F-5D47-992E-F292207D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4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1371600"/>
            <a:ext cx="8621184" cy="270891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 baseline="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2286" y="4878389"/>
            <a:ext cx="2124075" cy="109537"/>
          </a:xfrm>
        </p:spPr>
        <p:txBody>
          <a:bodyPr/>
          <a:lstStyle>
            <a:lvl1pPr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EE7AE1-7A2C-405D-9BD1-A0A8E1A4920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7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5858357" y="1738569"/>
            <a:ext cx="4568450" cy="1561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852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1">
    <p:bg>
      <p:bgPr>
        <a:solidFill>
          <a:srgbClr val="253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0275" y="235324"/>
            <a:ext cx="1563050" cy="45716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750" y="4589006"/>
            <a:ext cx="558399" cy="2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0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4046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4046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1" y="1816100"/>
          <a:ext cx="853757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7575"/>
              </a:tblGrid>
              <a:tr h="152400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en-US" sz="800" kern="500" spc="5000" dirty="0"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ltUpDiag">
                      <a:fgClr>
                        <a:schemeClr val="tx2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1752" y="2057400"/>
            <a:ext cx="8503920" cy="498598"/>
          </a:xfr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D1A2DD-8468-4B9E-936E-367B05064B4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2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68205" cy="276999"/>
          </a:xfrm>
        </p:spPr>
        <p:txBody>
          <a:bodyPr/>
          <a:lstStyle>
            <a:lvl1pPr marL="0" marR="0" indent="0" algn="l" defTabSz="6858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63825" y="1371600"/>
            <a:ext cx="5687845" cy="3086100"/>
          </a:xfrm>
        </p:spPr>
        <p:txBody>
          <a:bodyPr tIns="91440"/>
          <a:lstStyle>
            <a:lvl1pPr marL="0" indent="0">
              <a:lnSpc>
                <a:spcPct val="100000"/>
              </a:lnSpc>
              <a:spcBef>
                <a:spcPts val="81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176215" indent="0">
              <a:buNone/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F3409C-6F8E-402E-9B83-A9B7BD7390D5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00175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7" y="1370411"/>
            <a:ext cx="4151313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7836EA-5273-4557-8F3E-94501D62215B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4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3" y="731520"/>
            <a:ext cx="8403337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64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64" y="1631156"/>
            <a:ext cx="4040188" cy="2963466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0EFFF9-8454-4A0C-944F-F548B0D0221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45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86800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78" y="1370411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283464" y="3030074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4587178" y="3030074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7A9A71-EA24-4104-9476-E93F189E6359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9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6345936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BCEA44-5960-4B24-99E8-3441978B53A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06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2798F6-F013-4760-8348-C4FCC72F6FC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49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2"/>
          </p:nvPr>
        </p:nvSpPr>
        <p:spPr>
          <a:xfrm>
            <a:off x="2441446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47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A860D7-F945-411E-98F6-33B3F11DB7F6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1822078"/>
          </a:xfrm>
        </p:spPr>
        <p:txBody>
          <a:bodyPr>
            <a:noAutofit/>
          </a:bodyPr>
          <a:lstStyle>
            <a:lvl1pPr>
              <a:buClrTx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2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2441447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641848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A1CEB-A26D-4DB6-B64A-33B309DB8BF4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7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0" y="-10160"/>
            <a:ext cx="9194800" cy="5176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5296" y="4872562"/>
            <a:ext cx="357791" cy="1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4011261"/>
            <a:ext cx="8503920" cy="27699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9184" y="4389120"/>
            <a:ext cx="8503920" cy="488871"/>
          </a:xfrm>
        </p:spPr>
        <p:txBody>
          <a:bodyPr/>
          <a:lstStyle>
            <a:lvl1pPr marL="0" indent="0">
              <a:buNone/>
              <a:defRPr lang="en-US" sz="1800" kern="1200" baseline="0" dirty="0" smtClean="0">
                <a:solidFill>
                  <a:schemeClr val="tx1"/>
                </a:solidFill>
                <a:latin typeface="HelvNeue Bold for IBM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E9FF40-7B5D-4922-A927-EFA44CD30DAE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2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4" y="3859029"/>
            <a:ext cx="8346160" cy="276999"/>
          </a:xfrm>
        </p:spPr>
        <p:txBody>
          <a:bodyPr anchor="b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8615" y="4149090"/>
            <a:ext cx="8346161" cy="685800"/>
          </a:xfrm>
        </p:spPr>
        <p:txBody>
          <a:bodyPr/>
          <a:lstStyle>
            <a:lvl1pPr marL="0" indent="0">
              <a:buNone/>
              <a:defRPr kern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0E7C51-DF63-4E3A-A25C-32C79F93BC44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2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2B07D5-DB89-459D-B5FE-3461CF0B218B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7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0" y="-7620"/>
            <a:ext cx="9197340" cy="517781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271" y="1917164"/>
            <a:ext cx="3930947" cy="921488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20582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endParaRPr lang="en-US" sz="1613" kern="1200" dirty="0" smtClean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373" y="4767263"/>
            <a:ext cx="7783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>
                <a:solidFill>
                  <a:srgbClr val="323232">
                    <a:tint val="75000"/>
                  </a:srgbClr>
                </a:solidFill>
              </a:rPr>
              <a:t>Page </a:t>
            </a:r>
            <a:fld id="{6740C4C2-4522-1A48-9283-5910E9CFCAC6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372" y="273845"/>
            <a:ext cx="8267310" cy="27699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35343" y="4758758"/>
            <a:ext cx="3086100" cy="273844"/>
          </a:xfrm>
          <a:prstGeom prst="rect">
            <a:avLst/>
          </a:prstGeom>
        </p:spPr>
        <p:txBody>
          <a:bodyPr vert="horz" lIns="68571" tIns="34286" rIns="68571" bIns="34286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dirty="0" smtClean="0">
                <a:solidFill>
                  <a:srgbClr val="323232">
                    <a:tint val="75000"/>
                  </a:srgbClr>
                </a:solidFill>
                <a:latin typeface="Arial"/>
                <a:cs typeface="Arial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91237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2413" y="247650"/>
            <a:ext cx="4309110" cy="2769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318" y="4695732"/>
            <a:ext cx="9144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fld id="{BD261F77-B962-7B41-9643-D95CE0C6E0EA}" type="datetime1">
              <a:rPr lang="en-US" sz="1613" kern="120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</a:pPr>
              <a:t>6/1/18</a:t>
            </a:fld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203" y="4695732"/>
            <a:ext cx="6858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r>
              <a:rPr lang="en-US" sz="1613" kern="1200" dirty="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t>IBM</a:t>
            </a:r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6882" y="4695732"/>
            <a:ext cx="457200" cy="201168"/>
          </a:xfrm>
          <a:prstGeom prst="rect">
            <a:avLst/>
          </a:prstGeom>
        </p:spPr>
        <p:txBody>
          <a:bodyPr/>
          <a:lstStyle/>
          <a:p>
            <a:fld id="{E4DBDE34-E9B5-E04F-B662-69720E4BCB53}" type="slidenum">
              <a:rPr lang="en-US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304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1371600"/>
            <a:ext cx="8621184" cy="270891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 baseline="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2286" y="4878389"/>
            <a:ext cx="2124075" cy="109537"/>
          </a:xfrm>
        </p:spPr>
        <p:txBody>
          <a:bodyPr/>
          <a:lstStyle>
            <a:lvl1pPr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EE7AE1-7A2C-405D-9BD1-A0A8E1A4920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0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5858357" y="1738569"/>
            <a:ext cx="4568450" cy="1561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2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1">
    <p:bg>
      <p:bgPr>
        <a:solidFill>
          <a:srgbClr val="253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0275" y="235324"/>
            <a:ext cx="1563050" cy="45716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750" y="4589006"/>
            <a:ext cx="558399" cy="2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63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4046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4046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1" y="1816100"/>
          <a:ext cx="853757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7575"/>
              </a:tblGrid>
              <a:tr h="152400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en-US" sz="800" kern="500" spc="5000" dirty="0"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ltUpDiag">
                      <a:fgClr>
                        <a:schemeClr val="tx2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1752" y="2057400"/>
            <a:ext cx="8503920" cy="498598"/>
          </a:xfr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D1A2DD-8468-4B9E-936E-367B05064B4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68205" cy="276999"/>
          </a:xfrm>
        </p:spPr>
        <p:txBody>
          <a:bodyPr/>
          <a:lstStyle>
            <a:lvl1pPr marL="0" marR="0" indent="0" algn="l" defTabSz="6858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63825" y="1371600"/>
            <a:ext cx="5687845" cy="3086100"/>
          </a:xfrm>
        </p:spPr>
        <p:txBody>
          <a:bodyPr tIns="91440"/>
          <a:lstStyle>
            <a:lvl1pPr marL="0" indent="0">
              <a:lnSpc>
                <a:spcPct val="100000"/>
              </a:lnSpc>
              <a:spcBef>
                <a:spcPts val="81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176215" indent="0">
              <a:buNone/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F3409C-6F8E-402E-9B83-A9B7BD7390D5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0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00175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7" y="1370411"/>
            <a:ext cx="4151313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7836EA-5273-4557-8F3E-94501D62215B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1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3" y="731520"/>
            <a:ext cx="8403337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64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64" y="1631156"/>
            <a:ext cx="4040188" cy="2963466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0EFFF9-8454-4A0C-944F-F548B0D0221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6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86800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78" y="1370411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283464" y="3030074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4587178" y="3030074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7A9A71-EA24-4104-9476-E93F189E6359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6345936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BCEA44-5960-4B24-99E8-3441978B53A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2798F6-F013-4760-8348-C4FCC72F6FC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66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2"/>
          </p:nvPr>
        </p:nvSpPr>
        <p:spPr>
          <a:xfrm>
            <a:off x="2441446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47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A860D7-F945-411E-98F6-33B3F11DB7F6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66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1822078"/>
          </a:xfrm>
        </p:spPr>
        <p:txBody>
          <a:bodyPr>
            <a:noAutofit/>
          </a:bodyPr>
          <a:lstStyle>
            <a:lvl1pPr>
              <a:buClrTx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2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2441447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641848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A1CEB-A26D-4DB6-B64A-33B309DB8BF4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4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4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0" y="-10160"/>
            <a:ext cx="9194800" cy="5176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5296" y="4872562"/>
            <a:ext cx="357791" cy="1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4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90500" y="650081"/>
            <a:ext cx="8734500" cy="67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849174" y="-1227618"/>
            <a:ext cx="3417000" cy="8734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4011261"/>
            <a:ext cx="8503920" cy="27699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9184" y="4389120"/>
            <a:ext cx="8503920" cy="488871"/>
          </a:xfrm>
        </p:spPr>
        <p:txBody>
          <a:bodyPr/>
          <a:lstStyle>
            <a:lvl1pPr marL="0" indent="0">
              <a:buNone/>
              <a:defRPr lang="en-US" sz="1800" kern="1200" baseline="0" dirty="0" smtClean="0">
                <a:solidFill>
                  <a:schemeClr val="tx1"/>
                </a:solidFill>
                <a:latin typeface="HelvNeue Bold for IBM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E9FF40-7B5D-4922-A927-EFA44CD30DAE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28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4" y="3859029"/>
            <a:ext cx="8346160" cy="276999"/>
          </a:xfrm>
        </p:spPr>
        <p:txBody>
          <a:bodyPr anchor="b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8615" y="4149090"/>
            <a:ext cx="8346161" cy="685800"/>
          </a:xfrm>
        </p:spPr>
        <p:txBody>
          <a:bodyPr/>
          <a:lstStyle>
            <a:lvl1pPr marL="0" indent="0">
              <a:buNone/>
              <a:defRPr kern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0E7C51-DF63-4E3A-A25C-32C79F93BC44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72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2B07D5-DB89-459D-B5FE-3461CF0B218B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9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0" y="-7620"/>
            <a:ext cx="9197340" cy="517781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271" y="1917164"/>
            <a:ext cx="3930947" cy="921488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20582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endParaRPr lang="en-US" sz="1613" kern="1200" dirty="0" smtClean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373" y="4767263"/>
            <a:ext cx="7783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>
                <a:solidFill>
                  <a:srgbClr val="323232">
                    <a:tint val="75000"/>
                  </a:srgbClr>
                </a:solidFill>
              </a:rPr>
              <a:t>Page </a:t>
            </a:r>
            <a:fld id="{6740C4C2-4522-1A48-9283-5910E9CFCAC6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372" y="273845"/>
            <a:ext cx="8267310" cy="27699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35343" y="4758758"/>
            <a:ext cx="3086100" cy="273844"/>
          </a:xfrm>
          <a:prstGeom prst="rect">
            <a:avLst/>
          </a:prstGeom>
        </p:spPr>
        <p:txBody>
          <a:bodyPr vert="horz" lIns="68571" tIns="34286" rIns="68571" bIns="34286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dirty="0" smtClean="0">
                <a:solidFill>
                  <a:srgbClr val="323232">
                    <a:tint val="75000"/>
                  </a:srgbClr>
                </a:solidFill>
                <a:latin typeface="Arial"/>
                <a:cs typeface="Arial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006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2413" y="247650"/>
            <a:ext cx="4309110" cy="2769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318" y="4695732"/>
            <a:ext cx="9144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fld id="{BD261F77-B962-7B41-9643-D95CE0C6E0EA}" type="datetime1">
              <a:rPr lang="en-US" sz="1613" kern="120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</a:pPr>
              <a:t>6/1/18</a:t>
            </a:fld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203" y="4695732"/>
            <a:ext cx="6858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r>
              <a:rPr lang="en-US" sz="1613" kern="1200" dirty="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t>IBM</a:t>
            </a:r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6882" y="4695732"/>
            <a:ext cx="457200" cy="201168"/>
          </a:xfrm>
          <a:prstGeom prst="rect">
            <a:avLst/>
          </a:prstGeom>
        </p:spPr>
        <p:txBody>
          <a:bodyPr/>
          <a:lstStyle/>
          <a:p>
            <a:fld id="{E4DBDE34-E9B5-E04F-B662-69720E4BCB53}" type="slidenum">
              <a:rPr lang="en-US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015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1349474" y="-447055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1">
    <p:bg>
      <p:bgPr>
        <a:solidFill>
          <a:srgbClr val="25396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83464" y="3127248"/>
            <a:ext cx="6795300" cy="543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04800" marR="0" lvl="1" indent="3810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8125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469900" marR="0" lvl="2" indent="3810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92857"/>
              <a:buFont typeface="Helvetica Neue Light"/>
              <a:buChar char="-"/>
              <a:defRPr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647700" marR="0" lvl="3" indent="12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812800" marR="0" lvl="4" indent="-1143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498600" marR="0" lvl="5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41500" marR="0" lvl="6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84400" marR="0" lvl="7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27300" marR="0" lvl="8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83464" y="1690980"/>
            <a:ext cx="6795300" cy="1218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sz="4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" y="4589004"/>
            <a:ext cx="558300" cy="2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758408" y="73797"/>
            <a:ext cx="307500" cy="157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52400" y="73797"/>
            <a:ext cx="396000" cy="157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IBM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245888" y="18877"/>
            <a:ext cx="1311299" cy="157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6096662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hape 94"/>
          <p:cNvCxnSpPr/>
          <p:nvPr/>
        </p:nvCxnSpPr>
        <p:spPr>
          <a:xfrm>
            <a:off x="7620662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5" name="Shape 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3864" y="4855012"/>
            <a:ext cx="390900" cy="1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content (2-columns)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52414" y="1023937"/>
            <a:ext cx="4075200" cy="360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lvl="0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9300" marR="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01900" marR="0" lvl="5" indent="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591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163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735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52414" y="247650"/>
            <a:ext cx="4319700" cy="776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571999" y="1023937"/>
            <a:ext cx="4076699" cy="360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lvl="0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9300" marR="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01900" marR="0" lvl="5" indent="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591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163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735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17759" y="4868400"/>
            <a:ext cx="2133600" cy="172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34.xml"/><Relationship Id="rId21" Type="http://schemas.openxmlformats.org/officeDocument/2006/relationships/theme" Target="../theme/theme2.xml"/><Relationship Id="rId22" Type="http://schemas.openxmlformats.org/officeDocument/2006/relationships/image" Target="../media/image4.emf"/><Relationship Id="rId10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54.xml"/><Relationship Id="rId21" Type="http://schemas.openxmlformats.org/officeDocument/2006/relationships/theme" Target="../theme/theme3.xml"/><Relationship Id="rId22" Type="http://schemas.openxmlformats.org/officeDocument/2006/relationships/image" Target="../media/image4.emf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42" y="0"/>
            <a:ext cx="9141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90500" y="650081"/>
            <a:ext cx="8734500" cy="67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90500" y="1431131"/>
            <a:ext cx="8734500" cy="3417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3" r:id="rId8"/>
    <p:sldLayoutId id="2147483664" r:id="rId9"/>
    <p:sldLayoutId id="2147483667" r:id="rId10"/>
    <p:sldLayoutId id="2147483668" r:id="rId11"/>
    <p:sldLayoutId id="2147483669" r:id="rId12"/>
    <p:sldLayoutId id="2147483671" r:id="rId13"/>
    <p:sldLayoutId id="214748371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4164" y="914400"/>
            <a:ext cx="8455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First level (Click to edit Master text styles, 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18)</a:t>
            </a:r>
          </a:p>
          <a:p>
            <a:pPr lvl="1"/>
            <a:r>
              <a:rPr lang="en-US" altLang="en-US" dirty="0" smtClean="0"/>
              <a:t>Second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16)</a:t>
            </a:r>
          </a:p>
          <a:p>
            <a:pPr lvl="2"/>
            <a:r>
              <a:rPr lang="en-US" altLang="en-US" dirty="0" smtClean="0"/>
              <a:t>Third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14)</a:t>
            </a:r>
          </a:p>
          <a:p>
            <a:pPr lvl="3"/>
            <a:r>
              <a:rPr lang="en-US" altLang="en-US" dirty="0" smtClean="0"/>
              <a:t>Fourth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12)</a:t>
            </a:r>
          </a:p>
          <a:p>
            <a:pPr lvl="4"/>
            <a:r>
              <a:rPr lang="en-US" altLang="en-US" dirty="0" smtClean="0"/>
              <a:t>Fifth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10)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84163" y="219075"/>
            <a:ext cx="868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286" y="4878389"/>
            <a:ext cx="21240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07789" fontAlgn="base">
              <a:spcBef>
                <a:spcPct val="0"/>
              </a:spcBef>
              <a:spcAft>
                <a:spcPct val="0"/>
              </a:spcAft>
              <a:defRPr/>
            </a:pPr>
            <a:fld id="{FE00C8DF-F8B6-4EE3-AF24-BC08B3A30527}" type="slidenum">
              <a:rPr lang="en-US" kern="1200" smtClean="0">
                <a:solidFill>
                  <a:srgbClr val="323232"/>
                </a:solidFill>
                <a:ea typeface="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solidFill>
                <a:srgbClr val="323232"/>
              </a:solidFill>
              <a:ea typeface="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6300" y="4872562"/>
            <a:ext cx="357188" cy="1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Neue Bold for IBM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5pPr>
      <a:lvl6pPr marL="3429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6pPr>
      <a:lvl7pPr marL="68580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7pPr>
      <a:lvl8pPr marL="102871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8pPr>
      <a:lvl9pPr marL="137161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9pPr>
    </p:titleStyle>
    <p:bodyStyle>
      <a:lvl1pPr marL="131765" indent="-131765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03217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Arial" pitchFamily="34" charset="0"/>
        </a:defRPr>
      </a:lvl2pPr>
      <a:lvl3pPr marL="474669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Char char="-"/>
        <a:defRPr sz="1400">
          <a:solidFill>
            <a:schemeClr val="tx1"/>
          </a:solidFill>
          <a:latin typeface="+mn-lt"/>
          <a:cs typeface="Arial" pitchFamily="34" charset="0"/>
        </a:defRPr>
      </a:lvl3pPr>
      <a:lvl4pPr marL="646121" indent="-12859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2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817573" indent="-1222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1497825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6pPr>
      <a:lvl7pPr marL="1840729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7pPr>
      <a:lvl8pPr marL="2183633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8pPr>
      <a:lvl9pPr marL="2526538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62">
          <p15:clr>
            <a:srgbClr val="F26B43"/>
          </p15:clr>
        </p15:guide>
        <p15:guide id="2" pos="181">
          <p15:clr>
            <a:srgbClr val="F26B43"/>
          </p15:clr>
        </p15:guide>
        <p15:guide id="3" orient="horz" pos="2368">
          <p15:clr>
            <a:srgbClr val="F26B43"/>
          </p15:clr>
        </p15:guide>
        <p15:guide id="4" pos="557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4164" y="914400"/>
            <a:ext cx="8455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First level (Click to edit Master text styles, 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18)</a:t>
            </a:r>
          </a:p>
          <a:p>
            <a:pPr lvl="1"/>
            <a:r>
              <a:rPr lang="en-US" altLang="en-US" dirty="0" smtClean="0"/>
              <a:t>Second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16)</a:t>
            </a:r>
          </a:p>
          <a:p>
            <a:pPr lvl="2"/>
            <a:r>
              <a:rPr lang="en-US" altLang="en-US" dirty="0" smtClean="0"/>
              <a:t>Third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14)</a:t>
            </a:r>
          </a:p>
          <a:p>
            <a:pPr lvl="3"/>
            <a:r>
              <a:rPr lang="en-US" altLang="en-US" dirty="0" smtClean="0"/>
              <a:t>Fourth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12)</a:t>
            </a:r>
          </a:p>
          <a:p>
            <a:pPr lvl="4"/>
            <a:r>
              <a:rPr lang="en-US" altLang="en-US" dirty="0" smtClean="0"/>
              <a:t>Fifth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10)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84163" y="219075"/>
            <a:ext cx="868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286" y="4878389"/>
            <a:ext cx="21240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07789" fontAlgn="base">
              <a:spcBef>
                <a:spcPct val="0"/>
              </a:spcBef>
              <a:spcAft>
                <a:spcPct val="0"/>
              </a:spcAft>
              <a:defRPr/>
            </a:pPr>
            <a:fld id="{FE00C8DF-F8B6-4EE3-AF24-BC08B3A30527}" type="slidenum">
              <a:rPr lang="en-US" kern="1200" smtClean="0">
                <a:solidFill>
                  <a:srgbClr val="323232"/>
                </a:solidFill>
                <a:ea typeface="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solidFill>
                <a:srgbClr val="323232"/>
              </a:solidFill>
              <a:ea typeface="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6300" y="4872562"/>
            <a:ext cx="357188" cy="1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7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Neue Bold for IBM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5pPr>
      <a:lvl6pPr marL="3429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6pPr>
      <a:lvl7pPr marL="68580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7pPr>
      <a:lvl8pPr marL="102871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8pPr>
      <a:lvl9pPr marL="137161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9pPr>
    </p:titleStyle>
    <p:bodyStyle>
      <a:lvl1pPr marL="131765" indent="-131765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03217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Arial" pitchFamily="34" charset="0"/>
        </a:defRPr>
      </a:lvl2pPr>
      <a:lvl3pPr marL="474669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Char char="-"/>
        <a:defRPr sz="1400">
          <a:solidFill>
            <a:schemeClr val="tx1"/>
          </a:solidFill>
          <a:latin typeface="+mn-lt"/>
          <a:cs typeface="Arial" pitchFamily="34" charset="0"/>
        </a:defRPr>
      </a:lvl3pPr>
      <a:lvl4pPr marL="646121" indent="-12859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2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817573" indent="-1222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1497825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6pPr>
      <a:lvl7pPr marL="1840729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7pPr>
      <a:lvl8pPr marL="2183633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8pPr>
      <a:lvl9pPr marL="2526538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62">
          <p15:clr>
            <a:srgbClr val="F26B43"/>
          </p15:clr>
        </p15:guide>
        <p15:guide id="2" pos="181">
          <p15:clr>
            <a:srgbClr val="F26B43"/>
          </p15:clr>
        </p15:guide>
        <p15:guide id="3" orient="horz" pos="2368">
          <p15:clr>
            <a:srgbClr val="F26B43"/>
          </p15:clr>
        </p15:guide>
        <p15:guide id="4" pos="557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cli/reference/bluemix_cli/get_started.html#getting-started" TargetMode="External"/><Relationship Id="rId4" Type="http://schemas.openxmlformats.org/officeDocument/2006/relationships/hyperlink" Target="https://console.bluemix.net/containers-kubernetes/catalog/cluster/create" TargetMode="External"/><Relationship Id="rId5" Type="http://schemas.openxmlformats.org/officeDocument/2006/relationships/hyperlink" Target="https://kubernetes.io/docs/tasks/tools/install-kubectl/" TargetMode="External"/><Relationship Id="rId6" Type="http://schemas.openxmlformats.org/officeDocument/2006/relationships/hyperlink" Target="https://github.com/kubernetes/helm/blob/master/docs/install.md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helm.sh/using_helm/#installing-hel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BMDevConnect/kube_ICP#steps-hel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26451"/>
            <a:ext cx="8147407" cy="3185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Setting up environment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19918" y="1006867"/>
            <a:ext cx="8692587" cy="380820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8280" indent="-88280" defTabSz="612647">
              <a:spcBef>
                <a:spcPts val="75"/>
              </a:spcBef>
              <a:defRPr sz="1600"/>
            </a:pPr>
            <a:r>
              <a:rPr lang="en-US" dirty="0"/>
              <a:t>Install IBM cloud CLI(</a:t>
            </a:r>
            <a:r>
              <a:rPr lang="en-US" dirty="0" err="1"/>
              <a:t>bx</a:t>
            </a:r>
            <a:r>
              <a:rPr lang="en-US" dirty="0" smtClean="0"/>
              <a:t>) :</a:t>
            </a:r>
          </a:p>
          <a:p>
            <a:pPr marL="88280" indent="-88280" defTabSz="612647">
              <a:spcBef>
                <a:spcPts val="75"/>
              </a:spcBef>
              <a:defRPr sz="1600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console.bluemix.net/docs/cli/reference/bluemix_cli/get_started.html#getting-started</a:t>
            </a:r>
            <a:endParaRPr lang="en-US" dirty="0" smtClean="0"/>
          </a:p>
          <a:p>
            <a:pPr marL="88280" indent="-88280" defTabSz="612647">
              <a:spcBef>
                <a:spcPts val="75"/>
              </a:spcBef>
              <a:defRPr sz="1600"/>
            </a:pPr>
            <a:endParaRPr lang="en-US" dirty="0" smtClean="0"/>
          </a:p>
          <a:p>
            <a:pPr marL="88280" indent="-88280" defTabSz="612647">
              <a:spcBef>
                <a:spcPts val="75"/>
              </a:spcBef>
              <a:defRPr sz="1600"/>
            </a:pPr>
            <a:r>
              <a:rPr lang="en-US" dirty="0" smtClean="0"/>
              <a:t>Install </a:t>
            </a:r>
            <a:r>
              <a:rPr lang="en-US" dirty="0"/>
              <a:t>container service </a:t>
            </a:r>
            <a:r>
              <a:rPr lang="en-US" dirty="0" smtClean="0"/>
              <a:t> Plugins : </a:t>
            </a:r>
          </a:p>
          <a:p>
            <a:pPr marL="88280" indent="-88280" defTabSz="612647">
              <a:spcBef>
                <a:spcPts val="75"/>
              </a:spcBef>
              <a:defRPr sz="1600"/>
            </a:pPr>
            <a:r>
              <a:rPr lang="en-US" dirty="0" err="1" smtClean="0"/>
              <a:t>bx</a:t>
            </a:r>
            <a:r>
              <a:rPr lang="en-US" dirty="0" smtClean="0"/>
              <a:t> </a:t>
            </a:r>
            <a:r>
              <a:rPr lang="en-US" dirty="0"/>
              <a:t>plugin install container-service -r Bluemix</a:t>
            </a:r>
          </a:p>
          <a:p>
            <a:pPr marL="88280" indent="-88280" defTabSz="612647">
              <a:spcBef>
                <a:spcPts val="75"/>
              </a:spcBef>
              <a:defRPr sz="1600"/>
            </a:pPr>
            <a:endParaRPr lang="en-US" dirty="0"/>
          </a:p>
          <a:p>
            <a:pPr marL="88280" indent="-88280" defTabSz="612647">
              <a:spcBef>
                <a:spcPts val="75"/>
              </a:spcBef>
              <a:defRPr sz="1600"/>
            </a:pPr>
            <a:r>
              <a:rPr lang="en-US" dirty="0" smtClean="0"/>
              <a:t>Install </a:t>
            </a:r>
            <a:r>
              <a:rPr lang="en-US" dirty="0"/>
              <a:t>Kubernetes Cluster </a:t>
            </a:r>
            <a:r>
              <a:rPr lang="en-US" dirty="0" smtClean="0"/>
              <a:t>:</a:t>
            </a:r>
          </a:p>
          <a:p>
            <a:pPr marL="88280" indent="-88280" defTabSz="612647">
              <a:spcBef>
                <a:spcPts val="75"/>
              </a:spcBef>
              <a:defRPr sz="1600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console.bluemix.net/containers-kubernetes/catalog/cluster/create</a:t>
            </a:r>
            <a:endParaRPr lang="en-US" dirty="0" smtClean="0"/>
          </a:p>
          <a:p>
            <a:pPr marL="88280" indent="-88280" defTabSz="612647">
              <a:spcBef>
                <a:spcPts val="75"/>
              </a:spcBef>
              <a:defRPr sz="1600"/>
            </a:pPr>
            <a:endParaRPr lang="en-US" dirty="0" smtClean="0"/>
          </a:p>
          <a:p>
            <a:pPr marL="88280" indent="-88280" defTabSz="612647">
              <a:spcBef>
                <a:spcPts val="75"/>
              </a:spcBef>
              <a:defRPr sz="1600"/>
            </a:pPr>
            <a:r>
              <a:rPr lang="en-US" dirty="0" smtClean="0"/>
              <a:t>Install Kubernetes </a:t>
            </a:r>
            <a:r>
              <a:rPr lang="en-US" dirty="0"/>
              <a:t>CLI: </a:t>
            </a:r>
            <a:endParaRPr lang="en-US" dirty="0" smtClean="0"/>
          </a:p>
          <a:p>
            <a:pPr marL="88280" indent="-88280" defTabSz="612647">
              <a:spcBef>
                <a:spcPts val="75"/>
              </a:spcBef>
              <a:defRPr sz="1600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://kubernetes.io/docs/tasks/tools/install-kubectl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88280" indent="-88280" defTabSz="612647">
              <a:spcBef>
                <a:spcPts val="75"/>
              </a:spcBef>
              <a:defRPr sz="1600"/>
            </a:pPr>
            <a:endParaRPr lang="en-US" dirty="0" smtClean="0"/>
          </a:p>
          <a:p>
            <a:pPr marL="88280" indent="-88280" defTabSz="612647">
              <a:spcBef>
                <a:spcPts val="75"/>
              </a:spcBef>
              <a:defRPr sz="1600"/>
            </a:pPr>
            <a:r>
              <a:rPr lang="en-US" dirty="0" smtClean="0"/>
              <a:t>Install Helm</a:t>
            </a:r>
            <a:r>
              <a:rPr lang="en-US" dirty="0"/>
              <a:t>: </a:t>
            </a:r>
            <a:endParaRPr lang="en-US" dirty="0" smtClean="0"/>
          </a:p>
          <a:p>
            <a:pPr marL="88280" indent="-88280" defTabSz="612647">
              <a:spcBef>
                <a:spcPts val="75"/>
              </a:spcBef>
              <a:defRPr sz="1600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github.com/kubernetes/helm/blob/master/docs/install.md</a:t>
            </a:r>
            <a:endParaRPr lang="en-US" dirty="0" smtClean="0"/>
          </a:p>
          <a:p>
            <a:pPr marL="88280" indent="-88280" defTabSz="612647">
              <a:spcBef>
                <a:spcPts val="75"/>
              </a:spcBef>
              <a:defRPr sz="1600"/>
            </a:pPr>
            <a:endParaRPr lang="en-US" dirty="0" smtClean="0"/>
          </a:p>
          <a:p>
            <a:pPr marL="88280" indent="-88280" defTabSz="612647">
              <a:spcBef>
                <a:spcPts val="75"/>
              </a:spcBef>
              <a:defRPr sz="1600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900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 Link: https://</a:t>
            </a:r>
            <a:r>
              <a:rPr lang="en-US" sz="1900" b="1" dirty="0" err="1" smtClean="0">
                <a:solidFill>
                  <a:schemeClr val="accent6">
                    <a:lumMod val="50000"/>
                  </a:schemeClr>
                </a:solidFill>
              </a:rPr>
              <a:t>github.com</a:t>
            </a:r>
            <a:r>
              <a:rPr lang="en-US" sz="1900" b="1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1900" b="1" dirty="0" err="1" smtClean="0">
                <a:solidFill>
                  <a:schemeClr val="accent6">
                    <a:lumMod val="50000"/>
                  </a:schemeClr>
                </a:solidFill>
              </a:rPr>
              <a:t>IBMDevConnect</a:t>
            </a:r>
            <a:r>
              <a:rPr lang="en-US" sz="1900" b="1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1900" b="1" dirty="0" err="1" smtClean="0">
                <a:solidFill>
                  <a:schemeClr val="accent6">
                    <a:lumMod val="50000"/>
                  </a:schemeClr>
                </a:solidFill>
              </a:rPr>
              <a:t>kube_ICP#setting-up-environment</a:t>
            </a:r>
            <a:endParaRPr lang="en-US" sz="19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87" y="484710"/>
            <a:ext cx="8270327" cy="429843"/>
          </a:xfrm>
        </p:spPr>
        <p:txBody>
          <a:bodyPr/>
          <a:lstStyle/>
          <a:p>
            <a:r>
              <a:rPr lang="en-US" dirty="0"/>
              <a:t>Prepare Helm Chart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After successful completion of section 1, you will be able to connect to you Kubernete cluster using </a:t>
            </a:r>
            <a:r>
              <a:rPr lang="en-US" dirty="0" err="1" smtClean="0"/>
              <a:t>kubectl</a:t>
            </a:r>
            <a:r>
              <a:rPr lang="en-US" dirty="0" smtClean="0"/>
              <a:t> and helm. Next step in this lab is to create Helm chart.</a:t>
            </a:r>
            <a:endParaRPr lang="en-GB" dirty="0" smtClean="0"/>
          </a:p>
          <a:p>
            <a:r>
              <a:rPr lang="en-US" dirty="0" smtClean="0"/>
              <a:t>Step 1: Execute “</a:t>
            </a:r>
            <a:r>
              <a:rPr lang="en-US" b="1" dirty="0" smtClean="0"/>
              <a:t>helm create lets-chat</a:t>
            </a:r>
            <a:r>
              <a:rPr lang="en-US" dirty="0" smtClean="0"/>
              <a:t>”, This creates following folder structure and template files will be created in respective folder.</a:t>
            </a:r>
            <a:endParaRPr lang="en-GB" dirty="0" smtClean="0"/>
          </a:p>
          <a:p>
            <a:r>
              <a:rPr lang="en-GB" dirty="0" smtClean="0"/>
              <a:t>lets-chat</a:t>
            </a:r>
          </a:p>
          <a:p>
            <a:r>
              <a:rPr lang="en-GB" dirty="0" smtClean="0"/>
              <a:t>├── </a:t>
            </a:r>
            <a:r>
              <a:rPr lang="en-GB" dirty="0" err="1" smtClean="0"/>
              <a:t>Chart.yaml</a:t>
            </a:r>
            <a:endParaRPr lang="en-GB" dirty="0" smtClean="0"/>
          </a:p>
          <a:p>
            <a:r>
              <a:rPr lang="en-GB" dirty="0" smtClean="0"/>
              <a:t>├── charts</a:t>
            </a:r>
          </a:p>
          <a:p>
            <a:r>
              <a:rPr lang="en-GB" dirty="0" smtClean="0"/>
              <a:t>├── templates</a:t>
            </a:r>
          </a:p>
          <a:p>
            <a:r>
              <a:rPr lang="en-GB" dirty="0" smtClean="0"/>
              <a:t>│   ├── </a:t>
            </a:r>
            <a:r>
              <a:rPr lang="en-GB" dirty="0" err="1" smtClean="0"/>
              <a:t>NOTES.txt</a:t>
            </a:r>
            <a:endParaRPr lang="en-GB" dirty="0" smtClean="0"/>
          </a:p>
          <a:p>
            <a:r>
              <a:rPr lang="en-GB" dirty="0" smtClean="0"/>
              <a:t>│   ├── _</a:t>
            </a:r>
            <a:r>
              <a:rPr lang="en-GB" dirty="0" err="1" smtClean="0"/>
              <a:t>helpers.tpl</a:t>
            </a:r>
            <a:endParaRPr lang="en-GB" dirty="0" smtClean="0"/>
          </a:p>
          <a:p>
            <a:r>
              <a:rPr lang="en-GB" dirty="0" smtClean="0"/>
              <a:t>│   ├── </a:t>
            </a:r>
            <a:r>
              <a:rPr lang="en-GB" dirty="0" err="1" smtClean="0"/>
              <a:t>deployment.yaml</a:t>
            </a:r>
            <a:endParaRPr lang="en-GB" dirty="0" smtClean="0"/>
          </a:p>
          <a:p>
            <a:r>
              <a:rPr lang="en-GB" dirty="0" smtClean="0"/>
              <a:t>│   ├── </a:t>
            </a:r>
            <a:r>
              <a:rPr lang="en-GB" dirty="0" err="1" smtClean="0"/>
              <a:t>ingress.yaml</a:t>
            </a:r>
            <a:endParaRPr lang="en-GB" dirty="0" smtClean="0"/>
          </a:p>
          <a:p>
            <a:r>
              <a:rPr lang="en-GB" dirty="0" smtClean="0"/>
              <a:t>│   └── </a:t>
            </a:r>
            <a:r>
              <a:rPr lang="en-GB" dirty="0" err="1" smtClean="0"/>
              <a:t>service.yaml</a:t>
            </a:r>
            <a:endParaRPr lang="en-GB" dirty="0" smtClean="0"/>
          </a:p>
          <a:p>
            <a:r>
              <a:rPr lang="en-GB" dirty="0" smtClean="0"/>
              <a:t>└── </a:t>
            </a:r>
            <a:r>
              <a:rPr lang="en-GB" dirty="0" err="1" smtClean="0"/>
              <a:t>values.yaml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All the required files are generated and it has to be modified as per your required.</a:t>
            </a:r>
            <a:endParaRPr lang="en-GB" dirty="0" smtClean="0"/>
          </a:p>
          <a:p>
            <a:r>
              <a:rPr lang="en-US" dirty="0" smtClean="0"/>
              <a:t>Replace the </a:t>
            </a:r>
            <a:r>
              <a:rPr lang="en-US" dirty="0" err="1" smtClean="0"/>
              <a:t>values.yaml</a:t>
            </a:r>
            <a:r>
              <a:rPr lang="en-US" dirty="0" smtClean="0"/>
              <a:t>, </a:t>
            </a:r>
            <a:r>
              <a:rPr lang="en-US" dirty="0" err="1" smtClean="0"/>
              <a:t>deployment.yaml</a:t>
            </a:r>
            <a:r>
              <a:rPr lang="en-US" dirty="0" smtClean="0"/>
              <a:t> and </a:t>
            </a:r>
            <a:r>
              <a:rPr lang="en-US" dirty="0" err="1" smtClean="0"/>
              <a:t>service.yaml</a:t>
            </a:r>
            <a:r>
              <a:rPr lang="en-US" dirty="0" smtClean="0"/>
              <a:t> with the one provided to you.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0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eployment.yaml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0" y="970671"/>
            <a:ext cx="6624666" cy="38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ervice.yaml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0" y="970671"/>
            <a:ext cx="6210300" cy="375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Values.yaml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0" y="984737"/>
            <a:ext cx="5067300" cy="39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561703"/>
            <a:ext cx="7886700" cy="403497"/>
          </a:xfrm>
        </p:spPr>
        <p:txBody>
          <a:bodyPr/>
          <a:lstStyle/>
          <a:p>
            <a:r>
              <a:rPr lang="en-US" dirty="0" smtClean="0"/>
              <a:t>Built-in Objects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+mj-lt"/>
                <a:ea typeface="Helvetica" charset="0"/>
                <a:cs typeface="Helvetica" charset="0"/>
              </a:rPr>
              <a:t>Release - 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Release.Name</a:t>
            </a:r>
            <a:r>
              <a:rPr lang="en-US" sz="1600" dirty="0">
                <a:latin typeface="+mj-lt"/>
                <a:ea typeface="Helvetica" charset="0"/>
                <a:cs typeface="Helvetica" charset="0"/>
              </a:rPr>
              <a:t>, 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Release.Time</a:t>
            </a:r>
            <a:r>
              <a:rPr lang="en-US" sz="1600" dirty="0">
                <a:latin typeface="+mj-lt"/>
                <a:ea typeface="Helvetica" charset="0"/>
                <a:cs typeface="Helvetica" charset="0"/>
              </a:rPr>
              <a:t>, 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Release.Namespace</a:t>
            </a:r>
            <a:r>
              <a:rPr lang="en-US" sz="1600" dirty="0">
                <a:latin typeface="+mj-lt"/>
                <a:ea typeface="Helvetica" charset="0"/>
                <a:cs typeface="Helvetica" charset="0"/>
              </a:rPr>
              <a:t>, 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Release.Service</a:t>
            </a:r>
            <a:r>
              <a:rPr lang="en-US" sz="1600" dirty="0">
                <a:latin typeface="+mj-lt"/>
                <a:ea typeface="Helvetica" charset="0"/>
                <a:cs typeface="Helvetica" charset="0"/>
              </a:rPr>
              <a:t>, 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Release.Revision</a:t>
            </a:r>
            <a:r>
              <a:rPr lang="en-US" sz="1600" dirty="0">
                <a:latin typeface="+mj-lt"/>
                <a:ea typeface="Helvetica" charset="0"/>
                <a:cs typeface="Helvetica" charset="0"/>
              </a:rPr>
              <a:t>, 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Release.IsUpgrade</a:t>
            </a:r>
            <a:r>
              <a:rPr lang="en-US" sz="1600" dirty="0">
                <a:latin typeface="+mj-lt"/>
                <a:ea typeface="Helvetica" charset="0"/>
                <a:cs typeface="Helvetica" charset="0"/>
              </a:rPr>
              <a:t>, </a:t>
            </a:r>
            <a:r>
              <a:rPr lang="en-US" sz="1600" dirty="0" err="1">
                <a:latin typeface="+mj-lt"/>
                <a:ea typeface="Helvetica" charset="0"/>
                <a:cs typeface="Helvetica" charset="0"/>
              </a:rPr>
              <a:t>Release.IsInstall</a:t>
            </a:r>
            <a:endParaRPr lang="en-US" sz="1600" dirty="0" smtClean="0">
              <a:latin typeface="+mj-lt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latin typeface="+mj-lt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+mj-lt"/>
                <a:ea typeface="Helvetica" charset="0"/>
                <a:cs typeface="Helvetica" charset="0"/>
              </a:rPr>
              <a:t>Values </a:t>
            </a:r>
            <a:r>
              <a:rPr lang="mr-IN" sz="1600" dirty="0" smtClean="0">
                <a:latin typeface="+mj-lt"/>
                <a:ea typeface="Helvetica" charset="0"/>
                <a:cs typeface="Helvetica" charset="0"/>
              </a:rPr>
              <a:t>–</a:t>
            </a:r>
            <a:r>
              <a:rPr lang="en-US" sz="1600" dirty="0" smtClean="0">
                <a:latin typeface="+mj-lt"/>
                <a:ea typeface="Helvetica" charset="0"/>
                <a:cs typeface="Helvetica" charset="0"/>
              </a:rPr>
              <a:t> by default Values is empty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latin typeface="+mj-lt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+mj-lt"/>
                <a:ea typeface="Helvetica" charset="0"/>
                <a:cs typeface="Helvetica" charset="0"/>
              </a:rPr>
              <a:t>Chart - 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Chart.Name</a:t>
            </a:r>
            <a:r>
              <a:rPr lang="en-US" sz="1600" dirty="0">
                <a:latin typeface="+mj-lt"/>
                <a:ea typeface="Helvetica" charset="0"/>
                <a:cs typeface="Helvetica" charset="0"/>
              </a:rPr>
              <a:t>, </a:t>
            </a:r>
            <a:r>
              <a:rPr lang="en-US" sz="1600" dirty="0" err="1">
                <a:latin typeface="+mj-lt"/>
                <a:ea typeface="Helvetica" charset="0"/>
                <a:cs typeface="Helvetica" charset="0"/>
              </a:rPr>
              <a:t>Chart.Version</a:t>
            </a:r>
            <a:endParaRPr lang="en-US" sz="1600" dirty="0" smtClean="0">
              <a:latin typeface="+mj-lt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latin typeface="+mj-lt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+mj-lt"/>
                <a:ea typeface="Helvetica" charset="0"/>
                <a:cs typeface="Helvetica" charset="0"/>
              </a:rPr>
              <a:t>Files - 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Files.Get</a:t>
            </a:r>
            <a:r>
              <a:rPr lang="en-US" sz="1600" dirty="0">
                <a:latin typeface="+mj-lt"/>
                <a:ea typeface="Helvetica" charset="0"/>
                <a:cs typeface="Helvetica" charset="0"/>
              </a:rPr>
              <a:t>, 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Files.GetBytes</a:t>
            </a:r>
            <a:endParaRPr lang="en-US" sz="1600" dirty="0" smtClean="0">
              <a:latin typeface="+mj-lt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latin typeface="+mj-lt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+mj-lt"/>
                <a:ea typeface="Helvetica" charset="0"/>
                <a:cs typeface="Helvetica" charset="0"/>
              </a:rPr>
              <a:t>Capabilities- 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Capabilities.APIVersions</a:t>
            </a:r>
            <a:r>
              <a:rPr lang="en-US" sz="1600" dirty="0">
                <a:latin typeface="+mj-lt"/>
                <a:ea typeface="Helvetica" charset="0"/>
                <a:cs typeface="Helvetica" charset="0"/>
              </a:rPr>
              <a:t>, 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Capabilities.KubeVersion</a:t>
            </a:r>
            <a:r>
              <a:rPr lang="en-US" sz="1600" dirty="0">
                <a:latin typeface="+mj-lt"/>
                <a:ea typeface="Helvetica" charset="0"/>
                <a:cs typeface="Helvetica" charset="0"/>
              </a:rPr>
              <a:t>, 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Capabilities.TillerVersion</a:t>
            </a:r>
            <a:endParaRPr lang="en-US" sz="1600" dirty="0" smtClean="0">
              <a:latin typeface="+mj-lt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+mj-lt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+mj-lt"/>
                <a:ea typeface="Helvetica" charset="0"/>
                <a:cs typeface="Helvetica" charset="0"/>
              </a:rPr>
              <a:t>Template </a:t>
            </a:r>
            <a:r>
              <a:rPr lang="mr-IN" sz="1600" dirty="0" smtClean="0">
                <a:latin typeface="+mj-lt"/>
                <a:ea typeface="Helvetica" charset="0"/>
                <a:cs typeface="Helvetica" charset="0"/>
              </a:rPr>
              <a:t>–</a:t>
            </a:r>
            <a:r>
              <a:rPr lang="en-US" sz="1600" dirty="0" smtClean="0">
                <a:latin typeface="+mj-lt"/>
                <a:ea typeface="Helvetica" charset="0"/>
                <a:cs typeface="Helvetica" charset="0"/>
              </a:rPr>
              <a:t> 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Template.Name</a:t>
            </a:r>
            <a:r>
              <a:rPr lang="en-US" sz="1600" dirty="0" smtClean="0">
                <a:latin typeface="+mj-lt"/>
                <a:ea typeface="Helvetica" charset="0"/>
                <a:cs typeface="Helvetica" charset="0"/>
              </a:rPr>
              <a:t>, </a:t>
            </a:r>
            <a:r>
              <a:rPr lang="en-US" sz="1600" dirty="0" err="1">
                <a:latin typeface="+mj-lt"/>
                <a:ea typeface="Helvetica" charset="0"/>
                <a:cs typeface="Helvetica" charset="0"/>
              </a:rPr>
              <a:t>Template.</a:t>
            </a:r>
            <a:r>
              <a:rPr lang="en-US" sz="1600" dirty="0" err="1" smtClean="0">
                <a:latin typeface="+mj-lt"/>
                <a:ea typeface="Helvetica" charset="0"/>
                <a:cs typeface="Helvetica" charset="0"/>
              </a:rPr>
              <a:t>BasePath</a:t>
            </a:r>
            <a:endParaRPr lang="en-US" sz="1600" dirty="0">
              <a:latin typeface="+mj-lt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561703"/>
            <a:ext cx="7886700" cy="403497"/>
          </a:xfrm>
        </p:spPr>
        <p:txBody>
          <a:bodyPr/>
          <a:lstStyle/>
          <a:p>
            <a:r>
              <a:rPr lang="en-US" dirty="0" smtClean="0"/>
              <a:t>Charts lifecycle hooks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/>
              <a:t>pre-install: Executes after templates are rendered, but before any resources are created in Kubernetes. 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post-install</a:t>
            </a:r>
            <a:r>
              <a:rPr lang="en-US" sz="1600" dirty="0"/>
              <a:t>: Executes after all resources are loaded into </a:t>
            </a:r>
            <a:r>
              <a:rPr lang="en-US" sz="1600" dirty="0" smtClean="0"/>
              <a:t>Kubernetes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pre-delete: Executes on a deletion request before any resources are deleted from Kubernetes. 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post-delete</a:t>
            </a:r>
            <a:r>
              <a:rPr lang="en-US" sz="1600" dirty="0"/>
              <a:t>: Executes on a deletion request after all of the release's resources have been deleted. 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pre-upgrade</a:t>
            </a:r>
            <a:r>
              <a:rPr lang="en-US" sz="1600" dirty="0"/>
              <a:t>: Executes on an upgrade request after templates are rendered, but before any resources are loaded into </a:t>
            </a:r>
            <a:r>
              <a:rPr lang="en-US" sz="1600" dirty="0" smtClean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5064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561703"/>
            <a:ext cx="7886700" cy="403497"/>
          </a:xfrm>
        </p:spPr>
        <p:txBody>
          <a:bodyPr/>
          <a:lstStyle/>
          <a:p>
            <a:r>
              <a:rPr lang="en-US" dirty="0" smtClean="0"/>
              <a:t>Charts lifecycle hooks-Continued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 post-upgrade</a:t>
            </a:r>
            <a:r>
              <a:rPr lang="en-US" sz="1600" dirty="0"/>
              <a:t>: Executes on an upgrade after all resources have been upgraded. 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pre-rollback</a:t>
            </a:r>
            <a:r>
              <a:rPr lang="en-US" sz="1600" dirty="0"/>
              <a:t>: Executes on a rollback request after templates are rendered, but before any resources have been rolled back. 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post-rollback</a:t>
            </a:r>
            <a:r>
              <a:rPr lang="en-US" sz="1600" dirty="0"/>
              <a:t>: Executes on a rollback request after all resources have been modified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Hook implementation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0" y="914400"/>
            <a:ext cx="6778398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7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314" y="2088575"/>
            <a:ext cx="7886700" cy="994200"/>
          </a:xfrm>
        </p:spPr>
        <p:txBody>
          <a:bodyPr/>
          <a:lstStyle/>
          <a:p>
            <a:pPr algn="ctr"/>
            <a:r>
              <a:rPr lang="en-US" dirty="0" smtClean="0"/>
              <a:t>Lab: Helm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9087" y="484710"/>
            <a:ext cx="8270327" cy="429843"/>
          </a:xfrm>
        </p:spPr>
        <p:txBody>
          <a:bodyPr/>
          <a:lstStyle/>
          <a:p>
            <a:r>
              <a:rPr lang="en-US" dirty="0" smtClean="0"/>
              <a:t>Step1 : Install Helm Client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9087" y="1151919"/>
            <a:ext cx="8270327" cy="36409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hlinkClick r:id="rId2"/>
              </a:rPr>
              <a:t>https://docs.helm.sh/using_helm/#installing-helm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From Homebrew (</a:t>
            </a:r>
            <a:r>
              <a:rPr lang="en-US" b="1" dirty="0" err="1" smtClean="0"/>
              <a:t>macOS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Members of the Kubernetes community have contributed a Helm formula build to Homebrew. This formula is generally up to date.</a:t>
            </a:r>
          </a:p>
          <a:p>
            <a:endParaRPr lang="en-US" i="1" dirty="0" smtClean="0"/>
          </a:p>
          <a:p>
            <a:r>
              <a:rPr lang="en-US" i="1" dirty="0" smtClean="0"/>
              <a:t>brew install </a:t>
            </a:r>
            <a:r>
              <a:rPr lang="en-US" i="1" dirty="0" err="1" smtClean="0"/>
              <a:t>kubernetes</a:t>
            </a:r>
            <a:r>
              <a:rPr lang="en-US" i="1" dirty="0" smtClean="0"/>
              <a:t>-helm </a:t>
            </a:r>
          </a:p>
          <a:p>
            <a:endParaRPr lang="en-US" i="1" dirty="0" smtClean="0"/>
          </a:p>
          <a:p>
            <a:r>
              <a:rPr lang="en-US" i="1" dirty="0" smtClean="0"/>
              <a:t>Based on your OS install helm client</a:t>
            </a:r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0832" y="4903708"/>
            <a:ext cx="3086100" cy="273844"/>
          </a:xfrm>
        </p:spPr>
        <p:txBody>
          <a:bodyPr/>
          <a:lstStyle/>
          <a:p>
            <a:r>
              <a:rPr lang="en-US" smtClean="0"/>
              <a:t>IBM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0" y="1739900"/>
            <a:ext cx="4889500" cy="892572"/>
          </a:xfrm>
        </p:spPr>
        <p:txBody>
          <a:bodyPr/>
          <a:lstStyle/>
          <a:p>
            <a:r>
              <a:rPr lang="en-US" dirty="0" smtClean="0"/>
              <a:t>Helm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9087" y="512894"/>
            <a:ext cx="8270327" cy="4298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Login to IBM Cloud and initialize the Helm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Step 1: Login to IBM cloud, Execute “</a:t>
            </a:r>
            <a:r>
              <a:rPr lang="en-US" b="1" dirty="0" err="1" smtClean="0"/>
              <a:t>bx</a:t>
            </a:r>
            <a:r>
              <a:rPr lang="en-US" b="1" dirty="0" smtClean="0"/>
              <a:t> login</a:t>
            </a:r>
            <a:r>
              <a:rPr lang="en-US" dirty="0" smtClean="0"/>
              <a:t> “on your local system terminal window to login. Note if you are using IBM federated email then execute with –</a:t>
            </a:r>
            <a:r>
              <a:rPr lang="en-US" dirty="0" err="1" smtClean="0"/>
              <a:t>sso</a:t>
            </a:r>
            <a:r>
              <a:rPr lang="en-US" dirty="0" smtClean="0"/>
              <a:t> option.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Step 2: After successful login to IBM cloud, Initialize the Container plugin by executing the below command.</a:t>
            </a:r>
            <a:endParaRPr lang="en-GB" dirty="0" smtClean="0"/>
          </a:p>
          <a:p>
            <a:r>
              <a:rPr lang="en-US" dirty="0" smtClean="0"/>
              <a:t>Execute “</a:t>
            </a:r>
            <a:r>
              <a:rPr lang="en-US" b="1" dirty="0" err="1" smtClean="0"/>
              <a:t>bx</a:t>
            </a:r>
            <a:r>
              <a:rPr lang="en-US" b="1" dirty="0" smtClean="0"/>
              <a:t> </a:t>
            </a:r>
            <a:r>
              <a:rPr lang="en-US" b="1" dirty="0" err="1" smtClean="0"/>
              <a:t>cs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dirty="0" smtClean="0"/>
              <a:t>”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Step 3: Make sure </a:t>
            </a:r>
            <a:r>
              <a:rPr lang="en-US" dirty="0" err="1" smtClean="0"/>
              <a:t>kubectl</a:t>
            </a:r>
            <a:r>
              <a:rPr lang="en-US" dirty="0" smtClean="0"/>
              <a:t> is installed properly and it can communicate to the cluster.</a:t>
            </a:r>
            <a:endParaRPr lang="en-GB" dirty="0" smtClean="0"/>
          </a:p>
          <a:p>
            <a:r>
              <a:rPr lang="en-US" dirty="0" smtClean="0"/>
              <a:t>Execute “</a:t>
            </a:r>
            <a:r>
              <a:rPr lang="en-US" b="1" dirty="0" err="1" smtClean="0"/>
              <a:t>kubectl</a:t>
            </a:r>
            <a:r>
              <a:rPr lang="en-US" b="1" dirty="0" smtClean="0"/>
              <a:t> version</a:t>
            </a:r>
            <a:r>
              <a:rPr lang="en-US" dirty="0" smtClean="0"/>
              <a:t>”,</a:t>
            </a:r>
            <a:endParaRPr lang="en-GB" dirty="0" smtClean="0"/>
          </a:p>
          <a:p>
            <a:r>
              <a:rPr lang="en-US" dirty="0" smtClean="0"/>
              <a:t> the output of this command should return both server and client version, you can see the client and server version in the below sample output.</a:t>
            </a:r>
            <a:endParaRPr lang="en-GB" dirty="0" smtClean="0"/>
          </a:p>
          <a:p>
            <a:r>
              <a:rPr lang="en-US" dirty="0" smtClean="0"/>
              <a:t>Example output:</a:t>
            </a:r>
            <a:endParaRPr lang="en-GB" dirty="0" smtClean="0"/>
          </a:p>
          <a:p>
            <a:r>
              <a:rPr lang="en-GB" dirty="0" smtClean="0"/>
              <a:t>Client Version: </a:t>
            </a:r>
            <a:r>
              <a:rPr lang="en-GB" dirty="0" err="1" smtClean="0"/>
              <a:t>version.Info</a:t>
            </a:r>
            <a:r>
              <a:rPr lang="en-GB" dirty="0" smtClean="0"/>
              <a:t>{Major:"1", Minor:"7", GitVersion:"v1.7.3", GitCommit:"2c2fe6e8278a5db2d15a013987b53968c743f2a1", </a:t>
            </a:r>
            <a:r>
              <a:rPr lang="en-GB" dirty="0" err="1" smtClean="0"/>
              <a:t>GitTreeState</a:t>
            </a:r>
            <a:r>
              <a:rPr lang="en-GB" dirty="0" smtClean="0"/>
              <a:t>:"clean", BuildDate:"2017-08-03T07:00:21Z", GoVersion:"go1.8.3", Compiler:"</a:t>
            </a:r>
            <a:r>
              <a:rPr lang="en-GB" dirty="0" err="1" smtClean="0"/>
              <a:t>gc</a:t>
            </a:r>
            <a:r>
              <a:rPr lang="en-GB" dirty="0" smtClean="0"/>
              <a:t>", Platform:"</a:t>
            </a:r>
            <a:r>
              <a:rPr lang="en-GB" dirty="0" err="1" smtClean="0"/>
              <a:t>darwin</a:t>
            </a:r>
            <a:r>
              <a:rPr lang="en-GB" dirty="0" smtClean="0"/>
              <a:t>/amd64"}</a:t>
            </a:r>
          </a:p>
          <a:p>
            <a:r>
              <a:rPr lang="en-GB" dirty="0" smtClean="0"/>
              <a:t>Server Version: </a:t>
            </a:r>
            <a:r>
              <a:rPr lang="en-GB" dirty="0" err="1" smtClean="0"/>
              <a:t>version.Info</a:t>
            </a:r>
            <a:r>
              <a:rPr lang="en-GB" dirty="0" smtClean="0"/>
              <a:t>{Major:"1", Minor:"8+", GitVersion:"v1.8.8-2+9d6e0610086578", GitCommit:"9d6e06100865789613cbac936edce948f0710a2f", </a:t>
            </a:r>
            <a:r>
              <a:rPr lang="en-GB" dirty="0" err="1" smtClean="0"/>
              <a:t>GitTreeState</a:t>
            </a:r>
            <a:r>
              <a:rPr lang="en-GB" dirty="0" smtClean="0"/>
              <a:t>:"clean", BuildDate:"2018-02-23T08:20:09Z", GoVersion:"go1.8.3", Compiler:"</a:t>
            </a:r>
            <a:r>
              <a:rPr lang="en-GB" dirty="0" err="1" smtClean="0"/>
              <a:t>gc</a:t>
            </a:r>
            <a:r>
              <a:rPr lang="en-GB" dirty="0" smtClean="0"/>
              <a:t>", Platform:"</a:t>
            </a:r>
            <a:r>
              <a:rPr lang="en-GB" dirty="0" err="1" smtClean="0"/>
              <a:t>linux</a:t>
            </a:r>
            <a:r>
              <a:rPr lang="en-GB" dirty="0" smtClean="0"/>
              <a:t>/amd64"}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87" y="484710"/>
            <a:ext cx="8270327" cy="429843"/>
          </a:xfrm>
        </p:spPr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client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Step 4: Configure the </a:t>
            </a:r>
            <a:r>
              <a:rPr lang="en-US" dirty="0" err="1" smtClean="0"/>
              <a:t>kubectl</a:t>
            </a:r>
            <a:r>
              <a:rPr lang="en-US" dirty="0" smtClean="0"/>
              <a:t> client to connect to your cluster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Step 4.1  Execute “</a:t>
            </a:r>
            <a:r>
              <a:rPr lang="en-US" b="1" dirty="0" err="1" smtClean="0"/>
              <a:t>bx</a:t>
            </a:r>
            <a:r>
              <a:rPr lang="en-US" b="1" dirty="0" smtClean="0"/>
              <a:t> </a:t>
            </a:r>
            <a:r>
              <a:rPr lang="en-US" b="1" dirty="0" err="1" smtClean="0"/>
              <a:t>cs</a:t>
            </a:r>
            <a:r>
              <a:rPr lang="en-US" b="1" dirty="0" smtClean="0"/>
              <a:t> cluster</a:t>
            </a:r>
            <a:r>
              <a:rPr lang="en-US" dirty="0" smtClean="0"/>
              <a:t>” to get the list of clusters available in your account. If there is no cluster reported then create one by login to Bluemix console.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Step 4.2: Execute “</a:t>
            </a:r>
            <a:r>
              <a:rPr lang="en-US" b="1" dirty="0" err="1" smtClean="0"/>
              <a:t>bx</a:t>
            </a:r>
            <a:r>
              <a:rPr lang="en-US" b="1" dirty="0" smtClean="0"/>
              <a:t> </a:t>
            </a:r>
            <a:r>
              <a:rPr lang="en-US" b="1" dirty="0" err="1" smtClean="0"/>
              <a:t>cs</a:t>
            </a:r>
            <a:r>
              <a:rPr lang="en-US" b="1" dirty="0" smtClean="0"/>
              <a:t> cluster-</a:t>
            </a:r>
            <a:r>
              <a:rPr lang="en-US" b="1" dirty="0" err="1" smtClean="0"/>
              <a:t>config</a:t>
            </a:r>
            <a:r>
              <a:rPr lang="en-US" b="1" dirty="0" smtClean="0"/>
              <a:t> &lt;cluster name&gt;</a:t>
            </a:r>
            <a:r>
              <a:rPr lang="en-US" dirty="0" smtClean="0"/>
              <a:t>", </a:t>
            </a:r>
            <a:endParaRPr lang="en-GB" dirty="0" smtClean="0"/>
          </a:p>
          <a:p>
            <a:r>
              <a:rPr lang="en-US" dirty="0" smtClean="0"/>
              <a:t>Replace &lt;cluster name &gt;  with your cluster name, received from step 4.1, Output of this command return the cluster name and environment setting need to be execute.</a:t>
            </a:r>
            <a:endParaRPr lang="en-GB" dirty="0" smtClean="0"/>
          </a:p>
          <a:p>
            <a:r>
              <a:rPr lang="en-US" dirty="0" smtClean="0"/>
              <a:t>Execute the export command in the output of cluster-</a:t>
            </a:r>
            <a:r>
              <a:rPr lang="en-US" dirty="0" err="1" smtClean="0"/>
              <a:t>config</a:t>
            </a:r>
            <a:r>
              <a:rPr lang="en-US" dirty="0" smtClean="0"/>
              <a:t> command.</a:t>
            </a:r>
            <a:endParaRPr lang="en-GB" dirty="0" smtClean="0"/>
          </a:p>
          <a:p>
            <a:r>
              <a:rPr lang="en-US" dirty="0" smtClean="0"/>
              <a:t>Example: </a:t>
            </a:r>
            <a:r>
              <a:rPr lang="en-GB" b="1" dirty="0" smtClean="0"/>
              <a:t>export KUBECONFIG=/Users/</a:t>
            </a:r>
            <a:r>
              <a:rPr lang="en-GB" b="1" dirty="0" err="1" smtClean="0"/>
              <a:t>rameshpoomalai</a:t>
            </a:r>
            <a:r>
              <a:rPr lang="en-GB" b="1" dirty="0" smtClean="0"/>
              <a:t>/.</a:t>
            </a:r>
            <a:r>
              <a:rPr lang="en-GB" b="1" dirty="0" err="1" smtClean="0"/>
              <a:t>bluemix</a:t>
            </a:r>
            <a:r>
              <a:rPr lang="en-GB" b="1" dirty="0" smtClean="0"/>
              <a:t>/plugins/container-service/clusters/</a:t>
            </a:r>
            <a:r>
              <a:rPr lang="en-GB" b="1" dirty="0" err="1" smtClean="0"/>
              <a:t>mycluster</a:t>
            </a:r>
            <a:r>
              <a:rPr lang="en-GB" b="1" dirty="0" smtClean="0"/>
              <a:t>/kube-config-hou02-mycluster.yml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87" y="484710"/>
            <a:ext cx="8270327" cy="429843"/>
          </a:xfrm>
        </p:spPr>
        <p:txBody>
          <a:bodyPr>
            <a:normAutofit/>
          </a:bodyPr>
          <a:lstStyle/>
          <a:p>
            <a:r>
              <a:rPr lang="en-US" b="1" dirty="0"/>
              <a:t>Deploy </a:t>
            </a:r>
            <a:r>
              <a:rPr lang="en-US" b="1" dirty="0" smtClean="0"/>
              <a:t>mongo </a:t>
            </a:r>
            <a:r>
              <a:rPr lang="en-US" b="1" dirty="0"/>
              <a:t>Chart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Step 1: </a:t>
            </a:r>
            <a:r>
              <a:rPr lang="en-US" dirty="0" smtClean="0"/>
              <a:t>Execute the following command to initialize the helm, This will make sure that server side tiller also ready to accept the request.</a:t>
            </a:r>
          </a:p>
          <a:p>
            <a:endParaRPr lang="en-GB" dirty="0"/>
          </a:p>
          <a:p>
            <a:r>
              <a:rPr lang="en-US" dirty="0"/>
              <a:t>“</a:t>
            </a:r>
            <a:r>
              <a:rPr lang="en-US" b="1" dirty="0" smtClean="0"/>
              <a:t>helm </a:t>
            </a:r>
            <a:r>
              <a:rPr lang="en-US" b="1" dirty="0" err="1" smtClean="0"/>
              <a:t>init</a:t>
            </a:r>
            <a:r>
              <a:rPr lang="en-US" dirty="0" smtClean="0"/>
              <a:t>”</a:t>
            </a:r>
            <a:endParaRPr lang="en-GB" dirty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Step 2: Execute the following command to package your charts.</a:t>
            </a:r>
            <a:endParaRPr lang="en-GB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helm package mongo</a:t>
            </a:r>
            <a:r>
              <a:rPr lang="en-US" dirty="0" smtClean="0"/>
              <a:t>”</a:t>
            </a:r>
            <a:endParaRPr lang="en-GB" dirty="0" smtClean="0"/>
          </a:p>
          <a:p>
            <a:r>
              <a:rPr lang="en-US" dirty="0" smtClean="0"/>
              <a:t>This will package your charts and that be released to release to your repos.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Step 3: Execute “</a:t>
            </a:r>
            <a:r>
              <a:rPr lang="en-US" b="1" dirty="0" smtClean="0"/>
              <a:t>helm install --debug --dry-run mongo --name </a:t>
            </a:r>
            <a:r>
              <a:rPr lang="en-US" b="1" dirty="0" err="1" smtClean="0"/>
              <a:t>bankend</a:t>
            </a:r>
            <a:r>
              <a:rPr lang="en-US" dirty="0" smtClean="0"/>
              <a:t>” to to test your charts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Step 4: Execute “</a:t>
            </a:r>
            <a:r>
              <a:rPr lang="en-US" b="1" dirty="0" smtClean="0"/>
              <a:t>helm install mongo --name </a:t>
            </a:r>
            <a:r>
              <a:rPr lang="en-US" b="1" dirty="0" err="1" smtClean="0"/>
              <a:t>bankend</a:t>
            </a:r>
            <a:r>
              <a:rPr lang="en-US" dirty="0" smtClean="0"/>
              <a:t>” to install your package on your cluster.</a:t>
            </a:r>
          </a:p>
          <a:p>
            <a:endParaRPr lang="en-US" dirty="0"/>
          </a:p>
          <a:p>
            <a:r>
              <a:rPr lang="en-US" dirty="0" smtClean="0"/>
              <a:t>Note: if you are creating a new Helm chart, Execute “helm lint &lt;path&gt;” to verify no errors in chart.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Repo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github.com/IBMDevConnect/kube_ICP#steps-helm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87" y="484710"/>
            <a:ext cx="8270327" cy="429843"/>
          </a:xfrm>
        </p:spPr>
        <p:txBody>
          <a:bodyPr>
            <a:normAutofit/>
          </a:bodyPr>
          <a:lstStyle/>
          <a:p>
            <a:r>
              <a:rPr lang="en-US" b="1" dirty="0" smtClean="0"/>
              <a:t>Deploy </a:t>
            </a:r>
            <a:r>
              <a:rPr lang="en-US" b="1" dirty="0" err="1" smtClean="0"/>
              <a:t>letschat</a:t>
            </a:r>
            <a:r>
              <a:rPr lang="en-US" b="1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Step 1: Execute the following command to package your charts.</a:t>
            </a:r>
            <a:endParaRPr lang="en-GB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helm package </a:t>
            </a:r>
            <a:r>
              <a:rPr lang="en-US" b="1" dirty="0" err="1" smtClean="0"/>
              <a:t>letschat</a:t>
            </a:r>
            <a:r>
              <a:rPr lang="en-US" dirty="0" smtClean="0"/>
              <a:t>”</a:t>
            </a:r>
            <a:endParaRPr lang="en-GB" dirty="0" smtClean="0"/>
          </a:p>
          <a:p>
            <a:r>
              <a:rPr lang="en-US" dirty="0" smtClean="0"/>
              <a:t>This will package your charts and that be released to release to your repos.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Step 2: Execute “</a:t>
            </a:r>
            <a:r>
              <a:rPr lang="en-US" b="1" dirty="0" smtClean="0"/>
              <a:t>helm install --debug --dry-run </a:t>
            </a:r>
            <a:r>
              <a:rPr lang="en-US" b="1" dirty="0" err="1" smtClean="0"/>
              <a:t>letschat</a:t>
            </a:r>
            <a:r>
              <a:rPr lang="en-US" b="1" dirty="0" smtClean="0"/>
              <a:t> --name frontend</a:t>
            </a:r>
            <a:r>
              <a:rPr lang="en-US" dirty="0" smtClean="0"/>
              <a:t>” to to test your charts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Step 3: Execute “</a:t>
            </a:r>
            <a:r>
              <a:rPr lang="en-US" b="1" dirty="0" smtClean="0"/>
              <a:t>helm install </a:t>
            </a:r>
            <a:r>
              <a:rPr lang="en-US" b="1" dirty="0" err="1" smtClean="0"/>
              <a:t>letschat</a:t>
            </a:r>
            <a:r>
              <a:rPr lang="en-US" b="1" dirty="0" smtClean="0"/>
              <a:t> --name frontend</a:t>
            </a:r>
            <a:r>
              <a:rPr lang="en-US" dirty="0" smtClean="0"/>
              <a:t>” to install your package on your cluster.</a:t>
            </a:r>
          </a:p>
          <a:p>
            <a:endParaRPr lang="en-US" dirty="0" smtClean="0"/>
          </a:p>
          <a:p>
            <a:r>
              <a:rPr lang="en-US" dirty="0" smtClean="0"/>
              <a:t>Step 4: Check the status of deployment.</a:t>
            </a:r>
          </a:p>
          <a:p>
            <a:r>
              <a:rPr lang="en-US" dirty="0" smtClean="0"/>
              <a:t>             “Helm list”</a:t>
            </a:r>
          </a:p>
          <a:p>
            <a:endParaRPr lang="en-US" dirty="0" smtClean="0"/>
          </a:p>
          <a:p>
            <a:r>
              <a:rPr lang="en-US" dirty="0" smtClean="0"/>
              <a:t>Step 5: Check the status of the application. Make sure  that all the pods are running.</a:t>
            </a:r>
          </a:p>
          <a:p>
            <a:r>
              <a:rPr lang="en-US" dirty="0" smtClean="0"/>
              <a:t>             “</a:t>
            </a:r>
            <a:r>
              <a:rPr lang="en-US" dirty="0" err="1" smtClean="0"/>
              <a:t>kubectl</a:t>
            </a:r>
            <a:r>
              <a:rPr lang="en-US" dirty="0" smtClean="0"/>
              <a:t> get pods”      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5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87" y="484710"/>
            <a:ext cx="8270327" cy="429843"/>
          </a:xfrm>
        </p:spPr>
        <p:txBody>
          <a:bodyPr>
            <a:normAutofit/>
          </a:bodyPr>
          <a:lstStyle/>
          <a:p>
            <a:r>
              <a:rPr lang="en-US" b="1" dirty="0" smtClean="0"/>
              <a:t>Access your Deployed Application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Step 1: Execute the following command to get the public IP address.</a:t>
            </a:r>
            <a:endParaRPr lang="en-GB" dirty="0" smtClean="0"/>
          </a:p>
          <a:p>
            <a:r>
              <a:rPr lang="en-US" dirty="0" smtClean="0"/>
              <a:t>“</a:t>
            </a:r>
            <a:r>
              <a:rPr lang="x-none" altLang="x-none" b="1" dirty="0">
                <a:solidFill>
                  <a:schemeClr val="tx1"/>
                </a:solidFill>
                <a:latin typeface="Arial" charset="0"/>
              </a:rPr>
              <a:t>bx cs workers &lt;your_cluster_name_created_under_ibm_cloud</a:t>
            </a:r>
            <a:r>
              <a:rPr lang="x-none" altLang="x-none" b="1" dirty="0" smtClean="0">
                <a:solidFill>
                  <a:schemeClr val="tx1"/>
                </a:solidFill>
                <a:latin typeface="Arial" charset="0"/>
              </a:rPr>
              <a:t>&gt;</a:t>
            </a:r>
            <a:r>
              <a:rPr lang="en-US" dirty="0" smtClean="0"/>
              <a:t>”</a:t>
            </a:r>
            <a:endParaRPr lang="en-GB" dirty="0" smtClean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The output will be similar to as below. The ip marked i bold is cluster IP in my case.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 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ID                                                                                               </a:t>
            </a:r>
            <a:r>
              <a:rPr lang="x-none" altLang="x-none" b="1" dirty="0">
                <a:solidFill>
                  <a:schemeClr val="tx1"/>
                </a:solidFill>
                <a:latin typeface="Arial" charset="0"/>
              </a:rPr>
              <a:t>Public IP      Private IP</a:t>
            </a:r>
            <a:endParaRPr lang="x-none" altLang="x-none" dirty="0">
              <a:solidFill>
                <a:schemeClr val="tx1"/>
              </a:solidFill>
              <a:latin typeface="Arial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kube-mel01-paedbc7786e21c450e813eadc69ebaf43b-w1   </a:t>
            </a:r>
            <a:r>
              <a:rPr lang="x-none" altLang="x-none" b="1" dirty="0">
                <a:solidFill>
                  <a:schemeClr val="tx1"/>
                </a:solidFill>
                <a:latin typeface="Arial" charset="0"/>
              </a:rPr>
              <a:t>168.1.149.16   10.118.243.226</a:t>
            </a:r>
            <a:endParaRPr lang="x-none" altLang="x-none" dirty="0">
              <a:solidFill>
                <a:schemeClr val="tx1"/>
              </a:solidFill>
              <a:latin typeface="Arial" charset="0"/>
            </a:endParaRPr>
          </a:p>
          <a:p>
            <a:endParaRPr lang="en-US" dirty="0" smtClean="0"/>
          </a:p>
          <a:p>
            <a:r>
              <a:rPr lang="en-US" dirty="0" smtClean="0"/>
              <a:t>Step 2: Execute  “</a:t>
            </a:r>
            <a:r>
              <a:rPr lang="en-US" b="1" dirty="0" err="1" smtClean="0"/>
              <a:t>kubectl</a:t>
            </a:r>
            <a:r>
              <a:rPr lang="en-US" b="1" dirty="0" smtClean="0"/>
              <a:t> get svc</a:t>
            </a:r>
            <a:r>
              <a:rPr lang="en-US" dirty="0" smtClean="0"/>
              <a:t>” to get Ports exposed by service</a:t>
            </a:r>
          </a:p>
          <a:p>
            <a:r>
              <a:rPr lang="mr-IN" dirty="0"/>
              <a:t>$ </a:t>
            </a:r>
            <a:r>
              <a:rPr lang="mr-IN" b="1" dirty="0" err="1"/>
              <a:t>kubectl</a:t>
            </a:r>
            <a:r>
              <a:rPr lang="mr-IN" b="1" dirty="0"/>
              <a:t> </a:t>
            </a:r>
            <a:r>
              <a:rPr lang="mr-IN" b="1" dirty="0" err="1"/>
              <a:t>get</a:t>
            </a:r>
            <a:r>
              <a:rPr lang="mr-IN" b="1" dirty="0"/>
              <a:t> </a:t>
            </a:r>
            <a:r>
              <a:rPr lang="mr-IN" b="1" dirty="0" err="1" smtClean="0"/>
              <a:t>svc</a:t>
            </a:r>
            <a:endParaRPr lang="en-US" b="1" dirty="0" smtClean="0"/>
          </a:p>
          <a:p>
            <a:r>
              <a:rPr lang="mr-IN" dirty="0" smtClean="0"/>
              <a:t>NAME             </a:t>
            </a:r>
            <a:r>
              <a:rPr lang="mr-IN" dirty="0"/>
              <a:t>CLUSTER-IP      EXTERNAL-IP   PORT(</a:t>
            </a:r>
            <a:r>
              <a:rPr lang="mr-IN" dirty="0" err="1"/>
              <a:t>S</a:t>
            </a:r>
            <a:r>
              <a:rPr lang="mr-IN" dirty="0"/>
              <a:t>)          </a:t>
            </a:r>
            <a:r>
              <a:rPr lang="en-US" dirty="0" smtClean="0"/>
              <a:t>      </a:t>
            </a:r>
            <a:r>
              <a:rPr lang="mr-IN" dirty="0" smtClean="0"/>
              <a:t>AGE</a:t>
            </a:r>
            <a:endParaRPr lang="en-US" dirty="0" smtClean="0"/>
          </a:p>
          <a:p>
            <a:r>
              <a:rPr lang="mr-IN" dirty="0" err="1" smtClean="0"/>
              <a:t>letschat</a:t>
            </a:r>
            <a:r>
              <a:rPr lang="mr-IN" dirty="0" smtClean="0"/>
              <a:t>         </a:t>
            </a:r>
            <a:r>
              <a:rPr lang="en-US" dirty="0" smtClean="0"/>
              <a:t>  </a:t>
            </a:r>
            <a:r>
              <a:rPr lang="mr-IN" dirty="0" smtClean="0"/>
              <a:t>172.21.108.9    </a:t>
            </a:r>
            <a:r>
              <a:rPr lang="en-US" dirty="0" smtClean="0"/>
              <a:t>  </a:t>
            </a:r>
            <a:r>
              <a:rPr lang="mr-IN" dirty="0" smtClean="0"/>
              <a:t>&lt;</a:t>
            </a:r>
            <a:r>
              <a:rPr lang="mr-IN" dirty="0" err="1"/>
              <a:t>nodes</a:t>
            </a:r>
            <a:r>
              <a:rPr lang="mr-IN" dirty="0"/>
              <a:t>&gt;       </a:t>
            </a:r>
            <a:r>
              <a:rPr lang="en-US" dirty="0" smtClean="0"/>
              <a:t>     </a:t>
            </a:r>
            <a:r>
              <a:rPr lang="en-US" b="1" dirty="0" smtClean="0"/>
              <a:t> </a:t>
            </a:r>
            <a:r>
              <a:rPr lang="mr-IN" b="1" dirty="0" smtClean="0"/>
              <a:t>8080:30080/TCP  </a:t>
            </a:r>
            <a:r>
              <a:rPr lang="en-US" b="1" dirty="0" smtClean="0"/>
              <a:t>  </a:t>
            </a:r>
            <a:r>
              <a:rPr lang="mr-IN" b="1" dirty="0" smtClean="0"/>
              <a:t> </a:t>
            </a:r>
            <a:r>
              <a:rPr lang="mr-IN" dirty="0" smtClean="0"/>
              <a:t>2h</a:t>
            </a:r>
            <a:endParaRPr lang="en-US" dirty="0" smtClean="0"/>
          </a:p>
          <a:p>
            <a:r>
              <a:rPr lang="mr-IN" dirty="0" err="1" smtClean="0"/>
              <a:t>mongo</a:t>
            </a:r>
            <a:r>
              <a:rPr lang="mr-IN" dirty="0" smtClean="0"/>
              <a:t>            </a:t>
            </a:r>
            <a:r>
              <a:rPr lang="en-US" dirty="0" smtClean="0"/>
              <a:t> </a:t>
            </a:r>
            <a:r>
              <a:rPr lang="mr-IN" dirty="0" smtClean="0"/>
              <a:t>172.21.43.81    </a:t>
            </a:r>
            <a:r>
              <a:rPr lang="en-US" dirty="0" smtClean="0"/>
              <a:t> </a:t>
            </a:r>
            <a:r>
              <a:rPr lang="mr-IN" dirty="0" smtClean="0"/>
              <a:t>&lt;</a:t>
            </a:r>
            <a:r>
              <a:rPr lang="mr-IN" dirty="0" err="1"/>
              <a:t>none</a:t>
            </a:r>
            <a:r>
              <a:rPr lang="mr-IN" dirty="0"/>
              <a:t>&gt;        </a:t>
            </a:r>
            <a:r>
              <a:rPr lang="en-US" dirty="0" smtClean="0"/>
              <a:t>       </a:t>
            </a:r>
            <a:r>
              <a:rPr lang="mr-IN" dirty="0" smtClean="0"/>
              <a:t>27017/TCP        </a:t>
            </a:r>
            <a:r>
              <a:rPr lang="en-US" dirty="0" smtClean="0"/>
              <a:t>      </a:t>
            </a:r>
            <a:r>
              <a:rPr lang="mr-IN" dirty="0" smtClean="0"/>
              <a:t>2h</a:t>
            </a:r>
            <a:endParaRPr lang="en-US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Step </a:t>
            </a:r>
            <a:r>
              <a:rPr lang="en-US" dirty="0" smtClean="0"/>
              <a:t>3:</a:t>
            </a:r>
            <a:r>
              <a:rPr lang="x-none" altLang="x-none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You can access </a:t>
            </a:r>
            <a:r>
              <a:rPr lang="en-US" altLang="x-none" dirty="0" err="1" smtClean="0">
                <a:solidFill>
                  <a:schemeClr val="tx1"/>
                </a:solidFill>
                <a:latin typeface="Arial" charset="0"/>
              </a:rPr>
              <a:t>letschat</a:t>
            </a:r>
            <a:r>
              <a:rPr lang="x-none" altLang="x-none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application by below url.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x-none" altLang="x-none" b="1" dirty="0">
                <a:solidFill>
                  <a:schemeClr val="tx1"/>
                </a:solidFill>
                <a:latin typeface="Arial" charset="0"/>
              </a:rPr>
              <a:t>http://&lt;your_cluster_ip&gt;:</a:t>
            </a:r>
            <a:r>
              <a:rPr lang="x-none" altLang="x-none" b="1" dirty="0" smtClean="0">
                <a:solidFill>
                  <a:schemeClr val="tx1"/>
                </a:solidFill>
                <a:latin typeface="Arial" charset="0"/>
              </a:rPr>
              <a:t>300</a:t>
            </a:r>
            <a:r>
              <a:rPr lang="en-US" altLang="x-none" b="1" dirty="0" smtClean="0">
                <a:solidFill>
                  <a:schemeClr val="tx1"/>
                </a:solidFill>
                <a:latin typeface="Arial" charset="0"/>
              </a:rPr>
              <a:t>8</a:t>
            </a:r>
            <a:r>
              <a:rPr lang="x-none" altLang="x-none" b="1" dirty="0" smtClean="0">
                <a:solidFill>
                  <a:schemeClr val="tx1"/>
                </a:solidFill>
                <a:latin typeface="Arial" charset="0"/>
              </a:rPr>
              <a:t>0</a:t>
            </a:r>
            <a:endParaRPr lang="x-none" altLang="x-none" dirty="0">
              <a:solidFill>
                <a:schemeClr val="tx1"/>
              </a:solidFill>
              <a:latin typeface="Arial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0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314" y="2088575"/>
            <a:ext cx="7886700" cy="994200"/>
          </a:xfrm>
        </p:spPr>
        <p:txBody>
          <a:bodyPr/>
          <a:lstStyle/>
          <a:p>
            <a:pPr algn="ctr"/>
            <a:r>
              <a:rPr lang="en-US" dirty="0" smtClean="0"/>
              <a:t>High availability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2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0" y="1739900"/>
            <a:ext cx="4889500" cy="89257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435" y="497710"/>
            <a:ext cx="4882090" cy="644813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/>
              <a:t>Life without Helm</a:t>
            </a:r>
          </a:p>
          <a:p>
            <a:r>
              <a:rPr lang="en-US" sz="2400" dirty="0" smtClean="0"/>
              <a:t>What is Helm</a:t>
            </a:r>
          </a:p>
          <a:p>
            <a:r>
              <a:rPr lang="en-US" sz="2400" dirty="0" smtClean="0"/>
              <a:t>How to use helm</a:t>
            </a:r>
          </a:p>
          <a:p>
            <a:r>
              <a:rPr lang="en-US" sz="2400" dirty="0" smtClean="0"/>
              <a:t>Hands-on with helm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3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Helm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Write Kubernetes manifests by hand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Do this every time you need to release anything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Figure out your own sharing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Tweak resources by hand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Use </a:t>
            </a:r>
            <a:r>
              <a:rPr lang="en-US" sz="1600" dirty="0" err="1" smtClean="0"/>
              <a:t>kubectl</a:t>
            </a:r>
            <a:r>
              <a:rPr lang="en-US" sz="1600" dirty="0" smtClean="0"/>
              <a:t> to manage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9087" y="484710"/>
            <a:ext cx="8270327" cy="429843"/>
          </a:xfrm>
        </p:spPr>
        <p:txBody>
          <a:bodyPr/>
          <a:lstStyle/>
          <a:p>
            <a:r>
              <a:rPr lang="en-US" dirty="0" smtClean="0"/>
              <a:t>Helm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smtClean="0"/>
              <a:t>Package manager for Kubernetes</a:t>
            </a:r>
          </a:p>
          <a:p>
            <a:pPr lvl="1"/>
            <a:r>
              <a:rPr lang="en-US" sz="1500" smtClean="0"/>
              <a:t>RedHat/Fedora </a:t>
            </a:r>
            <a:r>
              <a:rPr lang="mr-IN" sz="1500" smtClean="0"/>
              <a:t>–</a:t>
            </a:r>
            <a:r>
              <a:rPr lang="en-US" sz="1500" smtClean="0"/>
              <a:t> rpm</a:t>
            </a:r>
          </a:p>
          <a:p>
            <a:pPr lvl="1"/>
            <a:r>
              <a:rPr lang="en-US" sz="1500" smtClean="0"/>
              <a:t>Microsoft </a:t>
            </a:r>
            <a:r>
              <a:rPr lang="mr-IN" sz="1500" smtClean="0"/>
              <a:t>–</a:t>
            </a:r>
            <a:r>
              <a:rPr lang="en-US" sz="1500" smtClean="0"/>
              <a:t> msi</a:t>
            </a:r>
          </a:p>
          <a:p>
            <a:pPr lvl="1"/>
            <a:r>
              <a:rPr lang="en-US" sz="1500" smtClean="0"/>
              <a:t>Ubuntu </a:t>
            </a:r>
            <a:r>
              <a:rPr lang="mr-IN" sz="1500" smtClean="0"/>
              <a:t>–</a:t>
            </a:r>
            <a:r>
              <a:rPr lang="en-US" sz="1500" smtClean="0"/>
              <a:t> apt</a:t>
            </a:r>
          </a:p>
          <a:p>
            <a:pPr lvl="1"/>
            <a:r>
              <a:rPr lang="en-US" sz="1500" smtClean="0"/>
              <a:t>Kubernetes </a:t>
            </a:r>
            <a:r>
              <a:rPr lang="mr-IN" sz="1500" smtClean="0"/>
              <a:t>–</a:t>
            </a:r>
            <a:r>
              <a:rPr lang="en-US" sz="1500" smtClean="0"/>
              <a:t> helm</a:t>
            </a:r>
          </a:p>
          <a:p>
            <a:pPr lvl="1"/>
            <a:endParaRPr lang="en-US" sz="1500" smtClean="0"/>
          </a:p>
          <a:p>
            <a:r>
              <a:rPr lang="en-US" sz="1800" smtClean="0"/>
              <a:t>Two components </a:t>
            </a:r>
            <a:r>
              <a:rPr lang="mr-IN" sz="1800" smtClean="0"/>
              <a:t>–</a:t>
            </a:r>
            <a:r>
              <a:rPr lang="en-US" sz="1800" smtClean="0"/>
              <a:t> a client (helm) and a server (tiller)</a:t>
            </a:r>
            <a:endParaRPr lang="en-US" sz="18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0832" y="4903708"/>
            <a:ext cx="3086100" cy="273844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26083" y="3141773"/>
            <a:ext cx="2493818" cy="17018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23497" y="3274099"/>
            <a:ext cx="722168" cy="66164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Rectangle 11"/>
          <p:cNvSpPr/>
          <p:nvPr/>
        </p:nvSpPr>
        <p:spPr>
          <a:xfrm>
            <a:off x="5583933" y="4176844"/>
            <a:ext cx="2048492" cy="36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Rectangle 12"/>
          <p:cNvSpPr/>
          <p:nvPr/>
        </p:nvSpPr>
        <p:spPr>
          <a:xfrm>
            <a:off x="5583932" y="4265360"/>
            <a:ext cx="5966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4146" y="3688812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worker1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6225433" y="3274099"/>
            <a:ext cx="722168" cy="66164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Round Same Side Corner Rectangle 15"/>
          <p:cNvSpPr/>
          <p:nvPr/>
        </p:nvSpPr>
        <p:spPr>
          <a:xfrm>
            <a:off x="7027369" y="3274099"/>
            <a:ext cx="722168" cy="66164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Rectangle 16"/>
          <p:cNvSpPr/>
          <p:nvPr/>
        </p:nvSpPr>
        <p:spPr>
          <a:xfrm>
            <a:off x="6232839" y="3688812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worker2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21801" y="3688812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worker3</a:t>
            </a:r>
          </a:p>
        </p:txBody>
      </p:sp>
      <p:sp>
        <p:nvSpPr>
          <p:cNvPr id="19" name="Round Diagonal Corner Rectangle 18"/>
          <p:cNvSpPr/>
          <p:nvPr/>
        </p:nvSpPr>
        <p:spPr>
          <a:xfrm>
            <a:off x="6327238" y="4273647"/>
            <a:ext cx="620363" cy="213756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tiller</a:t>
            </a:r>
          </a:p>
        </p:txBody>
      </p:sp>
      <p:sp>
        <p:nvSpPr>
          <p:cNvPr id="20" name="Round Diagonal Corner Rectangle 19"/>
          <p:cNvSpPr/>
          <p:nvPr/>
        </p:nvSpPr>
        <p:spPr>
          <a:xfrm>
            <a:off x="6282322" y="3354803"/>
            <a:ext cx="620363" cy="213756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App2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7078271" y="3361058"/>
            <a:ext cx="620363" cy="213756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82226" y="4566190"/>
            <a:ext cx="8290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k8s cluster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02" y="3139627"/>
            <a:ext cx="1059368" cy="105936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223480" y="3474338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Helm Client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01" y="4121591"/>
            <a:ext cx="513578" cy="80563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223479" y="4333181"/>
            <a:ext cx="4780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helm</a:t>
            </a:r>
          </a:p>
        </p:txBody>
      </p:sp>
      <p:cxnSp>
        <p:nvCxnSpPr>
          <p:cNvPr id="27" name="Curved Connector 26"/>
          <p:cNvCxnSpPr/>
          <p:nvPr/>
        </p:nvCxnSpPr>
        <p:spPr>
          <a:xfrm flipV="1">
            <a:off x="2971168" y="3461681"/>
            <a:ext cx="2275147" cy="64214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92699" y="3921995"/>
            <a:ext cx="4154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or...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" y="4071438"/>
            <a:ext cx="1432079" cy="5763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784" y="2104234"/>
            <a:ext cx="1833506" cy="10353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110651" y="749260"/>
            <a:ext cx="3090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client is responsible for </a:t>
            </a:r>
            <a:r>
              <a:rPr lang="en-US" sz="1800" b="1" dirty="0">
                <a:solidFill>
                  <a:schemeClr val="bg1"/>
                </a:solidFill>
              </a:rPr>
              <a:t>managing charts</a:t>
            </a:r>
            <a:r>
              <a:rPr lang="en-US" sz="1800" dirty="0">
                <a:solidFill>
                  <a:schemeClr val="bg1"/>
                </a:solidFill>
              </a:rPr>
              <a:t>, and the server is responsible for </a:t>
            </a:r>
            <a:r>
              <a:rPr lang="en-US" sz="1800" b="1" dirty="0">
                <a:solidFill>
                  <a:schemeClr val="bg1"/>
                </a:solidFill>
              </a:rPr>
              <a:t>managing releases</a:t>
            </a:r>
          </a:p>
        </p:txBody>
      </p:sp>
      <p:sp>
        <p:nvSpPr>
          <p:cNvPr id="32" name="Round Diagonal Corner Rectangle 31"/>
          <p:cNvSpPr/>
          <p:nvPr/>
        </p:nvSpPr>
        <p:spPr>
          <a:xfrm>
            <a:off x="5445326" y="3364729"/>
            <a:ext cx="620363" cy="213756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app1</a:t>
            </a:r>
          </a:p>
        </p:txBody>
      </p:sp>
    </p:spTree>
    <p:extLst>
      <p:ext uri="{BB962C8B-B14F-4D97-AF65-F5344CB8AC3E}">
        <p14:creationId xmlns:p14="http://schemas.microsoft.com/office/powerpoint/2010/main" val="17083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8" y="1586155"/>
            <a:ext cx="8048625" cy="30099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9088" y="774077"/>
            <a:ext cx="8270327" cy="429843"/>
          </a:xfrm>
        </p:spPr>
        <p:txBody>
          <a:bodyPr>
            <a:normAutofit/>
          </a:bodyPr>
          <a:lstStyle/>
          <a:p>
            <a:r>
              <a:rPr lang="en-US" dirty="0"/>
              <a:t>Charts, Repositories, </a:t>
            </a:r>
            <a:r>
              <a:rPr lang="en-US" dirty="0" smtClean="0"/>
              <a:t>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679087" y="484710"/>
            <a:ext cx="8270327" cy="429843"/>
          </a:xfrm>
        </p:spPr>
        <p:txBody>
          <a:bodyPr/>
          <a:lstStyle/>
          <a:p>
            <a:r>
              <a:rPr lang="en-US" dirty="0" smtClean="0"/>
              <a:t>Helm packages are called "charts"</a:t>
            </a:r>
            <a:endParaRPr lang="en-US" dirty="0"/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Each chart is a folder named for the chart</a:t>
            </a:r>
          </a:p>
          <a:p>
            <a:r>
              <a:rPr lang="en-US" smtClean="0"/>
              <a:t>A minimum chart contains:</a:t>
            </a:r>
          </a:p>
          <a:p>
            <a:pPr lvl="1"/>
            <a:r>
              <a:rPr lang="en-US" smtClean="0"/>
              <a:t>description - Chart.yaml</a:t>
            </a:r>
          </a:p>
          <a:p>
            <a:pPr lvl="1"/>
            <a:r>
              <a:rPr lang="en-US" smtClean="0"/>
              <a:t>templates </a:t>
            </a:r>
            <a:r>
              <a:rPr lang="mr-IN" smtClean="0"/>
              <a:t>–</a:t>
            </a:r>
            <a:r>
              <a:rPr lang="en-US" smtClean="0"/>
              <a:t> folder with kubernetes resource definitions</a:t>
            </a:r>
          </a:p>
          <a:p>
            <a:pPr lvl="1"/>
            <a:endParaRPr lang="en-US" smtClean="0"/>
          </a:p>
          <a:p>
            <a:r>
              <a:rPr lang="en-US" smtClean="0"/>
              <a:t>Most charts include values.yaml to specify installation defaults used in templates</a:t>
            </a:r>
            <a:endParaRPr lang="en-US" dirty="0" smtClean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832" y="4903708"/>
            <a:ext cx="3086100" cy="273844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9088" y="3158504"/>
            <a:ext cx="7897866" cy="17081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wordpress</a:t>
            </a:r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/ </a:t>
            </a:r>
          </a:p>
          <a:p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  </a:t>
            </a:r>
            <a:r>
              <a:rPr lang="en-US" sz="1050" dirty="0" err="1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Chart.yaml</a:t>
            </a:r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	   # A YAML file containing information about the chart </a:t>
            </a:r>
          </a:p>
          <a:p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  LICENSE           # OPTIONAL: A plain text file containing the license for the chart </a:t>
            </a:r>
          </a:p>
          <a:p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  </a:t>
            </a:r>
            <a:r>
              <a:rPr lang="en-US" sz="1050" dirty="0" err="1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README.md</a:t>
            </a:r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         # OPTIONAL: A human-readable README file </a:t>
            </a:r>
          </a:p>
          <a:p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  </a:t>
            </a:r>
            <a:r>
              <a:rPr lang="en-US" sz="1050" dirty="0" err="1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requirements.yaml</a:t>
            </a:r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 # OPTIONAL: A YAML file listing dependencies for the chart </a:t>
            </a:r>
          </a:p>
          <a:p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  </a:t>
            </a:r>
            <a:r>
              <a:rPr lang="en-US" sz="1050" dirty="0" err="1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values.yaml</a:t>
            </a:r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       # The default configuration values for this chart </a:t>
            </a:r>
          </a:p>
          <a:p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  charts/           # OPTIONAL: A directory containing any charts upon which this chart depends. </a:t>
            </a:r>
          </a:p>
          <a:p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  templates/        # A directory of templates that, when combined with values, </a:t>
            </a:r>
          </a:p>
          <a:p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                    # will generate valid Kubernetes manifest files. </a:t>
            </a:r>
          </a:p>
          <a:p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  templates/</a:t>
            </a:r>
            <a:r>
              <a:rPr lang="en-US" sz="1050" dirty="0" err="1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NOTES.txt</a:t>
            </a:r>
            <a:r>
              <a:rPr lang="en-US" sz="1050" dirty="0">
                <a:solidFill>
                  <a:srgbClr val="00B0F0"/>
                </a:solidFill>
                <a:latin typeface="IBM Plex Mono" charset="0"/>
                <a:ea typeface="IBM Plex Mono" charset="0"/>
                <a:cs typeface="IBM Plex Mono" charset="0"/>
              </a:rPr>
              <a:t> # OPTIONAL: A plain text file containing short usage notes</a:t>
            </a:r>
          </a:p>
        </p:txBody>
      </p:sp>
    </p:spTree>
    <p:extLst>
      <p:ext uri="{BB962C8B-B14F-4D97-AF65-F5344CB8AC3E}">
        <p14:creationId xmlns:p14="http://schemas.microsoft.com/office/powerpoint/2010/main" val="595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9087" y="484710"/>
            <a:ext cx="8270327" cy="429843"/>
          </a:xfrm>
        </p:spPr>
        <p:txBody>
          <a:bodyPr/>
          <a:lstStyle/>
          <a:p>
            <a:r>
              <a:rPr lang="en-US" dirty="0" smtClean="0"/>
              <a:t>Template processing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0832" y="4903708"/>
            <a:ext cx="3086100" cy="273844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79088" y="915253"/>
            <a:ext cx="5101227" cy="3900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accent3"/>
            </a:outerShdw>
          </a:effectLst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900" dirty="0" err="1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apiVersion</a:t>
            </a: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: apps/v1beta1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kind: Deployment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metadata: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name: "{{ template "</a:t>
            </a:r>
            <a:r>
              <a:rPr lang="en-US" sz="900" dirty="0" err="1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fullname</a:t>
            </a: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" . }}"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labels: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spec: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replicas: 1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strategy:  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  type: Recreate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template:  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  metadata:    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    labels: 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      ...   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  spec:    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    </a:t>
            </a:r>
            <a:r>
              <a:rPr lang="en-US" sz="900" dirty="0" err="1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terminationGracePeriodSeconds</a:t>
            </a: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: 0    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    containers:      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    - name: "{{ template "</a:t>
            </a:r>
            <a:r>
              <a:rPr lang="en-US" sz="900" dirty="0" err="1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fullname</a:t>
            </a: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" . }}"        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      image: "{{ .</a:t>
            </a:r>
            <a:r>
              <a:rPr lang="en-US" sz="900" dirty="0" err="1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Values.image.repository</a:t>
            </a: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}}:{{ .</a:t>
            </a:r>
            <a:r>
              <a:rPr lang="en-US" sz="900" dirty="0" err="1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Values.image.tag</a:t>
            </a: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}}"        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      </a:t>
            </a:r>
            <a:r>
              <a:rPr lang="en-US" sz="900" dirty="0" err="1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imagePullPolicy</a:t>
            </a: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: {{ .</a:t>
            </a:r>
            <a:r>
              <a:rPr lang="en-US" sz="900" dirty="0" err="1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Values.image.pullPolicy</a:t>
            </a: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}}        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      ports:          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      - </a:t>
            </a:r>
            <a:r>
              <a:rPr lang="en-US" sz="900" dirty="0" err="1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containerPort</a:t>
            </a: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: 80              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2060"/>
                </a:solidFill>
                <a:latin typeface="IBM Plex Mono" charset="0"/>
                <a:ea typeface="IBM Plex Mono" charset="0"/>
                <a:cs typeface="IBM Plex Mono" charset="0"/>
              </a:rPr>
              <a:t>          name: http</a:t>
            </a:r>
            <a:endParaRPr lang="en-US" sz="900" dirty="0">
              <a:solidFill>
                <a:srgbClr val="002060"/>
              </a:solidFill>
              <a:latin typeface="IBM Plex Mono" charset="0"/>
              <a:ea typeface="IBM Plex Mono" charset="0"/>
              <a:cs typeface="IBM Plex Mono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015016" y="1944109"/>
            <a:ext cx="2934398" cy="1164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accent3"/>
            </a:outerShdw>
          </a:effectLst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IBM Plex Sans Regular" charset="0"/>
                <a:ea typeface="IBM Plex Sans Regular" charset="0"/>
                <a:cs typeface="IBM Plex Sans Regular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IBM Plex Sans Regular" charset="0"/>
                <a:ea typeface="IBM Plex Sans Regular" charset="0"/>
                <a:cs typeface="IBM Plex Sans Regular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bg1"/>
                </a:solidFill>
                <a:latin typeface="IBM Plex Sans Regular" charset="0"/>
                <a:ea typeface="IBM Plex Sans Regular" charset="0"/>
                <a:cs typeface="IBM Plex Sans Regular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bg1"/>
                </a:solidFill>
                <a:latin typeface="IBM Plex Sans Regular" charset="0"/>
                <a:ea typeface="IBM Plex Sans Regular" charset="0"/>
                <a:cs typeface="IBM Plex Sans Regular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bg1"/>
                </a:solidFill>
                <a:latin typeface="IBM Plex Sans Regular" charset="0"/>
                <a:ea typeface="IBM Plex Sans Regular" charset="0"/>
                <a:cs typeface="IBM Plex Sans Regular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900" dirty="0">
                <a:solidFill>
                  <a:schemeClr val="bg2"/>
                </a:solidFill>
                <a:latin typeface="IBM Plex Mono" charset="0"/>
                <a:ea typeface="IBM Plex Mono" charset="0"/>
                <a:cs typeface="IBM Plex Mono" charset="0"/>
              </a:rPr>
              <a:t>## image parameters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900" dirty="0">
                <a:solidFill>
                  <a:schemeClr val="bg2"/>
                </a:solidFill>
                <a:latin typeface="IBM Plex Mono" charset="0"/>
                <a:ea typeface="IBM Plex Mono" charset="0"/>
                <a:cs typeface="IBM Plex Mono" charset="0"/>
              </a:rPr>
              <a:t>image: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900" dirty="0">
                <a:solidFill>
                  <a:schemeClr val="bg2"/>
                </a:solidFill>
                <a:latin typeface="IBM Plex Mono" charset="0"/>
                <a:ea typeface="IBM Plex Mono" charset="0"/>
                <a:cs typeface="IBM Plex Mono" charset="0"/>
              </a:rPr>
              <a:t>  repository: </a:t>
            </a:r>
            <a:r>
              <a:rPr lang="en-US" sz="900" dirty="0" err="1">
                <a:solidFill>
                  <a:schemeClr val="bg2"/>
                </a:solidFill>
                <a:latin typeface="IBM Plex Mono" charset="0"/>
                <a:ea typeface="IBM Plex Mono" charset="0"/>
                <a:cs typeface="IBM Plex Mono" charset="0"/>
              </a:rPr>
              <a:t>ibmcom</a:t>
            </a:r>
            <a:r>
              <a:rPr lang="en-US" sz="900" dirty="0">
                <a:solidFill>
                  <a:schemeClr val="bg2"/>
                </a:solidFill>
                <a:latin typeface="IBM Plex Mono" charset="0"/>
                <a:ea typeface="IBM Plex Mono" charset="0"/>
                <a:cs typeface="IBM Plex Mono" charset="0"/>
              </a:rPr>
              <a:t>/</a:t>
            </a:r>
            <a:r>
              <a:rPr lang="en-US" sz="900" dirty="0" err="1">
                <a:solidFill>
                  <a:schemeClr val="bg2"/>
                </a:solidFill>
                <a:latin typeface="IBM Plex Mono" charset="0"/>
                <a:ea typeface="IBM Plex Mono" charset="0"/>
                <a:cs typeface="IBM Plex Mono" charset="0"/>
              </a:rPr>
              <a:t>cloudant</a:t>
            </a:r>
            <a:r>
              <a:rPr lang="en-US" sz="900" dirty="0">
                <a:solidFill>
                  <a:schemeClr val="bg2"/>
                </a:solidFill>
                <a:latin typeface="IBM Plex Mono" charset="0"/>
                <a:ea typeface="IBM Plex Mono" charset="0"/>
                <a:cs typeface="IBM Plex Mono" charset="0"/>
              </a:rPr>
              <a:t>-developer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900" dirty="0">
                <a:solidFill>
                  <a:schemeClr val="bg2"/>
                </a:solidFill>
                <a:latin typeface="IBM Plex Mono" charset="0"/>
                <a:ea typeface="IBM Plex Mono" charset="0"/>
                <a:cs typeface="IBM Plex Mono" charset="0"/>
              </a:rPr>
              <a:t>  tag: latest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900" dirty="0">
                <a:solidFill>
                  <a:schemeClr val="bg2"/>
                </a:solidFill>
                <a:latin typeface="IBM Plex Mono" charset="0"/>
                <a:ea typeface="IBM Plex Mono" charset="0"/>
                <a:cs typeface="IBM Plex Mono" charset="0"/>
              </a:rPr>
              <a:t>  </a:t>
            </a:r>
            <a:r>
              <a:rPr lang="en-US" sz="900" dirty="0" err="1">
                <a:solidFill>
                  <a:schemeClr val="bg2"/>
                </a:solidFill>
                <a:latin typeface="IBM Plex Mono" charset="0"/>
                <a:ea typeface="IBM Plex Mono" charset="0"/>
                <a:cs typeface="IBM Plex Mono" charset="0"/>
              </a:rPr>
              <a:t>pullPolicy</a:t>
            </a:r>
            <a:r>
              <a:rPr lang="en-US" sz="900" dirty="0">
                <a:solidFill>
                  <a:schemeClr val="bg2"/>
                </a:solidFill>
                <a:latin typeface="IBM Plex Mono" charset="0"/>
                <a:ea typeface="IBM Plex Mono" charset="0"/>
                <a:cs typeface="IBM Plex Mono" charset="0"/>
              </a:rPr>
              <a:t>: Always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6370" y="572673"/>
            <a:ext cx="18357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</a:rPr>
              <a:t>cloudant-deployment.yaml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5016" y="1658880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002060"/>
                </a:solidFill>
              </a:rPr>
              <a:t>values.yaml</a:t>
            </a:r>
            <a:r>
              <a:rPr lang="en-US" sz="1050" dirty="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13" name="Bent Arrow 12"/>
          <p:cNvSpPr/>
          <p:nvPr/>
        </p:nvSpPr>
        <p:spPr>
          <a:xfrm rot="10800000">
            <a:off x="5700155" y="3108366"/>
            <a:ext cx="2110839" cy="1309254"/>
          </a:xfrm>
          <a:prstGeom prst="bentArrow">
            <a:avLst>
              <a:gd name="adj1" fmla="val 16307"/>
              <a:gd name="adj2" fmla="val 16306"/>
              <a:gd name="adj3" fmla="val 33150"/>
              <a:gd name="adj4" fmla="val 4755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9087" y="484710"/>
            <a:ext cx="8270327" cy="429843"/>
          </a:xfrm>
        </p:spPr>
        <p:txBody>
          <a:bodyPr/>
          <a:lstStyle/>
          <a:p>
            <a:r>
              <a:rPr lang="en-US" dirty="0" smtClean="0"/>
              <a:t>Chart repositories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9087" y="1142524"/>
            <a:ext cx="8270327" cy="364093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Charts can be collected and shared using a repository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index file can be created by helm</a:t>
            </a:r>
          </a:p>
          <a:p>
            <a:pPr lvl="1"/>
            <a:r>
              <a:rPr lang="en-US" dirty="0" smtClean="0">
                <a:latin typeface="IBM Plex Mono" charset="0"/>
                <a:ea typeface="IBM Plex Mono" charset="0"/>
                <a:cs typeface="IBM Plex Mono" charset="0"/>
              </a:rPr>
              <a:t>$ helm repo index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/IBM/charts/tree/master/repo/stable</a:t>
            </a:r>
          </a:p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0832" y="4903708"/>
            <a:ext cx="3086100" cy="273844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9087" y="1849249"/>
            <a:ext cx="5171885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Mono" charset="0"/>
                <a:ea typeface="IBM Plex Mono" charset="0"/>
                <a:cs typeface="IBM Plex Mono" charset="0"/>
              </a:rPr>
              <a:t>charts/</a:t>
            </a: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Mono" charset="0"/>
                <a:ea typeface="IBM Plex Mono" charset="0"/>
                <a:cs typeface="IBM Plex Mono" charset="0"/>
              </a:rPr>
              <a:t>  bar-dev-0.1.0.tgz       # </a:t>
            </a:r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Mono" charset="0"/>
                <a:ea typeface="IBM Plex Mono" charset="0"/>
                <a:cs typeface="IBM Plex Mono" charset="0"/>
              </a:rPr>
              <a:t>tarball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Mono" charset="0"/>
                <a:ea typeface="IBM Plex Mono" charset="0"/>
                <a:cs typeface="IBM Plex Mono" charset="0"/>
              </a:rPr>
              <a:t> of the bar chart</a:t>
            </a: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Mono" charset="0"/>
                <a:ea typeface="IBM Plex Mono" charset="0"/>
                <a:cs typeface="IBM Plex Mono" charset="0"/>
              </a:rPr>
              <a:t>  foo-dev-1.0.0.tgz       # </a:t>
            </a:r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Mono" charset="0"/>
                <a:ea typeface="IBM Plex Mono" charset="0"/>
                <a:cs typeface="IBM Plex Mono" charset="0"/>
              </a:rPr>
              <a:t>tarball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Mono" charset="0"/>
                <a:ea typeface="IBM Plex Mono" charset="0"/>
                <a:cs typeface="IBM Plex Mono" charset="0"/>
              </a:rPr>
              <a:t> of the foo chart</a:t>
            </a: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Mono" charset="0"/>
                <a:ea typeface="IBM Plex Mono" charset="0"/>
                <a:cs typeface="IBM Plex Mono" charset="0"/>
              </a:rPr>
              <a:t>  ...</a:t>
            </a: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Mono" charset="0"/>
                <a:ea typeface="IBM Plex Mono" charset="0"/>
                <a:cs typeface="IBM Plex Mono" charset="0"/>
              </a:rPr>
              <a:t>  </a:t>
            </a:r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Mono" charset="0"/>
                <a:ea typeface="IBM Plex Mono" charset="0"/>
                <a:cs typeface="IBM Plex Mono" charset="0"/>
              </a:rPr>
              <a:t>index.yaml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Mono" charset="0"/>
                <a:ea typeface="IBM Plex Mono" charset="0"/>
                <a:cs typeface="IBM Plex Mono" charset="0"/>
              </a:rPr>
              <a:t>	         # A YAML file with catalog of charts</a:t>
            </a:r>
          </a:p>
        </p:txBody>
      </p:sp>
    </p:spTree>
    <p:extLst>
      <p:ext uri="{BB962C8B-B14F-4D97-AF65-F5344CB8AC3E}">
        <p14:creationId xmlns:p14="http://schemas.microsoft.com/office/powerpoint/2010/main" val="14347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BM_Performance_Marketing_Theme">
  <a:themeElements>
    <a:clrScheme name="IBM DBG Colors">
      <a:dk1>
        <a:srgbClr val="323232"/>
      </a:dk1>
      <a:lt1>
        <a:srgbClr val="FFFFFF"/>
      </a:lt1>
      <a:dk2>
        <a:srgbClr val="0F182D"/>
      </a:dk2>
      <a:lt2>
        <a:srgbClr val="D9DBD9"/>
      </a:lt2>
      <a:accent1>
        <a:srgbClr val="304C89"/>
      </a:accent1>
      <a:accent2>
        <a:srgbClr val="253965"/>
      </a:accent2>
      <a:accent3>
        <a:srgbClr val="00B4A0"/>
      </a:accent3>
      <a:accent4>
        <a:srgbClr val="00B3B1"/>
      </a:accent4>
      <a:accent5>
        <a:srgbClr val="FA2C34"/>
      </a:accent5>
      <a:accent6>
        <a:srgbClr val="F05253"/>
      </a:accent6>
      <a:hlink>
        <a:srgbClr val="4378BC"/>
      </a:hlink>
      <a:folHlink>
        <a:srgbClr val="AB1A86"/>
      </a:folHlink>
    </a:clrScheme>
    <a:fontScheme name="IBM_Performance_Marketing_Fonts">
      <a:majorFont>
        <a:latin typeface="HelvNeue Bold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BM_Performance_Marketing_2015_wide_v3.potx" id="{089E9A05-347E-485B-B1D2-AB2F7920E84E}" vid="{27C8CCC0-9E3F-49F2-BABE-BF039316AB7D}"/>
    </a:ext>
  </a:extLst>
</a:theme>
</file>

<file path=ppt/theme/theme3.xml><?xml version="1.0" encoding="utf-8"?>
<a:theme xmlns:a="http://schemas.openxmlformats.org/drawingml/2006/main" name="1_IBM_Performance_Marketing_Theme">
  <a:themeElements>
    <a:clrScheme name="IBM DBG Colors">
      <a:dk1>
        <a:srgbClr val="323232"/>
      </a:dk1>
      <a:lt1>
        <a:srgbClr val="FFFFFF"/>
      </a:lt1>
      <a:dk2>
        <a:srgbClr val="0F182D"/>
      </a:dk2>
      <a:lt2>
        <a:srgbClr val="D9DBD9"/>
      </a:lt2>
      <a:accent1>
        <a:srgbClr val="304C89"/>
      </a:accent1>
      <a:accent2>
        <a:srgbClr val="253965"/>
      </a:accent2>
      <a:accent3>
        <a:srgbClr val="00B4A0"/>
      </a:accent3>
      <a:accent4>
        <a:srgbClr val="00B3B1"/>
      </a:accent4>
      <a:accent5>
        <a:srgbClr val="FA2C34"/>
      </a:accent5>
      <a:accent6>
        <a:srgbClr val="F05253"/>
      </a:accent6>
      <a:hlink>
        <a:srgbClr val="4378BC"/>
      </a:hlink>
      <a:folHlink>
        <a:srgbClr val="AB1A86"/>
      </a:folHlink>
    </a:clrScheme>
    <a:fontScheme name="IBM_Performance_Marketing_Fonts">
      <a:majorFont>
        <a:latin typeface="HelvNeue Bold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BM_Performance_Marketing_2015_wide_v3.potx" id="{089E9A05-347E-485B-B1D2-AB2F7920E84E}" vid="{27C8CCC0-9E3F-49F2-BABE-BF039316AB7D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19798</TotalTime>
  <Words>840</Words>
  <Application>Microsoft Macintosh PowerPoint</Application>
  <PresentationFormat>On-screen Show (16:9)</PresentationFormat>
  <Paragraphs>264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Helvetica</vt:lpstr>
      <vt:lpstr>Helvetica Neue</vt:lpstr>
      <vt:lpstr>Helvetica Neue Light</vt:lpstr>
      <vt:lpstr>HelvNeue Bold for IBM</vt:lpstr>
      <vt:lpstr>HelvNeue Light for IBM</vt:lpstr>
      <vt:lpstr>IBM Plex Mono</vt:lpstr>
      <vt:lpstr>Noto Sans Symbols</vt:lpstr>
      <vt:lpstr>Wingdings</vt:lpstr>
      <vt:lpstr>Office Theme</vt:lpstr>
      <vt:lpstr>IBM_Performance_Marketing_Theme</vt:lpstr>
      <vt:lpstr>1_IBM_Performance_Marketing_Theme</vt:lpstr>
      <vt:lpstr>Setting up environment</vt:lpstr>
      <vt:lpstr>Helm</vt:lpstr>
      <vt:lpstr>Topics</vt:lpstr>
      <vt:lpstr>Life without Helm</vt:lpstr>
      <vt:lpstr>Helm</vt:lpstr>
      <vt:lpstr>Charts, Repositories, Releases</vt:lpstr>
      <vt:lpstr>Helm packages are called "charts"</vt:lpstr>
      <vt:lpstr>Template processing</vt:lpstr>
      <vt:lpstr>Chart repositories</vt:lpstr>
      <vt:lpstr>Prepare Helm Chart</vt:lpstr>
      <vt:lpstr>deployment.yaml</vt:lpstr>
      <vt:lpstr>service.yaml</vt:lpstr>
      <vt:lpstr>Values.yaml</vt:lpstr>
      <vt:lpstr>Built-in Objects</vt:lpstr>
      <vt:lpstr>Charts lifecycle hooks</vt:lpstr>
      <vt:lpstr>Charts lifecycle hooks-Continued</vt:lpstr>
      <vt:lpstr>Sample Hook implementation</vt:lpstr>
      <vt:lpstr>Lab: Helm</vt:lpstr>
      <vt:lpstr>Step1 : Install Helm Client </vt:lpstr>
      <vt:lpstr>Login to IBM Cloud and initialize the Helm </vt:lpstr>
      <vt:lpstr>Configure kubectl client </vt:lpstr>
      <vt:lpstr>Deploy mongo Chart</vt:lpstr>
      <vt:lpstr>Deploy letschat Chart</vt:lpstr>
      <vt:lpstr>Access your Deployed Application</vt:lpstr>
      <vt:lpstr>High availability Demo</vt:lpstr>
      <vt:lpstr>Thank you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Sudharshan Govindan</dc:creator>
  <cp:keywords/>
  <dc:description/>
  <cp:lastModifiedBy>Ramesh Poomalai</cp:lastModifiedBy>
  <cp:revision>441</cp:revision>
  <dcterms:modified xsi:type="dcterms:W3CDTF">2018-06-01T07:34:47Z</dcterms:modified>
  <cp:category/>
</cp:coreProperties>
</file>