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4" r:id="rId3"/>
  </p:sldMasterIdLst>
  <p:notesMasterIdLst>
    <p:notesMasterId r:id="rId39"/>
  </p:notesMasterIdLst>
  <p:sldIdLst>
    <p:sldId id="529" r:id="rId4"/>
    <p:sldId id="531" r:id="rId5"/>
    <p:sldId id="532" r:id="rId6"/>
    <p:sldId id="533" r:id="rId7"/>
    <p:sldId id="534" r:id="rId8"/>
    <p:sldId id="535" r:id="rId9"/>
    <p:sldId id="536" r:id="rId10"/>
    <p:sldId id="537" r:id="rId11"/>
    <p:sldId id="538" r:id="rId12"/>
    <p:sldId id="539" r:id="rId13"/>
    <p:sldId id="540" r:id="rId14"/>
    <p:sldId id="541" r:id="rId15"/>
    <p:sldId id="542" r:id="rId16"/>
    <p:sldId id="543" r:id="rId17"/>
    <p:sldId id="544" r:id="rId18"/>
    <p:sldId id="545" r:id="rId19"/>
    <p:sldId id="546" r:id="rId20"/>
    <p:sldId id="547" r:id="rId21"/>
    <p:sldId id="548" r:id="rId22"/>
    <p:sldId id="549" r:id="rId23"/>
    <p:sldId id="550" r:id="rId24"/>
    <p:sldId id="551" r:id="rId25"/>
    <p:sldId id="552" r:id="rId26"/>
    <p:sldId id="553" r:id="rId27"/>
    <p:sldId id="554" r:id="rId28"/>
    <p:sldId id="555" r:id="rId29"/>
    <p:sldId id="556" r:id="rId30"/>
    <p:sldId id="557" r:id="rId31"/>
    <p:sldId id="558" r:id="rId32"/>
    <p:sldId id="559" r:id="rId33"/>
    <p:sldId id="560" r:id="rId34"/>
    <p:sldId id="561" r:id="rId35"/>
    <p:sldId id="562" r:id="rId36"/>
    <p:sldId id="563" r:id="rId37"/>
    <p:sldId id="52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2"/>
    <a:srgbClr val="A083C4"/>
    <a:srgbClr val="9671AF"/>
    <a:srgbClr val="636497"/>
    <a:srgbClr val="38746F"/>
    <a:srgbClr val="449B9B"/>
    <a:srgbClr val="009051"/>
    <a:srgbClr val="5997D1"/>
    <a:srgbClr val="3485D0"/>
    <a:srgbClr val="328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p:restoredTop sz="79174"/>
  </p:normalViewPr>
  <p:slideViewPr>
    <p:cSldViewPr snapToGrid="0" snapToObjects="1">
      <p:cViewPr>
        <p:scale>
          <a:sx n="100" d="100"/>
          <a:sy n="100" d="100"/>
        </p:scale>
        <p:origin x="1720" y="2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5980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Definition of YAML - There are hundreds of different languages for programming, but only a handful of languages for storing and transferring data. </a:t>
            </a:r>
          </a:p>
          <a:p>
            <a:r>
              <a:rPr lang="en-US" sz="1100" kern="1200" dirty="0" smtClean="0">
                <a:solidFill>
                  <a:schemeClr val="tx1"/>
                </a:solidFill>
                <a:effectLst/>
                <a:latin typeface="+mn-lt"/>
                <a:ea typeface="+mn-ea"/>
                <a:cs typeface="+mn-cs"/>
              </a:rPr>
              <a:t>Even though its potential is virtually boundless, YAML was specifically created to work well for common use cases such as: </a:t>
            </a:r>
          </a:p>
          <a:p>
            <a:r>
              <a:rPr lang="en-US" sz="1100" kern="1200" dirty="0" smtClean="0">
                <a:solidFill>
                  <a:schemeClr val="tx1"/>
                </a:solidFill>
                <a:effectLst/>
                <a:latin typeface="+mn-lt"/>
                <a:ea typeface="+mn-ea"/>
                <a:cs typeface="+mn-cs"/>
              </a:rPr>
              <a:t>a) configuration files, </a:t>
            </a:r>
          </a:p>
          <a:p>
            <a:r>
              <a:rPr lang="en-US" sz="1100" kern="1200" dirty="0" smtClean="0">
                <a:solidFill>
                  <a:schemeClr val="tx1"/>
                </a:solidFill>
                <a:effectLst/>
                <a:latin typeface="+mn-lt"/>
                <a:ea typeface="+mn-ea"/>
                <a:cs typeface="+mn-cs"/>
              </a:rPr>
              <a:t>b) log files, </a:t>
            </a:r>
          </a:p>
          <a:p>
            <a:r>
              <a:rPr lang="en-US" sz="1100" kern="1200" dirty="0" smtClean="0">
                <a:solidFill>
                  <a:schemeClr val="tx1"/>
                </a:solidFill>
                <a:effectLst/>
                <a:latin typeface="+mn-lt"/>
                <a:ea typeface="+mn-ea"/>
                <a:cs typeface="+mn-cs"/>
              </a:rPr>
              <a:t>c) </a:t>
            </a:r>
            <a:r>
              <a:rPr lang="en-US" sz="1100" kern="1200" dirty="0" err="1" smtClean="0">
                <a:solidFill>
                  <a:schemeClr val="tx1"/>
                </a:solidFill>
                <a:effectLst/>
                <a:latin typeface="+mn-lt"/>
                <a:ea typeface="+mn-ea"/>
                <a:cs typeface="+mn-cs"/>
              </a:rPr>
              <a:t>interprocess</a:t>
            </a:r>
            <a:r>
              <a:rPr lang="en-US" sz="1100" kern="1200" dirty="0" smtClean="0">
                <a:solidFill>
                  <a:schemeClr val="tx1"/>
                </a:solidFill>
                <a:effectLst/>
                <a:latin typeface="+mn-lt"/>
                <a:ea typeface="+mn-ea"/>
                <a:cs typeface="+mn-cs"/>
              </a:rPr>
              <a:t> messaging, </a:t>
            </a:r>
          </a:p>
          <a:p>
            <a:r>
              <a:rPr lang="en-US" sz="1100" kern="1200" dirty="0" smtClean="0">
                <a:solidFill>
                  <a:schemeClr val="tx1"/>
                </a:solidFill>
                <a:effectLst/>
                <a:latin typeface="+mn-lt"/>
                <a:ea typeface="+mn-ea"/>
                <a:cs typeface="+mn-cs"/>
              </a:rPr>
              <a:t>d) cross-language data sharing, </a:t>
            </a:r>
          </a:p>
          <a:p>
            <a:r>
              <a:rPr lang="en-US" sz="1100" kern="1200" dirty="0" smtClean="0">
                <a:solidFill>
                  <a:schemeClr val="tx1"/>
                </a:solidFill>
                <a:effectLst/>
                <a:latin typeface="+mn-lt"/>
                <a:ea typeface="+mn-ea"/>
                <a:cs typeface="+mn-cs"/>
              </a:rPr>
              <a:t>e) object persistence, and </a:t>
            </a:r>
          </a:p>
          <a:p>
            <a:r>
              <a:rPr lang="en-US" sz="1100" kern="1200" dirty="0" smtClean="0">
                <a:solidFill>
                  <a:schemeClr val="tx1"/>
                </a:solidFill>
                <a:effectLst/>
                <a:latin typeface="+mn-lt"/>
                <a:ea typeface="+mn-ea"/>
                <a:cs typeface="+mn-cs"/>
              </a:rPr>
              <a:t>f) complex data structures</a:t>
            </a:r>
          </a:p>
          <a:p>
            <a:endParaRPr lang="en-US" dirty="0" smtClean="0"/>
          </a:p>
          <a:p>
            <a:endParaRPr lang="en-US" dirty="0"/>
          </a:p>
        </p:txBody>
      </p:sp>
    </p:spTree>
    <p:extLst>
      <p:ext uri="{BB962C8B-B14F-4D97-AF65-F5344CB8AC3E}">
        <p14:creationId xmlns:p14="http://schemas.microsoft.com/office/powerpoint/2010/main" val="1282600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Usually whenever we have so tightly typed nomenclature for YAML it may become difficult for developers to indent them and format the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But there are online YAML formatter as such displayed which can be made use of.</a:t>
            </a:r>
          </a:p>
          <a:p>
            <a:endParaRPr lang="en-US" dirty="0" smtClean="0"/>
          </a:p>
          <a:p>
            <a:endParaRPr lang="en-US" dirty="0"/>
          </a:p>
        </p:txBody>
      </p:sp>
    </p:spTree>
    <p:extLst>
      <p:ext uri="{BB962C8B-B14F-4D97-AF65-F5344CB8AC3E}">
        <p14:creationId xmlns:p14="http://schemas.microsoft.com/office/powerpoint/2010/main" val="9091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There could be requirement of converting the YAML to JSON and few links such as these help to covert the YAML file to a JSON.</a:t>
            </a:r>
          </a:p>
          <a:p>
            <a:endParaRPr lang="en-US" dirty="0" smtClean="0"/>
          </a:p>
          <a:p>
            <a:endParaRPr lang="en-US" dirty="0"/>
          </a:p>
        </p:txBody>
      </p:sp>
    </p:spTree>
    <p:extLst>
      <p:ext uri="{BB962C8B-B14F-4D97-AF65-F5344CB8AC3E}">
        <p14:creationId xmlns:p14="http://schemas.microsoft.com/office/powerpoint/2010/main" val="168942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In properties file you have to rewrite all the properties again whereas in YAML it has to be written once. </a:t>
            </a:r>
          </a:p>
          <a:p>
            <a:r>
              <a:rPr lang="en-US" sz="1100" kern="1200" dirty="0" smtClean="0">
                <a:solidFill>
                  <a:schemeClr val="tx1"/>
                </a:solidFill>
                <a:effectLst/>
                <a:latin typeface="+mn-lt"/>
                <a:ea typeface="+mn-ea"/>
                <a:cs typeface="+mn-cs"/>
              </a:rPr>
              <a:t>Also using YAML it is easy to read, where as in properties file it is too elaborate. </a:t>
            </a:r>
          </a:p>
          <a:p>
            <a:r>
              <a:rPr lang="en-US" sz="1100" kern="1200" dirty="0" smtClean="0">
                <a:solidFill>
                  <a:schemeClr val="tx1"/>
                </a:solidFill>
                <a:effectLst/>
                <a:latin typeface="+mn-lt"/>
                <a:ea typeface="+mn-ea"/>
                <a:cs typeface="+mn-cs"/>
              </a:rPr>
              <a:t>Whenever we want to add another entry in the properties file then we need to not repeat the parent child relationship for YAML file, but had it been properties file we had to repeat the property.</a:t>
            </a:r>
          </a:p>
          <a:p>
            <a:r>
              <a:rPr lang="en-US" sz="1100" kern="1200" dirty="0" smtClean="0">
                <a:solidFill>
                  <a:schemeClr val="tx1"/>
                </a:solidFill>
                <a:effectLst/>
                <a:latin typeface="+mn-lt"/>
                <a:ea typeface="+mn-ea"/>
                <a:cs typeface="+mn-cs"/>
              </a:rPr>
              <a:t>With increasing number of properties people are going towards YAML because it is easy to follow and also to maintain.</a:t>
            </a:r>
          </a:p>
          <a:p>
            <a:endParaRPr lang="en-US" dirty="0" smtClean="0"/>
          </a:p>
          <a:p>
            <a:endParaRPr lang="en-US" dirty="0"/>
          </a:p>
        </p:txBody>
      </p:sp>
    </p:spTree>
    <p:extLst>
      <p:ext uri="{BB962C8B-B14F-4D97-AF65-F5344CB8AC3E}">
        <p14:creationId xmlns:p14="http://schemas.microsoft.com/office/powerpoint/2010/main" val="268451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Let us further look into the usage of YAML. Every modern programming language, configuration files, data storage files </a:t>
            </a:r>
            <a:r>
              <a:rPr lang="en-US" sz="1100" kern="1200" dirty="0" err="1" smtClean="0">
                <a:solidFill>
                  <a:schemeClr val="tx1"/>
                </a:solidFill>
                <a:effectLst/>
                <a:latin typeface="+mn-lt"/>
                <a:ea typeface="+mn-ea"/>
                <a:cs typeface="+mn-cs"/>
              </a:rPr>
              <a:t>etc</a:t>
            </a:r>
            <a:r>
              <a:rPr lang="en-US" sz="1100" kern="1200" dirty="0" smtClean="0">
                <a:solidFill>
                  <a:schemeClr val="tx1"/>
                </a:solidFill>
                <a:effectLst/>
                <a:latin typeface="+mn-lt"/>
                <a:ea typeface="+mn-ea"/>
                <a:cs typeface="+mn-cs"/>
              </a:rPr>
              <a:t> are making use of YAML. One such usage is in </a:t>
            </a:r>
            <a:r>
              <a:rPr lang="en-US" sz="1100" kern="1200" dirty="0" err="1" smtClean="0">
                <a:solidFill>
                  <a:schemeClr val="tx1"/>
                </a:solidFill>
                <a:effectLst/>
                <a:latin typeface="+mn-lt"/>
                <a:ea typeface="+mn-ea"/>
                <a:cs typeface="+mn-cs"/>
              </a:rPr>
              <a:t>Ansible</a:t>
            </a:r>
            <a:r>
              <a:rPr lang="en-US" sz="1100" kern="1200" dirty="0" smtClean="0">
                <a:solidFill>
                  <a:schemeClr val="tx1"/>
                </a:solidFill>
                <a:effectLst/>
                <a:latin typeface="+mn-lt"/>
                <a:ea typeface="+mn-ea"/>
                <a:cs typeface="+mn-cs"/>
              </a:rPr>
              <a:t> Playbook.</a:t>
            </a: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endParaRPr lang="en-US" sz="1100" kern="1200" dirty="0" smtClean="0">
              <a:solidFill>
                <a:schemeClr val="tx1"/>
              </a:solidFill>
              <a:effectLst/>
              <a:latin typeface="+mn-lt"/>
              <a:ea typeface="+mn-ea"/>
              <a:cs typeface="+mn-cs"/>
            </a:endParaRPr>
          </a:p>
          <a:p>
            <a:r>
              <a:rPr lang="en-US" sz="1100" kern="1200" dirty="0" err="1" smtClean="0">
                <a:solidFill>
                  <a:schemeClr val="tx1"/>
                </a:solidFill>
                <a:effectLst/>
                <a:latin typeface="+mn-lt"/>
                <a:ea typeface="+mn-ea"/>
                <a:cs typeface="+mn-cs"/>
              </a:rPr>
              <a:t>Ansible</a:t>
            </a:r>
            <a:r>
              <a:rPr lang="en-US" sz="1100" kern="1200" dirty="0" smtClean="0">
                <a:solidFill>
                  <a:schemeClr val="tx1"/>
                </a:solidFill>
                <a:effectLst/>
                <a:latin typeface="+mn-lt"/>
                <a:ea typeface="+mn-ea"/>
                <a:cs typeface="+mn-cs"/>
              </a:rPr>
              <a:t>:</a:t>
            </a:r>
          </a:p>
          <a:p>
            <a:r>
              <a:rPr lang="en-US" sz="1100" kern="1200" dirty="0" smtClean="0">
                <a:solidFill>
                  <a:schemeClr val="tx1"/>
                </a:solidFill>
                <a:effectLst/>
                <a:latin typeface="+mn-lt"/>
                <a:ea typeface="+mn-ea"/>
                <a:cs typeface="+mn-cs"/>
              </a:rPr>
              <a:t>The </a:t>
            </a:r>
            <a:r>
              <a:rPr lang="en-US" sz="1100" kern="1200" dirty="0" err="1" smtClean="0">
                <a:solidFill>
                  <a:schemeClr val="tx1"/>
                </a:solidFill>
                <a:effectLst/>
                <a:latin typeface="+mn-lt"/>
                <a:ea typeface="+mn-ea"/>
                <a:cs typeface="+mn-cs"/>
              </a:rPr>
              <a:t>Ansible</a:t>
            </a:r>
            <a:r>
              <a:rPr lang="en-US" sz="1100" kern="1200" dirty="0" smtClean="0">
                <a:solidFill>
                  <a:schemeClr val="tx1"/>
                </a:solidFill>
                <a:effectLst/>
                <a:latin typeface="+mn-lt"/>
                <a:ea typeface="+mn-ea"/>
                <a:cs typeface="+mn-cs"/>
              </a:rPr>
              <a:t> playbook is a single YAML file which contains of defined set of activities and tasks to be run on hosts. Task here is nothing but an action to be performed on the host such as execute a command, run a script, install a package and restart.</a:t>
            </a:r>
          </a:p>
          <a:p>
            <a:r>
              <a:rPr lang="en-US" sz="1100" kern="1200" dirty="0" smtClean="0">
                <a:solidFill>
                  <a:schemeClr val="tx1"/>
                </a:solidFill>
                <a:effectLst/>
                <a:latin typeface="+mn-lt"/>
                <a:ea typeface="+mn-ea"/>
                <a:cs typeface="+mn-cs"/>
              </a:rPr>
              <a:t>These all tasks and actions are documented in the YAML file.</a:t>
            </a: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endParaRPr lang="en-US" sz="1100" kern="1200" dirty="0" smtClean="0">
              <a:solidFill>
                <a:schemeClr val="tx1"/>
              </a:solidFill>
              <a:effectLst/>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111460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err="1" smtClean="0">
                <a:solidFill>
                  <a:schemeClr val="tx1"/>
                </a:solidFill>
                <a:effectLst/>
                <a:latin typeface="+mn-lt"/>
                <a:ea typeface="+mn-ea"/>
                <a:cs typeface="+mn-cs"/>
              </a:rPr>
              <a:t>Ansible</a:t>
            </a:r>
            <a:r>
              <a:rPr lang="en-US" sz="1100" kern="1200" dirty="0" smtClean="0">
                <a:solidFill>
                  <a:schemeClr val="tx1"/>
                </a:solidFill>
                <a:effectLst/>
                <a:latin typeface="+mn-lt"/>
                <a:ea typeface="+mn-ea"/>
                <a:cs typeface="+mn-cs"/>
              </a:rPr>
              <a:t> Playbook format looks like below:</a:t>
            </a:r>
          </a:p>
          <a:p>
            <a:r>
              <a:rPr lang="en-US" sz="1100" kern="1200" dirty="0" smtClean="0">
                <a:solidFill>
                  <a:schemeClr val="tx1"/>
                </a:solidFill>
                <a:effectLst/>
                <a:latin typeface="+mn-lt"/>
                <a:ea typeface="+mn-ea"/>
                <a:cs typeface="+mn-cs"/>
              </a:rPr>
              <a:t>There are 2 Plays - Play 1 and Play2 which would be run on localhost. </a:t>
            </a:r>
          </a:p>
          <a:p>
            <a:r>
              <a:rPr lang="en-US" sz="1100" kern="1200" dirty="0" smtClean="0">
                <a:solidFill>
                  <a:schemeClr val="tx1"/>
                </a:solidFill>
                <a:effectLst/>
                <a:latin typeface="+mn-lt"/>
                <a:ea typeface="+mn-ea"/>
                <a:cs typeface="+mn-cs"/>
              </a:rPr>
              <a:t>The tasks are mentioned as below and the order matters a lot. </a:t>
            </a:r>
          </a:p>
          <a:p>
            <a:endParaRPr lang="en-GB" sz="1100" kern="1200" dirty="0" smtClean="0">
              <a:solidFill>
                <a:schemeClr val="tx1"/>
              </a:solidFill>
              <a:effectLst/>
              <a:latin typeface="+mn-lt"/>
              <a:ea typeface="+mn-ea"/>
              <a:cs typeface="+mn-cs"/>
            </a:endParaRPr>
          </a:p>
          <a:p>
            <a:r>
              <a:rPr lang="en-GB" sz="1100" kern="1200" dirty="0" smtClean="0">
                <a:solidFill>
                  <a:schemeClr val="tx1"/>
                </a:solidFill>
                <a:effectLst/>
                <a:latin typeface="+mn-lt"/>
                <a:ea typeface="+mn-ea"/>
                <a:cs typeface="+mn-cs"/>
              </a:rPr>
              <a:t>The order of the name and hosts does not matter, it would be the same.</a:t>
            </a:r>
          </a:p>
          <a:p>
            <a:r>
              <a:rPr lang="en-GB" sz="1100" kern="1200" dirty="0" smtClean="0">
                <a:solidFill>
                  <a:schemeClr val="tx1"/>
                </a:solidFill>
                <a:effectLst/>
                <a:latin typeface="+mn-lt"/>
                <a:ea typeface="+mn-ea"/>
                <a:cs typeface="+mn-cs"/>
              </a:rPr>
              <a:t>However the tasks are different and the position does matter. The sequence of commands is mandatory.</a:t>
            </a:r>
          </a:p>
          <a:p>
            <a:r>
              <a:rPr lang="en-GB" sz="1100" kern="1200" dirty="0" smtClean="0">
                <a:solidFill>
                  <a:schemeClr val="tx1"/>
                </a:solidFill>
                <a:effectLst/>
                <a:latin typeface="+mn-lt"/>
                <a:ea typeface="+mn-ea"/>
                <a:cs typeface="+mn-cs"/>
              </a:rPr>
              <a:t>The host parameter is the host where the commands need to be run. Different tasks run are called Modules.</a:t>
            </a:r>
            <a:r>
              <a:rPr lang="en-GB" dirty="0" smtClean="0">
                <a:effectLst/>
              </a:rPr>
              <a:t> </a:t>
            </a:r>
          </a:p>
          <a:p>
            <a:endParaRPr lang="en-GB" dirty="0" smtClean="0">
              <a:effectLst/>
            </a:endParaRPr>
          </a:p>
          <a:p>
            <a:r>
              <a:rPr lang="en-GB" sz="1100" b="1" i="0" kern="1200" dirty="0" smtClean="0">
                <a:solidFill>
                  <a:schemeClr val="tx1"/>
                </a:solidFill>
                <a:effectLst/>
                <a:latin typeface="+mn-lt"/>
                <a:ea typeface="+mn-ea"/>
                <a:cs typeface="+mn-cs"/>
              </a:rPr>
              <a:t>yum - Manages packages with the </a:t>
            </a:r>
            <a:r>
              <a:rPr lang="en-GB" sz="1100" b="1" i="1" kern="1200" dirty="0" smtClean="0">
                <a:solidFill>
                  <a:schemeClr val="tx1"/>
                </a:solidFill>
                <a:effectLst/>
                <a:latin typeface="+mn-lt"/>
                <a:ea typeface="+mn-ea"/>
                <a:cs typeface="+mn-cs"/>
              </a:rPr>
              <a:t>yum</a:t>
            </a:r>
            <a:r>
              <a:rPr lang="en-GB" sz="1100" b="1" i="0" kern="1200" dirty="0" smtClean="0">
                <a:solidFill>
                  <a:schemeClr val="tx1"/>
                </a:solidFill>
                <a:effectLst/>
                <a:latin typeface="+mn-lt"/>
                <a:ea typeface="+mn-ea"/>
                <a:cs typeface="+mn-cs"/>
              </a:rPr>
              <a:t> package manager</a:t>
            </a:r>
          </a:p>
          <a:p>
            <a:r>
              <a:rPr lang="en-GB" sz="1100" b="0" i="0" kern="1200" dirty="0" smtClean="0">
                <a:solidFill>
                  <a:schemeClr val="tx1"/>
                </a:solidFill>
                <a:effectLst/>
                <a:latin typeface="+mn-lt"/>
                <a:ea typeface="+mn-ea"/>
                <a:cs typeface="+mn-cs"/>
              </a:rPr>
              <a:t/>
            </a:r>
            <a:br>
              <a:rPr lang="en-GB" sz="1100" b="0" i="0" kern="1200" dirty="0" smtClean="0">
                <a:solidFill>
                  <a:schemeClr val="tx1"/>
                </a:solidFill>
                <a:effectLst/>
                <a:latin typeface="+mn-lt"/>
                <a:ea typeface="+mn-ea"/>
                <a:cs typeface="+mn-cs"/>
              </a:rPr>
            </a:br>
            <a:endParaRPr lang="en-GB" sz="1100" b="0" i="0" kern="1200" dirty="0" smtClean="0">
              <a:solidFill>
                <a:schemeClr val="tx1"/>
              </a:solidFill>
              <a:effectLst/>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4918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To install yaml library then we have to run this command. </a:t>
            </a:r>
            <a:endParaRPr lang="en-US" dirty="0" smtClean="0"/>
          </a:p>
          <a:p>
            <a:endParaRPr lang="en-US" dirty="0"/>
          </a:p>
        </p:txBody>
      </p:sp>
    </p:spTree>
    <p:extLst>
      <p:ext uri="{BB962C8B-B14F-4D97-AF65-F5344CB8AC3E}">
        <p14:creationId xmlns:p14="http://schemas.microsoft.com/office/powerpoint/2010/main" val="1116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To install yaml library then we have to run this command. </a:t>
            </a:r>
            <a:endParaRPr lang="en-US" dirty="0" smtClean="0"/>
          </a:p>
          <a:p>
            <a:endParaRPr lang="en-US" dirty="0"/>
          </a:p>
        </p:txBody>
      </p:sp>
    </p:spTree>
    <p:extLst>
      <p:ext uri="{BB962C8B-B14F-4D97-AF65-F5344CB8AC3E}">
        <p14:creationId xmlns:p14="http://schemas.microsoft.com/office/powerpoint/2010/main" val="1813333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To install yaml library then we have to run this command. </a:t>
            </a:r>
            <a:endParaRPr lang="en-US" dirty="0" smtClean="0"/>
          </a:p>
          <a:p>
            <a:endParaRPr lang="en-US" dirty="0"/>
          </a:p>
        </p:txBody>
      </p:sp>
    </p:spTree>
    <p:extLst>
      <p:ext uri="{BB962C8B-B14F-4D97-AF65-F5344CB8AC3E}">
        <p14:creationId xmlns:p14="http://schemas.microsoft.com/office/powerpoint/2010/main" val="667130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In python loading data and dumping data looks like something as shown.</a:t>
            </a:r>
          </a:p>
          <a:p>
            <a:r>
              <a:rPr lang="en-US" sz="1100" kern="1200" dirty="0" smtClean="0">
                <a:solidFill>
                  <a:schemeClr val="tx1"/>
                </a:solidFill>
                <a:effectLst/>
                <a:latin typeface="+mn-lt"/>
                <a:ea typeface="+mn-ea"/>
                <a:cs typeface="+mn-cs"/>
              </a:rPr>
              <a:t>The code has 2 functions - </a:t>
            </a:r>
            <a:r>
              <a:rPr lang="en-US" sz="1100" kern="1200" dirty="0" err="1" smtClean="0">
                <a:solidFill>
                  <a:schemeClr val="tx1"/>
                </a:solidFill>
                <a:effectLst/>
                <a:latin typeface="+mn-lt"/>
                <a:ea typeface="+mn-ea"/>
                <a:cs typeface="+mn-cs"/>
              </a:rPr>
              <a:t>yaml_loader</a:t>
            </a:r>
            <a:r>
              <a:rPr lang="en-US" sz="1100" kern="1200" dirty="0" smtClean="0">
                <a:solidFill>
                  <a:schemeClr val="tx1"/>
                </a:solidFill>
                <a:effectLst/>
                <a:latin typeface="+mn-lt"/>
                <a:ea typeface="+mn-ea"/>
                <a:cs typeface="+mn-cs"/>
              </a:rPr>
              <a:t> and </a:t>
            </a:r>
            <a:r>
              <a:rPr lang="en-US" sz="1100" kern="1200" dirty="0" err="1" smtClean="0">
                <a:solidFill>
                  <a:schemeClr val="tx1"/>
                </a:solidFill>
                <a:effectLst/>
                <a:latin typeface="+mn-lt"/>
                <a:ea typeface="+mn-ea"/>
                <a:cs typeface="+mn-cs"/>
              </a:rPr>
              <a:t>yaml_dump</a:t>
            </a:r>
            <a:endParaRPr lang="en-US" sz="1100" kern="1200" dirty="0" smtClean="0">
              <a:solidFill>
                <a:schemeClr val="tx1"/>
              </a:solidFill>
              <a:effectLst/>
              <a:latin typeface="+mn-lt"/>
              <a:ea typeface="+mn-ea"/>
              <a:cs typeface="+mn-cs"/>
            </a:endParaRPr>
          </a:p>
          <a:p>
            <a:r>
              <a:rPr lang="en-US" sz="1100" kern="1200" dirty="0" err="1" smtClean="0">
                <a:solidFill>
                  <a:schemeClr val="tx1"/>
                </a:solidFill>
                <a:effectLst/>
                <a:latin typeface="+mn-lt"/>
                <a:ea typeface="+mn-ea"/>
                <a:cs typeface="+mn-cs"/>
              </a:rPr>
              <a:t>yaml_loader</a:t>
            </a:r>
            <a:r>
              <a:rPr lang="en-US" sz="1100" kern="1200" dirty="0" smtClean="0">
                <a:solidFill>
                  <a:schemeClr val="tx1"/>
                </a:solidFill>
                <a:effectLst/>
                <a:latin typeface="+mn-lt"/>
                <a:ea typeface="+mn-ea"/>
                <a:cs typeface="+mn-cs"/>
              </a:rPr>
              <a:t> - it opens the file in read mode and loads the file making use of the </a:t>
            </a:r>
            <a:r>
              <a:rPr lang="en-US" sz="1100" kern="1200" dirty="0" err="1" smtClean="0">
                <a:solidFill>
                  <a:schemeClr val="tx1"/>
                </a:solidFill>
                <a:effectLst/>
                <a:latin typeface="+mn-lt"/>
                <a:ea typeface="+mn-ea"/>
                <a:cs typeface="+mn-cs"/>
              </a:rPr>
              <a:t>yaml.load</a:t>
            </a:r>
            <a:r>
              <a:rPr lang="en-US" sz="1100" kern="1200" dirty="0" smtClean="0">
                <a:solidFill>
                  <a:schemeClr val="tx1"/>
                </a:solidFill>
                <a:effectLst/>
                <a:latin typeface="+mn-lt"/>
                <a:ea typeface="+mn-ea"/>
                <a:cs typeface="+mn-cs"/>
              </a:rPr>
              <a:t> command</a:t>
            </a:r>
          </a:p>
          <a:p>
            <a:r>
              <a:rPr lang="en-US" sz="1100" kern="1200" dirty="0" err="1" smtClean="0">
                <a:solidFill>
                  <a:schemeClr val="tx1"/>
                </a:solidFill>
                <a:effectLst/>
                <a:latin typeface="+mn-lt"/>
                <a:ea typeface="+mn-ea"/>
                <a:cs typeface="+mn-cs"/>
              </a:rPr>
              <a:t>yaml_dump</a:t>
            </a:r>
            <a:r>
              <a:rPr lang="en-US" sz="1100" kern="1200" dirty="0" smtClean="0">
                <a:solidFill>
                  <a:schemeClr val="tx1"/>
                </a:solidFill>
                <a:effectLst/>
                <a:latin typeface="+mn-lt"/>
                <a:ea typeface="+mn-ea"/>
                <a:cs typeface="+mn-cs"/>
              </a:rPr>
              <a:t> -  it opens the file in write mode and dumps the data into the specified file mentioned.</a:t>
            </a: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 output of the above code looks like below:</a:t>
            </a:r>
          </a:p>
          <a:p>
            <a:r>
              <a:rPr lang="en-US" sz="1100" kern="1200" dirty="0" smtClean="0">
                <a:solidFill>
                  <a:schemeClr val="tx1"/>
                </a:solidFill>
                <a:effectLst/>
                <a:latin typeface="+mn-lt"/>
                <a:ea typeface="+mn-ea"/>
                <a:cs typeface="+mn-cs"/>
              </a:rPr>
              <a:t>Output of YAML Load</a:t>
            </a:r>
          </a:p>
          <a:p>
            <a:r>
              <a:rPr lang="en-US" sz="1100" kern="1200" dirty="0" smtClean="0">
                <a:solidFill>
                  <a:schemeClr val="tx1"/>
                </a:solidFill>
                <a:effectLst/>
                <a:latin typeface="+mn-lt"/>
                <a:ea typeface="+mn-ea"/>
                <a:cs typeface="+mn-cs"/>
              </a:rPr>
              <a:t>Output of YAML dump</a:t>
            </a:r>
          </a:p>
          <a:p>
            <a:endParaRPr lang="en-US" dirty="0" smtClean="0"/>
          </a:p>
          <a:p>
            <a:endParaRPr lang="en-US" dirty="0" smtClean="0"/>
          </a:p>
          <a:p>
            <a:endParaRPr lang="en-US" dirty="0"/>
          </a:p>
        </p:txBody>
      </p:sp>
    </p:spTree>
    <p:extLst>
      <p:ext uri="{BB962C8B-B14F-4D97-AF65-F5344CB8AC3E}">
        <p14:creationId xmlns:p14="http://schemas.microsoft.com/office/powerpoint/2010/main" val="713057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379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Why YAML: Let us look into what are the advantages of using YAML:</a:t>
            </a:r>
          </a:p>
          <a:p>
            <a:r>
              <a:rPr lang="en-US" sz="1100" kern="1200" dirty="0" smtClean="0">
                <a:solidFill>
                  <a:schemeClr val="tx1"/>
                </a:solidFill>
                <a:effectLst/>
                <a:latin typeface="+mn-lt"/>
                <a:ea typeface="+mn-ea"/>
                <a:cs typeface="+mn-cs"/>
              </a:rPr>
              <a:t>It is easily readable by humans, easily portable between programming languages, it matches native data structures of agile languages.</a:t>
            </a:r>
          </a:p>
          <a:p>
            <a:r>
              <a:rPr lang="en-US" sz="1100" kern="1200" dirty="0" smtClean="0">
                <a:solidFill>
                  <a:schemeClr val="tx1"/>
                </a:solidFill>
                <a:effectLst/>
                <a:latin typeface="+mn-lt"/>
                <a:ea typeface="+mn-ea"/>
                <a:cs typeface="+mn-cs"/>
              </a:rPr>
              <a:t>It has a consistent model to support generic tools, one-pass processing, expressive and extensible.</a:t>
            </a:r>
          </a:p>
          <a:p>
            <a:r>
              <a:rPr lang="en-US" sz="1100" kern="1200" dirty="0" smtClean="0">
                <a:solidFill>
                  <a:schemeClr val="tx1"/>
                </a:solidFill>
                <a:effectLst/>
                <a:latin typeface="+mn-lt"/>
                <a:ea typeface="+mn-ea"/>
                <a:cs typeface="+mn-cs"/>
              </a:rPr>
              <a:t>You will no longer have to add all the parameters as the command line arguments.</a:t>
            </a:r>
          </a:p>
          <a:p>
            <a:r>
              <a:rPr lang="en-US" sz="1100" kern="1200" dirty="0" smtClean="0">
                <a:solidFill>
                  <a:schemeClr val="tx1"/>
                </a:solidFill>
                <a:effectLst/>
                <a:latin typeface="+mn-lt"/>
                <a:ea typeface="+mn-ea"/>
                <a:cs typeface="+mn-cs"/>
              </a:rPr>
              <a:t>Maintenance - YAML files can be added to the source control so that you can track the changes</a:t>
            </a:r>
          </a:p>
          <a:p>
            <a:r>
              <a:rPr lang="en-US" sz="1100" kern="1200" dirty="0" smtClean="0">
                <a:solidFill>
                  <a:schemeClr val="tx1"/>
                </a:solidFill>
                <a:effectLst/>
                <a:latin typeface="+mn-lt"/>
                <a:ea typeface="+mn-ea"/>
                <a:cs typeface="+mn-cs"/>
              </a:rPr>
              <a:t>Flexibility: You’ll be able to create much more complex structures using YAML than you can on the command line</a:t>
            </a:r>
          </a:p>
          <a:p>
            <a:endParaRPr lang="en-US" dirty="0" smtClean="0"/>
          </a:p>
          <a:p>
            <a:endParaRPr lang="en-US" dirty="0"/>
          </a:p>
        </p:txBody>
      </p:sp>
    </p:spTree>
    <p:extLst>
      <p:ext uri="{BB962C8B-B14F-4D97-AF65-F5344CB8AC3E}">
        <p14:creationId xmlns:p14="http://schemas.microsoft.com/office/powerpoint/2010/main" val="1657794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YAML is extensively used in Kubernetes. It is used in POD creation, service creation and deployment</a:t>
            </a: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For example for POD creation - Lets look at the example - The value of kind is POD, this means that we need to create a POD with version V1. The metadata of POD indicates the name and labels of POD. Name of the POD is ’</a:t>
            </a:r>
            <a:r>
              <a:rPr lang="en-US" sz="1100" kern="1200" dirty="0" err="1" smtClean="0">
                <a:solidFill>
                  <a:schemeClr val="tx1"/>
                </a:solidFill>
                <a:effectLst/>
                <a:latin typeface="+mn-lt"/>
                <a:ea typeface="+mn-ea"/>
                <a:cs typeface="+mn-cs"/>
              </a:rPr>
              <a:t>nginx</a:t>
            </a:r>
            <a:r>
              <a:rPr lang="en-US" sz="1100" kern="1200" dirty="0" smtClean="0">
                <a:solidFill>
                  <a:schemeClr val="tx1"/>
                </a:solidFill>
                <a:effectLst/>
                <a:latin typeface="+mn-lt"/>
                <a:ea typeface="+mn-ea"/>
                <a:cs typeface="+mn-cs"/>
              </a:rPr>
              <a:t>’ and has a label with ‘app’ value as ‘</a:t>
            </a:r>
            <a:r>
              <a:rPr lang="en-US" sz="1100" kern="1200" dirty="0" err="1" smtClean="0">
                <a:solidFill>
                  <a:schemeClr val="tx1"/>
                </a:solidFill>
                <a:effectLst/>
                <a:latin typeface="+mn-lt"/>
                <a:ea typeface="+mn-ea"/>
                <a:cs typeface="+mn-cs"/>
              </a:rPr>
              <a:t>nginx</a:t>
            </a:r>
            <a:r>
              <a:rPr lang="en-US" sz="1100" kern="1200" dirty="0" smtClean="0">
                <a:solidFill>
                  <a:schemeClr val="tx1"/>
                </a:solidFill>
                <a:effectLst/>
                <a:latin typeface="+mn-lt"/>
                <a:ea typeface="+mn-ea"/>
                <a:cs typeface="+mn-cs"/>
              </a:rPr>
              <a:t>’ only. This name should match with image name in the container specification mentioned. </a:t>
            </a:r>
          </a:p>
          <a:p>
            <a:endParaRPr lang="en-US" dirty="0" smtClean="0"/>
          </a:p>
          <a:p>
            <a:endParaRPr lang="en-US" dirty="0"/>
          </a:p>
        </p:txBody>
      </p:sp>
    </p:spTree>
    <p:extLst>
      <p:ext uri="{BB962C8B-B14F-4D97-AF65-F5344CB8AC3E}">
        <p14:creationId xmlns:p14="http://schemas.microsoft.com/office/powerpoint/2010/main" val="1685264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6127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3923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6863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279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2234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err="1" smtClean="0">
                <a:solidFill>
                  <a:schemeClr val="tx1"/>
                </a:solidFill>
                <a:effectLst/>
                <a:latin typeface="+mn-lt"/>
                <a:ea typeface="+mn-ea"/>
                <a:cs typeface="+mn-cs"/>
              </a:rPr>
              <a:t>spec.minReadySeconds</a:t>
            </a:r>
            <a:r>
              <a:rPr lang="en-US" sz="1100" b="0" i="0" kern="1200" dirty="0" smtClean="0">
                <a:solidFill>
                  <a:schemeClr val="tx1"/>
                </a:solidFill>
                <a:effectLst/>
                <a:latin typeface="+mn-lt"/>
                <a:ea typeface="+mn-ea"/>
                <a:cs typeface="+mn-cs"/>
              </a:rPr>
              <a:t> is an optional Integer that describes the minimum number of seconds for which a new pod should be ready without any of its container crashing, for it to be considered available. </a:t>
            </a:r>
          </a:p>
          <a:p>
            <a:r>
              <a:rPr lang="en-US" sz="1100" b="0" i="0" kern="1200" dirty="0" smtClean="0">
                <a:solidFill>
                  <a:schemeClr val="tx1"/>
                </a:solidFill>
                <a:effectLst/>
                <a:latin typeface="+mn-lt"/>
                <a:ea typeface="+mn-ea"/>
                <a:cs typeface="+mn-cs"/>
              </a:rPr>
              <a:t>The omission of this field defaults </a:t>
            </a:r>
            <a:r>
              <a:rPr lang="en-US" sz="1100" b="0" i="0" kern="1200" dirty="0" err="1" smtClean="0">
                <a:solidFill>
                  <a:schemeClr val="tx1"/>
                </a:solidFill>
                <a:effectLst/>
                <a:latin typeface="+mn-lt"/>
                <a:ea typeface="+mn-ea"/>
                <a:cs typeface="+mn-cs"/>
              </a:rPr>
              <a:t>spec.minReadySeconds</a:t>
            </a:r>
            <a:r>
              <a:rPr lang="en-US" sz="1100" b="0" i="0" kern="1200" dirty="0" smtClean="0">
                <a:solidFill>
                  <a:schemeClr val="tx1"/>
                </a:solidFill>
                <a:effectLst/>
                <a:latin typeface="+mn-lt"/>
                <a:ea typeface="+mn-ea"/>
                <a:cs typeface="+mn-cs"/>
              </a:rPr>
              <a:t> to 0 seconds. Thus, with the omission of this field Pods are considered available as soon as they have been updated</a:t>
            </a:r>
            <a:endParaRPr lang="en-US" dirty="0" smtClean="0"/>
          </a:p>
          <a:p>
            <a:endParaRPr lang="en-US" dirty="0"/>
          </a:p>
        </p:txBody>
      </p:sp>
    </p:spTree>
    <p:extLst>
      <p:ext uri="{BB962C8B-B14F-4D97-AF65-F5344CB8AC3E}">
        <p14:creationId xmlns:p14="http://schemas.microsoft.com/office/powerpoint/2010/main" val="2042185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err="1" smtClean="0">
                <a:solidFill>
                  <a:schemeClr val="tx1"/>
                </a:solidFill>
                <a:effectLst/>
                <a:latin typeface="+mn-lt"/>
                <a:ea typeface="+mn-ea"/>
                <a:cs typeface="+mn-cs"/>
              </a:rPr>
              <a:t>spec.minReadySeconds</a:t>
            </a:r>
            <a:r>
              <a:rPr lang="en-US" sz="1100" b="0" i="0" kern="1200" dirty="0" smtClean="0">
                <a:solidFill>
                  <a:schemeClr val="tx1"/>
                </a:solidFill>
                <a:effectLst/>
                <a:latin typeface="+mn-lt"/>
                <a:ea typeface="+mn-ea"/>
                <a:cs typeface="+mn-cs"/>
              </a:rPr>
              <a:t> is an optional Integer that describes the minimum number of seconds for which a new pod should be ready without any of its container crashing, for it to be considered available. </a:t>
            </a:r>
          </a:p>
          <a:p>
            <a:r>
              <a:rPr lang="en-US" sz="1100" b="0" i="0" kern="1200" dirty="0" smtClean="0">
                <a:solidFill>
                  <a:schemeClr val="tx1"/>
                </a:solidFill>
                <a:effectLst/>
                <a:latin typeface="+mn-lt"/>
                <a:ea typeface="+mn-ea"/>
                <a:cs typeface="+mn-cs"/>
              </a:rPr>
              <a:t>The omission of this field defaults </a:t>
            </a:r>
            <a:r>
              <a:rPr lang="en-US" sz="1100" b="0" i="0" kern="1200" dirty="0" err="1" smtClean="0">
                <a:solidFill>
                  <a:schemeClr val="tx1"/>
                </a:solidFill>
                <a:effectLst/>
                <a:latin typeface="+mn-lt"/>
                <a:ea typeface="+mn-ea"/>
                <a:cs typeface="+mn-cs"/>
              </a:rPr>
              <a:t>spec.minReadySeconds</a:t>
            </a:r>
            <a:r>
              <a:rPr lang="en-US" sz="1100" b="0" i="0" kern="1200" dirty="0" smtClean="0">
                <a:solidFill>
                  <a:schemeClr val="tx1"/>
                </a:solidFill>
                <a:effectLst/>
                <a:latin typeface="+mn-lt"/>
                <a:ea typeface="+mn-ea"/>
                <a:cs typeface="+mn-cs"/>
              </a:rPr>
              <a:t> to 0 seconds. </a:t>
            </a:r>
            <a:r>
              <a:rPr lang="en-US" sz="1100" b="0" i="0" kern="1200" smtClean="0">
                <a:solidFill>
                  <a:schemeClr val="tx1"/>
                </a:solidFill>
                <a:effectLst/>
                <a:latin typeface="+mn-lt"/>
                <a:ea typeface="+mn-ea"/>
                <a:cs typeface="+mn-cs"/>
              </a:rPr>
              <a:t>Thus, with the omission of this field Pods are considered available as soon as they have been updated</a:t>
            </a:r>
            <a:endParaRPr lang="en-US" smtClean="0"/>
          </a:p>
          <a:p>
            <a:endParaRPr lang="en-US" dirty="0"/>
          </a:p>
        </p:txBody>
      </p:sp>
    </p:spTree>
    <p:extLst>
      <p:ext uri="{BB962C8B-B14F-4D97-AF65-F5344CB8AC3E}">
        <p14:creationId xmlns:p14="http://schemas.microsoft.com/office/powerpoint/2010/main" val="1944174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One can use </a:t>
            </a:r>
            <a:r>
              <a:rPr lang="en-US" sz="1100" b="0" i="0" kern="1200" dirty="0" err="1" smtClean="0">
                <a:solidFill>
                  <a:schemeClr val="tx1"/>
                </a:solidFill>
                <a:effectLst/>
                <a:latin typeface="+mn-lt"/>
                <a:ea typeface="+mn-ea"/>
                <a:cs typeface="+mn-cs"/>
              </a:rPr>
              <a:t>spec.template.metadata.labels</a:t>
            </a:r>
            <a:r>
              <a:rPr lang="en-US" sz="1100" b="0" i="0" kern="1200" dirty="0" smtClean="0">
                <a:solidFill>
                  <a:schemeClr val="tx1"/>
                </a:solidFill>
                <a:effectLst/>
                <a:latin typeface="+mn-lt"/>
                <a:ea typeface="+mn-ea"/>
                <a:cs typeface="+mn-cs"/>
              </a:rPr>
              <a:t> to add labels to a deployment specification </a:t>
            </a:r>
            <a:r>
              <a:rPr lang="en-US" dirty="0" smtClean="0"/>
              <a:t/>
            </a:r>
            <a:br>
              <a:rPr lang="en-US" dirty="0" smtClean="0"/>
            </a:br>
            <a:r>
              <a:rPr lang="en-US" sz="1100" b="0" i="0" kern="1200" dirty="0" err="1" smtClean="0">
                <a:solidFill>
                  <a:schemeClr val="tx1"/>
                </a:solidFill>
                <a:effectLst/>
                <a:latin typeface="+mn-lt"/>
                <a:ea typeface="+mn-ea"/>
                <a:cs typeface="+mn-cs"/>
              </a:rPr>
              <a:t>spec.template.metadata.labels</a:t>
            </a:r>
            <a:r>
              <a:rPr lang="en-US" sz="1100" b="0" i="0" kern="1200" dirty="0" smtClean="0">
                <a:solidFill>
                  <a:schemeClr val="tx1"/>
                </a:solidFill>
                <a:effectLst/>
                <a:latin typeface="+mn-lt"/>
                <a:ea typeface="+mn-ea"/>
                <a:cs typeface="+mn-cs"/>
              </a:rPr>
              <a:t> is an optional array of key/value pairs. </a:t>
            </a:r>
          </a:p>
          <a:p>
            <a:r>
              <a:rPr lang="en-US" sz="1100" b="0" i="0" kern="1200" dirty="0" smtClean="0">
                <a:solidFill>
                  <a:schemeClr val="tx1"/>
                </a:solidFill>
                <a:effectLst/>
                <a:latin typeface="+mn-lt"/>
                <a:ea typeface="+mn-ea"/>
                <a:cs typeface="+mn-cs"/>
              </a:rPr>
              <a:t>Here is an example of two labels being added to our example deployment specification</a:t>
            </a:r>
            <a:endParaRPr lang="en-US" dirty="0" smtClean="0"/>
          </a:p>
          <a:p>
            <a:endParaRPr lang="en-US" dirty="0"/>
          </a:p>
        </p:txBody>
      </p:sp>
    </p:spTree>
    <p:extLst>
      <p:ext uri="{BB962C8B-B14F-4D97-AF65-F5344CB8AC3E}">
        <p14:creationId xmlns:p14="http://schemas.microsoft.com/office/powerpoint/2010/main" val="80092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Labels</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are not unique and it is expected that labels will be used on multiple objects as a way to easily group objects.</a:t>
            </a:r>
          </a:p>
          <a:p>
            <a:r>
              <a:rPr lang="en-US" sz="1100" b="0" i="0" kern="1200" dirty="0" smtClean="0">
                <a:solidFill>
                  <a:schemeClr val="tx1"/>
                </a:solidFill>
                <a:effectLst/>
                <a:latin typeface="+mn-lt"/>
                <a:ea typeface="+mn-ea"/>
                <a:cs typeface="+mn-cs"/>
              </a:rPr>
              <a:t>Label selectors are constructs that can be used by users to identify groups of objects that share labels.</a:t>
            </a:r>
          </a:p>
          <a:p>
            <a:endParaRPr lang="en-US" dirty="0" smtClean="0"/>
          </a:p>
          <a:p>
            <a:r>
              <a:rPr lang="en-US" sz="1100" b="0" i="0" kern="1200" dirty="0" err="1" smtClean="0">
                <a:solidFill>
                  <a:schemeClr val="tx1"/>
                </a:solidFill>
                <a:effectLst/>
                <a:latin typeface="+mn-lt"/>
                <a:ea typeface="+mn-ea"/>
                <a:cs typeface="+mn-cs"/>
              </a:rPr>
              <a:t>spec.selector</a:t>
            </a:r>
            <a:r>
              <a:rPr lang="en-US" sz="1100" b="0" i="0" kern="1200" dirty="0" smtClean="0">
                <a:solidFill>
                  <a:schemeClr val="tx1"/>
                </a:solidFill>
                <a:effectLst/>
                <a:latin typeface="+mn-lt"/>
                <a:ea typeface="+mn-ea"/>
                <a:cs typeface="+mn-cs"/>
              </a:rPr>
              <a:t> is an optional object that tells the Kubernetes deployment controller to only target pods that match the specified labels. </a:t>
            </a:r>
          </a:p>
          <a:p>
            <a:r>
              <a:rPr lang="en-US" sz="1100" b="0" i="0" kern="1200" dirty="0" smtClean="0">
                <a:solidFill>
                  <a:schemeClr val="tx1"/>
                </a:solidFill>
                <a:effectLst/>
                <a:latin typeface="+mn-lt"/>
                <a:ea typeface="+mn-ea"/>
                <a:cs typeface="+mn-cs"/>
              </a:rPr>
              <a:t>Thus, to only target pods with the labels “app” and “</a:t>
            </a:r>
            <a:r>
              <a:rPr lang="en-US" sz="1100" b="0" i="0" kern="1200" dirty="0" err="1" smtClean="0">
                <a:solidFill>
                  <a:schemeClr val="tx1"/>
                </a:solidFill>
                <a:effectLst/>
                <a:latin typeface="+mn-lt"/>
                <a:ea typeface="+mn-ea"/>
                <a:cs typeface="+mn-cs"/>
              </a:rPr>
              <a:t>deployer</a:t>
            </a:r>
            <a:r>
              <a:rPr lang="en-US" sz="1100" b="0" i="0" kern="1200" dirty="0" smtClean="0">
                <a:solidFill>
                  <a:schemeClr val="tx1"/>
                </a:solidFill>
                <a:effectLst/>
                <a:latin typeface="+mn-lt"/>
                <a:ea typeface="+mn-ea"/>
                <a:cs typeface="+mn-cs"/>
              </a:rPr>
              <a:t>” we can make the following modification to our deployment yaml</a:t>
            </a:r>
          </a:p>
          <a:p>
            <a:endParaRPr lang="en-US" sz="1100" b="0" i="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10575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XML was designed to be backwards compatible with the Standard Generalized Markup Language (SGML), which was designed to support structured documentation. </a:t>
            </a:r>
          </a:p>
          <a:p>
            <a:r>
              <a:rPr lang="en-US" sz="1100" kern="1200" dirty="0" smtClean="0">
                <a:solidFill>
                  <a:schemeClr val="tx1"/>
                </a:solidFill>
                <a:effectLst/>
                <a:latin typeface="+mn-lt"/>
                <a:ea typeface="+mn-ea"/>
                <a:cs typeface="+mn-cs"/>
              </a:rPr>
              <a:t>XML therefore had many design constraints.</a:t>
            </a:r>
          </a:p>
          <a:p>
            <a:r>
              <a:rPr lang="en-US" sz="1100" kern="1200" dirty="0" smtClean="0">
                <a:solidFill>
                  <a:schemeClr val="tx1"/>
                </a:solidFill>
                <a:effectLst/>
                <a:latin typeface="+mn-lt"/>
                <a:ea typeface="+mn-ea"/>
                <a:cs typeface="+mn-cs"/>
              </a:rPr>
              <a:t>XML is a pioneer in many domains, </a:t>
            </a:r>
          </a:p>
          <a:p>
            <a:r>
              <a:rPr lang="en-US" sz="1100" kern="1200" dirty="0" smtClean="0">
                <a:solidFill>
                  <a:schemeClr val="tx1"/>
                </a:solidFill>
                <a:effectLst/>
                <a:latin typeface="+mn-lt"/>
                <a:ea typeface="+mn-ea"/>
                <a:cs typeface="+mn-cs"/>
              </a:rPr>
              <a:t>----------------------------------------------------------------------------------</a:t>
            </a:r>
          </a:p>
          <a:p>
            <a:r>
              <a:rPr lang="en-US" sz="1100" kern="1200" dirty="0" smtClean="0">
                <a:solidFill>
                  <a:schemeClr val="tx1"/>
                </a:solidFill>
                <a:effectLst/>
                <a:latin typeface="+mn-lt"/>
                <a:ea typeface="+mn-ea"/>
                <a:cs typeface="+mn-cs"/>
              </a:rPr>
              <a:t>JSON’s design goal is simplicity and universality. </a:t>
            </a:r>
          </a:p>
          <a:p>
            <a:r>
              <a:rPr lang="en-US" sz="1100" kern="1200" dirty="0" smtClean="0">
                <a:solidFill>
                  <a:schemeClr val="tx1"/>
                </a:solidFill>
                <a:effectLst/>
                <a:latin typeface="+mn-lt"/>
                <a:ea typeface="+mn-ea"/>
                <a:cs typeface="+mn-cs"/>
              </a:rPr>
              <a:t>JSON is trivial to generate and parse, </a:t>
            </a:r>
          </a:p>
          <a:p>
            <a:r>
              <a:rPr lang="en-US" sz="1100" kern="1200" dirty="0" smtClean="0">
                <a:solidFill>
                  <a:schemeClr val="tx1"/>
                </a:solidFill>
                <a:effectLst/>
                <a:latin typeface="+mn-lt"/>
                <a:ea typeface="+mn-ea"/>
                <a:cs typeface="+mn-cs"/>
              </a:rPr>
              <a:t>It has reduced human readability. </a:t>
            </a:r>
          </a:p>
          <a:p>
            <a:r>
              <a:rPr lang="en-US" sz="1100" kern="1200" dirty="0" smtClean="0">
                <a:solidFill>
                  <a:schemeClr val="tx1"/>
                </a:solidFill>
                <a:effectLst/>
                <a:latin typeface="+mn-lt"/>
                <a:ea typeface="+mn-ea"/>
                <a:cs typeface="+mn-cs"/>
              </a:rPr>
              <a:t>JSON data can be processed easily by every modern programming environment.</a:t>
            </a:r>
          </a:p>
          <a:p>
            <a:r>
              <a:rPr lang="en-US" sz="1100" kern="1200" dirty="0" smtClean="0">
                <a:solidFill>
                  <a:schemeClr val="tx1"/>
                </a:solidFill>
                <a:effectLst/>
                <a:latin typeface="+mn-lt"/>
                <a:ea typeface="+mn-ea"/>
                <a:cs typeface="+mn-cs"/>
              </a:rPr>
              <a:t>----------------------------------------------------------------------------------</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YAML’s design goals are human readability and more complete information model.</a:t>
            </a:r>
          </a:p>
          <a:p>
            <a:r>
              <a:rPr lang="en-US" sz="1100" kern="1200" dirty="0" smtClean="0">
                <a:solidFill>
                  <a:schemeClr val="tx1"/>
                </a:solidFill>
                <a:effectLst/>
                <a:latin typeface="+mn-lt"/>
                <a:ea typeface="+mn-ea"/>
                <a:cs typeface="+mn-cs"/>
              </a:rPr>
              <a:t>YAML is more complex to generate and parse.</a:t>
            </a:r>
          </a:p>
          <a:p>
            <a:r>
              <a:rPr lang="en-US" sz="1100" kern="1200" dirty="0" smtClean="0">
                <a:solidFill>
                  <a:schemeClr val="tx1"/>
                </a:solidFill>
                <a:effectLst/>
                <a:latin typeface="+mn-lt"/>
                <a:ea typeface="+mn-ea"/>
                <a:cs typeface="+mn-cs"/>
              </a:rPr>
              <a:t>YAML can therefore be viewed as a natural superset of JSON. Every JSON file is also a valid YAML file. </a:t>
            </a:r>
          </a:p>
          <a:p>
            <a:r>
              <a:rPr lang="en-US" sz="1100" kern="1200" dirty="0" smtClean="0">
                <a:solidFill>
                  <a:schemeClr val="tx1"/>
                </a:solidFill>
                <a:effectLst/>
                <a:latin typeface="+mn-lt"/>
                <a:ea typeface="+mn-ea"/>
                <a:cs typeface="+mn-cs"/>
              </a:rPr>
              <a:t>This makes it easy to migrate from JSON to YAML if/when the additional features are required.</a:t>
            </a:r>
          </a:p>
          <a:p>
            <a:r>
              <a:rPr lang="en-US" sz="1100" kern="1200" dirty="0" smtClean="0">
                <a:solidFill>
                  <a:schemeClr val="tx1"/>
                </a:solidFill>
                <a:effectLst/>
                <a:latin typeface="+mn-lt"/>
                <a:ea typeface="+mn-ea"/>
                <a:cs typeface="+mn-cs"/>
              </a:rPr>
              <a:t>YAML is the result of lessons learned from XML.</a:t>
            </a:r>
          </a:p>
          <a:p>
            <a:endParaRPr lang="en-US" dirty="0"/>
          </a:p>
        </p:txBody>
      </p:sp>
    </p:spTree>
    <p:extLst>
      <p:ext uri="{BB962C8B-B14F-4D97-AF65-F5344CB8AC3E}">
        <p14:creationId xmlns:p14="http://schemas.microsoft.com/office/powerpoint/2010/main" val="1622023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9563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1953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3569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639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Key Value pair: The basic type of entry in a YAML file is of key value pair. After Key and colon there is a space and then the value.</a:t>
            </a: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Lists would have number of items listed under the name of the list. The elements of the list would start with a -</a:t>
            </a:r>
          </a:p>
          <a:p>
            <a:r>
              <a:rPr lang="en-US" sz="1100" kern="1200" dirty="0" smtClean="0">
                <a:solidFill>
                  <a:schemeClr val="tx1"/>
                </a:solidFill>
                <a:effectLst/>
                <a:latin typeface="+mn-lt"/>
                <a:ea typeface="+mn-ea"/>
                <a:cs typeface="+mn-cs"/>
              </a:rPr>
              <a:t>There can be n number of lists as shown here. </a:t>
            </a:r>
          </a:p>
          <a:p>
            <a:r>
              <a:rPr lang="en-US" sz="1100" kern="1200" dirty="0" smtClean="0">
                <a:solidFill>
                  <a:schemeClr val="tx1"/>
                </a:solidFill>
                <a:effectLst/>
                <a:latin typeface="+mn-lt"/>
                <a:ea typeface="+mn-ea"/>
                <a:cs typeface="+mn-cs"/>
              </a:rPr>
              <a:t>There is a list of fruits and vegetables. </a:t>
            </a:r>
          </a:p>
          <a:p>
            <a:r>
              <a:rPr lang="en-US" sz="1100" kern="1200" dirty="0" smtClean="0">
                <a:solidFill>
                  <a:schemeClr val="tx1"/>
                </a:solidFill>
                <a:effectLst/>
                <a:latin typeface="+mn-lt"/>
                <a:ea typeface="+mn-ea"/>
                <a:cs typeface="+mn-cs"/>
              </a:rPr>
              <a:t>Each element of fruit and vegetable start with the - at the starting. </a:t>
            </a:r>
          </a:p>
          <a:p>
            <a:r>
              <a:rPr lang="en-US" sz="1100" kern="1200" dirty="0" smtClean="0">
                <a:solidFill>
                  <a:schemeClr val="tx1"/>
                </a:solidFill>
                <a:effectLst/>
                <a:latin typeface="+mn-lt"/>
                <a:ea typeface="+mn-ea"/>
                <a:cs typeface="+mn-cs"/>
              </a:rPr>
              <a:t>Please note that the indentation of various elements of the array matters a lot.</a:t>
            </a: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More complex type would be a Dictionary and Map as shown below. </a:t>
            </a:r>
          </a:p>
          <a:p>
            <a:r>
              <a:rPr lang="en-US" sz="1100" kern="1200" dirty="0" smtClean="0">
                <a:solidFill>
                  <a:schemeClr val="tx1"/>
                </a:solidFill>
                <a:effectLst/>
                <a:latin typeface="+mn-lt"/>
                <a:ea typeface="+mn-ea"/>
                <a:cs typeface="+mn-cs"/>
              </a:rPr>
              <a:t>The various attributes - Calories, Fat and Carbs are listed each for Banana and Grapes. </a:t>
            </a:r>
          </a:p>
          <a:p>
            <a:r>
              <a:rPr lang="en-US" sz="1100" kern="1200" dirty="0" smtClean="0">
                <a:solidFill>
                  <a:schemeClr val="tx1"/>
                </a:solidFill>
                <a:effectLst/>
                <a:latin typeface="+mn-lt"/>
                <a:ea typeface="+mn-ea"/>
                <a:cs typeface="+mn-cs"/>
              </a:rPr>
              <a:t>Please note the attributes being indented properly. </a:t>
            </a:r>
          </a:p>
          <a:p>
            <a:endParaRPr lang="en-US" dirty="0" smtClean="0"/>
          </a:p>
          <a:p>
            <a:endParaRPr lang="en-US" dirty="0"/>
          </a:p>
        </p:txBody>
      </p:sp>
    </p:spTree>
    <p:extLst>
      <p:ext uri="{BB962C8B-B14F-4D97-AF65-F5344CB8AC3E}">
        <p14:creationId xmlns:p14="http://schemas.microsoft.com/office/powerpoint/2010/main" val="67457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In this diagram Banana and its attributes have been displayed. The 3 attributes which are displayed are calories, fats and carbs. Each of the attribute have a value as displayed here. As all the attributes have been indented properly with right number of spaces, these are attributes of Banana.</a:t>
            </a: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endParaRPr lang="en-US" sz="1100" kern="1200" dirty="0" smtClean="0">
              <a:solidFill>
                <a:schemeClr val="tx1"/>
              </a:solidFill>
              <a:effectLst/>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22889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Suppose we forget and write incorrectly the attributes in this fashion.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With the indentation it would mean that Fats and Cards are child of Calories which is wrong.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 slight indentation or unequal number of spaces would change the meaning fully.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Also never use tabs in YAML. Always remember to use right number of spaces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20410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YAML as it looks is very simple and human readable. But it can become more and more complex when there is combination of various elements with one another. Such as this one displayed here. It is a list of fruits. Each fruit has attributes and each attribute is a key value pair. So if you start combination of various such attributes, the YAML file would turn out to be more complex.</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endParaRPr lang="en-US" sz="1100" kern="1200" dirty="0" smtClean="0">
              <a:solidFill>
                <a:schemeClr val="tx1"/>
              </a:solidFill>
              <a:effectLst/>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1396941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Some more learning about the complex YAML file. Here we observe that there are key value pair under a dictionary. So suppose we interchange the attributes of an element under the dictionary such as this where Fats and Carbs have been interchanged, it still point to the same element and the order does not matter and does not change the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But suppose you change the order of the elements of the array list, it would result in a new array list as the elements in the list have been altered. Hence we have to be careful when we are dealing with the array list.</a:t>
            </a:r>
          </a:p>
          <a:p>
            <a:endParaRPr lang="en-US" dirty="0" smtClean="0"/>
          </a:p>
          <a:p>
            <a:endParaRPr lang="en-US" dirty="0"/>
          </a:p>
        </p:txBody>
      </p:sp>
    </p:spTree>
    <p:extLst>
      <p:ext uri="{BB962C8B-B14F-4D97-AF65-F5344CB8AC3E}">
        <p14:creationId xmlns:p14="http://schemas.microsoft.com/office/powerpoint/2010/main" val="105921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There are many features which are specified in the YAML 1.2 specification. However to cover the basic understanding to get started with YAML and we want to cover the basics in a slide, then the displayed slide is very apt.</a:t>
            </a:r>
          </a:p>
          <a:p>
            <a:endParaRPr lang="en-US" dirty="0" smtClean="0"/>
          </a:p>
          <a:p>
            <a:r>
              <a:rPr lang="en-US" sz="1100" b="0" i="0" kern="1200" dirty="0" smtClean="0">
                <a:solidFill>
                  <a:schemeClr val="tx1"/>
                </a:solidFill>
                <a:effectLst/>
                <a:latin typeface="+mn-lt"/>
                <a:ea typeface="+mn-ea"/>
                <a:cs typeface="+mn-cs"/>
              </a:rPr>
              <a:t>The greater than symbol allows you to write your text on multiple lines, knowing that when your YAML is parsed those lines will be collapsed into a single line.</a:t>
            </a:r>
          </a:p>
          <a:p>
            <a:r>
              <a:rPr lang="en-US" sz="1100" b="0" i="0" kern="1200" dirty="0" smtClean="0">
                <a:solidFill>
                  <a:schemeClr val="tx1"/>
                </a:solidFill>
                <a:effectLst/>
                <a:latin typeface="+mn-lt"/>
                <a:ea typeface="+mn-ea"/>
                <a:cs typeface="+mn-cs"/>
              </a:rPr>
              <a:t>The vertical pipe allows you to write your text on multiple lines, knowing that those multiple lines will be kept when the YAML is parsed. The vertical pipe is really great for embedding code samples in YAML:</a:t>
            </a:r>
          </a:p>
          <a:p>
            <a:r>
              <a:rPr lang="en-US" dirty="0" smtClean="0"/>
              <a:t/>
            </a:r>
            <a:br>
              <a:rPr lang="en-US" dirty="0" smtClean="0"/>
            </a:b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01023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7.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Helvetica Neue"/>
              <a:buNone/>
              <a:defRPr sz="20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2" name="Shape 112"/>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5" name="Shape 115"/>
          <p:cNvSpPr txBox="1">
            <a:spLocks noGrp="1"/>
          </p:cNvSpPr>
          <p:nvPr>
            <p:ph type="body" idx="1"/>
          </p:nvPr>
        </p:nvSpPr>
        <p:spPr>
          <a:xfrm>
            <a:off x="283464" y="1371600"/>
            <a:ext cx="8621100" cy="2709000"/>
          </a:xfrm>
          <a:prstGeom prst="rect">
            <a:avLst/>
          </a:prstGeom>
          <a:noFill/>
          <a:ln>
            <a:noFill/>
          </a:ln>
        </p:spPr>
        <p:txBody>
          <a:bodyPr lIns="68575" tIns="68575" rIns="68575" bIns="68575" anchor="t" anchorCtr="0"/>
          <a:lstStyle>
            <a:lvl1pPr marL="139700" marR="0" lvl="0" indent="63500" algn="l" rtl="0">
              <a:lnSpc>
                <a:spcPct val="100000"/>
              </a:lnSpc>
              <a:spcBef>
                <a:spcPts val="0"/>
              </a:spcBef>
              <a:spcAft>
                <a:spcPts val="200"/>
              </a:spcAft>
              <a:buClr>
                <a:schemeClr val="dk1"/>
              </a:buClr>
              <a:buSzPct val="88888"/>
              <a:buFont typeface="Noto Sans Symbols"/>
              <a:buChar char="▪"/>
              <a:defRPr sz="1800" b="0" i="0" u="none" strike="noStrike" cap="none">
                <a:solidFill>
                  <a:schemeClr val="dk1"/>
                </a:solidFill>
                <a:latin typeface="Helvetica Neue Light"/>
                <a:ea typeface="Helvetica Neue Light"/>
                <a:cs typeface="Helvetica Neue Light"/>
                <a:sym typeface="Helvetica Neue Light"/>
              </a:defRPr>
            </a:lvl1pPr>
            <a:lvl2pPr marL="304800" marR="0" lvl="1" indent="38100" algn="l" rtl="0">
              <a:lnSpc>
                <a:spcPct val="10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82600" marR="0" lvl="2" indent="25400" algn="l" rtl="0">
              <a:lnSpc>
                <a:spcPct val="10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25400" algn="l" rtl="0">
              <a:lnSpc>
                <a:spcPct val="10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25500" marR="0" lvl="4" indent="0" algn="l" rtl="0">
              <a:lnSpc>
                <a:spcPct val="100000"/>
              </a:lnSpc>
              <a:spcBef>
                <a:spcPts val="200"/>
              </a:spcBef>
              <a:spcAft>
                <a:spcPts val="0"/>
              </a:spcAft>
              <a:buClr>
                <a:srgbClr val="000000"/>
              </a:buClr>
              <a:buSzPct val="100000"/>
              <a:buFont typeface="Helvetica Neue Light"/>
              <a:buChar char="-"/>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6_TITLE">
    <p:bg>
      <p:bgPr>
        <a:solidFill>
          <a:schemeClr val="accent3"/>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96000" y="324000"/>
            <a:ext cx="8352000" cy="810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Calibri"/>
              <a:buNone/>
              <a:defRPr sz="1700" b="0" i="0" u="none" strike="noStrike" cap="none">
                <a:solidFill>
                  <a:schemeClr val="lt1"/>
                </a:solidFill>
                <a:latin typeface="Calibri"/>
                <a:ea typeface="Calibri"/>
                <a:cs typeface="Calibri"/>
                <a:sym typeface="Calibri"/>
              </a:defRPr>
            </a:lvl1pPr>
            <a:lvl2pPr lvl="1" indent="0" rtl="0">
              <a:spcBef>
                <a:spcPts val="0"/>
              </a:spcBef>
              <a:buFont typeface="Arial"/>
              <a:buNone/>
              <a:defRPr sz="700"/>
            </a:lvl2pPr>
            <a:lvl3pPr lvl="2" indent="0" rtl="0">
              <a:spcBef>
                <a:spcPts val="0"/>
              </a:spcBef>
              <a:buFont typeface="Arial"/>
              <a:buNone/>
              <a:defRPr sz="700"/>
            </a:lvl3pPr>
            <a:lvl4pPr lvl="3" indent="0" rtl="0">
              <a:spcBef>
                <a:spcPts val="0"/>
              </a:spcBef>
              <a:buFont typeface="Arial"/>
              <a:buNone/>
              <a:defRPr sz="700"/>
            </a:lvl4pPr>
            <a:lvl5pPr lvl="4" indent="0" rtl="0">
              <a:spcBef>
                <a:spcPts val="0"/>
              </a:spcBef>
              <a:buFont typeface="Arial"/>
              <a:buNone/>
              <a:defRPr sz="700"/>
            </a:lvl5pPr>
            <a:lvl6pPr lvl="5" indent="0" rtl="0">
              <a:spcBef>
                <a:spcPts val="0"/>
              </a:spcBef>
              <a:buFont typeface="Arial"/>
              <a:buNone/>
              <a:defRPr sz="700"/>
            </a:lvl6pPr>
            <a:lvl7pPr lvl="6" indent="0" rtl="0">
              <a:spcBef>
                <a:spcPts val="0"/>
              </a:spcBef>
              <a:buFont typeface="Arial"/>
              <a:buNone/>
              <a:defRPr sz="700"/>
            </a:lvl7pPr>
            <a:lvl8pPr lvl="7" indent="0" rtl="0">
              <a:spcBef>
                <a:spcPts val="0"/>
              </a:spcBef>
              <a:buFont typeface="Arial"/>
              <a:buNone/>
              <a:defRPr sz="700"/>
            </a:lvl8pPr>
            <a:lvl9pPr lvl="8" indent="0" rtl="0">
              <a:spcBef>
                <a:spcPts val="0"/>
              </a:spcBef>
              <a:buFont typeface="Arial"/>
              <a:buNone/>
              <a:defRPr sz="700"/>
            </a:lvl9pPr>
          </a:lstStyle>
          <a:p>
            <a:endParaRPr/>
          </a:p>
        </p:txBody>
      </p:sp>
      <p:sp>
        <p:nvSpPr>
          <p:cNvPr id="120" name="Shape 120"/>
          <p:cNvSpPr txBox="1">
            <a:spLocks noGrp="1"/>
          </p:cNvSpPr>
          <p:nvPr>
            <p:ph type="body" idx="1"/>
          </p:nvPr>
        </p:nvSpPr>
        <p:spPr>
          <a:xfrm>
            <a:off x="396000" y="729000"/>
            <a:ext cx="8352000" cy="405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500"/>
              </a:spcAft>
              <a:buClr>
                <a:schemeClr val="lt1"/>
              </a:buClr>
              <a:buFont typeface="Noto Sans Symbols"/>
              <a:buNone/>
              <a:defRPr sz="1100" b="0" i="0" u="none" strike="noStrike" cap="none">
                <a:solidFill>
                  <a:schemeClr val="lt1"/>
                </a:solidFill>
                <a:latin typeface="Calibri"/>
                <a:ea typeface="Calibri"/>
                <a:cs typeface="Calibri"/>
                <a:sym typeface="Calibri"/>
              </a:defRPr>
            </a:lvl1pPr>
            <a:lvl2pPr marL="393700" marR="0" lvl="1" indent="-25400" algn="l" rtl="0">
              <a:lnSpc>
                <a:spcPct val="90000"/>
              </a:lnSpc>
              <a:spcBef>
                <a:spcPts val="0"/>
              </a:spcBef>
              <a:spcAft>
                <a:spcPts val="500"/>
              </a:spcAft>
              <a:buClr>
                <a:schemeClr val="dk1"/>
              </a:buClr>
              <a:buSzPct val="100000"/>
              <a:buFont typeface="Calibri"/>
              <a:buChar char="–"/>
              <a:defRPr sz="1000" b="0" i="0" u="none" strike="noStrike" cap="none">
                <a:solidFill>
                  <a:schemeClr val="dk1"/>
                </a:solidFill>
                <a:latin typeface="Calibri"/>
                <a:ea typeface="Calibri"/>
                <a:cs typeface="Calibri"/>
                <a:sym typeface="Calibri"/>
              </a:defRPr>
            </a:lvl2pPr>
            <a:lvl3pPr marL="596900" marR="0" lvl="2" indent="-38100" algn="l" rtl="0">
              <a:lnSpc>
                <a:spcPct val="90000"/>
              </a:lnSpc>
              <a:spcBef>
                <a:spcPts val="0"/>
              </a:spcBef>
              <a:spcAft>
                <a:spcPts val="500"/>
              </a:spcAft>
              <a:buClr>
                <a:schemeClr val="dk1"/>
              </a:buClr>
              <a:buSzPct val="100000"/>
              <a:buFont typeface="Calibri"/>
              <a:buChar char="–"/>
              <a:defRPr sz="900" b="0" i="0" u="none" strike="noStrike" cap="none">
                <a:solidFill>
                  <a:schemeClr val="dk1"/>
                </a:solidFill>
                <a:latin typeface="Calibri"/>
                <a:ea typeface="Calibri"/>
                <a:cs typeface="Calibri"/>
                <a:sym typeface="Calibri"/>
              </a:defRPr>
            </a:lvl3pPr>
            <a:lvl4pPr marL="787400" marR="0" lvl="3" indent="-508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4pPr>
            <a:lvl5pPr marL="977900" marR="0" lvl="4" indent="-381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5pPr>
            <a:lvl6pPr marL="13716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6pPr>
            <a:lvl7pPr marL="16256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7pPr>
            <a:lvl8pPr marL="18669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8pPr>
            <a:lvl9pPr marL="21209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7667860" y="4563000"/>
            <a:ext cx="1080000" cy="2700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2951483" y="4563000"/>
            <a:ext cx="3240299" cy="270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396000" y="4563000"/>
            <a:ext cx="675000" cy="27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rgbClr val="FFFFFF"/>
              </a:buClr>
              <a:buSzPct val="25000"/>
              <a:buFont typeface="Calibri"/>
              <a:buNone/>
            </a:pPr>
            <a:fld id="{00000000-1234-1234-1234-123412341234}" type="slidenum">
              <a:rPr lang="en" sz="700" b="0" i="0" u="none" strike="noStrike" cap="none">
                <a:solidFill>
                  <a:srgbClr val="FFFFFF"/>
                </a:solidFill>
                <a:latin typeface="Calibri"/>
                <a:ea typeface="Calibri"/>
                <a:cs typeface="Calibri"/>
                <a:sym typeface="Calibri"/>
              </a:rPr>
              <a:t>‹#›</a:t>
            </a:fld>
            <a:endParaRPr lang="en" sz="700" b="0" i="0" u="none" strike="noStrike" cap="none" dirty="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040A0BD-88E9-504F-B0E7-9876F900D3E5}" type="datetimeFigureOut">
              <a:rPr lang="en-US" smtClean="0"/>
              <a:t>5/27/18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7C041A4-4A1F-5D47-992E-F292207DBF16}" type="slidenum">
              <a:rPr lang="en-US" smtClean="0"/>
              <a:t>‹#›</a:t>
            </a:fld>
            <a:endParaRPr lang="en-US"/>
          </a:p>
        </p:txBody>
      </p:sp>
    </p:spTree>
    <p:extLst>
      <p:ext uri="{BB962C8B-B14F-4D97-AF65-F5344CB8AC3E}">
        <p14:creationId xmlns:p14="http://schemas.microsoft.com/office/powerpoint/2010/main" val="1966044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732798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806985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7362108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36158428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36989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58545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7880471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5595452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1649755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984063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8597490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4194190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3705744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1937742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33582482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4690202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2"/>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45833"/>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6215231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2507869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59123762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5/27/18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4468304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62860156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205812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1792631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5633883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4824896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9030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2849174" y="-1227618"/>
            <a:ext cx="3417000" cy="87345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5821582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826984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35310052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9883792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81526688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15146677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4654485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73426424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150304938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7951285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5350049"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rot="5400000">
            <a:off x="1349474" y="-447055"/>
            <a:ext cx="4359000" cy="58008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36367269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9319417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17006797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5/27/18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595101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Slide 1">
    <p:bg>
      <p:bgPr>
        <a:solidFill>
          <a:srgbClr val="253965"/>
        </a:solidFill>
        <a:effectLst/>
      </p:bgPr>
    </p:bg>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83464" y="3127248"/>
            <a:ext cx="6795300" cy="543000"/>
          </a:xfrm>
          <a:prstGeom prst="rect">
            <a:avLst/>
          </a:prstGeom>
          <a:noFill/>
          <a:ln>
            <a:noFill/>
          </a:ln>
        </p:spPr>
        <p:txBody>
          <a:bodyPr lIns="68575" tIns="68575" rIns="68575" bIns="68575" anchor="t" anchorCtr="0"/>
          <a:lstStyle>
            <a:lvl1pPr marL="0" marR="0" lvl="0" indent="0" algn="l" rtl="0">
              <a:lnSpc>
                <a:spcPct val="90000"/>
              </a:lnSpc>
              <a:spcBef>
                <a:spcPts val="1000"/>
              </a:spcBef>
              <a:spcAft>
                <a:spcPts val="200"/>
              </a:spcAft>
              <a:buClr>
                <a:srgbClr val="000000"/>
              </a:buClr>
              <a:buFont typeface="Noto Sans Symbols"/>
              <a:buNone/>
              <a:defRPr sz="2200" b="0" i="0" u="none" strike="noStrike" cap="none">
                <a:solidFill>
                  <a:schemeClr val="lt1"/>
                </a:solidFill>
                <a:latin typeface="Helvetica Neue Light"/>
                <a:ea typeface="Helvetica Neue Light"/>
                <a:cs typeface="Helvetica Neue Light"/>
                <a:sym typeface="Helvetica Neue Light"/>
              </a:defRPr>
            </a:lvl1pPr>
            <a:lvl2pPr marL="304800" marR="0" lvl="1" indent="38100" algn="l" rtl="0">
              <a:lnSpc>
                <a:spcPct val="9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69900" marR="0" lvl="2" indent="38100" algn="l" rtl="0">
              <a:lnSpc>
                <a:spcPct val="9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12700" algn="l" rtl="0">
              <a:lnSpc>
                <a:spcPct val="9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12800" marR="0" lvl="4" indent="-114300" algn="l" rtl="0">
              <a:lnSpc>
                <a:spcPct val="90000"/>
              </a:lnSpc>
              <a:spcBef>
                <a:spcPts val="200"/>
              </a:spcBef>
              <a:spcAft>
                <a:spcPts val="0"/>
              </a:spcAft>
              <a:buClr>
                <a:srgbClr val="000000"/>
              </a:buClr>
              <a:buFont typeface="Helvetica Neue Light"/>
              <a:buNone/>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title"/>
          </p:nvPr>
        </p:nvSpPr>
        <p:spPr>
          <a:xfrm>
            <a:off x="283464" y="1690980"/>
            <a:ext cx="6795300" cy="12189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lt1"/>
              </a:buClr>
              <a:buFont typeface="Helvetica Neue"/>
              <a:buNone/>
              <a:defRPr sz="44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pic>
        <p:nvPicPr>
          <p:cNvPr id="84" name="Shape 84"/>
          <p:cNvPicPr preferRelativeResize="0"/>
          <p:nvPr/>
        </p:nvPicPr>
        <p:blipFill rotWithShape="1">
          <a:blip r:embed="rId2">
            <a:alphaModFix/>
          </a:blip>
          <a:srcRect/>
          <a:stretch/>
        </p:blipFill>
        <p:spPr>
          <a:xfrm>
            <a:off x="285750" y="4589004"/>
            <a:ext cx="558300" cy="214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_1">
    <p:spTree>
      <p:nvGrpSpPr>
        <p:cNvPr id="1" name="Shape 89"/>
        <p:cNvGrpSpPr/>
        <p:nvPr/>
      </p:nvGrpSpPr>
      <p:grpSpPr>
        <a:xfrm>
          <a:off x="0" y="0"/>
          <a:ext cx="0" cy="0"/>
          <a:chOff x="0" y="0"/>
          <a:chExt cx="0" cy="0"/>
        </a:xfrm>
      </p:grpSpPr>
      <p:sp>
        <p:nvSpPr>
          <p:cNvPr id="90" name="Shape 90"/>
          <p:cNvSpPr txBox="1"/>
          <p:nvPr/>
        </p:nvSpPr>
        <p:spPr>
          <a:xfrm>
            <a:off x="8758408" y="73797"/>
            <a:ext cx="3075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fld id="{00000000-1234-1234-1234-123412341234}" type="slidenum">
              <a:rPr lang="en" sz="800" b="0" i="0" u="none" strike="noStrike" cap="none">
                <a:solidFill>
                  <a:srgbClr val="FFFFFF"/>
                </a:solidFill>
                <a:latin typeface="Arial"/>
                <a:ea typeface="Arial"/>
                <a:cs typeface="Arial"/>
                <a:sym typeface="Arial"/>
              </a:rPr>
              <a:t>‹#›</a:t>
            </a:fld>
            <a:endParaRPr lang="en" sz="800" b="0" i="0" u="none" strike="noStrike" cap="none" dirty="0">
              <a:solidFill>
                <a:srgbClr val="FFFFFF"/>
              </a:solidFill>
              <a:latin typeface="Arial"/>
              <a:ea typeface="Arial"/>
              <a:cs typeface="Arial"/>
              <a:sym typeface="Arial"/>
            </a:endParaRPr>
          </a:p>
        </p:txBody>
      </p:sp>
      <p:sp>
        <p:nvSpPr>
          <p:cNvPr id="91" name="Shape 91"/>
          <p:cNvSpPr txBox="1"/>
          <p:nvPr/>
        </p:nvSpPr>
        <p:spPr>
          <a:xfrm>
            <a:off x="152400" y="73797"/>
            <a:ext cx="3960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IBM</a:t>
            </a:r>
          </a:p>
        </p:txBody>
      </p:sp>
      <p:sp>
        <p:nvSpPr>
          <p:cNvPr id="92" name="Shape 92"/>
          <p:cNvSpPr txBox="1"/>
          <p:nvPr/>
        </p:nvSpPr>
        <p:spPr>
          <a:xfrm>
            <a:off x="1245888" y="18877"/>
            <a:ext cx="1311299"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_</a:t>
            </a:r>
          </a:p>
        </p:txBody>
      </p:sp>
      <p:cxnSp>
        <p:nvCxnSpPr>
          <p:cNvPr id="93" name="Shape 93"/>
          <p:cNvCxnSpPr/>
          <p:nvPr/>
        </p:nvCxnSpPr>
        <p:spPr>
          <a:xfrm>
            <a:off x="6096662"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94" name="Shape 94"/>
          <p:cNvCxnSpPr/>
          <p:nvPr/>
        </p:nvCxnSpPr>
        <p:spPr>
          <a:xfrm>
            <a:off x="7620662" y="0"/>
            <a:ext cx="0" cy="5143500"/>
          </a:xfrm>
          <a:prstGeom prst="straightConnector1">
            <a:avLst/>
          </a:prstGeom>
          <a:noFill/>
          <a:ln w="9525" cap="flat" cmpd="sng">
            <a:solidFill>
              <a:schemeClr val="lt1"/>
            </a:solidFill>
            <a:prstDash val="solid"/>
            <a:round/>
            <a:headEnd type="none" w="med" len="med"/>
            <a:tailEnd type="none" w="med" len="med"/>
          </a:ln>
        </p:spPr>
      </p:cxnSp>
      <p:pic>
        <p:nvPicPr>
          <p:cNvPr id="95" name="Shape 95"/>
          <p:cNvPicPr preferRelativeResize="0"/>
          <p:nvPr/>
        </p:nvPicPr>
        <p:blipFill rotWithShape="1">
          <a:blip r:embed="rId2">
            <a:alphaModFix/>
          </a:blip>
          <a:srcRect/>
          <a:stretch/>
        </p:blipFill>
        <p:spPr>
          <a:xfrm>
            <a:off x="8633864" y="4855012"/>
            <a:ext cx="390900" cy="156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content (2-columns)">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52414" y="1023937"/>
            <a:ext cx="4075200"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title"/>
          </p:nvPr>
        </p:nvSpPr>
        <p:spPr>
          <a:xfrm>
            <a:off x="252414" y="247650"/>
            <a:ext cx="4319700" cy="7764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5pPr>
            <a:lvl6pPr marL="457200" marR="0" lvl="5"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6pPr>
            <a:lvl7pPr marL="914400" marR="0" lvl="6"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7pPr>
            <a:lvl8pPr marL="1371600" marR="0" lvl="7"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8pPr>
            <a:lvl9pPr marL="1828800" marR="0" lvl="8"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571999" y="1023937"/>
            <a:ext cx="4076699"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117759" y="4868400"/>
            <a:ext cx="2133600" cy="172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900" b="0" i="0" u="none" strike="noStrike" cap="none">
                <a:solidFill>
                  <a:schemeClr val="dk1"/>
                </a:solidFill>
                <a:latin typeface="Arial"/>
                <a:ea typeface="Arial"/>
                <a:cs typeface="Arial"/>
                <a:sym typeface="Arial"/>
              </a:rPr>
              <a:t>‹#›</a:t>
            </a:fld>
            <a:endParaRPr lang="en"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2">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09" name="Shape 109"/>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20" Type="http://schemas.openxmlformats.org/officeDocument/2006/relationships/slideLayout" Target="../slideLayouts/slideLayout33.xml"/><Relationship Id="rId21" Type="http://schemas.openxmlformats.org/officeDocument/2006/relationships/theme" Target="../theme/theme2.xml"/><Relationship Id="rId22" Type="http://schemas.openxmlformats.org/officeDocument/2006/relationships/image" Target="../media/image4.emf"/><Relationship Id="rId10" Type="http://schemas.openxmlformats.org/officeDocument/2006/relationships/slideLayout" Target="../slideLayouts/slideLayout23.xml"/><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slideLayout" Target="../slideLayouts/slideLayout27.xml"/><Relationship Id="rId15" Type="http://schemas.openxmlformats.org/officeDocument/2006/relationships/slideLayout" Target="../slideLayouts/slideLayout28.xml"/><Relationship Id="rId16" Type="http://schemas.openxmlformats.org/officeDocument/2006/relationships/slideLayout" Target="../slideLayouts/slideLayout29.xml"/><Relationship Id="rId17" Type="http://schemas.openxmlformats.org/officeDocument/2006/relationships/slideLayout" Target="../slideLayouts/slideLayout30.xml"/><Relationship Id="rId18" Type="http://schemas.openxmlformats.org/officeDocument/2006/relationships/slideLayout" Target="../slideLayouts/slideLayout31.xml"/><Relationship Id="rId19" Type="http://schemas.openxmlformats.org/officeDocument/2006/relationships/slideLayout" Target="../slideLayouts/slideLayout3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2.xml"/><Relationship Id="rId20" Type="http://schemas.openxmlformats.org/officeDocument/2006/relationships/slideLayout" Target="../slideLayouts/slideLayout53.xml"/><Relationship Id="rId21" Type="http://schemas.openxmlformats.org/officeDocument/2006/relationships/theme" Target="../theme/theme3.xml"/><Relationship Id="rId22" Type="http://schemas.openxmlformats.org/officeDocument/2006/relationships/image" Target="../media/image4.emf"/><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slideLayout" Target="../slideLayouts/slideLayout50.xml"/><Relationship Id="rId18" Type="http://schemas.openxmlformats.org/officeDocument/2006/relationships/slideLayout" Target="../slideLayouts/slideLayout51.xml"/><Relationship Id="rId19" Type="http://schemas.openxmlformats.org/officeDocument/2006/relationships/slideLayout" Target="../slideLayouts/slideLayout52.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5">
            <a:alphaModFix/>
          </a:blip>
          <a:srcRect/>
          <a:stretch/>
        </p:blipFill>
        <p:spPr>
          <a:xfrm>
            <a:off x="1142" y="0"/>
            <a:ext cx="9141600" cy="5143500"/>
          </a:xfrm>
          <a:prstGeom prst="rect">
            <a:avLst/>
          </a:prstGeom>
          <a:noFill/>
          <a:ln>
            <a:noFill/>
          </a:ln>
        </p:spPr>
      </p:pic>
      <p:sp>
        <p:nvSpPr>
          <p:cNvPr id="7" name="Shape 7"/>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body" idx="1"/>
          </p:nvPr>
        </p:nvSpPr>
        <p:spPr>
          <a:xfrm>
            <a:off x="190500" y="1431131"/>
            <a:ext cx="8734500" cy="34170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78571"/>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5" r:id="rId1"/>
    <p:sldLayoutId id="2147483657" r:id="rId2"/>
    <p:sldLayoutId id="2147483658" r:id="rId3"/>
    <p:sldLayoutId id="2147483659" r:id="rId4"/>
    <p:sldLayoutId id="2147483660" r:id="rId5"/>
    <p:sldLayoutId id="2147483661" r:id="rId6"/>
    <p:sldLayoutId id="2147483663" r:id="rId7"/>
    <p:sldLayoutId id="2147483664" r:id="rId8"/>
    <p:sldLayoutId id="2147483667" r:id="rId9"/>
    <p:sldLayoutId id="2147483668" r:id="rId10"/>
    <p:sldLayoutId id="2147483669" r:id="rId11"/>
    <p:sldLayoutId id="2147483671" r:id="rId12"/>
    <p:sldLayoutId id="214748371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94149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14409737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jsonformatter.org/yaml-formatter" TargetMode="External"/><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json2yaml.com/convert-yaml-to-json" TargetMode="External"/><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aml.org/spec/1.2/spec.html#native data structu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r>
              <a:rPr lang="en-US" sz="2800" dirty="0">
                <a:solidFill>
                  <a:srgbClr val="812F91"/>
                </a:solidFill>
                <a:sym typeface="Helvetica Neue"/>
              </a:rPr>
              <a:t>Agenda</a:t>
            </a:r>
          </a:p>
        </p:txBody>
      </p:sp>
      <p:sp>
        <p:nvSpPr>
          <p:cNvPr id="8"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b="1" dirty="0">
                <a:solidFill>
                  <a:srgbClr val="812F91"/>
                </a:solidFill>
              </a:rPr>
              <a:t>Definition of YAML</a:t>
            </a:r>
          </a:p>
          <a:p>
            <a:pPr marL="285750" indent="-285750">
              <a:buFont typeface="Arial" charset="0"/>
              <a:buChar char="•"/>
            </a:pPr>
            <a:r>
              <a:rPr lang="en-US" b="1" dirty="0">
                <a:solidFill>
                  <a:srgbClr val="812F91"/>
                </a:solidFill>
              </a:rPr>
              <a:t>Why YAML? </a:t>
            </a:r>
          </a:p>
          <a:p>
            <a:pPr marL="285750" indent="-285750">
              <a:buFont typeface="Arial" charset="0"/>
              <a:buChar char="•"/>
            </a:pPr>
            <a:r>
              <a:rPr lang="en-US" b="1" dirty="0">
                <a:solidFill>
                  <a:srgbClr val="812F91"/>
                </a:solidFill>
              </a:rPr>
              <a:t>Relation to JSON and XML</a:t>
            </a:r>
          </a:p>
          <a:p>
            <a:pPr marL="285750" indent="-285750">
              <a:buFont typeface="Arial" charset="0"/>
              <a:buChar char="•"/>
            </a:pPr>
            <a:r>
              <a:rPr lang="en-US" b="1" dirty="0">
                <a:solidFill>
                  <a:srgbClr val="812F91"/>
                </a:solidFill>
              </a:rPr>
              <a:t>Preview of YAML</a:t>
            </a:r>
          </a:p>
          <a:p>
            <a:pPr marL="285750" indent="-285750">
              <a:buFont typeface="Arial" charset="0"/>
              <a:buChar char="•"/>
            </a:pPr>
            <a:r>
              <a:rPr lang="en-US" b="1" dirty="0">
                <a:solidFill>
                  <a:srgbClr val="812F91"/>
                </a:solidFill>
              </a:rPr>
              <a:t>Properties vs YAML</a:t>
            </a:r>
          </a:p>
          <a:p>
            <a:pPr marL="285750" indent="-285750" algn="ctr">
              <a:buFont typeface="Arial" charset="0"/>
              <a:buChar char="•"/>
            </a:pPr>
            <a:endParaRPr lang="en-US" b="1" dirty="0" smtClean="0">
              <a:solidFill>
                <a:srgbClr val="812F91"/>
              </a:solidFill>
            </a:endParaRPr>
          </a:p>
          <a:p>
            <a:pPr algn="ctr"/>
            <a:r>
              <a:rPr lang="en-US" sz="2400" b="1" u="sng" dirty="0" smtClean="0">
                <a:solidFill>
                  <a:srgbClr val="812F91"/>
                </a:solidFill>
              </a:rPr>
              <a:t>Usages </a:t>
            </a:r>
            <a:r>
              <a:rPr lang="en-US" sz="2400" b="1" u="sng" dirty="0">
                <a:solidFill>
                  <a:srgbClr val="812F91"/>
                </a:solidFill>
              </a:rPr>
              <a:t>of YAML</a:t>
            </a:r>
          </a:p>
          <a:p>
            <a:pPr marL="285750" indent="-285750">
              <a:buFont typeface="Arial" charset="0"/>
              <a:buChar char="•"/>
            </a:pPr>
            <a:r>
              <a:rPr lang="en-US" b="1" dirty="0" err="1">
                <a:solidFill>
                  <a:srgbClr val="812F91"/>
                </a:solidFill>
              </a:rPr>
              <a:t>Ansible</a:t>
            </a:r>
            <a:r>
              <a:rPr lang="en-US" b="1" dirty="0">
                <a:solidFill>
                  <a:srgbClr val="812F91"/>
                </a:solidFill>
              </a:rPr>
              <a:t> Playbook</a:t>
            </a:r>
          </a:p>
          <a:p>
            <a:pPr marL="285750" indent="-285750">
              <a:buFont typeface="Arial" charset="0"/>
              <a:buChar char="•"/>
            </a:pPr>
            <a:r>
              <a:rPr lang="en-US" b="1" dirty="0">
                <a:solidFill>
                  <a:srgbClr val="812F91"/>
                </a:solidFill>
              </a:rPr>
              <a:t>Python </a:t>
            </a:r>
            <a:r>
              <a:rPr lang="mr-IN" b="1" dirty="0">
                <a:solidFill>
                  <a:srgbClr val="812F91"/>
                </a:solidFill>
              </a:rPr>
              <a:t>–</a:t>
            </a:r>
            <a:r>
              <a:rPr lang="en-US" b="1" dirty="0">
                <a:solidFill>
                  <a:srgbClr val="812F91"/>
                </a:solidFill>
              </a:rPr>
              <a:t> examples</a:t>
            </a:r>
          </a:p>
          <a:p>
            <a:pPr marL="285750" indent="-285750">
              <a:buFont typeface="Arial" charset="0"/>
              <a:buChar char="•"/>
            </a:pPr>
            <a:r>
              <a:rPr lang="en-US" b="1" dirty="0">
                <a:solidFill>
                  <a:srgbClr val="812F91"/>
                </a:solidFill>
              </a:rPr>
              <a:t>Kubernetes:</a:t>
            </a:r>
          </a:p>
          <a:p>
            <a:pPr marL="285750" lvl="1" indent="-285750">
              <a:buFont typeface="Arial" charset="0"/>
              <a:buChar char="•"/>
            </a:pPr>
            <a:r>
              <a:rPr lang="en-US" b="1" dirty="0">
                <a:solidFill>
                  <a:srgbClr val="812F91"/>
                </a:solidFill>
              </a:rPr>
              <a:t>POD creation</a:t>
            </a:r>
          </a:p>
          <a:p>
            <a:pPr marL="285750" lvl="1" indent="-285750">
              <a:buFont typeface="Arial" charset="0"/>
              <a:buChar char="•"/>
            </a:pPr>
            <a:r>
              <a:rPr lang="en-US" b="1" dirty="0">
                <a:solidFill>
                  <a:srgbClr val="812F91"/>
                </a:solidFill>
              </a:rPr>
              <a:t>Service creation</a:t>
            </a:r>
          </a:p>
          <a:p>
            <a:pPr marL="285750" lvl="1" indent="-285750">
              <a:buFont typeface="Arial" charset="0"/>
              <a:buChar char="•"/>
            </a:pPr>
            <a:r>
              <a:rPr lang="en-US" b="1" dirty="0">
                <a:solidFill>
                  <a:srgbClr val="812F91"/>
                </a:solidFill>
              </a:rPr>
              <a:t>Deployment creation</a:t>
            </a:r>
          </a:p>
          <a:p>
            <a:pPr marL="285750" lvl="1" indent="-285750">
              <a:buFont typeface="Arial" charset="0"/>
              <a:buChar char="•"/>
            </a:pPr>
            <a:r>
              <a:rPr lang="en-US" b="1" dirty="0">
                <a:solidFill>
                  <a:srgbClr val="812F91"/>
                </a:solidFill>
              </a:rPr>
              <a:t>Basic and Advanced yaml features</a:t>
            </a:r>
          </a:p>
          <a:p>
            <a:pPr marL="285750" indent="-285750">
              <a:buFont typeface="Arial" charset="0"/>
              <a:buChar char="•"/>
            </a:pPr>
            <a:r>
              <a:rPr lang="en-US" b="1" dirty="0">
                <a:solidFill>
                  <a:srgbClr val="812F91"/>
                </a:solidFill>
              </a:rPr>
              <a:t>Code Pattern</a:t>
            </a:r>
          </a:p>
          <a:p>
            <a:pPr marL="285750" indent="-285750">
              <a:buFont typeface="Arial" charset="0"/>
              <a:buChar char="•"/>
            </a:pPr>
            <a:endParaRPr lang="en-US" dirty="0" smtClean="0"/>
          </a:p>
        </p:txBody>
      </p:sp>
    </p:spTree>
    <p:extLst>
      <p:ext uri="{BB962C8B-B14F-4D97-AF65-F5344CB8AC3E}">
        <p14:creationId xmlns:p14="http://schemas.microsoft.com/office/powerpoint/2010/main" val="2051196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algn="ctr"/>
            <a:r>
              <a:rPr lang="en-US" sz="2000" dirty="0"/>
              <a:t>YAML Basics in one slide</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Content Placeholder 4"/>
          <p:cNvPicPr>
            <a:picLocks noChangeAspect="1"/>
          </p:cNvPicPr>
          <p:nvPr/>
        </p:nvPicPr>
        <p:blipFill>
          <a:blip r:embed="rId3"/>
          <a:stretch>
            <a:fillRect/>
          </a:stretch>
        </p:blipFill>
        <p:spPr>
          <a:xfrm>
            <a:off x="1566666" y="1006867"/>
            <a:ext cx="5193364" cy="3808200"/>
          </a:xfrm>
          <a:prstGeom prst="rect">
            <a:avLst/>
          </a:prstGeom>
          <a:noFill/>
          <a:ln>
            <a:noFill/>
          </a:ln>
        </p:spPr>
      </p:pic>
    </p:spTree>
    <p:extLst>
      <p:ext uri="{BB962C8B-B14F-4D97-AF65-F5344CB8AC3E}">
        <p14:creationId xmlns:p14="http://schemas.microsoft.com/office/powerpoint/2010/main" val="865723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480416"/>
          </a:xfrm>
        </p:spPr>
        <p:txBody>
          <a:bodyPr>
            <a:noAutofit/>
          </a:bodyPr>
          <a:lstStyle/>
          <a:p>
            <a:pPr algn="ctr"/>
            <a:r>
              <a:rPr lang="en-US" sz="1600" dirty="0"/>
              <a:t>YAML </a:t>
            </a:r>
            <a:r>
              <a:rPr lang="en-US" sz="1600" dirty="0" smtClean="0"/>
              <a:t>Validator/Formatter</a:t>
            </a:r>
            <a:br>
              <a:rPr lang="en-US" sz="1600" dirty="0" smtClean="0"/>
            </a:br>
            <a:r>
              <a:rPr lang="en-US" sz="1600" dirty="0">
                <a:hlinkClick r:id="rId3"/>
              </a:rPr>
              <a:t>https://jsonformatter.org/yaml-formatter</a:t>
            </a:r>
            <a:r>
              <a:rPr lang="en-US" sz="1600" dirty="0"/>
              <a:t/>
            </a:r>
            <a:br>
              <a:rPr lang="en-US" sz="1600" dirty="0"/>
            </a:b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4"/>
          <a:stretch>
            <a:fillRect/>
          </a:stretch>
        </p:blipFill>
        <p:spPr>
          <a:xfrm>
            <a:off x="517157" y="1142387"/>
            <a:ext cx="8237376" cy="3751548"/>
          </a:xfrm>
          <a:prstGeom prst="rect">
            <a:avLst/>
          </a:prstGeom>
        </p:spPr>
      </p:pic>
    </p:spTree>
    <p:extLst>
      <p:ext uri="{BB962C8B-B14F-4D97-AF65-F5344CB8AC3E}">
        <p14:creationId xmlns:p14="http://schemas.microsoft.com/office/powerpoint/2010/main" val="203683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YAML Conversion to </a:t>
            </a:r>
            <a:r>
              <a:rPr lang="en-US" sz="1600" dirty="0" smtClean="0"/>
              <a:t>JSON</a:t>
            </a:r>
            <a:br>
              <a:rPr lang="en-US" sz="1600" dirty="0" smtClean="0"/>
            </a:br>
            <a:r>
              <a:rPr lang="en-US" sz="1600" dirty="0">
                <a:hlinkClick r:id="rId3"/>
              </a:rPr>
              <a:t>https://www.json2yaml.com/convert-yaml-to-json</a:t>
            </a:r>
            <a:r>
              <a:rPr lang="en-US" sz="1600" dirty="0" smtClean="0"/>
              <a:t/>
            </a:r>
            <a:br>
              <a:rPr lang="en-US" sz="1600" dirty="0" smtClean="0"/>
            </a:br>
            <a:r>
              <a:rPr lang="en-US" sz="1600" dirty="0" smtClean="0"/>
              <a:t>https</a:t>
            </a:r>
            <a:r>
              <a:rPr lang="en-US" sz="1600" dirty="0"/>
              <a:t>://yaml-online-</a:t>
            </a:r>
            <a:r>
              <a:rPr lang="en-US" sz="1600" dirty="0" err="1"/>
              <a:t>parser.appspot.com</a:t>
            </a:r>
            <a:r>
              <a:rPr lang="en-US" sz="1600" dirty="0"/>
              <a:t>/</a:t>
            </a:r>
            <a:br>
              <a:rPr lang="en-US" sz="1600" dirty="0"/>
            </a:b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4"/>
          <a:stretch>
            <a:fillRect/>
          </a:stretch>
        </p:blipFill>
        <p:spPr>
          <a:xfrm>
            <a:off x="772305" y="1387451"/>
            <a:ext cx="8075538" cy="3427617"/>
          </a:xfrm>
          <a:prstGeom prst="rect">
            <a:avLst/>
          </a:prstGeom>
        </p:spPr>
      </p:pic>
    </p:spTree>
    <p:extLst>
      <p:ext uri="{BB962C8B-B14F-4D97-AF65-F5344CB8AC3E}">
        <p14:creationId xmlns:p14="http://schemas.microsoft.com/office/powerpoint/2010/main" val="108835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Properties file vs YAML</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Content Placeholder 3"/>
          <p:cNvPicPr>
            <a:picLocks/>
          </p:cNvPicPr>
          <p:nvPr/>
        </p:nvPicPr>
        <p:blipFill>
          <a:blip r:embed="rId3"/>
          <a:stretch>
            <a:fillRect/>
          </a:stretch>
        </p:blipFill>
        <p:spPr>
          <a:xfrm>
            <a:off x="524933" y="1006867"/>
            <a:ext cx="8229600" cy="3808201"/>
          </a:xfrm>
          <a:prstGeom prst="rect">
            <a:avLst/>
          </a:prstGeom>
          <a:noFill/>
          <a:ln>
            <a:noFill/>
          </a:ln>
        </p:spPr>
      </p:pic>
    </p:spTree>
    <p:extLst>
      <p:ext uri="{BB962C8B-B14F-4D97-AF65-F5344CB8AC3E}">
        <p14:creationId xmlns:p14="http://schemas.microsoft.com/office/powerpoint/2010/main" val="383463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ANSIBLE PLAYBOOK</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Content Placeholder 4"/>
          <p:cNvPicPr>
            <a:picLocks/>
          </p:cNvPicPr>
          <p:nvPr/>
        </p:nvPicPr>
        <p:blipFill>
          <a:blip r:embed="rId3"/>
          <a:stretch>
            <a:fillRect/>
          </a:stretch>
        </p:blipFill>
        <p:spPr>
          <a:xfrm>
            <a:off x="524933" y="1117599"/>
            <a:ext cx="8229600" cy="3337626"/>
          </a:xfrm>
          <a:prstGeom prst="rect">
            <a:avLst/>
          </a:prstGeom>
          <a:noFill/>
          <a:ln>
            <a:noFill/>
          </a:ln>
        </p:spPr>
      </p:pic>
    </p:spTree>
    <p:extLst>
      <p:ext uri="{BB962C8B-B14F-4D97-AF65-F5344CB8AC3E}">
        <p14:creationId xmlns:p14="http://schemas.microsoft.com/office/powerpoint/2010/main" val="850524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ANSIBLE PLAYBOOK FORMAT</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Content Placeholder 3"/>
          <p:cNvPicPr>
            <a:picLocks/>
          </p:cNvPicPr>
          <p:nvPr/>
        </p:nvPicPr>
        <p:blipFill>
          <a:blip r:embed="rId3"/>
          <a:stretch>
            <a:fillRect/>
          </a:stretch>
        </p:blipFill>
        <p:spPr>
          <a:xfrm>
            <a:off x="1969345" y="1006867"/>
            <a:ext cx="5079155" cy="3908033"/>
          </a:xfrm>
          <a:prstGeom prst="rect">
            <a:avLst/>
          </a:prstGeom>
          <a:noFill/>
          <a:ln>
            <a:noFill/>
          </a:ln>
        </p:spPr>
      </p:pic>
    </p:spTree>
    <p:extLst>
      <p:ext uri="{BB962C8B-B14F-4D97-AF65-F5344CB8AC3E}">
        <p14:creationId xmlns:p14="http://schemas.microsoft.com/office/powerpoint/2010/main" val="1326160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YAML in Python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Content Placeholder 3"/>
          <p:cNvPicPr>
            <a:picLocks/>
          </p:cNvPicPr>
          <p:nvPr/>
        </p:nvPicPr>
        <p:blipFill>
          <a:blip r:embed="rId3"/>
          <a:stretch>
            <a:fillRect/>
          </a:stretch>
        </p:blipFill>
        <p:spPr>
          <a:xfrm>
            <a:off x="587745" y="1117599"/>
            <a:ext cx="8229600" cy="3297919"/>
          </a:xfrm>
          <a:prstGeom prst="rect">
            <a:avLst/>
          </a:prstGeom>
          <a:noFill/>
          <a:ln>
            <a:noFill/>
          </a:ln>
        </p:spPr>
      </p:pic>
    </p:spTree>
    <p:extLst>
      <p:ext uri="{BB962C8B-B14F-4D97-AF65-F5344CB8AC3E}">
        <p14:creationId xmlns:p14="http://schemas.microsoft.com/office/powerpoint/2010/main" val="950888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YAML in Python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Picture 5"/>
          <p:cNvPicPr/>
          <p:nvPr/>
        </p:nvPicPr>
        <p:blipFill>
          <a:blip r:embed="rId3"/>
          <a:stretch>
            <a:fillRect/>
          </a:stretch>
        </p:blipFill>
        <p:spPr>
          <a:xfrm>
            <a:off x="1498600" y="1006867"/>
            <a:ext cx="5664200" cy="1634733"/>
          </a:xfrm>
          <a:prstGeom prst="rect">
            <a:avLst/>
          </a:prstGeom>
        </p:spPr>
      </p:pic>
      <p:pic>
        <p:nvPicPr>
          <p:cNvPr id="10" name="Content Placeholder 4"/>
          <p:cNvPicPr>
            <a:picLocks/>
          </p:cNvPicPr>
          <p:nvPr/>
        </p:nvPicPr>
        <p:blipFill>
          <a:blip r:embed="rId4"/>
          <a:stretch>
            <a:fillRect/>
          </a:stretch>
        </p:blipFill>
        <p:spPr>
          <a:xfrm>
            <a:off x="1498600" y="2911159"/>
            <a:ext cx="5727700" cy="1903910"/>
          </a:xfrm>
          <a:prstGeom prst="rect">
            <a:avLst/>
          </a:prstGeom>
          <a:noFill/>
          <a:ln>
            <a:noFill/>
          </a:ln>
        </p:spPr>
      </p:pic>
    </p:spTree>
    <p:extLst>
      <p:ext uri="{BB962C8B-B14F-4D97-AF65-F5344CB8AC3E}">
        <p14:creationId xmlns:p14="http://schemas.microsoft.com/office/powerpoint/2010/main" val="1186992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YAML in Python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1597997" y="1169260"/>
            <a:ext cx="3875704" cy="788263"/>
          </a:xfrm>
          <a:prstGeom prst="rect">
            <a:avLst/>
          </a:prstGeom>
        </p:spPr>
      </p:pic>
      <p:pic>
        <p:nvPicPr>
          <p:cNvPr id="11" name="Picture 10"/>
          <p:cNvPicPr>
            <a:picLocks noChangeAspect="1"/>
          </p:cNvPicPr>
          <p:nvPr/>
        </p:nvPicPr>
        <p:blipFill>
          <a:blip r:embed="rId4"/>
          <a:stretch>
            <a:fillRect/>
          </a:stretch>
        </p:blipFill>
        <p:spPr>
          <a:xfrm>
            <a:off x="1489658" y="2105024"/>
            <a:ext cx="5812842" cy="2761705"/>
          </a:xfrm>
          <a:prstGeom prst="rect">
            <a:avLst/>
          </a:prstGeom>
        </p:spPr>
      </p:pic>
    </p:spTree>
    <p:extLst>
      <p:ext uri="{BB962C8B-B14F-4D97-AF65-F5344CB8AC3E}">
        <p14:creationId xmlns:p14="http://schemas.microsoft.com/office/powerpoint/2010/main" val="1863866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YAML in Python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3"/>
          <a:stretch>
            <a:fillRect/>
          </a:stretch>
        </p:blipFill>
        <p:spPr>
          <a:xfrm>
            <a:off x="1280476" y="1006867"/>
            <a:ext cx="6784024" cy="3908033"/>
          </a:xfrm>
          <a:prstGeom prst="rect">
            <a:avLst/>
          </a:prstGeom>
        </p:spPr>
      </p:pic>
    </p:spTree>
    <p:extLst>
      <p:ext uri="{BB962C8B-B14F-4D97-AF65-F5344CB8AC3E}">
        <p14:creationId xmlns:p14="http://schemas.microsoft.com/office/powerpoint/2010/main" val="1321983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r>
              <a:rPr lang="en-US" sz="2000" dirty="0">
                <a:solidFill>
                  <a:schemeClr val="accent1">
                    <a:lumMod val="75000"/>
                  </a:schemeClr>
                </a:solidFill>
                <a:latin typeface="Helvetica Neue"/>
                <a:ea typeface="Helvetica Neue"/>
                <a:cs typeface="Helvetica Neue"/>
              </a:rPr>
              <a:t>Definition</a:t>
            </a:r>
            <a:r>
              <a:rPr lang="en-US" sz="2000" dirty="0"/>
              <a:t> </a:t>
            </a:r>
            <a:r>
              <a:rPr lang="en-US" sz="2000" dirty="0">
                <a:solidFill>
                  <a:schemeClr val="accent1">
                    <a:lumMod val="75000"/>
                  </a:schemeClr>
                </a:solidFill>
                <a:latin typeface="Helvetica Neue"/>
                <a:ea typeface="Helvetica Neue"/>
                <a:cs typeface="Helvetica Neue"/>
              </a:rPr>
              <a:t>of YAML</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pic>
        <p:nvPicPr>
          <p:cNvPr id="4" name="Content Placeholder 3"/>
          <p:cNvPicPr>
            <a:picLocks/>
          </p:cNvPicPr>
          <p:nvPr/>
        </p:nvPicPr>
        <p:blipFill>
          <a:blip r:embed="rId3"/>
          <a:stretch>
            <a:fillRect/>
          </a:stretch>
        </p:blipFill>
        <p:spPr>
          <a:xfrm>
            <a:off x="369870" y="1006867"/>
            <a:ext cx="8229600" cy="3366278"/>
          </a:xfrm>
          <a:prstGeom prst="rect">
            <a:avLst/>
          </a:prstGeom>
          <a:noFill/>
          <a:ln>
            <a:noFill/>
          </a:ln>
        </p:spPr>
      </p:pic>
    </p:spTree>
    <p:extLst>
      <p:ext uri="{BB962C8B-B14F-4D97-AF65-F5344CB8AC3E}">
        <p14:creationId xmlns:p14="http://schemas.microsoft.com/office/powerpoint/2010/main" val="1247009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YAML in Python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434332" y="1282700"/>
            <a:ext cx="3467100" cy="2882900"/>
          </a:xfrm>
          <a:prstGeom prst="rect">
            <a:avLst/>
          </a:prstGeom>
        </p:spPr>
      </p:pic>
    </p:spTree>
    <p:extLst>
      <p:ext uri="{BB962C8B-B14F-4D97-AF65-F5344CB8AC3E}">
        <p14:creationId xmlns:p14="http://schemas.microsoft.com/office/powerpoint/2010/main" val="777167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Usage in Kubernetes: POD creation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Content Placeholder 3"/>
          <p:cNvPicPr>
            <a:picLocks noChangeAspect="1"/>
          </p:cNvPicPr>
          <p:nvPr/>
        </p:nvPicPr>
        <p:blipFill>
          <a:blip r:embed="rId3"/>
          <a:stretch>
            <a:fillRect/>
          </a:stretch>
        </p:blipFill>
        <p:spPr>
          <a:xfrm>
            <a:off x="2730500" y="1258183"/>
            <a:ext cx="3022600" cy="3416300"/>
          </a:xfrm>
          <a:prstGeom prst="rect">
            <a:avLst/>
          </a:prstGeom>
          <a:noFill/>
          <a:ln>
            <a:noFill/>
          </a:ln>
        </p:spPr>
      </p:pic>
    </p:spTree>
    <p:extLst>
      <p:ext uri="{BB962C8B-B14F-4D97-AF65-F5344CB8AC3E}">
        <p14:creationId xmlns:p14="http://schemas.microsoft.com/office/powerpoint/2010/main" val="663754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Usage in Kubernetes: Service creation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Content Placeholder 3"/>
          <p:cNvPicPr>
            <a:picLocks noChangeAspect="1"/>
          </p:cNvPicPr>
          <p:nvPr/>
        </p:nvPicPr>
        <p:blipFill>
          <a:blip r:embed="rId3"/>
          <a:stretch>
            <a:fillRect/>
          </a:stretch>
        </p:blipFill>
        <p:spPr>
          <a:xfrm>
            <a:off x="3302000" y="1006867"/>
            <a:ext cx="2616200" cy="3808201"/>
          </a:xfrm>
          <a:prstGeom prst="rect">
            <a:avLst/>
          </a:prstGeom>
          <a:noFill/>
          <a:ln>
            <a:noFill/>
          </a:ln>
        </p:spPr>
      </p:pic>
    </p:spTree>
    <p:extLst>
      <p:ext uri="{BB962C8B-B14F-4D97-AF65-F5344CB8AC3E}">
        <p14:creationId xmlns:p14="http://schemas.microsoft.com/office/powerpoint/2010/main" val="2121979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dirty="0"/>
              <a:t>Usage in Kubernetes: Deployment creation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Content Placeholder 3"/>
          <p:cNvPicPr>
            <a:picLocks noChangeAspect="1"/>
          </p:cNvPicPr>
          <p:nvPr/>
        </p:nvPicPr>
        <p:blipFill>
          <a:blip r:embed="rId3"/>
          <a:stretch>
            <a:fillRect/>
          </a:stretch>
        </p:blipFill>
        <p:spPr>
          <a:xfrm>
            <a:off x="3088256" y="1067683"/>
            <a:ext cx="3221487" cy="3797301"/>
          </a:xfrm>
          <a:prstGeom prst="rect">
            <a:avLst/>
          </a:prstGeom>
          <a:noFill/>
          <a:ln>
            <a:noFill/>
          </a:ln>
        </p:spPr>
      </p:pic>
    </p:spTree>
    <p:extLst>
      <p:ext uri="{BB962C8B-B14F-4D97-AF65-F5344CB8AC3E}">
        <p14:creationId xmlns:p14="http://schemas.microsoft.com/office/powerpoint/2010/main" val="1718193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b="0" dirty="0"/>
              <a:t>Kubernetes deployment: Basic specification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863600" y="1119368"/>
            <a:ext cx="7721600" cy="3695700"/>
          </a:xfrm>
          <a:prstGeom prst="rect">
            <a:avLst/>
          </a:prstGeom>
        </p:spPr>
      </p:pic>
    </p:spTree>
    <p:extLst>
      <p:ext uri="{BB962C8B-B14F-4D97-AF65-F5344CB8AC3E}">
        <p14:creationId xmlns:p14="http://schemas.microsoft.com/office/powerpoint/2010/main" val="408188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b="0" dirty="0"/>
              <a:t>Kubernetes deployment: Advanced specification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506481" y="1149350"/>
            <a:ext cx="6256394" cy="3486150"/>
          </a:xfrm>
          <a:prstGeom prst="rect">
            <a:avLst/>
          </a:prstGeom>
        </p:spPr>
      </p:pic>
    </p:spTree>
    <p:extLst>
      <p:ext uri="{BB962C8B-B14F-4D97-AF65-F5344CB8AC3E}">
        <p14:creationId xmlns:p14="http://schemas.microsoft.com/office/powerpoint/2010/main" val="1638656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b="0" dirty="0"/>
              <a:t>Kubernetes deployment: Advanced specification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stretch>
            <a:fillRect/>
          </a:stretch>
        </p:blipFill>
        <p:spPr>
          <a:xfrm>
            <a:off x="1828799" y="990600"/>
            <a:ext cx="6103345" cy="3517900"/>
          </a:xfrm>
          <a:prstGeom prst="rect">
            <a:avLst/>
          </a:prstGeom>
        </p:spPr>
      </p:pic>
    </p:spTree>
    <p:extLst>
      <p:ext uri="{BB962C8B-B14F-4D97-AF65-F5344CB8AC3E}">
        <p14:creationId xmlns:p14="http://schemas.microsoft.com/office/powerpoint/2010/main" val="1274744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b="0" dirty="0"/>
              <a:t>Kubernetes deployment: Advanced specification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2131031" y="1006867"/>
            <a:ext cx="4775200" cy="3289300"/>
          </a:xfrm>
          <a:prstGeom prst="rect">
            <a:avLst/>
          </a:prstGeom>
        </p:spPr>
      </p:pic>
    </p:spTree>
    <p:extLst>
      <p:ext uri="{BB962C8B-B14F-4D97-AF65-F5344CB8AC3E}">
        <p14:creationId xmlns:p14="http://schemas.microsoft.com/office/powerpoint/2010/main" val="1979455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b="0" dirty="0"/>
              <a:t>Kubernetes deployment: Advanced specification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stretch>
            <a:fillRect/>
          </a:stretch>
        </p:blipFill>
        <p:spPr>
          <a:xfrm>
            <a:off x="2000250" y="1117599"/>
            <a:ext cx="5245100" cy="3276600"/>
          </a:xfrm>
          <a:prstGeom prst="rect">
            <a:avLst/>
          </a:prstGeom>
        </p:spPr>
      </p:pic>
    </p:spTree>
    <p:extLst>
      <p:ext uri="{BB962C8B-B14F-4D97-AF65-F5344CB8AC3E}">
        <p14:creationId xmlns:p14="http://schemas.microsoft.com/office/powerpoint/2010/main" val="1605074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b="0" dirty="0"/>
              <a:t>Kubernetes deployment: Advanced specification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955800" y="1006867"/>
            <a:ext cx="5308600" cy="3263900"/>
          </a:xfrm>
          <a:prstGeom prst="rect">
            <a:avLst/>
          </a:prstGeom>
        </p:spPr>
      </p:pic>
    </p:spTree>
    <p:extLst>
      <p:ext uri="{BB962C8B-B14F-4D97-AF65-F5344CB8AC3E}">
        <p14:creationId xmlns:p14="http://schemas.microsoft.com/office/powerpoint/2010/main" val="963968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13521" y="513751"/>
            <a:ext cx="8147407" cy="318500"/>
          </a:xfrm>
        </p:spPr>
        <p:txBody>
          <a:bodyPr>
            <a:noAutofit/>
          </a:bodyPr>
          <a:lstStyle/>
          <a:p>
            <a:pPr>
              <a:lnSpc>
                <a:spcPct val="100000"/>
              </a:lnSpc>
            </a:pPr>
            <a:r>
              <a:rPr lang="en-US" sz="2800" dirty="0">
                <a:solidFill>
                  <a:srgbClr val="812F91"/>
                </a:solidFill>
              </a:rPr>
              <a:t>Why YAML? </a:t>
            </a:r>
            <a:endParaRPr lang="en-US" sz="2800" dirty="0">
              <a:solidFill>
                <a:srgbClr val="812F91"/>
              </a:solidFill>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lvl="0" indent="-285750">
              <a:buFont typeface="Arial" charset="0"/>
              <a:buChar char="•"/>
            </a:pPr>
            <a:r>
              <a:rPr lang="en-GB" b="1" dirty="0">
                <a:solidFill>
                  <a:srgbClr val="812F91"/>
                </a:solidFill>
              </a:rPr>
              <a:t>Easily readable by humans, expressive and extensible.</a:t>
            </a:r>
          </a:p>
          <a:p>
            <a:pPr marL="285750" lvl="0" indent="-285750">
              <a:buFont typeface="Arial" charset="0"/>
              <a:buChar char="•"/>
            </a:pPr>
            <a:endParaRPr lang="en-GB" b="1" dirty="0" smtClean="0">
              <a:solidFill>
                <a:srgbClr val="812F91"/>
              </a:solidFill>
            </a:endParaRPr>
          </a:p>
          <a:p>
            <a:pPr marL="285750" lvl="0" indent="-285750">
              <a:buFont typeface="Arial" charset="0"/>
              <a:buChar char="•"/>
            </a:pPr>
            <a:r>
              <a:rPr lang="en-GB" b="1" dirty="0" smtClean="0">
                <a:solidFill>
                  <a:srgbClr val="812F91"/>
                </a:solidFill>
              </a:rPr>
              <a:t>Easy </a:t>
            </a:r>
            <a:r>
              <a:rPr lang="en-GB" b="1" dirty="0">
                <a:solidFill>
                  <a:srgbClr val="812F91"/>
                </a:solidFill>
              </a:rPr>
              <a:t>to implement and use.</a:t>
            </a:r>
          </a:p>
          <a:p>
            <a:pPr marL="285750" lvl="0" indent="-285750">
              <a:buFont typeface="Arial" charset="0"/>
              <a:buChar char="•"/>
            </a:pPr>
            <a:endParaRPr lang="en-GB" b="1" dirty="0" smtClean="0">
              <a:solidFill>
                <a:srgbClr val="812F91"/>
              </a:solidFill>
            </a:endParaRPr>
          </a:p>
          <a:p>
            <a:pPr marL="285750" lvl="0" indent="-285750">
              <a:buFont typeface="Arial" charset="0"/>
              <a:buChar char="•"/>
            </a:pPr>
            <a:r>
              <a:rPr lang="en-GB" b="1" dirty="0" smtClean="0">
                <a:solidFill>
                  <a:srgbClr val="812F91"/>
                </a:solidFill>
              </a:rPr>
              <a:t>Easily </a:t>
            </a:r>
            <a:r>
              <a:rPr lang="en-GB" b="1" dirty="0">
                <a:solidFill>
                  <a:srgbClr val="812F91"/>
                </a:solidFill>
              </a:rPr>
              <a:t>portable between programming languages.</a:t>
            </a:r>
          </a:p>
          <a:p>
            <a:pPr marL="285750" lvl="0" indent="-285750">
              <a:buFont typeface="Arial" charset="0"/>
              <a:buChar char="•"/>
            </a:pPr>
            <a:endParaRPr lang="en-GB" b="1" dirty="0" smtClean="0">
              <a:solidFill>
                <a:srgbClr val="812F91"/>
              </a:solidFill>
            </a:endParaRPr>
          </a:p>
          <a:p>
            <a:pPr marL="285750" lvl="0" indent="-285750">
              <a:buFont typeface="Arial" charset="0"/>
              <a:buChar char="•"/>
            </a:pPr>
            <a:r>
              <a:rPr lang="en-GB" b="1" dirty="0" smtClean="0">
                <a:solidFill>
                  <a:srgbClr val="812F91"/>
                </a:solidFill>
              </a:rPr>
              <a:t>Matches </a:t>
            </a:r>
            <a:r>
              <a:rPr lang="en-GB" b="1" dirty="0">
                <a:solidFill>
                  <a:srgbClr val="812F91"/>
                </a:solidFill>
              </a:rPr>
              <a:t>the </a:t>
            </a:r>
            <a:r>
              <a:rPr lang="en-GB" b="1" dirty="0">
                <a:solidFill>
                  <a:srgbClr val="812F91"/>
                </a:solidFill>
                <a:hlinkClick r:id="rId3"/>
              </a:rPr>
              <a:t>native data structures</a:t>
            </a:r>
            <a:r>
              <a:rPr lang="en-GB" b="1" dirty="0">
                <a:solidFill>
                  <a:srgbClr val="812F91"/>
                </a:solidFill>
              </a:rPr>
              <a:t> of agile languages.</a:t>
            </a:r>
          </a:p>
          <a:p>
            <a:pPr marL="285750" lvl="0" indent="-285750">
              <a:buFont typeface="Arial" charset="0"/>
              <a:buChar char="•"/>
            </a:pPr>
            <a:endParaRPr lang="en-GB" b="1" dirty="0" smtClean="0">
              <a:solidFill>
                <a:srgbClr val="812F91"/>
              </a:solidFill>
            </a:endParaRPr>
          </a:p>
          <a:p>
            <a:pPr marL="285750" lvl="0" indent="-285750">
              <a:buFont typeface="Arial" charset="0"/>
              <a:buChar char="•"/>
            </a:pPr>
            <a:r>
              <a:rPr lang="en-GB" b="1" dirty="0" smtClean="0">
                <a:solidFill>
                  <a:srgbClr val="812F91"/>
                </a:solidFill>
              </a:rPr>
              <a:t>Has </a:t>
            </a:r>
            <a:r>
              <a:rPr lang="en-GB" b="1" dirty="0">
                <a:solidFill>
                  <a:srgbClr val="812F91"/>
                </a:solidFill>
              </a:rPr>
              <a:t>a consistent model to support generic tools.</a:t>
            </a:r>
          </a:p>
          <a:p>
            <a:pPr marL="285750" lvl="0" indent="-285750">
              <a:buFont typeface="Arial" charset="0"/>
              <a:buChar char="•"/>
            </a:pPr>
            <a:endParaRPr lang="en-GB" b="1" dirty="0" smtClean="0">
              <a:solidFill>
                <a:srgbClr val="812F91"/>
              </a:solidFill>
            </a:endParaRPr>
          </a:p>
          <a:p>
            <a:pPr marL="285750" lvl="0" indent="-285750">
              <a:buFont typeface="Arial" charset="0"/>
              <a:buChar char="•"/>
            </a:pPr>
            <a:r>
              <a:rPr lang="en-GB" b="1" dirty="0" smtClean="0">
                <a:solidFill>
                  <a:srgbClr val="812F91"/>
                </a:solidFill>
              </a:rPr>
              <a:t>Supports </a:t>
            </a:r>
            <a:r>
              <a:rPr lang="en-GB" b="1" dirty="0">
                <a:solidFill>
                  <a:srgbClr val="812F91"/>
                </a:solidFill>
              </a:rPr>
              <a:t>one-pass processing.</a:t>
            </a:r>
          </a:p>
          <a:p>
            <a:pPr marL="285750" indent="-285750">
              <a:buFont typeface="Arial" charset="0"/>
              <a:buChar char="•"/>
            </a:pPr>
            <a:endParaRPr lang="en-GB" b="1" dirty="0">
              <a:solidFill>
                <a:srgbClr val="812F91"/>
              </a:solidFill>
            </a:endParaRPr>
          </a:p>
          <a:p>
            <a:pPr marL="285750" indent="-285750">
              <a:buFont typeface="Arial" charset="0"/>
              <a:buChar char="•"/>
            </a:pPr>
            <a:r>
              <a:rPr lang="en-GB" b="1" dirty="0">
                <a:solidFill>
                  <a:srgbClr val="812F91"/>
                </a:solidFill>
              </a:rPr>
              <a:t>Convenience: You’ll no longer have to add all of your parameters to the command line</a:t>
            </a:r>
          </a:p>
          <a:p>
            <a:pPr marL="285750" indent="-285750">
              <a:buFont typeface="Arial" charset="0"/>
              <a:buChar char="•"/>
            </a:pPr>
            <a:endParaRPr lang="en-GB" b="1" dirty="0" smtClean="0">
              <a:solidFill>
                <a:srgbClr val="812F91"/>
              </a:solidFill>
            </a:endParaRPr>
          </a:p>
          <a:p>
            <a:pPr marL="285750" indent="-285750">
              <a:buFont typeface="Arial" charset="0"/>
              <a:buChar char="•"/>
            </a:pPr>
            <a:r>
              <a:rPr lang="en-GB" b="1" dirty="0" smtClean="0">
                <a:solidFill>
                  <a:srgbClr val="812F91"/>
                </a:solidFill>
              </a:rPr>
              <a:t>Maintenance</a:t>
            </a:r>
            <a:r>
              <a:rPr lang="en-GB" b="1" dirty="0">
                <a:solidFill>
                  <a:srgbClr val="812F91"/>
                </a:solidFill>
              </a:rPr>
              <a:t>: YAML files can be added to source control, so you can track changes</a:t>
            </a:r>
          </a:p>
          <a:p>
            <a:pPr marL="285750" indent="-285750">
              <a:buFont typeface="Arial" charset="0"/>
              <a:buChar char="•"/>
            </a:pPr>
            <a:endParaRPr lang="en-GB" b="1" dirty="0" smtClean="0">
              <a:solidFill>
                <a:srgbClr val="812F91"/>
              </a:solidFill>
            </a:endParaRPr>
          </a:p>
          <a:p>
            <a:pPr marL="285750" indent="-285750">
              <a:buFont typeface="Arial" charset="0"/>
              <a:buChar char="•"/>
            </a:pPr>
            <a:r>
              <a:rPr lang="en-GB" b="1" dirty="0" smtClean="0">
                <a:solidFill>
                  <a:srgbClr val="812F91"/>
                </a:solidFill>
              </a:rPr>
              <a:t>Flexibility</a:t>
            </a:r>
            <a:r>
              <a:rPr lang="en-GB" b="1" dirty="0">
                <a:solidFill>
                  <a:srgbClr val="812F91"/>
                </a:solidFill>
              </a:rPr>
              <a:t>: You’ll be able to create much more complex structures using YAML than you can on the command line</a:t>
            </a:r>
          </a:p>
          <a:p>
            <a:pPr marL="285750" indent="-285750">
              <a:buFont typeface="Arial" charset="0"/>
              <a:buChar char="•"/>
            </a:pPr>
            <a:endParaRPr lang="en-GB" b="1" dirty="0">
              <a:solidFill>
                <a:srgbClr val="812F91"/>
              </a:solidFill>
            </a:endParaRPr>
          </a:p>
          <a:p>
            <a:pPr marL="285750" indent="-285750">
              <a:buFont typeface="Arial" charset="0"/>
              <a:buChar char="•"/>
            </a:pPr>
            <a:endParaRPr lang="en-GB" b="1" dirty="0">
              <a:solidFill>
                <a:srgbClr val="812F91"/>
              </a:solidFill>
            </a:endParaRPr>
          </a:p>
          <a:p>
            <a:pPr marL="285750" indent="-285750">
              <a:buFont typeface="Arial" charset="0"/>
              <a:buChar char="•"/>
            </a:pPr>
            <a:endParaRPr lang="en-US" b="1" dirty="0">
              <a:solidFill>
                <a:srgbClr val="812F91"/>
              </a:solidFill>
            </a:endParaRPr>
          </a:p>
          <a:p>
            <a:pPr marL="285750" indent="-285750">
              <a:buFont typeface="Arial" charset="0"/>
              <a:buChar char="•"/>
            </a:pPr>
            <a:endParaRPr lang="en-US" dirty="0" smtClean="0"/>
          </a:p>
        </p:txBody>
      </p:sp>
    </p:spTree>
    <p:extLst>
      <p:ext uri="{BB962C8B-B14F-4D97-AF65-F5344CB8AC3E}">
        <p14:creationId xmlns:p14="http://schemas.microsoft.com/office/powerpoint/2010/main" val="1109297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0"/>
            <a:ext cx="8133137" cy="591149"/>
          </a:xfrm>
        </p:spPr>
        <p:txBody>
          <a:bodyPr>
            <a:noAutofit/>
          </a:bodyPr>
          <a:lstStyle/>
          <a:p>
            <a:pPr algn="ctr"/>
            <a:r>
              <a:rPr lang="en-US" sz="1600" b="0" dirty="0"/>
              <a:t>Kubernetes deployment: Advanced specification</a:t>
            </a:r>
            <a:endParaRPr lang="en-US" sz="16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stretch>
            <a:fillRect/>
          </a:stretch>
        </p:blipFill>
        <p:spPr>
          <a:xfrm>
            <a:off x="2035780" y="1006866"/>
            <a:ext cx="5135491" cy="3349233"/>
          </a:xfrm>
          <a:prstGeom prst="rect">
            <a:avLst/>
          </a:prstGeom>
        </p:spPr>
      </p:pic>
    </p:spTree>
    <p:extLst>
      <p:ext uri="{BB962C8B-B14F-4D97-AF65-F5344CB8AC3E}">
        <p14:creationId xmlns:p14="http://schemas.microsoft.com/office/powerpoint/2010/main" val="257460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2286000" y="704850"/>
            <a:ext cx="5194300" cy="4242012"/>
          </a:xfrm>
          <a:prstGeom prst="rect">
            <a:avLst/>
          </a:prstGeom>
        </p:spPr>
      </p:pic>
    </p:spTree>
    <p:extLst>
      <p:ext uri="{BB962C8B-B14F-4D97-AF65-F5344CB8AC3E}">
        <p14:creationId xmlns:p14="http://schemas.microsoft.com/office/powerpoint/2010/main" val="14789067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stretch>
            <a:fillRect/>
          </a:stretch>
        </p:blipFill>
        <p:spPr>
          <a:xfrm>
            <a:off x="1422400" y="586770"/>
            <a:ext cx="6286500" cy="3961956"/>
          </a:xfrm>
          <a:prstGeom prst="rect">
            <a:avLst/>
          </a:prstGeom>
        </p:spPr>
      </p:pic>
    </p:spTree>
    <p:extLst>
      <p:ext uri="{BB962C8B-B14F-4D97-AF65-F5344CB8AC3E}">
        <p14:creationId xmlns:p14="http://schemas.microsoft.com/office/powerpoint/2010/main" val="172281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816100" y="971550"/>
            <a:ext cx="5511800" cy="3200400"/>
          </a:xfrm>
          <a:prstGeom prst="rect">
            <a:avLst/>
          </a:prstGeom>
        </p:spPr>
      </p:pic>
    </p:spTree>
    <p:extLst>
      <p:ext uri="{BB962C8B-B14F-4D97-AF65-F5344CB8AC3E}">
        <p14:creationId xmlns:p14="http://schemas.microsoft.com/office/powerpoint/2010/main" val="694477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stretch>
            <a:fillRect/>
          </a:stretch>
        </p:blipFill>
        <p:spPr>
          <a:xfrm>
            <a:off x="1631950" y="533400"/>
            <a:ext cx="5880100" cy="4076700"/>
          </a:xfrm>
          <a:prstGeom prst="rect">
            <a:avLst/>
          </a:prstGeom>
        </p:spPr>
      </p:pic>
    </p:spTree>
    <p:extLst>
      <p:ext uri="{BB962C8B-B14F-4D97-AF65-F5344CB8AC3E}">
        <p14:creationId xmlns:p14="http://schemas.microsoft.com/office/powerpoint/2010/main" val="132953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1739900"/>
            <a:ext cx="4889500" cy="892572"/>
          </a:xfrm>
        </p:spPr>
        <p:txBody>
          <a:bodyPr/>
          <a:lstStyle/>
          <a:p>
            <a:r>
              <a:rPr lang="en-US" dirty="0" smtClean="0"/>
              <a:t>Thank you</a:t>
            </a:r>
            <a:endParaRPr lang="en-US" dirty="0"/>
          </a:p>
        </p:txBody>
      </p:sp>
    </p:spTree>
    <p:extLst>
      <p:ext uri="{BB962C8B-B14F-4D97-AF65-F5344CB8AC3E}">
        <p14:creationId xmlns:p14="http://schemas.microsoft.com/office/powerpoint/2010/main" val="1575484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algn="ctr"/>
            <a:r>
              <a:rPr lang="en-US" sz="2000" dirty="0"/>
              <a:t>XML vs JSON vs YAML</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5" name="Content Placeholder 3"/>
          <p:cNvPicPr>
            <a:picLocks/>
          </p:cNvPicPr>
          <p:nvPr/>
        </p:nvPicPr>
        <p:blipFill>
          <a:blip r:embed="rId3"/>
          <a:stretch>
            <a:fillRect/>
          </a:stretch>
        </p:blipFill>
        <p:spPr>
          <a:xfrm>
            <a:off x="410966" y="1261533"/>
            <a:ext cx="8229600" cy="2670694"/>
          </a:xfrm>
          <a:prstGeom prst="rect">
            <a:avLst/>
          </a:prstGeom>
          <a:noFill/>
          <a:ln>
            <a:noFill/>
          </a:ln>
        </p:spPr>
      </p:pic>
    </p:spTree>
    <p:extLst>
      <p:ext uri="{BB962C8B-B14F-4D97-AF65-F5344CB8AC3E}">
        <p14:creationId xmlns:p14="http://schemas.microsoft.com/office/powerpoint/2010/main" val="2025045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algn="ctr"/>
            <a:r>
              <a:rPr lang="en-US" sz="2000" dirty="0"/>
              <a:t>Key Value Pair, Array/Lists, Dictionary/Map</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Content Placeholder 3"/>
          <p:cNvPicPr>
            <a:picLocks/>
          </p:cNvPicPr>
          <p:nvPr/>
        </p:nvPicPr>
        <p:blipFill>
          <a:blip r:embed="rId3"/>
          <a:stretch>
            <a:fillRect/>
          </a:stretch>
        </p:blipFill>
        <p:spPr>
          <a:xfrm>
            <a:off x="524933" y="1754165"/>
            <a:ext cx="8229600" cy="2313604"/>
          </a:xfrm>
          <a:prstGeom prst="rect">
            <a:avLst/>
          </a:prstGeom>
          <a:noFill/>
          <a:ln>
            <a:noFill/>
          </a:ln>
        </p:spPr>
      </p:pic>
    </p:spTree>
    <p:extLst>
      <p:ext uri="{BB962C8B-B14F-4D97-AF65-F5344CB8AC3E}">
        <p14:creationId xmlns:p14="http://schemas.microsoft.com/office/powerpoint/2010/main" val="41083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algn="ctr"/>
            <a:r>
              <a:rPr lang="en-GB" sz="2000" dirty="0"/>
              <a:t>Importance of SPACES in YAML </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Content Placeholder 3"/>
          <p:cNvPicPr>
            <a:picLocks/>
          </p:cNvPicPr>
          <p:nvPr/>
        </p:nvPicPr>
        <p:blipFill>
          <a:blip r:embed="rId3"/>
          <a:stretch>
            <a:fillRect/>
          </a:stretch>
        </p:blipFill>
        <p:spPr>
          <a:xfrm>
            <a:off x="2502730" y="1127276"/>
            <a:ext cx="3883555" cy="3285067"/>
          </a:xfrm>
          <a:prstGeom prst="rect">
            <a:avLst/>
          </a:prstGeom>
          <a:noFill/>
          <a:ln>
            <a:noFill/>
          </a:ln>
        </p:spPr>
      </p:pic>
    </p:spTree>
    <p:extLst>
      <p:ext uri="{BB962C8B-B14F-4D97-AF65-F5344CB8AC3E}">
        <p14:creationId xmlns:p14="http://schemas.microsoft.com/office/powerpoint/2010/main" val="1451644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algn="ctr"/>
            <a:r>
              <a:rPr lang="en-US" sz="2000" dirty="0"/>
              <a:t>Importance of SPACES in YAML </a:t>
            </a:r>
            <a:br>
              <a:rPr lang="en-US" sz="2000" dirty="0"/>
            </a:br>
            <a:r>
              <a:rPr lang="en-US" sz="2000" b="0" dirty="0"/>
              <a:t>NEVER use tabs in a YAML file</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Content Placeholder 3"/>
          <p:cNvPicPr>
            <a:picLocks/>
          </p:cNvPicPr>
          <p:nvPr/>
        </p:nvPicPr>
        <p:blipFill>
          <a:blip r:embed="rId3"/>
          <a:stretch>
            <a:fillRect/>
          </a:stretch>
        </p:blipFill>
        <p:spPr>
          <a:xfrm>
            <a:off x="1420612" y="1112763"/>
            <a:ext cx="6170359" cy="3702306"/>
          </a:xfrm>
          <a:prstGeom prst="rect">
            <a:avLst/>
          </a:prstGeom>
          <a:noFill/>
          <a:ln>
            <a:noFill/>
          </a:ln>
        </p:spPr>
      </p:pic>
    </p:spTree>
    <p:extLst>
      <p:ext uri="{BB962C8B-B14F-4D97-AF65-F5344CB8AC3E}">
        <p14:creationId xmlns:p14="http://schemas.microsoft.com/office/powerpoint/2010/main" val="141393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algn="ctr"/>
            <a:r>
              <a:rPr lang="en-US" sz="2000" dirty="0"/>
              <a:t>Complex YAML structures</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9" name="Content Placeholder 3"/>
          <p:cNvPicPr>
            <a:picLocks/>
          </p:cNvPicPr>
          <p:nvPr/>
        </p:nvPicPr>
        <p:blipFill>
          <a:blip r:embed="rId3"/>
          <a:stretch>
            <a:fillRect/>
          </a:stretch>
        </p:blipFill>
        <p:spPr>
          <a:xfrm>
            <a:off x="1947333" y="1177131"/>
            <a:ext cx="5338837" cy="3637937"/>
          </a:xfrm>
          <a:prstGeom prst="rect">
            <a:avLst/>
          </a:prstGeom>
          <a:noFill/>
          <a:ln>
            <a:noFill/>
          </a:ln>
        </p:spPr>
      </p:pic>
    </p:spTree>
    <p:extLst>
      <p:ext uri="{BB962C8B-B14F-4D97-AF65-F5344CB8AC3E}">
        <p14:creationId xmlns:p14="http://schemas.microsoft.com/office/powerpoint/2010/main" val="1655640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algn="ctr"/>
            <a:r>
              <a:rPr lang="en-US" sz="2000" dirty="0"/>
              <a:t>Complex YAML structures</a:t>
            </a:r>
            <a:endParaRPr lang="en-US" sz="2000" dirty="0">
              <a:solidFill>
                <a:schemeClr val="accent1">
                  <a:lumMod val="75000"/>
                </a:schemeClr>
              </a:solidFill>
              <a:latin typeface="Helvetica Neue"/>
              <a:ea typeface="Helvetica Neue"/>
              <a:cs typeface="Helvetica Neue"/>
              <a:sym typeface="Helvetica Neue"/>
            </a:endParaRPr>
          </a:p>
        </p:txBody>
      </p:sp>
      <p:sp>
        <p:nvSpPr>
          <p:cNvPr id="8" name="Content Placeholder 2"/>
          <p:cNvSpPr txBox="1">
            <a:spLocks/>
          </p:cNvSpPr>
          <p:nvPr/>
        </p:nvSpPr>
        <p:spPr>
          <a:xfrm>
            <a:off x="219918" y="1006867"/>
            <a:ext cx="8534615"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dirty="0" smtClean="0"/>
          </a:p>
        </p:txBody>
      </p:sp>
      <p:sp>
        <p:nvSpPr>
          <p:cNvPr id="2" name="TextBox 1"/>
          <p:cNvSpPr txBox="1"/>
          <p:nvPr/>
        </p:nvSpPr>
        <p:spPr>
          <a:xfrm>
            <a:off x="863600" y="1388533"/>
            <a:ext cx="184731" cy="307777"/>
          </a:xfrm>
          <a:prstGeom prst="rect">
            <a:avLst/>
          </a:prstGeom>
          <a:noFill/>
        </p:spPr>
        <p:txBody>
          <a:bodyPr wrap="none" rtlCol="0">
            <a:spAutoFit/>
          </a:bodyPr>
          <a:lstStyle/>
          <a:p>
            <a:endParaRPr lang="en-US" dirty="0"/>
          </a:p>
        </p:txBody>
      </p:sp>
      <p:pic>
        <p:nvPicPr>
          <p:cNvPr id="6" name="Content Placeholder 3"/>
          <p:cNvPicPr>
            <a:picLocks/>
          </p:cNvPicPr>
          <p:nvPr/>
        </p:nvPicPr>
        <p:blipFill>
          <a:blip r:embed="rId3"/>
          <a:stretch>
            <a:fillRect/>
          </a:stretch>
        </p:blipFill>
        <p:spPr>
          <a:xfrm>
            <a:off x="1249107" y="1006867"/>
            <a:ext cx="6476236" cy="3552326"/>
          </a:xfrm>
          <a:prstGeom prst="rect">
            <a:avLst/>
          </a:prstGeom>
          <a:noFill/>
          <a:ln>
            <a:noFill/>
          </a:ln>
        </p:spPr>
      </p:pic>
    </p:spTree>
    <p:extLst>
      <p:ext uri="{BB962C8B-B14F-4D97-AF65-F5344CB8AC3E}">
        <p14:creationId xmlns:p14="http://schemas.microsoft.com/office/powerpoint/2010/main" val="256503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3.xml><?xml version="1.0" encoding="utf-8"?>
<a:theme xmlns:a="http://schemas.openxmlformats.org/drawingml/2006/main" name="1_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29336</TotalTime>
  <Words>1249</Words>
  <Application>Microsoft Macintosh PowerPoint</Application>
  <PresentationFormat>On-screen Show (16:9)</PresentationFormat>
  <Paragraphs>169</Paragraphs>
  <Slides>35</Slides>
  <Notes>33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Calibri</vt:lpstr>
      <vt:lpstr>Helvetica Neue</vt:lpstr>
      <vt:lpstr>Helvetica Neue Light</vt:lpstr>
      <vt:lpstr>HelvNeue Bold for IBM</vt:lpstr>
      <vt:lpstr>HelvNeue Light for IBM</vt:lpstr>
      <vt:lpstr>Noto Sans Symbols</vt:lpstr>
      <vt:lpstr>Wingdings</vt:lpstr>
      <vt:lpstr>Arial</vt:lpstr>
      <vt:lpstr>Office Theme</vt:lpstr>
      <vt:lpstr>IBM_Performance_Marketing_Theme</vt:lpstr>
      <vt:lpstr>1_IBM_Performance_Marketing_Theme</vt:lpstr>
      <vt:lpstr>Agenda</vt:lpstr>
      <vt:lpstr>Definition of YAML</vt:lpstr>
      <vt:lpstr>Why YAML? </vt:lpstr>
      <vt:lpstr>XML vs JSON vs YAML</vt:lpstr>
      <vt:lpstr>Key Value Pair, Array/Lists, Dictionary/Map</vt:lpstr>
      <vt:lpstr>Importance of SPACES in YAML </vt:lpstr>
      <vt:lpstr>Importance of SPACES in YAML  NEVER use tabs in a YAML file</vt:lpstr>
      <vt:lpstr>Complex YAML structures</vt:lpstr>
      <vt:lpstr>Complex YAML structures</vt:lpstr>
      <vt:lpstr>YAML Basics in one slide</vt:lpstr>
      <vt:lpstr>YAML Validator/Formatter https://jsonformatter.org/yaml-formatter </vt:lpstr>
      <vt:lpstr>YAML Conversion to JSON https://www.json2yaml.com/convert-yaml-to-json https://yaml-online-parser.appspot.com/ </vt:lpstr>
      <vt:lpstr>Properties file vs YAML</vt:lpstr>
      <vt:lpstr>ANSIBLE PLAYBOOK</vt:lpstr>
      <vt:lpstr>ANSIBLE PLAYBOOK FORMAT</vt:lpstr>
      <vt:lpstr>YAML in Python</vt:lpstr>
      <vt:lpstr>YAML in Python</vt:lpstr>
      <vt:lpstr>YAML in Python</vt:lpstr>
      <vt:lpstr>YAML in Python</vt:lpstr>
      <vt:lpstr>YAML in Python</vt:lpstr>
      <vt:lpstr>Usage in Kubernetes: POD creation</vt:lpstr>
      <vt:lpstr>Usage in Kubernetes: Service creation</vt:lpstr>
      <vt:lpstr>Usage in Kubernetes: Deployment creation</vt:lpstr>
      <vt:lpstr>Kubernetes deployment: Basic specification</vt:lpstr>
      <vt:lpstr>Kubernetes deployment: Advanced specification</vt:lpstr>
      <vt:lpstr>Kubernetes deployment: Advanced specification</vt:lpstr>
      <vt:lpstr>Kubernetes deployment: Advanced specification</vt:lpstr>
      <vt:lpstr>Kubernetes deployment: Advanced specification</vt:lpstr>
      <vt:lpstr>Kubernetes deployment: Advanced specification</vt:lpstr>
      <vt:lpstr>Kubernetes deployment: Advanced specification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Sudharshan Govindan</dc:creator>
  <cp:keywords/>
  <dc:description/>
  <cp:lastModifiedBy>Microsoft Office User</cp:lastModifiedBy>
  <cp:revision>540</cp:revision>
  <dcterms:modified xsi:type="dcterms:W3CDTF">2018-05-27T06:31:01Z</dcterms:modified>
  <cp:category/>
</cp:coreProperties>
</file>