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1" r:id="rId2"/>
    <p:sldId id="256" r:id="rId3"/>
    <p:sldId id="262" r:id="rId4"/>
    <p:sldId id="263" r:id="rId5"/>
    <p:sldId id="264" r:id="rId6"/>
    <p:sldId id="265" r:id="rId7"/>
    <p:sldId id="272" r:id="rId8"/>
    <p:sldId id="276" r:id="rId9"/>
    <p:sldId id="275" r:id="rId10"/>
    <p:sldId id="274" r:id="rId11"/>
    <p:sldId id="278" r:id="rId12"/>
  </p:sldIdLst>
  <p:sldSz cx="10080625" cy="7559675"/>
  <p:notesSz cx="7772400" cy="10058400"/>
  <p:defaultTextStyle>
    <a:defPPr>
      <a:defRPr lang="en-US"/>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810" autoAdjust="0"/>
    <p:restoredTop sz="94660"/>
  </p:normalViewPr>
  <p:slideViewPr>
    <p:cSldViewPr>
      <p:cViewPr>
        <p:scale>
          <a:sx n="50" d="100"/>
          <a:sy n="50" d="100"/>
        </p:scale>
        <p:origin x="-1962" y="-372"/>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CFD\Pitot%20Tube\Book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CFD\Pitot%20Tube\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200"/>
              <a:t>Velocity</a:t>
            </a:r>
            <a:r>
              <a:rPr lang="en-US" sz="1200" baseline="0"/>
              <a:t> Plot: True Vs Simulation</a:t>
            </a:r>
            <a:endParaRPr lang="en-US" sz="1200"/>
          </a:p>
        </c:rich>
      </c:tx>
      <c:layout/>
    </c:title>
    <c:plotArea>
      <c:layout>
        <c:manualLayout>
          <c:layoutTarget val="inner"/>
          <c:xMode val="edge"/>
          <c:yMode val="edge"/>
          <c:x val="0.13570382649537238"/>
          <c:y val="0.15163088646687575"/>
          <c:w val="0.66221597300337476"/>
          <c:h val="0.71256401009122783"/>
        </c:manualLayout>
      </c:layout>
      <c:scatterChart>
        <c:scatterStyle val="smoothMarker"/>
        <c:ser>
          <c:idx val="0"/>
          <c:order val="0"/>
          <c:tx>
            <c:strRef>
              <c:f>Sheet1!$B$1</c:f>
              <c:strCache>
                <c:ptCount val="1"/>
                <c:pt idx="0">
                  <c:v>True Velocity</c:v>
                </c:pt>
              </c:strCache>
            </c:strRef>
          </c:tx>
          <c:marker>
            <c:symbol val="diamond"/>
            <c:size val="8"/>
          </c:marker>
          <c:xVal>
            <c:numRef>
              <c:f>Sheet1!$B$2:$B$5</c:f>
              <c:numCache>
                <c:formatCode>General</c:formatCode>
                <c:ptCount val="4"/>
                <c:pt idx="0">
                  <c:v>0.1</c:v>
                </c:pt>
                <c:pt idx="1">
                  <c:v>0.5</c:v>
                </c:pt>
                <c:pt idx="2">
                  <c:v>1</c:v>
                </c:pt>
                <c:pt idx="3">
                  <c:v>5</c:v>
                </c:pt>
              </c:numCache>
            </c:numRef>
          </c:xVal>
          <c:yVal>
            <c:numRef>
              <c:f>Sheet1!$B$2:$B$5</c:f>
              <c:numCache>
                <c:formatCode>General</c:formatCode>
                <c:ptCount val="4"/>
                <c:pt idx="0">
                  <c:v>0.1</c:v>
                </c:pt>
                <c:pt idx="1">
                  <c:v>0.5</c:v>
                </c:pt>
                <c:pt idx="2">
                  <c:v>1</c:v>
                </c:pt>
                <c:pt idx="3">
                  <c:v>5</c:v>
                </c:pt>
              </c:numCache>
            </c:numRef>
          </c:yVal>
          <c:smooth val="1"/>
        </c:ser>
        <c:ser>
          <c:idx val="1"/>
          <c:order val="1"/>
          <c:tx>
            <c:strRef>
              <c:f>Sheet1!$C$1</c:f>
              <c:strCache>
                <c:ptCount val="1"/>
                <c:pt idx="0">
                  <c:v>OpenFoam_Calculated Velocity</c:v>
                </c:pt>
              </c:strCache>
            </c:strRef>
          </c:tx>
          <c:spPr>
            <a:ln>
              <a:noFill/>
            </a:ln>
          </c:spPr>
          <c:marker>
            <c:symbol val="diamond"/>
            <c:size val="7"/>
          </c:marker>
          <c:xVal>
            <c:numRef>
              <c:f>Sheet1!$C$2:$C$5</c:f>
              <c:numCache>
                <c:formatCode>General</c:formatCode>
                <c:ptCount val="4"/>
                <c:pt idx="0">
                  <c:v>0.10700000000000001</c:v>
                </c:pt>
                <c:pt idx="1">
                  <c:v>0.502</c:v>
                </c:pt>
                <c:pt idx="2">
                  <c:v>0.996</c:v>
                </c:pt>
                <c:pt idx="3">
                  <c:v>5.0019999999999998</c:v>
                </c:pt>
              </c:numCache>
            </c:numRef>
          </c:xVal>
          <c:yVal>
            <c:numRef>
              <c:f>Sheet1!$C$2:$C$5</c:f>
              <c:numCache>
                <c:formatCode>General</c:formatCode>
                <c:ptCount val="4"/>
                <c:pt idx="0">
                  <c:v>0.10700000000000001</c:v>
                </c:pt>
                <c:pt idx="1">
                  <c:v>0.502</c:v>
                </c:pt>
                <c:pt idx="2">
                  <c:v>0.996</c:v>
                </c:pt>
                <c:pt idx="3">
                  <c:v>5.0019999999999998</c:v>
                </c:pt>
              </c:numCache>
            </c:numRef>
          </c:yVal>
          <c:smooth val="1"/>
        </c:ser>
        <c:axId val="65457152"/>
        <c:axId val="65516672"/>
      </c:scatterChart>
      <c:valAx>
        <c:axId val="65457152"/>
        <c:scaling>
          <c:orientation val="minMax"/>
          <c:max val="5.0999999999999996"/>
          <c:min val="0"/>
        </c:scaling>
        <c:axPos val="b"/>
        <c:majorGridlines>
          <c:spPr>
            <a:ln>
              <a:solidFill>
                <a:srgbClr val="4F81BD">
                  <a:alpha val="10000"/>
                </a:srgbClr>
              </a:solidFill>
            </a:ln>
          </c:spPr>
        </c:majorGridlines>
        <c:title>
          <c:tx>
            <c:rich>
              <a:bodyPr/>
              <a:lstStyle/>
              <a:p>
                <a:pPr>
                  <a:defRPr/>
                </a:pPr>
                <a:r>
                  <a:rPr lang="en-US"/>
                  <a:t>Velocity (m/s)</a:t>
                </a:r>
              </a:p>
            </c:rich>
          </c:tx>
          <c:layout/>
        </c:title>
        <c:numFmt formatCode="General" sourceLinked="1"/>
        <c:majorTickMark val="none"/>
        <c:tickLblPos val="nextTo"/>
        <c:crossAx val="65516672"/>
        <c:crosses val="autoZero"/>
        <c:crossBetween val="midCat"/>
        <c:majorUnit val="1"/>
        <c:minorUnit val="0.2"/>
      </c:valAx>
      <c:valAx>
        <c:axId val="65516672"/>
        <c:scaling>
          <c:orientation val="minMax"/>
          <c:max val="5.0999999999999996"/>
          <c:min val="0"/>
        </c:scaling>
        <c:axPos val="l"/>
        <c:majorGridlines>
          <c:spPr>
            <a:ln>
              <a:solidFill>
                <a:srgbClr val="4F81BD">
                  <a:alpha val="10000"/>
                </a:srgbClr>
              </a:solidFill>
            </a:ln>
          </c:spPr>
        </c:majorGridlines>
        <c:title>
          <c:tx>
            <c:rich>
              <a:bodyPr/>
              <a:lstStyle/>
              <a:p>
                <a:pPr>
                  <a:defRPr/>
                </a:pPr>
                <a:r>
                  <a:rPr lang="en-US"/>
                  <a:t>Velocity</a:t>
                </a:r>
                <a:r>
                  <a:rPr lang="en-US" baseline="0"/>
                  <a:t> (m/s)</a:t>
                </a:r>
                <a:endParaRPr lang="en-US"/>
              </a:p>
            </c:rich>
          </c:tx>
          <c:layout/>
        </c:title>
        <c:numFmt formatCode="General" sourceLinked="1"/>
        <c:majorTickMark val="none"/>
        <c:tickLblPos val="nextTo"/>
        <c:crossAx val="65457152"/>
        <c:crosses val="autoZero"/>
        <c:crossBetween val="midCat"/>
        <c:majorUnit val="1"/>
        <c:minorUnit val="0.1"/>
      </c:valAx>
    </c:plotArea>
    <c:legend>
      <c:legendPos val="r"/>
      <c:layout>
        <c:manualLayout>
          <c:xMode val="edge"/>
          <c:yMode val="edge"/>
          <c:x val="0.15166459455725939"/>
          <c:y val="0.16242041921555483"/>
          <c:w val="0.33441004085015708"/>
          <c:h val="0.21741142581015147"/>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200" b="1" i="0" baseline="0"/>
              <a:t>Velocity Plot: True Vs Simulation</a:t>
            </a:r>
          </a:p>
        </c:rich>
      </c:tx>
      <c:layout/>
    </c:title>
    <c:plotArea>
      <c:layout>
        <c:manualLayout>
          <c:layoutTarget val="inner"/>
          <c:xMode val="edge"/>
          <c:yMode val="edge"/>
          <c:x val="0.12870266216722911"/>
          <c:y val="0.12062965479568863"/>
          <c:w val="0.68303918260217489"/>
          <c:h val="0.67796687850566917"/>
        </c:manualLayout>
      </c:layout>
      <c:scatterChart>
        <c:scatterStyle val="smoothMarker"/>
        <c:ser>
          <c:idx val="0"/>
          <c:order val="0"/>
          <c:tx>
            <c:strRef>
              <c:f>Sheet1!$B$1</c:f>
              <c:strCache>
                <c:ptCount val="1"/>
                <c:pt idx="0">
                  <c:v>True Velocity</c:v>
                </c:pt>
              </c:strCache>
            </c:strRef>
          </c:tx>
          <c:marker>
            <c:symbol val="triangle"/>
            <c:size val="7"/>
          </c:marker>
          <c:xVal>
            <c:numRef>
              <c:f>Sheet1!$B$6:$B$9</c:f>
              <c:numCache>
                <c:formatCode>General</c:formatCode>
                <c:ptCount val="4"/>
                <c:pt idx="0">
                  <c:v>67</c:v>
                </c:pt>
                <c:pt idx="1">
                  <c:v>100</c:v>
                </c:pt>
                <c:pt idx="2">
                  <c:v>240</c:v>
                </c:pt>
                <c:pt idx="3">
                  <c:v>570</c:v>
                </c:pt>
              </c:numCache>
            </c:numRef>
          </c:xVal>
          <c:yVal>
            <c:numRef>
              <c:f>Sheet1!$B$6:$B$9</c:f>
              <c:numCache>
                <c:formatCode>General</c:formatCode>
                <c:ptCount val="4"/>
                <c:pt idx="0">
                  <c:v>67</c:v>
                </c:pt>
                <c:pt idx="1">
                  <c:v>100</c:v>
                </c:pt>
                <c:pt idx="2">
                  <c:v>240</c:v>
                </c:pt>
                <c:pt idx="3">
                  <c:v>570</c:v>
                </c:pt>
              </c:numCache>
            </c:numRef>
          </c:yVal>
          <c:smooth val="1"/>
        </c:ser>
        <c:ser>
          <c:idx val="1"/>
          <c:order val="1"/>
          <c:tx>
            <c:strRef>
              <c:f>Sheet1!$C$1</c:f>
              <c:strCache>
                <c:ptCount val="1"/>
                <c:pt idx="0">
                  <c:v>OpenFoam_Calculated Velocity</c:v>
                </c:pt>
              </c:strCache>
            </c:strRef>
          </c:tx>
          <c:spPr>
            <a:ln>
              <a:noFill/>
            </a:ln>
          </c:spPr>
          <c:marker>
            <c:symbol val="diamond"/>
            <c:size val="6"/>
          </c:marker>
          <c:xVal>
            <c:numRef>
              <c:f>Sheet1!$C$6:$C$9</c:f>
              <c:numCache>
                <c:formatCode>General</c:formatCode>
                <c:ptCount val="4"/>
                <c:pt idx="0">
                  <c:v>66.361000000000004</c:v>
                </c:pt>
                <c:pt idx="1">
                  <c:v>99.103999999999999</c:v>
                </c:pt>
                <c:pt idx="2">
                  <c:v>238.26</c:v>
                </c:pt>
                <c:pt idx="3">
                  <c:v>563.32999999999993</c:v>
                </c:pt>
              </c:numCache>
            </c:numRef>
          </c:xVal>
          <c:yVal>
            <c:numRef>
              <c:f>Sheet1!$C$6:$C$9</c:f>
              <c:numCache>
                <c:formatCode>General</c:formatCode>
                <c:ptCount val="4"/>
                <c:pt idx="0">
                  <c:v>66.361000000000004</c:v>
                </c:pt>
                <c:pt idx="1">
                  <c:v>99.103999999999999</c:v>
                </c:pt>
                <c:pt idx="2">
                  <c:v>238.26</c:v>
                </c:pt>
                <c:pt idx="3">
                  <c:v>563.32999999999993</c:v>
                </c:pt>
              </c:numCache>
            </c:numRef>
          </c:yVal>
          <c:smooth val="1"/>
        </c:ser>
        <c:axId val="65574784"/>
        <c:axId val="65589248"/>
      </c:scatterChart>
      <c:valAx>
        <c:axId val="65574784"/>
        <c:scaling>
          <c:orientation val="minMax"/>
        </c:scaling>
        <c:axPos val="b"/>
        <c:majorGridlines>
          <c:spPr>
            <a:ln>
              <a:solidFill>
                <a:srgbClr val="4F81BD">
                  <a:alpha val="10000"/>
                </a:srgbClr>
              </a:solidFill>
            </a:ln>
          </c:spPr>
        </c:majorGridlines>
        <c:title>
          <c:tx>
            <c:rich>
              <a:bodyPr/>
              <a:lstStyle/>
              <a:p>
                <a:pPr>
                  <a:defRPr/>
                </a:pPr>
                <a:r>
                  <a:rPr lang="en-US"/>
                  <a:t>Velocity (m/s)</a:t>
                </a:r>
              </a:p>
            </c:rich>
          </c:tx>
          <c:layout/>
        </c:title>
        <c:numFmt formatCode="General" sourceLinked="1"/>
        <c:majorTickMark val="none"/>
        <c:tickLblPos val="nextTo"/>
        <c:crossAx val="65589248"/>
        <c:crosses val="autoZero"/>
        <c:crossBetween val="midCat"/>
      </c:valAx>
      <c:valAx>
        <c:axId val="65589248"/>
        <c:scaling>
          <c:orientation val="minMax"/>
        </c:scaling>
        <c:axPos val="l"/>
        <c:majorGridlines>
          <c:spPr>
            <a:ln>
              <a:solidFill>
                <a:srgbClr val="4F81BD">
                  <a:alpha val="10000"/>
                </a:srgbClr>
              </a:solidFill>
            </a:ln>
          </c:spPr>
        </c:majorGridlines>
        <c:title>
          <c:tx>
            <c:rich>
              <a:bodyPr/>
              <a:lstStyle/>
              <a:p>
                <a:pPr>
                  <a:defRPr/>
                </a:pPr>
                <a:r>
                  <a:rPr lang="en-US"/>
                  <a:t>Velocity (m/s)</a:t>
                </a:r>
              </a:p>
            </c:rich>
          </c:tx>
          <c:layout/>
        </c:title>
        <c:numFmt formatCode="General" sourceLinked="1"/>
        <c:majorTickMark val="none"/>
        <c:tickLblPos val="nextTo"/>
        <c:crossAx val="65574784"/>
        <c:crosses val="autoZero"/>
        <c:crossBetween val="midCat"/>
      </c:valAx>
    </c:plotArea>
    <c:legend>
      <c:legendPos val="r"/>
      <c:layout>
        <c:manualLayout>
          <c:xMode val="edge"/>
          <c:yMode val="edge"/>
          <c:x val="0.17475520666710678"/>
          <c:y val="0.16450553850260249"/>
          <c:w val="0.27963853751671153"/>
          <c:h val="0.21956699574989694"/>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2890DEF-517A-4BB3-AFC0-5D37DC65554E}" type="datetimeFigureOut">
              <a:rPr lang="en-IN" smtClean="0"/>
              <a:pPr/>
              <a:t>19-11-2019</a:t>
            </a:fld>
            <a:endParaRPr lang="en-IN"/>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7121252-ACA0-4D52-AAF3-AEA04CDC4DD6}" type="slidenum">
              <a:rPr lang="en-IN" smtClean="0"/>
              <a:pPr/>
              <a:t>‹#›</a:t>
            </a:fld>
            <a:endParaRPr lang="en-IN"/>
          </a:p>
        </p:txBody>
      </p:sp>
    </p:spTree>
    <p:extLst>
      <p:ext uri="{BB962C8B-B14F-4D97-AF65-F5344CB8AC3E}">
        <p14:creationId xmlns="" xmlns:p14="http://schemas.microsoft.com/office/powerpoint/2010/main" val="2756931064"/>
      </p:ext>
    </p:extLst>
  </p:cSld>
  <p:clrMap bg1="lt1" tx1="dk1" bg2="lt2" tx2="dk2" accent1="accent1" accent2="accent2" accent3="accent3" accent4="accent4" accent5="accent5" accent6="accent6" hlink="hlink" folHlink="folHlink"/>
  <p:notesStyle>
    <a:lvl1pPr marL="0" algn="l" defTabSz="914210" rtl="0" eaLnBrk="1" latinLnBrk="0" hangingPunct="1">
      <a:defRPr sz="1200" kern="1200">
        <a:solidFill>
          <a:schemeClr val="tx1"/>
        </a:solidFill>
        <a:latin typeface="+mn-lt"/>
        <a:ea typeface="+mn-ea"/>
        <a:cs typeface="+mn-cs"/>
      </a:defRPr>
    </a:lvl1pPr>
    <a:lvl2pPr marL="457105" algn="l" defTabSz="914210" rtl="0" eaLnBrk="1" latinLnBrk="0" hangingPunct="1">
      <a:defRPr sz="1200" kern="1200">
        <a:solidFill>
          <a:schemeClr val="tx1"/>
        </a:solidFill>
        <a:latin typeface="+mn-lt"/>
        <a:ea typeface="+mn-ea"/>
        <a:cs typeface="+mn-cs"/>
      </a:defRPr>
    </a:lvl2pPr>
    <a:lvl3pPr marL="914210" algn="l" defTabSz="914210" rtl="0" eaLnBrk="1" latinLnBrk="0" hangingPunct="1">
      <a:defRPr sz="1200" kern="1200">
        <a:solidFill>
          <a:schemeClr val="tx1"/>
        </a:solidFill>
        <a:latin typeface="+mn-lt"/>
        <a:ea typeface="+mn-ea"/>
        <a:cs typeface="+mn-cs"/>
      </a:defRPr>
    </a:lvl3pPr>
    <a:lvl4pPr marL="1371315" algn="l" defTabSz="914210" rtl="0" eaLnBrk="1" latinLnBrk="0" hangingPunct="1">
      <a:defRPr sz="1200" kern="1200">
        <a:solidFill>
          <a:schemeClr val="tx1"/>
        </a:solidFill>
        <a:latin typeface="+mn-lt"/>
        <a:ea typeface="+mn-ea"/>
        <a:cs typeface="+mn-cs"/>
      </a:defRPr>
    </a:lvl4pPr>
    <a:lvl5pPr marL="1828420" algn="l" defTabSz="914210" rtl="0" eaLnBrk="1" latinLnBrk="0" hangingPunct="1">
      <a:defRPr sz="1200" kern="1200">
        <a:solidFill>
          <a:schemeClr val="tx1"/>
        </a:solidFill>
        <a:latin typeface="+mn-lt"/>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121252-ACA0-4D52-AAF3-AEA04CDC4DD6}"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1"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1"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1"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1"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2" y="1768680"/>
            <a:ext cx="5494680" cy="4384080"/>
          </a:xfrm>
          <a:prstGeom prst="rect">
            <a:avLst/>
          </a:prstGeom>
          <a:ln>
            <a:noFill/>
          </a:ln>
        </p:spPr>
      </p:pic>
      <p:pic>
        <p:nvPicPr>
          <p:cNvPr id="35" name="Picture 34"/>
          <p:cNvPicPr/>
          <p:nvPr/>
        </p:nvPicPr>
        <p:blipFill>
          <a:blip r:embed="rId2"/>
          <a:stretch/>
        </p:blipFill>
        <p:spPr>
          <a:xfrm>
            <a:off x="2292482"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1"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1"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1"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1"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1"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1"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1"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3821" lvl="1" indent="-323933">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5732" lvl="2" indent="-287941">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7641" lvl="3" indent="-215956">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59552" lvl="4" indent="-215956">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1462" lvl="5" indent="-215956">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3373" lvl="6" indent="-215956">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a:lvl1pPr marL="476194" indent="-357145">
        <a:buClr>
          <a:srgbClr val="000000"/>
        </a:buClr>
        <a:buSzPct val="45000"/>
        <a:buFont typeface="Wingdings" charset="2"/>
        <a:buChar char=""/>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03808" y="950364"/>
            <a:ext cx="9072000" cy="5709795"/>
          </a:xfrm>
        </p:spPr>
        <p:txBody>
          <a:bodyPr/>
          <a:lstStyle/>
          <a:p>
            <a:pPr algn="ctr"/>
            <a:r>
              <a:rPr lang="en-IN" sz="3000" dirty="0"/>
              <a:t>Simulation of Pitot Tube with </a:t>
            </a:r>
            <a:r>
              <a:rPr lang="en-IN" sz="3000" dirty="0" err="1"/>
              <a:t>OpenFoam</a:t>
            </a:r>
            <a:r>
              <a:rPr lang="en-IN" sz="3000" baseline="30000" dirty="0"/>
              <a:t>®</a:t>
            </a:r>
          </a:p>
          <a:p>
            <a:pPr algn="ctr"/>
            <a:r>
              <a:rPr lang="en-IN" sz="1700" dirty="0"/>
              <a:t>Community Christmas Competition III organised by </a:t>
            </a:r>
            <a:r>
              <a:rPr lang="en-IN" sz="1700" dirty="0" err="1"/>
              <a:t>József</a:t>
            </a:r>
            <a:r>
              <a:rPr lang="en-IN" sz="1700" dirty="0"/>
              <a:t> Nagy</a:t>
            </a:r>
          </a:p>
          <a:p>
            <a:pPr algn="ctr"/>
            <a:endParaRPr lang="en-IN" sz="1700" dirty="0"/>
          </a:p>
          <a:p>
            <a:pPr algn="ctr"/>
            <a:endParaRPr lang="en-IN" sz="1700" dirty="0"/>
          </a:p>
          <a:p>
            <a:pPr algn="ctr"/>
            <a:endParaRPr lang="en-IN" sz="1700" dirty="0"/>
          </a:p>
          <a:p>
            <a:pPr algn="ctr"/>
            <a:endParaRPr lang="en-IN" sz="1700" dirty="0"/>
          </a:p>
          <a:p>
            <a:pPr algn="ctr"/>
            <a:endParaRPr lang="en-IN" sz="1700" dirty="0"/>
          </a:p>
          <a:p>
            <a:pPr algn="ctr"/>
            <a:endParaRPr lang="en-IN" sz="1700" dirty="0"/>
          </a:p>
          <a:p>
            <a:pPr algn="ctr"/>
            <a:endParaRPr lang="en-IN" sz="1700" dirty="0"/>
          </a:p>
          <a:p>
            <a:pPr algn="ctr"/>
            <a:endParaRPr lang="en-IN" sz="1700" dirty="0"/>
          </a:p>
          <a:p>
            <a:endParaRPr lang="en-IN" dirty="0" smtClean="0"/>
          </a:p>
          <a:p>
            <a:endParaRPr lang="en-IN" dirty="0"/>
          </a:p>
          <a:p>
            <a:endParaRPr lang="en-IN" dirty="0" smtClean="0"/>
          </a:p>
          <a:p>
            <a:endParaRPr lang="en-IN" dirty="0"/>
          </a:p>
          <a:p>
            <a:endParaRPr lang="en-IN" dirty="0"/>
          </a:p>
          <a:p>
            <a:r>
              <a:rPr lang="en-IN" dirty="0" smtClean="0"/>
              <a:t>Participant Name:</a:t>
            </a:r>
          </a:p>
          <a:p>
            <a:r>
              <a:rPr lang="en-IN" dirty="0" smtClean="0"/>
              <a:t>P. </a:t>
            </a:r>
            <a:r>
              <a:rPr lang="en-IN" dirty="0" err="1" smtClean="0"/>
              <a:t>Jadhav</a:t>
            </a:r>
            <a:endParaRPr lang="en-IN" dirty="0" smtClean="0"/>
          </a:p>
          <a:p>
            <a:r>
              <a:rPr lang="en-IN" dirty="0" smtClean="0"/>
              <a:t>Email ID: pajadhav50@gmail.com </a:t>
            </a:r>
          </a:p>
        </p:txBody>
      </p:sp>
      <p:pic>
        <p:nvPicPr>
          <p:cNvPr id="1026" name="Picture 2" descr="C:\Users\971835\Documents\TCS Confidential\Pitot_Tube\Post_processing\Screenshot from 2019-11-12 20-30-39.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16962" y="2660012"/>
            <a:ext cx="3744415" cy="222114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4165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12" y="274637"/>
            <a:ext cx="8012112" cy="609600"/>
          </a:xfrm>
        </p:spPr>
        <p:txBody>
          <a:bodyPr/>
          <a:lstStyle/>
          <a:p>
            <a:r>
              <a:rPr lang="en-IN" b="1" dirty="0" smtClean="0"/>
              <a:t>Animation Video: 570 m/s</a:t>
            </a:r>
            <a:endParaRPr lang="en-IN" b="1" dirty="0"/>
          </a:p>
        </p:txBody>
      </p:sp>
      <p:pic>
        <p:nvPicPr>
          <p:cNvPr id="8" name="Picture 7" descr="ezgif.com-add-text.gif"/>
          <p:cNvPicPr>
            <a:picLocks noChangeAspect="1"/>
          </p:cNvPicPr>
          <p:nvPr/>
        </p:nvPicPr>
        <p:blipFill>
          <a:blip r:embed="rId2"/>
          <a:stretch>
            <a:fillRect/>
          </a:stretch>
        </p:blipFill>
        <p:spPr>
          <a:xfrm>
            <a:off x="468312" y="960437"/>
            <a:ext cx="6497484" cy="4953000"/>
          </a:xfrm>
          <a:prstGeom prst="rect">
            <a:avLst/>
          </a:prstGeom>
        </p:spPr>
      </p:pic>
      <p:sp>
        <p:nvSpPr>
          <p:cNvPr id="9" name="TextBox 8"/>
          <p:cNvSpPr txBox="1"/>
          <p:nvPr/>
        </p:nvSpPr>
        <p:spPr>
          <a:xfrm>
            <a:off x="620712" y="2103437"/>
            <a:ext cx="1608133" cy="369332"/>
          </a:xfrm>
          <a:prstGeom prst="rect">
            <a:avLst/>
          </a:prstGeom>
          <a:noFill/>
        </p:spPr>
        <p:txBody>
          <a:bodyPr wrap="none" rtlCol="0">
            <a:spAutoFit/>
          </a:bodyPr>
          <a:lstStyle/>
          <a:p>
            <a:r>
              <a:rPr lang="en-US" dirty="0" smtClean="0">
                <a:solidFill>
                  <a:schemeClr val="accent6"/>
                </a:solidFill>
              </a:rPr>
              <a:t>Pulsating flow</a:t>
            </a:r>
            <a:endParaRPr lang="en-US" dirty="0">
              <a:solidFill>
                <a:schemeClr val="accent6"/>
              </a:solidFill>
            </a:endParaRPr>
          </a:p>
        </p:txBody>
      </p:sp>
      <p:sp>
        <p:nvSpPr>
          <p:cNvPr id="10" name="TextBox 9"/>
          <p:cNvSpPr txBox="1"/>
          <p:nvPr/>
        </p:nvSpPr>
        <p:spPr>
          <a:xfrm>
            <a:off x="1382712" y="5380037"/>
            <a:ext cx="1828800" cy="369332"/>
          </a:xfrm>
          <a:prstGeom prst="rect">
            <a:avLst/>
          </a:prstGeom>
          <a:noFill/>
        </p:spPr>
        <p:txBody>
          <a:bodyPr wrap="square" rtlCol="0">
            <a:spAutoFit/>
          </a:bodyPr>
          <a:lstStyle/>
          <a:p>
            <a:r>
              <a:rPr lang="en-US" dirty="0" smtClean="0">
                <a:solidFill>
                  <a:schemeClr val="accent6"/>
                </a:solidFill>
              </a:rPr>
              <a:t>Shock wave</a:t>
            </a:r>
            <a:endParaRPr lang="en-US" dirty="0">
              <a:solidFill>
                <a:schemeClr val="accent6"/>
              </a:solidFill>
            </a:endParaRPr>
          </a:p>
        </p:txBody>
      </p:sp>
      <p:cxnSp>
        <p:nvCxnSpPr>
          <p:cNvPr id="14" name="Straight Arrow Connector 13"/>
          <p:cNvCxnSpPr/>
          <p:nvPr/>
        </p:nvCxnSpPr>
        <p:spPr>
          <a:xfrm>
            <a:off x="2144712" y="2484437"/>
            <a:ext cx="1219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2182812" y="4656137"/>
            <a:ext cx="685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2" descr="C:\Users\971835\Documents\TCS Confidential\Pitot_Tube\Post_processing\570\570_p_graph.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64312" y="960437"/>
            <a:ext cx="3516313" cy="4953000"/>
          </a:xfrm>
          <a:prstGeom prst="rect">
            <a:avLst/>
          </a:prstGeom>
          <a:noFill/>
          <a:extLst>
            <a:ext uri="{909E8E84-426E-40DD-AFC4-6F175D3DCCD1}">
              <a14:hiddenFill xmlns="" xmlns:a14="http://schemas.microsoft.com/office/drawing/2010/main">
                <a:solidFill>
                  <a:srgbClr val="FFFFFF"/>
                </a:solidFill>
              </a14:hiddenFill>
            </a:ext>
          </a:extLst>
        </p:spPr>
      </p:pic>
      <p:sp>
        <p:nvSpPr>
          <p:cNvPr id="27" name="TextBox 26"/>
          <p:cNvSpPr txBox="1"/>
          <p:nvPr/>
        </p:nvSpPr>
        <p:spPr>
          <a:xfrm>
            <a:off x="6600185" y="6065837"/>
            <a:ext cx="3544560" cy="369332"/>
          </a:xfrm>
          <a:prstGeom prst="rect">
            <a:avLst/>
          </a:prstGeom>
          <a:noFill/>
        </p:spPr>
        <p:txBody>
          <a:bodyPr wrap="none" rtlCol="0">
            <a:spAutoFit/>
          </a:bodyPr>
          <a:lstStyle/>
          <a:p>
            <a:r>
              <a:rPr lang="en-US" dirty="0" smtClean="0"/>
              <a:t>Fig 7b:Pressure </a:t>
            </a:r>
            <a:r>
              <a:rPr lang="en-US" dirty="0" smtClean="0"/>
              <a:t>in Pulsating flow</a:t>
            </a:r>
            <a:endParaRPr lang="en-US" dirty="0"/>
          </a:p>
        </p:txBody>
      </p:sp>
      <p:sp>
        <p:nvSpPr>
          <p:cNvPr id="28" name="Subtitle 2"/>
          <p:cNvSpPr>
            <a:spLocks noGrp="1"/>
          </p:cNvSpPr>
          <p:nvPr>
            <p:ph type="subTitle"/>
          </p:nvPr>
        </p:nvSpPr>
        <p:spPr>
          <a:xfrm>
            <a:off x="925512" y="6370637"/>
            <a:ext cx="7920065" cy="873968"/>
          </a:xfrm>
        </p:spPr>
        <p:txBody>
          <a:bodyPr/>
          <a:lstStyle/>
          <a:p>
            <a:pPr marL="285750" indent="-285750" algn="just">
              <a:buFont typeface="Arial" panose="020B0604020202020204" pitchFamily="34" charset="0"/>
              <a:buChar char="•"/>
            </a:pPr>
            <a:r>
              <a:rPr lang="en-US" sz="1600" spc="-1" dirty="0" smtClean="0">
                <a:solidFill>
                  <a:srgbClr val="000000"/>
                </a:solidFill>
                <a:uFill>
                  <a:solidFill>
                    <a:srgbClr val="FFFFFF"/>
                  </a:solidFill>
                </a:uFill>
                <a:latin typeface="Arial"/>
              </a:rPr>
              <a:t>Average of Max and Min pressure at various points inside inner tube has been extracted from CFD simulation and used in formula (4) to calculate velocity of air for given velocity of sound at same temperature.</a:t>
            </a:r>
            <a:endParaRPr lang="en-US" sz="1600" spc="-1" dirty="0">
              <a:solidFill>
                <a:srgbClr val="000000"/>
              </a:solidFill>
              <a:uFill>
                <a:solidFill>
                  <a:srgbClr val="FFFFFF"/>
                </a:solidFill>
              </a:uFill>
              <a:latin typeface="Arial"/>
            </a:endParaRPr>
          </a:p>
        </p:txBody>
      </p:sp>
      <p:sp>
        <p:nvSpPr>
          <p:cNvPr id="11" name="Subtitle 2"/>
          <p:cNvSpPr>
            <a:spLocks noGrp="1"/>
          </p:cNvSpPr>
          <p:nvPr>
            <p:ph type="subTitle"/>
          </p:nvPr>
        </p:nvSpPr>
        <p:spPr>
          <a:xfrm>
            <a:off x="1382712" y="5913437"/>
            <a:ext cx="3368039" cy="533400"/>
          </a:xfrm>
        </p:spPr>
        <p:txBody>
          <a:bodyPr/>
          <a:lstStyle/>
          <a:p>
            <a:pPr marL="285750" indent="-285750" algn="just"/>
            <a:r>
              <a:rPr lang="en-US" spc="-1" dirty="0" smtClean="0">
                <a:solidFill>
                  <a:srgbClr val="000000"/>
                </a:solidFill>
                <a:uFill>
                  <a:solidFill>
                    <a:srgbClr val="FFFFFF"/>
                  </a:solidFill>
                </a:uFill>
                <a:latin typeface="Arial"/>
              </a:rPr>
              <a:t>Fig </a:t>
            </a:r>
            <a:r>
              <a:rPr lang="en-US" spc="-1" dirty="0" smtClean="0">
                <a:solidFill>
                  <a:srgbClr val="000000"/>
                </a:solidFill>
                <a:uFill>
                  <a:solidFill>
                    <a:srgbClr val="FFFFFF"/>
                  </a:solidFill>
                </a:uFill>
                <a:latin typeface="Arial"/>
              </a:rPr>
              <a:t>7a: </a:t>
            </a:r>
            <a:r>
              <a:rPr lang="en-US" spc="-1" dirty="0" smtClean="0">
                <a:solidFill>
                  <a:srgbClr val="000000"/>
                </a:solidFill>
                <a:uFill>
                  <a:solidFill>
                    <a:srgbClr val="FFFFFF"/>
                  </a:solidFill>
                </a:uFill>
                <a:latin typeface="Arial"/>
              </a:rPr>
              <a:t>67 m/s </a:t>
            </a:r>
            <a:r>
              <a:rPr lang="en-US" spc="-1" dirty="0" err="1" smtClean="0">
                <a:solidFill>
                  <a:srgbClr val="000000"/>
                </a:solidFill>
                <a:uFill>
                  <a:solidFill>
                    <a:srgbClr val="FFFFFF"/>
                  </a:solidFill>
                </a:uFill>
                <a:latin typeface="Arial"/>
              </a:rPr>
              <a:t>alpha.mercury</a:t>
            </a:r>
            <a:r>
              <a:rPr lang="en-US" spc="-1" dirty="0" smtClean="0">
                <a:solidFill>
                  <a:srgbClr val="000000"/>
                </a:solidFill>
                <a:uFill>
                  <a:solidFill>
                    <a:srgbClr val="FFFFFF"/>
                  </a:solidFill>
                </a:uFill>
                <a:latin typeface="Arial"/>
              </a:rPr>
              <a:t> </a:t>
            </a:r>
            <a:endParaRPr lang="en-US" spc="-1" dirty="0">
              <a:solidFill>
                <a:srgbClr val="000000"/>
              </a:solidFill>
              <a:uFill>
                <a:solidFill>
                  <a:srgbClr val="FFFFFF"/>
                </a:solidFill>
              </a:uFill>
              <a:latin typeface="Arial"/>
            </a:endParaRPr>
          </a:p>
        </p:txBody>
      </p:sp>
    </p:spTree>
    <p:extLst>
      <p:ext uri="{BB962C8B-B14F-4D97-AF65-F5344CB8AC3E}">
        <p14:creationId xmlns="" xmlns:p14="http://schemas.microsoft.com/office/powerpoint/2010/main" val="1353050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Colorful Pictures</a:t>
            </a:r>
            <a:endParaRPr lang="en-US" dirty="0"/>
          </a:p>
        </p:txBody>
      </p:sp>
      <p:pic>
        <p:nvPicPr>
          <p:cNvPr id="4" name="Picture 3" descr="C:\Users\971835\Documents\TCS Confidential\Pitot_Tube\Post_processing\240\240_Ma.jp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7149" t="26997" r="2407" b="27628"/>
          <a:stretch/>
        </p:blipFill>
        <p:spPr bwMode="auto">
          <a:xfrm>
            <a:off x="392112" y="1570037"/>
            <a:ext cx="5251559" cy="20574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 descr="C:\Users\971835\Documents\TCS Confidential\Pitot_Tube\Post_processing\570\570_Ma.jpg"/>
          <p:cNvPicPr>
            <a:picLocks noChangeAspect="1" noChangeArrowheads="1"/>
          </p:cNvPicPr>
          <p:nvPr/>
        </p:nvPicPr>
        <p:blipFill>
          <a:blip r:embed="rId3">
            <a:extLst>
              <a:ext uri="{28A0092B-C50C-407E-A947-70E740481C1C}">
                <a14:useLocalDpi xmlns="" xmlns:a14="http://schemas.microsoft.com/office/drawing/2010/main" val="0"/>
              </a:ext>
            </a:extLst>
          </a:blip>
          <a:srcRect l="36974" t="10141" r="28284" b="18036"/>
          <a:stretch>
            <a:fillRect/>
          </a:stretch>
        </p:blipFill>
        <p:spPr bwMode="auto">
          <a:xfrm>
            <a:off x="6183312" y="1417637"/>
            <a:ext cx="3200400" cy="459544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C:\Users\971835\Documents\TCS Confidential\Pitot_Tube\Post_processing\240\240_p.jpg"/>
          <p:cNvPicPr>
            <a:picLocks noChangeAspect="1" noChangeArrowheads="1"/>
          </p:cNvPicPr>
          <p:nvPr/>
        </p:nvPicPr>
        <p:blipFill rotWithShape="1">
          <a:blip r:embed="rId4">
            <a:extLst>
              <a:ext uri="{28A0092B-C50C-407E-A947-70E740481C1C}">
                <a14:useLocalDpi xmlns="" xmlns:a14="http://schemas.microsoft.com/office/drawing/2010/main" val="0"/>
              </a:ext>
            </a:extLst>
          </a:blip>
          <a:srcRect l="12580" t="26043" r="2803" b="29432"/>
          <a:stretch/>
        </p:blipFill>
        <p:spPr bwMode="auto">
          <a:xfrm>
            <a:off x="468311" y="4846637"/>
            <a:ext cx="5212295"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925512" y="3779837"/>
            <a:ext cx="3048000" cy="307777"/>
          </a:xfrm>
          <a:prstGeom prst="rect">
            <a:avLst/>
          </a:prstGeom>
          <a:noFill/>
        </p:spPr>
        <p:txBody>
          <a:bodyPr wrap="square" rtlCol="0">
            <a:spAutoFit/>
          </a:bodyPr>
          <a:lstStyle/>
          <a:p>
            <a:r>
              <a:rPr lang="en-IN" sz="1400" dirty="0" smtClean="0"/>
              <a:t>Fig 8a </a:t>
            </a:r>
            <a:r>
              <a:rPr lang="en-IN" sz="1400" dirty="0" smtClean="0"/>
              <a:t>: Mach Number for 240 m/s</a:t>
            </a:r>
            <a:endParaRPr lang="en-IN" sz="1400" dirty="0"/>
          </a:p>
        </p:txBody>
      </p:sp>
      <p:sp>
        <p:nvSpPr>
          <p:cNvPr id="8" name="TextBox 7"/>
          <p:cNvSpPr txBox="1"/>
          <p:nvPr/>
        </p:nvSpPr>
        <p:spPr>
          <a:xfrm>
            <a:off x="1916112" y="1722437"/>
            <a:ext cx="1813317" cy="369332"/>
          </a:xfrm>
          <a:prstGeom prst="rect">
            <a:avLst/>
          </a:prstGeom>
          <a:noFill/>
        </p:spPr>
        <p:txBody>
          <a:bodyPr wrap="none" rtlCol="0">
            <a:spAutoFit/>
          </a:bodyPr>
          <a:lstStyle/>
          <a:p>
            <a:r>
              <a:rPr lang="en-US" dirty="0" smtClean="0"/>
              <a:t>Supersonic flow</a:t>
            </a:r>
            <a:endParaRPr lang="en-US" dirty="0"/>
          </a:p>
        </p:txBody>
      </p:sp>
      <p:cxnSp>
        <p:nvCxnSpPr>
          <p:cNvPr id="14" name="Straight Arrow Connector 13"/>
          <p:cNvCxnSpPr>
            <a:stCxn id="8" idx="1"/>
          </p:cNvCxnSpPr>
          <p:nvPr/>
        </p:nvCxnSpPr>
        <p:spPr>
          <a:xfrm rot="10800000" flipV="1">
            <a:off x="925512" y="1907103"/>
            <a:ext cx="990600" cy="3487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839912" y="3170237"/>
            <a:ext cx="1608133" cy="369332"/>
          </a:xfrm>
          <a:prstGeom prst="rect">
            <a:avLst/>
          </a:prstGeom>
          <a:noFill/>
        </p:spPr>
        <p:txBody>
          <a:bodyPr wrap="none" rtlCol="0">
            <a:spAutoFit/>
          </a:bodyPr>
          <a:lstStyle/>
          <a:p>
            <a:r>
              <a:rPr lang="en-US" dirty="0" smtClean="0"/>
              <a:t>Subsonic flow</a:t>
            </a:r>
            <a:endParaRPr lang="en-US" dirty="0"/>
          </a:p>
        </p:txBody>
      </p:sp>
      <p:cxnSp>
        <p:nvCxnSpPr>
          <p:cNvPr id="17" name="Straight Arrow Connector 16"/>
          <p:cNvCxnSpPr/>
          <p:nvPr/>
        </p:nvCxnSpPr>
        <p:spPr>
          <a:xfrm rot="10800000">
            <a:off x="544512" y="2713037"/>
            <a:ext cx="12192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154112" y="6904037"/>
            <a:ext cx="3505200" cy="307777"/>
          </a:xfrm>
          <a:prstGeom prst="rect">
            <a:avLst/>
          </a:prstGeom>
          <a:noFill/>
        </p:spPr>
        <p:txBody>
          <a:bodyPr wrap="square" rtlCol="0">
            <a:spAutoFit/>
          </a:bodyPr>
          <a:lstStyle/>
          <a:p>
            <a:r>
              <a:rPr lang="en-IN" sz="1400" dirty="0" smtClean="0"/>
              <a:t>Fig 8b </a:t>
            </a:r>
            <a:r>
              <a:rPr lang="en-IN" sz="1400" dirty="0" smtClean="0"/>
              <a:t>: Pressure contour for 240 m/s</a:t>
            </a:r>
            <a:endParaRPr lang="en-IN" sz="1400" dirty="0"/>
          </a:p>
        </p:txBody>
      </p:sp>
      <p:sp>
        <p:nvSpPr>
          <p:cNvPr id="21" name="TextBox 20"/>
          <p:cNvSpPr txBox="1"/>
          <p:nvPr/>
        </p:nvSpPr>
        <p:spPr>
          <a:xfrm>
            <a:off x="6411912" y="6218237"/>
            <a:ext cx="3048000" cy="307777"/>
          </a:xfrm>
          <a:prstGeom prst="rect">
            <a:avLst/>
          </a:prstGeom>
          <a:noFill/>
        </p:spPr>
        <p:txBody>
          <a:bodyPr wrap="square" rtlCol="0">
            <a:spAutoFit/>
          </a:bodyPr>
          <a:lstStyle/>
          <a:p>
            <a:r>
              <a:rPr lang="en-IN" sz="1400" dirty="0" smtClean="0"/>
              <a:t>Fig 9 </a:t>
            </a:r>
            <a:r>
              <a:rPr lang="en-IN" sz="1400" dirty="0" smtClean="0"/>
              <a:t>: Mach Number for 570 m/s</a:t>
            </a:r>
            <a:endParaRPr lang="en-IN"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Shape 1"/>
          <p:cNvSpPr txBox="1"/>
          <p:nvPr/>
        </p:nvSpPr>
        <p:spPr>
          <a:xfrm>
            <a:off x="731520" y="640082"/>
            <a:ext cx="8880792" cy="6492555"/>
          </a:xfrm>
          <a:prstGeom prst="rect">
            <a:avLst/>
          </a:prstGeom>
          <a:noFill/>
          <a:ln>
            <a:noFill/>
          </a:ln>
        </p:spPr>
        <p:txBody>
          <a:bodyPr lIns="89982" tIns="44991" rIns="89982" bIns="44991"/>
          <a:lstStyle/>
          <a:p>
            <a:r>
              <a:rPr lang="en-US" b="1" spc="-1" dirty="0">
                <a:solidFill>
                  <a:srgbClr val="000000"/>
                </a:solidFill>
                <a:uFill>
                  <a:solidFill>
                    <a:srgbClr val="FFFFFF"/>
                  </a:solidFill>
                </a:uFill>
                <a:latin typeface="Arial"/>
              </a:rPr>
              <a:t>Aim:</a:t>
            </a:r>
            <a:r>
              <a:rPr lang="en-US" spc="-1" dirty="0">
                <a:solidFill>
                  <a:srgbClr val="000000"/>
                </a:solidFill>
                <a:uFill>
                  <a:solidFill>
                    <a:srgbClr val="FFFFFF"/>
                  </a:solidFill>
                </a:uFill>
                <a:latin typeface="Arial"/>
              </a:rPr>
              <a:t> </a:t>
            </a:r>
          </a:p>
          <a:p>
            <a:r>
              <a:rPr lang="en-US" spc="-1" dirty="0">
                <a:solidFill>
                  <a:srgbClr val="000000"/>
                </a:solidFill>
                <a:uFill>
                  <a:solidFill>
                    <a:srgbClr val="FFFFFF"/>
                  </a:solidFill>
                </a:uFill>
                <a:latin typeface="Arial"/>
              </a:rPr>
              <a:t>Simulate Pitot tube for wide range of velocity using </a:t>
            </a:r>
            <a:r>
              <a:rPr lang="en-US" spc="-1" dirty="0" err="1">
                <a:solidFill>
                  <a:srgbClr val="000000"/>
                </a:solidFill>
                <a:uFill>
                  <a:solidFill>
                    <a:srgbClr val="FFFFFF"/>
                  </a:solidFill>
                </a:uFill>
                <a:latin typeface="Arial"/>
              </a:rPr>
              <a:t>OpenFoam</a:t>
            </a:r>
            <a:r>
              <a:rPr lang="en-IN" baseline="30000" dirty="0" smtClean="0"/>
              <a:t>®</a:t>
            </a:r>
            <a:endParaRPr lang="en-US" spc="-1" dirty="0">
              <a:solidFill>
                <a:srgbClr val="000000"/>
              </a:solidFill>
              <a:uFill>
                <a:solidFill>
                  <a:srgbClr val="FFFFFF"/>
                </a:solidFill>
              </a:uFill>
              <a:latin typeface="Arial"/>
            </a:endParaRPr>
          </a:p>
          <a:p>
            <a:endParaRPr lang="en-US" spc="-1" dirty="0">
              <a:solidFill>
                <a:srgbClr val="000000"/>
              </a:solidFill>
              <a:uFill>
                <a:solidFill>
                  <a:srgbClr val="FFFFFF"/>
                </a:solidFill>
              </a:uFill>
              <a:latin typeface="Arial"/>
            </a:endParaRPr>
          </a:p>
          <a:p>
            <a:r>
              <a:rPr lang="en-US" b="1" spc="-1" dirty="0">
                <a:solidFill>
                  <a:srgbClr val="000000"/>
                </a:solidFill>
                <a:uFill>
                  <a:solidFill>
                    <a:srgbClr val="FFFFFF"/>
                  </a:solidFill>
                </a:uFill>
                <a:latin typeface="Arial"/>
              </a:rPr>
              <a:t>Road Map:</a:t>
            </a:r>
          </a:p>
          <a:p>
            <a:pPr marL="285692" indent="-285692">
              <a:buFont typeface="Arial" panose="020B0604020202020204" pitchFamily="34" charset="0"/>
              <a:buChar char="•"/>
            </a:pPr>
            <a:r>
              <a:rPr lang="en-US" spc="-1" dirty="0">
                <a:solidFill>
                  <a:srgbClr val="000000"/>
                </a:solidFill>
                <a:uFill>
                  <a:solidFill>
                    <a:srgbClr val="FFFFFF"/>
                  </a:solidFill>
                </a:uFill>
                <a:latin typeface="Arial"/>
              </a:rPr>
              <a:t>Prepare 3D/2D CAD model of Pitot tube considering given velocity range</a:t>
            </a:r>
          </a:p>
          <a:p>
            <a:pPr marL="285692" indent="-285692">
              <a:buFont typeface="Arial" panose="020B0604020202020204" pitchFamily="34" charset="0"/>
              <a:buChar char="•"/>
            </a:pPr>
            <a:r>
              <a:rPr lang="en-US" spc="-1" dirty="0">
                <a:solidFill>
                  <a:srgbClr val="000000"/>
                </a:solidFill>
                <a:uFill>
                  <a:solidFill>
                    <a:srgbClr val="FFFFFF"/>
                  </a:solidFill>
                </a:uFill>
                <a:latin typeface="Arial"/>
              </a:rPr>
              <a:t>Meshing with appropriate tool</a:t>
            </a:r>
          </a:p>
          <a:p>
            <a:pPr marL="285692" indent="-285692">
              <a:buFont typeface="Arial" panose="020B0604020202020204" pitchFamily="34" charset="0"/>
              <a:buChar char="•"/>
            </a:pPr>
            <a:r>
              <a:rPr lang="en-US" spc="-1" dirty="0">
                <a:solidFill>
                  <a:srgbClr val="000000"/>
                </a:solidFill>
                <a:uFill>
                  <a:solidFill>
                    <a:srgbClr val="FFFFFF"/>
                  </a:solidFill>
                </a:uFill>
                <a:latin typeface="Arial"/>
              </a:rPr>
              <a:t>Considering flow physics choose suitable solver for particular velocity</a:t>
            </a:r>
          </a:p>
          <a:p>
            <a:pPr marL="285692" indent="-285692">
              <a:buFont typeface="Arial" panose="020B0604020202020204" pitchFamily="34" charset="0"/>
              <a:buChar char="•"/>
            </a:pPr>
            <a:r>
              <a:rPr lang="en-US" spc="-1" dirty="0">
                <a:solidFill>
                  <a:srgbClr val="000000"/>
                </a:solidFill>
                <a:uFill>
                  <a:solidFill>
                    <a:srgbClr val="FFFFFF"/>
                  </a:solidFill>
                </a:uFill>
                <a:latin typeface="Arial"/>
              </a:rPr>
              <a:t>Calculating velocity of fluid with help of pressure values or liquid height obtained from simulation</a:t>
            </a:r>
          </a:p>
          <a:p>
            <a:pPr marL="285692" indent="-285692">
              <a:buFont typeface="Arial" panose="020B0604020202020204" pitchFamily="34" charset="0"/>
              <a:buChar char="•"/>
            </a:pPr>
            <a:r>
              <a:rPr lang="en-US" spc="-1" dirty="0">
                <a:solidFill>
                  <a:srgbClr val="000000"/>
                </a:solidFill>
                <a:uFill>
                  <a:solidFill>
                    <a:srgbClr val="FFFFFF"/>
                  </a:solidFill>
                </a:uFill>
                <a:latin typeface="Arial"/>
              </a:rPr>
              <a:t>Comparing simulation results with theoretical calculations</a:t>
            </a:r>
          </a:p>
          <a:p>
            <a:endParaRPr lang="en-US" spc="-1" dirty="0">
              <a:solidFill>
                <a:srgbClr val="000000"/>
              </a:solidFill>
              <a:uFill>
                <a:solidFill>
                  <a:srgbClr val="FFFFFF"/>
                </a:solidFill>
              </a:uFill>
              <a:latin typeface="Arial"/>
            </a:endParaRPr>
          </a:p>
          <a:p>
            <a:r>
              <a:rPr lang="en-US" b="1" spc="-1" dirty="0">
                <a:solidFill>
                  <a:srgbClr val="000000"/>
                </a:solidFill>
                <a:uFill>
                  <a:solidFill>
                    <a:srgbClr val="FFFFFF"/>
                  </a:solidFill>
                </a:uFill>
                <a:latin typeface="Arial"/>
              </a:rPr>
              <a:t>Simulation Matrix:</a:t>
            </a:r>
          </a:p>
          <a:p>
            <a:endParaRPr lang="en-US" spc="-1" dirty="0">
              <a:solidFill>
                <a:srgbClr val="000000"/>
              </a:solidFill>
              <a:uFill>
                <a:solidFill>
                  <a:srgbClr val="FFFFFF"/>
                </a:solidFill>
              </a:uFill>
              <a:latin typeface="Arial"/>
            </a:endParaRPr>
          </a:p>
          <a:p>
            <a:endParaRPr lang="en-US" spc="-1" dirty="0">
              <a:solidFill>
                <a:srgbClr val="000000"/>
              </a:solidFill>
              <a:uFill>
                <a:solidFill>
                  <a:srgbClr val="FFFFFF"/>
                </a:solidFill>
              </a:uFill>
              <a:latin typeface="Arial"/>
            </a:endParaRPr>
          </a:p>
        </p:txBody>
      </p:sp>
      <p:graphicFrame>
        <p:nvGraphicFramePr>
          <p:cNvPr id="2" name="Table 1"/>
          <p:cNvGraphicFramePr>
            <a:graphicFrameLocks noGrp="1"/>
          </p:cNvGraphicFramePr>
          <p:nvPr>
            <p:extLst>
              <p:ext uri="{D42A27DB-BD31-4B8C-83A1-F6EECF244321}">
                <p14:modId xmlns="" xmlns:p14="http://schemas.microsoft.com/office/powerpoint/2010/main" val="2485939405"/>
              </p:ext>
            </p:extLst>
          </p:nvPr>
        </p:nvGraphicFramePr>
        <p:xfrm>
          <a:off x="1079874" y="4067871"/>
          <a:ext cx="7992887" cy="2813689"/>
        </p:xfrm>
        <a:graphic>
          <a:graphicData uri="http://schemas.openxmlformats.org/drawingml/2006/table">
            <a:tbl>
              <a:tblPr>
                <a:tableStyleId>{5C22544A-7EE6-4342-B048-85BDC9FD1C3A}</a:tableStyleId>
              </a:tblPr>
              <a:tblGrid>
                <a:gridCol w="644804"/>
                <a:gridCol w="651340"/>
                <a:gridCol w="1135305"/>
                <a:gridCol w="3329189"/>
                <a:gridCol w="936104"/>
                <a:gridCol w="1296145"/>
              </a:tblGrid>
              <a:tr h="379109">
                <a:tc>
                  <a:txBody>
                    <a:bodyPr/>
                    <a:lstStyle/>
                    <a:p>
                      <a:pPr algn="l" fontAlgn="b"/>
                      <a:r>
                        <a:rPr lang="en-IN" sz="1200" b="1" u="none" strike="noStrike" dirty="0" smtClean="0">
                          <a:effectLst/>
                        </a:rPr>
                        <a:t>Sr. </a:t>
                      </a:r>
                      <a:r>
                        <a:rPr lang="en-IN" sz="1200" b="1" u="none" strike="noStrike" dirty="0">
                          <a:effectLst/>
                        </a:rPr>
                        <a:t>No</a:t>
                      </a:r>
                      <a:endParaRPr lang="en-IN" sz="1200" b="1" i="0" u="none" strike="noStrike" dirty="0">
                        <a:effectLst/>
                        <a:latin typeface="Arial"/>
                      </a:endParaRPr>
                    </a:p>
                  </a:txBody>
                  <a:tcPr marL="9525" marR="9525" marT="9525" marB="0" anchor="ctr">
                    <a:solidFill>
                      <a:schemeClr val="tx2">
                        <a:lumMod val="20000"/>
                        <a:lumOff val="80000"/>
                      </a:schemeClr>
                    </a:solidFill>
                  </a:tcPr>
                </a:tc>
                <a:tc>
                  <a:txBody>
                    <a:bodyPr/>
                    <a:lstStyle/>
                    <a:p>
                      <a:pPr algn="l" fontAlgn="b"/>
                      <a:r>
                        <a:rPr lang="en-IN" sz="1200" b="1" u="none" strike="noStrike" dirty="0" smtClean="0">
                          <a:effectLst/>
                        </a:rPr>
                        <a:t>Velocity</a:t>
                      </a:r>
                    </a:p>
                    <a:p>
                      <a:pPr algn="l" fontAlgn="b"/>
                      <a:r>
                        <a:rPr lang="en-IN" sz="1200" b="1" i="0" u="none" strike="noStrike" dirty="0" smtClean="0">
                          <a:effectLst/>
                          <a:latin typeface="Arial"/>
                        </a:rPr>
                        <a:t>(m/s)</a:t>
                      </a:r>
                      <a:endParaRPr lang="en-IN" sz="1200" b="1" i="0" u="none" strike="noStrike" dirty="0">
                        <a:effectLst/>
                        <a:latin typeface="Arial"/>
                      </a:endParaRPr>
                    </a:p>
                  </a:txBody>
                  <a:tcPr marL="9525" marR="9525" marT="9525" marB="0" anchor="ctr">
                    <a:solidFill>
                      <a:schemeClr val="tx2">
                        <a:lumMod val="20000"/>
                        <a:lumOff val="80000"/>
                      </a:schemeClr>
                    </a:solidFill>
                  </a:tcPr>
                </a:tc>
                <a:tc>
                  <a:txBody>
                    <a:bodyPr/>
                    <a:lstStyle/>
                    <a:p>
                      <a:pPr algn="l" fontAlgn="b"/>
                      <a:r>
                        <a:rPr lang="en-IN" sz="1200" b="1" u="none" strike="noStrike">
                          <a:effectLst/>
                        </a:rPr>
                        <a:t>Number of phases</a:t>
                      </a:r>
                      <a:endParaRPr lang="en-IN" sz="1200" b="1" i="0" u="none" strike="noStrike">
                        <a:effectLst/>
                        <a:latin typeface="Arial"/>
                      </a:endParaRPr>
                    </a:p>
                  </a:txBody>
                  <a:tcPr marL="9525" marR="9525" marT="9525" marB="0" anchor="ctr">
                    <a:solidFill>
                      <a:schemeClr val="tx2">
                        <a:lumMod val="20000"/>
                        <a:lumOff val="80000"/>
                      </a:schemeClr>
                    </a:solidFill>
                  </a:tcPr>
                </a:tc>
                <a:tc>
                  <a:txBody>
                    <a:bodyPr/>
                    <a:lstStyle/>
                    <a:p>
                      <a:pPr algn="l" fontAlgn="b"/>
                      <a:r>
                        <a:rPr lang="en-IN" sz="1200" b="1" u="none" strike="noStrike">
                          <a:effectLst/>
                        </a:rPr>
                        <a:t>Simulation type</a:t>
                      </a:r>
                      <a:endParaRPr lang="en-IN" sz="1200" b="1" i="0" u="none" strike="noStrike">
                        <a:effectLst/>
                        <a:latin typeface="Arial"/>
                      </a:endParaRPr>
                    </a:p>
                  </a:txBody>
                  <a:tcPr marL="9525" marR="9525" marT="9525" marB="0" anchor="ctr">
                    <a:solidFill>
                      <a:schemeClr val="tx2">
                        <a:lumMod val="20000"/>
                        <a:lumOff val="80000"/>
                      </a:schemeClr>
                    </a:solidFill>
                  </a:tcPr>
                </a:tc>
                <a:tc>
                  <a:txBody>
                    <a:bodyPr/>
                    <a:lstStyle/>
                    <a:p>
                      <a:pPr algn="l" fontAlgn="b"/>
                      <a:r>
                        <a:rPr lang="en-IN" sz="1200" b="1" u="none" strike="noStrike">
                          <a:effectLst/>
                        </a:rPr>
                        <a:t>CAD Model</a:t>
                      </a:r>
                      <a:endParaRPr lang="en-IN" sz="1200" b="1" i="0" u="none" strike="noStrike">
                        <a:effectLst/>
                        <a:latin typeface="Arial"/>
                      </a:endParaRPr>
                    </a:p>
                  </a:txBody>
                  <a:tcPr marL="9525" marR="9525" marT="9525" marB="0" anchor="ctr">
                    <a:solidFill>
                      <a:schemeClr val="tx2">
                        <a:lumMod val="20000"/>
                        <a:lumOff val="80000"/>
                      </a:schemeClr>
                    </a:solidFill>
                  </a:tcPr>
                </a:tc>
                <a:tc>
                  <a:txBody>
                    <a:bodyPr/>
                    <a:lstStyle/>
                    <a:p>
                      <a:pPr algn="l" fontAlgn="b"/>
                      <a:r>
                        <a:rPr lang="en-IN" sz="1200" b="1" u="none" strike="noStrike" dirty="0">
                          <a:effectLst/>
                        </a:rPr>
                        <a:t>Solver</a:t>
                      </a:r>
                      <a:endParaRPr lang="en-IN" sz="1200" b="1" i="0" u="none" strike="noStrike" dirty="0">
                        <a:effectLst/>
                        <a:latin typeface="Arial"/>
                      </a:endParaRPr>
                    </a:p>
                  </a:txBody>
                  <a:tcPr marL="9525" marR="9525" marT="9525" marB="0" anchor="ctr">
                    <a:solidFill>
                      <a:schemeClr val="tx2">
                        <a:lumMod val="20000"/>
                        <a:lumOff val="80000"/>
                      </a:schemeClr>
                    </a:solidFill>
                  </a:tcPr>
                </a:tc>
              </a:tr>
              <a:tr h="280031">
                <a:tc>
                  <a:txBody>
                    <a:bodyPr/>
                    <a:lstStyle/>
                    <a:p>
                      <a:pPr algn="ctr" fontAlgn="b"/>
                      <a:r>
                        <a:rPr lang="en-IN" sz="1200" u="none" strike="noStrike">
                          <a:effectLst/>
                        </a:rPr>
                        <a:t>1</a:t>
                      </a:r>
                      <a:endParaRPr lang="en-IN" sz="1200" b="0" i="0" u="none" strike="noStrike">
                        <a:effectLst/>
                        <a:latin typeface="Arial"/>
                      </a:endParaRPr>
                    </a:p>
                  </a:txBody>
                  <a:tcPr marL="9525" marR="9525" marT="9525" marB="0" anchor="ctr"/>
                </a:tc>
                <a:tc>
                  <a:txBody>
                    <a:bodyPr/>
                    <a:lstStyle/>
                    <a:p>
                      <a:pPr algn="ctr" fontAlgn="b"/>
                      <a:r>
                        <a:rPr lang="en-IN" sz="1200" u="none" strike="noStrike" dirty="0">
                          <a:effectLst/>
                        </a:rPr>
                        <a:t>0.1</a:t>
                      </a:r>
                      <a:endParaRPr lang="en-IN" sz="1200" b="0" i="0" u="none" strike="noStrike" dirty="0">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Incompressible steady state -laminar</a:t>
                      </a:r>
                      <a:endParaRPr lang="en-IN" sz="1200" b="0" i="0" u="none" strike="noStrike" dirty="0">
                        <a:effectLst/>
                        <a:latin typeface="Arial"/>
                      </a:endParaRPr>
                    </a:p>
                  </a:txBody>
                  <a:tcPr marL="9525" marR="9525" marT="9525" marB="0" anchor="ctr"/>
                </a:tc>
                <a:tc>
                  <a:txBody>
                    <a:bodyPr/>
                    <a:lstStyle/>
                    <a:p>
                      <a:pPr algn="l" fontAlgn="b"/>
                      <a:r>
                        <a:rPr lang="en-IN" sz="1200" u="none" strike="noStrike">
                          <a:effectLst/>
                        </a:rPr>
                        <a:t>2D &amp; 3D</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simpleFoam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2</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0.5</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Incompressible steady state -laminar</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2D &amp; 3D</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simpleFoam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3</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1</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Incompressible steady state-laminar</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2D &amp; 3D</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simpleFoam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4</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5</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Incompressible steady state-laminar</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2D &amp; 3D</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simpleFoam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5</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67</a:t>
                      </a:r>
                      <a:endParaRPr lang="en-IN" sz="1200" b="0" i="0" u="none" strike="noStrike">
                        <a:effectLst/>
                        <a:latin typeface="Arial"/>
                      </a:endParaRPr>
                    </a:p>
                  </a:txBody>
                  <a:tcPr marL="9525" marR="9525" marT="9525" marB="0" anchor="ctr"/>
                </a:tc>
                <a:tc>
                  <a:txBody>
                    <a:bodyPr/>
                    <a:lstStyle/>
                    <a:p>
                      <a:pPr algn="l" fontAlgn="b"/>
                      <a:r>
                        <a:rPr lang="en-IN" sz="1200" u="none" strike="noStrike" dirty="0" smtClean="0">
                          <a:effectLst/>
                        </a:rPr>
                        <a:t>Single &amp;Two Phase</a:t>
                      </a:r>
                      <a:endParaRPr lang="en-IN" sz="1200" b="0" i="0" u="none" strike="noStrike" dirty="0">
                        <a:effectLst/>
                        <a:latin typeface="+mn-lt"/>
                      </a:endParaRPr>
                    </a:p>
                  </a:txBody>
                  <a:tcPr marL="9525" marR="9525" marT="9525" marB="0" anchor="ctr"/>
                </a:tc>
                <a:tc>
                  <a:txBody>
                    <a:bodyPr/>
                    <a:lstStyle/>
                    <a:p>
                      <a:pPr algn="l" fontAlgn="b"/>
                      <a:r>
                        <a:rPr lang="en-IN" sz="1200" u="none" strike="noStrike" dirty="0" smtClean="0">
                          <a:effectLst/>
                        </a:rPr>
                        <a:t>Incompressible steady (3D) &amp; transient (2D) -laminar</a:t>
                      </a:r>
                      <a:endParaRPr lang="en-IN" sz="1200" b="0" i="0" u="none" strike="noStrike" dirty="0">
                        <a:effectLst/>
                        <a:latin typeface="+mn-lt"/>
                      </a:endParaRPr>
                    </a:p>
                  </a:txBody>
                  <a:tcPr marL="9525" marR="9525" marT="9525" marB="0" anchor="ctr"/>
                </a:tc>
                <a:tc>
                  <a:txBody>
                    <a:bodyPr/>
                    <a:lstStyle/>
                    <a:p>
                      <a:pPr algn="l" fontAlgn="b"/>
                      <a:r>
                        <a:rPr lang="en-IN" sz="1200" u="none" strike="noStrike" dirty="0" smtClean="0">
                          <a:effectLst/>
                        </a:rPr>
                        <a:t>2D &amp; 3D</a:t>
                      </a:r>
                      <a:endParaRPr lang="en-IN" sz="1200" b="0" i="0" u="none" strike="noStrike" dirty="0">
                        <a:effectLst/>
                        <a:latin typeface="+mn-lt"/>
                      </a:endParaRPr>
                    </a:p>
                  </a:txBody>
                  <a:tcPr marL="9525" marR="9525" marT="9525" marB="0" anchor="ctr"/>
                </a:tc>
                <a:tc>
                  <a:txBody>
                    <a:bodyPr/>
                    <a:lstStyle/>
                    <a:p>
                      <a:pPr algn="l" fontAlgn="b"/>
                      <a:r>
                        <a:rPr lang="en-IN" sz="1200" u="none" strike="noStrike" dirty="0" smtClean="0">
                          <a:effectLst/>
                        </a:rPr>
                        <a:t>simpleFoam &amp; InterFoam</a:t>
                      </a:r>
                      <a:endParaRPr lang="en-IN" sz="1200" b="0" i="0" u="none" strike="noStrike" dirty="0">
                        <a:effectLst/>
                        <a:latin typeface="+mn-lt"/>
                      </a:endParaRPr>
                    </a:p>
                  </a:txBody>
                  <a:tcPr marL="9525" marR="9525" marT="9525" marB="0" anchor="ctr"/>
                </a:tc>
              </a:tr>
              <a:tr h="379109">
                <a:tc>
                  <a:txBody>
                    <a:bodyPr/>
                    <a:lstStyle/>
                    <a:p>
                      <a:pPr algn="ctr" fontAlgn="b"/>
                      <a:r>
                        <a:rPr lang="en-IN" sz="1200" u="none" strike="noStrike">
                          <a:effectLst/>
                        </a:rPr>
                        <a:t>6</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100</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Single &amp;Two Phase</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Incompressible </a:t>
                      </a:r>
                      <a:r>
                        <a:rPr lang="en-IN" sz="1200" u="none" strike="noStrike" dirty="0" smtClean="0">
                          <a:effectLst/>
                        </a:rPr>
                        <a:t>steady </a:t>
                      </a:r>
                      <a:r>
                        <a:rPr lang="en-IN" sz="1200" u="none" strike="noStrike" dirty="0">
                          <a:effectLst/>
                        </a:rPr>
                        <a:t>(3D) &amp; transient (2D) -laminar</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2D &amp; 3D</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s</a:t>
                      </a:r>
                      <a:r>
                        <a:rPr lang="en-IN" sz="1200" u="none" strike="noStrike" dirty="0" smtClean="0">
                          <a:effectLst/>
                        </a:rPr>
                        <a:t>impleFoam </a:t>
                      </a:r>
                      <a:r>
                        <a:rPr lang="en-IN" sz="1200" u="none" strike="noStrike" dirty="0">
                          <a:effectLst/>
                        </a:rPr>
                        <a:t>&amp; InterFoam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7</a:t>
                      </a:r>
                      <a:endParaRPr lang="en-IN" sz="1200" b="0" i="0" u="none" strike="noStrike">
                        <a:effectLst/>
                        <a:latin typeface="Arial"/>
                      </a:endParaRPr>
                    </a:p>
                  </a:txBody>
                  <a:tcPr marL="9525" marR="9525" marT="9525" marB="0" anchor="ctr"/>
                </a:tc>
                <a:tc>
                  <a:txBody>
                    <a:bodyPr/>
                    <a:lstStyle/>
                    <a:p>
                      <a:pPr algn="ctr" fontAlgn="b"/>
                      <a:r>
                        <a:rPr lang="en-IN" sz="1200" u="none" strike="noStrike">
                          <a:effectLst/>
                        </a:rPr>
                        <a:t>240</a:t>
                      </a:r>
                      <a:endParaRPr lang="en-IN" sz="1200" b="0" i="0" u="none" strike="noStrike">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dirty="0" smtClean="0">
                          <a:effectLst/>
                        </a:rPr>
                        <a:t>Compressible steady</a:t>
                      </a:r>
                      <a:r>
                        <a:rPr lang="en-IN" sz="1200" u="none" strike="noStrike" baseline="0" dirty="0" smtClean="0">
                          <a:effectLst/>
                        </a:rPr>
                        <a:t> state</a:t>
                      </a:r>
                      <a:r>
                        <a:rPr lang="en-IN" sz="1200" u="none" strike="noStrike" dirty="0" smtClean="0">
                          <a:effectLst/>
                        </a:rPr>
                        <a:t> –turbulent (subsonic)</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2D</a:t>
                      </a:r>
                      <a:endParaRPr lang="en-IN" sz="1200" b="0" i="0" u="none" strike="noStrike" dirty="0">
                        <a:effectLst/>
                        <a:latin typeface="Arial"/>
                      </a:endParaRPr>
                    </a:p>
                  </a:txBody>
                  <a:tcPr marL="9525" marR="9525" marT="9525" marB="0" anchor="ctr"/>
                </a:tc>
                <a:tc>
                  <a:txBody>
                    <a:bodyPr/>
                    <a:lstStyle/>
                    <a:p>
                      <a:pPr algn="l" fontAlgn="b"/>
                      <a:r>
                        <a:rPr lang="en-IN" sz="1200" u="none" strike="noStrike" dirty="0">
                          <a:effectLst/>
                        </a:rPr>
                        <a:t>rhoSimpleFoam</a:t>
                      </a:r>
                      <a:endParaRPr lang="en-IN" sz="1200" b="0" i="0" u="none" strike="noStrike" dirty="0">
                        <a:effectLst/>
                        <a:latin typeface="Arial"/>
                      </a:endParaRPr>
                    </a:p>
                  </a:txBody>
                  <a:tcPr marL="9525" marR="9525" marT="9525" marB="0" anchor="ctr"/>
                </a:tc>
              </a:tr>
              <a:tr h="280031">
                <a:tc>
                  <a:txBody>
                    <a:bodyPr/>
                    <a:lstStyle/>
                    <a:p>
                      <a:pPr algn="ctr" fontAlgn="b"/>
                      <a:r>
                        <a:rPr lang="en-IN" sz="1200" u="none" strike="noStrike">
                          <a:effectLst/>
                        </a:rPr>
                        <a:t>8</a:t>
                      </a:r>
                      <a:endParaRPr lang="en-IN" sz="1200" b="0" i="0" u="none" strike="noStrike">
                        <a:effectLst/>
                        <a:latin typeface="Arial"/>
                      </a:endParaRPr>
                    </a:p>
                  </a:txBody>
                  <a:tcPr marL="9525" marR="9525" marT="9525" marB="0" anchor="ctr"/>
                </a:tc>
                <a:tc>
                  <a:txBody>
                    <a:bodyPr/>
                    <a:lstStyle/>
                    <a:p>
                      <a:pPr algn="ctr" fontAlgn="b"/>
                      <a:r>
                        <a:rPr lang="en-IN" sz="1200" u="none" strike="noStrike" dirty="0">
                          <a:effectLst/>
                        </a:rPr>
                        <a:t>570</a:t>
                      </a:r>
                      <a:endParaRPr lang="en-IN" sz="1200" b="0" i="0" u="none" strike="noStrike" dirty="0">
                        <a:effectLst/>
                        <a:latin typeface="Arial"/>
                      </a:endParaRPr>
                    </a:p>
                  </a:txBody>
                  <a:tcPr marL="9525" marR="9525" marT="9525" marB="0" anchor="ctr"/>
                </a:tc>
                <a:tc>
                  <a:txBody>
                    <a:bodyPr/>
                    <a:lstStyle/>
                    <a:p>
                      <a:pPr algn="l" fontAlgn="b"/>
                      <a:r>
                        <a:rPr lang="en-IN" sz="1200" u="none" strike="noStrike">
                          <a:effectLst/>
                        </a:rPr>
                        <a:t>Single phase</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Compressible transient </a:t>
                      </a:r>
                      <a:r>
                        <a:rPr lang="en-IN" sz="1200" u="none" strike="noStrike" dirty="0" smtClean="0">
                          <a:effectLst/>
                        </a:rPr>
                        <a:t>–laminar (supersonic)</a:t>
                      </a:r>
                      <a:endParaRPr lang="en-IN" sz="1200" b="0" i="0" u="none" strike="noStrike" dirty="0">
                        <a:effectLst/>
                        <a:latin typeface="Arial"/>
                      </a:endParaRPr>
                    </a:p>
                  </a:txBody>
                  <a:tcPr marL="9525" marR="9525" marT="9525" marB="0" anchor="ctr"/>
                </a:tc>
                <a:tc>
                  <a:txBody>
                    <a:bodyPr/>
                    <a:lstStyle/>
                    <a:p>
                      <a:pPr algn="l" fontAlgn="b"/>
                      <a:r>
                        <a:rPr lang="en-IN" sz="1200" u="none" strike="noStrike">
                          <a:effectLst/>
                        </a:rPr>
                        <a:t>2D</a:t>
                      </a:r>
                      <a:endParaRPr lang="en-IN" sz="1200" b="0" i="0" u="none" strike="noStrike">
                        <a:effectLst/>
                        <a:latin typeface="Arial"/>
                      </a:endParaRPr>
                    </a:p>
                  </a:txBody>
                  <a:tcPr marL="9525" marR="9525" marT="9525" marB="0" anchor="ctr"/>
                </a:tc>
                <a:tc>
                  <a:txBody>
                    <a:bodyPr/>
                    <a:lstStyle/>
                    <a:p>
                      <a:pPr algn="l" fontAlgn="b"/>
                      <a:r>
                        <a:rPr lang="en-IN" sz="1200" u="none" strike="noStrike" dirty="0">
                          <a:effectLst/>
                        </a:rPr>
                        <a:t>rhoCentralFoam</a:t>
                      </a:r>
                      <a:endParaRPr lang="en-IN" sz="1200" b="0" i="0" u="none" strike="noStrike" dirty="0">
                        <a:effectLst/>
                        <a:latin typeface="Arial"/>
                      </a:endParaRPr>
                    </a:p>
                  </a:txBody>
                  <a:tcPr marL="9525" marR="9525" marT="9525" marB="0" anchor="ctr"/>
                </a:tc>
              </a:tr>
            </a:tbl>
          </a:graphicData>
        </a:graphic>
      </p:graphicFrame>
      <p:sp>
        <p:nvSpPr>
          <p:cNvPr id="4" name="TextBox 3"/>
          <p:cNvSpPr txBox="1"/>
          <p:nvPr/>
        </p:nvSpPr>
        <p:spPr>
          <a:xfrm>
            <a:off x="3888184" y="3722128"/>
            <a:ext cx="3096344" cy="307777"/>
          </a:xfrm>
          <a:prstGeom prst="rect">
            <a:avLst/>
          </a:prstGeom>
          <a:noFill/>
        </p:spPr>
        <p:txBody>
          <a:bodyPr wrap="square" rtlCol="0">
            <a:spAutoFit/>
          </a:bodyPr>
          <a:lstStyle/>
          <a:p>
            <a:r>
              <a:rPr lang="en-IN" sz="1400" dirty="0" smtClean="0"/>
              <a:t>Table 1: Simulation  Matrix</a:t>
            </a:r>
            <a:endParaRPr lang="en-IN"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301320"/>
            <a:ext cx="9072000" cy="454181"/>
          </a:xfrm>
        </p:spPr>
        <p:txBody>
          <a:bodyPr/>
          <a:lstStyle/>
          <a:p>
            <a:r>
              <a:rPr lang="en-IN" b="1" dirty="0" smtClean="0"/>
              <a:t>CAD Model</a:t>
            </a:r>
            <a:endParaRPr lang="en-IN" b="1" dirty="0"/>
          </a:p>
        </p:txBody>
      </p:sp>
      <p:pic>
        <p:nvPicPr>
          <p:cNvPr id="3074" name="Picture 2" descr="C:\Users\971835\Documents\TCS Confidential\Pitot_Tube\Post_processing\Screenshot from 2019-11-12 20-11-34.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67904" y="827509"/>
            <a:ext cx="1728192" cy="4422924"/>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12120" y="827509"/>
            <a:ext cx="4805844" cy="13458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6176" y="2250177"/>
            <a:ext cx="4176464" cy="3035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Subtitle 2"/>
          <p:cNvSpPr>
            <a:spLocks noGrp="1"/>
          </p:cNvSpPr>
          <p:nvPr>
            <p:ph type="subTitle"/>
          </p:nvPr>
        </p:nvSpPr>
        <p:spPr>
          <a:xfrm>
            <a:off x="863848" y="5868069"/>
            <a:ext cx="7920065" cy="1224136"/>
          </a:xfrm>
        </p:spPr>
        <p:txBody>
          <a:bodyPr/>
          <a:lstStyle/>
          <a:p>
            <a:pPr marL="285750" indent="-285750" algn="just">
              <a:buFont typeface="Arial" panose="020B0604020202020204" pitchFamily="34" charset="0"/>
              <a:buChar char="•"/>
            </a:pPr>
            <a:r>
              <a:rPr lang="en-US" sz="1600" spc="-1" dirty="0" smtClean="0">
                <a:solidFill>
                  <a:srgbClr val="000000"/>
                </a:solidFill>
                <a:uFill>
                  <a:solidFill>
                    <a:srgbClr val="FFFFFF"/>
                  </a:solidFill>
                </a:uFill>
                <a:latin typeface="Arial"/>
              </a:rPr>
              <a:t>3D CAD model of pitot tube is built in Salome 8.3.0. In case of multiphase flow simulation, 3D CAD model is projected on a mid plane to get 2D model.</a:t>
            </a:r>
          </a:p>
          <a:p>
            <a:pPr marL="285750" indent="-285750" algn="just">
              <a:buFont typeface="Arial" panose="020B0604020202020204" pitchFamily="34" charset="0"/>
              <a:buChar char="•"/>
            </a:pPr>
            <a:r>
              <a:rPr lang="en-US" sz="1600" spc="-1" dirty="0" smtClean="0">
                <a:solidFill>
                  <a:srgbClr val="000000"/>
                </a:solidFill>
                <a:uFill>
                  <a:solidFill>
                    <a:srgbClr val="FFFFFF"/>
                  </a:solidFill>
                </a:uFill>
                <a:latin typeface="Arial"/>
              </a:rPr>
              <a:t>Model essentially consisting of inner pipe and outer pipe to measure stagnation pressure and static pressure. Inner pipe has cavity whose opening is perpendicular to flow direction. Outer pipe has two holes as shown in above figure whose openings are parallel to flow direction. Fluid domain is selected as rectangular box.</a:t>
            </a:r>
            <a:endParaRPr lang="en-US" sz="1600" spc="-1" dirty="0">
              <a:solidFill>
                <a:srgbClr val="000000"/>
              </a:solidFill>
              <a:uFill>
                <a:solidFill>
                  <a:srgbClr val="FFFFFF"/>
                </a:solidFill>
              </a:uFill>
              <a:latin typeface="Arial"/>
            </a:endParaRPr>
          </a:p>
        </p:txBody>
      </p:sp>
      <p:sp>
        <p:nvSpPr>
          <p:cNvPr id="7" name="TextBox 6"/>
          <p:cNvSpPr txBox="1"/>
          <p:nvPr/>
        </p:nvSpPr>
        <p:spPr>
          <a:xfrm>
            <a:off x="3687640" y="5364013"/>
            <a:ext cx="3096344" cy="307777"/>
          </a:xfrm>
          <a:prstGeom prst="rect">
            <a:avLst/>
          </a:prstGeom>
          <a:noFill/>
        </p:spPr>
        <p:txBody>
          <a:bodyPr wrap="square" rtlCol="0">
            <a:spAutoFit/>
          </a:bodyPr>
          <a:lstStyle/>
          <a:p>
            <a:r>
              <a:rPr lang="en-IN" sz="1400" dirty="0" smtClean="0"/>
              <a:t>Fig 1: Pitot Tube CAD model</a:t>
            </a:r>
            <a:endParaRPr lang="en-IN" sz="1400" dirty="0"/>
          </a:p>
        </p:txBody>
      </p:sp>
    </p:spTree>
    <p:extLst>
      <p:ext uri="{BB962C8B-B14F-4D97-AF65-F5344CB8AC3E}">
        <p14:creationId xmlns="" xmlns:p14="http://schemas.microsoft.com/office/powerpoint/2010/main" val="7059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301320"/>
            <a:ext cx="9072000" cy="454181"/>
          </a:xfrm>
        </p:spPr>
        <p:txBody>
          <a:bodyPr/>
          <a:lstStyle/>
          <a:p>
            <a:r>
              <a:rPr lang="en-IN" b="1" dirty="0" smtClean="0"/>
              <a:t>Meshing</a:t>
            </a:r>
            <a:endParaRPr lang="en-IN" b="1" dirty="0"/>
          </a:p>
        </p:txBody>
      </p:sp>
      <p:pic>
        <p:nvPicPr>
          <p:cNvPr id="5" name="Picture 4"/>
          <p:cNvPicPr/>
          <p:nvPr/>
        </p:nvPicPr>
        <p:blipFill>
          <a:blip r:embed="rId2"/>
          <a:stretch/>
        </p:blipFill>
        <p:spPr>
          <a:xfrm>
            <a:off x="5544368" y="2867914"/>
            <a:ext cx="3274833" cy="1975704"/>
          </a:xfrm>
          <a:prstGeom prst="rect">
            <a:avLst/>
          </a:prstGeom>
          <a:ln>
            <a:noFill/>
          </a:ln>
        </p:spPr>
      </p:pic>
      <p:pic>
        <p:nvPicPr>
          <p:cNvPr id="6" name="Picture 5"/>
          <p:cNvPicPr/>
          <p:nvPr/>
        </p:nvPicPr>
        <p:blipFill>
          <a:blip r:embed="rId3"/>
          <a:stretch/>
        </p:blipFill>
        <p:spPr>
          <a:xfrm>
            <a:off x="1679029" y="3371970"/>
            <a:ext cx="3600400" cy="3087313"/>
          </a:xfrm>
          <a:prstGeom prst="rect">
            <a:avLst/>
          </a:prstGeom>
          <a:ln>
            <a:noFill/>
          </a:ln>
        </p:spPr>
      </p:pic>
      <p:sp>
        <p:nvSpPr>
          <p:cNvPr id="4" name="TextBox 3"/>
          <p:cNvSpPr txBox="1"/>
          <p:nvPr/>
        </p:nvSpPr>
        <p:spPr>
          <a:xfrm>
            <a:off x="5515722" y="1063646"/>
            <a:ext cx="3384376" cy="172354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Meshing Tool: Salome 8.3.0</a:t>
            </a:r>
          </a:p>
          <a:p>
            <a:pPr marL="285750" indent="-285750">
              <a:buFont typeface="Arial" panose="020B0604020202020204" pitchFamily="34" charset="0"/>
              <a:buChar char="•"/>
            </a:pPr>
            <a:r>
              <a:rPr lang="en-IN" dirty="0" smtClean="0"/>
              <a:t>2D Mesh Statistics: </a:t>
            </a:r>
          </a:p>
          <a:p>
            <a:r>
              <a:rPr lang="en-IN" dirty="0"/>
              <a:t> </a:t>
            </a:r>
            <a:r>
              <a:rPr lang="en-IN" dirty="0" smtClean="0"/>
              <a:t>    -  </a:t>
            </a:r>
            <a:r>
              <a:rPr lang="en-IN" sz="1600" dirty="0" smtClean="0"/>
              <a:t>Tet: 23K</a:t>
            </a:r>
          </a:p>
          <a:p>
            <a:r>
              <a:rPr lang="en-IN" sz="1600" dirty="0"/>
              <a:t> </a:t>
            </a:r>
            <a:r>
              <a:rPr lang="en-IN" sz="1600" dirty="0" smtClean="0"/>
              <a:t>     -  Prism:1K</a:t>
            </a:r>
          </a:p>
          <a:p>
            <a:r>
              <a:rPr lang="en-IN" dirty="0"/>
              <a:t> </a:t>
            </a:r>
            <a:endParaRPr lang="en-IN" dirty="0" smtClean="0"/>
          </a:p>
          <a:p>
            <a:endParaRPr lang="en-IN" dirty="0"/>
          </a:p>
        </p:txBody>
      </p:sp>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54822" y="898018"/>
            <a:ext cx="3005659" cy="21058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0" name="Picture 4" descr="C:\Users\971835\Documents\TCS Confidential\Pitot_Tube\Post_processing\Tip_mesh.jpe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l="11695" t="8753" b="5287"/>
          <a:stretch/>
        </p:blipFill>
        <p:spPr bwMode="auto">
          <a:xfrm>
            <a:off x="5596620" y="5100737"/>
            <a:ext cx="3222581" cy="198559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p:nvCxnSpPr>
        <p:spPr>
          <a:xfrm flipV="1">
            <a:off x="4526796" y="4164058"/>
            <a:ext cx="1017572"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a:off x="5999509" y="4236066"/>
            <a:ext cx="180020" cy="86467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2139468" y="3003855"/>
            <a:ext cx="3096344" cy="307777"/>
          </a:xfrm>
          <a:prstGeom prst="rect">
            <a:avLst/>
          </a:prstGeom>
          <a:noFill/>
        </p:spPr>
        <p:txBody>
          <a:bodyPr wrap="square" rtlCol="0">
            <a:spAutoFit/>
          </a:bodyPr>
          <a:lstStyle/>
          <a:p>
            <a:r>
              <a:rPr lang="en-IN" sz="1400" dirty="0" smtClean="0"/>
              <a:t>Fig </a:t>
            </a:r>
            <a:r>
              <a:rPr lang="en-IN" sz="1400" dirty="0"/>
              <a:t>2</a:t>
            </a:r>
            <a:r>
              <a:rPr lang="en-IN" sz="1400" dirty="0" smtClean="0"/>
              <a:t>: Pitot Tube mesh : 3D model</a:t>
            </a:r>
            <a:endParaRPr lang="en-IN" sz="1400" dirty="0"/>
          </a:p>
        </p:txBody>
      </p:sp>
      <p:sp>
        <p:nvSpPr>
          <p:cNvPr id="13" name="TextBox 12"/>
          <p:cNvSpPr txBox="1"/>
          <p:nvPr/>
        </p:nvSpPr>
        <p:spPr>
          <a:xfrm>
            <a:off x="2015976" y="6588149"/>
            <a:ext cx="3096344" cy="307777"/>
          </a:xfrm>
          <a:prstGeom prst="rect">
            <a:avLst/>
          </a:prstGeom>
          <a:noFill/>
        </p:spPr>
        <p:txBody>
          <a:bodyPr wrap="square" rtlCol="0">
            <a:spAutoFit/>
          </a:bodyPr>
          <a:lstStyle/>
          <a:p>
            <a:r>
              <a:rPr lang="en-IN" sz="1400" dirty="0" smtClean="0"/>
              <a:t>Fig 3: Pitot Tube mesh : 2D model</a:t>
            </a:r>
            <a:endParaRPr lang="en-IN" sz="1400" dirty="0"/>
          </a:p>
        </p:txBody>
      </p:sp>
    </p:spTree>
    <p:extLst>
      <p:ext uri="{BB962C8B-B14F-4D97-AF65-F5344CB8AC3E}">
        <p14:creationId xmlns="" xmlns:p14="http://schemas.microsoft.com/office/powerpoint/2010/main" val="190467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8" y="179438"/>
            <a:ext cx="2631504" cy="323799"/>
          </a:xfrm>
        </p:spPr>
        <p:txBody>
          <a:bodyPr/>
          <a:lstStyle/>
          <a:p>
            <a:r>
              <a:rPr lang="en-IN" b="1" dirty="0" smtClean="0"/>
              <a:t>Boundary Conditions</a:t>
            </a:r>
            <a:endParaRPr lang="en-IN" b="1" dirty="0"/>
          </a:p>
        </p:txBody>
      </p:sp>
      <p:graphicFrame>
        <p:nvGraphicFramePr>
          <p:cNvPr id="4" name="Table 3"/>
          <p:cNvGraphicFramePr>
            <a:graphicFrameLocks noGrp="1"/>
          </p:cNvGraphicFramePr>
          <p:nvPr>
            <p:extLst>
              <p:ext uri="{D42A27DB-BD31-4B8C-83A1-F6EECF244321}">
                <p14:modId xmlns="" xmlns:p14="http://schemas.microsoft.com/office/powerpoint/2010/main" val="2251529964"/>
              </p:ext>
            </p:extLst>
          </p:nvPr>
        </p:nvGraphicFramePr>
        <p:xfrm>
          <a:off x="1007865" y="611485"/>
          <a:ext cx="7920879" cy="6712311"/>
        </p:xfrm>
        <a:graphic>
          <a:graphicData uri="http://schemas.openxmlformats.org/drawingml/2006/table">
            <a:tbl>
              <a:tblPr>
                <a:tableStyleId>{5C22544A-7EE6-4342-B048-85BDC9FD1C3A}</a:tableStyleId>
              </a:tblPr>
              <a:tblGrid>
                <a:gridCol w="510200"/>
                <a:gridCol w="1142853"/>
                <a:gridCol w="1102036"/>
                <a:gridCol w="1584176"/>
                <a:gridCol w="1489454"/>
                <a:gridCol w="2092160"/>
              </a:tblGrid>
              <a:tr h="150630">
                <a:tc>
                  <a:txBody>
                    <a:bodyPr/>
                    <a:lstStyle/>
                    <a:p>
                      <a:pPr algn="l" fontAlgn="b"/>
                      <a:r>
                        <a:rPr lang="en-IN" sz="1000" b="1" u="none" strike="noStrike" dirty="0">
                          <a:effectLst/>
                        </a:rPr>
                        <a:t>Sr. No</a:t>
                      </a:r>
                      <a:endParaRPr lang="en-IN" sz="1000" b="1" i="0" u="none" strike="noStrike" dirty="0">
                        <a:effectLst/>
                        <a:latin typeface="Arial"/>
                      </a:endParaRPr>
                    </a:p>
                  </a:txBody>
                  <a:tcPr marL="5034" marR="5034" marT="5034" marB="0" anchor="b">
                    <a:solidFill>
                      <a:schemeClr val="accent3">
                        <a:lumMod val="40000"/>
                        <a:lumOff val="60000"/>
                      </a:schemeClr>
                    </a:solidFill>
                  </a:tcPr>
                </a:tc>
                <a:tc>
                  <a:txBody>
                    <a:bodyPr/>
                    <a:lstStyle/>
                    <a:p>
                      <a:pPr algn="ctr" fontAlgn="ctr"/>
                      <a:r>
                        <a:rPr lang="en-IN" sz="1000" b="1" u="none" strike="noStrike" dirty="0" smtClean="0">
                          <a:effectLst/>
                        </a:rPr>
                        <a:t>Velocity (m/s)</a:t>
                      </a:r>
                      <a:endParaRPr lang="en-IN" sz="1000" b="1" i="0" u="none" strike="noStrike" dirty="0">
                        <a:effectLst/>
                        <a:latin typeface="Arial"/>
                      </a:endParaRPr>
                    </a:p>
                  </a:txBody>
                  <a:tcPr marL="5034" marR="5034" marT="5034" marB="0" anchor="ctr">
                    <a:solidFill>
                      <a:schemeClr val="accent3">
                        <a:lumMod val="40000"/>
                        <a:lumOff val="60000"/>
                      </a:schemeClr>
                    </a:solidFill>
                  </a:tcPr>
                </a:tc>
                <a:tc>
                  <a:txBody>
                    <a:bodyPr/>
                    <a:lstStyle/>
                    <a:p>
                      <a:pPr algn="ctr" fontAlgn="ctr"/>
                      <a:r>
                        <a:rPr lang="en-IN" sz="1000" b="1" u="none" strike="noStrike">
                          <a:effectLst/>
                        </a:rPr>
                        <a:t>Variable</a:t>
                      </a:r>
                      <a:endParaRPr lang="en-IN" sz="1000" b="1" i="0" u="none" strike="noStrike">
                        <a:effectLst/>
                        <a:latin typeface="Arial"/>
                      </a:endParaRPr>
                    </a:p>
                  </a:txBody>
                  <a:tcPr marL="5034" marR="5034" marT="5034" marB="0" anchor="ctr">
                    <a:solidFill>
                      <a:schemeClr val="accent3">
                        <a:lumMod val="40000"/>
                        <a:lumOff val="60000"/>
                      </a:schemeClr>
                    </a:solidFill>
                  </a:tcPr>
                </a:tc>
                <a:tc>
                  <a:txBody>
                    <a:bodyPr/>
                    <a:lstStyle/>
                    <a:p>
                      <a:pPr algn="ctr" fontAlgn="ctr"/>
                      <a:r>
                        <a:rPr lang="en-IN" sz="1000" b="1" u="none" strike="noStrike" dirty="0">
                          <a:effectLst/>
                        </a:rPr>
                        <a:t>Inlet</a:t>
                      </a:r>
                      <a:endParaRPr lang="en-IN" sz="1000" b="1" i="0" u="none" strike="noStrike" dirty="0">
                        <a:effectLst/>
                        <a:latin typeface="Arial"/>
                      </a:endParaRPr>
                    </a:p>
                  </a:txBody>
                  <a:tcPr marL="5034" marR="5034" marT="5034" marB="0" anchor="ctr">
                    <a:solidFill>
                      <a:schemeClr val="accent3">
                        <a:lumMod val="40000"/>
                        <a:lumOff val="60000"/>
                      </a:schemeClr>
                    </a:solidFill>
                  </a:tcPr>
                </a:tc>
                <a:tc>
                  <a:txBody>
                    <a:bodyPr/>
                    <a:lstStyle/>
                    <a:p>
                      <a:pPr algn="ctr" fontAlgn="ctr"/>
                      <a:r>
                        <a:rPr lang="en-IN" sz="1000" b="1" u="none" strike="noStrike">
                          <a:effectLst/>
                        </a:rPr>
                        <a:t>Outlet</a:t>
                      </a:r>
                      <a:endParaRPr lang="en-IN" sz="1000" b="1" i="0" u="none" strike="noStrike">
                        <a:effectLst/>
                        <a:latin typeface="Arial"/>
                      </a:endParaRPr>
                    </a:p>
                  </a:txBody>
                  <a:tcPr marL="5034" marR="5034" marT="5034" marB="0" anchor="ctr">
                    <a:solidFill>
                      <a:schemeClr val="accent3">
                        <a:lumMod val="40000"/>
                        <a:lumOff val="60000"/>
                      </a:schemeClr>
                    </a:solidFill>
                  </a:tcPr>
                </a:tc>
                <a:tc>
                  <a:txBody>
                    <a:bodyPr/>
                    <a:lstStyle/>
                    <a:p>
                      <a:pPr algn="ctr" fontAlgn="ctr"/>
                      <a:r>
                        <a:rPr lang="en-IN" sz="1000" b="1" u="none" strike="noStrike" dirty="0">
                          <a:effectLst/>
                        </a:rPr>
                        <a:t>Wall</a:t>
                      </a:r>
                      <a:endParaRPr lang="en-IN" sz="1000" b="1" i="0" u="none" strike="noStrike" dirty="0">
                        <a:effectLst/>
                        <a:latin typeface="Arial"/>
                      </a:endParaRPr>
                    </a:p>
                  </a:txBody>
                  <a:tcPr marL="5034" marR="5034" marT="5034" marB="0" anchor="ctr">
                    <a:solidFill>
                      <a:schemeClr val="accent3">
                        <a:lumMod val="40000"/>
                        <a:lumOff val="60000"/>
                      </a:schemeClr>
                    </a:solidFill>
                  </a:tcPr>
                </a:tc>
              </a:tr>
              <a:tr h="254531">
                <a:tc>
                  <a:txBody>
                    <a:bodyPr/>
                    <a:lstStyle/>
                    <a:p>
                      <a:pPr algn="ctr" fontAlgn="b"/>
                      <a:r>
                        <a:rPr lang="en-IN" sz="850" b="1" u="none" strike="noStrike">
                          <a:effectLst/>
                        </a:rPr>
                        <a:t>1</a:t>
                      </a:r>
                      <a:endParaRPr lang="en-IN" sz="850" b="1" i="0" u="none" strike="noStrike">
                        <a:effectLst/>
                        <a:latin typeface="Arial"/>
                      </a:endParaRPr>
                    </a:p>
                  </a:txBody>
                  <a:tcPr marL="5034" marR="5034" marT="5034" marB="0" anchor="b"/>
                </a:tc>
                <a:tc>
                  <a:txBody>
                    <a:bodyPr/>
                    <a:lstStyle/>
                    <a:p>
                      <a:pPr algn="ctr" fontAlgn="ctr"/>
                      <a:r>
                        <a:rPr lang="en-IN" sz="850" b="1" u="none" strike="noStrike" dirty="0">
                          <a:effectLst/>
                        </a:rPr>
                        <a:t>0.1</a:t>
                      </a:r>
                      <a:endParaRPr lang="en-IN" sz="850" b="1" i="0" u="none" strike="noStrike" dirty="0">
                        <a:effectLst/>
                        <a:latin typeface="Arial"/>
                      </a:endParaRPr>
                    </a:p>
                  </a:txBody>
                  <a:tcPr marL="5034" marR="5034" marT="5034" marB="0" anchor="ctr"/>
                </a:tc>
                <a:tc>
                  <a:txBody>
                    <a:bodyPr/>
                    <a:lstStyle/>
                    <a:p>
                      <a:pPr algn="l" fontAlgn="ctr"/>
                      <a:r>
                        <a:rPr lang="en-IN" sz="850" b="1" u="none" strike="noStrike">
                          <a:effectLst/>
                        </a:rPr>
                        <a:t>p</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zeroGradient;</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503913">
                <a:tc>
                  <a:txBody>
                    <a:bodyPr/>
                    <a:lstStyle/>
                    <a:p>
                      <a:pPr algn="ctr" fontAlgn="b"/>
                      <a:endParaRPr lang="en-IN" sz="850" b="1" i="0" u="none" strike="noStrike">
                        <a:effectLst/>
                        <a:latin typeface="Arial"/>
                      </a:endParaRPr>
                    </a:p>
                  </a:txBody>
                  <a:tcPr marL="5034" marR="5034" marT="5034" marB="0" anchor="b"/>
                </a:tc>
                <a:tc>
                  <a:txBody>
                    <a:bodyPr/>
                    <a:lstStyle/>
                    <a:p>
                      <a:pPr algn="ctr" fontAlgn="ctr"/>
                      <a:r>
                        <a:rPr lang="en-IN" sz="850" b="1" u="none" strike="noStrike" dirty="0">
                          <a:effectLst/>
                        </a:rPr>
                        <a:t>(similar for 0.5m/s, 1m/s</a:t>
                      </a:r>
                      <a:r>
                        <a:rPr lang="en-IN" sz="850" b="1" u="none" strike="noStrike" dirty="0" smtClean="0">
                          <a:effectLst/>
                        </a:rPr>
                        <a:t>,</a:t>
                      </a:r>
                    </a:p>
                    <a:p>
                      <a:pPr algn="ctr" fontAlgn="ctr"/>
                      <a:r>
                        <a:rPr lang="en-IN" sz="850" b="1" u="none" strike="noStrike" dirty="0" smtClean="0">
                          <a:effectLst/>
                        </a:rPr>
                        <a:t>5 </a:t>
                      </a:r>
                      <a:r>
                        <a:rPr lang="en-IN" sz="850" b="1" u="none" strike="noStrike" dirty="0">
                          <a:effectLst/>
                        </a:rPr>
                        <a:t>m/s, 100m/s-Single phase)</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phi</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calculated;</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U</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 0.1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movingWallVelocity;</a:t>
                      </a:r>
                      <a:br>
                        <a:rPr lang="en-IN" sz="850" b="1" u="none" strike="noStrike" dirty="0">
                          <a:effectLst/>
                        </a:rPr>
                      </a:br>
                      <a:r>
                        <a:rPr lang="en-IN" sz="850" b="1" u="none" strike="noStrike" dirty="0">
                          <a:effectLst/>
                        </a:rPr>
                        <a:t>value uniform (0 0 0);</a:t>
                      </a:r>
                      <a:endParaRPr lang="en-IN" sz="850" b="1" i="0" u="none" strike="noStrike" dirty="0">
                        <a:effectLst/>
                        <a:latin typeface="Arial"/>
                      </a:endParaRPr>
                    </a:p>
                  </a:txBody>
                  <a:tcPr marL="5034" marR="5034" marT="5034" marB="0" anchor="ctr"/>
                </a:tc>
              </a:tr>
              <a:tr h="129840">
                <a:tc>
                  <a:txBody>
                    <a:bodyPr/>
                    <a:lstStyle/>
                    <a:p>
                      <a:pPr algn="ctr"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ctr"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dirty="0">
                        <a:effectLst/>
                        <a:latin typeface="Arial"/>
                      </a:endParaRPr>
                    </a:p>
                  </a:txBody>
                  <a:tcPr marL="5034" marR="5034" marT="5034" marB="0" anchor="ctr">
                    <a:solidFill>
                      <a:schemeClr val="accent3">
                        <a:lumMod val="40000"/>
                        <a:lumOff val="60000"/>
                      </a:schemeClr>
                    </a:solidFill>
                  </a:tcPr>
                </a:tc>
              </a:tr>
              <a:tr h="254531">
                <a:tc>
                  <a:txBody>
                    <a:bodyPr/>
                    <a:lstStyle/>
                    <a:p>
                      <a:pPr algn="ctr" fontAlgn="b"/>
                      <a:r>
                        <a:rPr lang="en-IN" sz="850" b="1" u="none" strike="noStrike">
                          <a:effectLst/>
                        </a:rPr>
                        <a:t>2</a:t>
                      </a:r>
                      <a:endParaRPr lang="en-IN" sz="850" b="1" i="0" u="none" strike="noStrike">
                        <a:effectLst/>
                        <a:latin typeface="Arial"/>
                      </a:endParaRPr>
                    </a:p>
                  </a:txBody>
                  <a:tcPr marL="5034" marR="5034" marT="5034" marB="0" anchor="b"/>
                </a:tc>
                <a:tc>
                  <a:txBody>
                    <a:bodyPr/>
                    <a:lstStyle/>
                    <a:p>
                      <a:pPr algn="ctr" fontAlgn="ctr"/>
                      <a:r>
                        <a:rPr lang="en-IN" sz="850" b="1" u="none" strike="noStrike">
                          <a:effectLst/>
                        </a:rPr>
                        <a:t>67</a:t>
                      </a: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alpha.air</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365817">
                <a:tc>
                  <a:txBody>
                    <a:bodyPr/>
                    <a:lstStyle/>
                    <a:p>
                      <a:pPr algn="ctr" fontAlgn="b"/>
                      <a:endParaRPr lang="en-IN" sz="850" b="1" i="0" u="none" strike="noStrike">
                        <a:effectLst/>
                        <a:latin typeface="Arial"/>
                      </a:endParaRPr>
                    </a:p>
                  </a:txBody>
                  <a:tcPr marL="5034" marR="5034" marT="5034" marB="0" anchor="b"/>
                </a:tc>
                <a:tc>
                  <a:txBody>
                    <a:bodyPr/>
                    <a:lstStyle/>
                    <a:p>
                      <a:pPr algn="ctr" fontAlgn="ctr"/>
                      <a:r>
                        <a:rPr lang="en-IN" sz="850" b="1" u="none" strike="noStrike" dirty="0">
                          <a:effectLst/>
                        </a:rPr>
                        <a:t>(Similar for </a:t>
                      </a:r>
                      <a:r>
                        <a:rPr lang="en-IN" sz="850" b="1" u="none" strike="noStrike" dirty="0" smtClean="0">
                          <a:effectLst/>
                        </a:rPr>
                        <a:t>100m/s-</a:t>
                      </a:r>
                    </a:p>
                    <a:p>
                      <a:pPr algn="ctr" fontAlgn="ctr"/>
                      <a:r>
                        <a:rPr lang="en-IN" sz="850" b="1" u="none" strike="noStrike" dirty="0" smtClean="0">
                          <a:effectLst/>
                        </a:rPr>
                        <a:t>Two </a:t>
                      </a:r>
                      <a:r>
                        <a:rPr lang="en-IN" sz="850" b="1" u="none" strike="noStrike" dirty="0">
                          <a:effectLst/>
                        </a:rPr>
                        <a:t>phase)</a:t>
                      </a:r>
                      <a:endParaRPr lang="en-IN" sz="850" b="1" i="0" u="none" strike="noStrike" dirty="0">
                        <a:effectLst/>
                        <a:latin typeface="Arial"/>
                      </a:endParaRPr>
                    </a:p>
                  </a:txBody>
                  <a:tcPr marL="5034" marR="5034" marT="5034" marB="0" anchor="ctr"/>
                </a:tc>
                <a:tc>
                  <a:txBody>
                    <a:bodyPr/>
                    <a:lstStyle/>
                    <a:p>
                      <a:pPr algn="l" fontAlgn="ctr"/>
                      <a:r>
                        <a:rPr lang="en-IN" sz="850" b="1" u="none" strike="noStrike">
                          <a:effectLst/>
                        </a:rPr>
                        <a:t>alpha.mercury</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379222">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p &amp; p_rgh</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fixedFluxPressure;</a:t>
                      </a:r>
                      <a:br>
                        <a:rPr lang="en-IN" sz="850" b="1" u="none" strike="noStrike" dirty="0">
                          <a:effectLst/>
                        </a:rPr>
                      </a:br>
                      <a:r>
                        <a:rPr lang="en-IN" sz="850" b="1" u="none" strike="noStrike" dirty="0">
                          <a:effectLst/>
                        </a:rPr>
                        <a:t>gradient uniform 0;</a:t>
                      </a:r>
                      <a:br>
                        <a:rPr lang="en-IN" sz="850" b="1" u="none" strike="noStrike" dirty="0">
                          <a:effectLst/>
                        </a:rPr>
                      </a:br>
                      <a:r>
                        <a:rPr lang="en-IN" sz="850" b="1" u="none" strike="noStrike" dirty="0">
                          <a:effectLst/>
                        </a:rPr>
                        <a:t>value uniform 100000;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100000;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fixedFluxPressure;</a:t>
                      </a:r>
                      <a:br>
                        <a:rPr lang="en-IN" sz="850" b="1" u="none" strike="noStrike" dirty="0">
                          <a:effectLst/>
                        </a:rPr>
                      </a:br>
                      <a:r>
                        <a:rPr lang="en-IN" sz="850" b="1" u="none" strike="noStrike" dirty="0">
                          <a:effectLst/>
                        </a:rPr>
                        <a:t>gradient uniform 0;</a:t>
                      </a:r>
                      <a:br>
                        <a:rPr lang="en-IN" sz="850" b="1" u="none" strike="noStrike" dirty="0">
                          <a:effectLst/>
                        </a:rPr>
                      </a:br>
                      <a:r>
                        <a:rPr lang="en-IN" sz="850" b="1" u="none" strike="noStrike" dirty="0">
                          <a:effectLst/>
                        </a:rPr>
                        <a:t>value uniform 100000;</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T, T.air, T.mercury</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 type fixedValue;</a:t>
                      </a:r>
                      <a:br>
                        <a:rPr lang="en-IN" sz="850" b="1" u="none" strike="noStrike" dirty="0">
                          <a:effectLst/>
                        </a:rPr>
                      </a:br>
                      <a:r>
                        <a:rPr lang="en-IN" sz="850" b="1" u="none" strike="noStrike" dirty="0">
                          <a:effectLst/>
                        </a:rPr>
                        <a:t>value uniform 300;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U</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 67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movingWallVelocity;</a:t>
                      </a:r>
                      <a:br>
                        <a:rPr lang="en-IN" sz="850" b="1" u="none" strike="noStrike" dirty="0">
                          <a:effectLst/>
                        </a:rPr>
                      </a:br>
                      <a:r>
                        <a:rPr lang="en-IN" sz="850" b="1" u="none" strike="noStrike" dirty="0">
                          <a:effectLst/>
                        </a:rPr>
                        <a:t>value uniform (0 0 0);</a:t>
                      </a:r>
                      <a:endParaRPr lang="en-IN" sz="850" b="1" i="0" u="none" strike="noStrike" dirty="0">
                        <a:effectLst/>
                        <a:latin typeface="Arial"/>
                      </a:endParaRPr>
                    </a:p>
                  </a:txBody>
                  <a:tcPr marL="5034" marR="5034" marT="5034" marB="0" anchor="ctr"/>
                </a:tc>
              </a:tr>
              <a:tr h="129840">
                <a:tc>
                  <a:txBody>
                    <a:bodyPr/>
                    <a:lstStyle/>
                    <a:p>
                      <a:pPr algn="ctr"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ctr"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a:effectLst/>
                        <a:latin typeface="Arial"/>
                      </a:endParaRPr>
                    </a:p>
                  </a:txBody>
                  <a:tcPr marL="5034" marR="5034" marT="5034" marB="0" anchor="ctr">
                    <a:solidFill>
                      <a:schemeClr val="accent3">
                        <a:lumMod val="40000"/>
                        <a:lumOff val="60000"/>
                      </a:schemeClr>
                    </a:solidFill>
                  </a:tcPr>
                </a:tc>
                <a:tc>
                  <a:txBody>
                    <a:bodyPr/>
                    <a:lstStyle/>
                    <a:p>
                      <a:pPr algn="l" fontAlgn="ctr"/>
                      <a:endParaRPr lang="en-IN" sz="850" b="1" i="0" u="none" strike="noStrike" dirty="0">
                        <a:effectLst/>
                        <a:latin typeface="Arial"/>
                      </a:endParaRPr>
                    </a:p>
                  </a:txBody>
                  <a:tcPr marL="5034" marR="5034" marT="5034" marB="0" anchor="ctr">
                    <a:solidFill>
                      <a:schemeClr val="accent3">
                        <a:lumMod val="40000"/>
                        <a:lumOff val="60000"/>
                      </a:schemeClr>
                    </a:solidFill>
                  </a:tcPr>
                </a:tc>
              </a:tr>
              <a:tr h="503913">
                <a:tc>
                  <a:txBody>
                    <a:bodyPr/>
                    <a:lstStyle/>
                    <a:p>
                      <a:pPr algn="ctr" fontAlgn="b"/>
                      <a:r>
                        <a:rPr lang="en-IN" sz="850" b="1" u="none" strike="noStrike" dirty="0">
                          <a:effectLst/>
                        </a:rPr>
                        <a:t>3</a:t>
                      </a:r>
                      <a:endParaRPr lang="en-IN" sz="850" b="1" i="0" u="none" strike="noStrike" dirty="0">
                        <a:effectLst/>
                        <a:latin typeface="Arial"/>
                      </a:endParaRPr>
                    </a:p>
                  </a:txBody>
                  <a:tcPr marL="5034" marR="5034" marT="5034" marB="0" anchor="b"/>
                </a:tc>
                <a:tc>
                  <a:txBody>
                    <a:bodyPr/>
                    <a:lstStyle/>
                    <a:p>
                      <a:pPr algn="ctr" fontAlgn="ctr"/>
                      <a:r>
                        <a:rPr lang="en-IN" sz="850" b="1" u="none" strike="noStrike" dirty="0">
                          <a:effectLst/>
                        </a:rPr>
                        <a:t>240</a:t>
                      </a:r>
                      <a:endParaRPr lang="en-IN" sz="850" b="1" i="0" u="none" strike="noStrike" dirty="0">
                        <a:effectLst/>
                        <a:latin typeface="Arial"/>
                      </a:endParaRPr>
                    </a:p>
                  </a:txBody>
                  <a:tcPr marL="5034" marR="5034" marT="5034" marB="0" anchor="ctr"/>
                </a:tc>
                <a:tc>
                  <a:txBody>
                    <a:bodyPr/>
                    <a:lstStyle/>
                    <a:p>
                      <a:pPr algn="l" fontAlgn="ctr"/>
                      <a:r>
                        <a:rPr lang="en-IN" sz="850" b="1" u="none" strike="noStrike">
                          <a:effectLst/>
                        </a:rPr>
                        <a:t>alphat</a:t>
                      </a: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compressible::alphatWallFunction;</a:t>
                      </a:r>
                      <a:br>
                        <a:rPr lang="en-IN" sz="850" b="1" u="none" strike="noStrike" dirty="0">
                          <a:effectLst/>
                        </a:rPr>
                      </a:br>
                      <a:r>
                        <a:rPr lang="en-IN" sz="850" b="1" u="none" strike="noStrike" dirty="0">
                          <a:effectLst/>
                        </a:rPr>
                        <a:t>Prt 0.71;</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r>
              <a:tr h="503913">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k </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inletOutlet;</a:t>
                      </a:r>
                      <a:br>
                        <a:rPr lang="en-IN" sz="850" b="1" u="none" strike="noStrike" dirty="0">
                          <a:effectLst/>
                        </a:rPr>
                      </a:br>
                      <a:r>
                        <a:rPr lang="en-IN" sz="850" b="1" u="none" strike="noStrike" dirty="0">
                          <a:effectLst/>
                        </a:rPr>
                        <a:t>inletValue uniform $kInlet; </a:t>
                      </a:r>
                      <a:br>
                        <a:rPr lang="en-IN" sz="850" b="1" u="none" strike="noStrike" dirty="0">
                          <a:effectLst/>
                        </a:rPr>
                      </a:br>
                      <a:r>
                        <a:rPr lang="en-IN" sz="850" b="1" u="none" strike="noStrike" dirty="0">
                          <a:effectLst/>
                        </a:rPr>
                        <a:t>//(kInlet 0.01)</a:t>
                      </a:r>
                      <a:br>
                        <a:rPr lang="en-IN" sz="850" b="1" u="none" strike="noStrike" dirty="0">
                          <a:effectLst/>
                        </a:rPr>
                      </a:br>
                      <a:r>
                        <a:rPr lang="en-IN" sz="850" b="1" u="none" strike="noStrike" dirty="0">
                          <a:effectLst/>
                        </a:rPr>
                        <a:t>Value uniform $kInlet;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inletOutlet;</a:t>
                      </a:r>
                      <a:br>
                        <a:rPr lang="en-IN" sz="850" b="1" u="none" strike="noStrike" dirty="0">
                          <a:effectLst/>
                        </a:rPr>
                      </a:br>
                      <a:r>
                        <a:rPr lang="en-IN" sz="850" b="1" u="none" strike="noStrike" dirty="0">
                          <a:effectLst/>
                        </a:rPr>
                        <a:t>inletValue uniform $kInlet;</a:t>
                      </a:r>
                      <a:br>
                        <a:rPr lang="en-IN" sz="850" b="1" u="none" strike="noStrike" dirty="0">
                          <a:effectLst/>
                        </a:rPr>
                      </a:br>
                      <a:r>
                        <a:rPr lang="en-IN" sz="850" b="1" u="none" strike="noStrike" dirty="0">
                          <a:effectLst/>
                        </a:rPr>
                        <a:t>//(kInlet 0.01)</a:t>
                      </a:r>
                      <a:br>
                        <a:rPr lang="en-IN" sz="850" b="1" u="none" strike="noStrike" dirty="0">
                          <a:effectLst/>
                        </a:rPr>
                      </a:br>
                      <a:r>
                        <a:rPr lang="en-IN" sz="850" b="1" u="none" strike="noStrike" dirty="0">
                          <a:effectLst/>
                        </a:rPr>
                        <a:t>Value uniform $kInlet;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a:t>
                      </a:r>
                      <a:r>
                        <a:rPr lang="en-IN" sz="850" b="1" u="none" strike="noStrike" dirty="0" smtClean="0">
                          <a:effectLst/>
                        </a:rPr>
                        <a:t>kqRWallFunction</a:t>
                      </a:r>
                      <a:r>
                        <a:rPr lang="en-IN" sz="850" b="1" u="none" strike="noStrike" dirty="0">
                          <a:effectLst/>
                        </a:rPr>
                        <a:t>;</a:t>
                      </a:r>
                      <a:br>
                        <a:rPr lang="en-IN" sz="850" b="1" u="none" strike="noStrike" dirty="0">
                          <a:effectLst/>
                        </a:rPr>
                      </a:br>
                      <a:r>
                        <a:rPr lang="en-IN" sz="850" b="1" u="none" strike="noStrike" dirty="0">
                          <a:effectLst/>
                        </a:rPr>
                        <a:t>Value uniform $kInlet;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nut</a:t>
                      </a:r>
                      <a:endParaRPr lang="en-IN" sz="850" b="1" i="0" u="none" strike="noStrike" dirty="0">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type            calculated;</a:t>
                      </a:r>
                      <a:br>
                        <a:rPr lang="en-IN" sz="850" b="1" u="none" strike="noStrike">
                          <a:effectLst/>
                        </a:rPr>
                      </a:br>
                      <a:r>
                        <a:rPr lang="en-IN" sz="850" b="1" u="none" strike="noStrike">
                          <a:effectLst/>
                        </a:rPr>
                        <a:t>Value uniform 0;</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nutkWallFunction;</a:t>
                      </a:r>
                      <a:br>
                        <a:rPr lang="en-IN" sz="850" b="1" u="none" strike="noStrike" dirty="0">
                          <a:effectLst/>
                        </a:rPr>
                      </a:br>
                      <a:r>
                        <a:rPr lang="en-IN" sz="850" b="1" u="none" strike="noStrike" dirty="0">
                          <a:effectLst/>
                        </a:rPr>
                        <a:t>Value uniform 0;</a:t>
                      </a:r>
                      <a:endParaRPr lang="en-IN" sz="850" b="1" i="0" u="none" strike="noStrike" dirty="0">
                        <a:effectLst/>
                        <a:latin typeface="Arial"/>
                      </a:endParaRPr>
                    </a:p>
                  </a:txBody>
                  <a:tcPr marL="5034" marR="5034" marT="5034" marB="0" anchor="ctr"/>
                </a:tc>
              </a:tr>
              <a:tr h="628605">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Omega</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inletOutlet;</a:t>
                      </a:r>
                      <a:br>
                        <a:rPr lang="en-IN" sz="850" b="1" u="none" strike="noStrike" dirty="0">
                          <a:effectLst/>
                        </a:rPr>
                      </a:br>
                      <a:r>
                        <a:rPr lang="en-IN" sz="850" b="1" u="none" strike="noStrike" dirty="0">
                          <a:effectLst/>
                        </a:rPr>
                        <a:t>inletValue uniform $omegaInlet;</a:t>
                      </a:r>
                      <a:br>
                        <a:rPr lang="en-IN" sz="850" b="1" u="none" strike="noStrike" dirty="0">
                          <a:effectLst/>
                        </a:rPr>
                      </a:br>
                      <a:r>
                        <a:rPr lang="en-IN" sz="850" b="1" u="none" strike="noStrike" dirty="0">
                          <a:effectLst/>
                        </a:rPr>
                        <a:t>Value uniform $omegaInlet;</a:t>
                      </a:r>
                      <a:br>
                        <a:rPr lang="en-IN" sz="850" b="1" u="none" strike="noStrike" dirty="0">
                          <a:effectLst/>
                        </a:rPr>
                      </a:br>
                      <a:r>
                        <a:rPr lang="en-IN" sz="850" b="1" u="none" strike="noStrike" dirty="0">
                          <a:effectLst/>
                        </a:rPr>
                        <a:t>//omegaInlet 10;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inletOutlet;</a:t>
                      </a:r>
                      <a:br>
                        <a:rPr lang="en-IN" sz="850" b="1" u="none" strike="noStrike" dirty="0">
                          <a:effectLst/>
                        </a:rPr>
                      </a:br>
                      <a:r>
                        <a:rPr lang="en-IN" sz="850" b="1" u="none" strike="noStrike" dirty="0">
                          <a:effectLst/>
                        </a:rPr>
                        <a:t>inletValue uniform $omegaInlet;</a:t>
                      </a:r>
                      <a:br>
                        <a:rPr lang="en-IN" sz="850" b="1" u="none" strike="noStrike" dirty="0">
                          <a:effectLst/>
                        </a:rPr>
                      </a:br>
                      <a:r>
                        <a:rPr lang="en-IN" sz="850" b="1" u="none" strike="noStrike" dirty="0">
                          <a:effectLst/>
                        </a:rPr>
                        <a:t>Value uniform $omegaInlet;</a:t>
                      </a:r>
                      <a:br>
                        <a:rPr lang="en-IN" sz="850" b="1" u="none" strike="noStrike" dirty="0">
                          <a:effectLst/>
                        </a:rPr>
                      </a:br>
                      <a:r>
                        <a:rPr lang="en-IN" sz="850" b="1" u="none" strike="noStrike" dirty="0">
                          <a:effectLst/>
                        </a:rPr>
                        <a:t>//omegaInlet 10;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a:t>
                      </a:r>
                      <a:r>
                        <a:rPr lang="en-IN" sz="850" b="1" u="none" strike="noStrike" dirty="0" smtClean="0">
                          <a:effectLst/>
                        </a:rPr>
                        <a:t>omegaWallFunction</a:t>
                      </a:r>
                      <a:r>
                        <a:rPr lang="en-IN" sz="850" b="1" u="none" strike="noStrike" dirty="0">
                          <a:effectLst/>
                        </a:rPr>
                        <a:t>;</a:t>
                      </a:r>
                      <a:br>
                        <a:rPr lang="en-IN" sz="850" b="1" u="none" strike="noStrike" dirty="0">
                          <a:effectLst/>
                        </a:rPr>
                      </a:br>
                      <a:r>
                        <a:rPr lang="en-IN" sz="850" b="1" u="none" strike="noStrike" dirty="0">
                          <a:effectLst/>
                        </a:rPr>
                        <a:t>Value uniform $omegaInlet;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p</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1e5;</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$internalField;</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293;</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ctr"/>
                      <a:endParaRPr lang="en-IN" sz="850" b="1" i="0" u="none" strike="noStrike">
                        <a:effectLst/>
                        <a:latin typeface="Arial"/>
                      </a:endParaRPr>
                    </a:p>
                  </a:txBody>
                  <a:tcPr marL="5034" marR="5034" marT="5034" marB="0" anchor="ctr"/>
                </a:tc>
                <a:tc>
                  <a:txBody>
                    <a:bodyPr/>
                    <a:lstStyle/>
                    <a:p>
                      <a:pPr algn="l" fontAlgn="ctr"/>
                      <a:r>
                        <a:rPr lang="en-IN" sz="850" b="1" u="none" strike="noStrike">
                          <a:effectLst/>
                        </a:rPr>
                        <a:t>U</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(0 240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noSlip;</a:t>
                      </a:r>
                      <a:endParaRPr lang="en-IN" sz="850" b="1" i="0" u="none" strike="noStrike" dirty="0">
                        <a:effectLst/>
                        <a:latin typeface="Arial"/>
                      </a:endParaRPr>
                    </a:p>
                  </a:txBody>
                  <a:tcPr marL="5034" marR="5034" marT="5034" marB="0" anchor="ctr"/>
                </a:tc>
              </a:tr>
              <a:tr h="129840">
                <a:tc>
                  <a:txBody>
                    <a:bodyPr/>
                    <a:lstStyle/>
                    <a:p>
                      <a:pPr algn="ctr"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ctr"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l"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l"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l" fontAlgn="b"/>
                      <a:endParaRPr lang="en-IN" sz="850" b="1" i="0" u="none" strike="noStrike">
                        <a:effectLst/>
                        <a:latin typeface="Arial"/>
                      </a:endParaRPr>
                    </a:p>
                  </a:txBody>
                  <a:tcPr marL="5034" marR="5034" marT="5034" marB="0" anchor="b">
                    <a:solidFill>
                      <a:schemeClr val="accent3">
                        <a:lumMod val="40000"/>
                        <a:lumOff val="60000"/>
                      </a:schemeClr>
                    </a:solidFill>
                  </a:tcPr>
                </a:tc>
                <a:tc>
                  <a:txBody>
                    <a:bodyPr/>
                    <a:lstStyle/>
                    <a:p>
                      <a:pPr algn="l" fontAlgn="b"/>
                      <a:endParaRPr lang="en-IN" sz="850" b="1" i="0" u="none" strike="noStrike" dirty="0">
                        <a:effectLst/>
                        <a:latin typeface="Arial"/>
                      </a:endParaRPr>
                    </a:p>
                  </a:txBody>
                  <a:tcPr marL="5034" marR="5034" marT="5034" marB="0" anchor="b">
                    <a:solidFill>
                      <a:schemeClr val="accent3">
                        <a:lumMod val="40000"/>
                        <a:lumOff val="60000"/>
                      </a:schemeClr>
                    </a:solidFill>
                  </a:tcPr>
                </a:tc>
              </a:tr>
              <a:tr h="254531">
                <a:tc>
                  <a:txBody>
                    <a:bodyPr/>
                    <a:lstStyle/>
                    <a:p>
                      <a:pPr algn="ctr" fontAlgn="b"/>
                      <a:r>
                        <a:rPr lang="en-IN" sz="850" b="1" u="none" strike="noStrike">
                          <a:effectLst/>
                        </a:rPr>
                        <a:t>4</a:t>
                      </a:r>
                      <a:endParaRPr lang="en-IN" sz="850" b="1" i="0" u="none" strike="noStrike">
                        <a:effectLst/>
                        <a:latin typeface="Arial"/>
                      </a:endParaRPr>
                    </a:p>
                  </a:txBody>
                  <a:tcPr marL="5034" marR="5034" marT="5034" marB="0" anchor="b"/>
                </a:tc>
                <a:tc>
                  <a:txBody>
                    <a:bodyPr/>
                    <a:lstStyle/>
                    <a:p>
                      <a:pPr algn="ctr" fontAlgn="b"/>
                      <a:r>
                        <a:rPr lang="en-IN" sz="850" b="1" u="none" strike="noStrike">
                          <a:effectLst/>
                        </a:rPr>
                        <a:t>570</a:t>
                      </a:r>
                      <a:endParaRPr lang="en-IN" sz="850" b="1" i="0" u="none" strike="noStrike">
                        <a:effectLst/>
                        <a:latin typeface="Arial"/>
                      </a:endParaRPr>
                    </a:p>
                  </a:txBody>
                  <a:tcPr marL="5034" marR="5034" marT="5034" marB="0" anchor="b"/>
                </a:tc>
                <a:tc>
                  <a:txBody>
                    <a:bodyPr/>
                    <a:lstStyle/>
                    <a:p>
                      <a:pPr algn="l" fontAlgn="ctr"/>
                      <a:r>
                        <a:rPr lang="en-IN" sz="850" b="1" u="none" strike="noStrike">
                          <a:effectLst/>
                        </a:rPr>
                        <a:t>p</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1e5;</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a:effectLst/>
                        <a:latin typeface="Arial"/>
                      </a:endParaRPr>
                    </a:p>
                  </a:txBody>
                  <a:tcPr marL="5034" marR="5034" marT="5034" marB="0" anchor="b"/>
                </a:tc>
                <a:tc>
                  <a:txBody>
                    <a:bodyPr/>
                    <a:lstStyle/>
                    <a:p>
                      <a:pPr algn="ctr" fontAlgn="b"/>
                      <a:endParaRPr lang="en-IN" sz="850" b="1" i="0" u="none" strike="noStrike">
                        <a:effectLst/>
                        <a:latin typeface="Arial"/>
                      </a:endParaRPr>
                    </a:p>
                  </a:txBody>
                  <a:tcPr marL="5034" marR="5034" marT="5034" marB="0" anchor="b"/>
                </a:tc>
                <a:tc>
                  <a:txBody>
                    <a:bodyPr/>
                    <a:lstStyle/>
                    <a:p>
                      <a:pPr algn="l" fontAlgn="ctr"/>
                      <a:r>
                        <a:rPr lang="en-IN" sz="850" b="1" u="none" strike="noStrike">
                          <a:effectLst/>
                        </a:rPr>
                        <a:t>T</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300;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300;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300;</a:t>
                      </a:r>
                      <a:endParaRPr lang="en-IN" sz="850" b="1" i="0" u="none" strike="noStrike" dirty="0">
                        <a:effectLst/>
                        <a:latin typeface="Arial"/>
                      </a:endParaRPr>
                    </a:p>
                  </a:txBody>
                  <a:tcPr marL="5034" marR="5034" marT="5034" marB="0" anchor="ctr"/>
                </a:tc>
              </a:tr>
              <a:tr h="254531">
                <a:tc>
                  <a:txBody>
                    <a:bodyPr/>
                    <a:lstStyle/>
                    <a:p>
                      <a:pPr algn="ctr" fontAlgn="b"/>
                      <a:endParaRPr lang="en-IN" sz="850" b="1" i="0" u="none" strike="noStrike" dirty="0">
                        <a:effectLst/>
                        <a:latin typeface="Arial"/>
                      </a:endParaRPr>
                    </a:p>
                  </a:txBody>
                  <a:tcPr marL="5034" marR="5034" marT="5034" marB="0" anchor="b"/>
                </a:tc>
                <a:tc>
                  <a:txBody>
                    <a:bodyPr/>
                    <a:lstStyle/>
                    <a:p>
                      <a:pPr algn="ctr" fontAlgn="b"/>
                      <a:endParaRPr lang="en-IN" sz="850" b="1" i="0" u="none" strike="noStrike" dirty="0">
                        <a:effectLst/>
                        <a:latin typeface="Arial"/>
                      </a:endParaRPr>
                    </a:p>
                  </a:txBody>
                  <a:tcPr marL="5034" marR="5034" marT="5034" marB="0" anchor="b"/>
                </a:tc>
                <a:tc>
                  <a:txBody>
                    <a:bodyPr/>
                    <a:lstStyle/>
                    <a:p>
                      <a:pPr algn="l" fontAlgn="ctr"/>
                      <a:r>
                        <a:rPr lang="en-IN" sz="850" b="1" u="none" strike="noStrike">
                          <a:effectLst/>
                        </a:rPr>
                        <a:t>U</a:t>
                      </a:r>
                      <a:endParaRPr lang="en-IN" sz="850" b="1" i="0" u="none" strike="noStrike">
                        <a:effectLst/>
                        <a:latin typeface="Arial"/>
                      </a:endParaRPr>
                    </a:p>
                  </a:txBody>
                  <a:tcPr marL="5034" marR="5034" marT="5034" marB="0" anchor="ctr"/>
                </a:tc>
                <a:tc>
                  <a:txBody>
                    <a:bodyPr/>
                    <a:lstStyle/>
                    <a:p>
                      <a:pPr algn="l" fontAlgn="ctr"/>
                      <a:r>
                        <a:rPr lang="en-IN" sz="850" b="1" u="none" strike="noStrike" dirty="0">
                          <a:effectLst/>
                        </a:rPr>
                        <a:t>type  fixedValue;</a:t>
                      </a:r>
                      <a:br>
                        <a:rPr lang="en-IN" sz="850" b="1" u="none" strike="noStrike" dirty="0">
                          <a:effectLst/>
                        </a:rPr>
                      </a:br>
                      <a:r>
                        <a:rPr lang="en-IN" sz="850" b="1" u="none" strike="noStrike" dirty="0">
                          <a:effectLst/>
                        </a:rPr>
                        <a:t>value uniform (0 570 0);</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zeroGradient;</a:t>
                      </a:r>
                      <a:endParaRPr lang="en-IN" sz="850" b="1" i="0" u="none" strike="noStrike" dirty="0">
                        <a:effectLst/>
                        <a:latin typeface="Arial"/>
                      </a:endParaRPr>
                    </a:p>
                  </a:txBody>
                  <a:tcPr marL="5034" marR="5034" marT="5034" marB="0" anchor="ctr"/>
                </a:tc>
                <a:tc>
                  <a:txBody>
                    <a:bodyPr/>
                    <a:lstStyle/>
                    <a:p>
                      <a:pPr algn="l" fontAlgn="ctr"/>
                      <a:r>
                        <a:rPr lang="en-IN" sz="850" b="1" u="none" strike="noStrike" dirty="0">
                          <a:effectLst/>
                        </a:rPr>
                        <a:t>type  slip</a:t>
                      </a:r>
                      <a:endParaRPr lang="en-IN" sz="850" b="1" i="0" u="none" strike="noStrike" dirty="0">
                        <a:effectLst/>
                        <a:latin typeface="Arial"/>
                      </a:endParaRPr>
                    </a:p>
                  </a:txBody>
                  <a:tcPr marL="5034" marR="5034" marT="5034" marB="0" anchor="ctr"/>
                </a:tc>
              </a:tr>
            </a:tbl>
          </a:graphicData>
        </a:graphic>
      </p:graphicFrame>
      <p:sp>
        <p:nvSpPr>
          <p:cNvPr id="5" name="TextBox 4"/>
          <p:cNvSpPr txBox="1"/>
          <p:nvPr/>
        </p:nvSpPr>
        <p:spPr>
          <a:xfrm>
            <a:off x="3600152" y="251445"/>
            <a:ext cx="3096344" cy="307777"/>
          </a:xfrm>
          <a:prstGeom prst="rect">
            <a:avLst/>
          </a:prstGeom>
          <a:noFill/>
        </p:spPr>
        <p:txBody>
          <a:bodyPr wrap="square" rtlCol="0">
            <a:spAutoFit/>
          </a:bodyPr>
          <a:lstStyle/>
          <a:p>
            <a:r>
              <a:rPr lang="en-IN" sz="1400" dirty="0" smtClean="0"/>
              <a:t>Table 2: Boundary Conditions</a:t>
            </a:r>
            <a:endParaRPr lang="en-IN" sz="1400" dirty="0"/>
          </a:p>
        </p:txBody>
      </p:sp>
    </p:spTree>
    <p:extLst>
      <p:ext uri="{BB962C8B-B14F-4D97-AF65-F5344CB8AC3E}">
        <p14:creationId xmlns="" xmlns:p14="http://schemas.microsoft.com/office/powerpoint/2010/main" val="395832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301320"/>
            <a:ext cx="1107311" cy="382173"/>
          </a:xfrm>
        </p:spPr>
        <p:txBody>
          <a:bodyPr/>
          <a:lstStyle/>
          <a:p>
            <a:r>
              <a:rPr lang="en-IN" b="1" dirty="0" smtClean="0"/>
              <a:t>Results</a:t>
            </a:r>
            <a:endParaRPr lang="en-IN" b="1" dirty="0"/>
          </a:p>
        </p:txBody>
      </p:sp>
      <p:sp>
        <p:nvSpPr>
          <p:cNvPr id="4" name="TextBox 3"/>
          <p:cNvSpPr txBox="1"/>
          <p:nvPr/>
        </p:nvSpPr>
        <p:spPr>
          <a:xfrm>
            <a:off x="575816" y="661731"/>
            <a:ext cx="7507248" cy="369332"/>
          </a:xfrm>
          <a:prstGeom prst="rect">
            <a:avLst/>
          </a:prstGeom>
          <a:noFill/>
        </p:spPr>
        <p:txBody>
          <a:bodyPr wrap="none" rtlCol="0">
            <a:spAutoFit/>
          </a:bodyPr>
          <a:lstStyle/>
          <a:p>
            <a:r>
              <a:rPr lang="en-IN" dirty="0" smtClean="0"/>
              <a:t>Convergence : All simulations were converged with residuals below 1e-3</a:t>
            </a:r>
            <a:endParaRPr lang="en-IN" dirty="0"/>
          </a:p>
        </p:txBody>
      </p:sp>
      <p:pic>
        <p:nvPicPr>
          <p:cNvPr id="6146" name="Picture 2" descr="C:\Users\971835\Documents\TCS Confidential\Pitot_Tube\Post_processing\240\240_Residual.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23477" y="1036837"/>
            <a:ext cx="2759587" cy="2069690"/>
          </a:xfrm>
          <a:prstGeom prst="rect">
            <a:avLst/>
          </a:prstGeom>
          <a:noFill/>
          <a:extLst>
            <a:ext uri="{909E8E84-426E-40DD-AFC4-6F175D3DCCD1}">
              <a14:hiddenFill xmlns="" xmlns:a14="http://schemas.microsoft.com/office/drawing/2010/main">
                <a:solidFill>
                  <a:srgbClr val="FFFFFF"/>
                </a:solidFill>
              </a14:hiddenFill>
            </a:ext>
          </a:extLst>
        </p:spPr>
      </p:pic>
      <p:pic>
        <p:nvPicPr>
          <p:cNvPr id="6147" name="Picture 3" descr="C:\Users\971835\Documents\TCS Confidential\Pitot_Tube\Post_processing\5\5_Residuals.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39912" y="1045568"/>
            <a:ext cx="2736304" cy="205222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655936" y="3194108"/>
            <a:ext cx="6659146" cy="307777"/>
          </a:xfrm>
          <a:prstGeom prst="rect">
            <a:avLst/>
          </a:prstGeom>
          <a:noFill/>
        </p:spPr>
        <p:txBody>
          <a:bodyPr wrap="square" rtlCol="0">
            <a:spAutoFit/>
          </a:bodyPr>
          <a:lstStyle/>
          <a:p>
            <a:r>
              <a:rPr lang="en-IN" sz="1400" dirty="0" smtClean="0"/>
              <a:t>Fig 4a: Convergence plot for 5m/s                    Fig 4b:Convergence plot for 240m/s</a:t>
            </a:r>
            <a:endParaRPr lang="en-IN" sz="1400" dirty="0"/>
          </a:p>
        </p:txBody>
      </p:sp>
      <p:sp>
        <p:nvSpPr>
          <p:cNvPr id="16386" name="Rectangle 2"/>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25512" y="4313237"/>
            <a:ext cx="2209800" cy="508923"/>
          </a:xfrm>
          <a:prstGeom prst="rect">
            <a:avLst/>
          </a:prstGeom>
          <a:noFill/>
        </p:spPr>
      </p:pic>
      <p:sp>
        <p:nvSpPr>
          <p:cNvPr id="16388" name="Rectangle 4"/>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0" name="Rectangle 6"/>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9"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001712" y="5456237"/>
            <a:ext cx="2209800" cy="271596"/>
          </a:xfrm>
          <a:prstGeom prst="rect">
            <a:avLst/>
          </a:prstGeom>
          <a:noFill/>
        </p:spPr>
      </p:pic>
      <p:sp>
        <p:nvSpPr>
          <p:cNvPr id="16392" name="Rectangle 8"/>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1"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01712" y="4999037"/>
            <a:ext cx="2133600" cy="252497"/>
          </a:xfrm>
          <a:prstGeom prst="rect">
            <a:avLst/>
          </a:prstGeom>
          <a:noFill/>
        </p:spPr>
      </p:pic>
      <p:pic>
        <p:nvPicPr>
          <p:cNvPr id="16393" name="Picture 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001712" y="5913437"/>
            <a:ext cx="2590800" cy="250318"/>
          </a:xfrm>
          <a:prstGeom prst="rect">
            <a:avLst/>
          </a:prstGeom>
          <a:noFill/>
        </p:spPr>
      </p:pic>
      <p:pic>
        <p:nvPicPr>
          <p:cNvPr id="16395" name="Picture 11"/>
          <p:cNvPicPr>
            <a:picLocks noChangeAspect="1" noChangeArrowheads="1"/>
          </p:cNvPicPr>
          <p:nvPr/>
        </p:nvPicPr>
        <p:blipFill>
          <a:blip r:embed="rId8"/>
          <a:srcRect/>
          <a:stretch>
            <a:fillRect/>
          </a:stretch>
        </p:blipFill>
        <p:spPr bwMode="auto">
          <a:xfrm>
            <a:off x="4125912" y="4237037"/>
            <a:ext cx="1819275" cy="771525"/>
          </a:xfrm>
          <a:prstGeom prst="rect">
            <a:avLst/>
          </a:prstGeom>
          <a:noFill/>
          <a:ln w="9525">
            <a:noFill/>
            <a:miter lim="800000"/>
            <a:headEnd/>
            <a:tailEnd/>
          </a:ln>
          <a:effectLst/>
        </p:spPr>
      </p:pic>
      <p:pic>
        <p:nvPicPr>
          <p:cNvPr id="16396" name="Picture 1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202112" y="4922837"/>
            <a:ext cx="1954530" cy="228600"/>
          </a:xfrm>
          <a:prstGeom prst="rect">
            <a:avLst/>
          </a:prstGeom>
          <a:noFill/>
        </p:spPr>
      </p:pic>
      <p:pic>
        <p:nvPicPr>
          <p:cNvPr id="16398" name="Picture 14"/>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202112" y="5303837"/>
            <a:ext cx="1600200" cy="250031"/>
          </a:xfrm>
          <a:prstGeom prst="rect">
            <a:avLst/>
          </a:prstGeom>
          <a:noFill/>
        </p:spPr>
      </p:pic>
      <p:pic>
        <p:nvPicPr>
          <p:cNvPr id="16400" name="Picture 16"/>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202112" y="5608637"/>
            <a:ext cx="2133600" cy="251012"/>
          </a:xfrm>
          <a:prstGeom prst="rect">
            <a:avLst/>
          </a:prstGeom>
          <a:noFill/>
        </p:spPr>
      </p:pic>
      <p:pic>
        <p:nvPicPr>
          <p:cNvPr id="16402" name="Picture 18"/>
          <p:cNvPicPr>
            <a:picLocks noChangeAspect="1" noChangeArrowheads="1"/>
          </p:cNvPicPr>
          <p:nvPr/>
        </p:nvPicPr>
        <p:blipFill>
          <a:blip r:embed="rId12"/>
          <a:srcRect/>
          <a:stretch>
            <a:fillRect/>
          </a:stretch>
        </p:blipFill>
        <p:spPr bwMode="auto">
          <a:xfrm>
            <a:off x="6792912" y="4237037"/>
            <a:ext cx="2590800" cy="803747"/>
          </a:xfrm>
          <a:prstGeom prst="rect">
            <a:avLst/>
          </a:prstGeom>
          <a:noFill/>
          <a:ln w="9525">
            <a:noFill/>
            <a:miter lim="800000"/>
            <a:headEnd/>
            <a:tailEnd/>
          </a:ln>
          <a:effectLst/>
        </p:spPr>
      </p:pic>
      <p:pic>
        <p:nvPicPr>
          <p:cNvPr id="16403" name="Picture 19"/>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7097712" y="5227637"/>
            <a:ext cx="609600" cy="265043"/>
          </a:xfrm>
          <a:prstGeom prst="rect">
            <a:avLst/>
          </a:prstGeom>
          <a:noFill/>
        </p:spPr>
      </p:pic>
      <p:pic>
        <p:nvPicPr>
          <p:cNvPr id="16405" name="Picture 21"/>
          <p:cNvPicPr>
            <a:picLocks noChangeAspect="1" noChangeArrowheads="1"/>
          </p:cNvPicPr>
          <p:nvPr/>
        </p:nvPicPr>
        <p:blipFill>
          <a:blip r:embed="rId14"/>
          <a:srcRect/>
          <a:stretch>
            <a:fillRect/>
          </a:stretch>
        </p:blipFill>
        <p:spPr bwMode="auto">
          <a:xfrm>
            <a:off x="4125912" y="6523037"/>
            <a:ext cx="4243891" cy="685800"/>
          </a:xfrm>
          <a:prstGeom prst="rect">
            <a:avLst/>
          </a:prstGeom>
          <a:noFill/>
          <a:ln w="9525">
            <a:noFill/>
            <a:miter lim="800000"/>
            <a:headEnd/>
            <a:tailEnd/>
          </a:ln>
          <a:effectLst/>
        </p:spPr>
      </p:pic>
      <p:sp>
        <p:nvSpPr>
          <p:cNvPr id="30" name="Title 1"/>
          <p:cNvSpPr txBox="1">
            <a:spLocks/>
          </p:cNvSpPr>
          <p:nvPr/>
        </p:nvSpPr>
        <p:spPr>
          <a:xfrm>
            <a:off x="544512" y="3551237"/>
            <a:ext cx="1905000" cy="382173"/>
          </a:xfrm>
          <a:prstGeom prst="rect">
            <a:avLst/>
          </a:prstGeom>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sysClr val="windowText" lastClr="000000"/>
                </a:solidFill>
                <a:effectLst/>
                <a:uLnTx/>
                <a:uFillTx/>
              </a:rPr>
              <a:t>Formulae used:</a:t>
            </a:r>
            <a:endParaRPr kumimoji="0" lang="en-IN" sz="1800" b="1" i="0" u="none" strike="noStrike" kern="0" cap="none" spc="0" normalizeH="0" baseline="0" noProof="0" dirty="0">
              <a:ln>
                <a:noFill/>
              </a:ln>
              <a:solidFill>
                <a:sysClr val="windowText" lastClr="000000"/>
              </a:solidFill>
              <a:effectLst/>
              <a:uLnTx/>
              <a:uFillTx/>
            </a:endParaRPr>
          </a:p>
        </p:txBody>
      </p:sp>
      <p:sp>
        <p:nvSpPr>
          <p:cNvPr id="31" name="TextBox 30"/>
          <p:cNvSpPr txBox="1"/>
          <p:nvPr/>
        </p:nvSpPr>
        <p:spPr>
          <a:xfrm>
            <a:off x="620712" y="3932238"/>
            <a:ext cx="2286000" cy="307777"/>
          </a:xfrm>
          <a:prstGeom prst="rect">
            <a:avLst/>
          </a:prstGeom>
          <a:noFill/>
        </p:spPr>
        <p:txBody>
          <a:bodyPr wrap="square" rtlCol="0">
            <a:spAutoFit/>
          </a:bodyPr>
          <a:lstStyle/>
          <a:p>
            <a:r>
              <a:rPr lang="en-IN" sz="1400" dirty="0" smtClean="0"/>
              <a:t>1. For Multiphase :</a:t>
            </a:r>
            <a:endParaRPr lang="en-IN" sz="1400" dirty="0"/>
          </a:p>
        </p:txBody>
      </p:sp>
      <p:sp>
        <p:nvSpPr>
          <p:cNvPr id="32" name="TextBox 31"/>
          <p:cNvSpPr txBox="1"/>
          <p:nvPr/>
        </p:nvSpPr>
        <p:spPr>
          <a:xfrm>
            <a:off x="3973512" y="3703637"/>
            <a:ext cx="2286000" cy="523220"/>
          </a:xfrm>
          <a:prstGeom prst="rect">
            <a:avLst/>
          </a:prstGeom>
          <a:noFill/>
        </p:spPr>
        <p:txBody>
          <a:bodyPr wrap="square" rtlCol="0">
            <a:spAutoFit/>
          </a:bodyPr>
          <a:lstStyle/>
          <a:p>
            <a:r>
              <a:rPr lang="en-IN" sz="1400" dirty="0" smtClean="0"/>
              <a:t>2. For Single phase incompressible:</a:t>
            </a:r>
            <a:endParaRPr lang="en-IN" sz="1400" dirty="0"/>
          </a:p>
        </p:txBody>
      </p:sp>
      <p:sp>
        <p:nvSpPr>
          <p:cNvPr id="33" name="TextBox 32"/>
          <p:cNvSpPr txBox="1"/>
          <p:nvPr/>
        </p:nvSpPr>
        <p:spPr>
          <a:xfrm>
            <a:off x="6792912" y="3703637"/>
            <a:ext cx="2286000" cy="523220"/>
          </a:xfrm>
          <a:prstGeom prst="rect">
            <a:avLst/>
          </a:prstGeom>
          <a:noFill/>
        </p:spPr>
        <p:txBody>
          <a:bodyPr wrap="square" rtlCol="0">
            <a:spAutoFit/>
          </a:bodyPr>
          <a:lstStyle/>
          <a:p>
            <a:r>
              <a:rPr lang="en-IN" sz="1400" dirty="0" smtClean="0"/>
              <a:t>3. For Single phase compressible Subsonic:</a:t>
            </a:r>
            <a:endParaRPr lang="en-IN" sz="1400" dirty="0"/>
          </a:p>
        </p:txBody>
      </p:sp>
      <p:sp>
        <p:nvSpPr>
          <p:cNvPr id="34" name="TextBox 33"/>
          <p:cNvSpPr txBox="1"/>
          <p:nvPr/>
        </p:nvSpPr>
        <p:spPr>
          <a:xfrm>
            <a:off x="4202112" y="5989637"/>
            <a:ext cx="2286000" cy="523220"/>
          </a:xfrm>
          <a:prstGeom prst="rect">
            <a:avLst/>
          </a:prstGeom>
          <a:noFill/>
        </p:spPr>
        <p:txBody>
          <a:bodyPr wrap="square" rtlCol="0">
            <a:spAutoFit/>
          </a:bodyPr>
          <a:lstStyle/>
          <a:p>
            <a:r>
              <a:rPr lang="en-IN" sz="1400" dirty="0" smtClean="0"/>
              <a:t>4. For Single phase compressible Supersonic:</a:t>
            </a:r>
            <a:endParaRPr lang="en-IN" sz="1400" dirty="0"/>
          </a:p>
        </p:txBody>
      </p:sp>
    </p:spTree>
    <p:extLst>
      <p:ext uri="{BB962C8B-B14F-4D97-AF65-F5344CB8AC3E}">
        <p14:creationId xmlns="" xmlns:p14="http://schemas.microsoft.com/office/powerpoint/2010/main" val="260144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301320"/>
            <a:ext cx="4231511" cy="659117"/>
          </a:xfrm>
        </p:spPr>
        <p:txBody>
          <a:bodyPr/>
          <a:lstStyle/>
          <a:p>
            <a:r>
              <a:rPr lang="en-IN" b="1" dirty="0" smtClean="0"/>
              <a:t>Calculated U from CFD values:</a:t>
            </a:r>
            <a:endParaRPr lang="en-IN" b="1" dirty="0"/>
          </a:p>
        </p:txBody>
      </p:sp>
      <p:graphicFrame>
        <p:nvGraphicFramePr>
          <p:cNvPr id="5" name="Table 4"/>
          <p:cNvGraphicFramePr>
            <a:graphicFrameLocks noGrp="1"/>
          </p:cNvGraphicFramePr>
          <p:nvPr>
            <p:extLst>
              <p:ext uri="{D42A27DB-BD31-4B8C-83A1-F6EECF244321}">
                <p14:modId xmlns="" xmlns:p14="http://schemas.microsoft.com/office/powerpoint/2010/main" val="3444059815"/>
              </p:ext>
            </p:extLst>
          </p:nvPr>
        </p:nvGraphicFramePr>
        <p:xfrm>
          <a:off x="925513" y="884237"/>
          <a:ext cx="7848600" cy="1752597"/>
        </p:xfrm>
        <a:graphic>
          <a:graphicData uri="http://schemas.openxmlformats.org/drawingml/2006/table">
            <a:tbl>
              <a:tblPr>
                <a:tableStyleId>{5C22544A-7EE6-4342-B048-85BDC9FD1C3A}</a:tableStyleId>
              </a:tblPr>
              <a:tblGrid>
                <a:gridCol w="765640"/>
                <a:gridCol w="831806"/>
                <a:gridCol w="1145753"/>
                <a:gridCol w="1387477"/>
                <a:gridCol w="933749"/>
                <a:gridCol w="1814122"/>
                <a:gridCol w="970053"/>
              </a:tblGrid>
              <a:tr h="196014">
                <a:tc gridSpan="3">
                  <a:txBody>
                    <a:bodyPr/>
                    <a:lstStyle/>
                    <a:p>
                      <a:pPr algn="l" fontAlgn="b"/>
                      <a:r>
                        <a:rPr lang="en-IN" sz="1000" b="1" u="none" strike="noStrike" dirty="0">
                          <a:solidFill>
                            <a:schemeClr val="accent2">
                              <a:lumMod val="75000"/>
                            </a:schemeClr>
                          </a:solidFill>
                          <a:effectLst/>
                        </a:rPr>
                        <a:t>2D Single Phase Simulation</a:t>
                      </a:r>
                      <a:endParaRPr lang="en-IN" sz="1000" b="1" i="0" u="none" strike="noStrike" dirty="0">
                        <a:solidFill>
                          <a:schemeClr val="accent2">
                            <a:lumMod val="75000"/>
                          </a:schemeClr>
                        </a:solidFill>
                        <a:effectLst/>
                        <a:latin typeface="Arial"/>
                      </a:endParaRPr>
                    </a:p>
                  </a:txBody>
                  <a:tcPr marL="9525" marR="9525" marT="9525" marB="0" anchor="b"/>
                </a:tc>
                <a:tc hMerge="1">
                  <a:txBody>
                    <a:bodyPr/>
                    <a:lstStyle/>
                    <a:p>
                      <a:endParaRPr lang="en-IN"/>
                    </a:p>
                  </a:txBody>
                  <a:tcPr/>
                </a:tc>
                <a:tc hMerge="1">
                  <a:txBody>
                    <a:bodyPr/>
                    <a:lstStyle/>
                    <a:p>
                      <a:pPr algn="l" fontAlgn="b"/>
                      <a:endParaRPr lang="en-IN" sz="1000" b="0" i="0" u="none" strike="noStrike" dirty="0">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dirty="0">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r>
              <a:tr h="380499">
                <a:tc>
                  <a:txBody>
                    <a:bodyPr/>
                    <a:lstStyle/>
                    <a:p>
                      <a:pPr algn="ctr" fontAlgn="b"/>
                      <a:r>
                        <a:rPr lang="en-IN" sz="1000" u="none" strike="noStrike">
                          <a:effectLst/>
                        </a:rPr>
                        <a:t>Sr No</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Velocity (m/s)</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P_stagnation (Pa</a:t>
                      </a:r>
                      <a:r>
                        <a:rPr lang="en-IN" sz="1000" u="none" strike="noStrike" dirty="0" smtClean="0">
                          <a:effectLst/>
                        </a:rPr>
                        <a:t>):</a:t>
                      </a:r>
                    </a:p>
                    <a:p>
                      <a:pPr algn="ctr" fontAlgn="b"/>
                      <a:r>
                        <a:rPr lang="en-IN" sz="1000" u="none" strike="noStrike" dirty="0" smtClean="0">
                          <a:effectLst/>
                        </a:rPr>
                        <a:t>CFD data</a:t>
                      </a:r>
                      <a:endParaRPr lang="en-IN" sz="1000" b="0" i="0" u="none" strike="noStrike" dirty="0">
                        <a:effectLst/>
                        <a:latin typeface="Arial"/>
                      </a:endParaRPr>
                    </a:p>
                  </a:txBody>
                  <a:tcPr marL="9525" marR="9525" marT="9525" marB="0" anchor="b"/>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IN" sz="1000" u="none" strike="noStrike" dirty="0" err="1">
                          <a:effectLst/>
                        </a:rPr>
                        <a:t>P_static</a:t>
                      </a:r>
                      <a:r>
                        <a:rPr lang="en-IN" sz="1000" u="none" strike="noStrike" dirty="0">
                          <a:effectLst/>
                        </a:rPr>
                        <a:t> (</a:t>
                      </a:r>
                      <a:r>
                        <a:rPr lang="en-IN" sz="1000" u="none" strike="noStrike" dirty="0" smtClean="0">
                          <a:effectLst/>
                        </a:rPr>
                        <a:t>Pa):  </a:t>
                      </a:r>
                    </a:p>
                    <a:p>
                      <a:pPr marL="0" marR="0" indent="0" algn="ctr" defTabSz="914400" eaLnBrk="1" fontAlgn="b" latinLnBrk="0" hangingPunct="1">
                        <a:lnSpc>
                          <a:spcPct val="100000"/>
                        </a:lnSpc>
                        <a:spcBef>
                          <a:spcPts val="0"/>
                        </a:spcBef>
                        <a:spcAft>
                          <a:spcPts val="0"/>
                        </a:spcAft>
                        <a:buClrTx/>
                        <a:buSzTx/>
                        <a:buFontTx/>
                        <a:buNone/>
                        <a:tabLst/>
                        <a:defRPr/>
                      </a:pPr>
                      <a:r>
                        <a:rPr lang="en-IN" sz="1000" u="none" strike="noStrike" dirty="0" smtClean="0">
                          <a:effectLst/>
                        </a:rPr>
                        <a:t>CFD data</a:t>
                      </a:r>
                      <a:endParaRPr lang="en-IN" sz="1000" b="0" i="0" u="none" strike="noStrike" dirty="0">
                        <a:effectLst/>
                        <a:latin typeface="Arial"/>
                      </a:endParaRPr>
                    </a:p>
                  </a:txBody>
                  <a:tcPr marL="9525" marR="9525" marT="9525" marB="0" anchor="b"/>
                </a:tc>
                <a:tc>
                  <a:txBody>
                    <a:bodyPr/>
                    <a:lstStyle/>
                    <a:p>
                      <a:pPr algn="ctr" fontAlgn="b"/>
                      <a:r>
                        <a:rPr lang="en-IN" sz="1000" u="none" strike="noStrike" dirty="0">
                          <a:effectLst/>
                        </a:rPr>
                        <a:t>rho_air (kg/m3)</a:t>
                      </a:r>
                      <a:endParaRPr lang="en-IN" sz="1000" b="0" i="0" u="none" strike="noStrike" dirty="0">
                        <a:effectLst/>
                        <a:latin typeface="Arial"/>
                      </a:endParaRPr>
                    </a:p>
                  </a:txBody>
                  <a:tcPr marL="9525" marR="9525" marT="9525" marB="0" anchor="b"/>
                </a:tc>
                <a:tc>
                  <a:txBody>
                    <a:bodyPr/>
                    <a:lstStyle/>
                    <a:p>
                      <a:pPr algn="ctr" fontAlgn="b"/>
                      <a:r>
                        <a:rPr lang="en-IN" sz="1000" u="none" strike="noStrike" dirty="0">
                          <a:effectLst/>
                        </a:rPr>
                        <a:t>Calculated Velocity (m/s)</a:t>
                      </a:r>
                      <a:endParaRPr lang="en-IN" sz="1000" b="0" i="0" u="none" strike="noStrike" dirty="0">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 Error</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5.736E-03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-1.737E-04</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0.109</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-8.72</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2</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0.5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1.308E-01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-1.678E-04</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0.512</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-2.37</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5.158E-01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-1.169E-02</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1.027</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-2.71</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4</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1.268E+01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1.026E-01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5.014</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-0.29</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67</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2.233E+03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-3.060E+01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67.290</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-0.43</a:t>
                      </a:r>
                      <a:endParaRPr lang="en-IN" sz="1000" b="1" i="0" u="none" strike="noStrike" dirty="0">
                        <a:solidFill>
                          <a:schemeClr val="accent2">
                            <a:lumMod val="75000"/>
                          </a:schemeClr>
                        </a:solidFill>
                        <a:effectLst/>
                        <a:latin typeface="Arial"/>
                      </a:endParaRPr>
                    </a:p>
                  </a:txBody>
                  <a:tcPr marL="9525" marR="9525" marT="9525" marB="0" anchor="b"/>
                </a:tc>
              </a:tr>
              <a:tr h="196014">
                <a:tc>
                  <a:txBody>
                    <a:bodyPr/>
                    <a:lstStyle/>
                    <a:p>
                      <a:pPr algn="ctr" fontAlgn="b"/>
                      <a:r>
                        <a:rPr lang="en-IN" sz="1000" u="none" strike="noStrike">
                          <a:effectLst/>
                        </a:rPr>
                        <a:t>6</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100</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4.852E+03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-4.398E+01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98.950</a:t>
                      </a:r>
                      <a:endParaRPr lang="en-IN" sz="1000" b="0" i="0" u="none" strike="noStrike">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1.05</a:t>
                      </a:r>
                      <a:endParaRPr lang="en-IN" sz="1000" b="1" i="0" u="none" strike="noStrike" dirty="0">
                        <a:solidFill>
                          <a:schemeClr val="accent2">
                            <a:lumMod val="75000"/>
                          </a:schemeClr>
                        </a:solidFill>
                        <a:effectLst/>
                        <a:latin typeface="Arial"/>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827812409"/>
              </p:ext>
            </p:extLst>
          </p:nvPr>
        </p:nvGraphicFramePr>
        <p:xfrm>
          <a:off x="925512" y="2865437"/>
          <a:ext cx="7924801" cy="1600202"/>
        </p:xfrm>
        <a:graphic>
          <a:graphicData uri="http://schemas.openxmlformats.org/drawingml/2006/table">
            <a:tbl>
              <a:tblPr>
                <a:tableStyleId>{5C22544A-7EE6-4342-B048-85BDC9FD1C3A}</a:tableStyleId>
              </a:tblPr>
              <a:tblGrid>
                <a:gridCol w="773074"/>
                <a:gridCol w="839882"/>
                <a:gridCol w="1068941"/>
                <a:gridCol w="1488883"/>
                <a:gridCol w="1239420"/>
                <a:gridCol w="1524000"/>
                <a:gridCol w="990601"/>
              </a:tblGrid>
              <a:tr h="178970">
                <a:tc gridSpan="3">
                  <a:txBody>
                    <a:bodyPr/>
                    <a:lstStyle/>
                    <a:p>
                      <a:pPr algn="l" fontAlgn="b"/>
                      <a:r>
                        <a:rPr lang="en-IN" sz="1000" b="1" u="none" strike="noStrike" dirty="0">
                          <a:solidFill>
                            <a:schemeClr val="accent2">
                              <a:lumMod val="75000"/>
                            </a:schemeClr>
                          </a:solidFill>
                          <a:effectLst/>
                        </a:rPr>
                        <a:t>3D Single Phase Simulations</a:t>
                      </a:r>
                      <a:endParaRPr lang="en-IN" sz="1000" b="1" i="0" u="none" strike="noStrike" dirty="0">
                        <a:solidFill>
                          <a:schemeClr val="accent2">
                            <a:lumMod val="75000"/>
                          </a:schemeClr>
                        </a:solidFill>
                        <a:effectLst/>
                        <a:latin typeface="Arial"/>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dirty="0">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r>
              <a:tr h="347412">
                <a:tc>
                  <a:txBody>
                    <a:bodyPr/>
                    <a:lstStyle/>
                    <a:p>
                      <a:pPr algn="ctr" fontAlgn="b"/>
                      <a:r>
                        <a:rPr lang="en-IN" sz="1000" u="none" strike="noStrike">
                          <a:effectLst/>
                        </a:rPr>
                        <a:t>Sr No</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Velocity (m/s)</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P_stagnation (Pa</a:t>
                      </a:r>
                      <a:r>
                        <a:rPr lang="en-IN" sz="1000" u="none" strike="noStrike" dirty="0" smtClean="0">
                          <a:effectLst/>
                        </a:rPr>
                        <a:t>):</a:t>
                      </a:r>
                    </a:p>
                    <a:p>
                      <a:pPr algn="ctr" fontAlgn="b"/>
                      <a:r>
                        <a:rPr lang="en-IN" sz="1000" u="none" strike="noStrike" dirty="0" smtClean="0">
                          <a:effectLst/>
                        </a:rPr>
                        <a:t>CFD data</a:t>
                      </a:r>
                      <a:endParaRPr lang="en-IN" sz="1000" b="0" i="0" u="none" strike="noStrike" dirty="0">
                        <a:effectLst/>
                        <a:latin typeface="Arial"/>
                      </a:endParaRPr>
                    </a:p>
                  </a:txBody>
                  <a:tcPr marL="9525" marR="9525" marT="9525" marB="0" anchor="b"/>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IN" sz="1000" u="none" strike="noStrike" dirty="0" err="1">
                          <a:effectLst/>
                        </a:rPr>
                        <a:t>P_static</a:t>
                      </a:r>
                      <a:r>
                        <a:rPr lang="en-IN" sz="1000" u="none" strike="noStrike" dirty="0">
                          <a:effectLst/>
                        </a:rPr>
                        <a:t> (</a:t>
                      </a:r>
                      <a:r>
                        <a:rPr lang="en-IN" sz="1000" u="none" strike="noStrike" dirty="0" smtClean="0">
                          <a:effectLst/>
                        </a:rPr>
                        <a:t>Pa):  </a:t>
                      </a:r>
                    </a:p>
                    <a:p>
                      <a:pPr marL="0" marR="0" indent="0" algn="ctr" defTabSz="914400" eaLnBrk="1" fontAlgn="b" latinLnBrk="0" hangingPunct="1">
                        <a:lnSpc>
                          <a:spcPct val="100000"/>
                        </a:lnSpc>
                        <a:spcBef>
                          <a:spcPts val="0"/>
                        </a:spcBef>
                        <a:spcAft>
                          <a:spcPts val="0"/>
                        </a:spcAft>
                        <a:buClrTx/>
                        <a:buSzTx/>
                        <a:buFontTx/>
                        <a:buNone/>
                        <a:tabLst/>
                        <a:defRPr/>
                      </a:pPr>
                      <a:r>
                        <a:rPr lang="en-IN" sz="1000" u="none" strike="noStrike" dirty="0" smtClean="0">
                          <a:effectLst/>
                        </a:rPr>
                        <a:t>CFD data</a:t>
                      </a:r>
                      <a:endParaRPr lang="en-IN" sz="1000" b="0" i="0" u="none" strike="noStrike" dirty="0">
                        <a:effectLst/>
                        <a:latin typeface="Arial"/>
                      </a:endParaRPr>
                    </a:p>
                  </a:txBody>
                  <a:tcPr marL="9525" marR="9525" marT="9525" marB="0" anchor="b"/>
                </a:tc>
                <a:tc>
                  <a:txBody>
                    <a:bodyPr/>
                    <a:lstStyle/>
                    <a:p>
                      <a:pPr algn="ctr" fontAlgn="b"/>
                      <a:r>
                        <a:rPr lang="en-IN" sz="1000" u="none" strike="noStrike" dirty="0">
                          <a:effectLst/>
                        </a:rPr>
                        <a:t>rho_air (kg/m3)</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Calculated Velocity (m/s)</a:t>
                      </a:r>
                      <a:endParaRPr lang="en-IN" sz="1000" b="0" i="0" u="none" strike="noStrike">
                        <a:effectLst/>
                        <a:latin typeface="Arial"/>
                      </a:endParaRPr>
                    </a:p>
                  </a:txBody>
                  <a:tcPr marL="9525" marR="9525" marT="9525" marB="0" anchor="b"/>
                </a:tc>
                <a:tc>
                  <a:txBody>
                    <a:bodyPr/>
                    <a:lstStyle/>
                    <a:p>
                      <a:pPr algn="ctr" fontAlgn="b"/>
                      <a:r>
                        <a:rPr lang="en-IN" sz="1000" b="1" u="none" strike="noStrike" dirty="0" smtClean="0">
                          <a:solidFill>
                            <a:schemeClr val="accent2">
                              <a:lumMod val="75000"/>
                            </a:schemeClr>
                          </a:solidFill>
                          <a:effectLst/>
                        </a:rPr>
                        <a:t>% Error</a:t>
                      </a:r>
                      <a:endParaRPr lang="en-IN" sz="1000" b="1" i="0" u="none" strike="noStrike" dirty="0">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5.733E-03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-2.500E-05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0.107</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-7.31</a:t>
                      </a:r>
                      <a:endParaRPr lang="en-IN" sz="1000" b="1" i="0" u="none" strike="noStrike">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2</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0.5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1.258E-01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-9.141E-05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0.502</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-0.36</a:t>
                      </a:r>
                      <a:endParaRPr lang="en-IN" sz="1000" b="1" i="0" u="none" strike="noStrike">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4.956E-01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-6.622E-04</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0.996</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0.37</a:t>
                      </a:r>
                      <a:endParaRPr lang="en-IN" sz="1000" b="1" i="0" u="none" strike="noStrike">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4</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1.240E+01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-1.124E-01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5.002</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-0.04</a:t>
                      </a:r>
                      <a:endParaRPr lang="en-IN" sz="1000" b="1" i="0" u="none" strike="noStrike">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67</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2.183E+03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-1.919E+01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66.361</a:t>
                      </a:r>
                      <a:endParaRPr lang="en-IN" sz="1000" b="0" i="0" u="none" strike="noStrike" dirty="0">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0.95</a:t>
                      </a:r>
                      <a:endParaRPr lang="en-IN" sz="1000" b="1" i="0" u="none" strike="noStrike" dirty="0">
                        <a:solidFill>
                          <a:schemeClr val="accent2">
                            <a:lumMod val="75000"/>
                          </a:schemeClr>
                        </a:solidFill>
                        <a:effectLst/>
                        <a:latin typeface="Arial"/>
                      </a:endParaRPr>
                    </a:p>
                  </a:txBody>
                  <a:tcPr marL="9525" marR="9525" marT="9525" marB="0" anchor="b"/>
                </a:tc>
              </a:tr>
              <a:tr h="178970">
                <a:tc>
                  <a:txBody>
                    <a:bodyPr/>
                    <a:lstStyle/>
                    <a:p>
                      <a:pPr algn="ctr" fontAlgn="b"/>
                      <a:r>
                        <a:rPr lang="en-IN" sz="1000" u="none" strike="noStrike">
                          <a:effectLst/>
                        </a:rPr>
                        <a:t>6</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100</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4.867E+03</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-4.387E+01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99.104</a:t>
                      </a:r>
                      <a:endParaRPr lang="en-IN" sz="1000" b="0" i="0" u="none" strike="noStrike" dirty="0">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0.90</a:t>
                      </a:r>
                      <a:endParaRPr lang="en-IN" sz="1000" b="1" i="0" u="none" strike="noStrike" dirty="0">
                        <a:solidFill>
                          <a:schemeClr val="accent2">
                            <a:lumMod val="75000"/>
                          </a:schemeClr>
                        </a:solidFill>
                        <a:effectLst/>
                        <a:latin typeface="Arial"/>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043343634"/>
              </p:ext>
            </p:extLst>
          </p:nvPr>
        </p:nvGraphicFramePr>
        <p:xfrm>
          <a:off x="925512" y="4618037"/>
          <a:ext cx="8001001" cy="914400"/>
        </p:xfrm>
        <a:graphic>
          <a:graphicData uri="http://schemas.openxmlformats.org/drawingml/2006/table">
            <a:tbl>
              <a:tblPr>
                <a:tableStyleId>{5C22544A-7EE6-4342-B048-85BDC9FD1C3A}</a:tableStyleId>
              </a:tblPr>
              <a:tblGrid>
                <a:gridCol w="819055"/>
                <a:gridCol w="889837"/>
                <a:gridCol w="1796308"/>
                <a:gridCol w="1447800"/>
                <a:gridCol w="1905000"/>
                <a:gridCol w="1143001"/>
              </a:tblGrid>
              <a:tr h="185057">
                <a:tc gridSpan="2">
                  <a:txBody>
                    <a:bodyPr/>
                    <a:lstStyle/>
                    <a:p>
                      <a:pPr algn="l" fontAlgn="b"/>
                      <a:r>
                        <a:rPr lang="en-IN" sz="1000" b="1" u="none" strike="noStrike" dirty="0">
                          <a:solidFill>
                            <a:schemeClr val="accent2">
                              <a:lumMod val="75000"/>
                            </a:schemeClr>
                          </a:solidFill>
                          <a:effectLst/>
                        </a:rPr>
                        <a:t>2D Multiphase Simulation</a:t>
                      </a:r>
                      <a:endParaRPr lang="en-IN" sz="1000" b="1" i="0" u="none" strike="noStrike" dirty="0">
                        <a:solidFill>
                          <a:schemeClr val="accent2">
                            <a:lumMod val="75000"/>
                          </a:schemeClr>
                        </a:solidFill>
                        <a:effectLst/>
                        <a:latin typeface="Arial"/>
                      </a:endParaRPr>
                    </a:p>
                  </a:txBody>
                  <a:tcPr marL="9525" marR="9525" marT="9525" marB="0" anchor="b"/>
                </a:tc>
                <a:tc hMerge="1">
                  <a:txBody>
                    <a:bodyPr/>
                    <a:lstStyle/>
                    <a:p>
                      <a:endParaRPr lang="en-IN"/>
                    </a:p>
                  </a:txBody>
                  <a:tcPr/>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r>
              <a:tr h="359229">
                <a:tc>
                  <a:txBody>
                    <a:bodyPr/>
                    <a:lstStyle/>
                    <a:p>
                      <a:pPr algn="ctr" fontAlgn="b"/>
                      <a:r>
                        <a:rPr lang="en-IN" sz="1000" u="none" strike="noStrike">
                          <a:effectLst/>
                        </a:rPr>
                        <a:t>Sr No</a:t>
                      </a:r>
                      <a:endParaRPr lang="en-IN" sz="1000" b="0" i="0" u="none" strike="noStrike">
                        <a:effectLst/>
                        <a:latin typeface="Arial"/>
                      </a:endParaRPr>
                    </a:p>
                  </a:txBody>
                  <a:tcPr marL="9525" marR="9525" marT="9525" marB="0" anchor="ctr"/>
                </a:tc>
                <a:tc>
                  <a:txBody>
                    <a:bodyPr/>
                    <a:lstStyle/>
                    <a:p>
                      <a:pPr algn="ctr" fontAlgn="b"/>
                      <a:r>
                        <a:rPr lang="en-IN" sz="1000" u="none" strike="noStrike">
                          <a:effectLst/>
                        </a:rPr>
                        <a:t>Velocity (m/s)</a:t>
                      </a:r>
                      <a:endParaRPr lang="en-IN" sz="1000" b="0" i="0" u="none" strike="noStrike">
                        <a:effectLst/>
                        <a:latin typeface="Arial"/>
                      </a:endParaRPr>
                    </a:p>
                  </a:txBody>
                  <a:tcPr marL="9525" marR="9525" marT="9525" marB="0" anchor="ctr"/>
                </a:tc>
                <a:tc>
                  <a:txBody>
                    <a:bodyPr/>
                    <a:lstStyle/>
                    <a:p>
                      <a:pPr algn="ctr" fontAlgn="b"/>
                      <a:r>
                        <a:rPr lang="el-GR" sz="1000" u="none" strike="noStrike" dirty="0">
                          <a:effectLst/>
                        </a:rPr>
                        <a:t>Δ</a:t>
                      </a:r>
                      <a:r>
                        <a:rPr lang="en-IN" sz="1000" u="none" strike="noStrike" dirty="0">
                          <a:effectLst/>
                        </a:rPr>
                        <a:t>h (mm</a:t>
                      </a:r>
                      <a:r>
                        <a:rPr lang="en-IN" sz="1000" u="none" strike="noStrike" dirty="0" smtClean="0">
                          <a:effectLst/>
                        </a:rPr>
                        <a:t>): CFD data</a:t>
                      </a:r>
                      <a:endParaRPr lang="en-IN" sz="1000" b="0" i="0" u="none" strike="noStrike" dirty="0" smtClean="0">
                        <a:effectLst/>
                        <a:latin typeface="+mn-lt"/>
                      </a:endParaRPr>
                    </a:p>
                  </a:txBody>
                  <a:tcPr marL="9525" marR="9525" marT="9525" marB="0" anchor="ct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latin typeface="+mn-lt"/>
                        </a:rPr>
                        <a:t>rho_mercury (kg/m3)</a:t>
                      </a:r>
                    </a:p>
                  </a:txBody>
                  <a:tcPr marL="9525" marR="9525" marT="9525" marB="0" anchor="ct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IN" sz="1000" u="none" strike="noStrike" dirty="0" smtClean="0">
                          <a:effectLst/>
                        </a:rPr>
                        <a:t>Calculated Velocity (m/s)</a:t>
                      </a:r>
                      <a:endParaRPr lang="en-IN" sz="1000" b="0" i="0" u="none" strike="noStrike" dirty="0" smtClean="0">
                        <a:effectLst/>
                        <a:latin typeface="+mn-lt"/>
                      </a:endParaRPr>
                    </a:p>
                  </a:txBody>
                  <a:tcPr marL="9525" marR="9525" marT="9525" marB="0" anchor="ctr"/>
                </a:tc>
                <a:tc>
                  <a:txBody>
                    <a:bodyPr/>
                    <a:lstStyle/>
                    <a:p>
                      <a:pPr algn="ctr" fontAlgn="b"/>
                      <a:r>
                        <a:rPr lang="en-IN" sz="1000" b="1" u="none" strike="noStrike" dirty="0">
                          <a:solidFill>
                            <a:schemeClr val="accent2">
                              <a:lumMod val="75000"/>
                            </a:schemeClr>
                          </a:solidFill>
                          <a:effectLst/>
                        </a:rPr>
                        <a:t>% Error</a:t>
                      </a:r>
                      <a:endParaRPr lang="en-IN" sz="1000" b="1" i="0" u="none" strike="noStrike" dirty="0">
                        <a:solidFill>
                          <a:schemeClr val="accent2">
                            <a:lumMod val="75000"/>
                          </a:schemeClr>
                        </a:solidFill>
                        <a:effectLst/>
                        <a:latin typeface="Arial"/>
                      </a:endParaRPr>
                    </a:p>
                  </a:txBody>
                  <a:tcPr marL="9525" marR="9525" marT="9525" marB="0" anchor="ctr"/>
                </a:tc>
              </a:tr>
              <a:tr h="185057">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67</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16.381</a:t>
                      </a:r>
                      <a:endParaRPr lang="en-IN" sz="1000" b="0" i="0" u="none" strike="noStrike">
                        <a:effectLst/>
                        <a:latin typeface="Arial"/>
                      </a:endParaRPr>
                    </a:p>
                  </a:txBody>
                  <a:tcPr marL="9525" marR="9525" marT="9525" marB="0" anchor="b"/>
                </a:tc>
                <a:tc>
                  <a:txBody>
                    <a:bodyPr/>
                    <a:lstStyle/>
                    <a:p>
                      <a:pPr algn="ctr" fontAlgn="b"/>
                      <a:r>
                        <a:rPr lang="en-US" sz="1000" b="0" i="0" u="none" strike="noStrike">
                          <a:solidFill>
                            <a:srgbClr val="000000"/>
                          </a:solidFill>
                          <a:latin typeface="Arial"/>
                        </a:rPr>
                        <a:t>13545</a:t>
                      </a:r>
                    </a:p>
                  </a:txBody>
                  <a:tcPr marL="9525" marR="9525" marT="9525" marB="0" anchor="b"/>
                </a:tc>
                <a:tc>
                  <a:txBody>
                    <a:bodyPr/>
                    <a:lstStyle/>
                    <a:p>
                      <a:pPr algn="ctr" fontAlgn="b"/>
                      <a:r>
                        <a:rPr lang="en-IN" sz="1000" u="none" strike="noStrike" dirty="0">
                          <a:effectLst/>
                        </a:rPr>
                        <a:t>65.98</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1.52</a:t>
                      </a:r>
                      <a:endParaRPr lang="en-IN" sz="1000" b="1" i="0" u="none" strike="noStrike">
                        <a:solidFill>
                          <a:schemeClr val="accent2">
                            <a:lumMod val="75000"/>
                          </a:schemeClr>
                        </a:solidFill>
                        <a:effectLst/>
                        <a:latin typeface="Arial"/>
                      </a:endParaRPr>
                    </a:p>
                  </a:txBody>
                  <a:tcPr marL="9525" marR="9525" marT="9525" marB="0" anchor="b"/>
                </a:tc>
              </a:tr>
              <a:tr h="185057">
                <a:tc>
                  <a:txBody>
                    <a:bodyPr/>
                    <a:lstStyle/>
                    <a:p>
                      <a:pPr algn="ctr" fontAlgn="b"/>
                      <a:r>
                        <a:rPr lang="en-IN" sz="1000" u="none" strike="noStrike">
                          <a:effectLst/>
                        </a:rPr>
                        <a:t>2</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100</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36.96</a:t>
                      </a:r>
                      <a:endParaRPr lang="en-IN" sz="1000" b="0" i="0" u="none" strike="noStrike">
                        <a:effectLst/>
                        <a:latin typeface="Arial"/>
                      </a:endParaRPr>
                    </a:p>
                  </a:txBody>
                  <a:tcPr marL="9525" marR="9525" marT="9525" marB="0" anchor="b"/>
                </a:tc>
                <a:tc>
                  <a:txBody>
                    <a:bodyPr/>
                    <a:lstStyle/>
                    <a:p>
                      <a:pPr algn="ctr" fontAlgn="b"/>
                      <a:r>
                        <a:rPr lang="en-US" sz="1000" b="0" i="0" u="none" strike="noStrike" dirty="0">
                          <a:solidFill>
                            <a:srgbClr val="000000"/>
                          </a:solidFill>
                          <a:latin typeface="Arial"/>
                        </a:rPr>
                        <a:t>13545</a:t>
                      </a:r>
                    </a:p>
                  </a:txBody>
                  <a:tcPr marL="9525" marR="9525" marT="9525" marB="0" anchor="b"/>
                </a:tc>
                <a:tc>
                  <a:txBody>
                    <a:bodyPr/>
                    <a:lstStyle/>
                    <a:p>
                      <a:pPr algn="ctr" fontAlgn="b"/>
                      <a:r>
                        <a:rPr lang="en-IN" sz="1000" u="none" strike="noStrike" dirty="0">
                          <a:effectLst/>
                        </a:rPr>
                        <a:t>99.11</a:t>
                      </a:r>
                      <a:endParaRPr lang="en-IN" sz="1000" b="0" i="0" u="none" strike="noStrike" dirty="0">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0.89</a:t>
                      </a:r>
                      <a:endParaRPr lang="en-IN" sz="1000" b="1" i="0" u="none" strike="noStrike" dirty="0">
                        <a:solidFill>
                          <a:schemeClr val="accent2">
                            <a:lumMod val="75000"/>
                          </a:schemeClr>
                        </a:solidFill>
                        <a:effectLst/>
                        <a:latin typeface="Arial"/>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4142691534"/>
              </p:ext>
            </p:extLst>
          </p:nvPr>
        </p:nvGraphicFramePr>
        <p:xfrm>
          <a:off x="1001713" y="5684837"/>
          <a:ext cx="7924798" cy="990600"/>
        </p:xfrm>
        <a:graphic>
          <a:graphicData uri="http://schemas.openxmlformats.org/drawingml/2006/table">
            <a:tbl>
              <a:tblPr>
                <a:tableStyleId>{5C22544A-7EE6-4342-B048-85BDC9FD1C3A}</a:tableStyleId>
              </a:tblPr>
              <a:tblGrid>
                <a:gridCol w="795811"/>
                <a:gridCol w="864585"/>
                <a:gridCol w="1100380"/>
                <a:gridCol w="1532673"/>
                <a:gridCol w="1145138"/>
                <a:gridCol w="1553882"/>
                <a:gridCol w="932329"/>
              </a:tblGrid>
              <a:tr h="247650">
                <a:tc gridSpan="4">
                  <a:txBody>
                    <a:bodyPr/>
                    <a:lstStyle/>
                    <a:p>
                      <a:pPr algn="l" fontAlgn="b"/>
                      <a:r>
                        <a:rPr lang="en-IN" sz="1000" b="1" u="none" strike="noStrike" dirty="0">
                          <a:solidFill>
                            <a:schemeClr val="accent2">
                              <a:lumMod val="75000"/>
                            </a:schemeClr>
                          </a:solidFill>
                          <a:effectLst/>
                        </a:rPr>
                        <a:t>2D Single Phase- </a:t>
                      </a:r>
                      <a:r>
                        <a:rPr lang="en-IN" sz="1000" b="1" u="none" strike="noStrike" dirty="0" smtClean="0">
                          <a:solidFill>
                            <a:schemeClr val="accent2">
                              <a:lumMod val="75000"/>
                            </a:schemeClr>
                          </a:solidFill>
                          <a:effectLst/>
                        </a:rPr>
                        <a:t>Subsonic </a:t>
                      </a:r>
                      <a:r>
                        <a:rPr lang="en-IN" sz="1000" b="1" u="none" strike="noStrike" dirty="0">
                          <a:solidFill>
                            <a:schemeClr val="accent2">
                              <a:lumMod val="75000"/>
                            </a:schemeClr>
                          </a:solidFill>
                          <a:effectLst/>
                        </a:rPr>
                        <a:t>and Supersonic simulation</a:t>
                      </a:r>
                      <a:endParaRPr lang="en-IN" sz="1000" b="1" i="0" u="none" strike="noStrike" dirty="0">
                        <a:solidFill>
                          <a:schemeClr val="accent2">
                            <a:lumMod val="75000"/>
                          </a:schemeClr>
                        </a:solidFill>
                        <a:effectLst/>
                        <a:latin typeface="Arial"/>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a:effectLst/>
                        <a:latin typeface="Arial"/>
                      </a:endParaRPr>
                    </a:p>
                  </a:txBody>
                  <a:tcPr marL="9525" marR="9525" marT="9525" marB="0" anchor="b"/>
                </a:tc>
                <a:tc>
                  <a:txBody>
                    <a:bodyPr/>
                    <a:lstStyle/>
                    <a:p>
                      <a:pPr algn="l" fontAlgn="b"/>
                      <a:endParaRPr lang="en-IN" sz="1000" b="0" i="0" u="none" strike="noStrike" dirty="0">
                        <a:effectLst/>
                        <a:latin typeface="Arial"/>
                      </a:endParaRPr>
                    </a:p>
                  </a:txBody>
                  <a:tcPr marL="9525" marR="9525" marT="9525" marB="0" anchor="b"/>
                </a:tc>
              </a:tr>
              <a:tr h="247650">
                <a:tc>
                  <a:txBody>
                    <a:bodyPr/>
                    <a:lstStyle/>
                    <a:p>
                      <a:pPr algn="ctr" fontAlgn="b"/>
                      <a:r>
                        <a:rPr lang="en-IN" sz="1000" u="none" strike="noStrike">
                          <a:effectLst/>
                        </a:rPr>
                        <a:t>Sr No</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Velocity (m/s)</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P_stagnation (Pa)</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P_static (Pa)</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rho_air (kg/m3)</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Calculated Velocity (m/s)</a:t>
                      </a:r>
                      <a:endParaRPr lang="en-IN" sz="1000" b="0" i="0" u="none" strike="noStrike">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 Error</a:t>
                      </a:r>
                      <a:endParaRPr lang="en-IN" sz="1000" b="1" i="0" u="none" strike="noStrike">
                        <a:solidFill>
                          <a:schemeClr val="accent2">
                            <a:lumMod val="75000"/>
                          </a:schemeClr>
                        </a:solidFill>
                        <a:effectLst/>
                        <a:latin typeface="Arial"/>
                      </a:endParaRPr>
                    </a:p>
                  </a:txBody>
                  <a:tcPr marL="9525" marR="9525" marT="9525" marB="0" anchor="b"/>
                </a:tc>
              </a:tr>
              <a:tr h="247650">
                <a:tc>
                  <a:txBody>
                    <a:bodyPr/>
                    <a:lstStyle/>
                    <a:p>
                      <a:pPr algn="ctr" fontAlgn="b"/>
                      <a:r>
                        <a:rPr lang="en-IN" sz="1000" u="none" strike="noStrike">
                          <a:effectLst/>
                        </a:rPr>
                        <a:t>1</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240</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130015</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99852.6</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0.9645</a:t>
                      </a:r>
                      <a:endParaRPr lang="en-IN" sz="1000" b="0" i="0" u="none" strike="noStrike" dirty="0">
                        <a:effectLst/>
                        <a:latin typeface="Arial"/>
                      </a:endParaRPr>
                    </a:p>
                  </a:txBody>
                  <a:tcPr marL="9525" marR="9525" marT="9525" marB="0" anchor="b"/>
                </a:tc>
                <a:tc>
                  <a:txBody>
                    <a:bodyPr/>
                    <a:lstStyle/>
                    <a:p>
                      <a:pPr algn="ctr" fontAlgn="b"/>
                      <a:r>
                        <a:rPr lang="en-IN" sz="1000" u="none" strike="noStrike" dirty="0" smtClean="0">
                          <a:effectLst/>
                        </a:rPr>
                        <a:t>238.26</a:t>
                      </a:r>
                      <a:endParaRPr lang="en-IN" sz="1000" b="0" i="0" u="none" strike="noStrike" dirty="0">
                        <a:effectLst/>
                        <a:latin typeface="Arial"/>
                      </a:endParaRPr>
                    </a:p>
                  </a:txBody>
                  <a:tcPr marL="9525" marR="9525" marT="9525" marB="0" anchor="b"/>
                </a:tc>
                <a:tc>
                  <a:txBody>
                    <a:bodyPr/>
                    <a:lstStyle/>
                    <a:p>
                      <a:pPr algn="ctr" fontAlgn="b"/>
                      <a:r>
                        <a:rPr lang="en-IN" sz="1000" b="1" u="none" strike="noStrike">
                          <a:solidFill>
                            <a:schemeClr val="accent2">
                              <a:lumMod val="75000"/>
                            </a:schemeClr>
                          </a:solidFill>
                          <a:effectLst/>
                        </a:rPr>
                        <a:t>0.73</a:t>
                      </a:r>
                      <a:endParaRPr lang="en-IN" sz="1000" b="1" i="0" u="none" strike="noStrike">
                        <a:solidFill>
                          <a:schemeClr val="accent2">
                            <a:lumMod val="75000"/>
                          </a:schemeClr>
                        </a:solidFill>
                        <a:effectLst/>
                        <a:latin typeface="Arial"/>
                      </a:endParaRPr>
                    </a:p>
                  </a:txBody>
                  <a:tcPr marL="9525" marR="9525" marT="9525" marB="0" anchor="b"/>
                </a:tc>
              </a:tr>
              <a:tr h="247650">
                <a:tc>
                  <a:txBody>
                    <a:bodyPr/>
                    <a:lstStyle/>
                    <a:p>
                      <a:pPr algn="ctr" fontAlgn="b"/>
                      <a:r>
                        <a:rPr lang="en-IN" sz="1000" u="none" strike="noStrike">
                          <a:effectLst/>
                        </a:rPr>
                        <a:t>2</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570</a:t>
                      </a:r>
                      <a:endParaRPr lang="en-IN" sz="1000" b="0" i="0" u="none" strike="noStrike">
                        <a:effectLst/>
                        <a:latin typeface="Arial"/>
                      </a:endParaRPr>
                    </a:p>
                  </a:txBody>
                  <a:tcPr marL="9525" marR="9525" marT="9525" marB="0" anchor="b"/>
                </a:tc>
                <a:tc>
                  <a:txBody>
                    <a:bodyPr/>
                    <a:lstStyle/>
                    <a:p>
                      <a:pPr algn="ctr" fontAlgn="b"/>
                      <a:r>
                        <a:rPr lang="en-IN" sz="1000" u="none" strike="noStrike">
                          <a:effectLst/>
                        </a:rPr>
                        <a:t>389493</a:t>
                      </a:r>
                      <a:endParaRPr lang="en-IN" sz="1000" b="0" i="0" u="none" strike="noStrike">
                        <a:effectLst/>
                        <a:latin typeface="Arial"/>
                      </a:endParaRPr>
                    </a:p>
                  </a:txBody>
                  <a:tcPr marL="9525" marR="9525" marT="9525" marB="0" anchor="b"/>
                </a:tc>
                <a:tc>
                  <a:txBody>
                    <a:bodyPr/>
                    <a:lstStyle/>
                    <a:p>
                      <a:pPr algn="ctr" fontAlgn="b"/>
                      <a:r>
                        <a:rPr lang="en-IN" sz="1000" u="none" strike="noStrike" dirty="0">
                          <a:effectLst/>
                        </a:rPr>
                        <a:t>100000</a:t>
                      </a:r>
                      <a:endParaRPr lang="en-IN" sz="1000" b="0" i="0" u="none" strike="noStrike" dirty="0">
                        <a:effectLst/>
                        <a:latin typeface="Arial"/>
                      </a:endParaRPr>
                    </a:p>
                  </a:txBody>
                  <a:tcPr marL="9525" marR="9525" marT="9525" marB="0" anchor="b"/>
                </a:tc>
                <a:tc>
                  <a:txBody>
                    <a:bodyPr/>
                    <a:lstStyle/>
                    <a:p>
                      <a:pPr algn="ctr" fontAlgn="b"/>
                      <a:r>
                        <a:rPr lang="en-IN" sz="1000" u="none" strike="noStrike">
                          <a:effectLst/>
                        </a:rPr>
                        <a:t>No required</a:t>
                      </a:r>
                      <a:endParaRPr lang="en-IN" sz="1000" b="0" i="0" u="none" strike="noStrike">
                        <a:effectLst/>
                        <a:latin typeface="Arial"/>
                      </a:endParaRPr>
                    </a:p>
                  </a:txBody>
                  <a:tcPr marL="9525" marR="9525" marT="9525" marB="0" anchor="b"/>
                </a:tc>
                <a:tc>
                  <a:txBody>
                    <a:bodyPr/>
                    <a:lstStyle/>
                    <a:p>
                      <a:pPr algn="ctr" fontAlgn="b"/>
                      <a:r>
                        <a:rPr lang="en-IN" sz="1000" u="none" strike="noStrike" dirty="0" smtClean="0">
                          <a:effectLst/>
                        </a:rPr>
                        <a:t>563.33</a:t>
                      </a:r>
                      <a:endParaRPr lang="en-IN" sz="1000" b="0" i="0" u="none" strike="noStrike" dirty="0">
                        <a:effectLst/>
                        <a:latin typeface="Arial"/>
                      </a:endParaRPr>
                    </a:p>
                  </a:txBody>
                  <a:tcPr marL="9525" marR="9525" marT="9525" marB="0" anchor="b"/>
                </a:tc>
                <a:tc>
                  <a:txBody>
                    <a:bodyPr/>
                    <a:lstStyle/>
                    <a:p>
                      <a:pPr algn="ctr" fontAlgn="b"/>
                      <a:r>
                        <a:rPr lang="en-IN" sz="1000" b="1" u="none" strike="noStrike" dirty="0">
                          <a:solidFill>
                            <a:schemeClr val="accent2">
                              <a:lumMod val="75000"/>
                            </a:schemeClr>
                          </a:solidFill>
                          <a:effectLst/>
                        </a:rPr>
                        <a:t>1.17</a:t>
                      </a:r>
                      <a:endParaRPr lang="en-IN" sz="1000" b="1" i="0" u="none" strike="noStrike" dirty="0">
                        <a:solidFill>
                          <a:schemeClr val="accent2">
                            <a:lumMod val="75000"/>
                          </a:schemeClr>
                        </a:solidFill>
                        <a:effectLst/>
                        <a:latin typeface="Arial"/>
                      </a:endParaRPr>
                    </a:p>
                  </a:txBody>
                  <a:tcPr marL="9525" marR="9525" marT="9525" marB="0" anchor="b"/>
                </a:tc>
              </a:tr>
            </a:tbl>
          </a:graphicData>
        </a:graphic>
      </p:graphicFrame>
      <p:sp>
        <p:nvSpPr>
          <p:cNvPr id="9" name="TextBox 8"/>
          <p:cNvSpPr txBox="1"/>
          <p:nvPr/>
        </p:nvSpPr>
        <p:spPr>
          <a:xfrm>
            <a:off x="4125912" y="427037"/>
            <a:ext cx="3096344" cy="307777"/>
          </a:xfrm>
          <a:prstGeom prst="rect">
            <a:avLst/>
          </a:prstGeom>
          <a:noFill/>
        </p:spPr>
        <p:txBody>
          <a:bodyPr wrap="square" rtlCol="0">
            <a:spAutoFit/>
          </a:bodyPr>
          <a:lstStyle/>
          <a:p>
            <a:r>
              <a:rPr lang="en-IN" sz="1400" dirty="0" smtClean="0"/>
              <a:t>Table </a:t>
            </a:r>
            <a:r>
              <a:rPr lang="en-IN" sz="1400" dirty="0" smtClean="0"/>
              <a:t>3: Velocity Calculations</a:t>
            </a:r>
            <a:endParaRPr lang="en-IN" sz="1400" dirty="0"/>
          </a:p>
        </p:txBody>
      </p:sp>
    </p:spTree>
    <p:extLst>
      <p:ext uri="{BB962C8B-B14F-4D97-AF65-F5344CB8AC3E}">
        <p14:creationId xmlns="" xmlns:p14="http://schemas.microsoft.com/office/powerpoint/2010/main" val="589779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2" y="503237"/>
            <a:ext cx="9072000" cy="735317"/>
          </a:xfrm>
        </p:spPr>
        <p:txBody>
          <a:bodyPr/>
          <a:lstStyle/>
          <a:p>
            <a:r>
              <a:rPr lang="en-US" b="1" dirty="0" smtClean="0"/>
              <a:t>Graph: True velocity Vs Simulation velocity</a:t>
            </a:r>
            <a:endParaRPr lang="en-US" b="1" dirty="0"/>
          </a:p>
        </p:txBody>
      </p:sp>
      <p:graphicFrame>
        <p:nvGraphicFramePr>
          <p:cNvPr id="9" name="Chart 8"/>
          <p:cNvGraphicFramePr/>
          <p:nvPr/>
        </p:nvGraphicFramePr>
        <p:xfrm>
          <a:off x="235585" y="1615757"/>
          <a:ext cx="5067300" cy="35242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4746625" y="1722437"/>
          <a:ext cx="5334000" cy="3752850"/>
        </p:xfrm>
        <a:graphic>
          <a:graphicData uri="http://schemas.openxmlformats.org/drawingml/2006/chart">
            <c:chart xmlns:c="http://schemas.openxmlformats.org/drawingml/2006/chart" xmlns:r="http://schemas.openxmlformats.org/officeDocument/2006/relationships" r:id="rId3"/>
          </a:graphicData>
        </a:graphic>
      </p:graphicFrame>
      <p:sp>
        <p:nvSpPr>
          <p:cNvPr id="12" name="Subtitle 2"/>
          <p:cNvSpPr>
            <a:spLocks noGrp="1"/>
          </p:cNvSpPr>
          <p:nvPr>
            <p:ph type="subTitle"/>
          </p:nvPr>
        </p:nvSpPr>
        <p:spPr>
          <a:xfrm>
            <a:off x="1001712" y="5761037"/>
            <a:ext cx="7920065" cy="1066800"/>
          </a:xfrm>
        </p:spPr>
        <p:txBody>
          <a:bodyPr/>
          <a:lstStyle/>
          <a:p>
            <a:pPr marL="285750" indent="-285750" algn="just">
              <a:buFont typeface="Arial" panose="020B0604020202020204" pitchFamily="34" charset="0"/>
              <a:buChar char="•"/>
            </a:pPr>
            <a:r>
              <a:rPr lang="en-US" spc="-1" dirty="0" smtClean="0">
                <a:solidFill>
                  <a:srgbClr val="000000"/>
                </a:solidFill>
                <a:uFill>
                  <a:solidFill>
                    <a:srgbClr val="FFFFFF"/>
                  </a:solidFill>
                </a:uFill>
                <a:latin typeface="Arial"/>
              </a:rPr>
              <a:t>3D incompressible simulation results are selected further since those have less % error compared to 2D simulation results.</a:t>
            </a:r>
          </a:p>
          <a:p>
            <a:pPr marL="285750" indent="-285750" algn="just">
              <a:buFont typeface="Arial" panose="020B0604020202020204" pitchFamily="34" charset="0"/>
              <a:buChar char="•"/>
            </a:pPr>
            <a:r>
              <a:rPr lang="en-US" spc="-1" dirty="0" smtClean="0">
                <a:solidFill>
                  <a:srgbClr val="000000"/>
                </a:solidFill>
                <a:uFill>
                  <a:solidFill>
                    <a:srgbClr val="FFFFFF"/>
                  </a:solidFill>
                </a:uFill>
                <a:latin typeface="Arial"/>
              </a:rPr>
              <a:t>Most </a:t>
            </a:r>
            <a:r>
              <a:rPr lang="en-US" spc="-1" dirty="0" smtClean="0">
                <a:solidFill>
                  <a:srgbClr val="000000"/>
                </a:solidFill>
                <a:uFill>
                  <a:solidFill>
                    <a:srgbClr val="FFFFFF"/>
                  </a:solidFill>
                </a:uFill>
                <a:latin typeface="Arial"/>
              </a:rPr>
              <a:t>of simulation results almost coincide with expected values.</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301320"/>
            <a:ext cx="9072000" cy="887717"/>
          </a:xfrm>
        </p:spPr>
        <p:txBody>
          <a:bodyPr/>
          <a:lstStyle/>
          <a:p>
            <a:r>
              <a:rPr lang="en-US" b="1" dirty="0" smtClean="0"/>
              <a:t>Animation Video : Multiphase simulation</a:t>
            </a:r>
            <a:endParaRPr lang="en-US" b="1" dirty="0"/>
          </a:p>
        </p:txBody>
      </p:sp>
      <p:pic>
        <p:nvPicPr>
          <p:cNvPr id="4" name="Picture 3" descr="ezgif.com-video-to-gif.gif"/>
          <p:cNvPicPr>
            <a:picLocks noChangeAspect="1"/>
          </p:cNvPicPr>
          <p:nvPr/>
        </p:nvPicPr>
        <p:blipFill>
          <a:blip r:embed="rId2"/>
          <a:stretch>
            <a:fillRect/>
          </a:stretch>
        </p:blipFill>
        <p:spPr>
          <a:xfrm>
            <a:off x="484859" y="1036637"/>
            <a:ext cx="4076700" cy="4817301"/>
          </a:xfrm>
          <a:prstGeom prst="rect">
            <a:avLst/>
          </a:prstGeom>
        </p:spPr>
      </p:pic>
      <p:cxnSp>
        <p:nvCxnSpPr>
          <p:cNvPr id="6" name="Straight Connector 5"/>
          <p:cNvCxnSpPr/>
          <p:nvPr/>
        </p:nvCxnSpPr>
        <p:spPr>
          <a:xfrm>
            <a:off x="1382712" y="2482849"/>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916112" y="2255837"/>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1878806" y="2369343"/>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3325812" y="4960937"/>
            <a:ext cx="76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30312" y="2222827"/>
            <a:ext cx="825867" cy="261610"/>
          </a:xfrm>
          <a:prstGeom prst="rect">
            <a:avLst/>
          </a:prstGeom>
          <a:noFill/>
        </p:spPr>
        <p:txBody>
          <a:bodyPr wrap="none" rtlCol="0">
            <a:spAutoFit/>
          </a:bodyPr>
          <a:lstStyle/>
          <a:p>
            <a:r>
              <a:rPr lang="en-US" sz="1100" b="1" dirty="0" smtClean="0">
                <a:solidFill>
                  <a:srgbClr val="FFFF00"/>
                </a:solidFill>
              </a:rPr>
              <a:t>16.38 mm</a:t>
            </a:r>
            <a:endParaRPr lang="en-US" sz="1100" b="1" dirty="0">
              <a:solidFill>
                <a:srgbClr val="FFFF00"/>
              </a:solidFill>
            </a:endParaRPr>
          </a:p>
        </p:txBody>
      </p:sp>
      <p:pic>
        <p:nvPicPr>
          <p:cNvPr id="18" name="Picture 17" descr="ezgif.com-video-to-gif (1).gif"/>
          <p:cNvPicPr>
            <a:picLocks noChangeAspect="1"/>
          </p:cNvPicPr>
          <p:nvPr/>
        </p:nvPicPr>
        <p:blipFill>
          <a:blip r:embed="rId3"/>
          <a:stretch>
            <a:fillRect/>
          </a:stretch>
        </p:blipFill>
        <p:spPr>
          <a:xfrm>
            <a:off x="5268912" y="1036637"/>
            <a:ext cx="3922359" cy="4876800"/>
          </a:xfrm>
          <a:prstGeom prst="rect">
            <a:avLst/>
          </a:prstGeom>
        </p:spPr>
      </p:pic>
      <p:cxnSp>
        <p:nvCxnSpPr>
          <p:cNvPr id="19" name="Straight Connector 18"/>
          <p:cNvCxnSpPr/>
          <p:nvPr/>
        </p:nvCxnSpPr>
        <p:spPr>
          <a:xfrm>
            <a:off x="6411912" y="2865437"/>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792912" y="2408237"/>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335712" y="2484437"/>
            <a:ext cx="825867" cy="261610"/>
          </a:xfrm>
          <a:prstGeom prst="rect">
            <a:avLst/>
          </a:prstGeom>
          <a:noFill/>
        </p:spPr>
        <p:txBody>
          <a:bodyPr wrap="none" rtlCol="0">
            <a:spAutoFit/>
          </a:bodyPr>
          <a:lstStyle/>
          <a:p>
            <a:r>
              <a:rPr lang="en-US" sz="1100" b="1" dirty="0" smtClean="0">
                <a:solidFill>
                  <a:srgbClr val="FFFF00"/>
                </a:solidFill>
              </a:rPr>
              <a:t>36.96 mm</a:t>
            </a:r>
            <a:endParaRPr lang="en-US" sz="1100" b="1" dirty="0">
              <a:solidFill>
                <a:srgbClr val="FFFF00"/>
              </a:solidFill>
            </a:endParaRPr>
          </a:p>
        </p:txBody>
      </p:sp>
      <p:cxnSp>
        <p:nvCxnSpPr>
          <p:cNvPr id="23" name="Straight Connector 22"/>
          <p:cNvCxnSpPr/>
          <p:nvPr/>
        </p:nvCxnSpPr>
        <p:spPr>
          <a:xfrm rot="5400000">
            <a:off x="6869112" y="2636837"/>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4" name="Subtitle 2"/>
          <p:cNvSpPr>
            <a:spLocks noGrp="1"/>
          </p:cNvSpPr>
          <p:nvPr>
            <p:ph type="subTitle"/>
          </p:nvPr>
        </p:nvSpPr>
        <p:spPr>
          <a:xfrm>
            <a:off x="849312" y="5761037"/>
            <a:ext cx="3368039" cy="533400"/>
          </a:xfrm>
        </p:spPr>
        <p:txBody>
          <a:bodyPr/>
          <a:lstStyle/>
          <a:p>
            <a:pPr marL="285750" indent="-285750" algn="just"/>
            <a:r>
              <a:rPr lang="en-US" spc="-1" dirty="0" smtClean="0">
                <a:solidFill>
                  <a:srgbClr val="000000"/>
                </a:solidFill>
                <a:uFill>
                  <a:solidFill>
                    <a:srgbClr val="FFFFFF"/>
                  </a:solidFill>
                </a:uFill>
                <a:latin typeface="Arial"/>
              </a:rPr>
              <a:t>Fig 5: 67 m/s </a:t>
            </a:r>
            <a:r>
              <a:rPr lang="en-US" spc="-1" dirty="0" err="1" smtClean="0">
                <a:solidFill>
                  <a:srgbClr val="000000"/>
                </a:solidFill>
                <a:uFill>
                  <a:solidFill>
                    <a:srgbClr val="FFFFFF"/>
                  </a:solidFill>
                </a:uFill>
                <a:latin typeface="Arial"/>
              </a:rPr>
              <a:t>alpha.mercury</a:t>
            </a:r>
            <a:r>
              <a:rPr lang="en-US" spc="-1" dirty="0" smtClean="0">
                <a:solidFill>
                  <a:srgbClr val="000000"/>
                </a:solidFill>
                <a:uFill>
                  <a:solidFill>
                    <a:srgbClr val="FFFFFF"/>
                  </a:solidFill>
                </a:uFill>
                <a:latin typeface="Arial"/>
              </a:rPr>
              <a:t> </a:t>
            </a:r>
            <a:endParaRPr lang="en-US" spc="-1" dirty="0">
              <a:solidFill>
                <a:srgbClr val="000000"/>
              </a:solidFill>
              <a:uFill>
                <a:solidFill>
                  <a:srgbClr val="FFFFFF"/>
                </a:solidFill>
              </a:uFill>
              <a:latin typeface="Arial"/>
            </a:endParaRPr>
          </a:p>
        </p:txBody>
      </p:sp>
      <p:sp>
        <p:nvSpPr>
          <p:cNvPr id="25" name="Subtitle 2"/>
          <p:cNvSpPr>
            <a:spLocks noGrp="1"/>
          </p:cNvSpPr>
          <p:nvPr>
            <p:ph type="subTitle"/>
          </p:nvPr>
        </p:nvSpPr>
        <p:spPr>
          <a:xfrm>
            <a:off x="5726112" y="5761037"/>
            <a:ext cx="3368039" cy="533400"/>
          </a:xfrm>
        </p:spPr>
        <p:txBody>
          <a:bodyPr/>
          <a:lstStyle/>
          <a:p>
            <a:pPr marL="285750" indent="-285750" algn="just"/>
            <a:r>
              <a:rPr lang="en-US" spc="-1" dirty="0" smtClean="0">
                <a:solidFill>
                  <a:srgbClr val="000000"/>
                </a:solidFill>
                <a:uFill>
                  <a:solidFill>
                    <a:srgbClr val="FFFFFF"/>
                  </a:solidFill>
                </a:uFill>
                <a:latin typeface="Arial"/>
              </a:rPr>
              <a:t>Fig 6: 100 m/s </a:t>
            </a:r>
            <a:r>
              <a:rPr lang="en-US" spc="-1" dirty="0" err="1" smtClean="0">
                <a:solidFill>
                  <a:srgbClr val="000000"/>
                </a:solidFill>
                <a:uFill>
                  <a:solidFill>
                    <a:srgbClr val="FFFFFF"/>
                  </a:solidFill>
                </a:uFill>
                <a:latin typeface="Arial"/>
              </a:rPr>
              <a:t>alpha.mercury</a:t>
            </a:r>
            <a:r>
              <a:rPr lang="en-US" spc="-1" dirty="0" smtClean="0">
                <a:solidFill>
                  <a:srgbClr val="000000"/>
                </a:solidFill>
                <a:uFill>
                  <a:solidFill>
                    <a:srgbClr val="FFFFFF"/>
                  </a:solidFill>
                </a:uFill>
                <a:latin typeface="Arial"/>
              </a:rPr>
              <a:t> </a:t>
            </a:r>
            <a:endParaRPr lang="en-US" spc="-1" dirty="0">
              <a:solidFill>
                <a:srgbClr val="000000"/>
              </a:solidFill>
              <a:uFill>
                <a:solidFill>
                  <a:srgbClr val="FFFFFF"/>
                </a:solidFill>
              </a:uFill>
              <a:latin typeface="Arial"/>
            </a:endParaRPr>
          </a:p>
        </p:txBody>
      </p:sp>
      <p:sp>
        <p:nvSpPr>
          <p:cNvPr id="26" name="Subtitle 2"/>
          <p:cNvSpPr>
            <a:spLocks noGrp="1"/>
          </p:cNvSpPr>
          <p:nvPr>
            <p:ph type="subTitle"/>
          </p:nvPr>
        </p:nvSpPr>
        <p:spPr>
          <a:xfrm>
            <a:off x="605472" y="6370637"/>
            <a:ext cx="9006840" cy="914400"/>
          </a:xfrm>
        </p:spPr>
        <p:txBody>
          <a:bodyPr/>
          <a:lstStyle/>
          <a:p>
            <a:pPr marL="285750" indent="-285750">
              <a:buFont typeface="Arial" panose="020B0604020202020204" pitchFamily="34" charset="0"/>
              <a:buChar char="•"/>
            </a:pPr>
            <a:r>
              <a:rPr lang="en-IN" dirty="0" smtClean="0"/>
              <a:t>To calculate </a:t>
            </a:r>
            <a:r>
              <a:rPr lang="el-GR" dirty="0" smtClean="0"/>
              <a:t>Δ</a:t>
            </a:r>
            <a:r>
              <a:rPr lang="en-IN" dirty="0"/>
              <a:t>h</a:t>
            </a:r>
            <a:r>
              <a:rPr lang="en-IN" dirty="0" smtClean="0"/>
              <a:t> for multiphase simulation, </a:t>
            </a:r>
            <a:r>
              <a:rPr lang="en-IN" dirty="0" err="1" smtClean="0"/>
              <a:t>alpha.mercury</a:t>
            </a:r>
            <a:r>
              <a:rPr lang="en-IN" dirty="0" smtClean="0"/>
              <a:t> were plotted in </a:t>
            </a:r>
            <a:r>
              <a:rPr lang="en-IN" dirty="0" err="1" smtClean="0"/>
              <a:t>paraview</a:t>
            </a:r>
            <a:r>
              <a:rPr lang="en-IN" dirty="0" smtClean="0"/>
              <a:t> over lines passing through mid of left and right manometer columns. </a:t>
            </a:r>
          </a:p>
          <a:p>
            <a:pPr marL="285750" indent="-285750">
              <a:buFont typeface="Arial" panose="020B0604020202020204" pitchFamily="34" charset="0"/>
              <a:buChar char="•"/>
            </a:pPr>
            <a:r>
              <a:rPr lang="en-IN" dirty="0" smtClean="0"/>
              <a:t>Difference between arc length were calculated corresponding to last point where </a:t>
            </a:r>
            <a:r>
              <a:rPr lang="en-IN" dirty="0" err="1" smtClean="0"/>
              <a:t>alpha.mercury</a:t>
            </a:r>
            <a:r>
              <a:rPr lang="en-IN" dirty="0" smtClean="0"/>
              <a:t>=1</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2133</TotalTime>
  <Words>1121</Words>
  <Application>Microsoft Office PowerPoint</Application>
  <PresentationFormat>Custom</PresentationFormat>
  <Paragraphs>373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CAD Model</vt:lpstr>
      <vt:lpstr>Meshing</vt:lpstr>
      <vt:lpstr>Boundary Conditions</vt:lpstr>
      <vt:lpstr>Results</vt:lpstr>
      <vt:lpstr>Calculated U from CFD values:</vt:lpstr>
      <vt:lpstr>Graph: True velocity Vs Simulation velocity</vt:lpstr>
      <vt:lpstr>Animation Video : Multiphase simulation</vt:lpstr>
      <vt:lpstr>Animation Video: 570 m/s</vt:lpstr>
      <vt:lpstr>Some Colorful Pictures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977559</dc:creator>
  <cp:lastModifiedBy>user</cp:lastModifiedBy>
  <cp:revision>170</cp:revision>
  <dcterms:created xsi:type="dcterms:W3CDTF">2019-11-12T18:35:42Z</dcterms:created>
  <dcterms:modified xsi:type="dcterms:W3CDTF">2019-11-19T02:48:46Z</dcterms:modified>
  <dc:language>en-US</dc:language>
</cp:coreProperties>
</file>