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301" r:id="rId2"/>
    <p:sldId id="302" r:id="rId3"/>
    <p:sldId id="303" r:id="rId4"/>
    <p:sldId id="304" r:id="rId5"/>
    <p:sldId id="305" r:id="rId6"/>
    <p:sldId id="310" r:id="rId7"/>
    <p:sldId id="300" r:id="rId8"/>
    <p:sldId id="306" r:id="rId9"/>
    <p:sldId id="311" r:id="rId10"/>
    <p:sldId id="312" r:id="rId11"/>
    <p:sldId id="307"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2" r:id="rId27"/>
    <p:sldId id="273" r:id="rId28"/>
    <p:sldId id="274" r:id="rId29"/>
    <p:sldId id="309" r:id="rId30"/>
    <p:sldId id="276" r:id="rId31"/>
    <p:sldId id="278" r:id="rId32"/>
    <p:sldId id="279" r:id="rId33"/>
    <p:sldId id="280" r:id="rId34"/>
    <p:sldId id="281" r:id="rId35"/>
    <p:sldId id="282" r:id="rId36"/>
    <p:sldId id="284" r:id="rId37"/>
    <p:sldId id="285" r:id="rId38"/>
    <p:sldId id="286" r:id="rId39"/>
    <p:sldId id="287" r:id="rId40"/>
    <p:sldId id="288" r:id="rId41"/>
    <p:sldId id="289" r:id="rId42"/>
    <p:sldId id="291" r:id="rId43"/>
    <p:sldId id="292" r:id="rId44"/>
    <p:sldId id="293" r:id="rId45"/>
    <p:sldId id="294" r:id="rId46"/>
    <p:sldId id="295" r:id="rId47"/>
    <p:sldId id="296" r:id="rId48"/>
    <p:sldId id="297" r:id="rId49"/>
    <p:sldId id="298" r:id="rId50"/>
    <p:sldId id="299" r:id="rId51"/>
  </p:sldIdLst>
  <p:sldSz cx="9144000" cy="6858000" type="screen4x3"/>
  <p:notesSz cx="7102475" cy="10233025"/>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Grid="0">
      <p:cViewPr varScale="1">
        <p:scale>
          <a:sx n="64" d="100"/>
          <a:sy n="64" d="100"/>
        </p:scale>
        <p:origin x="-10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t" anchorCtr="0" compatLnSpc="1">
            <a:prstTxWarp prst="textNoShape">
              <a:avLst/>
            </a:prstTxWarp>
          </a:bodyPr>
          <a:lstStyle>
            <a:lvl1pPr algn="l" defTabSz="990600">
              <a:defRPr sz="1300"/>
            </a:lvl1pPr>
          </a:lstStyle>
          <a:p>
            <a:endParaRPr lang="en-US" altLang="en-US"/>
          </a:p>
        </p:txBody>
      </p:sp>
      <p:sp>
        <p:nvSpPr>
          <p:cNvPr id="86019" name="Rectangle 3"/>
          <p:cNvSpPr>
            <a:spLocks noGrp="1" noChangeArrowheads="1"/>
          </p:cNvSpPr>
          <p:nvPr>
            <p:ph type="dt" sz="quarter" idx="1"/>
          </p:nvPr>
        </p:nvSpPr>
        <p:spPr bwMode="auto">
          <a:xfrm>
            <a:off x="4024313" y="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t" anchorCtr="0" compatLnSpc="1">
            <a:prstTxWarp prst="textNoShape">
              <a:avLst/>
            </a:prstTxWarp>
          </a:bodyPr>
          <a:lstStyle>
            <a:lvl1pPr algn="r" defTabSz="990600">
              <a:defRPr sz="1300"/>
            </a:lvl1pPr>
          </a:lstStyle>
          <a:p>
            <a:endParaRPr lang="en-US" altLang="en-US"/>
          </a:p>
        </p:txBody>
      </p:sp>
      <p:sp>
        <p:nvSpPr>
          <p:cNvPr id="86020" name="Rectangle 4"/>
          <p:cNvSpPr>
            <a:spLocks noGrp="1" noChangeArrowheads="1"/>
          </p:cNvSpPr>
          <p:nvPr>
            <p:ph type="ftr" sz="quarter" idx="2"/>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b" anchorCtr="0" compatLnSpc="1">
            <a:prstTxWarp prst="textNoShape">
              <a:avLst/>
            </a:prstTxWarp>
          </a:bodyPr>
          <a:lstStyle>
            <a:lvl1pPr algn="l" defTabSz="990600">
              <a:defRPr sz="1300"/>
            </a:lvl1pPr>
          </a:lstStyle>
          <a:p>
            <a:endParaRPr lang="en-US" altLang="en-US"/>
          </a:p>
        </p:txBody>
      </p:sp>
      <p:sp>
        <p:nvSpPr>
          <p:cNvPr id="86021" name="Rectangle 5"/>
          <p:cNvSpPr>
            <a:spLocks noGrp="1" noChangeArrowheads="1"/>
          </p:cNvSpPr>
          <p:nvPr>
            <p:ph type="sldNum" sz="quarter" idx="3"/>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b" anchorCtr="0" compatLnSpc="1">
            <a:prstTxWarp prst="textNoShape">
              <a:avLst/>
            </a:prstTxWarp>
          </a:bodyPr>
          <a:lstStyle>
            <a:lvl1pPr algn="r" defTabSz="990600">
              <a:defRPr sz="1300"/>
            </a:lvl1pPr>
          </a:lstStyle>
          <a:p>
            <a:fld id="{174E02F9-0856-4F5B-A6B7-B2BC0227953B}" type="slidenum">
              <a:rPr lang="en-US" altLang="en-US"/>
              <a:pPr/>
              <a:t>‹#›</a:t>
            </a:fld>
            <a:endParaRPr lang="en-US" altLang="en-US"/>
          </a:p>
        </p:txBody>
      </p:sp>
    </p:spTree>
    <p:extLst>
      <p:ext uri="{BB962C8B-B14F-4D97-AF65-F5344CB8AC3E}">
        <p14:creationId xmlns:p14="http://schemas.microsoft.com/office/powerpoint/2010/main" val="2418655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t" anchorCtr="0" compatLnSpc="1">
            <a:prstTxWarp prst="textNoShape">
              <a:avLst/>
            </a:prstTxWarp>
          </a:bodyPr>
          <a:lstStyle>
            <a:lvl1pPr algn="l" defTabSz="990600">
              <a:defRPr sz="1300"/>
            </a:lvl1pPr>
          </a:lstStyle>
          <a:p>
            <a:endParaRPr lang="en-US" altLang="en-US"/>
          </a:p>
        </p:txBody>
      </p:sp>
      <p:sp>
        <p:nvSpPr>
          <p:cNvPr id="4099" name="Rectangle 3"/>
          <p:cNvSpPr>
            <a:spLocks noGrp="1" noChangeArrowheads="1"/>
          </p:cNvSpPr>
          <p:nvPr>
            <p:ph type="dt" idx="1"/>
          </p:nvPr>
        </p:nvSpPr>
        <p:spPr bwMode="auto">
          <a:xfrm>
            <a:off x="4024313" y="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t" anchorCtr="0" compatLnSpc="1">
            <a:prstTxWarp prst="textNoShape">
              <a:avLst/>
            </a:prstTxWarp>
          </a:bodyPr>
          <a:lstStyle>
            <a:lvl1pPr algn="r" defTabSz="990600">
              <a:defRPr sz="1300"/>
            </a:lvl1pPr>
          </a:lstStyle>
          <a:p>
            <a:endParaRPr lang="en-US" altLang="en-US"/>
          </a:p>
        </p:txBody>
      </p:sp>
      <p:sp>
        <p:nvSpPr>
          <p:cNvPr id="410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47738"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4"/>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b" anchorCtr="0" compatLnSpc="1">
            <a:prstTxWarp prst="textNoShape">
              <a:avLst/>
            </a:prstTxWarp>
          </a:bodyPr>
          <a:lstStyle>
            <a:lvl1pPr algn="l" defTabSz="990600">
              <a:defRPr sz="1300"/>
            </a:lvl1pPr>
          </a:lstStyle>
          <a:p>
            <a:endParaRPr lang="en-US" altLang="en-US"/>
          </a:p>
        </p:txBody>
      </p:sp>
      <p:sp>
        <p:nvSpPr>
          <p:cNvPr id="4103" name="Rectangle 7"/>
          <p:cNvSpPr>
            <a:spLocks noGrp="1" noChangeArrowheads="1"/>
          </p:cNvSpPr>
          <p:nvPr>
            <p:ph type="sldNum" sz="quarter" idx="5"/>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8" rIns="99057" bIns="49528" numCol="1" anchor="b" anchorCtr="0" compatLnSpc="1">
            <a:prstTxWarp prst="textNoShape">
              <a:avLst/>
            </a:prstTxWarp>
          </a:bodyPr>
          <a:lstStyle>
            <a:lvl1pPr algn="r" defTabSz="990600">
              <a:defRPr sz="1300"/>
            </a:lvl1pPr>
          </a:lstStyle>
          <a:p>
            <a:fld id="{B317F955-A283-40A5-9D52-8EE8484D9F8F}" type="slidenum">
              <a:rPr lang="en-US" altLang="en-US"/>
              <a:pPr/>
              <a:t>‹#›</a:t>
            </a:fld>
            <a:endParaRPr lang="en-US" altLang="en-US"/>
          </a:p>
        </p:txBody>
      </p:sp>
    </p:spTree>
    <p:extLst>
      <p:ext uri="{BB962C8B-B14F-4D97-AF65-F5344CB8AC3E}">
        <p14:creationId xmlns:p14="http://schemas.microsoft.com/office/powerpoint/2010/main" val="1369180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445AB8-F3D9-4408-9586-F3CCA8BFD126}" type="slidenum">
              <a:rPr lang="en-US" altLang="en-US"/>
              <a:pPr/>
              <a:t>12</a:t>
            </a:fld>
            <a:endParaRPr lang="en-US" altLang="en-US"/>
          </a:p>
        </p:txBody>
      </p:sp>
      <p:sp>
        <p:nvSpPr>
          <p:cNvPr id="5122"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r>
              <a:rPr lang="en-US" altLang="en-US"/>
              <a:t>It may seem like programming languages never change.  That the language you are programming in today is the same as yesterday, and it will always be that way.  However, programming languages do change, and have changed quite significantly over the past 50 years.  And not just in terms of minor things like syntax!  Programming language researchers have made significant strides in developing better programming languages.  To appreciate this development, we’re going to spend a little time looking back at some of the languages in use 20 to 50 years ago to see where we’ve come from.  We’re also going to spend some time looking at Haskell, which is a programming language at the forefront of language research, ahead of main-stream languages, so you can see where we might be going. </a:t>
            </a:r>
          </a:p>
          <a:p>
            <a:endParaRPr lang="en-US" altLang="en-US"/>
          </a:p>
          <a:p>
            <a:r>
              <a:rPr lang="en-US" altLang="en-US"/>
              <a:t>Graph roughly breaks down by decade.  Lisp late 50s, Algol 60’s, Pascal &amp; C 70s, ML, Modula, C++, Smalltalk 80s, Haskell and Java 90s and on-going.  (Of course many languages not represented)</a:t>
            </a:r>
          </a:p>
          <a:p>
            <a:endParaRPr lang="en-US" altLang="en-US"/>
          </a:p>
          <a:p>
            <a:r>
              <a:rPr lang="en-US" altLang="en-US"/>
              <a:t>C.A.R. Hoare: Here is a language so far ahead of its time, that it was not only an improvement on its predecessors, but also on nearly all its successors.</a:t>
            </a:r>
          </a:p>
          <a:p>
            <a:endParaRPr lang="en-US" altLang="en-US"/>
          </a:p>
          <a:p>
            <a:r>
              <a:rPr lang="en-US" altLang="en-US"/>
              <a:t>LISP: astonishingly modern compared to other languages of the time; needed decades for machine power to catch up to the power of the language.</a:t>
            </a:r>
          </a:p>
          <a:p>
            <a:endParaRPr lang="en-US" altLang="en-US"/>
          </a:p>
          <a:p>
            <a:r>
              <a:rPr lang="en-US" altLang="en-US"/>
              <a:t>languages are designed with a set of world assumptions; when those assumptions change, “best” language can also change.</a:t>
            </a:r>
          </a:p>
          <a:p>
            <a:r>
              <a:rPr lang="en-US" altLang="en-US"/>
              <a:t>why do language research when there is C++?</a:t>
            </a:r>
          </a:p>
          <a:p>
            <a:r>
              <a:rPr lang="en-US" altLang="en-US"/>
              <a:t>ex: garbage collection</a:t>
            </a:r>
          </a:p>
          <a:p>
            <a:r>
              <a:rPr lang="en-US" altLang="en-US"/>
              <a:t>cost of software: hardware cost to peoplecosts</a:t>
            </a:r>
          </a:p>
        </p:txBody>
      </p:sp>
      <p:sp>
        <p:nvSpPr>
          <p:cNvPr id="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43EA2A86-226F-4128-9674-074B93FC1993}" type="slidenum">
              <a:rPr lang="en-GB" altLang="en-US" sz="1300">
                <a:latin typeface="Calibri" pitchFamily="34" charset="0"/>
                <a:ea typeface="MS PGothic" pitchFamily="34" charset="-128"/>
              </a:rPr>
              <a:pPr algn="r"/>
              <a:t>12</a:t>
            </a:fld>
            <a:endParaRPr lang="en-GB" altLang="en-US" sz="1300">
              <a:latin typeface="Calibri" pitchFamily="34" charset="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F8E7DCF-7CB1-4FAC-9C7F-5AE0BFD4CBE4}" type="slidenum">
              <a:rPr lang="en-US" altLang="en-US"/>
              <a:pPr/>
              <a:t>22</a:t>
            </a:fld>
            <a:endParaRPr lang="en-US" altLang="en-US"/>
          </a:p>
        </p:txBody>
      </p:sp>
      <p:sp>
        <p:nvSpPr>
          <p:cNvPr id="24578" name="Slide Image Placeholder 1"/>
          <p:cNvSpPr>
            <a:spLocks noGrp="1" noRot="1" noChangeAspect="1" noTextEdi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US" altLang="en-US"/>
          </a:p>
        </p:txBody>
      </p:sp>
      <p:sp>
        <p:nvSpPr>
          <p:cNvPr id="38916"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5544E573-CCB1-4446-99CC-E0421DAE4A2E}" type="slidenum">
              <a:rPr lang="en-GB" altLang="en-US" sz="1300">
                <a:latin typeface="Calibri" pitchFamily="34" charset="0"/>
                <a:ea typeface="MS PGothic" pitchFamily="34" charset="-128"/>
              </a:rPr>
              <a:pPr algn="r"/>
              <a:t>22</a:t>
            </a:fld>
            <a:endParaRPr lang="en-GB" altLang="en-US" sz="1300">
              <a:latin typeface="Calibri" pitchFamily="34" charset="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FA4C0F6-0E98-49D6-8ABB-D48C2B76FE02}" type="slidenum">
              <a:rPr lang="en-US" altLang="en-US"/>
              <a:pPr/>
              <a:t>23</a:t>
            </a:fld>
            <a:endParaRPr lang="en-US" altLang="en-US"/>
          </a:p>
        </p:txBody>
      </p:sp>
      <p:sp>
        <p:nvSpPr>
          <p:cNvPr id="26626" name="Slide Image Placeholder 1"/>
          <p:cNvSpPr>
            <a:spLocks noGrp="1" noRot="1" noChangeAspect="1" noTextEdi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r>
              <a:rPr lang="en-US" altLang="en-US"/>
              <a:t>Initial motto: Avoid success at all costs!  So designers could play with different options and not have to support a user base</a:t>
            </a:r>
          </a:p>
          <a:p>
            <a:pPr>
              <a:spcBef>
                <a:spcPct val="0"/>
              </a:spcBef>
            </a:pPr>
            <a:r>
              <a:rPr lang="en-US" altLang="en-US"/>
              <a:t>After a while, people started wanting to use the language for real though.</a:t>
            </a:r>
          </a:p>
          <a:p>
            <a:pPr>
              <a:spcBef>
                <a:spcPct val="0"/>
              </a:spcBef>
            </a:pPr>
            <a:r>
              <a:rPr lang="en-US" altLang="en-US"/>
              <a:t>Haskell98: stable version for users and tool writers</a:t>
            </a:r>
          </a:p>
          <a:p>
            <a:pPr>
              <a:spcBef>
                <a:spcPct val="0"/>
              </a:spcBef>
            </a:pPr>
            <a:r>
              <a:rPr lang="en-US" altLang="en-US"/>
              <a:t>Haskell’: updated stable version for users, that incorporates innovations of intervening decade</a:t>
            </a:r>
          </a:p>
          <a:p>
            <a:pPr>
              <a:spcBef>
                <a:spcPct val="0"/>
              </a:spcBef>
            </a:pPr>
            <a:r>
              <a:rPr lang="en-US" altLang="en-US"/>
              <a:t>Hackage: online repository of libraries, which contains &gt;2000 libraries as of July 2010; these libraries have been downloaded over a million times.  Business like Amgen, a biotech company, and credit suisse first boston, are using Haskell because it solves their problems better than any other language out there.</a:t>
            </a:r>
          </a:p>
        </p:txBody>
      </p:sp>
      <p:sp>
        <p:nvSpPr>
          <p:cNvPr id="43012"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0C2A0711-D58C-4B8B-A689-54BAC49C06FE}" type="slidenum">
              <a:rPr lang="en-GB" altLang="en-US" sz="1300">
                <a:latin typeface="Calibri" pitchFamily="34" charset="0"/>
                <a:ea typeface="MS PGothic" pitchFamily="34" charset="-128"/>
              </a:rPr>
              <a:pPr algn="r"/>
              <a:t>23</a:t>
            </a:fld>
            <a:endParaRPr lang="en-GB" altLang="en-US" sz="1300">
              <a:latin typeface="Calibri" pitchFamily="34" charset="0"/>
              <a:ea typeface="MS PGothic"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34B5A81-2FDD-4F61-B760-641195036864}" type="slidenum">
              <a:rPr lang="en-US" altLang="en-US"/>
              <a:pPr/>
              <a:t>28</a:t>
            </a:fld>
            <a:endParaRPr lang="en-US" altLang="en-US"/>
          </a:p>
        </p:txBody>
      </p:sp>
      <p:sp>
        <p:nvSpPr>
          <p:cNvPr id="34818"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r>
              <a:rPr lang="en-US" altLang="en-US"/>
              <a:t>Note that in Haskell, ‘:’ means “cons” and ‘::’ means “has type.”  In ML, the meaning of these two symbols is reversed: ‘:’ means “has type” and ‘::’ means “cons.”</a:t>
            </a:r>
          </a:p>
          <a:p>
            <a:endParaRPr lang="en-US" altLang="en-US"/>
          </a:p>
          <a:p>
            <a:r>
              <a:rPr lang="en-US" altLang="en-US"/>
              <a:t>In Haskell, lower case types are type variables, such as the type ‘a’ in the type of [].   In ML, type variables are preceeded by a tick: ‘a.</a:t>
            </a:r>
          </a:p>
        </p:txBody>
      </p:sp>
      <p:sp>
        <p:nvSpPr>
          <p:cNvPr id="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1779606E-92A7-49B6-8996-65D80AB144A5}" type="slidenum">
              <a:rPr lang="en-GB" altLang="en-US" sz="1300">
                <a:latin typeface="Calibri" pitchFamily="34" charset="0"/>
                <a:ea typeface="MS PGothic" pitchFamily="34" charset="-128"/>
              </a:rPr>
              <a:pPr algn="r"/>
              <a:t>28</a:t>
            </a:fld>
            <a:endParaRPr lang="en-GB" altLang="en-US" sz="1300">
              <a:latin typeface="Calibri" pitchFamily="34" charset="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18E070A-3129-475E-885A-D572348B9BCD}" type="slidenum">
              <a:rPr lang="en-US" altLang="en-US"/>
              <a:pPr/>
              <a:t>29</a:t>
            </a:fld>
            <a:endParaRPr lang="en-US" altLang="en-US"/>
          </a:p>
        </p:txBody>
      </p:sp>
      <p:sp>
        <p:nvSpPr>
          <p:cNvPr id="83970" name="Slide Image Placeholder 1"/>
          <p:cNvSpPr>
            <a:spLocks noGrp="1" noRot="1" noChangeAspect="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p:spPr>
      </p:sp>
      <p:sp>
        <p:nvSpPr>
          <p:cNvPr id="83971" name="Notes Placeholder 2"/>
          <p:cNvSpPr>
            <a:spLocks noGrp="1"/>
          </p:cNvSpPr>
          <p:nvPr>
            <p:ph type="body" idx="1"/>
          </p:nvPr>
        </p:nvSpPr>
        <p:spPr bwMode="auto">
          <a:xfrm>
            <a:off x="709613" y="4860925"/>
            <a:ext cx="5683250" cy="4605338"/>
          </a:xfrm>
          <a:prstGeom prst="rect">
            <a:avLst/>
          </a:prstGeom>
          <a:solidFill>
            <a:srgbClr val="FFFFFF"/>
          </a:solidFill>
          <a:ln>
            <a:solidFill>
              <a:srgbClr val="000000"/>
            </a:solidFill>
            <a:miter lim="800000"/>
            <a:headEnd/>
            <a:tailEnd/>
          </a:ln>
        </p:spPr>
        <p:txBody>
          <a:bodyPr lIns="99057" tIns="49528" rIns="99057" bIns="49528"/>
          <a:lstStyle/>
          <a:p>
            <a:endParaRPr lang="en-US" altLang="en-US"/>
          </a:p>
        </p:txBody>
      </p:sp>
      <p:sp>
        <p:nvSpPr>
          <p:cNvPr id="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52524850-7C71-4056-A827-BAF59E7DC14C}" type="slidenum">
              <a:rPr lang="en-GB" altLang="en-US" sz="1300">
                <a:latin typeface="Calibri" pitchFamily="34" charset="0"/>
                <a:ea typeface="MS PGothic" pitchFamily="34" charset="-128"/>
              </a:rPr>
              <a:pPr algn="r"/>
              <a:t>29</a:t>
            </a:fld>
            <a:endParaRPr lang="en-GB" altLang="en-US" sz="1300">
              <a:latin typeface="Calibri" pitchFamily="34" charset="0"/>
              <a:ea typeface="MS PGothic"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3D23FA3-C921-4056-A576-320B291E3B16}" type="slidenum">
              <a:rPr lang="en-US" altLang="en-US"/>
              <a:pPr/>
              <a:t>38</a:t>
            </a:fld>
            <a:endParaRPr lang="en-US" altLang="en-US"/>
          </a:p>
        </p:txBody>
      </p:sp>
      <p:sp>
        <p:nvSpPr>
          <p:cNvPr id="49154"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r>
              <a:rPr lang="en-GB" altLang="en-US"/>
              <a:t>In Haskell, putting parens around an infix operator converts that operator to be an ordinary function.</a:t>
            </a:r>
          </a:p>
        </p:txBody>
      </p:sp>
      <p:sp>
        <p:nvSpPr>
          <p:cNvPr id="60420"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9D7160ED-4222-4AFD-BB2A-FEB913955A72}" type="slidenum">
              <a:rPr lang="en-GB" altLang="en-US" sz="1300">
                <a:latin typeface="Calibri" pitchFamily="34" charset="0"/>
                <a:ea typeface="MS PGothic" pitchFamily="34" charset="-128"/>
              </a:rPr>
              <a:pPr algn="r"/>
              <a:t>38</a:t>
            </a:fld>
            <a:endParaRPr lang="en-GB" altLang="en-US" sz="1300">
              <a:latin typeface="Calibri" pitchFamily="34" charset="0"/>
              <a:ea typeface="MS PGothic"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3D69263-ED77-429C-B7E2-AFE2CF617ED9}" type="slidenum">
              <a:rPr lang="en-US" altLang="en-US"/>
              <a:pPr/>
              <a:t>39</a:t>
            </a:fld>
            <a:endParaRPr lang="en-US" altLang="en-US"/>
          </a:p>
        </p:txBody>
      </p:sp>
      <p:sp>
        <p:nvSpPr>
          <p:cNvPr id="51202"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r>
              <a:rPr lang="en-GB" altLang="en-US"/>
              <a:t>Putting ticks around a function converts the function to an infix operator.</a:t>
            </a:r>
          </a:p>
        </p:txBody>
      </p:sp>
      <p:sp>
        <p:nvSpPr>
          <p:cNvPr id="62468"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D50A1C51-1E09-4CED-BFFA-6AC9DFFADA93}" type="slidenum">
              <a:rPr lang="en-GB" altLang="en-US" sz="1300">
                <a:latin typeface="Calibri" pitchFamily="34" charset="0"/>
                <a:ea typeface="MS PGothic" pitchFamily="34" charset="-128"/>
              </a:rPr>
              <a:pPr algn="r"/>
              <a:t>39</a:t>
            </a:fld>
            <a:endParaRPr lang="en-GB" altLang="en-US" sz="1300">
              <a:latin typeface="Calibri" pitchFamily="34" charset="0"/>
              <a:ea typeface="MS PGothic"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BB0435F-564D-4F4C-8D75-A66309198E14}" type="slidenum">
              <a:rPr lang="en-US" altLang="en-US"/>
              <a:pPr/>
              <a:t>40</a:t>
            </a:fld>
            <a:endParaRPr lang="en-US" altLang="en-US"/>
          </a:p>
        </p:txBody>
      </p:sp>
      <p:sp>
        <p:nvSpPr>
          <p:cNvPr id="53250"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64516"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28A25617-447E-4F9B-B4EB-334226B4C561}" type="slidenum">
              <a:rPr lang="en-GB" altLang="en-US" sz="1300">
                <a:latin typeface="Calibri" pitchFamily="34" charset="0"/>
                <a:ea typeface="MS PGothic" pitchFamily="34" charset="-128"/>
              </a:rPr>
              <a:pPr algn="r"/>
              <a:t>40</a:t>
            </a:fld>
            <a:endParaRPr lang="en-GB" altLang="en-US" sz="1300">
              <a:latin typeface="Calibri" pitchFamily="34" charset="0"/>
              <a:ea typeface="MS PGothic"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CB368B3-2EB8-48FF-B5EC-5E33281A2659}" type="slidenum">
              <a:rPr lang="en-US" altLang="en-US"/>
              <a:pPr/>
              <a:t>42</a:t>
            </a:fld>
            <a:endParaRPr lang="en-US" altLang="en-US"/>
          </a:p>
        </p:txBody>
      </p:sp>
      <p:sp>
        <p:nvSpPr>
          <p:cNvPr id="58370"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69636"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A1ED1824-4A0D-4CD2-8A1D-1E5E224FC76E}" type="slidenum">
              <a:rPr lang="en-GB" altLang="en-US" sz="1300">
                <a:latin typeface="Calibri" pitchFamily="34" charset="0"/>
                <a:ea typeface="MS PGothic" pitchFamily="34" charset="-128"/>
              </a:rPr>
              <a:pPr algn="r"/>
              <a:t>42</a:t>
            </a:fld>
            <a:endParaRPr lang="en-GB" altLang="en-US" sz="1300">
              <a:latin typeface="Calibri" pitchFamily="34" charset="0"/>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EB42190-45A1-400F-BD06-029A4F12C01B}" type="slidenum">
              <a:rPr lang="en-US" altLang="en-US"/>
              <a:pPr/>
              <a:t>43</a:t>
            </a:fld>
            <a:endParaRPr lang="en-US" altLang="en-US"/>
          </a:p>
        </p:txBody>
      </p:sp>
      <p:sp>
        <p:nvSpPr>
          <p:cNvPr id="60418"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7168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17B82E26-FB5B-4BEF-B418-FBAA03F4C2B0}" type="slidenum">
              <a:rPr lang="en-GB" altLang="en-US" sz="1300">
                <a:latin typeface="Calibri" pitchFamily="34" charset="0"/>
                <a:ea typeface="MS PGothic" pitchFamily="34" charset="-128"/>
              </a:rPr>
              <a:pPr algn="r"/>
              <a:t>43</a:t>
            </a:fld>
            <a:endParaRPr lang="en-GB" altLang="en-US" sz="1300">
              <a:latin typeface="Calibri" pitchFamily="34" charset="0"/>
              <a:ea typeface="MS PGothic"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536477-8D03-4432-A74B-885695806B76}" type="slidenum">
              <a:rPr lang="en-US" altLang="en-US"/>
              <a:pPr/>
              <a:t>46</a:t>
            </a:fld>
            <a:endParaRPr lang="en-US" altLang="en-US"/>
          </a:p>
        </p:txBody>
      </p:sp>
      <p:sp>
        <p:nvSpPr>
          <p:cNvPr id="64514"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73732"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793F9AAD-3A78-4ABC-92E6-70C982F7725E}" type="slidenum">
              <a:rPr lang="en-GB" altLang="en-US" sz="1300">
                <a:latin typeface="Calibri" pitchFamily="34" charset="0"/>
                <a:ea typeface="MS PGothic" pitchFamily="34" charset="-128"/>
              </a:rPr>
              <a:pPr algn="r"/>
              <a:t>46</a:t>
            </a:fld>
            <a:endParaRPr lang="en-GB" altLang="en-US" sz="1300">
              <a:latin typeface="Calibri" pitchFamily="34" charset="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5FBDFDE-F5A1-4AEB-811B-3C53CFEA2A02}" type="slidenum">
              <a:rPr lang="en-US" altLang="en-US"/>
              <a:pPr/>
              <a:t>13</a:t>
            </a:fld>
            <a:endParaRPr lang="en-US" altLang="en-US"/>
          </a:p>
        </p:txBody>
      </p:sp>
      <p:sp>
        <p:nvSpPr>
          <p:cNvPr id="7170" name="Slide Image Placeholder 1"/>
          <p:cNvSpPr>
            <a:spLocks noGrp="1" noRot="1" noChangeAspect="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p:spPr>
      </p:sp>
      <p:sp>
        <p:nvSpPr>
          <p:cNvPr id="7171" name="Notes Placeholder 2"/>
          <p:cNvSpPr>
            <a:spLocks noGrp="1"/>
          </p:cNvSpPr>
          <p:nvPr>
            <p:ph type="body" idx="1"/>
          </p:nvPr>
        </p:nvSpPr>
        <p:spPr bwMode="auto">
          <a:xfrm>
            <a:off x="709613" y="4860925"/>
            <a:ext cx="5683250" cy="4605338"/>
          </a:xfrm>
          <a:prstGeom prst="rect">
            <a:avLst/>
          </a:prstGeom>
          <a:solidFill>
            <a:srgbClr val="FFFFFF"/>
          </a:solidFill>
          <a:ln>
            <a:solidFill>
              <a:srgbClr val="000000"/>
            </a:solidFill>
            <a:miter lim="800000"/>
            <a:headEnd/>
            <a:tailEnd/>
          </a:ln>
        </p:spPr>
        <p:txBody>
          <a:bodyPr lIns="99057" tIns="49528" rIns="99057" bIns="49528"/>
          <a:lstStyle/>
          <a:p>
            <a:r>
              <a:rPr lang="en-US" altLang="en-US"/>
              <a:t>Odd syntax: comes from how they knew how to parse with extremely limited memory.</a:t>
            </a:r>
          </a:p>
          <a:p>
            <a:r>
              <a:rPr lang="en-US" altLang="en-US"/>
              <a:t>very difficult to optimize C code because so much about the underlying machine is exposed to the programmer.  compiler can only make changes that the programmer can’t distinguish, because otherwise, the behavior of the program might change in unacceptable ways.    Programmers responsibility to write fast code.</a:t>
            </a:r>
          </a:p>
          <a:p>
            <a:endParaRPr lang="en-US" altLang="en-US"/>
          </a:p>
          <a:p>
            <a:r>
              <a:rPr lang="en-US" altLang="en-US"/>
              <a:t>How many of you have written a little C code?  a lot of C code?</a:t>
            </a:r>
          </a:p>
        </p:txBody>
      </p:sp>
      <p:sp>
        <p:nvSpPr>
          <p:cNvPr id="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2F080537-A120-49CE-A37F-C4B216075C14}" type="slidenum">
              <a:rPr lang="en-GB" altLang="en-US" sz="1300">
                <a:latin typeface="Calibri" pitchFamily="34" charset="0"/>
                <a:ea typeface="MS PGothic" pitchFamily="34" charset="-128"/>
              </a:rPr>
              <a:pPr algn="r"/>
              <a:t>13</a:t>
            </a:fld>
            <a:endParaRPr lang="en-GB" altLang="en-US" sz="1300">
              <a:latin typeface="Calibri" pitchFamily="34" charset="0"/>
              <a:ea typeface="MS PGothic"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96C2AC-294E-4141-A9FB-76F19E65B645}" type="slidenum">
              <a:rPr lang="en-US" altLang="en-US"/>
              <a:pPr/>
              <a:t>47</a:t>
            </a:fld>
            <a:endParaRPr lang="en-US" altLang="en-US"/>
          </a:p>
        </p:txBody>
      </p:sp>
      <p:sp>
        <p:nvSpPr>
          <p:cNvPr id="66562"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75780"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F28C3529-848F-4CEB-B766-C8AC0632F15B}" type="slidenum">
              <a:rPr lang="en-GB" altLang="en-US" sz="1300">
                <a:latin typeface="Calibri" pitchFamily="34" charset="0"/>
                <a:ea typeface="MS PGothic" pitchFamily="34" charset="-128"/>
              </a:rPr>
              <a:pPr algn="r"/>
              <a:t>47</a:t>
            </a:fld>
            <a:endParaRPr lang="en-GB" altLang="en-US" sz="1300">
              <a:latin typeface="Calibri" pitchFamily="34" charset="0"/>
              <a:ea typeface="MS PGothic"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C6036AB-18AD-434B-ABCE-10A1DA88C530}" type="slidenum">
              <a:rPr lang="en-US" altLang="en-US"/>
              <a:pPr/>
              <a:t>48</a:t>
            </a:fld>
            <a:endParaRPr lang="en-US" altLang="en-US"/>
          </a:p>
        </p:txBody>
      </p:sp>
      <p:sp>
        <p:nvSpPr>
          <p:cNvPr id="68610"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77828"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091C3A10-B139-4CE9-9D3D-B25B0B5A995F}" type="slidenum">
              <a:rPr lang="en-GB" altLang="en-US" sz="1300">
                <a:latin typeface="Calibri" pitchFamily="34" charset="0"/>
                <a:ea typeface="MS PGothic" pitchFamily="34" charset="-128"/>
              </a:rPr>
              <a:pPr algn="r"/>
              <a:t>48</a:t>
            </a:fld>
            <a:endParaRPr lang="en-GB" altLang="en-US" sz="1300">
              <a:latin typeface="Calibri" pitchFamily="34" charset="0"/>
              <a:ea typeface="MS PGothic"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FACA44A-5F36-4174-B25A-632F813381A2}" type="slidenum">
              <a:rPr lang="en-US" altLang="en-US"/>
              <a:pPr/>
              <a:t>49</a:t>
            </a:fld>
            <a:endParaRPr lang="en-US" altLang="en-US"/>
          </a:p>
        </p:txBody>
      </p:sp>
      <p:sp>
        <p:nvSpPr>
          <p:cNvPr id="70658"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79876"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DA970E26-3894-47AB-A9CE-1105C4C9F8D8}" type="slidenum">
              <a:rPr lang="en-GB" altLang="en-US" sz="1300">
                <a:latin typeface="Calibri" pitchFamily="34" charset="0"/>
                <a:ea typeface="MS PGothic" pitchFamily="34" charset="-128"/>
              </a:rPr>
              <a:pPr algn="r"/>
              <a:t>49</a:t>
            </a:fld>
            <a:endParaRPr lang="en-GB" altLang="en-US" sz="1300">
              <a:latin typeface="Calibri" pitchFamily="34" charset="0"/>
              <a:ea typeface="MS PGothic"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D3B40B-84B5-4581-93D0-95AA9C76B13D}" type="slidenum">
              <a:rPr lang="en-US" altLang="en-US"/>
              <a:pPr/>
              <a:t>50</a:t>
            </a:fld>
            <a:endParaRPr lang="en-US" altLang="en-US"/>
          </a:p>
        </p:txBody>
      </p:sp>
      <p:sp>
        <p:nvSpPr>
          <p:cNvPr id="72706"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8192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981C6D72-D471-49F0-BE9F-E460EC7D8A7F}" type="slidenum">
              <a:rPr lang="en-GB" altLang="en-US" sz="1300">
                <a:latin typeface="Calibri" pitchFamily="34" charset="0"/>
                <a:ea typeface="MS PGothic" pitchFamily="34" charset="-128"/>
              </a:rPr>
              <a:pPr algn="r"/>
              <a:t>50</a:t>
            </a:fld>
            <a:endParaRPr lang="en-GB" altLang="en-US" sz="1300">
              <a:latin typeface="Calibri" pitchFamily="34" charset="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D450F73-BCCF-487D-99E6-9D0353739B8D}" type="slidenum">
              <a:rPr lang="en-US" altLang="en-US"/>
              <a:pPr/>
              <a:t>14</a:t>
            </a:fld>
            <a:endParaRPr lang="en-US" altLang="en-US"/>
          </a:p>
        </p:txBody>
      </p:sp>
      <p:sp>
        <p:nvSpPr>
          <p:cNvPr id="9218" name="Slide Image Placeholder 1"/>
          <p:cNvSpPr>
            <a:spLocks noGrp="1" noRot="1" noChangeAspect="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p:spPr>
      </p:sp>
      <p:sp>
        <p:nvSpPr>
          <p:cNvPr id="9219" name="Notes Placeholder 2"/>
          <p:cNvSpPr>
            <a:spLocks noGrp="1"/>
          </p:cNvSpPr>
          <p:nvPr>
            <p:ph type="body" idx="1"/>
          </p:nvPr>
        </p:nvSpPr>
        <p:spPr bwMode="auto">
          <a:xfrm>
            <a:off x="709613" y="4860925"/>
            <a:ext cx="5683250" cy="4605338"/>
          </a:xfrm>
          <a:prstGeom prst="rect">
            <a:avLst/>
          </a:prstGeom>
          <a:solidFill>
            <a:srgbClr val="FFFFFF"/>
          </a:solidFill>
          <a:ln>
            <a:solidFill>
              <a:srgbClr val="000000"/>
            </a:solidFill>
            <a:miter lim="800000"/>
            <a:headEnd/>
            <a:tailEnd/>
          </a:ln>
        </p:spPr>
        <p:txBody>
          <a:bodyPr lIns="99057" tIns="49528" rIns="99057" bIns="49528"/>
          <a:lstStyle/>
          <a:p>
            <a:r>
              <a:rPr lang="en-US" altLang="en-US"/>
              <a:t>For many years, ML served as the language in which most research into type systems was done. </a:t>
            </a:r>
          </a:p>
          <a:p>
            <a:r>
              <a:rPr lang="en-US" altLang="en-US"/>
              <a:t>How many of you have programmed a little in ML?  a lot?</a:t>
            </a:r>
          </a:p>
        </p:txBody>
      </p:sp>
      <p:sp>
        <p:nvSpPr>
          <p:cNvPr id="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EF8201EF-28E8-4138-99F4-49A8427954AC}" type="slidenum">
              <a:rPr lang="en-GB" altLang="en-US" sz="1300">
                <a:latin typeface="Calibri" pitchFamily="34" charset="0"/>
                <a:ea typeface="MS PGothic" pitchFamily="34" charset="-128"/>
              </a:rPr>
              <a:pPr algn="r"/>
              <a:t>14</a:t>
            </a:fld>
            <a:endParaRPr lang="en-GB" altLang="en-US" sz="1300">
              <a:latin typeface="Calibri" pitchFamily="34" charset="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1FBA679-1115-4F5C-B56D-8169F5109D4A}" type="slidenum">
              <a:rPr lang="en-US" altLang="en-US"/>
              <a:pPr/>
              <a:t>15</a:t>
            </a:fld>
            <a:endParaRPr lang="en-US" altLang="en-US"/>
          </a:p>
        </p:txBody>
      </p:sp>
      <p:sp>
        <p:nvSpPr>
          <p:cNvPr id="11266"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3072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128EA2F2-CD45-4231-BFF7-E6AE14C36B05}" type="slidenum">
              <a:rPr lang="en-GB" altLang="en-US" sz="1300">
                <a:latin typeface="Calibri" pitchFamily="34" charset="0"/>
                <a:ea typeface="MS PGothic" pitchFamily="34" charset="-128"/>
              </a:rPr>
              <a:pPr algn="r"/>
              <a:t>15</a:t>
            </a:fld>
            <a:endParaRPr lang="en-GB" altLang="en-US" sz="1300">
              <a:latin typeface="Calibri" pitchFamily="34" charset="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4F6E5F-678A-4A45-9055-50DF51EAEB4E}" type="slidenum">
              <a:rPr lang="en-US" altLang="en-US"/>
              <a:pPr/>
              <a:t>17</a:t>
            </a:fld>
            <a:endParaRPr lang="en-US" altLang="en-US"/>
          </a:p>
        </p:txBody>
      </p:sp>
      <p:sp>
        <p:nvSpPr>
          <p:cNvPr id="14338"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GB" altLang="en-US"/>
          </a:p>
        </p:txBody>
      </p:sp>
      <p:sp>
        <p:nvSpPr>
          <p:cNvPr id="32772"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A3EF561C-A7EA-4FC9-AA99-63492E0F1F43}" type="slidenum">
              <a:rPr lang="en-GB" altLang="en-US" sz="1300">
                <a:latin typeface="Calibri" pitchFamily="34" charset="0"/>
                <a:ea typeface="MS PGothic" pitchFamily="34" charset="-128"/>
              </a:rPr>
              <a:pPr algn="r"/>
              <a:t>17</a:t>
            </a:fld>
            <a:endParaRPr lang="en-GB" altLang="en-US" sz="1300">
              <a:latin typeface="Calibri"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CF11957-F148-4394-9DDD-DADC6845F26D}" type="slidenum">
              <a:rPr lang="en-US" altLang="en-US"/>
              <a:pPr/>
              <a:t>18</a:t>
            </a:fld>
            <a:endParaRPr lang="en-US" altLang="en-US"/>
          </a:p>
        </p:txBody>
      </p:sp>
      <p:sp>
        <p:nvSpPr>
          <p:cNvPr id="16386" name="Slide Image Placeholder 1"/>
          <p:cNvSpPr>
            <a:spLocks noGrp="1" noRot="1" noChangeAspec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r>
              <a:rPr lang="en-GB" altLang="en-US"/>
              <a:t>Sea change: the rise of multi-core and much more parallel programming likely to make minimizing state much more important.</a:t>
            </a:r>
          </a:p>
        </p:txBody>
      </p:sp>
      <p:sp>
        <p:nvSpPr>
          <p:cNvPr id="34820"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102469CF-E65D-44C7-AA09-38CDC2913B4C}" type="slidenum">
              <a:rPr lang="en-GB" altLang="en-US" sz="1300">
                <a:latin typeface="Calibri" pitchFamily="34" charset="0"/>
                <a:ea typeface="MS PGothic" pitchFamily="34" charset="-128"/>
              </a:rPr>
              <a:pPr algn="r"/>
              <a:t>18</a:t>
            </a:fld>
            <a:endParaRPr lang="en-GB" altLang="en-US" sz="1300">
              <a:latin typeface="Calibri" pitchFamily="34" charset="0"/>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AD10D1-5D36-4377-993B-8F0BF9FE8413}" type="slidenum">
              <a:rPr lang="en-US" altLang="en-US"/>
              <a:pPr/>
              <a:t>19</a:t>
            </a:fld>
            <a:endParaRPr lang="en-US" altLang="en-US"/>
          </a:p>
        </p:txBody>
      </p:sp>
      <p:sp>
        <p:nvSpPr>
          <p:cNvPr id="18434" name="Slide Image Placeholder 1"/>
          <p:cNvSpPr>
            <a:spLocks noGrp="1" noRot="1" noChangeAspect="1" noTextEdi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US" altLang="en-US"/>
          </a:p>
        </p:txBody>
      </p:sp>
      <p:sp>
        <p:nvSpPr>
          <p:cNvPr id="36868"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48F3ADBB-AA25-489E-A854-0BBD5B04F066}" type="slidenum">
              <a:rPr lang="en-GB" altLang="en-US" sz="1300">
                <a:latin typeface="Calibri" pitchFamily="34" charset="0"/>
                <a:ea typeface="MS PGothic" pitchFamily="34" charset="-128"/>
              </a:rPr>
              <a:pPr algn="r"/>
              <a:t>19</a:t>
            </a:fld>
            <a:endParaRPr lang="en-GB" altLang="en-US" sz="1300">
              <a:latin typeface="Calibri" pitchFamily="34" charset="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C4EBD0-019F-45F5-AEF3-B8A955C49902}" type="slidenum">
              <a:rPr lang="en-US" altLang="en-US"/>
              <a:pPr/>
              <a:t>20</a:t>
            </a:fld>
            <a:endParaRPr lang="en-US" altLang="en-US"/>
          </a:p>
        </p:txBody>
      </p:sp>
      <p:sp>
        <p:nvSpPr>
          <p:cNvPr id="20482" name="Slide Image Placeholder 1"/>
          <p:cNvSpPr>
            <a:spLocks noGrp="1" noRot="1" noChangeAspect="1" noTextEdi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US" altLang="en-US"/>
          </a:p>
        </p:txBody>
      </p:sp>
      <p:sp>
        <p:nvSpPr>
          <p:cNvPr id="38916"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DAC42AD8-BC7C-4E4B-A0D0-12894FCF8F21}" type="slidenum">
              <a:rPr lang="en-GB" altLang="en-US" sz="1300">
                <a:latin typeface="Calibri" pitchFamily="34" charset="0"/>
                <a:ea typeface="MS PGothic" pitchFamily="34" charset="-128"/>
              </a:rPr>
              <a:pPr algn="r"/>
              <a:t>20</a:t>
            </a:fld>
            <a:endParaRPr lang="en-GB" altLang="en-US" sz="1300">
              <a:latin typeface="Calibri" pitchFamily="34"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E233957-457B-4557-8F6A-825BF0935EF4}" type="slidenum">
              <a:rPr lang="en-US" altLang="en-US"/>
              <a:pPr/>
              <a:t>21</a:t>
            </a:fld>
            <a:endParaRPr lang="en-US" altLang="en-US"/>
          </a:p>
        </p:txBody>
      </p:sp>
      <p:sp>
        <p:nvSpPr>
          <p:cNvPr id="22530" name="Slide Image Placeholder 1"/>
          <p:cNvSpPr>
            <a:spLocks noGrp="1" noRot="1" noChangeAspect="1" noTextEdit="1"/>
          </p:cNvSpPr>
          <p:nvPr>
            <p:ph type="sldImg"/>
          </p:nvPr>
        </p:nvSpPr>
        <p:spPr bwMode="auto">
          <a:xfrm>
            <a:off x="992188"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xfrm>
            <a:off x="709613" y="4860925"/>
            <a:ext cx="5683250" cy="46053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57" tIns="49528" rIns="99057" bIns="49528"/>
          <a:lstStyle/>
          <a:p>
            <a:pPr>
              <a:spcBef>
                <a:spcPct val="0"/>
              </a:spcBef>
            </a:pPr>
            <a:endParaRPr lang="en-US" altLang="en-US"/>
          </a:p>
        </p:txBody>
      </p:sp>
      <p:sp>
        <p:nvSpPr>
          <p:cNvPr id="40964" name="Slide Number Placeholder 3"/>
          <p:cNvSpPr txBox="1">
            <a:spLocks noGrp="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algn="l" defTabSz="990600">
              <a:defRPr sz="2400">
                <a:solidFill>
                  <a:schemeClr val="tx1"/>
                </a:solidFill>
                <a:latin typeface="Times New Roman" pitchFamily="18" charset="0"/>
              </a:defRPr>
            </a:lvl1pPr>
            <a:lvl2pPr marL="804863" indent="-309563" algn="l" defTabSz="990600">
              <a:defRPr sz="2400">
                <a:solidFill>
                  <a:schemeClr val="tx1"/>
                </a:solidFill>
                <a:latin typeface="Times New Roman" pitchFamily="18" charset="0"/>
              </a:defRPr>
            </a:lvl2pPr>
            <a:lvl3pPr marL="1238250" indent="-247650" algn="l" defTabSz="990600">
              <a:defRPr sz="2400">
                <a:solidFill>
                  <a:schemeClr val="tx1"/>
                </a:solidFill>
                <a:latin typeface="Times New Roman" pitchFamily="18" charset="0"/>
              </a:defRPr>
            </a:lvl3pPr>
            <a:lvl4pPr marL="1733550" indent="-247650" algn="l" defTabSz="990600">
              <a:defRPr sz="2400">
                <a:solidFill>
                  <a:schemeClr val="tx1"/>
                </a:solidFill>
                <a:latin typeface="Times New Roman" pitchFamily="18" charset="0"/>
              </a:defRPr>
            </a:lvl4pPr>
            <a:lvl5pPr marL="2228850" indent="-247650" algn="l" defTabSz="990600">
              <a:defRPr sz="2400">
                <a:solidFill>
                  <a:schemeClr val="tx1"/>
                </a:solidFill>
                <a:latin typeface="Times New Roman" pitchFamily="18" charset="0"/>
              </a:defRPr>
            </a:lvl5pPr>
            <a:lvl6pPr marL="2686050" indent="-247650" defTabSz="990600" fontAlgn="base">
              <a:spcBef>
                <a:spcPct val="0"/>
              </a:spcBef>
              <a:spcAft>
                <a:spcPct val="0"/>
              </a:spcAft>
              <a:defRPr sz="2400">
                <a:solidFill>
                  <a:schemeClr val="tx1"/>
                </a:solidFill>
                <a:latin typeface="Times New Roman" pitchFamily="18" charset="0"/>
              </a:defRPr>
            </a:lvl6pPr>
            <a:lvl7pPr marL="3143250" indent="-247650" defTabSz="990600" fontAlgn="base">
              <a:spcBef>
                <a:spcPct val="0"/>
              </a:spcBef>
              <a:spcAft>
                <a:spcPct val="0"/>
              </a:spcAft>
              <a:defRPr sz="2400">
                <a:solidFill>
                  <a:schemeClr val="tx1"/>
                </a:solidFill>
                <a:latin typeface="Times New Roman" pitchFamily="18" charset="0"/>
              </a:defRPr>
            </a:lvl7pPr>
            <a:lvl8pPr marL="3600450" indent="-247650" defTabSz="990600" fontAlgn="base">
              <a:spcBef>
                <a:spcPct val="0"/>
              </a:spcBef>
              <a:spcAft>
                <a:spcPct val="0"/>
              </a:spcAft>
              <a:defRPr sz="2400">
                <a:solidFill>
                  <a:schemeClr val="tx1"/>
                </a:solidFill>
                <a:latin typeface="Times New Roman" pitchFamily="18" charset="0"/>
              </a:defRPr>
            </a:lvl8pPr>
            <a:lvl9pPr marL="4057650" indent="-247650" defTabSz="990600" fontAlgn="base">
              <a:spcBef>
                <a:spcPct val="0"/>
              </a:spcBef>
              <a:spcAft>
                <a:spcPct val="0"/>
              </a:spcAft>
              <a:defRPr sz="2400">
                <a:solidFill>
                  <a:schemeClr val="tx1"/>
                </a:solidFill>
                <a:latin typeface="Times New Roman" pitchFamily="18" charset="0"/>
              </a:defRPr>
            </a:lvl9pPr>
          </a:lstStyle>
          <a:p>
            <a:pPr algn="r"/>
            <a:fld id="{F5DD7C2D-86D2-49DF-A0AF-3D7DFD0E56FE}" type="slidenum">
              <a:rPr lang="en-GB" altLang="en-US" sz="1300">
                <a:latin typeface="Calibri" pitchFamily="34" charset="0"/>
                <a:ea typeface="MS PGothic" pitchFamily="34" charset="-128"/>
              </a:rPr>
              <a:pPr algn="r"/>
              <a:t>21</a:t>
            </a:fld>
            <a:endParaRPr lang="en-GB" altLang="en-US" sz="1300">
              <a:latin typeface="Calibri"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79D06B9-2A4D-4AC7-A9B7-A49F8BE2E8AF}" type="slidenum">
              <a:rPr lang="en-US" altLang="en-US"/>
              <a:pPr/>
              <a:t>‹#›</a:t>
            </a:fld>
            <a:endParaRPr lang="en-US" altLang="en-US"/>
          </a:p>
        </p:txBody>
      </p:sp>
    </p:spTree>
    <p:extLst>
      <p:ext uri="{BB962C8B-B14F-4D97-AF65-F5344CB8AC3E}">
        <p14:creationId xmlns:p14="http://schemas.microsoft.com/office/powerpoint/2010/main" val="139806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4561645-D20F-4430-B87D-62E8BBAA67C7}" type="slidenum">
              <a:rPr lang="en-US" altLang="en-US"/>
              <a:pPr/>
              <a:t>‹#›</a:t>
            </a:fld>
            <a:endParaRPr lang="en-US" altLang="en-US"/>
          </a:p>
        </p:txBody>
      </p:sp>
    </p:spTree>
    <p:extLst>
      <p:ext uri="{BB962C8B-B14F-4D97-AF65-F5344CB8AC3E}">
        <p14:creationId xmlns:p14="http://schemas.microsoft.com/office/powerpoint/2010/main" val="330532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8DB8458-4C22-47B7-9E56-9B3934F842B7}" type="slidenum">
              <a:rPr lang="en-US" altLang="en-US"/>
              <a:pPr/>
              <a:t>‹#›</a:t>
            </a:fld>
            <a:endParaRPr lang="en-US" altLang="en-US"/>
          </a:p>
        </p:txBody>
      </p:sp>
    </p:spTree>
    <p:extLst>
      <p:ext uri="{BB962C8B-B14F-4D97-AF65-F5344CB8AC3E}">
        <p14:creationId xmlns:p14="http://schemas.microsoft.com/office/powerpoint/2010/main" val="2646279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981200"/>
            <a:ext cx="3810000" cy="4114800"/>
          </a:xfrm>
        </p:spPr>
        <p:txBody>
          <a:bodyPr/>
          <a:lstStyle/>
          <a:p>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9F48F6FF-6836-4195-86E2-09A6F2E20D53}" type="slidenum">
              <a:rPr lang="en-US" altLang="en-US"/>
              <a:pPr/>
              <a:t>‹#›</a:t>
            </a:fld>
            <a:endParaRPr lang="en-US" altLang="en-US"/>
          </a:p>
        </p:txBody>
      </p:sp>
    </p:spTree>
    <p:extLst>
      <p:ext uri="{BB962C8B-B14F-4D97-AF65-F5344CB8AC3E}">
        <p14:creationId xmlns:p14="http://schemas.microsoft.com/office/powerpoint/2010/main" val="134840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9BC7588-5F59-4017-85FD-C38A90AE55DC}" type="slidenum">
              <a:rPr lang="en-US" altLang="en-US"/>
              <a:pPr/>
              <a:t>‹#›</a:t>
            </a:fld>
            <a:endParaRPr lang="en-US" altLang="en-US"/>
          </a:p>
        </p:txBody>
      </p:sp>
    </p:spTree>
    <p:extLst>
      <p:ext uri="{BB962C8B-B14F-4D97-AF65-F5344CB8AC3E}">
        <p14:creationId xmlns:p14="http://schemas.microsoft.com/office/powerpoint/2010/main" val="82671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3279A17-5271-4A6D-8CA6-3C9C4002FCD1}" type="slidenum">
              <a:rPr lang="en-US" altLang="en-US"/>
              <a:pPr/>
              <a:t>‹#›</a:t>
            </a:fld>
            <a:endParaRPr lang="en-US" altLang="en-US"/>
          </a:p>
        </p:txBody>
      </p:sp>
    </p:spTree>
    <p:extLst>
      <p:ext uri="{BB962C8B-B14F-4D97-AF65-F5344CB8AC3E}">
        <p14:creationId xmlns:p14="http://schemas.microsoft.com/office/powerpoint/2010/main" val="129903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41C731A-ADFA-4893-85F4-087A77ABF05F}" type="slidenum">
              <a:rPr lang="en-US" altLang="en-US"/>
              <a:pPr/>
              <a:t>‹#›</a:t>
            </a:fld>
            <a:endParaRPr lang="en-US" altLang="en-US"/>
          </a:p>
        </p:txBody>
      </p:sp>
    </p:spTree>
    <p:extLst>
      <p:ext uri="{BB962C8B-B14F-4D97-AF65-F5344CB8AC3E}">
        <p14:creationId xmlns:p14="http://schemas.microsoft.com/office/powerpoint/2010/main" val="276948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6D6D480-2C2B-4F62-9505-F88C213477D0}" type="slidenum">
              <a:rPr lang="en-US" altLang="en-US"/>
              <a:pPr/>
              <a:t>‹#›</a:t>
            </a:fld>
            <a:endParaRPr lang="en-US" altLang="en-US"/>
          </a:p>
        </p:txBody>
      </p:sp>
    </p:spTree>
    <p:extLst>
      <p:ext uri="{BB962C8B-B14F-4D97-AF65-F5344CB8AC3E}">
        <p14:creationId xmlns:p14="http://schemas.microsoft.com/office/powerpoint/2010/main" val="326079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63BF9420-6104-41CD-8DF1-21C9058D905F}" type="slidenum">
              <a:rPr lang="en-US" altLang="en-US"/>
              <a:pPr/>
              <a:t>‹#›</a:t>
            </a:fld>
            <a:endParaRPr lang="en-US" altLang="en-US"/>
          </a:p>
        </p:txBody>
      </p:sp>
    </p:spTree>
    <p:extLst>
      <p:ext uri="{BB962C8B-B14F-4D97-AF65-F5344CB8AC3E}">
        <p14:creationId xmlns:p14="http://schemas.microsoft.com/office/powerpoint/2010/main" val="120642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5C11750-A761-4D1E-859B-54E9B79C1C09}" type="slidenum">
              <a:rPr lang="en-US" altLang="en-US"/>
              <a:pPr/>
              <a:t>‹#›</a:t>
            </a:fld>
            <a:endParaRPr lang="en-US" altLang="en-US"/>
          </a:p>
        </p:txBody>
      </p:sp>
    </p:spTree>
    <p:extLst>
      <p:ext uri="{BB962C8B-B14F-4D97-AF65-F5344CB8AC3E}">
        <p14:creationId xmlns:p14="http://schemas.microsoft.com/office/powerpoint/2010/main" val="362447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F65F58F-0156-403A-AFED-0DD7A047CE7E}" type="slidenum">
              <a:rPr lang="en-US" altLang="en-US"/>
              <a:pPr/>
              <a:t>‹#›</a:t>
            </a:fld>
            <a:endParaRPr lang="en-US" altLang="en-US"/>
          </a:p>
        </p:txBody>
      </p:sp>
    </p:spTree>
    <p:extLst>
      <p:ext uri="{BB962C8B-B14F-4D97-AF65-F5344CB8AC3E}">
        <p14:creationId xmlns:p14="http://schemas.microsoft.com/office/powerpoint/2010/main" val="342281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879203A-F511-4492-ADAB-EE9EFAAFBDB9}" type="slidenum">
              <a:rPr lang="en-US" altLang="en-US"/>
              <a:pPr/>
              <a:t>‹#›</a:t>
            </a:fld>
            <a:endParaRPr lang="en-US" altLang="en-US"/>
          </a:p>
        </p:txBody>
      </p:sp>
    </p:spTree>
    <p:extLst>
      <p:ext uri="{BB962C8B-B14F-4D97-AF65-F5344CB8AC3E}">
        <p14:creationId xmlns:p14="http://schemas.microsoft.com/office/powerpoint/2010/main" val="318711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A5E880A-1A0D-44FF-ACCD-7AD7015FC3F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haskell.org/ghc/docs/latest/html/librarie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www.cse.chalmers.se/~rjmh/QuickCheck/manual.html"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books.org/wiki/Haskell" TargetMode="External"/><Relationship Id="rId7" Type="http://schemas.openxmlformats.org/officeDocument/2006/relationships/hyperlink" Target="http://haskell.org/haskellwiki/Books_and_tutorials"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haskell.org/haskellwiki/Category:Haskell" TargetMode="External"/><Relationship Id="rId5" Type="http://schemas.openxmlformats.org/officeDocument/2006/relationships/hyperlink" Target="http://haskell.org/haskellwiki/Research_papers" TargetMode="External"/><Relationship Id="rId4" Type="http://schemas.openxmlformats.org/officeDocument/2006/relationships/hyperlink" Target="http://haskell.org/haskellwiki/Blog_artic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Brief history of “programming”</a:t>
            </a:r>
          </a:p>
        </p:txBody>
      </p:sp>
      <p:sp>
        <p:nvSpPr>
          <p:cNvPr id="74755" name="Rectangle 3"/>
          <p:cNvSpPr>
            <a:spLocks noGrp="1" noChangeArrowheads="1"/>
          </p:cNvSpPr>
          <p:nvPr>
            <p:ph type="body" idx="1"/>
          </p:nvPr>
        </p:nvSpPr>
        <p:spPr/>
        <p:txBody>
          <a:bodyPr/>
          <a:lstStyle/>
          <a:p>
            <a:r>
              <a:rPr lang="en-US" altLang="en-US" dirty="0"/>
              <a:t>“Programming” in the sense of devising </a:t>
            </a:r>
            <a:r>
              <a:rPr lang="en-US" altLang="en-US" i="1" dirty="0"/>
              <a:t>rules</a:t>
            </a:r>
            <a:r>
              <a:rPr lang="en-US" altLang="en-US" dirty="0"/>
              <a:t>, </a:t>
            </a:r>
            <a:r>
              <a:rPr lang="en-US" altLang="en-US" i="1" dirty="0"/>
              <a:t>methods</a:t>
            </a:r>
            <a:r>
              <a:rPr lang="en-US" altLang="en-US" dirty="0"/>
              <a:t>, </a:t>
            </a:r>
            <a:r>
              <a:rPr lang="en-US" altLang="en-US" i="1" dirty="0"/>
              <a:t>procedures</a:t>
            </a:r>
            <a:r>
              <a:rPr lang="en-US" altLang="en-US" dirty="0"/>
              <a:t>, </a:t>
            </a:r>
            <a:r>
              <a:rPr lang="en-US" altLang="en-US" i="1" dirty="0"/>
              <a:t>recipes</a:t>
            </a:r>
            <a:r>
              <a:rPr lang="en-US" altLang="en-US" dirty="0"/>
              <a:t>, </a:t>
            </a:r>
            <a:r>
              <a:rPr lang="en-US" altLang="en-US" i="1" dirty="0"/>
              <a:t>algorithms</a:t>
            </a:r>
            <a:r>
              <a:rPr lang="en-US" altLang="en-US" dirty="0"/>
              <a:t>, has always been present in human thought.</a:t>
            </a:r>
          </a:p>
          <a:p>
            <a:r>
              <a:rPr lang="en-US" altLang="en-US" dirty="0"/>
              <a:t>“Algorithm” originates from the name of </a:t>
            </a:r>
            <a:r>
              <a:rPr lang="en-US" altLang="en-US" i="1" dirty="0"/>
              <a:t>Al-Khwarizmi, </a:t>
            </a:r>
            <a:r>
              <a:rPr lang="en-US" altLang="en-US" dirty="0"/>
              <a:t>Arab mathematician from 800AD.</a:t>
            </a:r>
            <a:endParaRPr lang="en-US" alt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Imperative computation</a:t>
            </a:r>
          </a:p>
        </p:txBody>
      </p:sp>
      <p:sp>
        <p:nvSpPr>
          <p:cNvPr id="90115" name="Rectangle 3"/>
          <p:cNvSpPr>
            <a:spLocks noGrp="1" noChangeArrowheads="1"/>
          </p:cNvSpPr>
          <p:nvPr>
            <p:ph type="body" sz="half" idx="1"/>
          </p:nvPr>
        </p:nvSpPr>
        <p:spPr/>
        <p:txBody>
          <a:bodyPr/>
          <a:lstStyle/>
          <a:p>
            <a:r>
              <a:rPr lang="en-US" altLang="en-US" sz="2400"/>
              <a:t>Commands operate on the </a:t>
            </a:r>
            <a:r>
              <a:rPr lang="en-US" altLang="en-US" sz="2400" b="1"/>
              <a:t>store</a:t>
            </a:r>
            <a:r>
              <a:rPr lang="en-US" altLang="en-US" sz="2400"/>
              <a:t>, which contain </a:t>
            </a:r>
            <a:r>
              <a:rPr lang="en-US" altLang="en-US" sz="2400" b="1"/>
              <a:t>locations</a:t>
            </a:r>
            <a:r>
              <a:rPr lang="en-US" altLang="en-US" sz="2400"/>
              <a:t>, and read or write them.</a:t>
            </a:r>
          </a:p>
          <a:p>
            <a:r>
              <a:rPr lang="en-US" altLang="en-US" sz="2400"/>
              <a:t>One view is: commands </a:t>
            </a:r>
            <a:r>
              <a:rPr lang="en-US" altLang="en-US" sz="2400" i="1"/>
              <a:t>transform</a:t>
            </a:r>
            <a:r>
              <a:rPr lang="en-US" altLang="en-US" sz="2400"/>
              <a:t> the </a:t>
            </a:r>
            <a:r>
              <a:rPr lang="en-US" altLang="en-US" sz="2400" b="1"/>
              <a:t>state</a:t>
            </a:r>
            <a:r>
              <a:rPr lang="en-US" altLang="en-US" sz="2400"/>
              <a:t> of the store (</a:t>
            </a:r>
            <a:r>
              <a:rPr lang="en-US" altLang="en-US" sz="2400" i="1"/>
              <a:t>i.e</a:t>
            </a:r>
            <a:r>
              <a:rPr lang="en-US" altLang="en-US" sz="2400"/>
              <a:t>., “functions” of some sort).</a:t>
            </a:r>
          </a:p>
          <a:p>
            <a:r>
              <a:rPr lang="en-US" altLang="en-US" sz="2400"/>
              <a:t>Types are not of much help to ensure correctness.</a:t>
            </a:r>
          </a:p>
          <a:p>
            <a:endParaRPr lang="en-US" altLang="en-US" sz="2400"/>
          </a:p>
        </p:txBody>
      </p:sp>
      <p:sp>
        <p:nvSpPr>
          <p:cNvPr id="90117" name="Rectangle 5"/>
          <p:cNvSpPr>
            <a:spLocks noChangeArrowheads="1"/>
          </p:cNvSpPr>
          <p:nvPr/>
        </p:nvSpPr>
        <p:spPr bwMode="auto">
          <a:xfrm>
            <a:off x="5160963" y="2393950"/>
            <a:ext cx="325437" cy="261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18" name="Rectangle 6"/>
          <p:cNvSpPr>
            <a:spLocks noChangeArrowheads="1"/>
          </p:cNvSpPr>
          <p:nvPr/>
        </p:nvSpPr>
        <p:spPr bwMode="auto">
          <a:xfrm>
            <a:off x="5788025" y="2406650"/>
            <a:ext cx="325438" cy="261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19" name="Rectangle 7"/>
          <p:cNvSpPr>
            <a:spLocks noChangeArrowheads="1"/>
          </p:cNvSpPr>
          <p:nvPr/>
        </p:nvSpPr>
        <p:spPr bwMode="auto">
          <a:xfrm>
            <a:off x="6378575" y="2397125"/>
            <a:ext cx="325438" cy="261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20" name="Rectangle 8"/>
          <p:cNvSpPr>
            <a:spLocks noChangeArrowheads="1"/>
          </p:cNvSpPr>
          <p:nvPr/>
        </p:nvSpPr>
        <p:spPr bwMode="auto">
          <a:xfrm>
            <a:off x="6945313" y="2386013"/>
            <a:ext cx="325437" cy="261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22" name="Rectangle 10"/>
          <p:cNvSpPr>
            <a:spLocks noChangeArrowheads="1"/>
          </p:cNvSpPr>
          <p:nvPr/>
        </p:nvSpPr>
        <p:spPr bwMode="auto">
          <a:xfrm>
            <a:off x="4848225" y="2217738"/>
            <a:ext cx="2617788" cy="625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23" name="Text Box 11"/>
          <p:cNvSpPr txBox="1">
            <a:spLocks noChangeArrowheads="1"/>
          </p:cNvSpPr>
          <p:nvPr/>
        </p:nvSpPr>
        <p:spPr bwMode="auto">
          <a:xfrm>
            <a:off x="7678738" y="2266950"/>
            <a:ext cx="110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Store</a:t>
            </a:r>
          </a:p>
        </p:txBody>
      </p:sp>
      <p:sp>
        <p:nvSpPr>
          <p:cNvPr id="90124" name="Oval 12"/>
          <p:cNvSpPr>
            <a:spLocks noChangeArrowheads="1"/>
          </p:cNvSpPr>
          <p:nvPr/>
        </p:nvSpPr>
        <p:spPr bwMode="auto">
          <a:xfrm>
            <a:off x="5649913" y="3419475"/>
            <a:ext cx="1414462" cy="55086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27" name="AutoShape 15"/>
          <p:cNvSpPr>
            <a:spLocks noChangeArrowheads="1"/>
          </p:cNvSpPr>
          <p:nvPr/>
        </p:nvSpPr>
        <p:spPr bwMode="auto">
          <a:xfrm>
            <a:off x="6162675" y="2855913"/>
            <a:ext cx="276225" cy="576262"/>
          </a:xfrm>
          <a:prstGeom prst="upDownArrow">
            <a:avLst>
              <a:gd name="adj1" fmla="val 50000"/>
              <a:gd name="adj2" fmla="val 4172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28" name="Text Box 16"/>
          <p:cNvSpPr txBox="1">
            <a:spLocks noChangeArrowheads="1"/>
          </p:cNvSpPr>
          <p:nvPr/>
        </p:nvSpPr>
        <p:spPr bwMode="auto">
          <a:xfrm>
            <a:off x="7188200" y="3406775"/>
            <a:ext cx="162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Commands</a:t>
            </a:r>
          </a:p>
        </p:txBody>
      </p:sp>
      <p:sp>
        <p:nvSpPr>
          <p:cNvPr id="90129" name="Line 17"/>
          <p:cNvSpPr>
            <a:spLocks noChangeShapeType="1"/>
          </p:cNvSpPr>
          <p:nvPr/>
        </p:nvSpPr>
        <p:spPr bwMode="auto">
          <a:xfrm flipH="1">
            <a:off x="5173663" y="4046538"/>
            <a:ext cx="738187" cy="989012"/>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130" name="Line 18"/>
          <p:cNvSpPr>
            <a:spLocks noChangeShapeType="1"/>
          </p:cNvSpPr>
          <p:nvPr/>
        </p:nvSpPr>
        <p:spPr bwMode="auto">
          <a:xfrm>
            <a:off x="6789738" y="4057650"/>
            <a:ext cx="876300" cy="89058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131" name="Oval 19"/>
          <p:cNvSpPr>
            <a:spLocks noChangeArrowheads="1"/>
          </p:cNvSpPr>
          <p:nvPr/>
        </p:nvSpPr>
        <p:spPr bwMode="auto">
          <a:xfrm>
            <a:off x="5010150" y="5122863"/>
            <a:ext cx="387350" cy="27622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32" name="Oval 20"/>
          <p:cNvSpPr>
            <a:spLocks noChangeArrowheads="1"/>
          </p:cNvSpPr>
          <p:nvPr/>
        </p:nvSpPr>
        <p:spPr bwMode="auto">
          <a:xfrm>
            <a:off x="6704013" y="5137150"/>
            <a:ext cx="387350" cy="27622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33" name="Oval 21"/>
          <p:cNvSpPr>
            <a:spLocks noChangeArrowheads="1"/>
          </p:cNvSpPr>
          <p:nvPr/>
        </p:nvSpPr>
        <p:spPr bwMode="auto">
          <a:xfrm>
            <a:off x="6142038" y="5127625"/>
            <a:ext cx="387350" cy="27622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34" name="Oval 22"/>
          <p:cNvSpPr>
            <a:spLocks noChangeArrowheads="1"/>
          </p:cNvSpPr>
          <p:nvPr/>
        </p:nvSpPr>
        <p:spPr bwMode="auto">
          <a:xfrm>
            <a:off x="5567363" y="5103813"/>
            <a:ext cx="387350" cy="27622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35" name="Oval 23"/>
          <p:cNvSpPr>
            <a:spLocks noChangeArrowheads="1"/>
          </p:cNvSpPr>
          <p:nvPr/>
        </p:nvSpPr>
        <p:spPr bwMode="auto">
          <a:xfrm>
            <a:off x="7280275" y="5127625"/>
            <a:ext cx="387350" cy="27622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136" name="Line 24"/>
          <p:cNvSpPr>
            <a:spLocks noChangeShapeType="1"/>
          </p:cNvSpPr>
          <p:nvPr/>
        </p:nvSpPr>
        <p:spPr bwMode="auto">
          <a:xfrm>
            <a:off x="5411788" y="5248275"/>
            <a:ext cx="174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137" name="Line 25"/>
          <p:cNvSpPr>
            <a:spLocks noChangeShapeType="1"/>
          </p:cNvSpPr>
          <p:nvPr/>
        </p:nvSpPr>
        <p:spPr bwMode="auto">
          <a:xfrm>
            <a:off x="5975350" y="5260975"/>
            <a:ext cx="187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139" name="Line 27"/>
          <p:cNvSpPr>
            <a:spLocks noChangeShapeType="1"/>
          </p:cNvSpPr>
          <p:nvPr/>
        </p:nvSpPr>
        <p:spPr bwMode="auto">
          <a:xfrm>
            <a:off x="6551613" y="5273675"/>
            <a:ext cx="136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140" name="Line 28"/>
          <p:cNvSpPr>
            <a:spLocks noChangeShapeType="1"/>
          </p:cNvSpPr>
          <p:nvPr/>
        </p:nvSpPr>
        <p:spPr bwMode="auto">
          <a:xfrm>
            <a:off x="7089775" y="5286375"/>
            <a:ext cx="2000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142" name="Freeform 30"/>
          <p:cNvSpPr>
            <a:spLocks/>
          </p:cNvSpPr>
          <p:nvPr/>
        </p:nvSpPr>
        <p:spPr bwMode="auto">
          <a:xfrm>
            <a:off x="5607050" y="4718050"/>
            <a:ext cx="1414463" cy="417513"/>
          </a:xfrm>
          <a:custGeom>
            <a:avLst/>
            <a:gdLst>
              <a:gd name="T0" fmla="*/ 824 w 891"/>
              <a:gd name="T1" fmla="*/ 263 h 263"/>
              <a:gd name="T2" fmla="*/ 831 w 891"/>
              <a:gd name="T3" fmla="*/ 42 h 263"/>
              <a:gd name="T4" fmla="*/ 461 w 891"/>
              <a:gd name="T5" fmla="*/ 11 h 263"/>
              <a:gd name="T6" fmla="*/ 66 w 891"/>
              <a:gd name="T7" fmla="*/ 50 h 263"/>
              <a:gd name="T8" fmla="*/ 66 w 891"/>
              <a:gd name="T9" fmla="*/ 247 h 263"/>
            </a:gdLst>
            <a:ahLst/>
            <a:cxnLst>
              <a:cxn ang="0">
                <a:pos x="T0" y="T1"/>
              </a:cxn>
              <a:cxn ang="0">
                <a:pos x="T2" y="T3"/>
              </a:cxn>
              <a:cxn ang="0">
                <a:pos x="T4" y="T5"/>
              </a:cxn>
              <a:cxn ang="0">
                <a:pos x="T6" y="T7"/>
              </a:cxn>
              <a:cxn ang="0">
                <a:pos x="T8" y="T9"/>
              </a:cxn>
            </a:cxnLst>
            <a:rect l="0" t="0" r="r" b="b"/>
            <a:pathLst>
              <a:path w="891" h="263">
                <a:moveTo>
                  <a:pt x="824" y="263"/>
                </a:moveTo>
                <a:cubicBezTo>
                  <a:pt x="857" y="173"/>
                  <a:pt x="891" y="84"/>
                  <a:pt x="831" y="42"/>
                </a:cubicBezTo>
                <a:cubicBezTo>
                  <a:pt x="771" y="0"/>
                  <a:pt x="588" y="10"/>
                  <a:pt x="461" y="11"/>
                </a:cubicBezTo>
                <a:cubicBezTo>
                  <a:pt x="334" y="12"/>
                  <a:pt x="132" y="11"/>
                  <a:pt x="66" y="50"/>
                </a:cubicBezTo>
                <a:cubicBezTo>
                  <a:pt x="0" y="89"/>
                  <a:pt x="54" y="148"/>
                  <a:pt x="66" y="247"/>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a:xfrm>
            <a:off x="685800" y="2286000"/>
            <a:ext cx="7772400" cy="1143000"/>
          </a:xfrm>
        </p:spPr>
        <p:txBody>
          <a:bodyPr/>
          <a:lstStyle/>
          <a:p>
            <a:r>
              <a:rPr lang="en-GB" altLang="en-US"/>
              <a:t>Introduction to Haskell</a:t>
            </a:r>
            <a:endParaRPr lang="en-US" altLang="en-US"/>
          </a:p>
        </p:txBody>
      </p:sp>
      <p:sp>
        <p:nvSpPr>
          <p:cNvPr id="80899" name="Rectangle 3"/>
          <p:cNvSpPr>
            <a:spLocks noGrp="1" noChangeArrowheads="1"/>
          </p:cNvSpPr>
          <p:nvPr>
            <p:ph type="subTitle" idx="1"/>
          </p:nvPr>
        </p:nvSpPr>
        <p:spPr/>
        <p:txBody>
          <a:bodyPr/>
          <a:lstStyle/>
          <a:p>
            <a:r>
              <a:rPr lang="en-GB" altLang="en-US" dirty="0"/>
              <a:t>(Borrowed from </a:t>
            </a:r>
            <a:endParaRPr lang="en-GB" altLang="en-US" dirty="0" smtClean="0"/>
          </a:p>
          <a:p>
            <a:r>
              <a:rPr lang="en-GB" altLang="en-US" dirty="0" smtClean="0"/>
              <a:t>Peyton Jones &amp; John </a:t>
            </a:r>
            <a:r>
              <a:rPr lang="en-GB" altLang="en-US" dirty="0"/>
              <a:t>Mitchell)</a:t>
            </a:r>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85800" y="609600"/>
            <a:ext cx="7772400" cy="830263"/>
          </a:xfrm>
        </p:spPr>
        <p:txBody>
          <a:bodyPr/>
          <a:lstStyle/>
          <a:p>
            <a:r>
              <a:rPr lang="en-US" altLang="en-US">
                <a:ea typeface="Chalkboard"/>
                <a:cs typeface="Chalkboard"/>
              </a:rPr>
              <a:t>Language Evolution</a:t>
            </a:r>
          </a:p>
        </p:txBody>
      </p:sp>
      <p:sp>
        <p:nvSpPr>
          <p:cNvPr id="16387" name="Rectangle 4"/>
          <p:cNvSpPr>
            <a:spLocks noChangeArrowheads="1"/>
          </p:cNvSpPr>
          <p:nvPr/>
        </p:nvSpPr>
        <p:spPr bwMode="auto">
          <a:xfrm>
            <a:off x="3581400" y="1549400"/>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err="1">
                <a:latin typeface="Chalkboard"/>
                <a:ea typeface="Chalkboard"/>
                <a:cs typeface="Chalkboard"/>
              </a:rPr>
              <a:t>Algol</a:t>
            </a:r>
            <a:r>
              <a:rPr lang="en-US" dirty="0">
                <a:latin typeface="Chalkboard"/>
                <a:ea typeface="Chalkboard"/>
                <a:cs typeface="Chalkboard"/>
              </a:rPr>
              <a:t> 60</a:t>
            </a:r>
          </a:p>
        </p:txBody>
      </p:sp>
      <p:sp>
        <p:nvSpPr>
          <p:cNvPr id="16388" name="Rectangle 5"/>
          <p:cNvSpPr>
            <a:spLocks noChangeArrowheads="1"/>
          </p:cNvSpPr>
          <p:nvPr/>
        </p:nvSpPr>
        <p:spPr bwMode="auto">
          <a:xfrm>
            <a:off x="3581400" y="23844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err="1">
                <a:latin typeface="Chalkboard"/>
                <a:ea typeface="Chalkboard"/>
                <a:cs typeface="Chalkboard"/>
              </a:rPr>
              <a:t>Algol</a:t>
            </a:r>
            <a:r>
              <a:rPr lang="en-US" dirty="0">
                <a:latin typeface="Chalkboard"/>
                <a:ea typeface="Chalkboard"/>
                <a:cs typeface="Chalkboard"/>
              </a:rPr>
              <a:t> 68</a:t>
            </a:r>
          </a:p>
        </p:txBody>
      </p:sp>
      <p:sp>
        <p:nvSpPr>
          <p:cNvPr id="16389" name="Rectangle 7"/>
          <p:cNvSpPr>
            <a:spLocks noChangeArrowheads="1"/>
          </p:cNvSpPr>
          <p:nvPr/>
        </p:nvSpPr>
        <p:spPr bwMode="auto">
          <a:xfrm>
            <a:off x="1587500" y="43656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ML</a:t>
            </a:r>
          </a:p>
        </p:txBody>
      </p:sp>
      <p:sp>
        <p:nvSpPr>
          <p:cNvPr id="16390" name="Rectangle 8"/>
          <p:cNvSpPr>
            <a:spLocks noChangeArrowheads="1"/>
          </p:cNvSpPr>
          <p:nvPr/>
        </p:nvSpPr>
        <p:spPr bwMode="auto">
          <a:xfrm>
            <a:off x="3606800" y="43656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Modula</a:t>
            </a:r>
          </a:p>
        </p:txBody>
      </p:sp>
      <p:sp>
        <p:nvSpPr>
          <p:cNvPr id="16391" name="Rectangle 11"/>
          <p:cNvSpPr>
            <a:spLocks noChangeArrowheads="1"/>
          </p:cNvSpPr>
          <p:nvPr/>
        </p:nvSpPr>
        <p:spPr bwMode="auto">
          <a:xfrm>
            <a:off x="584200" y="1333500"/>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Lisp</a:t>
            </a:r>
          </a:p>
        </p:txBody>
      </p:sp>
      <p:sp>
        <p:nvSpPr>
          <p:cNvPr id="3080" name="Text Box 19"/>
          <p:cNvSpPr txBox="1">
            <a:spLocks noChangeArrowheads="1"/>
          </p:cNvSpPr>
          <p:nvPr/>
        </p:nvSpPr>
        <p:spPr bwMode="auto">
          <a:xfrm>
            <a:off x="304800" y="5986463"/>
            <a:ext cx="859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2000">
                <a:latin typeface="Chalkboard"/>
                <a:ea typeface="Chalkboard"/>
                <a:cs typeface="Chalkboard"/>
              </a:rPr>
              <a:t>Many others: Algol 58, Algol W, Scheme, EL1, Mesa (PARC), Modula-2, Oberon, Modula-3, Fortran, Ada, Perl, Python, Ruby, C#, Javascript, F#…</a:t>
            </a:r>
          </a:p>
        </p:txBody>
      </p:sp>
      <p:sp>
        <p:nvSpPr>
          <p:cNvPr id="16393" name="Rectangle 6"/>
          <p:cNvSpPr>
            <a:spLocks noChangeArrowheads="1"/>
          </p:cNvSpPr>
          <p:nvPr/>
        </p:nvSpPr>
        <p:spPr bwMode="auto">
          <a:xfrm>
            <a:off x="2501900" y="3243263"/>
            <a:ext cx="1663700" cy="411162"/>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Pascal</a:t>
            </a:r>
          </a:p>
        </p:txBody>
      </p:sp>
      <p:sp>
        <p:nvSpPr>
          <p:cNvPr id="16394" name="Rectangle 7"/>
          <p:cNvSpPr>
            <a:spLocks noChangeArrowheads="1"/>
          </p:cNvSpPr>
          <p:nvPr/>
        </p:nvSpPr>
        <p:spPr bwMode="auto">
          <a:xfrm>
            <a:off x="622300" y="54197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Haskell</a:t>
            </a:r>
          </a:p>
        </p:txBody>
      </p:sp>
      <p:cxnSp>
        <p:nvCxnSpPr>
          <p:cNvPr id="19" name="Straight Arrow Connector 18"/>
          <p:cNvCxnSpPr>
            <a:stCxn id="16391" idx="2"/>
            <a:endCxn id="16394" idx="0"/>
          </p:cNvCxnSpPr>
          <p:nvPr/>
        </p:nvCxnSpPr>
        <p:spPr>
          <a:xfrm rot="16200000" flipH="1">
            <a:off x="-402431" y="3563144"/>
            <a:ext cx="3675062" cy="38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391" idx="2"/>
            <a:endCxn id="16389" idx="0"/>
          </p:cNvCxnSpPr>
          <p:nvPr/>
        </p:nvCxnSpPr>
        <p:spPr>
          <a:xfrm rot="16200000" flipH="1">
            <a:off x="607219" y="2553494"/>
            <a:ext cx="2620962" cy="1003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6393" idx="2"/>
            <a:endCxn id="16389" idx="0"/>
          </p:cNvCxnSpPr>
          <p:nvPr/>
        </p:nvCxnSpPr>
        <p:spPr>
          <a:xfrm rot="5400000">
            <a:off x="2520950" y="3552825"/>
            <a:ext cx="711200" cy="914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6393" idx="2"/>
            <a:endCxn id="16390" idx="0"/>
          </p:cNvCxnSpPr>
          <p:nvPr/>
        </p:nvCxnSpPr>
        <p:spPr>
          <a:xfrm rot="16200000" flipH="1">
            <a:off x="3530600" y="3457575"/>
            <a:ext cx="711200" cy="11049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6388" idx="2"/>
            <a:endCxn id="16393" idx="0"/>
          </p:cNvCxnSpPr>
          <p:nvPr/>
        </p:nvCxnSpPr>
        <p:spPr>
          <a:xfrm rot="5400000">
            <a:off x="3649662" y="2479676"/>
            <a:ext cx="447675" cy="10795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6387" idx="2"/>
            <a:endCxn id="16388" idx="0"/>
          </p:cNvCxnSpPr>
          <p:nvPr/>
        </p:nvCxnSpPr>
        <p:spPr>
          <a:xfrm rot="5400000">
            <a:off x="4201319" y="2172494"/>
            <a:ext cx="423863" cy="31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6390" idx="2"/>
          </p:cNvCxnSpPr>
          <p:nvPr/>
        </p:nvCxnSpPr>
        <p:spPr>
          <a:xfrm rot="16200000" flipH="1">
            <a:off x="4061619" y="5153819"/>
            <a:ext cx="760412" cy="635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6389" idx="2"/>
            <a:endCxn id="16394" idx="0"/>
          </p:cNvCxnSpPr>
          <p:nvPr/>
        </p:nvCxnSpPr>
        <p:spPr>
          <a:xfrm rot="5400000">
            <a:off x="1615281" y="4615657"/>
            <a:ext cx="642937" cy="9652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6"/>
          <p:cNvSpPr>
            <a:spLocks noChangeArrowheads="1"/>
          </p:cNvSpPr>
          <p:nvPr/>
        </p:nvSpPr>
        <p:spPr bwMode="auto">
          <a:xfrm>
            <a:off x="4775200" y="3255963"/>
            <a:ext cx="1663700" cy="411162"/>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C</a:t>
            </a:r>
          </a:p>
        </p:txBody>
      </p:sp>
      <p:cxnSp>
        <p:nvCxnSpPr>
          <p:cNvPr id="37" name="Straight Arrow Connector 36"/>
          <p:cNvCxnSpPr>
            <a:stCxn id="16388" idx="2"/>
            <a:endCxn id="36" idx="0"/>
          </p:cNvCxnSpPr>
          <p:nvPr/>
        </p:nvCxnSpPr>
        <p:spPr>
          <a:xfrm rot="16200000" flipH="1">
            <a:off x="4779962" y="2428876"/>
            <a:ext cx="460375" cy="11938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8"/>
          <p:cNvSpPr>
            <a:spLocks noChangeArrowheads="1"/>
          </p:cNvSpPr>
          <p:nvPr/>
        </p:nvSpPr>
        <p:spPr bwMode="auto">
          <a:xfrm>
            <a:off x="5562600" y="43656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C++</a:t>
            </a:r>
          </a:p>
        </p:txBody>
      </p:sp>
      <p:cxnSp>
        <p:nvCxnSpPr>
          <p:cNvPr id="55" name="Straight Arrow Connector 54"/>
          <p:cNvCxnSpPr>
            <a:stCxn id="36" idx="2"/>
            <a:endCxn id="54" idx="0"/>
          </p:cNvCxnSpPr>
          <p:nvPr/>
        </p:nvCxnSpPr>
        <p:spPr>
          <a:xfrm rot="16200000" flipH="1">
            <a:off x="5651500" y="3622675"/>
            <a:ext cx="698500" cy="787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65" idx="2"/>
            <a:endCxn id="69" idx="0"/>
          </p:cNvCxnSpPr>
          <p:nvPr/>
        </p:nvCxnSpPr>
        <p:spPr>
          <a:xfrm rot="5400000">
            <a:off x="7228681" y="4450557"/>
            <a:ext cx="1366837" cy="495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8"/>
          <p:cNvSpPr>
            <a:spLocks noChangeArrowheads="1"/>
          </p:cNvSpPr>
          <p:nvPr/>
        </p:nvSpPr>
        <p:spPr bwMode="auto">
          <a:xfrm>
            <a:off x="7327900" y="36036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Smalltalk</a:t>
            </a:r>
          </a:p>
        </p:txBody>
      </p:sp>
      <p:sp>
        <p:nvSpPr>
          <p:cNvPr id="69" name="Rectangle 8"/>
          <p:cNvSpPr>
            <a:spLocks noChangeArrowheads="1"/>
          </p:cNvSpPr>
          <p:nvPr/>
        </p:nvSpPr>
        <p:spPr bwMode="auto">
          <a:xfrm>
            <a:off x="6832600" y="5381625"/>
            <a:ext cx="1663700" cy="411163"/>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defRPr/>
            </a:pPr>
            <a:r>
              <a:rPr lang="en-US" dirty="0">
                <a:latin typeface="Chalkboard"/>
                <a:ea typeface="Chalkboard"/>
                <a:cs typeface="Chalkboard"/>
              </a:rPr>
              <a:t>Java</a:t>
            </a:r>
          </a:p>
        </p:txBody>
      </p:sp>
      <p:cxnSp>
        <p:nvCxnSpPr>
          <p:cNvPr id="83" name="Straight Arrow Connector 82"/>
          <p:cNvCxnSpPr>
            <a:stCxn id="54" idx="2"/>
            <a:endCxn id="69" idx="0"/>
          </p:cNvCxnSpPr>
          <p:nvPr/>
        </p:nvCxnSpPr>
        <p:spPr>
          <a:xfrm rot="16200000" flipH="1">
            <a:off x="6727031" y="4444207"/>
            <a:ext cx="604837" cy="12700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en-US" altLang="en-US"/>
              <a:t>C  Programming Language</a:t>
            </a:r>
          </a:p>
        </p:txBody>
      </p:sp>
      <p:sp>
        <p:nvSpPr>
          <p:cNvPr id="671747" name="Rectangle 3"/>
          <p:cNvSpPr>
            <a:spLocks noGrp="1" noChangeArrowheads="1"/>
          </p:cNvSpPr>
          <p:nvPr>
            <p:ph idx="4294967295"/>
          </p:nvPr>
        </p:nvSpPr>
        <p:spPr>
          <a:xfrm>
            <a:off x="457200" y="1947863"/>
            <a:ext cx="8229600" cy="4525962"/>
          </a:xfrm>
        </p:spPr>
        <p:txBody>
          <a:bodyPr>
            <a:normAutofit/>
          </a:bodyPr>
          <a:lstStyle/>
          <a:p>
            <a:pPr>
              <a:lnSpc>
                <a:spcPct val="80000"/>
              </a:lnSpc>
            </a:pPr>
            <a:r>
              <a:rPr lang="en-US" altLang="en-US" sz="2700"/>
              <a:t>Statically typed, general purpose systems programming language</a:t>
            </a:r>
          </a:p>
          <a:p>
            <a:pPr>
              <a:lnSpc>
                <a:spcPct val="80000"/>
              </a:lnSpc>
            </a:pPr>
            <a:r>
              <a:rPr lang="en-US" altLang="en-US" sz="2700"/>
              <a:t>Computational model reflects underlying machine</a:t>
            </a:r>
          </a:p>
          <a:p>
            <a:pPr>
              <a:lnSpc>
                <a:spcPct val="80000"/>
              </a:lnSpc>
            </a:pPr>
            <a:r>
              <a:rPr lang="en-US" altLang="en-US" sz="2700"/>
              <a:t>Relationship between arrays and pointers</a:t>
            </a:r>
          </a:p>
          <a:p>
            <a:pPr lvl="1">
              <a:lnSpc>
                <a:spcPct val="80000"/>
              </a:lnSpc>
            </a:pPr>
            <a:r>
              <a:rPr lang="en-US" altLang="en-US" sz="2400">
                <a:solidFill>
                  <a:srgbClr val="570000"/>
                </a:solidFill>
              </a:rPr>
              <a:t>An array is treated as a pointer to first element</a:t>
            </a:r>
          </a:p>
          <a:p>
            <a:pPr lvl="1">
              <a:lnSpc>
                <a:spcPct val="80000"/>
              </a:lnSpc>
            </a:pPr>
            <a:r>
              <a:rPr lang="en-US" altLang="en-US" sz="2400">
                <a:solidFill>
                  <a:srgbClr val="570000"/>
                </a:solidFill>
              </a:rPr>
              <a:t>E1[E2] is equivalent to ptr dereference: *((E1)+(E2))</a:t>
            </a:r>
          </a:p>
          <a:p>
            <a:pPr lvl="1">
              <a:lnSpc>
                <a:spcPct val="80000"/>
              </a:lnSpc>
            </a:pPr>
            <a:r>
              <a:rPr lang="en-US" altLang="en-US" sz="2400">
                <a:solidFill>
                  <a:srgbClr val="570000"/>
                </a:solidFill>
              </a:rPr>
              <a:t>Pointer arithmetic is not common in other languages</a:t>
            </a:r>
          </a:p>
          <a:p>
            <a:pPr>
              <a:lnSpc>
                <a:spcPct val="80000"/>
              </a:lnSpc>
            </a:pPr>
            <a:r>
              <a:rPr lang="en-US" altLang="en-US" sz="2700"/>
              <a:t>Not statically type safe</a:t>
            </a:r>
          </a:p>
          <a:p>
            <a:pPr lvl="1">
              <a:lnSpc>
                <a:spcPct val="80000"/>
              </a:lnSpc>
            </a:pPr>
            <a:r>
              <a:rPr lang="en-US" altLang="en-US" sz="2400">
                <a:solidFill>
                  <a:srgbClr val="570000"/>
                </a:solidFill>
              </a:rPr>
              <a:t>If variable has type float, no guarantee value is floating pt</a:t>
            </a:r>
          </a:p>
          <a:p>
            <a:pPr>
              <a:lnSpc>
                <a:spcPct val="80000"/>
              </a:lnSpc>
            </a:pPr>
            <a:r>
              <a:rPr lang="en-US" altLang="en-US" sz="2700"/>
              <a:t>Ritchie quote</a:t>
            </a:r>
          </a:p>
          <a:p>
            <a:pPr lvl="1">
              <a:lnSpc>
                <a:spcPct val="80000"/>
              </a:lnSpc>
            </a:pPr>
            <a:r>
              <a:rPr lang="en-US" altLang="en-US" sz="2400">
                <a:solidFill>
                  <a:srgbClr val="570000"/>
                </a:solidFill>
              </a:rPr>
              <a:t>“C is quirky, flawed, and a tremendous success”</a:t>
            </a:r>
          </a:p>
        </p:txBody>
      </p:sp>
      <p:pic>
        <p:nvPicPr>
          <p:cNvPr id="6148" name="Picture 5" descr="Dennis Ritchie, Entwickler der Sprache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346200" y="1417638"/>
            <a:ext cx="4567238" cy="368300"/>
          </a:xfrm>
          <a:prstGeom prst="rect">
            <a:avLst/>
          </a:prstGeom>
          <a:noFill/>
        </p:spPr>
        <p:txBody>
          <a:bodyPr wrap="none">
            <a:spAutoFit/>
          </a:bodyPr>
          <a:lstStyle/>
          <a:p>
            <a:pPr algn="l">
              <a:defRPr/>
            </a:pPr>
            <a:r>
              <a:rPr lang="en-US" sz="1800" dirty="0">
                <a:solidFill>
                  <a:schemeClr val="accent3">
                    <a:lumMod val="50000"/>
                  </a:schemeClr>
                </a:solidFill>
                <a:latin typeface="Arial" charset="0"/>
                <a:ea typeface="ＭＳ Ｐゴシック" charset="-128"/>
                <a:cs typeface="ＭＳ Ｐゴシック" charset="-128"/>
              </a:rPr>
              <a:t>Dennis Ritchie, ACM Turing Award for Unix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en-US" altLang="en-US"/>
              <a:t>ML programming language</a:t>
            </a:r>
          </a:p>
        </p:txBody>
      </p:sp>
      <p:sp>
        <p:nvSpPr>
          <p:cNvPr id="30723" name="Rectangle 3"/>
          <p:cNvSpPr>
            <a:spLocks noGrp="1" noChangeArrowheads="1"/>
          </p:cNvSpPr>
          <p:nvPr>
            <p:ph idx="4294967295"/>
          </p:nvPr>
        </p:nvSpPr>
        <p:spPr/>
        <p:txBody>
          <a:bodyPr>
            <a:normAutofit lnSpcReduction="10000"/>
          </a:bodyPr>
          <a:lstStyle/>
          <a:p>
            <a:pPr>
              <a:lnSpc>
                <a:spcPct val="80000"/>
              </a:lnSpc>
            </a:pPr>
            <a:r>
              <a:rPr lang="en-US" altLang="en-US" sz="2500"/>
              <a:t>Statically typed, general-purpose programming language</a:t>
            </a:r>
          </a:p>
          <a:p>
            <a:pPr lvl="1">
              <a:lnSpc>
                <a:spcPct val="80000"/>
              </a:lnSpc>
            </a:pPr>
            <a:r>
              <a:rPr lang="en-US" altLang="en-US" sz="2200">
                <a:solidFill>
                  <a:srgbClr val="570000"/>
                </a:solidFill>
              </a:rPr>
              <a:t>“Meta-Language” of the LCF theorem proving system</a:t>
            </a:r>
          </a:p>
          <a:p>
            <a:pPr>
              <a:lnSpc>
                <a:spcPct val="80000"/>
              </a:lnSpc>
            </a:pPr>
            <a:r>
              <a:rPr lang="en-US" altLang="en-US" sz="2500"/>
              <a:t>Type safe, with formal semantics</a:t>
            </a:r>
          </a:p>
          <a:p>
            <a:pPr>
              <a:lnSpc>
                <a:spcPct val="80000"/>
              </a:lnSpc>
            </a:pPr>
            <a:r>
              <a:rPr lang="en-US" altLang="en-US" sz="2500"/>
              <a:t>Compiled language, but intended for interactive use </a:t>
            </a:r>
          </a:p>
          <a:p>
            <a:pPr>
              <a:lnSpc>
                <a:spcPct val="80000"/>
              </a:lnSpc>
            </a:pPr>
            <a:r>
              <a:rPr lang="en-US" altLang="en-US" sz="2500"/>
              <a:t>Combination of Lisp and Algol-like features</a:t>
            </a:r>
          </a:p>
          <a:p>
            <a:pPr lvl="1">
              <a:lnSpc>
                <a:spcPct val="80000"/>
              </a:lnSpc>
            </a:pPr>
            <a:r>
              <a:rPr lang="en-US" altLang="en-US" sz="2200">
                <a:solidFill>
                  <a:srgbClr val="570000"/>
                </a:solidFill>
              </a:rPr>
              <a:t>Expression-oriented</a:t>
            </a:r>
          </a:p>
          <a:p>
            <a:pPr lvl="1">
              <a:lnSpc>
                <a:spcPct val="80000"/>
              </a:lnSpc>
            </a:pPr>
            <a:r>
              <a:rPr lang="en-US" altLang="en-US" sz="2200">
                <a:solidFill>
                  <a:srgbClr val="570000"/>
                </a:solidFill>
              </a:rPr>
              <a:t>Higher-order functions</a:t>
            </a:r>
          </a:p>
          <a:p>
            <a:pPr lvl="1">
              <a:lnSpc>
                <a:spcPct val="80000"/>
              </a:lnSpc>
            </a:pPr>
            <a:r>
              <a:rPr lang="en-US" altLang="en-US" sz="2200">
                <a:solidFill>
                  <a:srgbClr val="570000"/>
                </a:solidFill>
              </a:rPr>
              <a:t>Garbage collection</a:t>
            </a:r>
          </a:p>
          <a:p>
            <a:pPr lvl="1">
              <a:lnSpc>
                <a:spcPct val="80000"/>
              </a:lnSpc>
            </a:pPr>
            <a:r>
              <a:rPr lang="en-US" altLang="en-US" sz="2200">
                <a:solidFill>
                  <a:srgbClr val="570000"/>
                </a:solidFill>
              </a:rPr>
              <a:t>Abstract data types</a:t>
            </a:r>
          </a:p>
          <a:p>
            <a:pPr lvl="1">
              <a:lnSpc>
                <a:spcPct val="80000"/>
              </a:lnSpc>
            </a:pPr>
            <a:r>
              <a:rPr lang="en-US" altLang="en-US" sz="2200">
                <a:solidFill>
                  <a:srgbClr val="570000"/>
                </a:solidFill>
              </a:rPr>
              <a:t>Module system</a:t>
            </a:r>
          </a:p>
          <a:p>
            <a:pPr lvl="1">
              <a:lnSpc>
                <a:spcPct val="80000"/>
              </a:lnSpc>
            </a:pPr>
            <a:r>
              <a:rPr lang="en-US" altLang="en-US" sz="2200">
                <a:solidFill>
                  <a:srgbClr val="570000"/>
                </a:solidFill>
              </a:rPr>
              <a:t>Exceptions</a:t>
            </a:r>
          </a:p>
          <a:p>
            <a:pPr>
              <a:lnSpc>
                <a:spcPct val="80000"/>
              </a:lnSpc>
            </a:pPr>
            <a:r>
              <a:rPr lang="en-US" altLang="en-US" sz="2500"/>
              <a:t>Used in printed textbook as example language</a:t>
            </a:r>
          </a:p>
          <a:p>
            <a:pPr>
              <a:lnSpc>
                <a:spcPct val="80000"/>
              </a:lnSpc>
            </a:pPr>
            <a:endParaRPr lang="en-US" altLang="en-US" sz="2500"/>
          </a:p>
        </p:txBody>
      </p:sp>
      <p:pic>
        <p:nvPicPr>
          <p:cNvPr id="8196" name="Picture 3" descr="RobinMilner"/>
          <p:cNvPicPr>
            <a:picLocks noChangeAspect="1" noChangeArrowheads="1"/>
          </p:cNvPicPr>
          <p:nvPr/>
        </p:nvPicPr>
        <p:blipFill>
          <a:blip r:embed="rId3">
            <a:extLst>
              <a:ext uri="{28A0092B-C50C-407E-A947-70E740481C1C}">
                <a14:useLocalDpi xmlns:a14="http://schemas.microsoft.com/office/drawing/2010/main" val="0"/>
              </a:ext>
            </a:extLst>
          </a:blip>
          <a:srcRect l="28743" r="11273"/>
          <a:stretch>
            <a:fillRect/>
          </a:stretch>
        </p:blipFill>
        <p:spPr bwMode="auto">
          <a:xfrm>
            <a:off x="7019925" y="4203700"/>
            <a:ext cx="21240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36525" y="6313488"/>
            <a:ext cx="6883400" cy="369887"/>
          </a:xfrm>
          <a:prstGeom prst="rect">
            <a:avLst/>
          </a:prstGeom>
          <a:noFill/>
        </p:spPr>
        <p:txBody>
          <a:bodyPr wrap="none">
            <a:spAutoFit/>
          </a:bodyPr>
          <a:lstStyle/>
          <a:p>
            <a:pPr algn="l">
              <a:defRPr/>
            </a:pPr>
            <a:r>
              <a:rPr lang="en-US" sz="1800" dirty="0">
                <a:solidFill>
                  <a:schemeClr val="accent3">
                    <a:lumMod val="50000"/>
                  </a:schemeClr>
                </a:solidFill>
                <a:latin typeface="Arial" charset="0"/>
                <a:ea typeface="ＭＳ Ｐゴシック" charset="-128"/>
                <a:cs typeface="ＭＳ Ｐゴシック" charset="-128"/>
              </a:rPr>
              <a:t>Robin Milner, ACM Turing-Award for ML, LCF Theorem </a:t>
            </a:r>
            <a:r>
              <a:rPr lang="en-US" sz="1800" dirty="0" err="1">
                <a:solidFill>
                  <a:schemeClr val="accent3">
                    <a:lumMod val="50000"/>
                  </a:schemeClr>
                </a:solidFill>
                <a:latin typeface="Arial" charset="0"/>
                <a:ea typeface="ＭＳ Ｐゴシック" charset="-128"/>
                <a:cs typeface="ＭＳ Ｐゴシック" charset="-128"/>
              </a:rPr>
              <a:t>Prover</a:t>
            </a:r>
            <a:r>
              <a:rPr lang="en-US" sz="1800" dirty="0">
                <a:solidFill>
                  <a:schemeClr val="accent3">
                    <a:lumMod val="50000"/>
                  </a:schemeClr>
                </a:solidFill>
                <a:latin typeface="Arial" charset="0"/>
                <a:ea typeface="ＭＳ Ｐゴシック" charset="-128"/>
                <a:cs typeface="ＭＳ Ｐゴシック" charset="-128"/>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685800" y="609600"/>
            <a:ext cx="7772400" cy="874816"/>
          </a:xfrm>
        </p:spPr>
        <p:txBody>
          <a:bodyPr/>
          <a:lstStyle/>
          <a:p>
            <a:r>
              <a:rPr lang="en-GB" altLang="en-US" dirty="0"/>
              <a:t>Haskell</a:t>
            </a:r>
            <a:endParaRPr lang="en-US" altLang="en-US" dirty="0"/>
          </a:p>
        </p:txBody>
      </p:sp>
      <p:sp>
        <p:nvSpPr>
          <p:cNvPr id="31747" name="Content Placeholder 2"/>
          <p:cNvSpPr>
            <a:spLocks noGrp="1"/>
          </p:cNvSpPr>
          <p:nvPr>
            <p:ph idx="4294967295"/>
          </p:nvPr>
        </p:nvSpPr>
        <p:spPr>
          <a:xfrm>
            <a:off x="685800" y="1674421"/>
            <a:ext cx="7772400" cy="4421579"/>
          </a:xfrm>
        </p:spPr>
        <p:txBody>
          <a:bodyPr>
            <a:normAutofit/>
          </a:bodyPr>
          <a:lstStyle/>
          <a:p>
            <a:r>
              <a:rPr lang="en-GB" altLang="en-US" sz="2400" dirty="0"/>
              <a:t>Haskell programming language is</a:t>
            </a:r>
          </a:p>
          <a:p>
            <a:pPr lvl="1"/>
            <a:r>
              <a:rPr lang="en-GB" altLang="en-US" sz="2000" dirty="0">
                <a:solidFill>
                  <a:srgbClr val="570000"/>
                </a:solidFill>
              </a:rPr>
              <a:t>Similar to ML: general-purpose, strongly typed, higher-order, functional, supports type inference, interactive and compiled use</a:t>
            </a:r>
          </a:p>
          <a:p>
            <a:pPr lvl="1"/>
            <a:r>
              <a:rPr lang="en-GB" altLang="en-US" sz="2000" dirty="0">
                <a:solidFill>
                  <a:srgbClr val="570000"/>
                </a:solidFill>
              </a:rPr>
              <a:t>Different from ML: lazy evaluation, purely functional core, rapidly evolving type system</a:t>
            </a:r>
          </a:p>
          <a:p>
            <a:r>
              <a:rPr lang="en-GB" altLang="en-US" sz="2400" dirty="0"/>
              <a:t>Designed by </a:t>
            </a:r>
            <a:r>
              <a:rPr lang="en-US" altLang="en-US" sz="2400" dirty="0"/>
              <a:t>committee in 80’s and 90’s </a:t>
            </a:r>
            <a:r>
              <a:rPr lang="en-GB" altLang="en-US" sz="2400" dirty="0"/>
              <a:t>to unify research efforts in lazy languages</a:t>
            </a:r>
          </a:p>
          <a:p>
            <a:pPr lvl="1"/>
            <a:r>
              <a:rPr lang="en-GB" altLang="en-US" sz="2000" dirty="0">
                <a:solidFill>
                  <a:srgbClr val="570000"/>
                </a:solidFill>
              </a:rPr>
              <a:t>Haskell 1.0 in 1990, Haskell ‘98, Haskell’ ongoing </a:t>
            </a:r>
          </a:p>
          <a:p>
            <a:pPr lvl="1"/>
            <a:r>
              <a:rPr lang="en-US" altLang="en-US" sz="2000" dirty="0">
                <a:solidFill>
                  <a:srgbClr val="570000"/>
                </a:solidFill>
              </a:rPr>
              <a:t>“A History of Haskell: Being Lazy with Class” HOPL 3</a:t>
            </a:r>
            <a:endParaRPr lang="en-GB" altLang="en-US" sz="2000" dirty="0">
              <a:solidFill>
                <a:srgbClr val="570000"/>
              </a:solidFill>
            </a:endParaRPr>
          </a:p>
          <a:p>
            <a:pPr lvl="1"/>
            <a:endParaRPr lang="en-US" altLang="en-US" dirty="0">
              <a:solidFill>
                <a:srgbClr val="570000"/>
              </a:solidFill>
            </a:endParaRPr>
          </a:p>
        </p:txBody>
      </p:sp>
      <p:pic>
        <p:nvPicPr>
          <p:cNvPr id="10244" name="Picture 3" descr="spj-snow.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400675"/>
            <a:ext cx="143668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descr="Mepic.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1650" y="5400675"/>
            <a:ext cx="12636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5" descr="philtie.gif"/>
          <p:cNvPicPr>
            <a:picLocks noChangeAspect="1"/>
          </p:cNvPicPr>
          <p:nvPr/>
        </p:nvPicPr>
        <p:blipFill>
          <a:blip r:embed="rId5">
            <a:extLst>
              <a:ext uri="{28A0092B-C50C-407E-A947-70E740481C1C}">
                <a14:useLocalDpi xmlns:a14="http://schemas.microsoft.com/office/drawing/2010/main" val="0"/>
              </a:ext>
            </a:extLst>
          </a:blip>
          <a:srcRect l="14400" r="20160"/>
          <a:stretch>
            <a:fillRect/>
          </a:stretch>
        </p:blipFill>
        <p:spPr bwMode="auto">
          <a:xfrm>
            <a:off x="7880350" y="5407025"/>
            <a:ext cx="1263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Hudak_Pau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5394325"/>
            <a:ext cx="10445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7"/>
          <p:cNvSpPr txBox="1">
            <a:spLocks noChangeArrowheads="1"/>
          </p:cNvSpPr>
          <p:nvPr/>
        </p:nvSpPr>
        <p:spPr bwMode="auto">
          <a:xfrm>
            <a:off x="990600" y="5308600"/>
            <a:ext cx="1257300" cy="366713"/>
          </a:xfrm>
          <a:prstGeom prst="rect">
            <a:avLst/>
          </a:prstGeom>
          <a:noFill/>
          <a:ln w="9525">
            <a:noFill/>
            <a:miter lim="800000"/>
            <a:headEnd/>
            <a:tailEnd/>
          </a:ln>
        </p:spPr>
        <p:txBody>
          <a:bodyPr wrap="none">
            <a:spAutoFit/>
          </a:bodyPr>
          <a:lstStyle/>
          <a:p>
            <a:pPr algn="l">
              <a:defRPr/>
            </a:pPr>
            <a:r>
              <a:rPr lang="en-US" sz="1800" dirty="0">
                <a:solidFill>
                  <a:schemeClr val="accent3">
                    <a:lumMod val="50000"/>
                  </a:schemeClr>
                </a:solidFill>
                <a:latin typeface="Chalkboard"/>
                <a:ea typeface="Chalkboard"/>
                <a:cs typeface="Chalkboard"/>
              </a:rPr>
              <a:t>Paul </a:t>
            </a:r>
            <a:r>
              <a:rPr lang="en-US" sz="1800" dirty="0" err="1">
                <a:solidFill>
                  <a:schemeClr val="accent3">
                    <a:lumMod val="50000"/>
                  </a:schemeClr>
                </a:solidFill>
                <a:latin typeface="Chalkboard"/>
                <a:ea typeface="Chalkboard"/>
                <a:cs typeface="Chalkboard"/>
              </a:rPr>
              <a:t>Hudak</a:t>
            </a:r>
            <a:endParaRPr lang="en-US" sz="1800" dirty="0">
              <a:solidFill>
                <a:schemeClr val="accent3">
                  <a:lumMod val="50000"/>
                </a:schemeClr>
              </a:solidFill>
              <a:latin typeface="Chalkboard"/>
              <a:ea typeface="Chalkboard"/>
              <a:cs typeface="Chalkboard"/>
            </a:endParaRPr>
          </a:p>
        </p:txBody>
      </p:sp>
      <p:sp>
        <p:nvSpPr>
          <p:cNvPr id="31753" name="TextBox 8"/>
          <p:cNvSpPr txBox="1">
            <a:spLocks noChangeArrowheads="1"/>
          </p:cNvSpPr>
          <p:nvPr/>
        </p:nvSpPr>
        <p:spPr bwMode="auto">
          <a:xfrm>
            <a:off x="1473200" y="6451600"/>
            <a:ext cx="1544638" cy="369888"/>
          </a:xfrm>
          <a:prstGeom prst="rect">
            <a:avLst/>
          </a:prstGeom>
          <a:noFill/>
          <a:ln w="9525">
            <a:noFill/>
            <a:miter lim="800000"/>
            <a:headEnd/>
            <a:tailEnd/>
          </a:ln>
        </p:spPr>
        <p:txBody>
          <a:bodyPr wrap="none">
            <a:spAutoFit/>
          </a:bodyPr>
          <a:lstStyle/>
          <a:p>
            <a:pPr algn="l">
              <a:defRPr/>
            </a:pPr>
            <a:r>
              <a:rPr lang="en-US" sz="1800" dirty="0">
                <a:solidFill>
                  <a:schemeClr val="accent3">
                    <a:lumMod val="50000"/>
                  </a:schemeClr>
                </a:solidFill>
                <a:latin typeface="Chalkboard"/>
                <a:ea typeface="Chalkboard"/>
                <a:cs typeface="Chalkboard"/>
              </a:rPr>
              <a:t>John Hughes</a:t>
            </a:r>
          </a:p>
        </p:txBody>
      </p:sp>
      <p:sp>
        <p:nvSpPr>
          <p:cNvPr id="31754" name="TextBox 9"/>
          <p:cNvSpPr txBox="1">
            <a:spLocks noChangeArrowheads="1"/>
          </p:cNvSpPr>
          <p:nvPr/>
        </p:nvSpPr>
        <p:spPr bwMode="auto">
          <a:xfrm>
            <a:off x="5765800" y="5334000"/>
            <a:ext cx="1600200" cy="646113"/>
          </a:xfrm>
          <a:prstGeom prst="rect">
            <a:avLst/>
          </a:prstGeom>
          <a:noFill/>
          <a:ln w="9525">
            <a:noFill/>
            <a:miter lim="800000"/>
            <a:headEnd/>
            <a:tailEnd/>
          </a:ln>
        </p:spPr>
        <p:txBody>
          <a:bodyPr>
            <a:spAutoFit/>
          </a:bodyPr>
          <a:lstStyle/>
          <a:p>
            <a:pPr algn="l">
              <a:defRPr/>
            </a:pPr>
            <a:r>
              <a:rPr lang="en-US" sz="1800" dirty="0">
                <a:solidFill>
                  <a:schemeClr val="accent3">
                    <a:lumMod val="50000"/>
                  </a:schemeClr>
                </a:solidFill>
                <a:latin typeface="Chalkboard"/>
                <a:ea typeface="Chalkboard"/>
                <a:cs typeface="Chalkboard"/>
              </a:rPr>
              <a:t>Simon  Peyton Jones</a:t>
            </a:r>
          </a:p>
        </p:txBody>
      </p:sp>
      <p:sp>
        <p:nvSpPr>
          <p:cNvPr id="31755" name="TextBox 10"/>
          <p:cNvSpPr txBox="1">
            <a:spLocks noChangeArrowheads="1"/>
          </p:cNvSpPr>
          <p:nvPr/>
        </p:nvSpPr>
        <p:spPr bwMode="auto">
          <a:xfrm>
            <a:off x="6413500" y="6488113"/>
            <a:ext cx="1460500" cy="369887"/>
          </a:xfrm>
          <a:prstGeom prst="rect">
            <a:avLst/>
          </a:prstGeom>
          <a:noFill/>
          <a:ln w="9525">
            <a:noFill/>
            <a:miter lim="800000"/>
            <a:headEnd/>
            <a:tailEnd/>
          </a:ln>
        </p:spPr>
        <p:txBody>
          <a:bodyPr>
            <a:spAutoFit/>
          </a:bodyPr>
          <a:lstStyle/>
          <a:p>
            <a:pPr algn="l">
              <a:defRPr/>
            </a:pPr>
            <a:r>
              <a:rPr lang="en-US" sz="1800" dirty="0">
                <a:solidFill>
                  <a:schemeClr val="accent3">
                    <a:lumMod val="50000"/>
                  </a:schemeClr>
                </a:solidFill>
                <a:latin typeface="Chalkboard"/>
                <a:ea typeface="Chalkboard"/>
                <a:cs typeface="Chalkboard"/>
              </a:rPr>
              <a:t>Phil </a:t>
            </a:r>
            <a:r>
              <a:rPr lang="en-US" sz="1800" dirty="0" err="1">
                <a:solidFill>
                  <a:schemeClr val="accent3">
                    <a:lumMod val="50000"/>
                  </a:schemeClr>
                </a:solidFill>
                <a:latin typeface="Chalkboard"/>
                <a:ea typeface="Chalkboard"/>
                <a:cs typeface="Chalkboard"/>
              </a:rPr>
              <a:t>Wadler</a:t>
            </a:r>
            <a:endParaRPr lang="en-US" sz="1800" dirty="0">
              <a:solidFill>
                <a:schemeClr val="accent3">
                  <a:lumMod val="50000"/>
                </a:schemeClr>
              </a:solidFill>
              <a:latin typeface="Chalkboard"/>
              <a:ea typeface="Chalkboard"/>
              <a:cs typeface="Chalkboar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altLang="en-US"/>
              <a:t>Haskell B Curry</a:t>
            </a:r>
          </a:p>
        </p:txBody>
      </p:sp>
      <p:sp>
        <p:nvSpPr>
          <p:cNvPr id="3" name="Content Placeholder 2"/>
          <p:cNvSpPr>
            <a:spLocks noGrp="1"/>
          </p:cNvSpPr>
          <p:nvPr>
            <p:ph idx="4294967295"/>
          </p:nvPr>
        </p:nvSpPr>
        <p:spPr>
          <a:xfrm>
            <a:off x="3508375" y="1981200"/>
            <a:ext cx="4949825" cy="4114800"/>
          </a:xfrm>
        </p:spPr>
        <p:txBody>
          <a:bodyPr>
            <a:normAutofit lnSpcReduction="10000"/>
          </a:bodyPr>
          <a:lstStyle/>
          <a:p>
            <a:pPr>
              <a:lnSpc>
                <a:spcPct val="80000"/>
              </a:lnSpc>
            </a:pPr>
            <a:r>
              <a:rPr lang="en-US" altLang="en-US" sz="2200"/>
              <a:t>Combinatory logic</a:t>
            </a:r>
          </a:p>
          <a:p>
            <a:pPr lvl="1">
              <a:lnSpc>
                <a:spcPct val="80000"/>
              </a:lnSpc>
            </a:pPr>
            <a:r>
              <a:rPr lang="en-US" altLang="en-US" sz="1900">
                <a:solidFill>
                  <a:srgbClr val="570000"/>
                </a:solidFill>
              </a:rPr>
              <a:t>Influenced by Russell and Whitehead</a:t>
            </a:r>
          </a:p>
          <a:p>
            <a:pPr lvl="1">
              <a:lnSpc>
                <a:spcPct val="80000"/>
              </a:lnSpc>
            </a:pPr>
            <a:r>
              <a:rPr lang="en-US" altLang="en-US" sz="1900">
                <a:solidFill>
                  <a:srgbClr val="570000"/>
                </a:solidFill>
              </a:rPr>
              <a:t>Developed combinators to represent substitution</a:t>
            </a:r>
          </a:p>
          <a:p>
            <a:pPr lvl="1">
              <a:lnSpc>
                <a:spcPct val="80000"/>
              </a:lnSpc>
            </a:pPr>
            <a:r>
              <a:rPr lang="en-US" altLang="en-US" sz="1900">
                <a:solidFill>
                  <a:srgbClr val="570000"/>
                </a:solidFill>
              </a:rPr>
              <a:t>Alternate form of lambda calculus that has been used in implementation structures</a:t>
            </a:r>
          </a:p>
          <a:p>
            <a:pPr>
              <a:lnSpc>
                <a:spcPct val="80000"/>
              </a:lnSpc>
            </a:pPr>
            <a:r>
              <a:rPr lang="en-US" altLang="en-US" sz="2200"/>
              <a:t>Type inference </a:t>
            </a:r>
          </a:p>
          <a:p>
            <a:pPr lvl="1">
              <a:lnSpc>
                <a:spcPct val="80000"/>
              </a:lnSpc>
            </a:pPr>
            <a:r>
              <a:rPr lang="en-US" altLang="en-US" sz="1900">
                <a:solidFill>
                  <a:srgbClr val="570000"/>
                </a:solidFill>
              </a:rPr>
              <a:t>Devised by Curry and Feys</a:t>
            </a:r>
          </a:p>
          <a:p>
            <a:pPr lvl="1">
              <a:lnSpc>
                <a:spcPct val="80000"/>
              </a:lnSpc>
            </a:pPr>
            <a:r>
              <a:rPr lang="en-US" altLang="en-US" sz="1900">
                <a:solidFill>
                  <a:srgbClr val="570000"/>
                </a:solidFill>
              </a:rPr>
              <a:t>Extended by Hindley, Milner</a:t>
            </a:r>
          </a:p>
          <a:p>
            <a:pPr lvl="1">
              <a:lnSpc>
                <a:spcPct val="80000"/>
              </a:lnSpc>
              <a:buFontTx/>
              <a:buNone/>
            </a:pPr>
            <a:endParaRPr lang="en-US" altLang="en-US" sz="1900">
              <a:solidFill>
                <a:srgbClr val="570000"/>
              </a:solidFill>
            </a:endParaRPr>
          </a:p>
          <a:p>
            <a:pPr lvl="1">
              <a:lnSpc>
                <a:spcPct val="80000"/>
              </a:lnSpc>
              <a:buFontTx/>
              <a:buNone/>
            </a:pPr>
            <a:endParaRPr lang="en-US" altLang="en-US" sz="1900">
              <a:solidFill>
                <a:srgbClr val="570000"/>
              </a:solidFill>
            </a:endParaRPr>
          </a:p>
          <a:p>
            <a:pPr lvl="1">
              <a:lnSpc>
                <a:spcPct val="80000"/>
              </a:lnSpc>
            </a:pPr>
            <a:endParaRPr lang="en-US" altLang="en-US" sz="1900">
              <a:solidFill>
                <a:srgbClr val="570000"/>
              </a:solidFill>
            </a:endParaRPr>
          </a:p>
          <a:p>
            <a:pPr>
              <a:lnSpc>
                <a:spcPct val="80000"/>
              </a:lnSpc>
              <a:buFontTx/>
              <a:buNone/>
            </a:pPr>
            <a:r>
              <a:rPr lang="en-US" altLang="en-US" sz="1900">
                <a:solidFill>
                  <a:srgbClr val="5A6885"/>
                </a:solidFill>
              </a:rPr>
              <a:t>Although “Currying” and “Curried functions” are named after Curry, the idea was invented by Schoenfinkel earlier</a:t>
            </a:r>
          </a:p>
        </p:txBody>
      </p:sp>
      <p:pic>
        <p:nvPicPr>
          <p:cNvPr id="12292" name="Picture 2" descr="Image:HaskellBCur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638300"/>
            <a:ext cx="265747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r>
              <a:rPr lang="en-GB" altLang="en-US"/>
              <a:t>Why Study Haskell?</a:t>
            </a:r>
            <a:endParaRPr lang="en-US" altLang="en-US"/>
          </a:p>
        </p:txBody>
      </p:sp>
      <p:sp>
        <p:nvSpPr>
          <p:cNvPr id="33795" name="Content Placeholder 2"/>
          <p:cNvSpPr>
            <a:spLocks noGrp="1"/>
          </p:cNvSpPr>
          <p:nvPr>
            <p:ph idx="4294967295"/>
          </p:nvPr>
        </p:nvSpPr>
        <p:spPr/>
        <p:txBody>
          <a:bodyPr>
            <a:normAutofit lnSpcReduction="10000"/>
          </a:bodyPr>
          <a:lstStyle/>
          <a:p>
            <a:pPr>
              <a:lnSpc>
                <a:spcPct val="80000"/>
              </a:lnSpc>
            </a:pPr>
            <a:r>
              <a:rPr lang="en-GB" altLang="en-US" sz="3000" dirty="0"/>
              <a:t>Good vehicle for studying language concepts</a:t>
            </a:r>
          </a:p>
          <a:p>
            <a:pPr>
              <a:lnSpc>
                <a:spcPct val="80000"/>
              </a:lnSpc>
            </a:pPr>
            <a:r>
              <a:rPr lang="en-GB" altLang="en-US" sz="3000" dirty="0"/>
              <a:t>Types and type checking</a:t>
            </a:r>
          </a:p>
          <a:p>
            <a:pPr lvl="1">
              <a:lnSpc>
                <a:spcPct val="80000"/>
              </a:lnSpc>
            </a:pPr>
            <a:r>
              <a:rPr lang="en-GB" altLang="en-US" sz="2600" dirty="0">
                <a:solidFill>
                  <a:srgbClr val="570000"/>
                </a:solidFill>
              </a:rPr>
              <a:t>General issues in static and dynamic typing</a:t>
            </a:r>
          </a:p>
          <a:p>
            <a:pPr lvl="1">
              <a:lnSpc>
                <a:spcPct val="80000"/>
              </a:lnSpc>
            </a:pPr>
            <a:r>
              <a:rPr lang="en-GB" altLang="en-US" sz="2600" dirty="0">
                <a:solidFill>
                  <a:srgbClr val="570000"/>
                </a:solidFill>
              </a:rPr>
              <a:t>Type inference</a:t>
            </a:r>
          </a:p>
          <a:p>
            <a:pPr lvl="1">
              <a:lnSpc>
                <a:spcPct val="80000"/>
              </a:lnSpc>
            </a:pPr>
            <a:r>
              <a:rPr lang="en-GB" altLang="en-US" sz="2600" dirty="0">
                <a:solidFill>
                  <a:srgbClr val="570000"/>
                </a:solidFill>
              </a:rPr>
              <a:t>Parametric polymorphism</a:t>
            </a:r>
          </a:p>
          <a:p>
            <a:pPr lvl="1">
              <a:lnSpc>
                <a:spcPct val="80000"/>
              </a:lnSpc>
            </a:pPr>
            <a:r>
              <a:rPr lang="en-GB" altLang="en-US" sz="2600" dirty="0">
                <a:solidFill>
                  <a:srgbClr val="570000"/>
                </a:solidFill>
              </a:rPr>
              <a:t>Ad hoc polymorphism (aka, overloading)</a:t>
            </a:r>
          </a:p>
          <a:p>
            <a:pPr>
              <a:lnSpc>
                <a:spcPct val="80000"/>
              </a:lnSpc>
            </a:pPr>
            <a:r>
              <a:rPr lang="en-GB" altLang="en-US" sz="3000" dirty="0"/>
              <a:t>Control</a:t>
            </a:r>
          </a:p>
          <a:p>
            <a:pPr lvl="1">
              <a:lnSpc>
                <a:spcPct val="80000"/>
              </a:lnSpc>
            </a:pPr>
            <a:r>
              <a:rPr lang="en-GB" altLang="en-US" sz="2600" dirty="0">
                <a:solidFill>
                  <a:srgbClr val="570000"/>
                </a:solidFill>
              </a:rPr>
              <a:t>Lazy vs. eager evaluation</a:t>
            </a:r>
          </a:p>
          <a:p>
            <a:pPr lvl="1">
              <a:lnSpc>
                <a:spcPct val="80000"/>
              </a:lnSpc>
            </a:pPr>
            <a:r>
              <a:rPr lang="en-GB" altLang="en-US" sz="2600" dirty="0">
                <a:solidFill>
                  <a:srgbClr val="570000"/>
                </a:solidFill>
              </a:rPr>
              <a:t>Tail recursion and continuations</a:t>
            </a:r>
          </a:p>
          <a:p>
            <a:pPr lvl="1">
              <a:lnSpc>
                <a:spcPct val="80000"/>
              </a:lnSpc>
            </a:pPr>
            <a:r>
              <a:rPr lang="en-GB" altLang="en-US" sz="2600" dirty="0">
                <a:solidFill>
                  <a:srgbClr val="570000"/>
                </a:solidFill>
              </a:rPr>
              <a:t>Precise management of effects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GB" altLang="en-US"/>
              <a:t>Why Study Haskell?</a:t>
            </a:r>
            <a:endParaRPr lang="en-US" altLang="en-US"/>
          </a:p>
        </p:txBody>
      </p:sp>
      <p:sp>
        <p:nvSpPr>
          <p:cNvPr id="35843" name="Content Placeholder 2"/>
          <p:cNvSpPr>
            <a:spLocks noGrp="1"/>
          </p:cNvSpPr>
          <p:nvPr>
            <p:ph idx="4294967295"/>
          </p:nvPr>
        </p:nvSpPr>
        <p:spPr/>
        <p:txBody>
          <a:bodyPr>
            <a:normAutofit lnSpcReduction="10000"/>
          </a:bodyPr>
          <a:lstStyle/>
          <a:p>
            <a:pPr>
              <a:lnSpc>
                <a:spcPct val="90000"/>
              </a:lnSpc>
            </a:pPr>
            <a:r>
              <a:rPr lang="en-GB" altLang="en-US" sz="3000"/>
              <a:t>Functional programming will make you think differently about programming.</a:t>
            </a:r>
          </a:p>
          <a:p>
            <a:pPr lvl="1">
              <a:lnSpc>
                <a:spcPct val="90000"/>
              </a:lnSpc>
            </a:pPr>
            <a:r>
              <a:rPr lang="en-GB" altLang="en-US" sz="2600">
                <a:solidFill>
                  <a:srgbClr val="570000"/>
                </a:solidFill>
              </a:rPr>
              <a:t>Mainstream languages are all about state</a:t>
            </a:r>
          </a:p>
          <a:p>
            <a:pPr lvl="1">
              <a:lnSpc>
                <a:spcPct val="90000"/>
              </a:lnSpc>
            </a:pPr>
            <a:r>
              <a:rPr lang="en-GB" altLang="en-US" sz="2600">
                <a:solidFill>
                  <a:srgbClr val="570000"/>
                </a:solidFill>
              </a:rPr>
              <a:t>Functional programming is all about values</a:t>
            </a:r>
          </a:p>
          <a:p>
            <a:pPr>
              <a:lnSpc>
                <a:spcPct val="90000"/>
              </a:lnSpc>
            </a:pPr>
            <a:r>
              <a:rPr lang="en-GB" altLang="en-US" sz="3000"/>
              <a:t>Haskell is “cutting edge”  </a:t>
            </a:r>
          </a:p>
          <a:p>
            <a:pPr lvl="1">
              <a:lnSpc>
                <a:spcPct val="90000"/>
              </a:lnSpc>
            </a:pPr>
            <a:r>
              <a:rPr lang="en-GB" altLang="en-US" sz="2600">
                <a:solidFill>
                  <a:srgbClr val="570000"/>
                </a:solidFill>
              </a:rPr>
              <a:t>A lot of current research is done using Haskell</a:t>
            </a:r>
          </a:p>
          <a:p>
            <a:pPr lvl="1">
              <a:lnSpc>
                <a:spcPct val="90000"/>
              </a:lnSpc>
            </a:pPr>
            <a:r>
              <a:rPr lang="en-GB" altLang="en-US" sz="2600">
                <a:solidFill>
                  <a:srgbClr val="570000"/>
                </a:solidFill>
              </a:rPr>
              <a:t>Rise of multi-core, parallel programming likely to make minimizing state much more important</a:t>
            </a:r>
          </a:p>
          <a:p>
            <a:pPr>
              <a:lnSpc>
                <a:spcPct val="90000"/>
              </a:lnSpc>
            </a:pPr>
            <a:r>
              <a:rPr lang="en-GB" altLang="en-US" sz="3000"/>
              <a:t>New ideas can help make you a better programmer, in any language</a:t>
            </a:r>
          </a:p>
          <a:p>
            <a:pPr lvl="1">
              <a:lnSpc>
                <a:spcPct val="90000"/>
              </a:lnSpc>
            </a:pPr>
            <a:endParaRPr lang="en-US" altLang="en-US" sz="2600">
              <a:solidFill>
                <a:srgbClr val="570000"/>
              </a:solidFill>
            </a:endParaRPr>
          </a:p>
          <a:p>
            <a:pPr>
              <a:lnSpc>
                <a:spcPct val="90000"/>
              </a:lnSpc>
            </a:pPr>
            <a:endParaRPr lang="en-US" altLang="en-US" sz="3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GB" altLang="en-US" sz="4000"/>
              <a:t>Most Research Languages</a:t>
            </a:r>
          </a:p>
        </p:txBody>
      </p:sp>
      <p:sp>
        <p:nvSpPr>
          <p:cNvPr id="17411" name="TextBox 14"/>
          <p:cNvSpPr txBox="1">
            <a:spLocks noChangeArrowheads="1"/>
          </p:cNvSpPr>
          <p:nvPr/>
        </p:nvSpPr>
        <p:spPr bwMode="auto">
          <a:xfrm>
            <a:off x="21859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1yr</a:t>
            </a:r>
          </a:p>
        </p:txBody>
      </p:sp>
      <p:sp>
        <p:nvSpPr>
          <p:cNvPr id="17412" name="TextBox 15"/>
          <p:cNvSpPr txBox="1">
            <a:spLocks noChangeArrowheads="1"/>
          </p:cNvSpPr>
          <p:nvPr/>
        </p:nvSpPr>
        <p:spPr bwMode="auto">
          <a:xfrm>
            <a:off x="36718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5yr</a:t>
            </a:r>
          </a:p>
        </p:txBody>
      </p:sp>
      <p:sp>
        <p:nvSpPr>
          <p:cNvPr id="17413" name="TextBox 16"/>
          <p:cNvSpPr txBox="1">
            <a:spLocks noChangeArrowheads="1"/>
          </p:cNvSpPr>
          <p:nvPr/>
        </p:nvSpPr>
        <p:spPr bwMode="auto">
          <a:xfrm>
            <a:off x="47005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10yr</a:t>
            </a:r>
          </a:p>
        </p:txBody>
      </p:sp>
      <p:sp>
        <p:nvSpPr>
          <p:cNvPr id="17414" name="TextBox 17"/>
          <p:cNvSpPr txBox="1">
            <a:spLocks noChangeArrowheads="1"/>
          </p:cNvSpPr>
          <p:nvPr/>
        </p:nvSpPr>
        <p:spPr bwMode="auto">
          <a:xfrm>
            <a:off x="64150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15yr</a:t>
            </a:r>
          </a:p>
        </p:txBody>
      </p:sp>
      <p:grpSp>
        <p:nvGrpSpPr>
          <p:cNvPr id="17415" name="Group 29"/>
          <p:cNvGrpSpPr>
            <a:grpSpLocks/>
          </p:cNvGrpSpPr>
          <p:nvPr/>
        </p:nvGrpSpPr>
        <p:grpSpPr bwMode="auto">
          <a:xfrm>
            <a:off x="285750" y="1785938"/>
            <a:ext cx="7786688" cy="3789362"/>
            <a:chOff x="0" y="1285860"/>
            <a:chExt cx="7786709" cy="3789251"/>
          </a:xfrm>
        </p:grpSpPr>
        <p:sp>
          <p:nvSpPr>
            <p:cNvPr id="17416" name="TextBox 13"/>
            <p:cNvSpPr txBox="1">
              <a:spLocks noChangeArrowheads="1"/>
            </p:cNvSpPr>
            <p:nvPr/>
          </p:nvSpPr>
          <p:spPr bwMode="auto">
            <a:xfrm>
              <a:off x="0" y="1357298"/>
              <a:ext cx="1845482" cy="70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1,000,000</a:t>
              </a:r>
            </a:p>
          </p:txBody>
        </p:sp>
        <p:cxnSp>
          <p:nvCxnSpPr>
            <p:cNvPr id="17417" name="Straight Connector 4"/>
            <p:cNvCxnSpPr>
              <a:cxnSpLocks noChangeShapeType="1"/>
            </p:cNvCxnSpPr>
            <p:nvPr/>
          </p:nvCxnSpPr>
          <p:spPr bwMode="auto">
            <a:xfrm rot="5400000">
              <a:off x="248216" y="2993742"/>
              <a:ext cx="3418306" cy="25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7418" name="Straight Connector 7"/>
            <p:cNvCxnSpPr>
              <a:cxnSpLocks noChangeShapeType="1"/>
            </p:cNvCxnSpPr>
            <p:nvPr/>
          </p:nvCxnSpPr>
          <p:spPr bwMode="auto">
            <a:xfrm rot="10800000" flipV="1">
              <a:off x="1957369" y="4701930"/>
              <a:ext cx="5829340" cy="29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7419" name="TextBox 10"/>
            <p:cNvSpPr txBox="1">
              <a:spLocks noChangeArrowheads="1"/>
            </p:cNvSpPr>
            <p:nvPr/>
          </p:nvSpPr>
          <p:spPr bwMode="auto">
            <a:xfrm>
              <a:off x="1385864" y="4035551"/>
              <a:ext cx="457203"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a:t>
              </a:r>
            </a:p>
          </p:txBody>
        </p:sp>
        <p:sp>
          <p:nvSpPr>
            <p:cNvPr id="17420" name="TextBox 11"/>
            <p:cNvSpPr txBox="1">
              <a:spLocks noChangeArrowheads="1"/>
            </p:cNvSpPr>
            <p:nvPr/>
          </p:nvSpPr>
          <p:spPr bwMode="auto">
            <a:xfrm>
              <a:off x="700060" y="3164220"/>
              <a:ext cx="1143008"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a:t>
              </a:r>
            </a:p>
          </p:txBody>
        </p:sp>
        <p:sp>
          <p:nvSpPr>
            <p:cNvPr id="17421" name="TextBox 12"/>
            <p:cNvSpPr txBox="1">
              <a:spLocks noChangeArrowheads="1"/>
            </p:cNvSpPr>
            <p:nvPr/>
          </p:nvSpPr>
          <p:spPr bwMode="auto">
            <a:xfrm>
              <a:off x="285720" y="2285992"/>
              <a:ext cx="1485910"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a:t>
              </a:r>
            </a:p>
          </p:txBody>
        </p:sp>
        <p:sp>
          <p:nvSpPr>
            <p:cNvPr id="17422" name="Freeform 27"/>
            <p:cNvSpPr>
              <a:spLocks noChangeArrowheads="1"/>
            </p:cNvSpPr>
            <p:nvPr/>
          </p:nvSpPr>
          <p:spPr bwMode="auto">
            <a:xfrm>
              <a:off x="1992943" y="4153073"/>
              <a:ext cx="1187929" cy="541221"/>
            </a:xfrm>
            <a:custGeom>
              <a:avLst/>
              <a:gdLst>
                <a:gd name="T0" fmla="*/ 0 w 959005"/>
                <a:gd name="T1" fmla="*/ 0 h 367990"/>
                <a:gd name="T2" fmla="*/ 1680277 w 959005"/>
                <a:gd name="T3" fmla="*/ 0 h 367990"/>
                <a:gd name="T4" fmla="*/ 1680277 w 959005"/>
                <a:gd name="T5" fmla="*/ 0 h 367990"/>
                <a:gd name="T6" fmla="*/ 2257871 w 959005"/>
                <a:gd name="T7" fmla="*/ 1721830 h 367990"/>
                <a:gd name="T8" fmla="*/ 2257871 w 959005"/>
                <a:gd name="T9" fmla="*/ 1721830 h 367990"/>
                <a:gd name="T10" fmla="*/ 0 60000 65536"/>
                <a:gd name="T11" fmla="*/ 0 60000 65536"/>
                <a:gd name="T12" fmla="*/ 0 60000 65536"/>
                <a:gd name="T13" fmla="*/ 0 60000 65536"/>
                <a:gd name="T14" fmla="*/ 0 60000 65536"/>
                <a:gd name="T15" fmla="*/ 0 w 959005"/>
                <a:gd name="T16" fmla="*/ 0 h 367990"/>
                <a:gd name="T17" fmla="*/ 959005 w 959005"/>
                <a:gd name="T18" fmla="*/ 367990 h 367990"/>
              </a:gdLst>
              <a:ahLst/>
              <a:cxnLst>
                <a:cxn ang="T10">
                  <a:pos x="T0" y="T1"/>
                </a:cxn>
                <a:cxn ang="T11">
                  <a:pos x="T2" y="T3"/>
                </a:cxn>
                <a:cxn ang="T12">
                  <a:pos x="T4" y="T5"/>
                </a:cxn>
                <a:cxn ang="T13">
                  <a:pos x="T6" y="T7"/>
                </a:cxn>
                <a:cxn ang="T14">
                  <a:pos x="T8" y="T9"/>
                </a:cxn>
              </a:cxnLst>
              <a:rect l="T15" t="T16" r="T17" b="T18"/>
              <a:pathLst>
                <a:path w="959005" h="367990">
                  <a:moveTo>
                    <a:pt x="0" y="0"/>
                  </a:moveTo>
                  <a:lnTo>
                    <a:pt x="713678" y="0"/>
                  </a:lnTo>
                  <a:lnTo>
                    <a:pt x="959005" y="367990"/>
                  </a:ln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a:p>
          </p:txBody>
        </p:sp>
      </p:grpSp>
      <p:sp>
        <p:nvSpPr>
          <p:cNvPr id="37896" name="TextBox 30"/>
          <p:cNvSpPr txBox="1">
            <a:spLocks noChangeArrowheads="1"/>
          </p:cNvSpPr>
          <p:nvPr/>
        </p:nvSpPr>
        <p:spPr bwMode="auto">
          <a:xfrm>
            <a:off x="3786188" y="4071938"/>
            <a:ext cx="2484437"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The quick death</a:t>
            </a:r>
          </a:p>
        </p:txBody>
      </p:sp>
      <p:sp>
        <p:nvSpPr>
          <p:cNvPr id="37897" name="TextBox 31"/>
          <p:cNvSpPr txBox="1">
            <a:spLocks noChangeArrowheads="1"/>
          </p:cNvSpPr>
          <p:nvPr/>
        </p:nvSpPr>
        <p:spPr bwMode="auto">
          <a:xfrm rot="-5400000">
            <a:off x="-152400" y="4295776"/>
            <a:ext cx="1481137"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Geeks</a:t>
            </a:r>
          </a:p>
        </p:txBody>
      </p:sp>
      <p:sp>
        <p:nvSpPr>
          <p:cNvPr id="37898" name="TextBox 32"/>
          <p:cNvSpPr txBox="1">
            <a:spLocks noChangeArrowheads="1"/>
          </p:cNvSpPr>
          <p:nvPr/>
        </p:nvSpPr>
        <p:spPr bwMode="auto">
          <a:xfrm rot="-5400000">
            <a:off x="-438150" y="2224088"/>
            <a:ext cx="2052638"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Practitioners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Al-Khwarizmi, 860AD</a:t>
            </a:r>
          </a:p>
        </p:txBody>
      </p:sp>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48768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750888" y="614363"/>
            <a:ext cx="7448550" cy="1096962"/>
          </a:xfrm>
        </p:spPr>
        <p:txBody>
          <a:bodyPr/>
          <a:lstStyle/>
          <a:p>
            <a:r>
              <a:rPr lang="en-GB" altLang="en-US" sz="4000"/>
              <a:t>Successful Research Languages</a:t>
            </a:r>
          </a:p>
        </p:txBody>
      </p:sp>
      <p:sp>
        <p:nvSpPr>
          <p:cNvPr id="19459" name="TextBox 14"/>
          <p:cNvSpPr txBox="1">
            <a:spLocks noChangeArrowheads="1"/>
          </p:cNvSpPr>
          <p:nvPr/>
        </p:nvSpPr>
        <p:spPr bwMode="auto">
          <a:xfrm>
            <a:off x="21859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1yr</a:t>
            </a:r>
          </a:p>
        </p:txBody>
      </p:sp>
      <p:sp>
        <p:nvSpPr>
          <p:cNvPr id="19460" name="TextBox 15"/>
          <p:cNvSpPr txBox="1">
            <a:spLocks noChangeArrowheads="1"/>
          </p:cNvSpPr>
          <p:nvPr/>
        </p:nvSpPr>
        <p:spPr bwMode="auto">
          <a:xfrm>
            <a:off x="36718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5yr</a:t>
            </a:r>
          </a:p>
        </p:txBody>
      </p:sp>
      <p:sp>
        <p:nvSpPr>
          <p:cNvPr id="19461" name="TextBox 16"/>
          <p:cNvSpPr txBox="1">
            <a:spLocks noChangeArrowheads="1"/>
          </p:cNvSpPr>
          <p:nvPr/>
        </p:nvSpPr>
        <p:spPr bwMode="auto">
          <a:xfrm>
            <a:off x="47005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10yr</a:t>
            </a:r>
          </a:p>
        </p:txBody>
      </p:sp>
      <p:sp>
        <p:nvSpPr>
          <p:cNvPr id="19462" name="TextBox 17"/>
          <p:cNvSpPr txBox="1">
            <a:spLocks noChangeArrowheads="1"/>
          </p:cNvSpPr>
          <p:nvPr/>
        </p:nvSpPr>
        <p:spPr bwMode="auto">
          <a:xfrm>
            <a:off x="64150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15yr</a:t>
            </a:r>
          </a:p>
        </p:txBody>
      </p:sp>
      <p:grpSp>
        <p:nvGrpSpPr>
          <p:cNvPr id="19463" name="Group 29"/>
          <p:cNvGrpSpPr>
            <a:grpSpLocks/>
          </p:cNvGrpSpPr>
          <p:nvPr/>
        </p:nvGrpSpPr>
        <p:grpSpPr bwMode="auto">
          <a:xfrm>
            <a:off x="285750" y="1785938"/>
            <a:ext cx="7786688" cy="3789362"/>
            <a:chOff x="0" y="1285860"/>
            <a:chExt cx="7786709" cy="3789251"/>
          </a:xfrm>
        </p:grpSpPr>
        <p:sp>
          <p:nvSpPr>
            <p:cNvPr id="19464" name="TextBox 13"/>
            <p:cNvSpPr txBox="1">
              <a:spLocks noChangeArrowheads="1"/>
            </p:cNvSpPr>
            <p:nvPr/>
          </p:nvSpPr>
          <p:spPr bwMode="auto">
            <a:xfrm>
              <a:off x="0" y="1357298"/>
              <a:ext cx="1845482" cy="70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1,000,000</a:t>
              </a:r>
            </a:p>
          </p:txBody>
        </p:sp>
        <p:cxnSp>
          <p:nvCxnSpPr>
            <p:cNvPr id="19465" name="Straight Connector 4"/>
            <p:cNvCxnSpPr>
              <a:cxnSpLocks noChangeShapeType="1"/>
            </p:cNvCxnSpPr>
            <p:nvPr/>
          </p:nvCxnSpPr>
          <p:spPr bwMode="auto">
            <a:xfrm rot="5400000">
              <a:off x="248216" y="2993742"/>
              <a:ext cx="3418306" cy="25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466" name="Straight Connector 7"/>
            <p:cNvCxnSpPr>
              <a:cxnSpLocks noChangeShapeType="1"/>
            </p:cNvCxnSpPr>
            <p:nvPr/>
          </p:nvCxnSpPr>
          <p:spPr bwMode="auto">
            <a:xfrm rot="10800000" flipV="1">
              <a:off x="1957369" y="4701930"/>
              <a:ext cx="5829340" cy="29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9467" name="TextBox 10"/>
            <p:cNvSpPr txBox="1">
              <a:spLocks noChangeArrowheads="1"/>
            </p:cNvSpPr>
            <p:nvPr/>
          </p:nvSpPr>
          <p:spPr bwMode="auto">
            <a:xfrm>
              <a:off x="1385864" y="4035551"/>
              <a:ext cx="457203"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a:t>
              </a:r>
            </a:p>
          </p:txBody>
        </p:sp>
        <p:sp>
          <p:nvSpPr>
            <p:cNvPr id="19468" name="TextBox 11"/>
            <p:cNvSpPr txBox="1">
              <a:spLocks noChangeArrowheads="1"/>
            </p:cNvSpPr>
            <p:nvPr/>
          </p:nvSpPr>
          <p:spPr bwMode="auto">
            <a:xfrm>
              <a:off x="700060" y="3164220"/>
              <a:ext cx="1143008"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a:t>
              </a:r>
            </a:p>
          </p:txBody>
        </p:sp>
        <p:sp>
          <p:nvSpPr>
            <p:cNvPr id="19469" name="TextBox 12"/>
            <p:cNvSpPr txBox="1">
              <a:spLocks noChangeArrowheads="1"/>
            </p:cNvSpPr>
            <p:nvPr/>
          </p:nvSpPr>
          <p:spPr bwMode="auto">
            <a:xfrm>
              <a:off x="285720" y="2285992"/>
              <a:ext cx="1485910"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a:t>
              </a:r>
            </a:p>
          </p:txBody>
        </p:sp>
      </p:grpSp>
      <p:sp>
        <p:nvSpPr>
          <p:cNvPr id="19470" name="Freeform 18"/>
          <p:cNvSpPr>
            <a:spLocks noChangeArrowheads="1"/>
          </p:cNvSpPr>
          <p:nvPr/>
        </p:nvSpPr>
        <p:spPr bwMode="auto">
          <a:xfrm>
            <a:off x="2252663" y="3932238"/>
            <a:ext cx="2698750" cy="1296987"/>
          </a:xfrm>
          <a:custGeom>
            <a:avLst/>
            <a:gdLst>
              <a:gd name="T0" fmla="*/ 22305 w 2698594"/>
              <a:gd name="T1" fmla="*/ 783810 h 1297258"/>
              <a:gd name="T2" fmla="*/ 178449 w 2698594"/>
              <a:gd name="T3" fmla="*/ 783810 h 1297258"/>
              <a:gd name="T4" fmla="*/ 1093008 w 2698594"/>
              <a:gd name="T5" fmla="*/ 538636 h 1297258"/>
              <a:gd name="T6" fmla="*/ 2063332 w 2698594"/>
              <a:gd name="T7" fmla="*/ 126302 h 1297258"/>
              <a:gd name="T8" fmla="*/ 2699062 w 2698594"/>
              <a:gd name="T9" fmla="*/ 1296445 h 1297258"/>
              <a:gd name="T10" fmla="*/ 0 60000 65536"/>
              <a:gd name="T11" fmla="*/ 0 60000 65536"/>
              <a:gd name="T12" fmla="*/ 0 60000 65536"/>
              <a:gd name="T13" fmla="*/ 0 60000 65536"/>
              <a:gd name="T14" fmla="*/ 0 60000 65536"/>
              <a:gd name="T15" fmla="*/ 0 w 2698594"/>
              <a:gd name="T16" fmla="*/ 0 h 1297258"/>
              <a:gd name="T17" fmla="*/ 2698594 w 2698594"/>
              <a:gd name="T18" fmla="*/ 1297258 h 1297258"/>
            </a:gdLst>
            <a:ahLst/>
            <a:cxnLst>
              <a:cxn ang="T10">
                <a:pos x="T0" y="T1"/>
              </a:cxn>
              <a:cxn ang="T11">
                <a:pos x="T2" y="T3"/>
              </a:cxn>
              <a:cxn ang="T12">
                <a:pos x="T4" y="T5"/>
              </a:cxn>
              <a:cxn ang="T13">
                <a:pos x="T6" y="T7"/>
              </a:cxn>
              <a:cxn ang="T14">
                <a:pos x="T8" y="T9"/>
              </a:cxn>
            </a:cxnLst>
            <a:rect l="T15" t="T16" r="T17" b="T18"/>
            <a:pathLst>
              <a:path w="2698594" h="1297258">
                <a:moveTo>
                  <a:pt x="22302" y="784302"/>
                </a:moveTo>
                <a:cubicBezTo>
                  <a:pt x="11151" y="804746"/>
                  <a:pt x="0" y="825190"/>
                  <a:pt x="178419" y="784302"/>
                </a:cubicBezTo>
                <a:cubicBezTo>
                  <a:pt x="356838" y="743414"/>
                  <a:pt x="778726" y="648629"/>
                  <a:pt x="1092819" y="538975"/>
                </a:cubicBezTo>
                <a:cubicBezTo>
                  <a:pt x="1406912" y="429321"/>
                  <a:pt x="1795346" y="0"/>
                  <a:pt x="2062975" y="126380"/>
                </a:cubicBezTo>
                <a:cubicBezTo>
                  <a:pt x="2330604" y="252760"/>
                  <a:pt x="2514599" y="775009"/>
                  <a:pt x="2698594" y="129725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a:p>
        </p:txBody>
      </p:sp>
      <p:sp>
        <p:nvSpPr>
          <p:cNvPr id="39945" name="TextBox 19"/>
          <p:cNvSpPr txBox="1">
            <a:spLocks noChangeArrowheads="1"/>
          </p:cNvSpPr>
          <p:nvPr/>
        </p:nvSpPr>
        <p:spPr bwMode="auto">
          <a:xfrm>
            <a:off x="4786313" y="3786188"/>
            <a:ext cx="2359025"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The slow death</a:t>
            </a:r>
          </a:p>
        </p:txBody>
      </p:sp>
      <p:sp>
        <p:nvSpPr>
          <p:cNvPr id="39946" name="TextBox 20"/>
          <p:cNvSpPr txBox="1">
            <a:spLocks noChangeArrowheads="1"/>
          </p:cNvSpPr>
          <p:nvPr/>
        </p:nvSpPr>
        <p:spPr bwMode="auto">
          <a:xfrm rot="-5400000">
            <a:off x="-152400" y="4295776"/>
            <a:ext cx="1481137"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Geeks</a:t>
            </a:r>
          </a:p>
        </p:txBody>
      </p:sp>
      <p:sp>
        <p:nvSpPr>
          <p:cNvPr id="39947" name="TextBox 21"/>
          <p:cNvSpPr txBox="1">
            <a:spLocks noChangeArrowheads="1"/>
          </p:cNvSpPr>
          <p:nvPr/>
        </p:nvSpPr>
        <p:spPr bwMode="auto">
          <a:xfrm rot="-5400000">
            <a:off x="-438150" y="2224088"/>
            <a:ext cx="2052638"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Practitioners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r>
              <a:rPr lang="en-GB" altLang="en-US"/>
              <a:t>C++, Java, Perl, Ruby</a:t>
            </a:r>
          </a:p>
        </p:txBody>
      </p:sp>
      <p:sp>
        <p:nvSpPr>
          <p:cNvPr id="21507" name="TextBox 14"/>
          <p:cNvSpPr txBox="1">
            <a:spLocks noChangeArrowheads="1"/>
          </p:cNvSpPr>
          <p:nvPr/>
        </p:nvSpPr>
        <p:spPr bwMode="auto">
          <a:xfrm>
            <a:off x="21859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1yr</a:t>
            </a:r>
          </a:p>
        </p:txBody>
      </p:sp>
      <p:sp>
        <p:nvSpPr>
          <p:cNvPr id="21508" name="TextBox 15"/>
          <p:cNvSpPr txBox="1">
            <a:spLocks noChangeArrowheads="1"/>
          </p:cNvSpPr>
          <p:nvPr/>
        </p:nvSpPr>
        <p:spPr bwMode="auto">
          <a:xfrm>
            <a:off x="36718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5yr</a:t>
            </a:r>
          </a:p>
        </p:txBody>
      </p:sp>
      <p:sp>
        <p:nvSpPr>
          <p:cNvPr id="21509" name="TextBox 16"/>
          <p:cNvSpPr txBox="1">
            <a:spLocks noChangeArrowheads="1"/>
          </p:cNvSpPr>
          <p:nvPr/>
        </p:nvSpPr>
        <p:spPr bwMode="auto">
          <a:xfrm>
            <a:off x="47005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10yr</a:t>
            </a:r>
          </a:p>
        </p:txBody>
      </p:sp>
      <p:sp>
        <p:nvSpPr>
          <p:cNvPr id="21510" name="TextBox 17"/>
          <p:cNvSpPr txBox="1">
            <a:spLocks noChangeArrowheads="1"/>
          </p:cNvSpPr>
          <p:nvPr/>
        </p:nvSpPr>
        <p:spPr bwMode="auto">
          <a:xfrm>
            <a:off x="64150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15yr</a:t>
            </a:r>
          </a:p>
        </p:txBody>
      </p:sp>
      <p:grpSp>
        <p:nvGrpSpPr>
          <p:cNvPr id="21511" name="Group 29"/>
          <p:cNvGrpSpPr>
            <a:grpSpLocks/>
          </p:cNvGrpSpPr>
          <p:nvPr/>
        </p:nvGrpSpPr>
        <p:grpSpPr bwMode="auto">
          <a:xfrm>
            <a:off x="285750" y="1785938"/>
            <a:ext cx="7786688" cy="3789362"/>
            <a:chOff x="0" y="1285860"/>
            <a:chExt cx="7786709" cy="3789251"/>
          </a:xfrm>
        </p:grpSpPr>
        <p:sp>
          <p:nvSpPr>
            <p:cNvPr id="21512" name="TextBox 13"/>
            <p:cNvSpPr txBox="1">
              <a:spLocks noChangeArrowheads="1"/>
            </p:cNvSpPr>
            <p:nvPr/>
          </p:nvSpPr>
          <p:spPr bwMode="auto">
            <a:xfrm>
              <a:off x="0" y="1357298"/>
              <a:ext cx="1845482" cy="70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1,000,000</a:t>
              </a:r>
            </a:p>
          </p:txBody>
        </p:sp>
        <p:cxnSp>
          <p:nvCxnSpPr>
            <p:cNvPr id="21513" name="Straight Connector 4"/>
            <p:cNvCxnSpPr>
              <a:cxnSpLocks noChangeShapeType="1"/>
            </p:cNvCxnSpPr>
            <p:nvPr/>
          </p:nvCxnSpPr>
          <p:spPr bwMode="auto">
            <a:xfrm rot="5400000">
              <a:off x="248216" y="2993742"/>
              <a:ext cx="3418306" cy="25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1514" name="Straight Connector 7"/>
            <p:cNvCxnSpPr>
              <a:cxnSpLocks noChangeShapeType="1"/>
            </p:cNvCxnSpPr>
            <p:nvPr/>
          </p:nvCxnSpPr>
          <p:spPr bwMode="auto">
            <a:xfrm rot="10800000" flipV="1">
              <a:off x="1957369" y="4701930"/>
              <a:ext cx="5829340" cy="29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1515" name="TextBox 10"/>
            <p:cNvSpPr txBox="1">
              <a:spLocks noChangeArrowheads="1"/>
            </p:cNvSpPr>
            <p:nvPr/>
          </p:nvSpPr>
          <p:spPr bwMode="auto">
            <a:xfrm>
              <a:off x="1385864" y="4035551"/>
              <a:ext cx="457203"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a:t>
              </a:r>
            </a:p>
          </p:txBody>
        </p:sp>
        <p:sp>
          <p:nvSpPr>
            <p:cNvPr id="21516" name="TextBox 11"/>
            <p:cNvSpPr txBox="1">
              <a:spLocks noChangeArrowheads="1"/>
            </p:cNvSpPr>
            <p:nvPr/>
          </p:nvSpPr>
          <p:spPr bwMode="auto">
            <a:xfrm>
              <a:off x="700060" y="3164220"/>
              <a:ext cx="1143008"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a:t>
              </a:r>
            </a:p>
          </p:txBody>
        </p:sp>
        <p:sp>
          <p:nvSpPr>
            <p:cNvPr id="21517" name="TextBox 12"/>
            <p:cNvSpPr txBox="1">
              <a:spLocks noChangeArrowheads="1"/>
            </p:cNvSpPr>
            <p:nvPr/>
          </p:nvSpPr>
          <p:spPr bwMode="auto">
            <a:xfrm>
              <a:off x="285720" y="2285992"/>
              <a:ext cx="1485910"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a:t>
              </a:r>
            </a:p>
          </p:txBody>
        </p:sp>
      </p:grpSp>
      <p:sp>
        <p:nvSpPr>
          <p:cNvPr id="21518" name="Freeform 19"/>
          <p:cNvSpPr>
            <a:spLocks noChangeArrowheads="1"/>
          </p:cNvSpPr>
          <p:nvPr/>
        </p:nvSpPr>
        <p:spPr bwMode="auto">
          <a:xfrm>
            <a:off x="2241550" y="290513"/>
            <a:ext cx="3433763" cy="4403725"/>
          </a:xfrm>
          <a:custGeom>
            <a:avLst/>
            <a:gdLst>
              <a:gd name="T0" fmla="*/ 0 w 3434576"/>
              <a:gd name="T1" fmla="*/ 4401713 h 4404731"/>
              <a:gd name="T2" fmla="*/ 869177 w 3434576"/>
              <a:gd name="T3" fmla="*/ 3476800 h 4404731"/>
              <a:gd name="T4" fmla="*/ 1927791 w 3434576"/>
              <a:gd name="T5" fmla="*/ 2072707 h 4404731"/>
              <a:gd name="T6" fmla="*/ 2841541 w 3434576"/>
              <a:gd name="T7" fmla="*/ 880343 h 4404731"/>
              <a:gd name="T8" fmla="*/ 3432137 w 3434576"/>
              <a:gd name="T9" fmla="*/ 0 h 4404731"/>
              <a:gd name="T10" fmla="*/ 0 60000 65536"/>
              <a:gd name="T11" fmla="*/ 0 60000 65536"/>
              <a:gd name="T12" fmla="*/ 0 60000 65536"/>
              <a:gd name="T13" fmla="*/ 0 60000 65536"/>
              <a:gd name="T14" fmla="*/ 0 60000 65536"/>
              <a:gd name="T15" fmla="*/ 0 w 3434576"/>
              <a:gd name="T16" fmla="*/ 0 h 4404731"/>
              <a:gd name="T17" fmla="*/ 3434576 w 3434576"/>
              <a:gd name="T18" fmla="*/ 4404731 h 4404731"/>
            </a:gdLst>
            <a:ahLst/>
            <a:cxnLst>
              <a:cxn ang="T10">
                <a:pos x="T0" y="T1"/>
              </a:cxn>
              <a:cxn ang="T11">
                <a:pos x="T2" y="T3"/>
              </a:cxn>
              <a:cxn ang="T12">
                <a:pos x="T4" y="T5"/>
              </a:cxn>
              <a:cxn ang="T13">
                <a:pos x="T6" y="T7"/>
              </a:cxn>
              <a:cxn ang="T14">
                <a:pos x="T8" y="T9"/>
              </a:cxn>
            </a:cxnLst>
            <a:rect l="T15" t="T16" r="T17" b="T18"/>
            <a:pathLst>
              <a:path w="3434576" h="4404731">
                <a:moveTo>
                  <a:pt x="0" y="4404731"/>
                </a:moveTo>
                <a:cubicBezTo>
                  <a:pt x="274134" y="4136172"/>
                  <a:pt x="548268" y="3867614"/>
                  <a:pt x="869795" y="3479180"/>
                </a:cubicBezTo>
                <a:cubicBezTo>
                  <a:pt x="1191322" y="3090746"/>
                  <a:pt x="1600200" y="2507166"/>
                  <a:pt x="1929161" y="2074127"/>
                </a:cubicBezTo>
                <a:cubicBezTo>
                  <a:pt x="2258122" y="1641088"/>
                  <a:pt x="2592659" y="1226634"/>
                  <a:pt x="2843561" y="880946"/>
                </a:cubicBezTo>
                <a:cubicBezTo>
                  <a:pt x="3094464" y="535258"/>
                  <a:pt x="3264520" y="267629"/>
                  <a:pt x="3434576" y="0"/>
                </a:cubicBezTo>
              </a:path>
            </a:pathLst>
          </a:cu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a:p>
        </p:txBody>
      </p:sp>
      <p:sp>
        <p:nvSpPr>
          <p:cNvPr id="41993" name="TextBox 20"/>
          <p:cNvSpPr txBox="1">
            <a:spLocks noChangeArrowheads="1"/>
          </p:cNvSpPr>
          <p:nvPr/>
        </p:nvSpPr>
        <p:spPr bwMode="auto">
          <a:xfrm>
            <a:off x="4643438" y="3143250"/>
            <a:ext cx="2643187" cy="830263"/>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The complete absence of death</a:t>
            </a:r>
          </a:p>
        </p:txBody>
      </p:sp>
      <p:sp>
        <p:nvSpPr>
          <p:cNvPr id="41994" name="TextBox 21"/>
          <p:cNvSpPr txBox="1">
            <a:spLocks noChangeArrowheads="1"/>
          </p:cNvSpPr>
          <p:nvPr/>
        </p:nvSpPr>
        <p:spPr bwMode="auto">
          <a:xfrm rot="-5400000">
            <a:off x="-152400" y="4295776"/>
            <a:ext cx="1481137"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Geeks</a:t>
            </a:r>
          </a:p>
        </p:txBody>
      </p:sp>
      <p:sp>
        <p:nvSpPr>
          <p:cNvPr id="41995" name="TextBox 22"/>
          <p:cNvSpPr txBox="1">
            <a:spLocks noChangeArrowheads="1"/>
          </p:cNvSpPr>
          <p:nvPr/>
        </p:nvSpPr>
        <p:spPr bwMode="auto">
          <a:xfrm rot="-5400000">
            <a:off x="-438150" y="2224088"/>
            <a:ext cx="2052638"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Practitioners</a:t>
            </a:r>
          </a:p>
        </p:txBody>
      </p:sp>
      <p:sp>
        <p:nvSpPr>
          <p:cNvPr id="21522" name="Rectangle 18"/>
          <p:cNvSpPr>
            <a:spLocks noChangeArrowheads="1"/>
          </p:cNvSpPr>
          <p:nvPr/>
        </p:nvSpPr>
        <p:spPr bwMode="auto">
          <a:xfrm>
            <a:off x="2428875" y="1500188"/>
            <a:ext cx="6000750" cy="357187"/>
          </a:xfrm>
          <a:prstGeom prst="rect">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a:r>
              <a:rPr lang="en-GB" altLang="en-US">
                <a:solidFill>
                  <a:schemeClr val="bg1"/>
                </a:solidFill>
                <a:latin typeface="Chalkboard"/>
                <a:ea typeface="MS PGothic" pitchFamily="34" charset="-128"/>
              </a:rPr>
              <a:t>Threshold of immortality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750888" y="614363"/>
            <a:ext cx="7448550" cy="1096962"/>
          </a:xfrm>
        </p:spPr>
        <p:txBody>
          <a:bodyPr/>
          <a:lstStyle/>
          <a:p>
            <a:r>
              <a:rPr lang="en-GB" altLang="en-US" sz="4000"/>
              <a:t>Committee languages</a:t>
            </a:r>
          </a:p>
        </p:txBody>
      </p:sp>
      <p:sp>
        <p:nvSpPr>
          <p:cNvPr id="23555" name="TextBox 14"/>
          <p:cNvSpPr txBox="1">
            <a:spLocks noChangeArrowheads="1"/>
          </p:cNvSpPr>
          <p:nvPr/>
        </p:nvSpPr>
        <p:spPr bwMode="auto">
          <a:xfrm>
            <a:off x="21859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1yr</a:t>
            </a:r>
          </a:p>
        </p:txBody>
      </p:sp>
      <p:sp>
        <p:nvSpPr>
          <p:cNvPr id="23556" name="TextBox 15"/>
          <p:cNvSpPr txBox="1">
            <a:spLocks noChangeArrowheads="1"/>
          </p:cNvSpPr>
          <p:nvPr/>
        </p:nvSpPr>
        <p:spPr bwMode="auto">
          <a:xfrm>
            <a:off x="3671888" y="5389563"/>
            <a:ext cx="914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5yr</a:t>
            </a:r>
          </a:p>
        </p:txBody>
      </p:sp>
      <p:sp>
        <p:nvSpPr>
          <p:cNvPr id="23557" name="TextBox 16"/>
          <p:cNvSpPr txBox="1">
            <a:spLocks noChangeArrowheads="1"/>
          </p:cNvSpPr>
          <p:nvPr/>
        </p:nvSpPr>
        <p:spPr bwMode="auto">
          <a:xfrm>
            <a:off x="47005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10yr</a:t>
            </a:r>
          </a:p>
        </p:txBody>
      </p:sp>
      <p:sp>
        <p:nvSpPr>
          <p:cNvPr id="23558" name="TextBox 17"/>
          <p:cNvSpPr txBox="1">
            <a:spLocks noChangeArrowheads="1"/>
          </p:cNvSpPr>
          <p:nvPr/>
        </p:nvSpPr>
        <p:spPr bwMode="auto">
          <a:xfrm>
            <a:off x="6415088" y="5389563"/>
            <a:ext cx="1257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15yr</a:t>
            </a:r>
          </a:p>
        </p:txBody>
      </p:sp>
      <p:grpSp>
        <p:nvGrpSpPr>
          <p:cNvPr id="23559" name="Group 29"/>
          <p:cNvGrpSpPr>
            <a:grpSpLocks/>
          </p:cNvGrpSpPr>
          <p:nvPr/>
        </p:nvGrpSpPr>
        <p:grpSpPr bwMode="auto">
          <a:xfrm>
            <a:off x="285750" y="1785938"/>
            <a:ext cx="7786688" cy="3789362"/>
            <a:chOff x="0" y="1285860"/>
            <a:chExt cx="7786709" cy="3789251"/>
          </a:xfrm>
        </p:grpSpPr>
        <p:sp>
          <p:nvSpPr>
            <p:cNvPr id="23560" name="TextBox 13"/>
            <p:cNvSpPr txBox="1">
              <a:spLocks noChangeArrowheads="1"/>
            </p:cNvSpPr>
            <p:nvPr/>
          </p:nvSpPr>
          <p:spPr bwMode="auto">
            <a:xfrm>
              <a:off x="0" y="1357298"/>
              <a:ext cx="1845482" cy="70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1,000,000</a:t>
              </a:r>
            </a:p>
          </p:txBody>
        </p:sp>
        <p:cxnSp>
          <p:nvCxnSpPr>
            <p:cNvPr id="23561" name="Straight Connector 4"/>
            <p:cNvCxnSpPr>
              <a:cxnSpLocks noChangeShapeType="1"/>
            </p:cNvCxnSpPr>
            <p:nvPr/>
          </p:nvCxnSpPr>
          <p:spPr bwMode="auto">
            <a:xfrm rot="5400000">
              <a:off x="248216" y="2993742"/>
              <a:ext cx="3418306" cy="25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62" name="Straight Connector 7"/>
            <p:cNvCxnSpPr>
              <a:cxnSpLocks noChangeShapeType="1"/>
            </p:cNvCxnSpPr>
            <p:nvPr/>
          </p:nvCxnSpPr>
          <p:spPr bwMode="auto">
            <a:xfrm rot="10800000" flipV="1">
              <a:off x="1957369" y="4701930"/>
              <a:ext cx="5829340" cy="29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3563" name="TextBox 10"/>
            <p:cNvSpPr txBox="1">
              <a:spLocks noChangeArrowheads="1"/>
            </p:cNvSpPr>
            <p:nvPr/>
          </p:nvSpPr>
          <p:spPr bwMode="auto">
            <a:xfrm>
              <a:off x="1385864" y="4035551"/>
              <a:ext cx="457203"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a:t>
              </a:r>
            </a:p>
          </p:txBody>
        </p:sp>
        <p:sp>
          <p:nvSpPr>
            <p:cNvPr id="23564" name="TextBox 11"/>
            <p:cNvSpPr txBox="1">
              <a:spLocks noChangeArrowheads="1"/>
            </p:cNvSpPr>
            <p:nvPr/>
          </p:nvSpPr>
          <p:spPr bwMode="auto">
            <a:xfrm>
              <a:off x="700060" y="3164220"/>
              <a:ext cx="1143008"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a:t>
              </a:r>
            </a:p>
          </p:txBody>
        </p:sp>
        <p:sp>
          <p:nvSpPr>
            <p:cNvPr id="23565" name="TextBox 12"/>
            <p:cNvSpPr txBox="1">
              <a:spLocks noChangeArrowheads="1"/>
            </p:cNvSpPr>
            <p:nvPr/>
          </p:nvSpPr>
          <p:spPr bwMode="auto">
            <a:xfrm>
              <a:off x="285720" y="2285992"/>
              <a:ext cx="1485910"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a:t>
              </a:r>
            </a:p>
          </p:txBody>
        </p:sp>
      </p:grpSp>
      <p:sp>
        <p:nvSpPr>
          <p:cNvPr id="23566" name="Freeform 18"/>
          <p:cNvSpPr>
            <a:spLocks noChangeArrowheads="1"/>
          </p:cNvSpPr>
          <p:nvPr/>
        </p:nvSpPr>
        <p:spPr bwMode="auto">
          <a:xfrm flipV="1">
            <a:off x="2214563" y="5181600"/>
            <a:ext cx="5824537" cy="46038"/>
          </a:xfrm>
          <a:custGeom>
            <a:avLst/>
            <a:gdLst>
              <a:gd name="T0" fmla="*/ 48140 w 2698594"/>
              <a:gd name="T1" fmla="*/ 27629 h 1297258"/>
              <a:gd name="T2" fmla="*/ 385136 w 2698594"/>
              <a:gd name="T3" fmla="*/ 27629 h 1297258"/>
              <a:gd name="T4" fmla="*/ 2358969 w 2698594"/>
              <a:gd name="T5" fmla="*/ 18987 h 1297258"/>
              <a:gd name="T6" fmla="*/ 4453156 w 2698594"/>
              <a:gd name="T7" fmla="*/ 4452 h 1297258"/>
              <a:gd name="T8" fmla="*/ 5825211 w 2698594"/>
              <a:gd name="T9" fmla="*/ 45700 h 1297258"/>
              <a:gd name="T10" fmla="*/ 0 60000 65536"/>
              <a:gd name="T11" fmla="*/ 0 60000 65536"/>
              <a:gd name="T12" fmla="*/ 0 60000 65536"/>
              <a:gd name="T13" fmla="*/ 0 60000 65536"/>
              <a:gd name="T14" fmla="*/ 0 60000 65536"/>
              <a:gd name="T15" fmla="*/ 0 w 2698594"/>
              <a:gd name="T16" fmla="*/ 0 h 1297258"/>
              <a:gd name="T17" fmla="*/ 2698594 w 2698594"/>
              <a:gd name="T18" fmla="*/ 1297258 h 1297258"/>
            </a:gdLst>
            <a:ahLst/>
            <a:cxnLst>
              <a:cxn ang="T10">
                <a:pos x="T0" y="T1"/>
              </a:cxn>
              <a:cxn ang="T11">
                <a:pos x="T2" y="T3"/>
              </a:cxn>
              <a:cxn ang="T12">
                <a:pos x="T4" y="T5"/>
              </a:cxn>
              <a:cxn ang="T13">
                <a:pos x="T6" y="T7"/>
              </a:cxn>
              <a:cxn ang="T14">
                <a:pos x="T8" y="T9"/>
              </a:cxn>
            </a:cxnLst>
            <a:rect l="T15" t="T16" r="T17" b="T18"/>
            <a:pathLst>
              <a:path w="2698594" h="1297258">
                <a:moveTo>
                  <a:pt x="22302" y="784302"/>
                </a:moveTo>
                <a:cubicBezTo>
                  <a:pt x="11151" y="804746"/>
                  <a:pt x="0" y="825190"/>
                  <a:pt x="178419" y="784302"/>
                </a:cubicBezTo>
                <a:cubicBezTo>
                  <a:pt x="356838" y="743414"/>
                  <a:pt x="778726" y="648629"/>
                  <a:pt x="1092819" y="538975"/>
                </a:cubicBezTo>
                <a:cubicBezTo>
                  <a:pt x="1406912" y="429321"/>
                  <a:pt x="1795346" y="0"/>
                  <a:pt x="2062975" y="126380"/>
                </a:cubicBezTo>
                <a:cubicBezTo>
                  <a:pt x="2330604" y="252760"/>
                  <a:pt x="2514599" y="775009"/>
                  <a:pt x="2698594" y="129725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a:p>
        </p:txBody>
      </p:sp>
      <p:sp>
        <p:nvSpPr>
          <p:cNvPr id="39945" name="TextBox 19"/>
          <p:cNvSpPr txBox="1">
            <a:spLocks noChangeArrowheads="1"/>
          </p:cNvSpPr>
          <p:nvPr/>
        </p:nvSpPr>
        <p:spPr bwMode="auto">
          <a:xfrm>
            <a:off x="4786313" y="3786188"/>
            <a:ext cx="2359025"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The slow death</a:t>
            </a:r>
          </a:p>
        </p:txBody>
      </p:sp>
      <p:sp>
        <p:nvSpPr>
          <p:cNvPr id="39946" name="TextBox 20"/>
          <p:cNvSpPr txBox="1">
            <a:spLocks noChangeArrowheads="1"/>
          </p:cNvSpPr>
          <p:nvPr/>
        </p:nvSpPr>
        <p:spPr bwMode="auto">
          <a:xfrm rot="-5400000">
            <a:off x="-152400" y="4295776"/>
            <a:ext cx="1481137"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Geeks</a:t>
            </a:r>
          </a:p>
        </p:txBody>
      </p:sp>
      <p:sp>
        <p:nvSpPr>
          <p:cNvPr id="39947" name="TextBox 21"/>
          <p:cNvSpPr txBox="1">
            <a:spLocks noChangeArrowheads="1"/>
          </p:cNvSpPr>
          <p:nvPr/>
        </p:nvSpPr>
        <p:spPr bwMode="auto">
          <a:xfrm rot="-5400000">
            <a:off x="-438150" y="2224088"/>
            <a:ext cx="2052638"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Practitioners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685800" y="609600"/>
            <a:ext cx="7772400" cy="719138"/>
          </a:xfrm>
        </p:spPr>
        <p:txBody>
          <a:bodyPr/>
          <a:lstStyle/>
          <a:p>
            <a:r>
              <a:rPr lang="en-GB" altLang="en-US" dirty="0"/>
              <a:t>Haskell</a:t>
            </a:r>
          </a:p>
        </p:txBody>
      </p:sp>
      <p:grpSp>
        <p:nvGrpSpPr>
          <p:cNvPr id="25603" name="Group 29"/>
          <p:cNvGrpSpPr>
            <a:grpSpLocks/>
          </p:cNvGrpSpPr>
          <p:nvPr/>
        </p:nvGrpSpPr>
        <p:grpSpPr bwMode="auto">
          <a:xfrm>
            <a:off x="285750" y="1785938"/>
            <a:ext cx="7786688" cy="3789362"/>
            <a:chOff x="0" y="1285860"/>
            <a:chExt cx="7786709" cy="3789251"/>
          </a:xfrm>
        </p:grpSpPr>
        <p:sp>
          <p:nvSpPr>
            <p:cNvPr id="25604" name="TextBox 13"/>
            <p:cNvSpPr txBox="1">
              <a:spLocks noChangeArrowheads="1"/>
            </p:cNvSpPr>
            <p:nvPr/>
          </p:nvSpPr>
          <p:spPr bwMode="auto">
            <a:xfrm>
              <a:off x="0" y="1357298"/>
              <a:ext cx="1845482" cy="70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1,000,000</a:t>
              </a:r>
            </a:p>
          </p:txBody>
        </p:sp>
        <p:cxnSp>
          <p:nvCxnSpPr>
            <p:cNvPr id="25605" name="Straight Connector 4"/>
            <p:cNvCxnSpPr>
              <a:cxnSpLocks noChangeShapeType="1"/>
            </p:cNvCxnSpPr>
            <p:nvPr/>
          </p:nvCxnSpPr>
          <p:spPr bwMode="auto">
            <a:xfrm rot="5400000">
              <a:off x="248216" y="2993742"/>
              <a:ext cx="3418306" cy="25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06" name="Straight Connector 7"/>
            <p:cNvCxnSpPr>
              <a:cxnSpLocks noChangeShapeType="1"/>
            </p:cNvCxnSpPr>
            <p:nvPr/>
          </p:nvCxnSpPr>
          <p:spPr bwMode="auto">
            <a:xfrm rot="10800000" flipV="1">
              <a:off x="1957369" y="4701930"/>
              <a:ext cx="5829340" cy="29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07" name="TextBox 10"/>
            <p:cNvSpPr txBox="1">
              <a:spLocks noChangeArrowheads="1"/>
            </p:cNvSpPr>
            <p:nvPr/>
          </p:nvSpPr>
          <p:spPr bwMode="auto">
            <a:xfrm>
              <a:off x="1385864" y="4035551"/>
              <a:ext cx="457203"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a:t>
              </a:r>
            </a:p>
          </p:txBody>
        </p:sp>
        <p:sp>
          <p:nvSpPr>
            <p:cNvPr id="25608" name="TextBox 11"/>
            <p:cNvSpPr txBox="1">
              <a:spLocks noChangeArrowheads="1"/>
            </p:cNvSpPr>
            <p:nvPr/>
          </p:nvSpPr>
          <p:spPr bwMode="auto">
            <a:xfrm>
              <a:off x="700060" y="3164220"/>
              <a:ext cx="1143008"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a:t>
              </a:r>
            </a:p>
          </p:txBody>
        </p:sp>
        <p:sp>
          <p:nvSpPr>
            <p:cNvPr id="25609" name="TextBox 12"/>
            <p:cNvSpPr txBox="1">
              <a:spLocks noChangeArrowheads="1"/>
            </p:cNvSpPr>
            <p:nvPr/>
          </p:nvSpPr>
          <p:spPr bwMode="auto">
            <a:xfrm>
              <a:off x="285720" y="2285992"/>
              <a:ext cx="1485910" cy="10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r>
                <a:rPr lang="en-GB" altLang="en-US" sz="1800">
                  <a:latin typeface="Book Antiqua" pitchFamily="18" charset="0"/>
                  <a:ea typeface="MS PGothic" pitchFamily="34" charset="-128"/>
                </a:rPr>
                <a:t>10,000</a:t>
              </a:r>
            </a:p>
          </p:txBody>
        </p:sp>
      </p:grpSp>
      <p:sp>
        <p:nvSpPr>
          <p:cNvPr id="25610" name="Freeform 20"/>
          <p:cNvSpPr>
            <a:spLocks noChangeArrowheads="1"/>
          </p:cNvSpPr>
          <p:nvPr/>
        </p:nvSpPr>
        <p:spPr bwMode="auto">
          <a:xfrm>
            <a:off x="2214563" y="2362200"/>
            <a:ext cx="5043487" cy="2376488"/>
          </a:xfrm>
          <a:custGeom>
            <a:avLst/>
            <a:gdLst>
              <a:gd name="T0" fmla="*/ 31149 w 4448407"/>
              <a:gd name="T1" fmla="*/ 3249413 h 2023946"/>
              <a:gd name="T2" fmla="*/ 96157 w 4448407"/>
              <a:gd name="T3" fmla="*/ 3177205 h 2023946"/>
              <a:gd name="T4" fmla="*/ 794983 w 4448407"/>
              <a:gd name="T5" fmla="*/ 2491216 h 2023946"/>
              <a:gd name="T6" fmla="*/ 1851354 w 4448407"/>
              <a:gd name="T7" fmla="*/ 1408080 h 2023946"/>
              <a:gd name="T8" fmla="*/ 5117967 w 4448407"/>
              <a:gd name="T9" fmla="*/ 1281713 h 2023946"/>
              <a:gd name="T10" fmla="*/ 6483117 w 4448407"/>
              <a:gd name="T11" fmla="*/ 0 h 2023946"/>
              <a:gd name="T12" fmla="*/ 0 60000 65536"/>
              <a:gd name="T13" fmla="*/ 0 60000 65536"/>
              <a:gd name="T14" fmla="*/ 0 60000 65536"/>
              <a:gd name="T15" fmla="*/ 0 60000 65536"/>
              <a:gd name="T16" fmla="*/ 0 60000 65536"/>
              <a:gd name="T17" fmla="*/ 0 60000 65536"/>
              <a:gd name="T18" fmla="*/ 0 w 4448407"/>
              <a:gd name="T19" fmla="*/ 0 h 2023946"/>
              <a:gd name="T20" fmla="*/ 4448407 w 4448407"/>
              <a:gd name="T21" fmla="*/ 2023946 h 2023946"/>
            </a:gdLst>
            <a:ahLst/>
            <a:cxnLst>
              <a:cxn ang="T12">
                <a:pos x="T0" y="T1"/>
              </a:cxn>
              <a:cxn ang="T13">
                <a:pos x="T2" y="T3"/>
              </a:cxn>
              <a:cxn ang="T14">
                <a:pos x="T4" y="T5"/>
              </a:cxn>
              <a:cxn ang="T15">
                <a:pos x="T6" y="T7"/>
              </a:cxn>
              <a:cxn ang="T16">
                <a:pos x="T8" y="T9"/>
              </a:cxn>
              <a:cxn ang="T17">
                <a:pos x="T10" y="T11"/>
              </a:cxn>
            </a:cxnLst>
            <a:rect l="T18" t="T19" r="T20" b="T21"/>
            <a:pathLst>
              <a:path w="4448407" h="2023946">
                <a:moveTo>
                  <a:pt x="21373" y="2007219"/>
                </a:moveTo>
                <a:cubicBezTo>
                  <a:pt x="0" y="2023946"/>
                  <a:pt x="65978" y="1962615"/>
                  <a:pt x="65978" y="1962615"/>
                </a:cubicBezTo>
                <a:cubicBezTo>
                  <a:pt x="153329" y="1884557"/>
                  <a:pt x="344758" y="1721005"/>
                  <a:pt x="545480" y="1538868"/>
                </a:cubicBezTo>
                <a:cubicBezTo>
                  <a:pt x="746202" y="1356731"/>
                  <a:pt x="775939" y="994317"/>
                  <a:pt x="1270310" y="869795"/>
                </a:cubicBezTo>
                <a:cubicBezTo>
                  <a:pt x="1764681" y="745273"/>
                  <a:pt x="2982022" y="936702"/>
                  <a:pt x="3511705" y="791736"/>
                </a:cubicBezTo>
                <a:cubicBezTo>
                  <a:pt x="4041388" y="646770"/>
                  <a:pt x="4244897" y="323385"/>
                  <a:pt x="4448407" y="0"/>
                </a:cubicBezTo>
              </a:path>
            </a:pathLst>
          </a:cu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a:p>
        </p:txBody>
      </p:sp>
      <p:sp>
        <p:nvSpPr>
          <p:cNvPr id="44037" name="TextBox 21"/>
          <p:cNvSpPr txBox="1">
            <a:spLocks noChangeArrowheads="1"/>
          </p:cNvSpPr>
          <p:nvPr/>
        </p:nvSpPr>
        <p:spPr bwMode="auto">
          <a:xfrm>
            <a:off x="4786313" y="3759200"/>
            <a:ext cx="2643187" cy="461963"/>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The second life?</a:t>
            </a:r>
          </a:p>
        </p:txBody>
      </p:sp>
      <p:sp>
        <p:nvSpPr>
          <p:cNvPr id="44040" name="Rounded Rectangular Callout 17"/>
          <p:cNvSpPr>
            <a:spLocks noChangeArrowheads="1"/>
          </p:cNvSpPr>
          <p:nvPr/>
        </p:nvSpPr>
        <p:spPr bwMode="auto">
          <a:xfrm>
            <a:off x="5572125" y="785813"/>
            <a:ext cx="3429000" cy="1285875"/>
          </a:xfrm>
          <a:prstGeom prst="wedgeRoundRectCallout">
            <a:avLst>
              <a:gd name="adj1" fmla="val -6241"/>
              <a:gd name="adj2" fmla="val 83227"/>
              <a:gd name="adj3" fmla="val 16667"/>
            </a:avLst>
          </a:prstGeom>
          <a:solidFill>
            <a:schemeClr val="accent5">
              <a:lumMod val="20000"/>
              <a:lumOff val="80000"/>
            </a:schemeClr>
          </a:solidFill>
          <a:ln w="9525">
            <a:noFill/>
            <a:round/>
            <a:headEnd/>
            <a:tailEnd/>
          </a:ln>
        </p:spPr>
        <p:txBody>
          <a:bodyPr lIns="90000" tIns="46800" rIns="90000" bIns="46800" anchor="ctr"/>
          <a:lstStyle/>
          <a:p>
            <a:pPr>
              <a:defRPr/>
            </a:pPr>
            <a:r>
              <a:rPr lang="en-GB" sz="1400" dirty="0">
                <a:latin typeface="Chalkboard"/>
                <a:ea typeface="Chalkboard"/>
                <a:cs typeface="Chalkboard"/>
              </a:rPr>
              <a:t>“Learning Haskell is a great way of training yourself to think functionally so you are ready to take full advantage of C# 3.0 when it comes out” </a:t>
            </a:r>
            <a:br>
              <a:rPr lang="en-GB" sz="1400" dirty="0">
                <a:latin typeface="Chalkboard"/>
                <a:ea typeface="Chalkboard"/>
                <a:cs typeface="Chalkboard"/>
              </a:rPr>
            </a:br>
            <a:r>
              <a:rPr lang="en-GB" sz="1400" dirty="0">
                <a:latin typeface="Chalkboard"/>
                <a:ea typeface="Chalkboard"/>
                <a:cs typeface="Chalkboard"/>
              </a:rPr>
              <a:t>(blog Apr 2007)</a:t>
            </a:r>
          </a:p>
        </p:txBody>
      </p:sp>
      <p:sp>
        <p:nvSpPr>
          <p:cNvPr id="44041" name="Rounded Rectangular Callout 18"/>
          <p:cNvSpPr>
            <a:spLocks noChangeArrowheads="1"/>
          </p:cNvSpPr>
          <p:nvPr/>
        </p:nvSpPr>
        <p:spPr bwMode="auto">
          <a:xfrm>
            <a:off x="2547938" y="1328738"/>
            <a:ext cx="2714625" cy="1571625"/>
          </a:xfrm>
          <a:prstGeom prst="wedgeRoundRectCallout">
            <a:avLst>
              <a:gd name="adj1" fmla="val 112940"/>
              <a:gd name="adj2" fmla="val 37426"/>
              <a:gd name="adj3" fmla="val 16667"/>
            </a:avLst>
          </a:prstGeom>
          <a:solidFill>
            <a:schemeClr val="accent5">
              <a:lumMod val="20000"/>
              <a:lumOff val="80000"/>
            </a:schemeClr>
          </a:solidFill>
          <a:ln w="9525">
            <a:noFill/>
            <a:round/>
            <a:headEnd/>
            <a:tailEnd/>
          </a:ln>
        </p:spPr>
        <p:txBody>
          <a:bodyPr lIns="90000" tIns="46800" rIns="90000" bIns="46800" anchor="ctr"/>
          <a:lstStyle/>
          <a:p>
            <a:pPr>
              <a:defRPr/>
            </a:pPr>
            <a:r>
              <a:rPr lang="en-GB" sz="1400" dirty="0">
                <a:latin typeface="Chalkboard"/>
                <a:ea typeface="Chalkboard"/>
                <a:cs typeface="Chalkboard"/>
              </a:rPr>
              <a:t>“I'm already looking at coding problems and my mental perspective is now shifting back and forth between purely OO and more FP styled solutions” </a:t>
            </a:r>
            <a:br>
              <a:rPr lang="en-GB" sz="1400" dirty="0">
                <a:latin typeface="Chalkboard"/>
                <a:ea typeface="Chalkboard"/>
                <a:cs typeface="Chalkboard"/>
              </a:rPr>
            </a:br>
            <a:r>
              <a:rPr lang="en-GB" sz="1400" dirty="0">
                <a:latin typeface="Chalkboard"/>
                <a:ea typeface="Chalkboard"/>
                <a:cs typeface="Chalkboard"/>
              </a:rPr>
              <a:t>(blog Mar 2007)</a:t>
            </a:r>
          </a:p>
        </p:txBody>
      </p:sp>
      <p:grpSp>
        <p:nvGrpSpPr>
          <p:cNvPr id="25614" name="Group 20"/>
          <p:cNvGrpSpPr>
            <a:grpSpLocks/>
          </p:cNvGrpSpPr>
          <p:nvPr/>
        </p:nvGrpSpPr>
        <p:grpSpPr bwMode="auto">
          <a:xfrm>
            <a:off x="2224088" y="5370513"/>
            <a:ext cx="6472237" cy="369887"/>
            <a:chOff x="2224088" y="5370513"/>
            <a:chExt cx="5767387" cy="369332"/>
          </a:xfrm>
        </p:grpSpPr>
        <p:sp>
          <p:nvSpPr>
            <p:cNvPr id="25615" name="TextBox 14"/>
            <p:cNvSpPr txBox="1">
              <a:spLocks noChangeArrowheads="1"/>
            </p:cNvSpPr>
            <p:nvPr/>
          </p:nvSpPr>
          <p:spPr bwMode="auto">
            <a:xfrm>
              <a:off x="2224088" y="5370513"/>
              <a:ext cx="652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1800">
                  <a:latin typeface="Book Antiqua" pitchFamily="18" charset="0"/>
                  <a:ea typeface="MS PGothic" pitchFamily="34" charset="-128"/>
                </a:rPr>
                <a:t>1990</a:t>
              </a:r>
            </a:p>
          </p:txBody>
        </p:sp>
        <p:sp>
          <p:nvSpPr>
            <p:cNvPr id="25616" name="TextBox 15"/>
            <p:cNvSpPr txBox="1">
              <a:spLocks noChangeArrowheads="1"/>
            </p:cNvSpPr>
            <p:nvPr/>
          </p:nvSpPr>
          <p:spPr bwMode="auto">
            <a:xfrm>
              <a:off x="3465910" y="5370513"/>
              <a:ext cx="6786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1800">
                  <a:latin typeface="Book Antiqua" pitchFamily="18" charset="0"/>
                  <a:ea typeface="MS PGothic" pitchFamily="34" charset="-128"/>
                </a:rPr>
                <a:t>1995</a:t>
              </a:r>
            </a:p>
          </p:txBody>
        </p:sp>
        <p:sp>
          <p:nvSpPr>
            <p:cNvPr id="25617" name="TextBox 16"/>
            <p:cNvSpPr txBox="1">
              <a:spLocks noChangeArrowheads="1"/>
            </p:cNvSpPr>
            <p:nvPr/>
          </p:nvSpPr>
          <p:spPr bwMode="auto">
            <a:xfrm>
              <a:off x="4733926" y="5370513"/>
              <a:ext cx="704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1800">
                  <a:latin typeface="Book Antiqua" pitchFamily="18" charset="0"/>
                  <a:ea typeface="MS PGothic" pitchFamily="34" charset="-128"/>
                </a:rPr>
                <a:t>2000</a:t>
              </a:r>
            </a:p>
          </p:txBody>
        </p:sp>
        <p:sp>
          <p:nvSpPr>
            <p:cNvPr id="25618" name="TextBox 17"/>
            <p:cNvSpPr txBox="1">
              <a:spLocks noChangeArrowheads="1"/>
            </p:cNvSpPr>
            <p:nvPr/>
          </p:nvSpPr>
          <p:spPr bwMode="auto">
            <a:xfrm>
              <a:off x="6028136" y="5370513"/>
              <a:ext cx="721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1800">
                  <a:latin typeface="Book Antiqua" pitchFamily="18" charset="0"/>
                  <a:ea typeface="MS PGothic" pitchFamily="34" charset="-128"/>
                </a:rPr>
                <a:t>2005</a:t>
              </a:r>
            </a:p>
          </p:txBody>
        </p:sp>
        <p:sp>
          <p:nvSpPr>
            <p:cNvPr id="25619" name="TextBox 17"/>
            <p:cNvSpPr txBox="1">
              <a:spLocks noChangeArrowheads="1"/>
            </p:cNvSpPr>
            <p:nvPr/>
          </p:nvSpPr>
          <p:spPr bwMode="auto">
            <a:xfrm>
              <a:off x="7339013" y="5370513"/>
              <a:ext cx="652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1800">
                  <a:latin typeface="Book Antiqua" pitchFamily="18" charset="0"/>
                  <a:ea typeface="MS PGothic" pitchFamily="34" charset="-128"/>
                </a:rPr>
                <a:t>2010</a:t>
              </a:r>
            </a:p>
          </p:txBody>
        </p:sp>
      </p:grpSp>
      <p:sp>
        <p:nvSpPr>
          <p:cNvPr id="22" name="TextBox 21"/>
          <p:cNvSpPr txBox="1">
            <a:spLocks noChangeArrowheads="1"/>
          </p:cNvSpPr>
          <p:nvPr/>
        </p:nvSpPr>
        <p:spPr bwMode="auto">
          <a:xfrm rot="16200000">
            <a:off x="-152400" y="4295776"/>
            <a:ext cx="1481137"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Geeks</a:t>
            </a:r>
          </a:p>
        </p:txBody>
      </p:sp>
      <p:sp>
        <p:nvSpPr>
          <p:cNvPr id="23" name="TextBox 22"/>
          <p:cNvSpPr txBox="1">
            <a:spLocks noChangeArrowheads="1"/>
          </p:cNvSpPr>
          <p:nvPr/>
        </p:nvSpPr>
        <p:spPr bwMode="auto">
          <a:xfrm rot="16200000">
            <a:off x="-438150" y="2224088"/>
            <a:ext cx="2052638" cy="461962"/>
          </a:xfrm>
          <a:prstGeom prst="rect">
            <a:avLst/>
          </a:prstGeom>
          <a:solidFill>
            <a:schemeClr val="accent3">
              <a:lumMod val="40000"/>
              <a:lumOff val="60000"/>
            </a:schemeClr>
          </a:solidFill>
          <a:ln w="9525">
            <a:noFill/>
            <a:miter lim="800000"/>
            <a:headEnd/>
            <a:tailEnd/>
          </a:ln>
        </p:spPr>
        <p:txBody>
          <a:bodyPr>
            <a:spAutoFit/>
          </a:bodyPr>
          <a:lstStyle/>
          <a:p>
            <a:pPr>
              <a:defRPr/>
            </a:pPr>
            <a:r>
              <a:rPr lang="en-GB" dirty="0">
                <a:latin typeface="Chalkboard"/>
                <a:ea typeface="Chalkboard"/>
                <a:cs typeface="Chalkboard"/>
              </a:rPr>
              <a:t>Practitioners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98425"/>
            <a:ext cx="9082088" cy="63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en-US" altLang="en-US"/>
              <a:t>Function Types in Haskell</a:t>
            </a:r>
          </a:p>
        </p:txBody>
      </p:sp>
      <p:sp>
        <p:nvSpPr>
          <p:cNvPr id="23555" name="Rectangle 3"/>
          <p:cNvSpPr>
            <a:spLocks noGrp="1" noChangeArrowheads="1"/>
          </p:cNvSpPr>
          <p:nvPr>
            <p:ph idx="4294967295"/>
          </p:nvPr>
        </p:nvSpPr>
        <p:spPr>
          <a:xfrm>
            <a:off x="457200" y="1447800"/>
            <a:ext cx="8178800" cy="4305300"/>
          </a:xfrm>
        </p:spPr>
        <p:txBody>
          <a:bodyPr>
            <a:normAutofit/>
          </a:bodyPr>
          <a:lstStyle/>
          <a:p>
            <a:pPr marL="547688" indent="-411163">
              <a:lnSpc>
                <a:spcPct val="90000"/>
              </a:lnSpc>
              <a:buFont typeface="Monotype Sorts"/>
              <a:buNone/>
            </a:pPr>
            <a:r>
              <a:rPr lang="en-US" altLang="en-US"/>
              <a:t>In Haskell, </a:t>
            </a:r>
            <a:r>
              <a:rPr lang="en-US" altLang="en-US">
                <a:solidFill>
                  <a:srgbClr val="570000"/>
                </a:solidFill>
              </a:rPr>
              <a:t>f :: A </a:t>
            </a:r>
            <a:r>
              <a:rPr lang="en-US" altLang="en-US">
                <a:solidFill>
                  <a:srgbClr val="570000"/>
                </a:solidFill>
                <a:sym typeface="Symbol" pitchFamily="18" charset="2"/>
              </a:rPr>
              <a:t> B  </a:t>
            </a:r>
            <a:r>
              <a:rPr lang="en-US" altLang="en-US">
                <a:sym typeface="Symbol" pitchFamily="18" charset="2"/>
              </a:rPr>
              <a:t>means</a:t>
            </a:r>
            <a:r>
              <a:rPr lang="en-US" altLang="en-US"/>
              <a:t> for every x </a:t>
            </a:r>
            <a:r>
              <a:rPr lang="en-US" altLang="en-US">
                <a:sym typeface="Symbol" pitchFamily="18" charset="2"/>
              </a:rPr>
              <a:t> A,</a:t>
            </a:r>
          </a:p>
          <a:p>
            <a:pPr marL="868363" lvl="1" indent="-282575">
              <a:lnSpc>
                <a:spcPct val="90000"/>
              </a:lnSpc>
              <a:buFontTx/>
              <a:buNone/>
            </a:pPr>
            <a:endParaRPr lang="en-US" altLang="en-US">
              <a:solidFill>
                <a:srgbClr val="570000"/>
              </a:solidFill>
              <a:sym typeface="Symbol" pitchFamily="18" charset="2"/>
            </a:endParaRPr>
          </a:p>
          <a:p>
            <a:pPr marL="868363" lvl="1" indent="-282575">
              <a:lnSpc>
                <a:spcPct val="90000"/>
              </a:lnSpc>
              <a:buFontTx/>
              <a:buNone/>
            </a:pPr>
            <a:r>
              <a:rPr lang="en-US" altLang="en-US">
                <a:solidFill>
                  <a:srgbClr val="570000"/>
                </a:solidFill>
                <a:sym typeface="Symbol" pitchFamily="18" charset="2"/>
              </a:rPr>
              <a:t>     f(x)  =</a:t>
            </a:r>
          </a:p>
          <a:p>
            <a:pPr marL="868363" lvl="1" indent="-282575">
              <a:lnSpc>
                <a:spcPct val="170000"/>
              </a:lnSpc>
              <a:buFontTx/>
              <a:buNone/>
            </a:pPr>
            <a:endParaRPr lang="en-US" altLang="en-US">
              <a:solidFill>
                <a:srgbClr val="570000"/>
              </a:solidFill>
              <a:sym typeface="Symbol" pitchFamily="18" charset="2"/>
            </a:endParaRPr>
          </a:p>
          <a:p>
            <a:pPr marL="868363" lvl="1" indent="-282575">
              <a:lnSpc>
                <a:spcPct val="170000"/>
              </a:lnSpc>
              <a:buFontTx/>
              <a:buNone/>
            </a:pPr>
            <a:r>
              <a:rPr lang="en-US" altLang="en-US">
                <a:solidFill>
                  <a:srgbClr val="570000"/>
                </a:solidFill>
                <a:sym typeface="Symbol" pitchFamily="18" charset="2"/>
              </a:rPr>
              <a:t>In words, “if f(x) terminates, then f(x)  B.”</a:t>
            </a:r>
          </a:p>
          <a:p>
            <a:pPr marL="868363" lvl="1" indent="-282575">
              <a:spcBef>
                <a:spcPts val="1200"/>
              </a:spcBef>
              <a:buFontTx/>
              <a:buNone/>
            </a:pPr>
            <a:r>
              <a:rPr lang="en-US" altLang="en-US">
                <a:solidFill>
                  <a:srgbClr val="570000"/>
                </a:solidFill>
                <a:sym typeface="Symbol" pitchFamily="18" charset="2"/>
              </a:rPr>
              <a:t>In ML, functions with type </a:t>
            </a:r>
            <a:r>
              <a:rPr lang="en-US" altLang="en-US">
                <a:solidFill>
                  <a:srgbClr val="570000"/>
                </a:solidFill>
              </a:rPr>
              <a:t>A </a:t>
            </a:r>
            <a:r>
              <a:rPr lang="en-US" altLang="en-US">
                <a:solidFill>
                  <a:srgbClr val="570000"/>
                </a:solidFill>
                <a:sym typeface="Symbol" pitchFamily="18" charset="2"/>
              </a:rPr>
              <a:t> B can throw an exception or have other effects, but not in Haskell</a:t>
            </a:r>
          </a:p>
        </p:txBody>
      </p:sp>
      <p:sp>
        <p:nvSpPr>
          <p:cNvPr id="28676" name="AutoShape 4"/>
          <p:cNvSpPr>
            <a:spLocks/>
          </p:cNvSpPr>
          <p:nvPr/>
        </p:nvSpPr>
        <p:spPr bwMode="auto">
          <a:xfrm>
            <a:off x="2557463" y="2259013"/>
            <a:ext cx="381000" cy="850900"/>
          </a:xfrm>
          <a:prstGeom prst="leftBrace">
            <a:avLst>
              <a:gd name="adj1" fmla="val 2500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endParaRPr lang="en-US" altLang="en-US" sz="1800">
              <a:latin typeface="Book Antiqua" pitchFamily="18" charset="0"/>
              <a:ea typeface="MS PGothic" pitchFamily="34" charset="-128"/>
            </a:endParaRPr>
          </a:p>
        </p:txBody>
      </p:sp>
      <p:sp>
        <p:nvSpPr>
          <p:cNvPr id="28677" name="TextBox 1"/>
          <p:cNvSpPr txBox="1">
            <a:spLocks noChangeArrowheads="1"/>
          </p:cNvSpPr>
          <p:nvPr/>
        </p:nvSpPr>
        <p:spPr bwMode="auto">
          <a:xfrm>
            <a:off x="2449513" y="2324100"/>
            <a:ext cx="43370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sz="2400">
                <a:solidFill>
                  <a:schemeClr val="tx1"/>
                </a:solidFill>
                <a:latin typeface="Times New Roman" pitchFamily="18" charset="0"/>
              </a:defRPr>
            </a:lvl1pPr>
            <a:lvl2pPr marL="868363" indent="-282575"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lvl="1">
              <a:lnSpc>
                <a:spcPct val="90000"/>
              </a:lnSpc>
            </a:pPr>
            <a:r>
              <a:rPr lang="en-US" altLang="en-US">
                <a:latin typeface="Arial" pitchFamily="34" charset="0"/>
                <a:ea typeface="MS PGothic" pitchFamily="34" charset="-128"/>
                <a:sym typeface="Symbol" pitchFamily="18" charset="2"/>
              </a:rPr>
              <a:t>some element y = f(x)  B</a:t>
            </a:r>
          </a:p>
          <a:p>
            <a:pPr lvl="1">
              <a:lnSpc>
                <a:spcPct val="90000"/>
              </a:lnSpc>
            </a:pPr>
            <a:r>
              <a:rPr lang="en-US" altLang="en-US">
                <a:latin typeface="Arial" pitchFamily="34" charset="0"/>
                <a:ea typeface="MS PGothic" pitchFamily="34" charset="-128"/>
                <a:sym typeface="Symbol" pitchFamily="18" charset="2"/>
              </a:rPr>
              <a:t>run forever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85800" y="381000"/>
            <a:ext cx="7772400" cy="1143000"/>
          </a:xfrm>
        </p:spPr>
        <p:txBody>
          <a:bodyPr/>
          <a:lstStyle/>
          <a:p>
            <a:r>
              <a:rPr lang="en-US" altLang="en-US"/>
              <a:t>Basic Overview of Haskell</a:t>
            </a:r>
          </a:p>
        </p:txBody>
      </p:sp>
      <p:sp>
        <p:nvSpPr>
          <p:cNvPr id="25603" name="Rectangle 3"/>
          <p:cNvSpPr>
            <a:spLocks noGrp="1" noChangeArrowheads="1"/>
          </p:cNvSpPr>
          <p:nvPr>
            <p:ph idx="4294967295"/>
          </p:nvPr>
        </p:nvSpPr>
        <p:spPr/>
        <p:txBody>
          <a:bodyPr>
            <a:normAutofit/>
          </a:bodyPr>
          <a:lstStyle/>
          <a:p>
            <a:r>
              <a:rPr lang="en-US" altLang="en-US" sz="2800"/>
              <a:t>Interactive Interpreter (ghci): read-eval-print</a:t>
            </a:r>
          </a:p>
          <a:p>
            <a:pPr lvl="1"/>
            <a:r>
              <a:rPr lang="en-US" altLang="en-US" sz="2400">
                <a:solidFill>
                  <a:srgbClr val="570000"/>
                </a:solidFill>
              </a:rPr>
              <a:t>ghci infers type before compiling or executing</a:t>
            </a:r>
          </a:p>
          <a:p>
            <a:pPr lvl="1"/>
            <a:r>
              <a:rPr lang="en-US" altLang="en-US" sz="2400">
                <a:solidFill>
                  <a:srgbClr val="570000"/>
                </a:solidFill>
              </a:rPr>
              <a:t> Type system does not allow casts or other loopholes!</a:t>
            </a:r>
          </a:p>
          <a:p>
            <a:r>
              <a:rPr lang="en-US" altLang="en-US" sz="2800"/>
              <a:t>Examples</a:t>
            </a:r>
          </a:p>
        </p:txBody>
      </p:sp>
      <p:sp>
        <p:nvSpPr>
          <p:cNvPr id="31748" name="TextBox 4"/>
          <p:cNvSpPr txBox="1">
            <a:spLocks noChangeArrowheads="1"/>
          </p:cNvSpPr>
          <p:nvPr/>
        </p:nvSpPr>
        <p:spPr bwMode="auto">
          <a:xfrm>
            <a:off x="1054100" y="3708400"/>
            <a:ext cx="7505700" cy="2573338"/>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latin typeface="Courier New" pitchFamily="49" charset="0"/>
                <a:cs typeface="Courier New" pitchFamily="49" charset="0"/>
              </a:rPr>
              <a:t>Prelude&gt; (5+3)-2</a:t>
            </a:r>
          </a:p>
          <a:p>
            <a:r>
              <a:rPr lang="en-US" altLang="en-US" sz="1800" b="1">
                <a:solidFill>
                  <a:srgbClr val="FF0000"/>
                </a:solidFill>
                <a:latin typeface="Courier New" pitchFamily="49" charset="0"/>
                <a:cs typeface="Courier New" pitchFamily="49" charset="0"/>
              </a:rPr>
              <a:t>6</a:t>
            </a:r>
          </a:p>
          <a:p>
            <a:r>
              <a:rPr lang="en-US" altLang="en-US" sz="1800" b="1">
                <a:solidFill>
                  <a:srgbClr val="FF0000"/>
                </a:solidFill>
                <a:latin typeface="Courier New" pitchFamily="49" charset="0"/>
                <a:cs typeface="Courier New" pitchFamily="49" charset="0"/>
              </a:rPr>
              <a:t>it :: Integer</a:t>
            </a:r>
          </a:p>
          <a:p>
            <a:r>
              <a:rPr lang="en-US" altLang="en-US" sz="1800" b="1">
                <a:latin typeface="Courier New" pitchFamily="49" charset="0"/>
                <a:cs typeface="Courier New" pitchFamily="49" charset="0"/>
              </a:rPr>
              <a:t>Prelude&gt; if 5&gt;3 then “Harry” else “Hermione”</a:t>
            </a:r>
          </a:p>
          <a:p>
            <a:r>
              <a:rPr lang="en-US" altLang="en-US" sz="1800" b="1">
                <a:solidFill>
                  <a:srgbClr val="FF0000"/>
                </a:solidFill>
                <a:latin typeface="Courier New" pitchFamily="49" charset="0"/>
                <a:cs typeface="Courier New" pitchFamily="49" charset="0"/>
              </a:rPr>
              <a:t>“Harry”</a:t>
            </a:r>
          </a:p>
          <a:p>
            <a:r>
              <a:rPr lang="en-US" altLang="en-US" sz="1800" b="1">
                <a:solidFill>
                  <a:srgbClr val="FF0000"/>
                </a:solidFill>
                <a:latin typeface="Courier New" pitchFamily="49" charset="0"/>
                <a:cs typeface="Courier New" pitchFamily="49" charset="0"/>
              </a:rPr>
              <a:t>it :: [Char]      -- String is equivalent to [Char]</a:t>
            </a:r>
          </a:p>
          <a:p>
            <a:r>
              <a:rPr lang="en-US" altLang="en-US" sz="1800" b="1">
                <a:latin typeface="Courier New" pitchFamily="49" charset="0"/>
                <a:cs typeface="Courier New" pitchFamily="49" charset="0"/>
              </a:rPr>
              <a:t>Prelude&gt; 5==4</a:t>
            </a:r>
          </a:p>
          <a:p>
            <a:r>
              <a:rPr lang="en-US" altLang="en-US" sz="1800" b="1">
                <a:solidFill>
                  <a:srgbClr val="FF0000"/>
                </a:solidFill>
                <a:latin typeface="Courier New" pitchFamily="49" charset="0"/>
                <a:cs typeface="Courier New" pitchFamily="49" charset="0"/>
              </a:rPr>
              <a:t>False</a:t>
            </a:r>
          </a:p>
          <a:p>
            <a:r>
              <a:rPr lang="en-US" altLang="en-US" sz="1800" b="1">
                <a:solidFill>
                  <a:srgbClr val="FF0000"/>
                </a:solidFill>
                <a:latin typeface="Courier New" pitchFamily="49" charset="0"/>
                <a:cs typeface="Courier New" pitchFamily="49" charset="0"/>
              </a:rPr>
              <a:t>it :: Bool</a:t>
            </a:r>
            <a:endParaRPr lang="en-US" altLang="en-US" sz="1800" b="1">
              <a:solidFill>
                <a:srgbClr val="FF0000"/>
              </a:solidFill>
              <a:latin typeface="Courier New" pitchFamily="49" charset="0"/>
              <a:ea typeface="Chalkboard"/>
              <a:cs typeface="Chalkboar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altLang="en-US"/>
              <a:t>Overview by Type</a:t>
            </a:r>
          </a:p>
        </p:txBody>
      </p:sp>
      <p:sp>
        <p:nvSpPr>
          <p:cNvPr id="26627" name="Rectangle 3"/>
          <p:cNvSpPr>
            <a:spLocks noGrp="1" noChangeArrowheads="1"/>
          </p:cNvSpPr>
          <p:nvPr>
            <p:ph idx="4294967295"/>
          </p:nvPr>
        </p:nvSpPr>
        <p:spPr>
          <a:xfrm>
            <a:off x="457200" y="1358900"/>
            <a:ext cx="8178800" cy="4953000"/>
          </a:xfrm>
          <a:noFill/>
        </p:spPr>
        <p:txBody>
          <a:bodyPr rtlCol="0">
            <a:normAutofit/>
          </a:bodyPr>
          <a:lstStyle/>
          <a:p>
            <a:pPr marL="548640" indent="-411480" fontAlgn="auto">
              <a:spcAft>
                <a:spcPts val="0"/>
              </a:spcAft>
              <a:buFont typeface="Arial" pitchFamily="34" charset="0"/>
              <a:buChar char="•"/>
              <a:defRPr/>
            </a:pPr>
            <a:r>
              <a:rPr lang="en-US" kern="1200" dirty="0">
                <a:latin typeface="+mn-lt"/>
                <a:ea typeface="+mn-ea"/>
                <a:cs typeface="+mn-cs"/>
              </a:rPr>
              <a:t>Booleans</a:t>
            </a:r>
          </a:p>
          <a:p>
            <a:pPr marL="548640" indent="-411480" fontAlgn="auto">
              <a:spcAft>
                <a:spcPts val="0"/>
              </a:spcAft>
              <a:buFont typeface="Arial" pitchFamily="34" charset="0"/>
              <a:buChar char="•"/>
              <a:defRPr/>
            </a:pPr>
            <a:endParaRPr lang="en-US" kern="1200" dirty="0">
              <a:latin typeface="+mn-lt"/>
              <a:ea typeface="+mn-ea"/>
              <a:cs typeface="+mn-cs"/>
            </a:endParaRPr>
          </a:p>
          <a:p>
            <a:pPr marL="548640" indent="-411480" fontAlgn="auto">
              <a:spcAft>
                <a:spcPts val="0"/>
              </a:spcAft>
              <a:buFont typeface="Arial" pitchFamily="34" charset="0"/>
              <a:buChar char="•"/>
              <a:defRPr/>
            </a:pPr>
            <a:r>
              <a:rPr lang="en-US" kern="1200" dirty="0">
                <a:latin typeface="+mn-lt"/>
                <a:ea typeface="+mn-ea"/>
                <a:cs typeface="+mn-cs"/>
              </a:rPr>
              <a:t>Integers</a:t>
            </a:r>
          </a:p>
          <a:p>
            <a:pPr marL="868680" lvl="1" indent="-283464" fontAlgn="auto">
              <a:spcAft>
                <a:spcPts val="0"/>
              </a:spcAft>
              <a:buFont typeface="Wingdings 2"/>
              <a:buChar char=""/>
              <a:defRPr/>
            </a:pPr>
            <a:endParaRPr lang="en-US" kern="1200" dirty="0">
              <a:solidFill>
                <a:schemeClr val="accent1">
                  <a:lumMod val="50000"/>
                </a:schemeClr>
              </a:solidFill>
              <a:latin typeface="+mn-lt"/>
              <a:ea typeface="+mn-ea"/>
              <a:cs typeface="+mn-cs"/>
            </a:endParaRPr>
          </a:p>
          <a:p>
            <a:pPr marL="1765109" lvl="5" indent="-283464" fontAlgn="auto">
              <a:spcAft>
                <a:spcPts val="0"/>
              </a:spcAft>
              <a:buFont typeface="Wingdings 2"/>
              <a:buChar char=""/>
              <a:defRPr/>
            </a:pPr>
            <a:endParaRPr lang="en-US" kern="1200" dirty="0">
              <a:latin typeface="+mn-lt"/>
              <a:ea typeface="+mn-ea"/>
              <a:cs typeface="+mn-cs"/>
            </a:endParaRPr>
          </a:p>
          <a:p>
            <a:pPr marL="548640" indent="-411480" fontAlgn="auto">
              <a:spcAft>
                <a:spcPts val="0"/>
              </a:spcAft>
              <a:buFont typeface="Arial" pitchFamily="34" charset="0"/>
              <a:buChar char="•"/>
              <a:defRPr/>
            </a:pPr>
            <a:r>
              <a:rPr lang="en-US" kern="1200" dirty="0">
                <a:latin typeface="+mn-lt"/>
                <a:ea typeface="+mn-ea"/>
                <a:cs typeface="+mn-cs"/>
                <a:sym typeface="Symbol" charset="2"/>
              </a:rPr>
              <a:t>Strings</a:t>
            </a:r>
          </a:p>
          <a:p>
            <a:pPr marL="868680" lvl="1" indent="-283464" fontAlgn="auto">
              <a:spcAft>
                <a:spcPts val="0"/>
              </a:spcAft>
              <a:buFont typeface="Wingdings 2"/>
              <a:buChar char=""/>
              <a:defRPr/>
            </a:pPr>
            <a:r>
              <a:rPr lang="en-US" kern="1200" dirty="0">
                <a:solidFill>
                  <a:schemeClr val="accent1">
                    <a:lumMod val="50000"/>
                  </a:schemeClr>
                </a:solidFill>
                <a:latin typeface="+mn-lt"/>
                <a:ea typeface="+mn-ea"/>
                <a:cs typeface="+mn-cs"/>
                <a:sym typeface="Symbol" charset="2"/>
              </a:rPr>
              <a:t> </a:t>
            </a:r>
          </a:p>
          <a:p>
            <a:pPr marL="548640" indent="-411480" fontAlgn="auto">
              <a:spcAft>
                <a:spcPts val="0"/>
              </a:spcAft>
              <a:buFont typeface="Arial" pitchFamily="34" charset="0"/>
              <a:buChar char="•"/>
              <a:defRPr/>
            </a:pPr>
            <a:r>
              <a:rPr lang="en-US" kern="1200" dirty="0">
                <a:latin typeface="+mn-lt"/>
                <a:ea typeface="+mn-ea"/>
                <a:cs typeface="+mn-cs"/>
                <a:sym typeface="Symbol" charset="2"/>
              </a:rPr>
              <a:t>Floats</a:t>
            </a:r>
          </a:p>
        </p:txBody>
      </p:sp>
      <p:sp>
        <p:nvSpPr>
          <p:cNvPr id="4" name="TextBox 3"/>
          <p:cNvSpPr txBox="1">
            <a:spLocks noChangeArrowheads="1"/>
          </p:cNvSpPr>
          <p:nvPr/>
        </p:nvSpPr>
        <p:spPr bwMode="auto">
          <a:xfrm>
            <a:off x="6946900" y="6311900"/>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a:latin typeface="Chalkboard"/>
                <a:ea typeface="Chalkboard"/>
                <a:cs typeface="Chalkboard"/>
                <a:hlinkClick r:id="rId2"/>
              </a:rPr>
              <a:t>Haskell Libraries</a:t>
            </a:r>
            <a:endParaRPr lang="en-US" altLang="en-US" sz="1800">
              <a:latin typeface="Chalkboard"/>
              <a:ea typeface="Chalkboard"/>
              <a:cs typeface="Chalkboard"/>
            </a:endParaRPr>
          </a:p>
        </p:txBody>
      </p:sp>
      <p:sp>
        <p:nvSpPr>
          <p:cNvPr id="32773" name="TextBox 4"/>
          <p:cNvSpPr txBox="1">
            <a:spLocks noChangeArrowheads="1"/>
          </p:cNvSpPr>
          <p:nvPr/>
        </p:nvSpPr>
        <p:spPr bwMode="auto">
          <a:xfrm>
            <a:off x="1104900" y="1930400"/>
            <a:ext cx="7226300" cy="650875"/>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True, False :: Bool</a:t>
            </a:r>
          </a:p>
          <a:p>
            <a:r>
              <a:rPr lang="en-US" altLang="en-US" sz="1800" b="1">
                <a:solidFill>
                  <a:srgbClr val="000000"/>
                </a:solidFill>
                <a:latin typeface="Courier New" pitchFamily="49" charset="0"/>
                <a:cs typeface="Courier New" pitchFamily="49" charset="0"/>
              </a:rPr>
              <a:t>if …  then … else …		</a:t>
            </a:r>
            <a:r>
              <a:rPr lang="en-US" altLang="en-US" sz="1800" b="1">
                <a:solidFill>
                  <a:srgbClr val="FF0000"/>
                </a:solidFill>
                <a:latin typeface="Courier New" pitchFamily="49" charset="0"/>
                <a:cs typeface="Courier New" pitchFamily="49" charset="0"/>
              </a:rPr>
              <a:t>--types must match </a:t>
            </a:r>
            <a:endParaRPr lang="en-US" altLang="en-US" sz="1800" b="1">
              <a:solidFill>
                <a:srgbClr val="FF0000"/>
              </a:solidFill>
              <a:latin typeface="Courier New" pitchFamily="49" charset="0"/>
              <a:ea typeface="Chalkboard"/>
              <a:cs typeface="Chalkboard"/>
            </a:endParaRPr>
          </a:p>
        </p:txBody>
      </p:sp>
      <p:sp>
        <p:nvSpPr>
          <p:cNvPr id="32774" name="TextBox 4"/>
          <p:cNvSpPr txBox="1">
            <a:spLocks noChangeArrowheads="1"/>
          </p:cNvSpPr>
          <p:nvPr/>
        </p:nvSpPr>
        <p:spPr bwMode="auto">
          <a:xfrm>
            <a:off x="1117600" y="3302000"/>
            <a:ext cx="7226300" cy="646113"/>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latin typeface="Courier New" pitchFamily="49" charset="0"/>
                <a:cs typeface="Courier New" pitchFamily="49" charset="0"/>
              </a:rPr>
              <a:t>0, 1, 2, … :: Integer</a:t>
            </a:r>
          </a:p>
          <a:p>
            <a:r>
              <a:rPr lang="en-US" altLang="en-US" sz="1800" b="1">
                <a:latin typeface="Courier New" pitchFamily="49" charset="0"/>
                <a:cs typeface="Courier New" pitchFamily="49" charset="0"/>
              </a:rPr>
              <a:t>+, * , …   :: Integer  </a:t>
            </a:r>
            <a:r>
              <a:rPr lang="en-US" altLang="en-US" sz="1800" b="1">
                <a:latin typeface="Courier New" pitchFamily="49" charset="0"/>
                <a:cs typeface="Courier New" pitchFamily="49" charset="0"/>
                <a:sym typeface="Symbol" pitchFamily="18" charset="2"/>
              </a:rPr>
              <a:t>-&gt; </a:t>
            </a:r>
            <a:r>
              <a:rPr lang="en-US" altLang="en-US" sz="1800" b="1">
                <a:latin typeface="Courier New" pitchFamily="49" charset="0"/>
                <a:cs typeface="Courier New" pitchFamily="49" charset="0"/>
              </a:rPr>
              <a:t>Integer </a:t>
            </a:r>
            <a:r>
              <a:rPr lang="en-US" altLang="en-US" sz="1800" b="1">
                <a:latin typeface="Courier New" pitchFamily="49" charset="0"/>
                <a:cs typeface="Courier New" pitchFamily="49" charset="0"/>
                <a:sym typeface="Symbol" pitchFamily="18" charset="2"/>
              </a:rPr>
              <a:t>-&gt; Integer</a:t>
            </a:r>
            <a:endParaRPr lang="en-US" altLang="en-US" sz="1800" b="1">
              <a:latin typeface="Courier New" pitchFamily="49" charset="0"/>
              <a:ea typeface="Chalkboard"/>
              <a:cs typeface="Chalkboard"/>
            </a:endParaRPr>
          </a:p>
        </p:txBody>
      </p:sp>
      <p:sp>
        <p:nvSpPr>
          <p:cNvPr id="32775" name="TextBox 4"/>
          <p:cNvSpPr txBox="1">
            <a:spLocks noChangeArrowheads="1"/>
          </p:cNvSpPr>
          <p:nvPr/>
        </p:nvSpPr>
        <p:spPr bwMode="auto">
          <a:xfrm>
            <a:off x="1130300" y="4648200"/>
            <a:ext cx="7226300" cy="369888"/>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sym typeface="Symbol" pitchFamily="18" charset="2"/>
              </a:rPr>
              <a:t>“Ron Weasley” </a:t>
            </a:r>
          </a:p>
        </p:txBody>
      </p:sp>
      <p:sp>
        <p:nvSpPr>
          <p:cNvPr id="32776" name="TextBox 4"/>
          <p:cNvSpPr txBox="1">
            <a:spLocks noChangeArrowheads="1"/>
          </p:cNvSpPr>
          <p:nvPr/>
        </p:nvSpPr>
        <p:spPr bwMode="auto">
          <a:xfrm>
            <a:off x="1104900" y="5778500"/>
            <a:ext cx="7226300" cy="369888"/>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sym typeface="Symbol" pitchFamily="18" charset="2"/>
              </a:rPr>
              <a:t>1.0, 2, 3.14159, …  </a:t>
            </a:r>
            <a:r>
              <a:rPr lang="en-US" altLang="en-US" sz="1800" b="1">
                <a:solidFill>
                  <a:srgbClr val="FF0000"/>
                </a:solidFill>
                <a:latin typeface="Courier New" pitchFamily="49" charset="0"/>
                <a:cs typeface="Courier New" pitchFamily="49" charset="0"/>
                <a:sym typeface="Symbol" pitchFamily="18" charset="2"/>
              </a:rPr>
              <a:t>--type classes to disambiguate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altLang="en-US"/>
              <a:t>Simple Compound Types</a:t>
            </a:r>
          </a:p>
        </p:txBody>
      </p:sp>
      <p:sp>
        <p:nvSpPr>
          <p:cNvPr id="48131" name="Rectangle 3"/>
          <p:cNvSpPr>
            <a:spLocks noGrp="1" noChangeArrowheads="1"/>
          </p:cNvSpPr>
          <p:nvPr>
            <p:ph idx="4294967295"/>
          </p:nvPr>
        </p:nvSpPr>
        <p:spPr>
          <a:xfrm>
            <a:off x="457200" y="1600200"/>
            <a:ext cx="8407400" cy="4708525"/>
          </a:xfrm>
        </p:spPr>
        <p:txBody>
          <a:bodyPr>
            <a:normAutofit/>
          </a:bodyPr>
          <a:lstStyle/>
          <a:p>
            <a:pPr>
              <a:buFont typeface="Wingdings 2" pitchFamily="18" charset="2"/>
              <a:buChar char=""/>
            </a:pPr>
            <a:r>
              <a:rPr lang="en-US" altLang="en-US"/>
              <a:t>Tuples</a:t>
            </a:r>
          </a:p>
          <a:p>
            <a:pPr lvl="1"/>
            <a:endParaRPr lang="en-US" altLang="en-US">
              <a:solidFill>
                <a:srgbClr val="570000"/>
              </a:solidFill>
            </a:endParaRPr>
          </a:p>
          <a:p>
            <a:pPr>
              <a:buFont typeface="Wingdings 2" pitchFamily="18" charset="2"/>
              <a:buChar char=""/>
            </a:pPr>
            <a:r>
              <a:rPr lang="en-US" altLang="en-US"/>
              <a:t>Lists</a:t>
            </a:r>
          </a:p>
          <a:p>
            <a:pPr lvl="1"/>
            <a:endParaRPr lang="en-US" altLang="en-US">
              <a:solidFill>
                <a:srgbClr val="CEB966"/>
              </a:solidFill>
            </a:endParaRPr>
          </a:p>
          <a:p>
            <a:pPr lvl="1"/>
            <a:endParaRPr lang="en-US" altLang="en-US">
              <a:solidFill>
                <a:srgbClr val="CEB966"/>
              </a:solidFill>
            </a:endParaRPr>
          </a:p>
          <a:p>
            <a:pPr>
              <a:buFont typeface="Wingdings 2" pitchFamily="18" charset="2"/>
              <a:buChar char=""/>
            </a:pPr>
            <a:r>
              <a:rPr lang="en-US" altLang="en-US"/>
              <a:t>Records</a:t>
            </a:r>
          </a:p>
        </p:txBody>
      </p:sp>
      <p:sp>
        <p:nvSpPr>
          <p:cNvPr id="33796" name="TextBox 4"/>
          <p:cNvSpPr txBox="1">
            <a:spLocks noChangeArrowheads="1"/>
          </p:cNvSpPr>
          <p:nvPr/>
        </p:nvSpPr>
        <p:spPr bwMode="auto">
          <a:xfrm>
            <a:off x="1041400" y="2222500"/>
            <a:ext cx="7226300" cy="369888"/>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latin typeface="Courier New" pitchFamily="49" charset="0"/>
                <a:cs typeface="Courier New" pitchFamily="49" charset="0"/>
              </a:rPr>
              <a:t>(4, 5, “Griffendor”) :: (Integer, Integer, String)</a:t>
            </a:r>
          </a:p>
        </p:txBody>
      </p:sp>
      <p:sp>
        <p:nvSpPr>
          <p:cNvPr id="33797" name="TextBox 5"/>
          <p:cNvSpPr txBox="1">
            <a:spLocks noChangeArrowheads="1"/>
          </p:cNvSpPr>
          <p:nvPr/>
        </p:nvSpPr>
        <p:spPr bwMode="auto">
          <a:xfrm>
            <a:off x="1054100" y="3238500"/>
            <a:ext cx="7226300" cy="376238"/>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 :: [a]                    </a:t>
            </a:r>
            <a:r>
              <a:rPr lang="en-US" altLang="en-US" sz="1800" b="1">
                <a:solidFill>
                  <a:srgbClr val="FF0000"/>
                </a:solidFill>
                <a:latin typeface="Courier New" pitchFamily="49" charset="0"/>
                <a:cs typeface="Courier New" pitchFamily="49" charset="0"/>
              </a:rPr>
              <a:t>-- polymorphic type</a:t>
            </a:r>
          </a:p>
        </p:txBody>
      </p:sp>
      <p:sp>
        <p:nvSpPr>
          <p:cNvPr id="33798" name="TextBox 6"/>
          <p:cNvSpPr txBox="1">
            <a:spLocks noChangeArrowheads="1"/>
          </p:cNvSpPr>
          <p:nvPr/>
        </p:nvSpPr>
        <p:spPr bwMode="auto">
          <a:xfrm>
            <a:off x="1041400" y="3771900"/>
            <a:ext cx="7226300" cy="369888"/>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latin typeface="Courier New" pitchFamily="49" charset="0"/>
                <a:cs typeface="Courier New" pitchFamily="49" charset="0"/>
              </a:rPr>
              <a:t>1 : [2, 3, 4] :: [Integer]  </a:t>
            </a:r>
            <a:r>
              <a:rPr lang="en-US" altLang="en-US" sz="1800" b="1">
                <a:solidFill>
                  <a:schemeClr val="bg1"/>
                </a:solidFill>
                <a:latin typeface="Courier New" pitchFamily="49" charset="0"/>
                <a:cs typeface="Courier New" pitchFamily="49" charset="0"/>
              </a:rPr>
              <a:t> </a:t>
            </a:r>
            <a:r>
              <a:rPr lang="en-US" altLang="en-US" sz="1800" b="1">
                <a:solidFill>
                  <a:srgbClr val="FF0000"/>
                </a:solidFill>
                <a:latin typeface="Courier New" pitchFamily="49" charset="0"/>
                <a:cs typeface="Courier New" pitchFamily="49" charset="0"/>
              </a:rPr>
              <a:t>-- infix cons notation</a:t>
            </a:r>
          </a:p>
        </p:txBody>
      </p:sp>
      <p:sp>
        <p:nvSpPr>
          <p:cNvPr id="33799" name="TextBox 7"/>
          <p:cNvSpPr txBox="1">
            <a:spLocks noChangeArrowheads="1"/>
          </p:cNvSpPr>
          <p:nvPr/>
        </p:nvSpPr>
        <p:spPr bwMode="auto">
          <a:xfrm>
            <a:off x="1054100" y="4813300"/>
            <a:ext cx="7226300" cy="1200150"/>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latin typeface="Courier New" pitchFamily="49" charset="0"/>
                <a:cs typeface="Courier New" pitchFamily="49" charset="0"/>
              </a:rPr>
              <a:t>data Person = Person {firstName :: String,      </a:t>
            </a:r>
          </a:p>
          <a:p>
            <a:r>
              <a:rPr lang="en-US" altLang="en-US" sz="1800" b="1">
                <a:latin typeface="Courier New" pitchFamily="49" charset="0"/>
                <a:cs typeface="Courier New" pitchFamily="49" charset="0"/>
              </a:rPr>
              <a:t>                      lastName  :: String} </a:t>
            </a:r>
          </a:p>
          <a:p>
            <a:r>
              <a:rPr lang="en-US" altLang="en-US" sz="1800" b="1">
                <a:latin typeface="Courier New" pitchFamily="49" charset="0"/>
                <a:cs typeface="Courier New" pitchFamily="49" charset="0"/>
              </a:rPr>
              <a:t>hg = Person { firstName = “Hermione”, </a:t>
            </a:r>
          </a:p>
          <a:p>
            <a:r>
              <a:rPr lang="en-US" altLang="en-US" sz="1800" b="1">
                <a:latin typeface="Courier New" pitchFamily="49" charset="0"/>
                <a:cs typeface="Courier New" pitchFamily="49" charset="0"/>
              </a:rPr>
              <a:t>              lastName  = “Granger”}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r>
              <a:rPr lang="en-US" altLang="en-US"/>
              <a:t>Patterns and Declarations</a:t>
            </a:r>
          </a:p>
        </p:txBody>
      </p:sp>
      <p:sp>
        <p:nvSpPr>
          <p:cNvPr id="28675" name="Rectangle 3"/>
          <p:cNvSpPr>
            <a:spLocks noGrp="1" noChangeArrowheads="1"/>
          </p:cNvSpPr>
          <p:nvPr>
            <p:ph idx="4294967295"/>
          </p:nvPr>
        </p:nvSpPr>
        <p:spPr>
          <a:xfrm>
            <a:off x="457200" y="1600200"/>
            <a:ext cx="8229600" cy="4986338"/>
          </a:xfrm>
        </p:spPr>
        <p:txBody>
          <a:bodyPr>
            <a:normAutofit/>
          </a:bodyPr>
          <a:lstStyle/>
          <a:p>
            <a:pPr>
              <a:lnSpc>
                <a:spcPct val="90000"/>
              </a:lnSpc>
            </a:pPr>
            <a:r>
              <a:rPr lang="en-US" altLang="en-US" sz="3000" dirty="0"/>
              <a:t>Patterns can be used in place of variables</a:t>
            </a:r>
          </a:p>
          <a:p>
            <a:pPr marL="457200" lvl="1" indent="0">
              <a:lnSpc>
                <a:spcPct val="90000"/>
              </a:lnSpc>
              <a:buFontTx/>
              <a:buNone/>
            </a:pPr>
            <a:r>
              <a:rPr lang="en-US" altLang="en-US" sz="2600" dirty="0">
                <a:solidFill>
                  <a:srgbClr val="570000"/>
                </a:solidFill>
              </a:rPr>
              <a:t>    &lt;pat&gt; ::= &lt;</a:t>
            </a:r>
            <a:r>
              <a:rPr lang="en-US" altLang="en-US" sz="2600" dirty="0" err="1">
                <a:solidFill>
                  <a:srgbClr val="570000"/>
                </a:solidFill>
              </a:rPr>
              <a:t>var</a:t>
            </a:r>
            <a:r>
              <a:rPr lang="en-US" altLang="en-US" sz="2600" dirty="0">
                <a:solidFill>
                  <a:srgbClr val="570000"/>
                </a:solidFill>
              </a:rPr>
              <a:t>&gt; | &lt;tuple&gt; | &lt;cons&gt; | &lt;record&gt; …</a:t>
            </a:r>
          </a:p>
          <a:p>
            <a:pPr>
              <a:lnSpc>
                <a:spcPct val="90000"/>
              </a:lnSpc>
            </a:pPr>
            <a:r>
              <a:rPr lang="en-US" altLang="en-US" sz="3000" dirty="0"/>
              <a:t>Value declarations</a:t>
            </a:r>
          </a:p>
          <a:p>
            <a:pPr marL="457200" lvl="1" indent="0">
              <a:lnSpc>
                <a:spcPct val="90000"/>
              </a:lnSpc>
            </a:pPr>
            <a:r>
              <a:rPr lang="en-US" altLang="en-US" sz="2600" dirty="0">
                <a:solidFill>
                  <a:srgbClr val="570000"/>
                </a:solidFill>
              </a:rPr>
              <a:t>General form:       &lt;pat&gt; = &lt;</a:t>
            </a:r>
            <a:r>
              <a:rPr lang="en-US" altLang="en-US" sz="2600" dirty="0" err="1">
                <a:solidFill>
                  <a:srgbClr val="570000"/>
                </a:solidFill>
              </a:rPr>
              <a:t>exp</a:t>
            </a:r>
            <a:r>
              <a:rPr lang="en-US" altLang="en-US" sz="2600" dirty="0">
                <a:solidFill>
                  <a:srgbClr val="570000"/>
                </a:solidFill>
              </a:rPr>
              <a:t>&gt;</a:t>
            </a:r>
          </a:p>
          <a:p>
            <a:pPr marL="457200" lvl="1" indent="0">
              <a:lnSpc>
                <a:spcPct val="90000"/>
              </a:lnSpc>
            </a:pPr>
            <a:r>
              <a:rPr lang="en-US" altLang="en-US" sz="2600" dirty="0">
                <a:solidFill>
                  <a:srgbClr val="570000"/>
                </a:solidFill>
              </a:rPr>
              <a:t>Examples</a:t>
            </a:r>
          </a:p>
          <a:p>
            <a:pPr marL="914400" lvl="2" indent="0">
              <a:lnSpc>
                <a:spcPct val="90000"/>
              </a:lnSpc>
              <a:buFontTx/>
              <a:buNone/>
            </a:pPr>
            <a:r>
              <a:rPr lang="en-US" altLang="en-US" sz="2200" dirty="0">
                <a:solidFill>
                  <a:srgbClr val="570000"/>
                </a:solidFill>
              </a:rPr>
              <a:t> </a:t>
            </a:r>
          </a:p>
          <a:p>
            <a:pPr marL="914400" lvl="2" indent="0">
              <a:lnSpc>
                <a:spcPct val="90000"/>
              </a:lnSpc>
              <a:buFontTx/>
              <a:buNone/>
            </a:pPr>
            <a:r>
              <a:rPr lang="en-US" altLang="en-US" sz="2200" dirty="0">
                <a:solidFill>
                  <a:srgbClr val="570000"/>
                </a:solidFill>
              </a:rPr>
              <a:t> </a:t>
            </a:r>
          </a:p>
          <a:p>
            <a:pPr marL="914400" lvl="2" indent="0">
              <a:lnSpc>
                <a:spcPct val="90000"/>
              </a:lnSpc>
              <a:buFontTx/>
              <a:buNone/>
            </a:pPr>
            <a:r>
              <a:rPr lang="en-US" altLang="en-US" sz="2200" dirty="0">
                <a:solidFill>
                  <a:srgbClr val="570000"/>
                </a:solidFill>
              </a:rPr>
              <a:t> </a:t>
            </a:r>
          </a:p>
          <a:p>
            <a:pPr marL="914400" lvl="2" indent="0">
              <a:lnSpc>
                <a:spcPct val="90000"/>
              </a:lnSpc>
              <a:buFontTx/>
              <a:buNone/>
            </a:pPr>
            <a:r>
              <a:rPr lang="en-US" altLang="en-US" sz="2200" dirty="0">
                <a:solidFill>
                  <a:srgbClr val="570000"/>
                </a:solidFill>
              </a:rPr>
              <a:t> </a:t>
            </a:r>
          </a:p>
          <a:p>
            <a:pPr marL="457200" lvl="1" indent="0">
              <a:lnSpc>
                <a:spcPct val="90000"/>
              </a:lnSpc>
            </a:pPr>
            <a:r>
              <a:rPr lang="en-US" altLang="en-US" sz="2600" dirty="0">
                <a:solidFill>
                  <a:srgbClr val="570000"/>
                </a:solidFill>
              </a:rPr>
              <a:t>Local declarations</a:t>
            </a:r>
          </a:p>
          <a:p>
            <a:pPr marL="914400" lvl="2" indent="0">
              <a:lnSpc>
                <a:spcPct val="90000"/>
              </a:lnSpc>
            </a:pPr>
            <a:r>
              <a:rPr lang="en-US" altLang="en-US" sz="2200" dirty="0">
                <a:solidFill>
                  <a:srgbClr val="570000"/>
                </a:solidFill>
              </a:rPr>
              <a:t> </a:t>
            </a:r>
          </a:p>
        </p:txBody>
      </p:sp>
      <p:sp>
        <p:nvSpPr>
          <p:cNvPr id="82948" name="TextBox 3"/>
          <p:cNvSpPr txBox="1">
            <a:spLocks noChangeArrowheads="1"/>
          </p:cNvSpPr>
          <p:nvPr/>
        </p:nvSpPr>
        <p:spPr bwMode="auto">
          <a:xfrm>
            <a:off x="1397000" y="3970338"/>
            <a:ext cx="6718300" cy="1306512"/>
          </a:xfrm>
          <a:prstGeom prst="rect">
            <a:avLst/>
          </a:prstGeom>
          <a:solidFill>
            <a:srgbClr val="FFFF00"/>
          </a:solidFill>
          <a:ln w="9525">
            <a:solidFill>
              <a:schemeClr val="accent1"/>
            </a:solidFill>
            <a:miter lim="800000"/>
            <a:headEnd/>
            <a:tailEnd/>
          </a:ln>
        </p:spPr>
        <p:txBody>
          <a:bodyPr>
            <a:spAutoFit/>
          </a:bodyPr>
          <a:lstStyle>
            <a:lvl1pPr marL="2190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110000"/>
              </a:lnSpc>
            </a:pPr>
            <a:r>
              <a:rPr lang="en-US" altLang="en-US" sz="1800" b="1">
                <a:latin typeface="Courier New" pitchFamily="49" charset="0"/>
                <a:cs typeface="Courier New" pitchFamily="49" charset="0"/>
              </a:rPr>
              <a:t>myTuple = (“Flitwick”, “Snape”)</a:t>
            </a:r>
          </a:p>
          <a:p>
            <a:pPr>
              <a:lnSpc>
                <a:spcPct val="110000"/>
              </a:lnSpc>
            </a:pPr>
            <a:r>
              <a:rPr lang="en-US" altLang="en-US" sz="1800" b="1">
                <a:latin typeface="Courier New" pitchFamily="49" charset="0"/>
                <a:cs typeface="Courier New" pitchFamily="49" charset="0"/>
              </a:rPr>
              <a:t>(x,y)  = myTuple</a:t>
            </a:r>
          </a:p>
          <a:p>
            <a:pPr>
              <a:lnSpc>
                <a:spcPct val="110000"/>
              </a:lnSpc>
            </a:pPr>
            <a:r>
              <a:rPr lang="en-US" altLang="en-US" sz="1800" b="1">
                <a:latin typeface="Courier New" pitchFamily="49" charset="0"/>
                <a:cs typeface="Courier New" pitchFamily="49" charset="0"/>
              </a:rPr>
              <a:t>myList = [1, 2, 3, 4]</a:t>
            </a:r>
          </a:p>
          <a:p>
            <a:pPr>
              <a:lnSpc>
                <a:spcPct val="110000"/>
              </a:lnSpc>
            </a:pPr>
            <a:r>
              <a:rPr lang="en-US" altLang="en-US" sz="1800" b="1">
                <a:latin typeface="Courier New" pitchFamily="49" charset="0"/>
                <a:cs typeface="Courier New" pitchFamily="49" charset="0"/>
              </a:rPr>
              <a:t>z:zs  = myList</a:t>
            </a:r>
          </a:p>
        </p:txBody>
      </p:sp>
      <p:sp>
        <p:nvSpPr>
          <p:cNvPr id="82949" name="TextBox 4"/>
          <p:cNvSpPr txBox="1">
            <a:spLocks noChangeArrowheads="1"/>
          </p:cNvSpPr>
          <p:nvPr/>
        </p:nvSpPr>
        <p:spPr bwMode="auto">
          <a:xfrm>
            <a:off x="1397000" y="5849938"/>
            <a:ext cx="6718300" cy="392112"/>
          </a:xfrm>
          <a:prstGeom prst="rect">
            <a:avLst/>
          </a:prstGeom>
          <a:solidFill>
            <a:srgbClr val="FFFF00"/>
          </a:solidFill>
          <a:ln w="9525">
            <a:solidFill>
              <a:schemeClr val="accent1"/>
            </a:solidFill>
            <a:miter lim="800000"/>
            <a:headEnd/>
            <a:tailEnd/>
          </a:ln>
        </p:spPr>
        <p:txBody>
          <a:bodyPr>
            <a:spAutoFit/>
          </a:bodyPr>
          <a:lstStyle>
            <a:lvl1pPr marL="2190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110000"/>
              </a:lnSpc>
            </a:pPr>
            <a:r>
              <a:rPr lang="en-US" altLang="en-US" sz="1800" b="1">
                <a:solidFill>
                  <a:srgbClr val="000000"/>
                </a:solidFill>
                <a:latin typeface="Courier New" pitchFamily="49" charset="0"/>
                <a:cs typeface="Courier New" pitchFamily="49" charset="0"/>
              </a:rPr>
              <a:t>let (x,y) = (2, “Snape”) in x * 4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524000"/>
            <a:ext cx="4743450"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3" name="Rectangle 3"/>
          <p:cNvSpPr>
            <a:spLocks noGrp="1" noChangeArrowheads="1"/>
          </p:cNvSpPr>
          <p:nvPr>
            <p:ph type="title" idx="4294967295"/>
          </p:nvPr>
        </p:nvSpPr>
        <p:spPr>
          <a:xfrm>
            <a:off x="685800" y="228600"/>
            <a:ext cx="7772400" cy="990600"/>
          </a:xfrm>
        </p:spPr>
        <p:txBody>
          <a:bodyPr/>
          <a:lstStyle/>
          <a:p>
            <a:r>
              <a:rPr lang="en-US" altLang="en-US"/>
              <a:t>“Algorists” 1504AD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altLang="en-US"/>
              <a:t>Functions and Pattern Matching</a:t>
            </a:r>
          </a:p>
        </p:txBody>
      </p:sp>
      <p:sp>
        <p:nvSpPr>
          <p:cNvPr id="29699" name="Rectangle 3"/>
          <p:cNvSpPr>
            <a:spLocks noGrp="1" noChangeArrowheads="1"/>
          </p:cNvSpPr>
          <p:nvPr>
            <p:ph idx="4294967295"/>
          </p:nvPr>
        </p:nvSpPr>
        <p:spPr/>
        <p:txBody>
          <a:bodyPr>
            <a:normAutofit/>
          </a:bodyPr>
          <a:lstStyle/>
          <a:p>
            <a:pPr marL="547688" indent="-411163"/>
            <a:r>
              <a:rPr lang="en-US" altLang="en-US"/>
              <a:t>Function declaration form</a:t>
            </a:r>
          </a:p>
          <a:p>
            <a:pPr marL="868363" lvl="1" indent="-282575">
              <a:lnSpc>
                <a:spcPct val="120000"/>
              </a:lnSpc>
              <a:buFont typeface="Wingdings 2" pitchFamily="18" charset="2"/>
              <a:buChar char=""/>
            </a:pPr>
            <a:r>
              <a:rPr lang="en-US" altLang="en-US">
                <a:solidFill>
                  <a:srgbClr val="570000"/>
                </a:solidFill>
              </a:rPr>
              <a:t> </a:t>
            </a:r>
          </a:p>
          <a:p>
            <a:pPr marL="868363" lvl="1" indent="-282575">
              <a:lnSpc>
                <a:spcPct val="120000"/>
              </a:lnSpc>
              <a:buFontTx/>
              <a:buNone/>
            </a:pPr>
            <a:r>
              <a:rPr lang="en-US" altLang="en-US">
                <a:solidFill>
                  <a:srgbClr val="570000"/>
                </a:solidFill>
              </a:rPr>
              <a:t> </a:t>
            </a:r>
          </a:p>
          <a:p>
            <a:pPr marL="547688" indent="-411163"/>
            <a:r>
              <a:rPr lang="en-US" altLang="en-US"/>
              <a:t>Examples</a:t>
            </a:r>
          </a:p>
          <a:p>
            <a:pPr marL="868363" lvl="1" indent="-282575">
              <a:buFont typeface="Wingdings 2" pitchFamily="18" charset="2"/>
              <a:buChar char=""/>
            </a:pPr>
            <a:r>
              <a:rPr lang="en-US" altLang="en-US">
                <a:solidFill>
                  <a:srgbClr val="570000"/>
                </a:solidFill>
              </a:rPr>
              <a:t> </a:t>
            </a:r>
          </a:p>
        </p:txBody>
      </p:sp>
      <p:sp>
        <p:nvSpPr>
          <p:cNvPr id="5" name="Rectangle 4"/>
          <p:cNvSpPr>
            <a:spLocks noChangeArrowheads="1"/>
          </p:cNvSpPr>
          <p:nvPr/>
        </p:nvSpPr>
        <p:spPr bwMode="auto">
          <a:xfrm>
            <a:off x="1066800" y="2438400"/>
            <a:ext cx="7467600" cy="1406525"/>
          </a:xfrm>
          <a:prstGeom prst="rect">
            <a:avLst/>
          </a:prstGeom>
          <a:solidFill>
            <a:schemeClr val="bg1"/>
          </a:solidFill>
          <a:ln w="9525">
            <a:noFill/>
            <a:miter lim="800000"/>
            <a:headEnd/>
            <a:tailEnd/>
          </a:ln>
          <a:effectLst/>
        </p:spPr>
        <p:txBody>
          <a:bodyPr>
            <a:spAutoFit/>
          </a:bodyPr>
          <a:lstStyle/>
          <a:p>
            <a:pPr marL="411480" indent="-283464" algn="l" fontAlgn="auto">
              <a:lnSpc>
                <a:spcPct val="120000"/>
              </a:lnSpc>
              <a:spcAft>
                <a:spcPts val="0"/>
              </a:spcAft>
              <a:defRPr/>
            </a:pPr>
            <a:r>
              <a:rPr lang="en-US" dirty="0">
                <a:solidFill>
                  <a:schemeClr val="accent1">
                    <a:lumMod val="50000"/>
                  </a:schemeClr>
                </a:solidFill>
                <a:latin typeface="Chalkboard"/>
                <a:ea typeface="ＭＳ Ｐゴシック" charset="-128"/>
                <a:cs typeface="Chalkboard"/>
              </a:rPr>
              <a:t>&lt;name&gt; &lt;pat</a:t>
            </a:r>
            <a:r>
              <a:rPr lang="en-US" baseline="-25000" dirty="0">
                <a:solidFill>
                  <a:schemeClr val="accent1">
                    <a:lumMod val="50000"/>
                  </a:schemeClr>
                </a:solidFill>
                <a:latin typeface="Chalkboard"/>
                <a:ea typeface="ＭＳ Ｐゴシック" charset="-128"/>
                <a:cs typeface="Chalkboard"/>
              </a:rPr>
              <a:t>1</a:t>
            </a:r>
            <a:r>
              <a:rPr lang="en-US" dirty="0">
                <a:solidFill>
                  <a:schemeClr val="accent1">
                    <a:lumMod val="50000"/>
                  </a:schemeClr>
                </a:solidFill>
                <a:latin typeface="Chalkboard"/>
                <a:ea typeface="ＭＳ Ｐゴシック" charset="-128"/>
                <a:cs typeface="Chalkboard"/>
              </a:rPr>
              <a:t>&gt;  = &lt;exp</a:t>
            </a:r>
            <a:r>
              <a:rPr lang="en-US" baseline="-25000" dirty="0">
                <a:solidFill>
                  <a:schemeClr val="accent1">
                    <a:lumMod val="50000"/>
                  </a:schemeClr>
                </a:solidFill>
                <a:latin typeface="Chalkboard"/>
                <a:ea typeface="ＭＳ Ｐゴシック" charset="-128"/>
                <a:cs typeface="Chalkboard"/>
              </a:rPr>
              <a:t>1</a:t>
            </a:r>
            <a:r>
              <a:rPr lang="en-US" dirty="0">
                <a:solidFill>
                  <a:schemeClr val="accent1">
                    <a:lumMod val="50000"/>
                  </a:schemeClr>
                </a:solidFill>
                <a:latin typeface="Chalkboard"/>
                <a:ea typeface="ＭＳ Ｐゴシック" charset="-128"/>
                <a:cs typeface="Chalkboard"/>
              </a:rPr>
              <a:t>&gt;</a:t>
            </a:r>
          </a:p>
          <a:p>
            <a:pPr marL="411480" indent="-283464" algn="l" fontAlgn="auto">
              <a:lnSpc>
                <a:spcPct val="120000"/>
              </a:lnSpc>
              <a:spcAft>
                <a:spcPts val="0"/>
              </a:spcAft>
              <a:defRPr/>
            </a:pPr>
            <a:r>
              <a:rPr lang="en-US" dirty="0">
                <a:solidFill>
                  <a:schemeClr val="accent1">
                    <a:lumMod val="50000"/>
                  </a:schemeClr>
                </a:solidFill>
                <a:latin typeface="Chalkboard"/>
                <a:ea typeface="ＭＳ Ｐゴシック" charset="-128"/>
                <a:cs typeface="Chalkboard"/>
              </a:rPr>
              <a:t>&lt;name&gt; &lt;pat</a:t>
            </a:r>
            <a:r>
              <a:rPr lang="en-US" baseline="-25000" dirty="0">
                <a:solidFill>
                  <a:schemeClr val="accent1">
                    <a:lumMod val="50000"/>
                  </a:schemeClr>
                </a:solidFill>
                <a:latin typeface="Chalkboard"/>
                <a:ea typeface="ＭＳ Ｐゴシック" charset="-128"/>
                <a:cs typeface="Chalkboard"/>
              </a:rPr>
              <a:t>2</a:t>
            </a:r>
            <a:r>
              <a:rPr lang="en-US" dirty="0">
                <a:solidFill>
                  <a:schemeClr val="accent1">
                    <a:lumMod val="50000"/>
                  </a:schemeClr>
                </a:solidFill>
                <a:latin typeface="Chalkboard"/>
                <a:ea typeface="ＭＳ Ｐゴシック" charset="-128"/>
                <a:cs typeface="Chalkboard"/>
              </a:rPr>
              <a:t>&gt;  = &lt;exp</a:t>
            </a:r>
            <a:r>
              <a:rPr lang="en-US" baseline="-25000" dirty="0">
                <a:solidFill>
                  <a:schemeClr val="accent1">
                    <a:lumMod val="50000"/>
                  </a:schemeClr>
                </a:solidFill>
                <a:latin typeface="Chalkboard"/>
                <a:ea typeface="ＭＳ Ｐゴシック" charset="-128"/>
                <a:cs typeface="Chalkboard"/>
              </a:rPr>
              <a:t>2</a:t>
            </a:r>
            <a:r>
              <a:rPr lang="en-US" dirty="0">
                <a:solidFill>
                  <a:schemeClr val="accent1">
                    <a:lumMod val="50000"/>
                  </a:schemeClr>
                </a:solidFill>
                <a:latin typeface="Chalkboard"/>
                <a:ea typeface="ＭＳ Ｐゴシック" charset="-128"/>
                <a:cs typeface="Chalkboard"/>
              </a:rPr>
              <a:t>&gt; …</a:t>
            </a:r>
          </a:p>
          <a:p>
            <a:pPr marL="411480" indent="-283464" algn="l" fontAlgn="auto">
              <a:lnSpc>
                <a:spcPct val="120000"/>
              </a:lnSpc>
              <a:spcAft>
                <a:spcPts val="0"/>
              </a:spcAft>
              <a:defRPr/>
            </a:pPr>
            <a:r>
              <a:rPr lang="en-US" dirty="0">
                <a:solidFill>
                  <a:schemeClr val="accent1">
                    <a:lumMod val="50000"/>
                  </a:schemeClr>
                </a:solidFill>
                <a:latin typeface="Chalkboard"/>
                <a:ea typeface="ＭＳ Ｐゴシック" charset="-128"/>
                <a:cs typeface="Chalkboard"/>
              </a:rPr>
              <a:t>&lt;name&gt; &lt;</a:t>
            </a:r>
            <a:r>
              <a:rPr lang="en-US" dirty="0" err="1">
                <a:solidFill>
                  <a:schemeClr val="accent1">
                    <a:lumMod val="50000"/>
                  </a:schemeClr>
                </a:solidFill>
                <a:latin typeface="Chalkboard"/>
                <a:ea typeface="ＭＳ Ｐゴシック" charset="-128"/>
                <a:cs typeface="Chalkboard"/>
              </a:rPr>
              <a:t>pat</a:t>
            </a:r>
            <a:r>
              <a:rPr lang="en-US" baseline="-25000" dirty="0" err="1">
                <a:solidFill>
                  <a:schemeClr val="accent1">
                    <a:lumMod val="50000"/>
                  </a:schemeClr>
                </a:solidFill>
                <a:latin typeface="Chalkboard"/>
                <a:ea typeface="ＭＳ Ｐゴシック" charset="-128"/>
                <a:cs typeface="Chalkboard"/>
              </a:rPr>
              <a:t>n</a:t>
            </a:r>
            <a:r>
              <a:rPr lang="en-US" dirty="0">
                <a:solidFill>
                  <a:schemeClr val="accent1">
                    <a:lumMod val="50000"/>
                  </a:schemeClr>
                </a:solidFill>
                <a:latin typeface="Chalkboard"/>
                <a:ea typeface="ＭＳ Ｐゴシック" charset="-128"/>
                <a:cs typeface="Chalkboard"/>
              </a:rPr>
              <a:t>&gt;  = &lt;</a:t>
            </a:r>
            <a:r>
              <a:rPr lang="en-US" dirty="0" err="1">
                <a:solidFill>
                  <a:schemeClr val="accent1">
                    <a:lumMod val="50000"/>
                  </a:schemeClr>
                </a:solidFill>
                <a:latin typeface="Chalkboard"/>
                <a:ea typeface="ＭＳ Ｐゴシック" charset="-128"/>
                <a:cs typeface="Chalkboard"/>
              </a:rPr>
              <a:t>exp</a:t>
            </a:r>
            <a:r>
              <a:rPr lang="en-US" baseline="-25000" dirty="0" err="1">
                <a:solidFill>
                  <a:schemeClr val="accent1">
                    <a:lumMod val="50000"/>
                  </a:schemeClr>
                </a:solidFill>
                <a:latin typeface="Chalkboard"/>
                <a:ea typeface="ＭＳ Ｐゴシック" charset="-128"/>
                <a:cs typeface="Chalkboard"/>
              </a:rPr>
              <a:t>n</a:t>
            </a:r>
            <a:r>
              <a:rPr lang="en-US" dirty="0">
                <a:solidFill>
                  <a:schemeClr val="accent1">
                    <a:lumMod val="50000"/>
                  </a:schemeClr>
                </a:solidFill>
                <a:latin typeface="Chalkboard"/>
                <a:ea typeface="ＭＳ Ｐゴシック" charset="-128"/>
                <a:cs typeface="Chalkboard"/>
              </a:rPr>
              <a:t>&gt; …</a:t>
            </a:r>
          </a:p>
        </p:txBody>
      </p:sp>
      <p:sp>
        <p:nvSpPr>
          <p:cNvPr id="37894" name="TextBox 5"/>
          <p:cNvSpPr txBox="1">
            <a:spLocks noChangeArrowheads="1"/>
          </p:cNvSpPr>
          <p:nvPr/>
        </p:nvSpPr>
        <p:spPr bwMode="auto">
          <a:xfrm>
            <a:off x="1066800" y="4495800"/>
            <a:ext cx="7531100" cy="923925"/>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f (x,y) = x+y    </a:t>
            </a:r>
            <a:r>
              <a:rPr lang="en-US" altLang="en-US" sz="1800" b="1">
                <a:solidFill>
                  <a:srgbClr val="FF0000"/>
                </a:solidFill>
                <a:latin typeface="Courier New" pitchFamily="49" charset="0"/>
                <a:cs typeface="Courier New" pitchFamily="49" charset="0"/>
              </a:rPr>
              <a:t>--argument must match pattern (x,y)</a:t>
            </a:r>
          </a:p>
          <a:p>
            <a:r>
              <a:rPr lang="en-US" altLang="en-US" sz="1800" b="1">
                <a:solidFill>
                  <a:srgbClr val="000000"/>
                </a:solidFill>
                <a:latin typeface="Courier New" pitchFamily="49" charset="0"/>
                <a:cs typeface="Courier New" pitchFamily="49" charset="0"/>
              </a:rPr>
              <a:t>length [] = 0   </a:t>
            </a:r>
          </a:p>
          <a:p>
            <a:r>
              <a:rPr lang="en-US" altLang="en-US" sz="1800" b="1">
                <a:solidFill>
                  <a:srgbClr val="000000"/>
                </a:solidFill>
                <a:latin typeface="Courier New" pitchFamily="49" charset="0"/>
                <a:cs typeface="Courier New" pitchFamily="49" charset="0"/>
              </a:rPr>
              <a:t>length (x:s) = 1 + length(s)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ltLang="en-US"/>
              <a:t>More Functions on Lists	</a:t>
            </a:r>
          </a:p>
        </p:txBody>
      </p:sp>
      <p:sp>
        <p:nvSpPr>
          <p:cNvPr id="52227" name="Rectangle 3"/>
          <p:cNvSpPr>
            <a:spLocks noGrp="1" noChangeArrowheads="1"/>
          </p:cNvSpPr>
          <p:nvPr>
            <p:ph idx="4294967295"/>
          </p:nvPr>
        </p:nvSpPr>
        <p:spPr/>
        <p:txBody>
          <a:bodyPr>
            <a:normAutofit lnSpcReduction="10000"/>
          </a:bodyPr>
          <a:lstStyle/>
          <a:p>
            <a:pPr>
              <a:lnSpc>
                <a:spcPct val="90000"/>
              </a:lnSpc>
            </a:pPr>
            <a:r>
              <a:rPr lang="en-US" altLang="en-US"/>
              <a:t>Append lists</a:t>
            </a:r>
          </a:p>
          <a:p>
            <a:pPr lvl="1">
              <a:lnSpc>
                <a:spcPct val="90000"/>
              </a:lnSpc>
            </a:pPr>
            <a:r>
              <a:rPr lang="en-US" altLang="en-US">
                <a:solidFill>
                  <a:srgbClr val="570000"/>
                </a:solidFill>
              </a:rPr>
              <a:t> </a:t>
            </a:r>
          </a:p>
          <a:p>
            <a:pPr lvl="1">
              <a:lnSpc>
                <a:spcPct val="90000"/>
              </a:lnSpc>
            </a:pPr>
            <a:r>
              <a:rPr lang="en-US" altLang="en-US">
                <a:solidFill>
                  <a:srgbClr val="570000"/>
                </a:solidFill>
              </a:rPr>
              <a:t> </a:t>
            </a:r>
          </a:p>
          <a:p>
            <a:pPr>
              <a:lnSpc>
                <a:spcPct val="90000"/>
              </a:lnSpc>
            </a:pPr>
            <a:r>
              <a:rPr lang="en-US" altLang="en-US"/>
              <a:t>Reverse a list</a:t>
            </a:r>
          </a:p>
          <a:p>
            <a:pPr lvl="1">
              <a:lnSpc>
                <a:spcPct val="90000"/>
              </a:lnSpc>
            </a:pPr>
            <a:r>
              <a:rPr lang="en-US" altLang="en-US">
                <a:solidFill>
                  <a:srgbClr val="570000"/>
                </a:solidFill>
              </a:rPr>
              <a:t> </a:t>
            </a:r>
          </a:p>
          <a:p>
            <a:pPr lvl="1">
              <a:lnSpc>
                <a:spcPct val="90000"/>
              </a:lnSpc>
            </a:pPr>
            <a:r>
              <a:rPr lang="en-US" altLang="en-US">
                <a:solidFill>
                  <a:srgbClr val="570000"/>
                </a:solidFill>
              </a:rPr>
              <a:t> </a:t>
            </a:r>
          </a:p>
          <a:p>
            <a:pPr>
              <a:lnSpc>
                <a:spcPct val="90000"/>
              </a:lnSpc>
            </a:pPr>
            <a:r>
              <a:rPr lang="en-US" altLang="en-US"/>
              <a:t>Questions</a:t>
            </a:r>
          </a:p>
          <a:p>
            <a:pPr lvl="1">
              <a:lnSpc>
                <a:spcPct val="90000"/>
              </a:lnSpc>
            </a:pPr>
            <a:r>
              <a:rPr lang="en-US" altLang="en-US">
                <a:solidFill>
                  <a:srgbClr val="570000"/>
                </a:solidFill>
              </a:rPr>
              <a:t>How efficient is reverse?</a:t>
            </a:r>
          </a:p>
          <a:p>
            <a:pPr lvl="1">
              <a:lnSpc>
                <a:spcPct val="90000"/>
              </a:lnSpc>
            </a:pPr>
            <a:r>
              <a:rPr lang="en-US" altLang="en-US">
                <a:solidFill>
                  <a:srgbClr val="570000"/>
                </a:solidFill>
              </a:rPr>
              <a:t>Can it be done with only one pass through list?</a:t>
            </a:r>
          </a:p>
        </p:txBody>
      </p:sp>
      <p:sp>
        <p:nvSpPr>
          <p:cNvPr id="39940" name="TextBox 3"/>
          <p:cNvSpPr txBox="1">
            <a:spLocks noChangeArrowheads="1"/>
          </p:cNvSpPr>
          <p:nvPr/>
        </p:nvSpPr>
        <p:spPr bwMode="auto">
          <a:xfrm>
            <a:off x="914400" y="2590800"/>
            <a:ext cx="7518400" cy="650875"/>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append ([], ys) = ys</a:t>
            </a:r>
          </a:p>
          <a:p>
            <a:r>
              <a:rPr lang="en-US" altLang="en-US" sz="1800" b="1">
                <a:solidFill>
                  <a:srgbClr val="000000"/>
                </a:solidFill>
                <a:latin typeface="Courier New" pitchFamily="49" charset="0"/>
                <a:cs typeface="Courier New" pitchFamily="49" charset="0"/>
              </a:rPr>
              <a:t>append (x:xs, ys) = x : append (xs, ys)</a:t>
            </a:r>
          </a:p>
        </p:txBody>
      </p:sp>
      <p:sp>
        <p:nvSpPr>
          <p:cNvPr id="39941" name="TextBox 4"/>
          <p:cNvSpPr txBox="1">
            <a:spLocks noChangeArrowheads="1"/>
          </p:cNvSpPr>
          <p:nvPr/>
        </p:nvSpPr>
        <p:spPr bwMode="auto">
          <a:xfrm>
            <a:off x="914400" y="3962400"/>
            <a:ext cx="7518400" cy="650875"/>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reverse [] = []</a:t>
            </a:r>
          </a:p>
          <a:p>
            <a:r>
              <a:rPr lang="en-US" altLang="en-US" sz="1800" b="1">
                <a:solidFill>
                  <a:srgbClr val="000000"/>
                </a:solidFill>
                <a:latin typeface="Courier New" pitchFamily="49" charset="0"/>
                <a:cs typeface="Courier New" pitchFamily="49" charset="0"/>
              </a:rPr>
              <a:t>reverse (x:xs) = (reverse xs) ++ [x]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22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22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ltLang="en-US"/>
              <a:t>More Efficient Reverse</a:t>
            </a:r>
          </a:p>
        </p:txBody>
      </p:sp>
      <p:grpSp>
        <p:nvGrpSpPr>
          <p:cNvPr id="2" name="Group 20"/>
          <p:cNvGrpSpPr>
            <a:grpSpLocks/>
          </p:cNvGrpSpPr>
          <p:nvPr/>
        </p:nvGrpSpPr>
        <p:grpSpPr bwMode="auto">
          <a:xfrm>
            <a:off x="1143000" y="3984625"/>
            <a:ext cx="1095375" cy="1676400"/>
            <a:chOff x="672" y="3072"/>
            <a:chExt cx="960" cy="1056"/>
          </a:xfrm>
        </p:grpSpPr>
        <p:sp>
          <p:nvSpPr>
            <p:cNvPr id="56348" name="Rectangle 4"/>
            <p:cNvSpPr>
              <a:spLocks noChangeArrowheads="1"/>
            </p:cNvSpPr>
            <p:nvPr/>
          </p:nvSpPr>
          <p:spPr bwMode="auto">
            <a:xfrm>
              <a:off x="672" y="3072"/>
              <a:ext cx="433"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1</a:t>
              </a:r>
            </a:p>
          </p:txBody>
        </p:sp>
        <p:sp>
          <p:nvSpPr>
            <p:cNvPr id="56349" name="Rectangle 5"/>
            <p:cNvSpPr>
              <a:spLocks noChangeArrowheads="1"/>
            </p:cNvSpPr>
            <p:nvPr/>
          </p:nvSpPr>
          <p:spPr bwMode="auto">
            <a:xfrm>
              <a:off x="672" y="3360"/>
              <a:ext cx="433"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2</a:t>
              </a:r>
            </a:p>
          </p:txBody>
        </p:sp>
        <p:sp>
          <p:nvSpPr>
            <p:cNvPr id="56350" name="Rectangle 6"/>
            <p:cNvSpPr>
              <a:spLocks noChangeArrowheads="1"/>
            </p:cNvSpPr>
            <p:nvPr/>
          </p:nvSpPr>
          <p:spPr bwMode="auto">
            <a:xfrm>
              <a:off x="672" y="3648"/>
              <a:ext cx="433"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3</a:t>
              </a:r>
            </a:p>
          </p:txBody>
        </p:sp>
        <p:sp>
          <p:nvSpPr>
            <p:cNvPr id="56351" name="Rectangle 7"/>
            <p:cNvSpPr>
              <a:spLocks noChangeArrowheads="1"/>
            </p:cNvSpPr>
            <p:nvPr/>
          </p:nvSpPr>
          <p:spPr bwMode="auto">
            <a:xfrm>
              <a:off x="672" y="3936"/>
              <a:ext cx="433"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sp>
          <p:nvSpPr>
            <p:cNvPr id="56352" name="Rectangle 9"/>
            <p:cNvSpPr>
              <a:spLocks noChangeArrowheads="1"/>
            </p:cNvSpPr>
            <p:nvPr/>
          </p:nvSpPr>
          <p:spPr bwMode="auto">
            <a:xfrm>
              <a:off x="1201" y="3936"/>
              <a:ext cx="431"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grpSp>
      <p:grpSp>
        <p:nvGrpSpPr>
          <p:cNvPr id="3" name="Group 26"/>
          <p:cNvGrpSpPr>
            <a:grpSpLocks/>
          </p:cNvGrpSpPr>
          <p:nvPr/>
        </p:nvGrpSpPr>
        <p:grpSpPr bwMode="auto">
          <a:xfrm>
            <a:off x="2481263" y="4441825"/>
            <a:ext cx="1676400" cy="1219200"/>
            <a:chOff x="1680" y="3360"/>
            <a:chExt cx="1488" cy="768"/>
          </a:xfrm>
        </p:grpSpPr>
        <p:grpSp>
          <p:nvGrpSpPr>
            <p:cNvPr id="40970" name="Group 21"/>
            <p:cNvGrpSpPr>
              <a:grpSpLocks/>
            </p:cNvGrpSpPr>
            <p:nvPr/>
          </p:nvGrpSpPr>
          <p:grpSpPr bwMode="auto">
            <a:xfrm>
              <a:off x="2208" y="3360"/>
              <a:ext cx="960" cy="768"/>
              <a:chOff x="2208" y="3360"/>
              <a:chExt cx="960" cy="768"/>
            </a:xfrm>
          </p:grpSpPr>
          <p:sp>
            <p:nvSpPr>
              <p:cNvPr id="56343" name="Rectangle 10"/>
              <p:cNvSpPr>
                <a:spLocks noChangeArrowheads="1"/>
              </p:cNvSpPr>
              <p:nvPr/>
            </p:nvSpPr>
            <p:spPr bwMode="auto">
              <a:xfrm>
                <a:off x="2737" y="3648"/>
                <a:ext cx="431"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1</a:t>
                </a:r>
              </a:p>
            </p:txBody>
          </p:sp>
          <p:sp>
            <p:nvSpPr>
              <p:cNvPr id="56344" name="Rectangle 11"/>
              <p:cNvSpPr>
                <a:spLocks noChangeArrowheads="1"/>
              </p:cNvSpPr>
              <p:nvPr/>
            </p:nvSpPr>
            <p:spPr bwMode="auto">
              <a:xfrm>
                <a:off x="2208" y="3360"/>
                <a:ext cx="431"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dirty="0">
                    <a:latin typeface="+mn-lt"/>
                    <a:ea typeface="ＭＳ Ｐゴシック" charset="-128"/>
                    <a:cs typeface="ＭＳ Ｐゴシック" charset="-128"/>
                  </a:rPr>
                  <a:t>2</a:t>
                </a:r>
              </a:p>
            </p:txBody>
          </p:sp>
          <p:sp>
            <p:nvSpPr>
              <p:cNvPr id="56345" name="Rectangle 12"/>
              <p:cNvSpPr>
                <a:spLocks noChangeArrowheads="1"/>
              </p:cNvSpPr>
              <p:nvPr/>
            </p:nvSpPr>
            <p:spPr bwMode="auto">
              <a:xfrm>
                <a:off x="2208" y="3648"/>
                <a:ext cx="431"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3</a:t>
                </a:r>
              </a:p>
            </p:txBody>
          </p:sp>
          <p:sp>
            <p:nvSpPr>
              <p:cNvPr id="56346" name="Rectangle 13"/>
              <p:cNvSpPr>
                <a:spLocks noChangeArrowheads="1"/>
              </p:cNvSpPr>
              <p:nvPr/>
            </p:nvSpPr>
            <p:spPr bwMode="auto">
              <a:xfrm>
                <a:off x="2208" y="3936"/>
                <a:ext cx="431"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sp>
            <p:nvSpPr>
              <p:cNvPr id="56347" name="Rectangle 14"/>
              <p:cNvSpPr>
                <a:spLocks noChangeArrowheads="1"/>
              </p:cNvSpPr>
              <p:nvPr/>
            </p:nvSpPr>
            <p:spPr bwMode="auto">
              <a:xfrm>
                <a:off x="2737" y="3936"/>
                <a:ext cx="431"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grpSp>
        <p:sp>
          <p:nvSpPr>
            <p:cNvPr id="56342" name="AutoShape 23"/>
            <p:cNvSpPr>
              <a:spLocks noChangeArrowheads="1"/>
            </p:cNvSpPr>
            <p:nvPr/>
          </p:nvSpPr>
          <p:spPr bwMode="auto">
            <a:xfrm>
              <a:off x="1680" y="3504"/>
              <a:ext cx="287" cy="144"/>
            </a:xfrm>
            <a:prstGeom prst="rightArrow">
              <a:avLst>
                <a:gd name="adj1" fmla="val 50000"/>
                <a:gd name="adj2" fmla="val 50000"/>
              </a:avLst>
            </a:prstGeom>
            <a:solidFill>
              <a:schemeClr val="hlink"/>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grpSp>
      <p:grpSp>
        <p:nvGrpSpPr>
          <p:cNvPr id="5" name="Group 27"/>
          <p:cNvGrpSpPr>
            <a:grpSpLocks/>
          </p:cNvGrpSpPr>
          <p:nvPr/>
        </p:nvGrpSpPr>
        <p:grpSpPr bwMode="auto">
          <a:xfrm>
            <a:off x="4568825" y="4441825"/>
            <a:ext cx="1524000" cy="1219200"/>
            <a:chOff x="3360" y="3360"/>
            <a:chExt cx="1392" cy="768"/>
          </a:xfrm>
        </p:grpSpPr>
        <p:grpSp>
          <p:nvGrpSpPr>
            <p:cNvPr id="40978" name="Group 22"/>
            <p:cNvGrpSpPr>
              <a:grpSpLocks/>
            </p:cNvGrpSpPr>
            <p:nvPr/>
          </p:nvGrpSpPr>
          <p:grpSpPr bwMode="auto">
            <a:xfrm>
              <a:off x="3792" y="3360"/>
              <a:ext cx="960" cy="768"/>
              <a:chOff x="3792" y="3360"/>
              <a:chExt cx="960" cy="768"/>
            </a:xfrm>
          </p:grpSpPr>
          <p:sp>
            <p:nvSpPr>
              <p:cNvPr id="56336" name="Rectangle 15"/>
              <p:cNvSpPr>
                <a:spLocks noChangeArrowheads="1"/>
              </p:cNvSpPr>
              <p:nvPr/>
            </p:nvSpPr>
            <p:spPr bwMode="auto">
              <a:xfrm>
                <a:off x="4320" y="3648"/>
                <a:ext cx="432"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1</a:t>
                </a:r>
              </a:p>
            </p:txBody>
          </p:sp>
          <p:sp>
            <p:nvSpPr>
              <p:cNvPr id="56337" name="Rectangle 16"/>
              <p:cNvSpPr>
                <a:spLocks noChangeArrowheads="1"/>
              </p:cNvSpPr>
              <p:nvPr/>
            </p:nvSpPr>
            <p:spPr bwMode="auto">
              <a:xfrm>
                <a:off x="4320" y="3360"/>
                <a:ext cx="432"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2</a:t>
                </a:r>
              </a:p>
            </p:txBody>
          </p:sp>
          <p:sp>
            <p:nvSpPr>
              <p:cNvPr id="56338" name="Rectangle 17"/>
              <p:cNvSpPr>
                <a:spLocks noChangeArrowheads="1"/>
              </p:cNvSpPr>
              <p:nvPr/>
            </p:nvSpPr>
            <p:spPr bwMode="auto">
              <a:xfrm>
                <a:off x="3792" y="3648"/>
                <a:ext cx="432"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dirty="0">
                    <a:latin typeface="+mn-lt"/>
                    <a:ea typeface="ＭＳ Ｐゴシック" charset="-128"/>
                    <a:cs typeface="ＭＳ Ｐゴシック" charset="-128"/>
                  </a:rPr>
                  <a:t>3</a:t>
                </a:r>
              </a:p>
            </p:txBody>
          </p:sp>
          <p:sp>
            <p:nvSpPr>
              <p:cNvPr id="56339" name="Rectangle 18"/>
              <p:cNvSpPr>
                <a:spLocks noChangeArrowheads="1"/>
              </p:cNvSpPr>
              <p:nvPr/>
            </p:nvSpPr>
            <p:spPr bwMode="auto">
              <a:xfrm>
                <a:off x="3792" y="3936"/>
                <a:ext cx="432"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sp>
            <p:nvSpPr>
              <p:cNvPr id="56340" name="Rectangle 19"/>
              <p:cNvSpPr>
                <a:spLocks noChangeArrowheads="1"/>
              </p:cNvSpPr>
              <p:nvPr/>
            </p:nvSpPr>
            <p:spPr bwMode="auto">
              <a:xfrm>
                <a:off x="4320" y="3936"/>
                <a:ext cx="432"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grpSp>
        <p:sp>
          <p:nvSpPr>
            <p:cNvPr id="56335" name="AutoShape 25"/>
            <p:cNvSpPr>
              <a:spLocks noChangeArrowheads="1"/>
            </p:cNvSpPr>
            <p:nvPr/>
          </p:nvSpPr>
          <p:spPr bwMode="auto">
            <a:xfrm>
              <a:off x="3360" y="3504"/>
              <a:ext cx="289" cy="144"/>
            </a:xfrm>
            <a:prstGeom prst="rightArrow">
              <a:avLst>
                <a:gd name="adj1" fmla="val 50000"/>
                <a:gd name="adj2" fmla="val 50000"/>
              </a:avLst>
            </a:prstGeom>
            <a:solidFill>
              <a:schemeClr val="hlink"/>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grpSp>
      <p:grpSp>
        <p:nvGrpSpPr>
          <p:cNvPr id="7" name="Group 36"/>
          <p:cNvGrpSpPr>
            <a:grpSpLocks/>
          </p:cNvGrpSpPr>
          <p:nvPr/>
        </p:nvGrpSpPr>
        <p:grpSpPr bwMode="auto">
          <a:xfrm>
            <a:off x="6505575" y="3984625"/>
            <a:ext cx="1524000" cy="1676400"/>
            <a:chOff x="4176" y="3072"/>
            <a:chExt cx="960" cy="1056"/>
          </a:xfrm>
        </p:grpSpPr>
        <p:sp>
          <p:nvSpPr>
            <p:cNvPr id="56328" name="Rectangle 30"/>
            <p:cNvSpPr>
              <a:spLocks noChangeArrowheads="1"/>
            </p:cNvSpPr>
            <p:nvPr/>
          </p:nvSpPr>
          <p:spPr bwMode="auto">
            <a:xfrm>
              <a:off x="4838" y="3648"/>
              <a:ext cx="298"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1</a:t>
              </a:r>
            </a:p>
          </p:txBody>
        </p:sp>
        <p:sp>
          <p:nvSpPr>
            <p:cNvPr id="56329" name="Rectangle 31"/>
            <p:cNvSpPr>
              <a:spLocks noChangeArrowheads="1"/>
            </p:cNvSpPr>
            <p:nvPr/>
          </p:nvSpPr>
          <p:spPr bwMode="auto">
            <a:xfrm>
              <a:off x="4838" y="3360"/>
              <a:ext cx="298"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2</a:t>
              </a:r>
            </a:p>
          </p:txBody>
        </p:sp>
        <p:sp>
          <p:nvSpPr>
            <p:cNvPr id="56330" name="Rectangle 32"/>
            <p:cNvSpPr>
              <a:spLocks noChangeArrowheads="1"/>
            </p:cNvSpPr>
            <p:nvPr/>
          </p:nvSpPr>
          <p:spPr bwMode="auto">
            <a:xfrm>
              <a:off x="4838" y="3072"/>
              <a:ext cx="298" cy="288"/>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z="1800">
                  <a:latin typeface="+mn-lt"/>
                  <a:ea typeface="ＭＳ Ｐゴシック" charset="-128"/>
                  <a:cs typeface="ＭＳ Ｐゴシック" charset="-128"/>
                </a:rPr>
                <a:t>3</a:t>
              </a:r>
            </a:p>
          </p:txBody>
        </p:sp>
        <p:sp>
          <p:nvSpPr>
            <p:cNvPr id="56331" name="Rectangle 33"/>
            <p:cNvSpPr>
              <a:spLocks noChangeArrowheads="1"/>
            </p:cNvSpPr>
            <p:nvPr/>
          </p:nvSpPr>
          <p:spPr bwMode="auto">
            <a:xfrm>
              <a:off x="4474" y="3936"/>
              <a:ext cx="298"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sp>
          <p:nvSpPr>
            <p:cNvPr id="56332" name="Rectangle 34"/>
            <p:cNvSpPr>
              <a:spLocks noChangeArrowheads="1"/>
            </p:cNvSpPr>
            <p:nvPr/>
          </p:nvSpPr>
          <p:spPr bwMode="auto">
            <a:xfrm>
              <a:off x="4838" y="3936"/>
              <a:ext cx="298" cy="192"/>
            </a:xfrm>
            <a:prstGeom prst="rect">
              <a:avLst/>
            </a:prstGeom>
            <a:solidFill>
              <a:schemeClr val="tx1"/>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sp>
          <p:nvSpPr>
            <p:cNvPr id="56333" name="AutoShape 35"/>
            <p:cNvSpPr>
              <a:spLocks noChangeArrowheads="1"/>
            </p:cNvSpPr>
            <p:nvPr/>
          </p:nvSpPr>
          <p:spPr bwMode="auto">
            <a:xfrm>
              <a:off x="4176" y="3504"/>
              <a:ext cx="199" cy="144"/>
            </a:xfrm>
            <a:prstGeom prst="rightArrow">
              <a:avLst>
                <a:gd name="adj1" fmla="val 50000"/>
                <a:gd name="adj2" fmla="val 34549"/>
              </a:avLst>
            </a:prstGeom>
            <a:solidFill>
              <a:schemeClr val="hlink"/>
            </a:solidFill>
            <a:ln w="9525">
              <a:solidFill>
                <a:schemeClr val="tx1"/>
              </a:solidFill>
              <a:miter lim="800000"/>
              <a:headEnd/>
              <a:tailEnd/>
            </a:ln>
          </p:spPr>
          <p:txBody>
            <a:bodyPr wrap="none" anchor="ctr"/>
            <a:lstStyle/>
            <a:p>
              <a:pPr>
                <a:defRPr/>
              </a:pPr>
              <a:endParaRPr lang="en-US" sz="1800">
                <a:latin typeface="+mn-lt"/>
                <a:ea typeface="ＭＳ Ｐゴシック" charset="-128"/>
                <a:cs typeface="ＭＳ Ｐゴシック" charset="-128"/>
              </a:endParaRPr>
            </a:p>
          </p:txBody>
        </p:sp>
      </p:grpSp>
      <p:sp>
        <p:nvSpPr>
          <p:cNvPr id="40992" name="TextBox 32"/>
          <p:cNvSpPr txBox="1">
            <a:spLocks noChangeArrowheads="1"/>
          </p:cNvSpPr>
          <p:nvPr/>
        </p:nvSpPr>
        <p:spPr bwMode="auto">
          <a:xfrm>
            <a:off x="1016000" y="1768475"/>
            <a:ext cx="7099300" cy="1200150"/>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dirty="0">
                <a:solidFill>
                  <a:srgbClr val="000000"/>
                </a:solidFill>
                <a:latin typeface="Courier New" pitchFamily="49" charset="0"/>
                <a:cs typeface="Courier New" pitchFamily="49" charset="0"/>
              </a:rPr>
              <a:t>reverse </a:t>
            </a:r>
            <a:r>
              <a:rPr lang="en-US" altLang="en-US" sz="1800" b="1" dirty="0" err="1">
                <a:solidFill>
                  <a:srgbClr val="000000"/>
                </a:solidFill>
                <a:latin typeface="Courier New" pitchFamily="49" charset="0"/>
                <a:cs typeface="Courier New" pitchFamily="49" charset="0"/>
              </a:rPr>
              <a:t>xs</a:t>
            </a:r>
            <a:r>
              <a:rPr lang="en-US" altLang="en-US" sz="1800" b="1" dirty="0">
                <a:solidFill>
                  <a:srgbClr val="000000"/>
                </a:solidFill>
                <a:latin typeface="Courier New" pitchFamily="49" charset="0"/>
                <a:cs typeface="Courier New" pitchFamily="49" charset="0"/>
              </a:rPr>
              <a:t> =</a:t>
            </a:r>
          </a:p>
          <a:p>
            <a:r>
              <a:rPr lang="en-US" altLang="en-US" sz="1800" b="1" dirty="0">
                <a:solidFill>
                  <a:srgbClr val="000000"/>
                </a:solidFill>
                <a:latin typeface="Courier New" pitchFamily="49" charset="0"/>
                <a:cs typeface="Courier New" pitchFamily="49" charset="0"/>
              </a:rPr>
              <a:t>    let rev ( [], </a:t>
            </a:r>
            <a:r>
              <a:rPr lang="en-US" altLang="en-US" sz="1800" b="1" dirty="0" err="1">
                <a:solidFill>
                  <a:srgbClr val="000000"/>
                </a:solidFill>
                <a:latin typeface="Courier New" pitchFamily="49" charset="0"/>
                <a:cs typeface="Courier New" pitchFamily="49" charset="0"/>
              </a:rPr>
              <a:t>accum</a:t>
            </a:r>
            <a:r>
              <a:rPr lang="en-US" altLang="en-US" sz="1800" b="1" dirty="0">
                <a:solidFill>
                  <a:srgbClr val="000000"/>
                </a:solidFill>
                <a:latin typeface="Courier New" pitchFamily="49" charset="0"/>
                <a:cs typeface="Courier New" pitchFamily="49" charset="0"/>
              </a:rPr>
              <a:t> ) = </a:t>
            </a:r>
            <a:r>
              <a:rPr lang="en-US" altLang="en-US" sz="1800" b="1" dirty="0" err="1">
                <a:solidFill>
                  <a:srgbClr val="000000"/>
                </a:solidFill>
                <a:latin typeface="Courier New" pitchFamily="49" charset="0"/>
                <a:cs typeface="Courier New" pitchFamily="49" charset="0"/>
              </a:rPr>
              <a:t>accum</a:t>
            </a:r>
            <a:endParaRPr lang="en-US" altLang="en-US" sz="1800" b="1" dirty="0">
              <a:solidFill>
                <a:srgbClr val="000000"/>
              </a:solidFill>
              <a:latin typeface="Courier New" pitchFamily="49" charset="0"/>
              <a:cs typeface="Courier New" pitchFamily="49" charset="0"/>
            </a:endParaRPr>
          </a:p>
          <a:p>
            <a:r>
              <a:rPr lang="en-US" altLang="en-US" sz="1800" b="1" dirty="0">
                <a:solidFill>
                  <a:srgbClr val="000000"/>
                </a:solidFill>
                <a:latin typeface="Courier New" pitchFamily="49" charset="0"/>
                <a:cs typeface="Courier New" pitchFamily="49" charset="0"/>
              </a:rPr>
              <a:t>        </a:t>
            </a:r>
            <a:r>
              <a:rPr lang="en-US" altLang="en-US" sz="1800" b="1" dirty="0" smtClean="0">
                <a:solidFill>
                  <a:srgbClr val="000000"/>
                </a:solidFill>
                <a:latin typeface="Courier New" pitchFamily="49" charset="0"/>
                <a:cs typeface="Courier New" pitchFamily="49" charset="0"/>
              </a:rPr>
              <a:t>rev </a:t>
            </a:r>
            <a:r>
              <a:rPr lang="en-US" altLang="en-US" sz="1800" b="1" dirty="0">
                <a:solidFill>
                  <a:srgbClr val="000000"/>
                </a:solidFill>
                <a:latin typeface="Courier New" pitchFamily="49" charset="0"/>
                <a:cs typeface="Courier New" pitchFamily="49" charset="0"/>
              </a:rPr>
              <a:t>( y:ys, </a:t>
            </a:r>
            <a:r>
              <a:rPr lang="en-US" altLang="en-US" sz="1800" b="1" dirty="0" err="1">
                <a:solidFill>
                  <a:srgbClr val="000000"/>
                </a:solidFill>
                <a:latin typeface="Courier New" pitchFamily="49" charset="0"/>
                <a:cs typeface="Courier New" pitchFamily="49" charset="0"/>
              </a:rPr>
              <a:t>accum</a:t>
            </a:r>
            <a:r>
              <a:rPr lang="en-US" altLang="en-US" sz="1800" b="1" dirty="0">
                <a:solidFill>
                  <a:srgbClr val="000000"/>
                </a:solidFill>
                <a:latin typeface="Courier New" pitchFamily="49" charset="0"/>
                <a:cs typeface="Courier New" pitchFamily="49" charset="0"/>
              </a:rPr>
              <a:t> ) = rev ( </a:t>
            </a:r>
            <a:r>
              <a:rPr lang="en-US" altLang="en-US" sz="1800" b="1" dirty="0" err="1">
                <a:solidFill>
                  <a:srgbClr val="000000"/>
                </a:solidFill>
                <a:latin typeface="Courier New" pitchFamily="49" charset="0"/>
                <a:cs typeface="Courier New" pitchFamily="49" charset="0"/>
              </a:rPr>
              <a:t>ys</a:t>
            </a:r>
            <a:r>
              <a:rPr lang="en-US" altLang="en-US" sz="1800" b="1" dirty="0">
                <a:solidFill>
                  <a:srgbClr val="000000"/>
                </a:solidFill>
                <a:latin typeface="Courier New" pitchFamily="49" charset="0"/>
                <a:cs typeface="Courier New" pitchFamily="49" charset="0"/>
              </a:rPr>
              <a:t>, y:accum )</a:t>
            </a:r>
          </a:p>
          <a:p>
            <a:r>
              <a:rPr lang="en-US" altLang="en-US" sz="1800" b="1" dirty="0">
                <a:solidFill>
                  <a:srgbClr val="000000"/>
                </a:solidFill>
                <a:latin typeface="Courier New" pitchFamily="49" charset="0"/>
                <a:cs typeface="Courier New" pitchFamily="49" charset="0"/>
              </a:rPr>
              <a:t>    in rev ( </a:t>
            </a:r>
            <a:r>
              <a:rPr lang="en-US" altLang="en-US" sz="1800" b="1" dirty="0" err="1">
                <a:solidFill>
                  <a:srgbClr val="000000"/>
                </a:solidFill>
                <a:latin typeface="Courier New" pitchFamily="49" charset="0"/>
                <a:cs typeface="Courier New" pitchFamily="49" charset="0"/>
              </a:rPr>
              <a:t>xs</a:t>
            </a:r>
            <a:r>
              <a:rPr lang="en-US" altLang="en-US" sz="1800" b="1" dirty="0">
                <a:solidFill>
                  <a:srgbClr val="000000"/>
                </a:solidFill>
                <a:latin typeface="Courier New" pitchFamily="49" charset="0"/>
                <a:cs typeface="Courier New" pitchFamily="49" charset="0"/>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685800" y="457200"/>
            <a:ext cx="7772400" cy="1143000"/>
          </a:xfrm>
        </p:spPr>
        <p:txBody>
          <a:bodyPr/>
          <a:lstStyle/>
          <a:p>
            <a:r>
              <a:rPr lang="en-US" altLang="en-US"/>
              <a:t>List Comprehensions</a:t>
            </a:r>
          </a:p>
        </p:txBody>
      </p:sp>
      <p:sp>
        <p:nvSpPr>
          <p:cNvPr id="7" name="Content Placeholder 6"/>
          <p:cNvSpPr>
            <a:spLocks noGrp="1"/>
          </p:cNvSpPr>
          <p:nvPr>
            <p:ph idx="4294967295"/>
          </p:nvPr>
        </p:nvSpPr>
        <p:spPr/>
        <p:txBody>
          <a:bodyPr>
            <a:normAutofit lnSpcReduction="10000"/>
          </a:bodyPr>
          <a:lstStyle/>
          <a:p>
            <a:pPr>
              <a:lnSpc>
                <a:spcPct val="90000"/>
              </a:lnSpc>
            </a:pPr>
            <a:r>
              <a:rPr lang="en-US" altLang="en-US" sz="2800" dirty="0">
                <a:latin typeface="Chalkboard"/>
                <a:ea typeface="MS PGothic" pitchFamily="34" charset="-128"/>
                <a:cs typeface="MS PGothic" pitchFamily="34" charset="-128"/>
              </a:rPr>
              <a:t>Notation for constructing new lists from old:</a:t>
            </a:r>
          </a:p>
          <a:p>
            <a:pPr>
              <a:lnSpc>
                <a:spcPct val="90000"/>
              </a:lnSpc>
            </a:pPr>
            <a:endParaRPr lang="en-US" altLang="en-US" sz="2800" dirty="0">
              <a:latin typeface="Chalkboard"/>
              <a:ea typeface="MS PGothic" pitchFamily="34" charset="-128"/>
              <a:cs typeface="MS PGothic" pitchFamily="34" charset="-128"/>
            </a:endParaRPr>
          </a:p>
          <a:p>
            <a:pPr>
              <a:lnSpc>
                <a:spcPct val="90000"/>
              </a:lnSpc>
            </a:pPr>
            <a:endParaRPr lang="en-US" altLang="en-US" sz="2800" dirty="0">
              <a:latin typeface="Chalkboard"/>
              <a:ea typeface="MS PGothic" pitchFamily="34" charset="-128"/>
              <a:cs typeface="MS PGothic" pitchFamily="34" charset="-128"/>
            </a:endParaRPr>
          </a:p>
          <a:p>
            <a:pPr>
              <a:lnSpc>
                <a:spcPct val="90000"/>
              </a:lnSpc>
            </a:pPr>
            <a:endParaRPr lang="en-US" altLang="en-US" sz="2800" dirty="0">
              <a:latin typeface="Chalkboard"/>
              <a:ea typeface="MS PGothic" pitchFamily="34" charset="-128"/>
              <a:cs typeface="MS PGothic" pitchFamily="34" charset="-128"/>
            </a:endParaRPr>
          </a:p>
          <a:p>
            <a:pPr>
              <a:lnSpc>
                <a:spcPct val="90000"/>
              </a:lnSpc>
            </a:pPr>
            <a:endParaRPr lang="en-US" altLang="en-US" sz="2800" dirty="0">
              <a:latin typeface="Chalkboard"/>
              <a:ea typeface="MS PGothic" pitchFamily="34" charset="-128"/>
              <a:cs typeface="MS PGothic" pitchFamily="34" charset="-128"/>
            </a:endParaRPr>
          </a:p>
          <a:p>
            <a:pPr>
              <a:lnSpc>
                <a:spcPct val="90000"/>
              </a:lnSpc>
            </a:pPr>
            <a:endParaRPr lang="en-US" altLang="en-US" sz="2800" dirty="0">
              <a:latin typeface="Chalkboard"/>
              <a:ea typeface="MS PGothic" pitchFamily="34" charset="-128"/>
              <a:cs typeface="MS PGothic" pitchFamily="34" charset="-128"/>
            </a:endParaRPr>
          </a:p>
          <a:p>
            <a:pPr>
              <a:lnSpc>
                <a:spcPct val="90000"/>
              </a:lnSpc>
            </a:pPr>
            <a:endParaRPr lang="en-US" altLang="en-US" sz="2800" dirty="0">
              <a:latin typeface="Chalkboard"/>
              <a:ea typeface="MS PGothic" pitchFamily="34" charset="-128"/>
              <a:cs typeface="MS PGothic" pitchFamily="34" charset="-128"/>
            </a:endParaRPr>
          </a:p>
          <a:p>
            <a:pPr>
              <a:lnSpc>
                <a:spcPct val="90000"/>
              </a:lnSpc>
            </a:pPr>
            <a:r>
              <a:rPr lang="en-US" altLang="en-US" sz="2800" dirty="0">
                <a:latin typeface="Chalkboard"/>
                <a:ea typeface="MS PGothic" pitchFamily="34" charset="-128"/>
                <a:cs typeface="MS PGothic" pitchFamily="34" charset="-128"/>
              </a:rPr>
              <a:t>Similar to “set comprehension”</a:t>
            </a:r>
          </a:p>
          <a:p>
            <a:pPr marL="457200" lvl="1" indent="0">
              <a:lnSpc>
                <a:spcPct val="90000"/>
              </a:lnSpc>
              <a:buFontTx/>
              <a:buNone/>
            </a:pPr>
            <a:r>
              <a:rPr lang="en-US" altLang="en-US" sz="2400" dirty="0">
                <a:solidFill>
                  <a:srgbClr val="570000"/>
                </a:solidFill>
                <a:latin typeface="Chalkboard"/>
                <a:ea typeface="MS PGothic" pitchFamily="34" charset="-128"/>
                <a:cs typeface="MS PGothic" pitchFamily="34" charset="-128"/>
              </a:rPr>
              <a:t>     { x | x </a:t>
            </a:r>
            <a:r>
              <a:rPr lang="en-US" altLang="en-US" sz="2400" dirty="0">
                <a:solidFill>
                  <a:srgbClr val="570000"/>
                </a:solidFill>
                <a:latin typeface="Chalkboard"/>
                <a:ea typeface="MS PGothic" pitchFamily="34" charset="-128"/>
                <a:cs typeface="MS PGothic" pitchFamily="34" charset="-128"/>
                <a:sym typeface="Symbol" pitchFamily="18" charset="2"/>
              </a:rPr>
              <a:t> Odd    x &gt; 6 }</a:t>
            </a:r>
            <a:endParaRPr lang="en-US" altLang="en-US" sz="2400" dirty="0">
              <a:solidFill>
                <a:srgbClr val="570000"/>
              </a:solidFill>
              <a:latin typeface="Chalkboard"/>
              <a:ea typeface="MS PGothic" pitchFamily="34" charset="-128"/>
              <a:cs typeface="MS PGothic" pitchFamily="34" charset="-128"/>
            </a:endParaRPr>
          </a:p>
          <a:p>
            <a:pPr>
              <a:lnSpc>
                <a:spcPct val="90000"/>
              </a:lnSpc>
            </a:pPr>
            <a:endParaRPr lang="en-US" altLang="en-US" dirty="0"/>
          </a:p>
        </p:txBody>
      </p:sp>
      <p:sp>
        <p:nvSpPr>
          <p:cNvPr id="41988" name="TextBox 3"/>
          <p:cNvSpPr txBox="1">
            <a:spLocks noChangeArrowheads="1"/>
          </p:cNvSpPr>
          <p:nvPr/>
        </p:nvSpPr>
        <p:spPr bwMode="auto">
          <a:xfrm>
            <a:off x="863600" y="2474419"/>
            <a:ext cx="7366000" cy="2298700"/>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dirty="0" err="1">
                <a:solidFill>
                  <a:srgbClr val="000000"/>
                </a:solidFill>
                <a:latin typeface="Courier New" pitchFamily="49" charset="0"/>
                <a:cs typeface="Courier New" pitchFamily="49" charset="0"/>
              </a:rPr>
              <a:t>myData</a:t>
            </a:r>
            <a:r>
              <a:rPr lang="en-US" altLang="en-US" sz="1800" b="1" dirty="0">
                <a:solidFill>
                  <a:srgbClr val="000000"/>
                </a:solidFill>
                <a:latin typeface="Courier New" pitchFamily="49" charset="0"/>
                <a:cs typeface="Courier New" pitchFamily="49" charset="0"/>
              </a:rPr>
              <a:t> = [1,2,3,4,5,6,7]</a:t>
            </a:r>
          </a:p>
          <a:p>
            <a:endParaRPr lang="en-US" altLang="en-US" sz="1800" b="1" dirty="0">
              <a:solidFill>
                <a:srgbClr val="000000"/>
              </a:solidFill>
              <a:latin typeface="Courier New" pitchFamily="49" charset="0"/>
              <a:cs typeface="Courier New" pitchFamily="49" charset="0"/>
            </a:endParaRPr>
          </a:p>
          <a:p>
            <a:r>
              <a:rPr lang="en-US" altLang="en-US" sz="1800" b="1" dirty="0" err="1">
                <a:solidFill>
                  <a:srgbClr val="000000"/>
                </a:solidFill>
                <a:latin typeface="Courier New" pitchFamily="49" charset="0"/>
                <a:cs typeface="Courier New" pitchFamily="49" charset="0"/>
              </a:rPr>
              <a:t>twiceData</a:t>
            </a:r>
            <a:r>
              <a:rPr lang="en-US" altLang="en-US" sz="1800" b="1" dirty="0">
                <a:solidFill>
                  <a:srgbClr val="000000"/>
                </a:solidFill>
                <a:latin typeface="Courier New" pitchFamily="49" charset="0"/>
                <a:cs typeface="Courier New" pitchFamily="49" charset="0"/>
              </a:rPr>
              <a:t> = [2 * x | x &lt;- </a:t>
            </a:r>
            <a:r>
              <a:rPr lang="en-US" altLang="en-US" sz="1800" b="1" dirty="0" err="1">
                <a:solidFill>
                  <a:srgbClr val="000000"/>
                </a:solidFill>
                <a:latin typeface="Courier New" pitchFamily="49" charset="0"/>
                <a:cs typeface="Courier New" pitchFamily="49" charset="0"/>
              </a:rPr>
              <a:t>myData</a:t>
            </a:r>
            <a:r>
              <a:rPr lang="en-US" altLang="en-US" sz="1800" b="1" dirty="0">
                <a:solidFill>
                  <a:srgbClr val="000000"/>
                </a:solidFill>
                <a:latin typeface="Courier New" pitchFamily="49" charset="0"/>
                <a:cs typeface="Courier New" pitchFamily="49" charset="0"/>
              </a:rPr>
              <a:t>]</a:t>
            </a:r>
          </a:p>
          <a:p>
            <a:r>
              <a:rPr lang="en-US" altLang="en-US" sz="1800" b="1" dirty="0">
                <a:solidFill>
                  <a:srgbClr val="FF0000"/>
                </a:solidFill>
                <a:latin typeface="Courier New" pitchFamily="49" charset="0"/>
                <a:cs typeface="Courier New" pitchFamily="49" charset="0"/>
              </a:rPr>
              <a:t>-- [2,4,6,8,10,12,14]</a:t>
            </a:r>
          </a:p>
          <a:p>
            <a:r>
              <a:rPr lang="en-US" altLang="en-US" sz="1800" b="1" dirty="0">
                <a:solidFill>
                  <a:srgbClr val="000000"/>
                </a:solidFill>
                <a:latin typeface="Courier New" pitchFamily="49" charset="0"/>
                <a:cs typeface="Courier New" pitchFamily="49" charset="0"/>
              </a:rPr>
              <a:t> </a:t>
            </a:r>
          </a:p>
          <a:p>
            <a:r>
              <a:rPr lang="en-US" altLang="en-US" sz="1800" b="1" dirty="0" err="1">
                <a:solidFill>
                  <a:srgbClr val="000000"/>
                </a:solidFill>
                <a:latin typeface="Courier New" pitchFamily="49" charset="0"/>
                <a:cs typeface="Courier New" pitchFamily="49" charset="0"/>
              </a:rPr>
              <a:t>twiceEvenData</a:t>
            </a:r>
            <a:r>
              <a:rPr lang="en-US" altLang="en-US" sz="1800" b="1" dirty="0">
                <a:solidFill>
                  <a:srgbClr val="000000"/>
                </a:solidFill>
                <a:latin typeface="Courier New" pitchFamily="49" charset="0"/>
                <a:cs typeface="Courier New" pitchFamily="49" charset="0"/>
              </a:rPr>
              <a:t> = [2 * x| x &lt;- </a:t>
            </a:r>
            <a:r>
              <a:rPr lang="en-US" altLang="en-US" sz="1800" b="1" dirty="0" err="1">
                <a:solidFill>
                  <a:srgbClr val="000000"/>
                </a:solidFill>
                <a:latin typeface="Courier New" pitchFamily="49" charset="0"/>
                <a:cs typeface="Courier New" pitchFamily="49" charset="0"/>
              </a:rPr>
              <a:t>myData</a:t>
            </a:r>
            <a:r>
              <a:rPr lang="en-US" altLang="en-US" sz="1800" b="1" dirty="0">
                <a:solidFill>
                  <a:srgbClr val="000000"/>
                </a:solidFill>
                <a:latin typeface="Courier New" pitchFamily="49" charset="0"/>
                <a:cs typeface="Courier New" pitchFamily="49" charset="0"/>
              </a:rPr>
              <a:t>, x `mod` 2 == 0]</a:t>
            </a:r>
          </a:p>
          <a:p>
            <a:r>
              <a:rPr lang="en-US" altLang="en-US" sz="1800" b="1" dirty="0">
                <a:solidFill>
                  <a:srgbClr val="FF0000"/>
                </a:solidFill>
                <a:latin typeface="Courier New" pitchFamily="49" charset="0"/>
                <a:cs typeface="Courier New" pitchFamily="49" charset="0"/>
              </a:rPr>
              <a:t>-- [4,8,12]</a:t>
            </a:r>
          </a:p>
          <a:p>
            <a:endParaRPr lang="en-US" altLang="en-US" sz="1800" b="1" dirty="0">
              <a:solidFill>
                <a:srgbClr val="000000"/>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altLang="en-US"/>
              <a:t>Datatype Declarations </a:t>
            </a:r>
          </a:p>
        </p:txBody>
      </p:sp>
      <p:sp>
        <p:nvSpPr>
          <p:cNvPr id="33795" name="Rectangle 3"/>
          <p:cNvSpPr>
            <a:spLocks noGrp="1" noChangeArrowheads="1"/>
          </p:cNvSpPr>
          <p:nvPr>
            <p:ph idx="4294967295"/>
          </p:nvPr>
        </p:nvSpPr>
        <p:spPr>
          <a:xfrm>
            <a:off x="457200" y="1600200"/>
            <a:ext cx="8229600" cy="4930775"/>
          </a:xfrm>
        </p:spPr>
        <p:txBody>
          <a:bodyPr>
            <a:normAutofit/>
          </a:bodyPr>
          <a:lstStyle/>
          <a:p>
            <a:pPr>
              <a:lnSpc>
                <a:spcPct val="90000"/>
              </a:lnSpc>
            </a:pPr>
            <a:r>
              <a:rPr lang="en-US" altLang="en-US" sz="3000"/>
              <a:t>Examples</a:t>
            </a:r>
          </a:p>
          <a:p>
            <a:pPr lvl="1">
              <a:lnSpc>
                <a:spcPct val="90000"/>
              </a:lnSpc>
            </a:pPr>
            <a:r>
              <a:rPr lang="en-US" altLang="en-US" sz="2600">
                <a:solidFill>
                  <a:srgbClr val="570000"/>
                </a:solidFill>
              </a:rPr>
              <a:t> </a:t>
            </a:r>
          </a:p>
          <a:p>
            <a:pPr marL="914400" lvl="2" indent="0">
              <a:lnSpc>
                <a:spcPct val="90000"/>
              </a:lnSpc>
              <a:buFontTx/>
              <a:buNone/>
            </a:pPr>
            <a:r>
              <a:rPr lang="en-US" altLang="en-US" sz="2000">
                <a:solidFill>
                  <a:srgbClr val="570000"/>
                </a:solidFill>
              </a:rPr>
              <a:t>elements are Red, Yellow, Blue</a:t>
            </a:r>
          </a:p>
          <a:p>
            <a:pPr lvl="1">
              <a:lnSpc>
                <a:spcPct val="90000"/>
              </a:lnSpc>
            </a:pPr>
            <a:endParaRPr lang="en-US" altLang="en-US" sz="2400">
              <a:solidFill>
                <a:srgbClr val="570000"/>
              </a:solidFill>
            </a:endParaRPr>
          </a:p>
          <a:p>
            <a:pPr marL="914400" lvl="2" indent="0">
              <a:lnSpc>
                <a:spcPct val="90000"/>
              </a:lnSpc>
              <a:buFontTx/>
              <a:buNone/>
            </a:pPr>
            <a:r>
              <a:rPr lang="en-US" altLang="en-US" sz="2000">
                <a:solidFill>
                  <a:srgbClr val="570000"/>
                </a:solidFill>
              </a:rPr>
              <a:t>elements are Atom “A”, Atom “B”, …, Number 0,  ...</a:t>
            </a:r>
          </a:p>
          <a:p>
            <a:pPr lvl="1">
              <a:lnSpc>
                <a:spcPct val="90000"/>
              </a:lnSpc>
            </a:pPr>
            <a:endParaRPr lang="en-US" altLang="en-US" sz="2400">
              <a:solidFill>
                <a:srgbClr val="570000"/>
              </a:solidFill>
            </a:endParaRPr>
          </a:p>
          <a:p>
            <a:pPr marL="914400" lvl="2" indent="0">
              <a:lnSpc>
                <a:spcPct val="90000"/>
              </a:lnSpc>
              <a:buFontTx/>
              <a:buNone/>
            </a:pPr>
            <a:r>
              <a:rPr lang="en-US" altLang="en-US" sz="2000">
                <a:solidFill>
                  <a:srgbClr val="570000"/>
                </a:solidFill>
              </a:rPr>
              <a:t>elements are Nil, Cons(Atom “A”, Nil), …</a:t>
            </a:r>
          </a:p>
          <a:p>
            <a:pPr marL="914400" lvl="2" indent="0">
              <a:lnSpc>
                <a:spcPct val="90000"/>
              </a:lnSpc>
              <a:buFontTx/>
              <a:buNone/>
            </a:pPr>
            <a:r>
              <a:rPr lang="en-US" altLang="en-US" sz="2000">
                <a:solidFill>
                  <a:srgbClr val="570000"/>
                </a:solidFill>
              </a:rPr>
              <a:t>	     Cons(Number 2, Cons(Atom(“Bill”), Nil)), ...</a:t>
            </a:r>
          </a:p>
          <a:p>
            <a:pPr>
              <a:lnSpc>
                <a:spcPct val="90000"/>
              </a:lnSpc>
            </a:pPr>
            <a:r>
              <a:rPr lang="en-US" altLang="en-US" sz="3000"/>
              <a:t>General form</a:t>
            </a:r>
          </a:p>
          <a:p>
            <a:pPr lvl="1">
              <a:lnSpc>
                <a:spcPct val="90000"/>
              </a:lnSpc>
            </a:pPr>
            <a:r>
              <a:rPr lang="en-US" altLang="en-US" sz="2600">
                <a:solidFill>
                  <a:srgbClr val="570000"/>
                </a:solidFill>
              </a:rPr>
              <a:t> </a:t>
            </a:r>
          </a:p>
          <a:p>
            <a:pPr lvl="1">
              <a:lnSpc>
                <a:spcPct val="90000"/>
              </a:lnSpc>
            </a:pPr>
            <a:endParaRPr lang="en-US" altLang="en-US" sz="2600">
              <a:solidFill>
                <a:srgbClr val="570000"/>
              </a:solidFill>
            </a:endParaRPr>
          </a:p>
          <a:p>
            <a:pPr lvl="1">
              <a:lnSpc>
                <a:spcPct val="90000"/>
              </a:lnSpc>
            </a:pPr>
            <a:r>
              <a:rPr lang="en-US" altLang="en-US" sz="2600">
                <a:solidFill>
                  <a:srgbClr val="570000"/>
                </a:solidFill>
              </a:rPr>
              <a:t>Type name and constructors must be Capitalized.</a:t>
            </a:r>
          </a:p>
        </p:txBody>
      </p:sp>
      <p:sp>
        <p:nvSpPr>
          <p:cNvPr id="43012" name="TextBox 3"/>
          <p:cNvSpPr txBox="1">
            <a:spLocks noChangeArrowheads="1"/>
          </p:cNvSpPr>
          <p:nvPr/>
        </p:nvSpPr>
        <p:spPr bwMode="auto">
          <a:xfrm>
            <a:off x="1027113" y="2125663"/>
            <a:ext cx="7099300" cy="369887"/>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Aft>
                <a:spcPts val="600"/>
              </a:spcAft>
            </a:pPr>
            <a:r>
              <a:rPr lang="en-US" altLang="en-US" sz="1800" b="1">
                <a:solidFill>
                  <a:srgbClr val="000000"/>
                </a:solidFill>
                <a:latin typeface="Courier New" pitchFamily="49" charset="0"/>
                <a:cs typeface="Courier New" pitchFamily="49" charset="0"/>
              </a:rPr>
              <a:t>data Color = Red | Yellow | Blue</a:t>
            </a:r>
          </a:p>
        </p:txBody>
      </p:sp>
      <p:sp>
        <p:nvSpPr>
          <p:cNvPr id="43013" name="TextBox 4"/>
          <p:cNvSpPr txBox="1">
            <a:spLocks noChangeArrowheads="1"/>
          </p:cNvSpPr>
          <p:nvPr/>
        </p:nvSpPr>
        <p:spPr bwMode="auto">
          <a:xfrm>
            <a:off x="1038225" y="2855913"/>
            <a:ext cx="7099300" cy="376237"/>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Aft>
                <a:spcPts val="600"/>
              </a:spcAft>
            </a:pPr>
            <a:r>
              <a:rPr lang="en-US" altLang="en-US" sz="1800" b="1">
                <a:solidFill>
                  <a:srgbClr val="000000"/>
                </a:solidFill>
                <a:latin typeface="Courier New" pitchFamily="49" charset="0"/>
                <a:cs typeface="Courier New" pitchFamily="49" charset="0"/>
              </a:rPr>
              <a:t>data Atom = Atom String | Number Int</a:t>
            </a:r>
          </a:p>
        </p:txBody>
      </p:sp>
      <p:sp>
        <p:nvSpPr>
          <p:cNvPr id="43014" name="TextBox 5"/>
          <p:cNvSpPr txBox="1">
            <a:spLocks noChangeArrowheads="1"/>
          </p:cNvSpPr>
          <p:nvPr/>
        </p:nvSpPr>
        <p:spPr bwMode="auto">
          <a:xfrm>
            <a:off x="1049338" y="3590925"/>
            <a:ext cx="7099300" cy="368300"/>
          </a:xfrm>
          <a:prstGeom prst="rect">
            <a:avLst/>
          </a:prstGeom>
          <a:solidFill>
            <a:srgbClr val="FFFF00"/>
          </a:solidFill>
          <a:ln w="9525">
            <a:solidFill>
              <a:schemeClr val="accent1"/>
            </a:solidFill>
            <a:miter lim="800000"/>
            <a:headEnd/>
            <a:tailEnd/>
          </a:ln>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Aft>
                <a:spcPts val="600"/>
              </a:spcAft>
            </a:pPr>
            <a:r>
              <a:rPr lang="en-US" altLang="en-US" sz="1800" b="1">
                <a:solidFill>
                  <a:srgbClr val="000000"/>
                </a:solidFill>
                <a:latin typeface="Courier New" pitchFamily="49" charset="0"/>
                <a:cs typeface="Courier New" pitchFamily="49" charset="0"/>
              </a:rPr>
              <a:t>data List    = Nil  |   Cons (Atom, List)</a:t>
            </a:r>
          </a:p>
        </p:txBody>
      </p:sp>
      <p:sp>
        <p:nvSpPr>
          <p:cNvPr id="7" name="Rectangle 6"/>
          <p:cNvSpPr>
            <a:spLocks noChangeArrowheads="1"/>
          </p:cNvSpPr>
          <p:nvPr/>
        </p:nvSpPr>
        <p:spPr bwMode="auto">
          <a:xfrm>
            <a:off x="993775" y="5273675"/>
            <a:ext cx="7467600" cy="646113"/>
          </a:xfrm>
          <a:prstGeom prst="rect">
            <a:avLst/>
          </a:prstGeom>
          <a:solidFill>
            <a:schemeClr val="accent4">
              <a:lumMod val="20000"/>
              <a:lumOff val="80000"/>
            </a:schemeClr>
          </a:solidFill>
          <a:ln w="9525">
            <a:noFill/>
            <a:miter lim="800000"/>
            <a:headEnd/>
            <a:tailEnd/>
          </a:ln>
          <a:effectLst/>
        </p:spPr>
        <p:txBody>
          <a:bodyPr>
            <a:spAutoFit/>
          </a:bodyPr>
          <a:lstStyle/>
          <a:p>
            <a:pPr marL="411480" indent="-283464" algn="l" fontAlgn="auto">
              <a:spcAft>
                <a:spcPts val="0"/>
              </a:spcAft>
              <a:defRPr/>
            </a:pPr>
            <a:r>
              <a:rPr lang="en-US" sz="1800" dirty="0">
                <a:latin typeface="Chalkboard"/>
                <a:ea typeface="ＭＳ Ｐゴシック" charset="-128"/>
                <a:cs typeface="Chalkboard"/>
              </a:rPr>
              <a:t>data &lt;name&gt; = &lt;clause&gt; | … | &lt;clause&gt;</a:t>
            </a:r>
          </a:p>
          <a:p>
            <a:pPr marL="411480" indent="-283464" algn="l" fontAlgn="auto">
              <a:spcAft>
                <a:spcPts val="0"/>
              </a:spcAft>
              <a:defRPr/>
            </a:pPr>
            <a:r>
              <a:rPr lang="en-US" sz="1800" dirty="0">
                <a:latin typeface="Chalkboard"/>
                <a:ea typeface="ＭＳ Ｐゴシック" charset="-128"/>
                <a:cs typeface="Chalkboard"/>
              </a:rPr>
              <a:t>&lt;clause&gt; ::= &lt;constructor&gt; | &lt;</a:t>
            </a:r>
            <a:r>
              <a:rPr lang="en-US" sz="1800" dirty="0" err="1">
                <a:latin typeface="Chalkboard"/>
                <a:ea typeface="ＭＳ Ｐゴシック" charset="-128"/>
                <a:cs typeface="Chalkboard"/>
              </a:rPr>
              <a:t>contructor</a:t>
            </a:r>
            <a:r>
              <a:rPr lang="en-US" sz="1800" dirty="0">
                <a:latin typeface="Chalkboard"/>
                <a:ea typeface="ＭＳ Ｐゴシック" charset="-128"/>
                <a:cs typeface="Chalkboard"/>
              </a:rPr>
              <a:t>&gt; &lt;type&gt;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685800" y="228600"/>
            <a:ext cx="7772400" cy="1143000"/>
          </a:xfrm>
        </p:spPr>
        <p:txBody>
          <a:bodyPr/>
          <a:lstStyle/>
          <a:p>
            <a:r>
              <a:rPr lang="en-US" altLang="en-US"/>
              <a:t>Datatypes and Pattern Matching</a:t>
            </a:r>
          </a:p>
        </p:txBody>
      </p:sp>
      <p:sp>
        <p:nvSpPr>
          <p:cNvPr id="58371" name="Rectangle 3"/>
          <p:cNvSpPr>
            <a:spLocks noGrp="1" noChangeArrowheads="1"/>
          </p:cNvSpPr>
          <p:nvPr>
            <p:ph idx="4294967295"/>
          </p:nvPr>
        </p:nvSpPr>
        <p:spPr>
          <a:xfrm>
            <a:off x="685800" y="1638795"/>
            <a:ext cx="7772400" cy="4457205"/>
          </a:xfrm>
        </p:spPr>
        <p:txBody>
          <a:bodyPr>
            <a:normAutofit/>
          </a:bodyPr>
          <a:lstStyle/>
          <a:p>
            <a:pPr>
              <a:buFont typeface="Wingdings 2" pitchFamily="18" charset="2"/>
              <a:buChar char=""/>
            </a:pPr>
            <a:r>
              <a:rPr lang="en-US" altLang="en-US" dirty="0"/>
              <a:t>Recursively defined data structure</a:t>
            </a:r>
          </a:p>
          <a:p>
            <a:pPr lvl="1">
              <a:buFontTx/>
              <a:buNone/>
            </a:pPr>
            <a:r>
              <a:rPr lang="en-US" altLang="en-US" dirty="0">
                <a:solidFill>
                  <a:srgbClr val="CEB966"/>
                </a:solidFill>
              </a:rPr>
              <a:t> </a:t>
            </a:r>
          </a:p>
          <a:p>
            <a:pPr lvl="1">
              <a:buFontTx/>
              <a:buNone/>
            </a:pPr>
            <a:endParaRPr lang="en-US" altLang="en-US" dirty="0">
              <a:solidFill>
                <a:srgbClr val="570000"/>
              </a:solidFill>
            </a:endParaRPr>
          </a:p>
          <a:p>
            <a:pPr lvl="1">
              <a:buFontTx/>
              <a:buNone/>
            </a:pPr>
            <a:r>
              <a:rPr lang="en-US" altLang="en-US" sz="2000" dirty="0">
                <a:solidFill>
                  <a:srgbClr val="570000"/>
                </a:solidFill>
              </a:rPr>
              <a:t> </a:t>
            </a:r>
          </a:p>
          <a:p>
            <a:pPr lvl="1">
              <a:buFontTx/>
              <a:buNone/>
            </a:pPr>
            <a:r>
              <a:rPr lang="en-US" altLang="en-US" sz="2000" dirty="0">
                <a:solidFill>
                  <a:srgbClr val="570000"/>
                </a:solidFill>
              </a:rPr>
              <a:t>        </a:t>
            </a:r>
            <a:r>
              <a:rPr lang="en-US" altLang="en-US" dirty="0">
                <a:solidFill>
                  <a:srgbClr val="570000"/>
                </a:solidFill>
              </a:rPr>
              <a:t>         </a:t>
            </a:r>
          </a:p>
          <a:p>
            <a:pPr lvl="1">
              <a:buFontTx/>
              <a:buNone/>
            </a:pPr>
            <a:endParaRPr lang="en-US" altLang="en-US" dirty="0" smtClean="0">
              <a:solidFill>
                <a:srgbClr val="570000"/>
              </a:solidFill>
            </a:endParaRPr>
          </a:p>
          <a:p>
            <a:pPr>
              <a:buFont typeface="Wingdings 2" pitchFamily="18" charset="2"/>
              <a:buChar char=""/>
            </a:pPr>
            <a:r>
              <a:rPr lang="en-US" altLang="en-US" dirty="0" smtClean="0"/>
              <a:t>Recursive </a:t>
            </a:r>
            <a:r>
              <a:rPr lang="en-US" altLang="en-US" dirty="0"/>
              <a:t>function</a:t>
            </a:r>
          </a:p>
        </p:txBody>
      </p:sp>
      <p:grpSp>
        <p:nvGrpSpPr>
          <p:cNvPr id="58372" name="Group 4"/>
          <p:cNvGrpSpPr>
            <a:grpSpLocks/>
          </p:cNvGrpSpPr>
          <p:nvPr/>
        </p:nvGrpSpPr>
        <p:grpSpPr bwMode="auto">
          <a:xfrm>
            <a:off x="5422900" y="2782981"/>
            <a:ext cx="3443288" cy="2230251"/>
            <a:chOff x="3312" y="1872"/>
            <a:chExt cx="2169" cy="1257"/>
          </a:xfrm>
          <a:solidFill>
            <a:schemeClr val="accent4">
              <a:lumMod val="20000"/>
              <a:lumOff val="80000"/>
            </a:schemeClr>
          </a:solidFill>
        </p:grpSpPr>
        <p:sp>
          <p:nvSpPr>
            <p:cNvPr id="58384" name="Line 16"/>
            <p:cNvSpPr>
              <a:spLocks noChangeShapeType="1"/>
            </p:cNvSpPr>
            <p:nvPr/>
          </p:nvSpPr>
          <p:spPr bwMode="auto">
            <a:xfrm>
              <a:off x="3904" y="2592"/>
              <a:ext cx="140" cy="208"/>
            </a:xfrm>
            <a:prstGeom prst="line">
              <a:avLst/>
            </a:prstGeom>
            <a:grpFill/>
            <a:ln w="19050">
              <a:solidFill>
                <a:schemeClr val="tx1"/>
              </a:solidFill>
              <a:round/>
              <a:headEnd/>
              <a:tailEnd/>
            </a:ln>
          </p:spPr>
          <p:txBody>
            <a:bodyPr wrap="none" anchor="ctr"/>
            <a:lstStyle/>
            <a:p>
              <a:pPr>
                <a:defRPr/>
              </a:pPr>
              <a:endParaRPr lang="en-US" sz="1800">
                <a:latin typeface="+mj-lt"/>
                <a:ea typeface="ＭＳ Ｐゴシック" charset="-128"/>
                <a:cs typeface="ＭＳ Ｐゴシック" charset="-128"/>
              </a:endParaRPr>
            </a:p>
          </p:txBody>
        </p:sp>
        <p:sp>
          <p:nvSpPr>
            <p:cNvPr id="58373" name="Oval 5"/>
            <p:cNvSpPr>
              <a:spLocks noChangeArrowheads="1"/>
            </p:cNvSpPr>
            <p:nvPr/>
          </p:nvSpPr>
          <p:spPr bwMode="auto">
            <a:xfrm>
              <a:off x="4224" y="1872"/>
              <a:ext cx="345" cy="345"/>
            </a:xfrm>
            <a:prstGeom prst="ellipse">
              <a:avLst/>
            </a:prstGeom>
            <a:grpFill/>
            <a:ln w="9525">
              <a:solidFill>
                <a:schemeClr val="tx1"/>
              </a:solidFill>
              <a:round/>
              <a:headEnd/>
              <a:tailEnd/>
            </a:ln>
          </p:spPr>
          <p:txBody>
            <a:bodyPr wrap="none" anchor="ctr"/>
            <a:lstStyle/>
            <a:p>
              <a:pPr>
                <a:defRPr/>
              </a:pPr>
              <a:r>
                <a:rPr lang="en-US" sz="2000" dirty="0">
                  <a:latin typeface="+mj-lt"/>
                  <a:ea typeface="ＭＳ Ｐゴシック" charset="-128"/>
                  <a:cs typeface="ＭＳ Ｐゴシック" charset="-128"/>
                </a:rPr>
                <a:t>4</a:t>
              </a:r>
            </a:p>
          </p:txBody>
        </p:sp>
        <p:sp>
          <p:nvSpPr>
            <p:cNvPr id="58374" name="Oval 6"/>
            <p:cNvSpPr>
              <a:spLocks noChangeArrowheads="1"/>
            </p:cNvSpPr>
            <p:nvPr/>
          </p:nvSpPr>
          <p:spPr bwMode="auto">
            <a:xfrm>
              <a:off x="4848" y="2304"/>
              <a:ext cx="345" cy="345"/>
            </a:xfrm>
            <a:prstGeom prst="ellipse">
              <a:avLst/>
            </a:prstGeom>
            <a:grpFill/>
            <a:ln w="9525">
              <a:solidFill>
                <a:schemeClr val="tx1"/>
              </a:solidFill>
              <a:round/>
              <a:headEnd/>
              <a:tailEnd/>
            </a:ln>
          </p:spPr>
          <p:txBody>
            <a:bodyPr wrap="none" anchor="ctr"/>
            <a:lstStyle/>
            <a:p>
              <a:pPr>
                <a:defRPr/>
              </a:pPr>
              <a:r>
                <a:rPr lang="en-US" sz="2000">
                  <a:latin typeface="+mj-lt"/>
                  <a:ea typeface="ＭＳ Ｐゴシック" charset="-128"/>
                  <a:cs typeface="ＭＳ Ｐゴシック" charset="-128"/>
                </a:rPr>
                <a:t>5</a:t>
              </a:r>
            </a:p>
          </p:txBody>
        </p:sp>
        <p:sp>
          <p:nvSpPr>
            <p:cNvPr id="58375" name="Oval 7"/>
            <p:cNvSpPr>
              <a:spLocks noChangeArrowheads="1"/>
            </p:cNvSpPr>
            <p:nvPr/>
          </p:nvSpPr>
          <p:spPr bwMode="auto">
            <a:xfrm>
              <a:off x="5136" y="2784"/>
              <a:ext cx="345" cy="345"/>
            </a:xfrm>
            <a:prstGeom prst="ellipse">
              <a:avLst/>
            </a:prstGeom>
            <a:grpFill/>
            <a:ln w="9525">
              <a:solidFill>
                <a:schemeClr val="tx1"/>
              </a:solidFill>
              <a:round/>
              <a:headEnd/>
              <a:tailEnd/>
            </a:ln>
          </p:spPr>
          <p:txBody>
            <a:bodyPr wrap="none" anchor="ctr"/>
            <a:lstStyle/>
            <a:p>
              <a:pPr>
                <a:defRPr/>
              </a:pPr>
              <a:r>
                <a:rPr lang="en-US" sz="2000">
                  <a:latin typeface="+mj-lt"/>
                  <a:ea typeface="ＭＳ Ｐゴシック" charset="-128"/>
                  <a:cs typeface="ＭＳ Ｐゴシック" charset="-128"/>
                </a:rPr>
                <a:t>7</a:t>
              </a:r>
            </a:p>
          </p:txBody>
        </p:sp>
        <p:sp>
          <p:nvSpPr>
            <p:cNvPr id="58376" name="Oval 8"/>
            <p:cNvSpPr>
              <a:spLocks noChangeArrowheads="1"/>
            </p:cNvSpPr>
            <p:nvPr/>
          </p:nvSpPr>
          <p:spPr bwMode="auto">
            <a:xfrm>
              <a:off x="4528" y="2784"/>
              <a:ext cx="345" cy="345"/>
            </a:xfrm>
            <a:prstGeom prst="ellipse">
              <a:avLst/>
            </a:prstGeom>
            <a:grpFill/>
            <a:ln w="9525">
              <a:solidFill>
                <a:schemeClr val="tx1"/>
              </a:solidFill>
              <a:round/>
              <a:headEnd/>
              <a:tailEnd/>
            </a:ln>
          </p:spPr>
          <p:txBody>
            <a:bodyPr wrap="none" anchor="ctr"/>
            <a:lstStyle/>
            <a:p>
              <a:pPr>
                <a:defRPr/>
              </a:pPr>
              <a:r>
                <a:rPr lang="en-US" sz="2000">
                  <a:latin typeface="+mj-lt"/>
                  <a:ea typeface="ＭＳ Ｐゴシック" charset="-128"/>
                  <a:cs typeface="ＭＳ Ｐゴシック" charset="-128"/>
                </a:rPr>
                <a:t>6</a:t>
              </a:r>
            </a:p>
          </p:txBody>
        </p:sp>
        <p:sp>
          <p:nvSpPr>
            <p:cNvPr id="58377" name="Oval 9"/>
            <p:cNvSpPr>
              <a:spLocks noChangeArrowheads="1"/>
            </p:cNvSpPr>
            <p:nvPr/>
          </p:nvSpPr>
          <p:spPr bwMode="auto">
            <a:xfrm>
              <a:off x="3600" y="2304"/>
              <a:ext cx="345" cy="345"/>
            </a:xfrm>
            <a:prstGeom prst="ellipse">
              <a:avLst/>
            </a:prstGeom>
            <a:grpFill/>
            <a:ln w="9525">
              <a:solidFill>
                <a:schemeClr val="tx1"/>
              </a:solidFill>
              <a:round/>
              <a:headEnd/>
              <a:tailEnd/>
            </a:ln>
          </p:spPr>
          <p:txBody>
            <a:bodyPr wrap="none" anchor="ctr"/>
            <a:lstStyle/>
            <a:p>
              <a:pPr>
                <a:defRPr/>
              </a:pPr>
              <a:r>
                <a:rPr lang="en-US" sz="2000">
                  <a:latin typeface="+mj-lt"/>
                  <a:ea typeface="ＭＳ Ｐゴシック" charset="-128"/>
                  <a:cs typeface="ＭＳ Ｐゴシック" charset="-128"/>
                </a:rPr>
                <a:t>3</a:t>
              </a:r>
            </a:p>
          </p:txBody>
        </p:sp>
        <p:sp>
          <p:nvSpPr>
            <p:cNvPr id="58378" name="Oval 10"/>
            <p:cNvSpPr>
              <a:spLocks noChangeArrowheads="1"/>
            </p:cNvSpPr>
            <p:nvPr/>
          </p:nvSpPr>
          <p:spPr bwMode="auto">
            <a:xfrm>
              <a:off x="3920" y="2784"/>
              <a:ext cx="345" cy="345"/>
            </a:xfrm>
            <a:prstGeom prst="ellipse">
              <a:avLst/>
            </a:prstGeom>
            <a:grpFill/>
            <a:ln w="9525">
              <a:solidFill>
                <a:schemeClr val="tx1"/>
              </a:solidFill>
              <a:round/>
              <a:headEnd/>
              <a:tailEnd/>
            </a:ln>
          </p:spPr>
          <p:txBody>
            <a:bodyPr wrap="none" anchor="ctr"/>
            <a:lstStyle/>
            <a:p>
              <a:pPr>
                <a:defRPr/>
              </a:pPr>
              <a:r>
                <a:rPr lang="en-US" sz="2000">
                  <a:latin typeface="+mj-lt"/>
                  <a:ea typeface="ＭＳ Ｐゴシック" charset="-128"/>
                  <a:cs typeface="ＭＳ Ｐゴシック" charset="-128"/>
                </a:rPr>
                <a:t>2</a:t>
              </a:r>
            </a:p>
          </p:txBody>
        </p:sp>
        <p:sp>
          <p:nvSpPr>
            <p:cNvPr id="58379" name="Oval 11"/>
            <p:cNvSpPr>
              <a:spLocks noChangeArrowheads="1"/>
            </p:cNvSpPr>
            <p:nvPr/>
          </p:nvSpPr>
          <p:spPr bwMode="auto">
            <a:xfrm>
              <a:off x="3312" y="2784"/>
              <a:ext cx="345" cy="345"/>
            </a:xfrm>
            <a:prstGeom prst="ellipse">
              <a:avLst/>
            </a:prstGeom>
            <a:grpFill/>
            <a:ln w="9525">
              <a:solidFill>
                <a:schemeClr val="tx1"/>
              </a:solidFill>
              <a:round/>
              <a:headEnd/>
              <a:tailEnd/>
            </a:ln>
          </p:spPr>
          <p:txBody>
            <a:bodyPr wrap="none" anchor="ctr"/>
            <a:lstStyle/>
            <a:p>
              <a:pPr>
                <a:defRPr/>
              </a:pPr>
              <a:r>
                <a:rPr lang="en-US" sz="2000">
                  <a:latin typeface="+mj-lt"/>
                  <a:ea typeface="ＭＳ Ｐゴシック" charset="-128"/>
                  <a:cs typeface="ＭＳ Ｐゴシック" charset="-128"/>
                </a:rPr>
                <a:t>1</a:t>
              </a:r>
            </a:p>
          </p:txBody>
        </p:sp>
        <p:sp>
          <p:nvSpPr>
            <p:cNvPr id="58380" name="Line 12"/>
            <p:cNvSpPr>
              <a:spLocks noChangeShapeType="1"/>
            </p:cNvSpPr>
            <p:nvPr/>
          </p:nvSpPr>
          <p:spPr bwMode="auto">
            <a:xfrm flipH="1">
              <a:off x="3888" y="2064"/>
              <a:ext cx="336" cy="288"/>
            </a:xfrm>
            <a:prstGeom prst="line">
              <a:avLst/>
            </a:prstGeom>
            <a:grpFill/>
            <a:ln w="19050">
              <a:solidFill>
                <a:schemeClr val="tx1"/>
              </a:solidFill>
              <a:round/>
              <a:headEnd/>
              <a:tailEnd/>
            </a:ln>
          </p:spPr>
          <p:txBody>
            <a:bodyPr wrap="none" anchor="ctr"/>
            <a:lstStyle/>
            <a:p>
              <a:pPr>
                <a:defRPr/>
              </a:pPr>
              <a:endParaRPr lang="en-US" sz="1800">
                <a:latin typeface="+mj-lt"/>
                <a:ea typeface="ＭＳ Ｐゴシック" charset="-128"/>
                <a:cs typeface="ＭＳ Ｐゴシック" charset="-128"/>
              </a:endParaRPr>
            </a:p>
          </p:txBody>
        </p:sp>
        <p:sp>
          <p:nvSpPr>
            <p:cNvPr id="58381" name="Line 13"/>
            <p:cNvSpPr>
              <a:spLocks noChangeShapeType="1"/>
            </p:cNvSpPr>
            <p:nvPr/>
          </p:nvSpPr>
          <p:spPr bwMode="auto">
            <a:xfrm>
              <a:off x="4560" y="2064"/>
              <a:ext cx="336" cy="288"/>
            </a:xfrm>
            <a:prstGeom prst="line">
              <a:avLst/>
            </a:prstGeom>
            <a:grpFill/>
            <a:ln w="19050">
              <a:solidFill>
                <a:schemeClr val="tx1"/>
              </a:solidFill>
              <a:round/>
              <a:headEnd/>
              <a:tailEnd/>
            </a:ln>
          </p:spPr>
          <p:txBody>
            <a:bodyPr wrap="none" anchor="ctr"/>
            <a:lstStyle/>
            <a:p>
              <a:pPr>
                <a:defRPr/>
              </a:pPr>
              <a:endParaRPr lang="en-US" sz="1800">
                <a:latin typeface="+mj-lt"/>
                <a:ea typeface="ＭＳ Ｐゴシック" charset="-128"/>
                <a:cs typeface="ＭＳ Ｐゴシック" charset="-128"/>
              </a:endParaRPr>
            </a:p>
          </p:txBody>
        </p:sp>
        <p:sp>
          <p:nvSpPr>
            <p:cNvPr id="58382" name="Line 14"/>
            <p:cNvSpPr>
              <a:spLocks noChangeShapeType="1"/>
            </p:cNvSpPr>
            <p:nvPr/>
          </p:nvSpPr>
          <p:spPr bwMode="auto">
            <a:xfrm flipH="1">
              <a:off x="3504" y="2600"/>
              <a:ext cx="148" cy="184"/>
            </a:xfrm>
            <a:prstGeom prst="line">
              <a:avLst/>
            </a:prstGeom>
            <a:grpFill/>
            <a:ln w="19050">
              <a:solidFill>
                <a:schemeClr val="tx1"/>
              </a:solidFill>
              <a:round/>
              <a:headEnd/>
              <a:tailEnd/>
            </a:ln>
          </p:spPr>
          <p:txBody>
            <a:bodyPr wrap="none" anchor="ctr"/>
            <a:lstStyle/>
            <a:p>
              <a:pPr>
                <a:defRPr/>
              </a:pPr>
              <a:endParaRPr lang="en-US" sz="1800">
                <a:latin typeface="+mj-lt"/>
                <a:ea typeface="ＭＳ Ｐゴシック" charset="-128"/>
                <a:cs typeface="ＭＳ Ｐゴシック" charset="-128"/>
              </a:endParaRPr>
            </a:p>
          </p:txBody>
        </p:sp>
        <p:sp>
          <p:nvSpPr>
            <p:cNvPr id="58383" name="Line 15"/>
            <p:cNvSpPr>
              <a:spLocks noChangeShapeType="1"/>
            </p:cNvSpPr>
            <p:nvPr/>
          </p:nvSpPr>
          <p:spPr bwMode="auto">
            <a:xfrm flipH="1">
              <a:off x="4760" y="2617"/>
              <a:ext cx="148" cy="184"/>
            </a:xfrm>
            <a:prstGeom prst="line">
              <a:avLst/>
            </a:prstGeom>
            <a:grpFill/>
            <a:ln w="19050">
              <a:solidFill>
                <a:schemeClr val="tx1"/>
              </a:solidFill>
              <a:round/>
              <a:headEnd/>
              <a:tailEnd/>
            </a:ln>
          </p:spPr>
          <p:txBody>
            <a:bodyPr wrap="none" anchor="ctr"/>
            <a:lstStyle/>
            <a:p>
              <a:pPr>
                <a:defRPr/>
              </a:pPr>
              <a:endParaRPr lang="en-US" sz="1800">
                <a:latin typeface="+mj-lt"/>
                <a:ea typeface="ＭＳ Ｐゴシック" charset="-128"/>
                <a:cs typeface="ＭＳ Ｐゴシック" charset="-128"/>
              </a:endParaRPr>
            </a:p>
          </p:txBody>
        </p:sp>
        <p:sp>
          <p:nvSpPr>
            <p:cNvPr id="58385" name="Line 17"/>
            <p:cNvSpPr>
              <a:spLocks noChangeShapeType="1"/>
            </p:cNvSpPr>
            <p:nvPr/>
          </p:nvSpPr>
          <p:spPr bwMode="auto">
            <a:xfrm>
              <a:off x="5136" y="2592"/>
              <a:ext cx="148" cy="184"/>
            </a:xfrm>
            <a:prstGeom prst="line">
              <a:avLst/>
            </a:prstGeom>
            <a:grpFill/>
            <a:ln w="19050">
              <a:solidFill>
                <a:schemeClr val="tx1"/>
              </a:solidFill>
              <a:round/>
              <a:headEnd/>
              <a:tailEnd/>
            </a:ln>
          </p:spPr>
          <p:txBody>
            <a:bodyPr wrap="none" anchor="ctr"/>
            <a:lstStyle/>
            <a:p>
              <a:pPr>
                <a:defRPr/>
              </a:pPr>
              <a:endParaRPr lang="en-US" sz="1800">
                <a:latin typeface="+mj-lt"/>
                <a:ea typeface="ＭＳ Ｐゴシック" charset="-128"/>
                <a:cs typeface="ＭＳ Ｐゴシック" charset="-128"/>
              </a:endParaRPr>
            </a:p>
          </p:txBody>
        </p:sp>
      </p:grpSp>
      <p:sp>
        <p:nvSpPr>
          <p:cNvPr id="44037" name="TextBox 17"/>
          <p:cNvSpPr txBox="1">
            <a:spLocks noChangeArrowheads="1"/>
          </p:cNvSpPr>
          <p:nvPr/>
        </p:nvSpPr>
        <p:spPr bwMode="auto">
          <a:xfrm>
            <a:off x="1004888" y="2283928"/>
            <a:ext cx="6413500" cy="376238"/>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dirty="0">
                <a:latin typeface="Courier New" pitchFamily="49" charset="0"/>
                <a:cs typeface="Courier New" pitchFamily="49" charset="0"/>
              </a:rPr>
              <a:t>data Tree = Leaf </a:t>
            </a:r>
            <a:r>
              <a:rPr lang="en-US" altLang="en-US" sz="1800" b="1" dirty="0" err="1">
                <a:latin typeface="Courier New" pitchFamily="49" charset="0"/>
                <a:cs typeface="Courier New" pitchFamily="49" charset="0"/>
              </a:rPr>
              <a:t>Int</a:t>
            </a:r>
            <a:r>
              <a:rPr lang="en-US" altLang="en-US" sz="1800" b="1" dirty="0">
                <a:latin typeface="Courier New" pitchFamily="49" charset="0"/>
                <a:cs typeface="Courier New" pitchFamily="49" charset="0"/>
              </a:rPr>
              <a:t> | Node (</a:t>
            </a:r>
            <a:r>
              <a:rPr lang="en-US" altLang="en-US" sz="1800" b="1" dirty="0" err="1">
                <a:latin typeface="Courier New" pitchFamily="49" charset="0"/>
                <a:cs typeface="Courier New" pitchFamily="49" charset="0"/>
              </a:rPr>
              <a:t>Int</a:t>
            </a:r>
            <a:r>
              <a:rPr lang="en-US" altLang="en-US" sz="1800" b="1" dirty="0">
                <a:latin typeface="Courier New" pitchFamily="49" charset="0"/>
                <a:cs typeface="Courier New" pitchFamily="49" charset="0"/>
              </a:rPr>
              <a:t>, Tree, Tree)</a:t>
            </a:r>
          </a:p>
        </p:txBody>
      </p:sp>
      <p:sp>
        <p:nvSpPr>
          <p:cNvPr id="44038" name="TextBox 18"/>
          <p:cNvSpPr txBox="1">
            <a:spLocks noChangeArrowheads="1"/>
          </p:cNvSpPr>
          <p:nvPr/>
        </p:nvSpPr>
        <p:spPr bwMode="auto">
          <a:xfrm>
            <a:off x="1041400" y="3133536"/>
            <a:ext cx="4686300" cy="650875"/>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dirty="0">
                <a:solidFill>
                  <a:srgbClr val="000000"/>
                </a:solidFill>
                <a:latin typeface="Courier New" pitchFamily="49" charset="0"/>
                <a:cs typeface="Courier New" pitchFamily="49" charset="0"/>
              </a:rPr>
              <a:t>Node(4, Node(3, Leaf 1, Leaf 2),</a:t>
            </a:r>
          </a:p>
          <a:p>
            <a:r>
              <a:rPr lang="en-US" altLang="en-US" sz="1800" b="1" dirty="0">
                <a:solidFill>
                  <a:srgbClr val="000000"/>
                </a:solidFill>
                <a:latin typeface="Courier New" pitchFamily="49" charset="0"/>
                <a:cs typeface="Courier New" pitchFamily="49" charset="0"/>
              </a:rPr>
              <a:t>        Node(5, Leaf 6, Leaf 7))         </a:t>
            </a:r>
          </a:p>
        </p:txBody>
      </p:sp>
      <p:sp>
        <p:nvSpPr>
          <p:cNvPr id="44039" name="TextBox 19"/>
          <p:cNvSpPr txBox="1">
            <a:spLocks noChangeArrowheads="1"/>
          </p:cNvSpPr>
          <p:nvPr/>
        </p:nvSpPr>
        <p:spPr bwMode="auto">
          <a:xfrm>
            <a:off x="1092200" y="5118100"/>
            <a:ext cx="7175500" cy="646113"/>
          </a:xfrm>
          <a:prstGeom prst="rect">
            <a:avLst/>
          </a:prstGeom>
          <a:solidFill>
            <a:srgbClr val="FFFF00"/>
          </a:solidFill>
          <a:ln w="9525">
            <a:solidFill>
              <a:schemeClr val="accent1"/>
            </a:solidFill>
            <a:miter lim="800000"/>
            <a:headEnd/>
            <a:tailEnd/>
          </a:ln>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sum (Leaf n) = n</a:t>
            </a:r>
          </a:p>
          <a:p>
            <a:r>
              <a:rPr lang="en-US" altLang="en-US" sz="1800" b="1">
                <a:solidFill>
                  <a:srgbClr val="000000"/>
                </a:solidFill>
                <a:latin typeface="Courier New" pitchFamily="49" charset="0"/>
                <a:cs typeface="Courier New" pitchFamily="49" charset="0"/>
              </a:rPr>
              <a:t>sum (Node(n,t1,t2)) = n + sum(t1) + sum(t2)</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r>
              <a:rPr lang="en-US" altLang="en-US"/>
              <a:t>Case Expression</a:t>
            </a:r>
          </a:p>
        </p:txBody>
      </p:sp>
      <p:sp>
        <p:nvSpPr>
          <p:cNvPr id="60419" name="Rectangle 3"/>
          <p:cNvSpPr>
            <a:spLocks noGrp="1" noChangeArrowheads="1"/>
          </p:cNvSpPr>
          <p:nvPr>
            <p:ph idx="4294967295"/>
          </p:nvPr>
        </p:nvSpPr>
        <p:spPr>
          <a:xfrm>
            <a:off x="457200" y="1600200"/>
            <a:ext cx="8458200" cy="4457700"/>
          </a:xfrm>
        </p:spPr>
        <p:txBody>
          <a:bodyPr>
            <a:normAutofit/>
          </a:bodyPr>
          <a:lstStyle/>
          <a:p>
            <a:pPr>
              <a:buFont typeface="Wingdings 2" pitchFamily="18" charset="2"/>
              <a:buChar char=""/>
            </a:pPr>
            <a:r>
              <a:rPr lang="en-US" altLang="en-US"/>
              <a:t>Datatype</a:t>
            </a:r>
          </a:p>
          <a:p>
            <a:pPr lvl="1">
              <a:buFontTx/>
              <a:buNone/>
            </a:pPr>
            <a:r>
              <a:rPr lang="en-US" altLang="en-US">
                <a:solidFill>
                  <a:srgbClr val="CEB966"/>
                </a:solidFill>
              </a:rPr>
              <a:t> </a:t>
            </a:r>
          </a:p>
          <a:p>
            <a:pPr>
              <a:buSzPct val="110000"/>
              <a:buFont typeface="Wingdings" pitchFamily="2" charset="2"/>
              <a:buChar char="§"/>
            </a:pPr>
            <a:r>
              <a:rPr lang="en-US" altLang="en-US"/>
              <a:t>Case expression</a:t>
            </a:r>
          </a:p>
          <a:p>
            <a:pPr lvl="1">
              <a:buFontTx/>
              <a:buNone/>
            </a:pPr>
            <a:r>
              <a:rPr lang="en-US" altLang="en-US">
                <a:solidFill>
                  <a:srgbClr val="CEB966"/>
                </a:solidFill>
              </a:rPr>
              <a:t> </a:t>
            </a:r>
          </a:p>
          <a:p>
            <a:pPr lvl="1">
              <a:buFontTx/>
              <a:buNone/>
            </a:pPr>
            <a:endParaRPr lang="en-US" altLang="en-US">
              <a:solidFill>
                <a:srgbClr val="CEB966"/>
              </a:solidFill>
            </a:endParaRPr>
          </a:p>
          <a:p>
            <a:pPr lvl="1">
              <a:buFontTx/>
              <a:buNone/>
            </a:pPr>
            <a:r>
              <a:rPr lang="en-US" altLang="en-US">
                <a:solidFill>
                  <a:srgbClr val="CEB966"/>
                </a:solidFill>
              </a:rPr>
              <a:t> </a:t>
            </a:r>
          </a:p>
          <a:p>
            <a:pPr lvl="1">
              <a:buFontTx/>
              <a:buNone/>
            </a:pPr>
            <a:endParaRPr lang="en-US" altLang="en-US">
              <a:solidFill>
                <a:srgbClr val="CEB966"/>
              </a:solidFill>
            </a:endParaRPr>
          </a:p>
          <a:p>
            <a:pPr lvl="1">
              <a:buFont typeface="Wingdings 2" pitchFamily="18" charset="2"/>
              <a:buNone/>
            </a:pPr>
            <a:r>
              <a:rPr lang="en-US" altLang="en-US">
                <a:solidFill>
                  <a:srgbClr val="570000"/>
                </a:solidFill>
              </a:rPr>
              <a:t>Indentation matters in case statements in Haskell. </a:t>
            </a:r>
          </a:p>
        </p:txBody>
      </p:sp>
      <p:sp>
        <p:nvSpPr>
          <p:cNvPr id="46084" name="Rectangle 3"/>
          <p:cNvSpPr>
            <a:spLocks noChangeArrowheads="1"/>
          </p:cNvSpPr>
          <p:nvPr/>
        </p:nvSpPr>
        <p:spPr bwMode="auto">
          <a:xfrm>
            <a:off x="1276350" y="2266950"/>
            <a:ext cx="6800850" cy="366713"/>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data Exp = Var Int | Const Int | Plus (Exp, Exp)</a:t>
            </a:r>
          </a:p>
        </p:txBody>
      </p:sp>
      <p:sp>
        <p:nvSpPr>
          <p:cNvPr id="46085" name="Rectangle 4"/>
          <p:cNvSpPr>
            <a:spLocks noChangeArrowheads="1"/>
          </p:cNvSpPr>
          <p:nvPr/>
        </p:nvSpPr>
        <p:spPr bwMode="auto">
          <a:xfrm>
            <a:off x="1263650" y="3384550"/>
            <a:ext cx="3359150" cy="119062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Courier New" pitchFamily="49" charset="0"/>
              </a:rPr>
              <a:t>case e of</a:t>
            </a:r>
          </a:p>
          <a:p>
            <a:r>
              <a:rPr lang="en-US" altLang="en-US" sz="1800" b="1">
                <a:solidFill>
                  <a:srgbClr val="000000"/>
                </a:solidFill>
                <a:latin typeface="Courier New" pitchFamily="49" charset="0"/>
                <a:cs typeface="Courier New" pitchFamily="49" charset="0"/>
              </a:rPr>
              <a:t>     Var n -&gt;  …   </a:t>
            </a:r>
          </a:p>
          <a:p>
            <a:r>
              <a:rPr lang="en-US" altLang="en-US" sz="1800" b="1">
                <a:solidFill>
                  <a:srgbClr val="000000"/>
                </a:solidFill>
                <a:latin typeface="Courier New" pitchFamily="49" charset="0"/>
                <a:cs typeface="Courier New" pitchFamily="49" charset="0"/>
              </a:rPr>
              <a:t>     Const n -&gt; …</a:t>
            </a:r>
          </a:p>
          <a:p>
            <a:r>
              <a:rPr lang="en-US" altLang="en-US" sz="1800" b="1">
                <a:solidFill>
                  <a:srgbClr val="000000"/>
                </a:solidFill>
                <a:latin typeface="Courier New" pitchFamily="49" charset="0"/>
                <a:cs typeface="Courier New" pitchFamily="49" charset="0"/>
              </a:rPr>
              <a:t>     Plus(e1,e2) -&gt;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ltLang="en-US"/>
              <a:t>Evaluation by Cases</a:t>
            </a:r>
          </a:p>
        </p:txBody>
      </p:sp>
      <p:sp>
        <p:nvSpPr>
          <p:cNvPr id="47107" name="Rectangle 3"/>
          <p:cNvSpPr>
            <a:spLocks noChangeArrowheads="1"/>
          </p:cNvSpPr>
          <p:nvPr/>
        </p:nvSpPr>
        <p:spPr bwMode="auto">
          <a:xfrm>
            <a:off x="523875" y="1924050"/>
            <a:ext cx="8096250" cy="3814763"/>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11163" indent="-282575"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en-US" sz="1800" b="1">
                <a:latin typeface="Courier New" pitchFamily="49" charset="0"/>
                <a:cs typeface="Courier New" pitchFamily="49" charset="0"/>
              </a:rPr>
              <a:t>data Exp = Var Int | Const Int | Plus (Exp, Exp)</a:t>
            </a:r>
          </a:p>
          <a:p>
            <a:endParaRPr lang="en-US" altLang="en-US" sz="1800" b="1">
              <a:latin typeface="Courier New" pitchFamily="49" charset="0"/>
              <a:cs typeface="Courier New" pitchFamily="49" charset="0"/>
            </a:endParaRPr>
          </a:p>
          <a:p>
            <a:r>
              <a:rPr lang="en-US" altLang="en-US" sz="1800" b="1">
                <a:latin typeface="Courier New" pitchFamily="49" charset="0"/>
                <a:cs typeface="Courier New" pitchFamily="49" charset="0"/>
              </a:rPr>
              <a:t>ev ( Var n) = Var n</a:t>
            </a:r>
          </a:p>
          <a:p>
            <a:r>
              <a:rPr lang="en-US" altLang="en-US" sz="1800" b="1">
                <a:latin typeface="Courier New" pitchFamily="49" charset="0"/>
                <a:cs typeface="Courier New" pitchFamily="49" charset="0"/>
              </a:rPr>
              <a:t>ev ( Const n ) = Const n</a:t>
            </a:r>
          </a:p>
          <a:p>
            <a:r>
              <a:rPr lang="en-US" altLang="en-US" sz="1800" b="1">
                <a:latin typeface="Courier New" pitchFamily="49" charset="0"/>
                <a:cs typeface="Courier New" pitchFamily="49" charset="0"/>
              </a:rPr>
              <a:t>ev ( Plus ( e1,e2 ) ) = </a:t>
            </a:r>
          </a:p>
          <a:p>
            <a:r>
              <a:rPr lang="en-US" altLang="en-US" sz="2800" b="1">
                <a:latin typeface="Courier New" pitchFamily="49" charset="0"/>
                <a:cs typeface="Courier New" pitchFamily="49" charset="0"/>
              </a:rPr>
              <a:t>  </a:t>
            </a:r>
            <a:r>
              <a:rPr lang="en-US" altLang="en-US" sz="1800" b="1">
                <a:latin typeface="Courier New" pitchFamily="49" charset="0"/>
                <a:cs typeface="Courier New" pitchFamily="49" charset="0"/>
              </a:rPr>
              <a:t>case ev e1 of</a:t>
            </a:r>
          </a:p>
          <a:p>
            <a:r>
              <a:rPr lang="en-US" altLang="en-US" sz="1800" b="1">
                <a:latin typeface="Courier New" pitchFamily="49" charset="0"/>
                <a:cs typeface="Courier New" pitchFamily="49" charset="0"/>
              </a:rPr>
              <a:t>     Var n -&gt; Plus( Var n, ev e2)      </a:t>
            </a:r>
          </a:p>
          <a:p>
            <a:r>
              <a:rPr lang="en-US" altLang="en-US" sz="1800" b="1">
                <a:latin typeface="Courier New" pitchFamily="49" charset="0"/>
                <a:cs typeface="Courier New" pitchFamily="49" charset="0"/>
              </a:rPr>
              <a:t>     Const n -&gt; case ev e2 of  </a:t>
            </a:r>
          </a:p>
          <a:p>
            <a:r>
              <a:rPr lang="en-US" altLang="en-US" sz="1800" b="1">
                <a:latin typeface="Courier New" pitchFamily="49" charset="0"/>
                <a:cs typeface="Courier New" pitchFamily="49" charset="0"/>
              </a:rPr>
              <a:t>                  Var m -&gt; Plus( Const n, Var m)      </a:t>
            </a:r>
          </a:p>
          <a:p>
            <a:r>
              <a:rPr lang="en-US" altLang="en-US" sz="1800" b="1">
                <a:latin typeface="Courier New" pitchFamily="49" charset="0"/>
                <a:cs typeface="Courier New" pitchFamily="49" charset="0"/>
              </a:rPr>
              <a:t>                  Const m -&gt; Const (n+m)                         </a:t>
            </a:r>
          </a:p>
          <a:p>
            <a:r>
              <a:rPr lang="en-US" altLang="en-US" sz="1800" b="1">
                <a:latin typeface="Courier New" pitchFamily="49" charset="0"/>
                <a:cs typeface="Courier New" pitchFamily="49" charset="0"/>
              </a:rPr>
              <a:t>                  Plus(e3,e4) -&gt; Plus ( Const n, </a:t>
            </a:r>
          </a:p>
          <a:p>
            <a:r>
              <a:rPr lang="en-US" altLang="en-US" sz="1800" b="1">
                <a:latin typeface="Courier New" pitchFamily="49" charset="0"/>
                <a:cs typeface="Courier New" pitchFamily="49" charset="0"/>
              </a:rPr>
              <a:t>                                        Plus ( e3, e4 ))   </a:t>
            </a:r>
          </a:p>
          <a:p>
            <a:r>
              <a:rPr lang="en-US" altLang="en-US" sz="1800" b="1">
                <a:latin typeface="Courier New" pitchFamily="49" charset="0"/>
                <a:cs typeface="Courier New" pitchFamily="49" charset="0"/>
              </a:rPr>
              <a:t>     Plus(e3, e4) -&gt; Plus( Plus ( e3, e4 ), ev e2)</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685800" y="152400"/>
            <a:ext cx="7772400" cy="990600"/>
          </a:xfrm>
        </p:spPr>
        <p:txBody>
          <a:bodyPr/>
          <a:lstStyle/>
          <a:p>
            <a:r>
              <a:rPr lang="en-GB" altLang="en-US"/>
              <a:t>Laziness</a:t>
            </a:r>
            <a:endParaRPr lang="en-US" altLang="en-US"/>
          </a:p>
        </p:txBody>
      </p:sp>
      <p:sp>
        <p:nvSpPr>
          <p:cNvPr id="62467" name="Content Placeholder 2"/>
          <p:cNvSpPr>
            <a:spLocks noGrp="1"/>
          </p:cNvSpPr>
          <p:nvPr>
            <p:ph idx="4294967295"/>
          </p:nvPr>
        </p:nvSpPr>
        <p:spPr>
          <a:xfrm>
            <a:off x="457200" y="1295400"/>
            <a:ext cx="8188036" cy="5000506"/>
          </a:xfrm>
        </p:spPr>
        <p:txBody>
          <a:bodyPr>
            <a:normAutofit/>
          </a:bodyPr>
          <a:lstStyle/>
          <a:p>
            <a:pPr>
              <a:buFont typeface="Wingdings 2" pitchFamily="18" charset="2"/>
              <a:buChar char=""/>
            </a:pPr>
            <a:r>
              <a:rPr lang="en-GB" altLang="en-US" dirty="0"/>
              <a:t>Haskell is a </a:t>
            </a:r>
            <a:r>
              <a:rPr lang="en-GB" altLang="en-US" b="1" dirty="0">
                <a:solidFill>
                  <a:schemeClr val="accent1"/>
                </a:solidFill>
              </a:rPr>
              <a:t>lazy</a:t>
            </a:r>
            <a:r>
              <a:rPr lang="en-GB" altLang="en-US" dirty="0">
                <a:solidFill>
                  <a:srgbClr val="FFFF00"/>
                </a:solidFill>
              </a:rPr>
              <a:t> </a:t>
            </a:r>
            <a:r>
              <a:rPr lang="en-GB" altLang="en-US" dirty="0"/>
              <a:t>language</a:t>
            </a:r>
          </a:p>
          <a:p>
            <a:pPr>
              <a:buFont typeface="Wingdings 2" pitchFamily="18" charset="2"/>
              <a:buChar char=""/>
            </a:pPr>
            <a:r>
              <a:rPr lang="en-GB" altLang="en-US" dirty="0"/>
              <a:t>Functions and data constructors don’t evaluate their arguments until they need them</a:t>
            </a:r>
          </a:p>
          <a:p>
            <a:pPr>
              <a:buFont typeface="Wingdings 2" pitchFamily="18" charset="2"/>
              <a:buChar char=""/>
            </a:pPr>
            <a:endParaRPr lang="en-GB" altLang="en-US" dirty="0"/>
          </a:p>
          <a:p>
            <a:pPr lvl="1"/>
            <a:endParaRPr lang="en-GB" altLang="en-US" dirty="0">
              <a:solidFill>
                <a:srgbClr val="570000"/>
              </a:solidFill>
            </a:endParaRPr>
          </a:p>
          <a:p>
            <a:pPr>
              <a:buFont typeface="Wingdings 2" pitchFamily="18" charset="2"/>
              <a:buChar char=""/>
            </a:pPr>
            <a:r>
              <a:rPr lang="en-GB" altLang="en-US" dirty="0"/>
              <a:t>Programmers can write control-flow operators that have to be built-in in eager languages</a:t>
            </a:r>
          </a:p>
          <a:p>
            <a:pPr>
              <a:buFont typeface="Wingdings 2" pitchFamily="18" charset="2"/>
              <a:buChar char=""/>
            </a:pPr>
            <a:endParaRPr lang="en-US" altLang="en-US" dirty="0"/>
          </a:p>
        </p:txBody>
      </p:sp>
      <p:sp>
        <p:nvSpPr>
          <p:cNvPr id="48132" name="Rectangle 3"/>
          <p:cNvSpPr>
            <a:spLocks noChangeArrowheads="1"/>
          </p:cNvSpPr>
          <p:nvPr/>
        </p:nvSpPr>
        <p:spPr bwMode="auto">
          <a:xfrm>
            <a:off x="2057400" y="2971800"/>
            <a:ext cx="5586413" cy="10064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290513" indent="-290513" algn="l">
              <a:tabLst>
                <a:tab pos="2152650" algn="l"/>
              </a:tabLst>
              <a:defRPr sz="2400">
                <a:solidFill>
                  <a:schemeClr val="tx1"/>
                </a:solidFill>
                <a:latin typeface="Times New Roman" pitchFamily="18" charset="0"/>
              </a:defRPr>
            </a:lvl1pPr>
            <a:lvl2pPr marL="742950" indent="-285750" algn="l">
              <a:tabLst>
                <a:tab pos="2152650" algn="l"/>
              </a:tabLst>
              <a:defRPr sz="2400">
                <a:solidFill>
                  <a:schemeClr val="tx1"/>
                </a:solidFill>
                <a:latin typeface="Times New Roman" pitchFamily="18" charset="0"/>
              </a:defRPr>
            </a:lvl2pPr>
            <a:lvl3pPr marL="1143000" indent="-228600" algn="l">
              <a:tabLst>
                <a:tab pos="2152650" algn="l"/>
              </a:tabLst>
              <a:defRPr sz="2400">
                <a:solidFill>
                  <a:schemeClr val="tx1"/>
                </a:solidFill>
                <a:latin typeface="Times New Roman" pitchFamily="18" charset="0"/>
              </a:defRPr>
            </a:lvl3pPr>
            <a:lvl4pPr marL="1600200" indent="-228600" algn="l">
              <a:tabLst>
                <a:tab pos="2152650" algn="l"/>
              </a:tabLst>
              <a:defRPr sz="2400">
                <a:solidFill>
                  <a:schemeClr val="tx1"/>
                </a:solidFill>
                <a:latin typeface="Times New Roman" pitchFamily="18" charset="0"/>
              </a:defRPr>
            </a:lvl4pPr>
            <a:lvl5pPr marL="2057400" indent="-228600" algn="l">
              <a:tabLst>
                <a:tab pos="2152650" algn="l"/>
              </a:tabLst>
              <a:defRPr sz="2400">
                <a:solidFill>
                  <a:schemeClr val="tx1"/>
                </a:solidFill>
                <a:latin typeface="Times New Roman" pitchFamily="18" charset="0"/>
              </a:defRPr>
            </a:lvl5pPr>
            <a:lvl6pPr marL="2514600" indent="-228600" fontAlgn="base">
              <a:spcBef>
                <a:spcPct val="0"/>
              </a:spcBef>
              <a:spcAft>
                <a:spcPct val="0"/>
              </a:spcAft>
              <a:tabLst>
                <a:tab pos="2152650" algn="l"/>
              </a:tabLst>
              <a:defRPr sz="2400">
                <a:solidFill>
                  <a:schemeClr val="tx1"/>
                </a:solidFill>
                <a:latin typeface="Times New Roman" pitchFamily="18" charset="0"/>
              </a:defRPr>
            </a:lvl6pPr>
            <a:lvl7pPr marL="2971800" indent="-228600" fontAlgn="base">
              <a:spcBef>
                <a:spcPct val="0"/>
              </a:spcBef>
              <a:spcAft>
                <a:spcPct val="0"/>
              </a:spcAft>
              <a:tabLst>
                <a:tab pos="2152650" algn="l"/>
              </a:tabLst>
              <a:defRPr sz="2400">
                <a:solidFill>
                  <a:schemeClr val="tx1"/>
                </a:solidFill>
                <a:latin typeface="Times New Roman" pitchFamily="18" charset="0"/>
              </a:defRPr>
            </a:lvl7pPr>
            <a:lvl8pPr marL="3429000" indent="-228600" fontAlgn="base">
              <a:spcBef>
                <a:spcPct val="0"/>
              </a:spcBef>
              <a:spcAft>
                <a:spcPct val="0"/>
              </a:spcAft>
              <a:tabLst>
                <a:tab pos="2152650" algn="l"/>
              </a:tabLst>
              <a:defRPr sz="2400">
                <a:solidFill>
                  <a:schemeClr val="tx1"/>
                </a:solidFill>
                <a:latin typeface="Times New Roman" pitchFamily="18" charset="0"/>
              </a:defRPr>
            </a:lvl8pPr>
            <a:lvl9pPr marL="3886200" indent="-228600" fontAlgn="base">
              <a:spcBef>
                <a:spcPct val="0"/>
              </a:spcBef>
              <a:spcAft>
                <a:spcPct val="0"/>
              </a:spcAft>
              <a:tabLst>
                <a:tab pos="2152650" algn="l"/>
              </a:tabLst>
              <a:defRPr sz="2400">
                <a:solidFill>
                  <a:schemeClr val="tx1"/>
                </a:solidFill>
                <a:latin typeface="Times New Roman" pitchFamily="18" charset="0"/>
              </a:defRPr>
            </a:lvl9pPr>
          </a:lstStyle>
          <a:p>
            <a:pPr>
              <a:buClr>
                <a:srgbClr val="FF3300"/>
              </a:buClr>
              <a:buFont typeface="Wingdings" pitchFamily="2" charset="2"/>
              <a:buNone/>
            </a:pPr>
            <a:r>
              <a:rPr lang="en-GB" altLang="en-US" sz="2000" b="1">
                <a:latin typeface="Courier New" pitchFamily="49" charset="0"/>
                <a:ea typeface="MS PGothic" pitchFamily="34" charset="-128"/>
              </a:rPr>
              <a:t>cond :: Bool -&gt; a -&gt; a -&gt; a</a:t>
            </a:r>
          </a:p>
          <a:p>
            <a:pPr>
              <a:buClr>
                <a:srgbClr val="FF3300"/>
              </a:buClr>
              <a:buFont typeface="Wingdings" pitchFamily="2" charset="2"/>
              <a:buNone/>
            </a:pPr>
            <a:r>
              <a:rPr lang="en-GB" altLang="en-US" sz="2000" b="1">
                <a:latin typeface="Courier New" pitchFamily="49" charset="0"/>
                <a:ea typeface="MS PGothic" pitchFamily="34" charset="-128"/>
              </a:rPr>
              <a:t>cond True  t e = t</a:t>
            </a:r>
          </a:p>
          <a:p>
            <a:pPr>
              <a:buClr>
                <a:srgbClr val="FF3300"/>
              </a:buClr>
              <a:buFont typeface="Wingdings" pitchFamily="2" charset="2"/>
              <a:buNone/>
            </a:pPr>
            <a:r>
              <a:rPr lang="en-GB" altLang="en-US" sz="2000" b="1">
                <a:latin typeface="Courier New" pitchFamily="49" charset="0"/>
                <a:ea typeface="MS PGothic" pitchFamily="34" charset="-128"/>
              </a:rPr>
              <a:t>cond False t e = e</a:t>
            </a:r>
          </a:p>
        </p:txBody>
      </p:sp>
      <p:sp>
        <p:nvSpPr>
          <p:cNvPr id="48133" name="Rectangle 6"/>
          <p:cNvSpPr>
            <a:spLocks noChangeArrowheads="1"/>
          </p:cNvSpPr>
          <p:nvPr/>
        </p:nvSpPr>
        <p:spPr bwMode="auto">
          <a:xfrm>
            <a:off x="2362200" y="5181600"/>
            <a:ext cx="5586413" cy="10064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290513" indent="-290513" algn="l">
              <a:tabLst>
                <a:tab pos="2152650" algn="l"/>
              </a:tabLst>
              <a:defRPr sz="2400">
                <a:solidFill>
                  <a:schemeClr val="tx1"/>
                </a:solidFill>
                <a:latin typeface="Times New Roman" pitchFamily="18" charset="0"/>
              </a:defRPr>
            </a:lvl1pPr>
            <a:lvl2pPr marL="742950" indent="-285750" algn="l">
              <a:tabLst>
                <a:tab pos="2152650" algn="l"/>
              </a:tabLst>
              <a:defRPr sz="2400">
                <a:solidFill>
                  <a:schemeClr val="tx1"/>
                </a:solidFill>
                <a:latin typeface="Times New Roman" pitchFamily="18" charset="0"/>
              </a:defRPr>
            </a:lvl2pPr>
            <a:lvl3pPr marL="1143000" indent="-228600" algn="l">
              <a:tabLst>
                <a:tab pos="2152650" algn="l"/>
              </a:tabLst>
              <a:defRPr sz="2400">
                <a:solidFill>
                  <a:schemeClr val="tx1"/>
                </a:solidFill>
                <a:latin typeface="Times New Roman" pitchFamily="18" charset="0"/>
              </a:defRPr>
            </a:lvl3pPr>
            <a:lvl4pPr marL="1600200" indent="-228600" algn="l">
              <a:tabLst>
                <a:tab pos="2152650" algn="l"/>
              </a:tabLst>
              <a:defRPr sz="2400">
                <a:solidFill>
                  <a:schemeClr val="tx1"/>
                </a:solidFill>
                <a:latin typeface="Times New Roman" pitchFamily="18" charset="0"/>
              </a:defRPr>
            </a:lvl4pPr>
            <a:lvl5pPr marL="2057400" indent="-228600" algn="l">
              <a:tabLst>
                <a:tab pos="2152650" algn="l"/>
              </a:tabLst>
              <a:defRPr sz="2400">
                <a:solidFill>
                  <a:schemeClr val="tx1"/>
                </a:solidFill>
                <a:latin typeface="Times New Roman" pitchFamily="18" charset="0"/>
              </a:defRPr>
            </a:lvl5pPr>
            <a:lvl6pPr marL="2514600" indent="-228600" fontAlgn="base">
              <a:spcBef>
                <a:spcPct val="0"/>
              </a:spcBef>
              <a:spcAft>
                <a:spcPct val="0"/>
              </a:spcAft>
              <a:tabLst>
                <a:tab pos="2152650" algn="l"/>
              </a:tabLst>
              <a:defRPr sz="2400">
                <a:solidFill>
                  <a:schemeClr val="tx1"/>
                </a:solidFill>
                <a:latin typeface="Times New Roman" pitchFamily="18" charset="0"/>
              </a:defRPr>
            </a:lvl6pPr>
            <a:lvl7pPr marL="2971800" indent="-228600" fontAlgn="base">
              <a:spcBef>
                <a:spcPct val="0"/>
              </a:spcBef>
              <a:spcAft>
                <a:spcPct val="0"/>
              </a:spcAft>
              <a:tabLst>
                <a:tab pos="2152650" algn="l"/>
              </a:tabLst>
              <a:defRPr sz="2400">
                <a:solidFill>
                  <a:schemeClr val="tx1"/>
                </a:solidFill>
                <a:latin typeface="Times New Roman" pitchFamily="18" charset="0"/>
              </a:defRPr>
            </a:lvl7pPr>
            <a:lvl8pPr marL="3429000" indent="-228600" fontAlgn="base">
              <a:spcBef>
                <a:spcPct val="0"/>
              </a:spcBef>
              <a:spcAft>
                <a:spcPct val="0"/>
              </a:spcAft>
              <a:tabLst>
                <a:tab pos="2152650" algn="l"/>
              </a:tabLst>
              <a:defRPr sz="2400">
                <a:solidFill>
                  <a:schemeClr val="tx1"/>
                </a:solidFill>
                <a:latin typeface="Times New Roman" pitchFamily="18" charset="0"/>
              </a:defRPr>
            </a:lvl8pPr>
            <a:lvl9pPr marL="3886200" indent="-228600" fontAlgn="base">
              <a:spcBef>
                <a:spcPct val="0"/>
              </a:spcBef>
              <a:spcAft>
                <a:spcPct val="0"/>
              </a:spcAft>
              <a:tabLst>
                <a:tab pos="2152650" algn="l"/>
              </a:tabLst>
              <a:defRPr sz="2400">
                <a:solidFill>
                  <a:schemeClr val="tx1"/>
                </a:solidFill>
                <a:latin typeface="Times New Roman" pitchFamily="18" charset="0"/>
              </a:defRPr>
            </a:lvl9pPr>
          </a:lstStyle>
          <a:p>
            <a:pPr>
              <a:buClr>
                <a:srgbClr val="FF3300"/>
              </a:buClr>
              <a:buFont typeface="Wingdings" pitchFamily="2" charset="2"/>
              <a:buNone/>
            </a:pPr>
            <a:r>
              <a:rPr lang="en-GB" altLang="en-US" sz="2000" b="1" dirty="0" smtClean="0">
                <a:latin typeface="Courier New" pitchFamily="49" charset="0"/>
                <a:ea typeface="MS PGothic" pitchFamily="34" charset="-128"/>
              </a:rPr>
              <a:t>(||) </a:t>
            </a:r>
            <a:r>
              <a:rPr lang="en-GB" altLang="en-US" sz="2000" b="1" dirty="0">
                <a:latin typeface="Courier New" pitchFamily="49" charset="0"/>
                <a:ea typeface="MS PGothic" pitchFamily="34" charset="-128"/>
              </a:rPr>
              <a:t>:: Bool -&gt; Bool -&gt; Bool</a:t>
            </a:r>
          </a:p>
          <a:p>
            <a:pPr>
              <a:buClr>
                <a:srgbClr val="FF3300"/>
              </a:buClr>
              <a:buFont typeface="Wingdings" pitchFamily="2" charset="2"/>
              <a:buNone/>
            </a:pPr>
            <a:r>
              <a:rPr lang="en-GB" altLang="en-US" sz="2000" b="1" dirty="0">
                <a:latin typeface="Courier New" pitchFamily="49" charset="0"/>
                <a:ea typeface="MS PGothic" pitchFamily="34" charset="-128"/>
              </a:rPr>
              <a:t>True  || x = </a:t>
            </a:r>
            <a:r>
              <a:rPr lang="en-GB" altLang="en-US" sz="2000" b="1" dirty="0" smtClean="0">
                <a:latin typeface="Courier New" pitchFamily="49" charset="0"/>
                <a:ea typeface="MS PGothic" pitchFamily="34" charset="-128"/>
              </a:rPr>
              <a:t>True</a:t>
            </a:r>
            <a:endParaRPr lang="en-GB" altLang="en-US" sz="2000" b="1" dirty="0">
              <a:latin typeface="Courier New" pitchFamily="49" charset="0"/>
              <a:ea typeface="MS PGothic" pitchFamily="34" charset="-128"/>
            </a:endParaRPr>
          </a:p>
          <a:p>
            <a:pPr>
              <a:buClr>
                <a:srgbClr val="FF3300"/>
              </a:buClr>
              <a:buFont typeface="Wingdings" pitchFamily="2" charset="2"/>
              <a:buNone/>
            </a:pPr>
            <a:r>
              <a:rPr lang="en-GB" altLang="en-US" sz="2000" b="1" dirty="0">
                <a:latin typeface="Courier New" pitchFamily="49" charset="0"/>
                <a:ea typeface="MS PGothic" pitchFamily="34" charset="-128"/>
              </a:rPr>
              <a:t>False || x = </a:t>
            </a:r>
            <a:r>
              <a:rPr lang="en-GB" altLang="en-US" sz="2000" b="1" dirty="0">
                <a:latin typeface="Courier New" pitchFamily="49" charset="0"/>
                <a:ea typeface="MS PGothic" pitchFamily="34" charset="-128"/>
              </a:rPr>
              <a:t>x</a:t>
            </a:r>
            <a:endParaRPr lang="en-GB" altLang="en-US" sz="2000" b="1" dirty="0">
              <a:latin typeface="Courier New" pitchFamily="49" charset="0"/>
              <a:ea typeface="MS PGothic" pitchFamily="34" charset="-128"/>
            </a:endParaRPr>
          </a:p>
        </p:txBody>
      </p:sp>
      <p:sp>
        <p:nvSpPr>
          <p:cNvPr id="8" name="Rounded Rectangular Callout 7"/>
          <p:cNvSpPr>
            <a:spLocks noChangeArrowheads="1"/>
          </p:cNvSpPr>
          <p:nvPr/>
        </p:nvSpPr>
        <p:spPr bwMode="auto">
          <a:xfrm>
            <a:off x="304800" y="5172194"/>
            <a:ext cx="1593850" cy="1123712"/>
          </a:xfrm>
          <a:prstGeom prst="wedgeRoundRectCallout">
            <a:avLst>
              <a:gd name="adj1" fmla="val 82968"/>
              <a:gd name="adj2" fmla="val -25718"/>
              <a:gd name="adj3" fmla="val 16667"/>
            </a:avLst>
          </a:prstGeom>
          <a:solidFill>
            <a:schemeClr val="accent1"/>
          </a:solidFill>
          <a:ln w="25400" algn="ctr">
            <a:solidFill>
              <a:srgbClr val="7E0000"/>
            </a:solidFill>
            <a:miter lim="800000"/>
            <a:headEnd/>
            <a:tailEnd/>
          </a:ln>
        </p:spPr>
        <p:txBody>
          <a:bodyPr anchor="ctr">
            <a:spAutoFit/>
          </a:bodyPr>
          <a:lstStyle/>
          <a:p>
            <a:pPr fontAlgn="auto">
              <a:spcBef>
                <a:spcPts val="0"/>
              </a:spcBef>
              <a:spcAft>
                <a:spcPts val="0"/>
              </a:spcAft>
              <a:tabLst>
                <a:tab pos="2695575" algn="l"/>
              </a:tabLst>
              <a:defRPr/>
            </a:pPr>
            <a:r>
              <a:rPr lang="en-GB" sz="2000" dirty="0">
                <a:solidFill>
                  <a:schemeClr val="bg1"/>
                </a:solidFill>
                <a:latin typeface="Chalkboard"/>
              </a:rPr>
              <a:t>Short-circuiting  </a:t>
            </a:r>
            <a:r>
              <a:rPr lang="en-GB" sz="2000" dirty="0" smtClean="0">
                <a:solidFill>
                  <a:schemeClr val="bg1"/>
                </a:solidFill>
                <a:latin typeface="Chalkboard"/>
              </a:rPr>
              <a:t>“</a:t>
            </a:r>
            <a:r>
              <a:rPr lang="en-GB" sz="2000" dirty="0" smtClean="0">
                <a:solidFill>
                  <a:schemeClr val="bg1"/>
                </a:solidFill>
                <a:latin typeface="Chalkboard"/>
              </a:rPr>
              <a:t>or</a:t>
            </a:r>
            <a:r>
              <a:rPr lang="en-GB" sz="2000" dirty="0" smtClean="0">
                <a:solidFill>
                  <a:schemeClr val="bg1"/>
                </a:solidFill>
                <a:latin typeface="Chalkboard"/>
              </a:rPr>
              <a:t>”</a:t>
            </a:r>
            <a:endParaRPr lang="en-GB" sz="2000" dirty="0">
              <a:solidFill>
                <a:schemeClr val="bg1"/>
              </a:solidFill>
              <a:latin typeface="Chalkboard"/>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lstStyle/>
          <a:p>
            <a:r>
              <a:rPr lang="en-GB" altLang="en-US"/>
              <a:t>Using Laziness</a:t>
            </a:r>
            <a:endParaRPr lang="en-US" altLang="en-US"/>
          </a:p>
        </p:txBody>
      </p:sp>
      <p:sp>
        <p:nvSpPr>
          <p:cNvPr id="64515" name="Content Placeholder 2"/>
          <p:cNvSpPr>
            <a:spLocks noGrp="1"/>
          </p:cNvSpPr>
          <p:nvPr>
            <p:ph idx="4294967295"/>
          </p:nvPr>
        </p:nvSpPr>
        <p:spPr/>
        <p:txBody>
          <a:bodyPr>
            <a:normAutofit/>
          </a:bodyPr>
          <a:lstStyle/>
          <a:p>
            <a:pPr lvl="1"/>
            <a:endParaRPr lang="en-GB" altLang="en-US">
              <a:solidFill>
                <a:srgbClr val="570000"/>
              </a:solidFill>
            </a:endParaRPr>
          </a:p>
          <a:p>
            <a:pPr lvl="1"/>
            <a:endParaRPr lang="en-US" altLang="en-US">
              <a:solidFill>
                <a:srgbClr val="570000"/>
              </a:solidFill>
            </a:endParaRPr>
          </a:p>
        </p:txBody>
      </p:sp>
      <p:sp>
        <p:nvSpPr>
          <p:cNvPr id="50180" name="Rectangle 3"/>
          <p:cNvSpPr>
            <a:spLocks noChangeArrowheads="1"/>
          </p:cNvSpPr>
          <p:nvPr/>
        </p:nvSpPr>
        <p:spPr bwMode="auto">
          <a:xfrm>
            <a:off x="546100" y="1600200"/>
            <a:ext cx="8180388" cy="10064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290513" indent="-290513" algn="l">
              <a:tabLst>
                <a:tab pos="2152650" algn="l"/>
              </a:tabLst>
              <a:defRPr sz="2400">
                <a:solidFill>
                  <a:schemeClr val="tx1"/>
                </a:solidFill>
                <a:latin typeface="Times New Roman" pitchFamily="18" charset="0"/>
              </a:defRPr>
            </a:lvl1pPr>
            <a:lvl2pPr marL="742950" indent="-285750" algn="l">
              <a:tabLst>
                <a:tab pos="2152650" algn="l"/>
              </a:tabLst>
              <a:defRPr sz="2400">
                <a:solidFill>
                  <a:schemeClr val="tx1"/>
                </a:solidFill>
                <a:latin typeface="Times New Roman" pitchFamily="18" charset="0"/>
              </a:defRPr>
            </a:lvl2pPr>
            <a:lvl3pPr marL="1143000" indent="-228600" algn="l">
              <a:tabLst>
                <a:tab pos="2152650" algn="l"/>
              </a:tabLst>
              <a:defRPr sz="2400">
                <a:solidFill>
                  <a:schemeClr val="tx1"/>
                </a:solidFill>
                <a:latin typeface="Times New Roman" pitchFamily="18" charset="0"/>
              </a:defRPr>
            </a:lvl3pPr>
            <a:lvl4pPr marL="1600200" indent="-228600" algn="l">
              <a:tabLst>
                <a:tab pos="2152650" algn="l"/>
              </a:tabLst>
              <a:defRPr sz="2400">
                <a:solidFill>
                  <a:schemeClr val="tx1"/>
                </a:solidFill>
                <a:latin typeface="Times New Roman" pitchFamily="18" charset="0"/>
              </a:defRPr>
            </a:lvl4pPr>
            <a:lvl5pPr marL="2057400" indent="-228600" algn="l">
              <a:tabLst>
                <a:tab pos="2152650" algn="l"/>
              </a:tabLst>
              <a:defRPr sz="2400">
                <a:solidFill>
                  <a:schemeClr val="tx1"/>
                </a:solidFill>
                <a:latin typeface="Times New Roman" pitchFamily="18" charset="0"/>
              </a:defRPr>
            </a:lvl5pPr>
            <a:lvl6pPr marL="2514600" indent="-228600" fontAlgn="base">
              <a:spcBef>
                <a:spcPct val="0"/>
              </a:spcBef>
              <a:spcAft>
                <a:spcPct val="0"/>
              </a:spcAft>
              <a:tabLst>
                <a:tab pos="2152650" algn="l"/>
              </a:tabLst>
              <a:defRPr sz="2400">
                <a:solidFill>
                  <a:schemeClr val="tx1"/>
                </a:solidFill>
                <a:latin typeface="Times New Roman" pitchFamily="18" charset="0"/>
              </a:defRPr>
            </a:lvl6pPr>
            <a:lvl7pPr marL="2971800" indent="-228600" fontAlgn="base">
              <a:spcBef>
                <a:spcPct val="0"/>
              </a:spcBef>
              <a:spcAft>
                <a:spcPct val="0"/>
              </a:spcAft>
              <a:tabLst>
                <a:tab pos="2152650" algn="l"/>
              </a:tabLst>
              <a:defRPr sz="2400">
                <a:solidFill>
                  <a:schemeClr val="tx1"/>
                </a:solidFill>
                <a:latin typeface="Times New Roman" pitchFamily="18" charset="0"/>
              </a:defRPr>
            </a:lvl7pPr>
            <a:lvl8pPr marL="3429000" indent="-228600" fontAlgn="base">
              <a:spcBef>
                <a:spcPct val="0"/>
              </a:spcBef>
              <a:spcAft>
                <a:spcPct val="0"/>
              </a:spcAft>
              <a:tabLst>
                <a:tab pos="2152650" algn="l"/>
              </a:tabLst>
              <a:defRPr sz="2400">
                <a:solidFill>
                  <a:schemeClr val="tx1"/>
                </a:solidFill>
                <a:latin typeface="Times New Roman" pitchFamily="18" charset="0"/>
              </a:defRPr>
            </a:lvl8pPr>
            <a:lvl9pPr marL="3886200" indent="-228600" fontAlgn="base">
              <a:spcBef>
                <a:spcPct val="0"/>
              </a:spcBef>
              <a:spcAft>
                <a:spcPct val="0"/>
              </a:spcAft>
              <a:tabLst>
                <a:tab pos="2152650" algn="l"/>
              </a:tabLst>
              <a:defRPr sz="2400">
                <a:solidFill>
                  <a:schemeClr val="tx1"/>
                </a:solidFill>
                <a:latin typeface="Times New Roman" pitchFamily="18" charset="0"/>
              </a:defRPr>
            </a:lvl9pPr>
          </a:lstStyle>
          <a:p>
            <a:pPr>
              <a:buClr>
                <a:srgbClr val="FF3300"/>
              </a:buClr>
              <a:buFont typeface="Wingdings" pitchFamily="2" charset="2"/>
              <a:buNone/>
            </a:pPr>
            <a:r>
              <a:rPr lang="en-GB" altLang="en-US" sz="2000" b="1">
                <a:latin typeface="Courier New" pitchFamily="49" charset="0"/>
                <a:ea typeface="MS PGothic" pitchFamily="34" charset="-128"/>
              </a:rPr>
              <a:t>isSubString :: String -&gt; String -&gt; Bool</a:t>
            </a:r>
          </a:p>
          <a:p>
            <a:pPr>
              <a:buClr>
                <a:srgbClr val="FF3300"/>
              </a:buClr>
              <a:buFont typeface="Wingdings" pitchFamily="2" charset="2"/>
              <a:buNone/>
            </a:pPr>
            <a:r>
              <a:rPr lang="en-GB" altLang="en-US" sz="2000" b="1">
                <a:latin typeface="Courier New" pitchFamily="49" charset="0"/>
                <a:ea typeface="MS PGothic" pitchFamily="34" charset="-128"/>
              </a:rPr>
              <a:t>x `isSubString` s = or [ x `isPrefixOf` t</a:t>
            </a:r>
          </a:p>
          <a:p>
            <a:pPr>
              <a:buClr>
                <a:srgbClr val="FF3300"/>
              </a:buClr>
              <a:buFont typeface="Wingdings" pitchFamily="2" charset="2"/>
              <a:buNone/>
            </a:pPr>
            <a:r>
              <a:rPr lang="en-GB" altLang="en-US" sz="2000" b="1">
                <a:latin typeface="Courier New" pitchFamily="49" charset="0"/>
                <a:ea typeface="MS PGothic" pitchFamily="34" charset="-128"/>
              </a:rPr>
              <a:t>                       | t &lt;- suffixes s ] </a:t>
            </a:r>
          </a:p>
        </p:txBody>
      </p:sp>
      <p:sp>
        <p:nvSpPr>
          <p:cNvPr id="61445" name="Rectangle 5"/>
          <p:cNvSpPr>
            <a:spLocks noChangeArrowheads="1"/>
          </p:cNvSpPr>
          <p:nvPr/>
        </p:nvSpPr>
        <p:spPr bwMode="auto">
          <a:xfrm>
            <a:off x="568325" y="2954338"/>
            <a:ext cx="6180138" cy="13112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290513" indent="-290513" algn="l">
              <a:tabLst>
                <a:tab pos="2152650" algn="l"/>
              </a:tabLst>
              <a:defRPr sz="2400">
                <a:solidFill>
                  <a:schemeClr val="tx1"/>
                </a:solidFill>
                <a:latin typeface="Times New Roman" pitchFamily="18" charset="0"/>
              </a:defRPr>
            </a:lvl1pPr>
            <a:lvl2pPr marL="742950" indent="-285750" algn="l">
              <a:tabLst>
                <a:tab pos="2152650" algn="l"/>
              </a:tabLst>
              <a:defRPr sz="2400">
                <a:solidFill>
                  <a:schemeClr val="tx1"/>
                </a:solidFill>
                <a:latin typeface="Times New Roman" pitchFamily="18" charset="0"/>
              </a:defRPr>
            </a:lvl2pPr>
            <a:lvl3pPr marL="1143000" indent="-228600" algn="l">
              <a:tabLst>
                <a:tab pos="2152650" algn="l"/>
              </a:tabLst>
              <a:defRPr sz="2400">
                <a:solidFill>
                  <a:schemeClr val="tx1"/>
                </a:solidFill>
                <a:latin typeface="Times New Roman" pitchFamily="18" charset="0"/>
              </a:defRPr>
            </a:lvl3pPr>
            <a:lvl4pPr marL="1600200" indent="-228600" algn="l">
              <a:tabLst>
                <a:tab pos="2152650" algn="l"/>
              </a:tabLst>
              <a:defRPr sz="2400">
                <a:solidFill>
                  <a:schemeClr val="tx1"/>
                </a:solidFill>
                <a:latin typeface="Times New Roman" pitchFamily="18" charset="0"/>
              </a:defRPr>
            </a:lvl4pPr>
            <a:lvl5pPr marL="2057400" indent="-228600" algn="l">
              <a:tabLst>
                <a:tab pos="2152650" algn="l"/>
              </a:tabLst>
              <a:defRPr sz="2400">
                <a:solidFill>
                  <a:schemeClr val="tx1"/>
                </a:solidFill>
                <a:latin typeface="Times New Roman" pitchFamily="18" charset="0"/>
              </a:defRPr>
            </a:lvl5pPr>
            <a:lvl6pPr marL="2514600" indent="-228600" fontAlgn="base">
              <a:spcBef>
                <a:spcPct val="0"/>
              </a:spcBef>
              <a:spcAft>
                <a:spcPct val="0"/>
              </a:spcAft>
              <a:tabLst>
                <a:tab pos="2152650" algn="l"/>
              </a:tabLst>
              <a:defRPr sz="2400">
                <a:solidFill>
                  <a:schemeClr val="tx1"/>
                </a:solidFill>
                <a:latin typeface="Times New Roman" pitchFamily="18" charset="0"/>
              </a:defRPr>
            </a:lvl6pPr>
            <a:lvl7pPr marL="2971800" indent="-228600" fontAlgn="base">
              <a:spcBef>
                <a:spcPct val="0"/>
              </a:spcBef>
              <a:spcAft>
                <a:spcPct val="0"/>
              </a:spcAft>
              <a:tabLst>
                <a:tab pos="2152650" algn="l"/>
              </a:tabLst>
              <a:defRPr sz="2400">
                <a:solidFill>
                  <a:schemeClr val="tx1"/>
                </a:solidFill>
                <a:latin typeface="Times New Roman" pitchFamily="18" charset="0"/>
              </a:defRPr>
            </a:lvl7pPr>
            <a:lvl8pPr marL="3429000" indent="-228600" fontAlgn="base">
              <a:spcBef>
                <a:spcPct val="0"/>
              </a:spcBef>
              <a:spcAft>
                <a:spcPct val="0"/>
              </a:spcAft>
              <a:tabLst>
                <a:tab pos="2152650" algn="l"/>
              </a:tabLst>
              <a:defRPr sz="2400">
                <a:solidFill>
                  <a:schemeClr val="tx1"/>
                </a:solidFill>
                <a:latin typeface="Times New Roman" pitchFamily="18" charset="0"/>
              </a:defRPr>
            </a:lvl8pPr>
            <a:lvl9pPr marL="3886200" indent="-228600" fontAlgn="base">
              <a:spcBef>
                <a:spcPct val="0"/>
              </a:spcBef>
              <a:spcAft>
                <a:spcPct val="0"/>
              </a:spcAft>
              <a:tabLst>
                <a:tab pos="2152650" algn="l"/>
              </a:tabLst>
              <a:defRPr sz="2400">
                <a:solidFill>
                  <a:schemeClr val="tx1"/>
                </a:solidFill>
                <a:latin typeface="Times New Roman" pitchFamily="18" charset="0"/>
              </a:defRPr>
            </a:lvl9pPr>
          </a:lstStyle>
          <a:p>
            <a:pPr>
              <a:buClr>
                <a:srgbClr val="FF3300"/>
              </a:buClr>
              <a:buFont typeface="Wingdings" pitchFamily="2" charset="2"/>
              <a:buNone/>
            </a:pPr>
            <a:r>
              <a:rPr lang="en-GB" altLang="en-US" sz="2000" b="1">
                <a:latin typeface="Courier New" pitchFamily="49" charset="0"/>
                <a:ea typeface="MS PGothic" pitchFamily="34" charset="-128"/>
              </a:rPr>
              <a:t>suffixes:: String -&gt; [String]</a:t>
            </a:r>
          </a:p>
          <a:p>
            <a:pPr>
              <a:buClr>
                <a:srgbClr val="FF3300"/>
              </a:buClr>
              <a:buFont typeface="Wingdings" pitchFamily="2" charset="2"/>
              <a:buNone/>
            </a:pPr>
            <a:r>
              <a:rPr lang="en-GB" altLang="en-US" sz="2000" b="1">
                <a:solidFill>
                  <a:srgbClr val="FF0000"/>
                </a:solidFill>
                <a:latin typeface="Courier New" pitchFamily="49" charset="0"/>
                <a:ea typeface="MS PGothic" pitchFamily="34" charset="-128"/>
              </a:rPr>
              <a:t>-- All suffixes of s</a:t>
            </a:r>
          </a:p>
          <a:p>
            <a:pPr>
              <a:buClr>
                <a:srgbClr val="FF3300"/>
              </a:buClr>
              <a:buFont typeface="Wingdings" pitchFamily="2" charset="2"/>
              <a:buNone/>
            </a:pPr>
            <a:r>
              <a:rPr lang="en-GB" altLang="en-US" sz="2000" b="1">
                <a:latin typeface="Courier New" pitchFamily="49" charset="0"/>
                <a:ea typeface="MS PGothic" pitchFamily="34" charset="-128"/>
              </a:rPr>
              <a:t>suffixes[]     = [[]]</a:t>
            </a:r>
          </a:p>
          <a:p>
            <a:pPr>
              <a:buClr>
                <a:srgbClr val="FF3300"/>
              </a:buClr>
              <a:buFont typeface="Wingdings" pitchFamily="2" charset="2"/>
              <a:buNone/>
            </a:pPr>
            <a:r>
              <a:rPr lang="en-GB" altLang="en-US" sz="2000" b="1">
                <a:latin typeface="Courier New" pitchFamily="49" charset="0"/>
                <a:ea typeface="MS PGothic" pitchFamily="34" charset="-128"/>
              </a:rPr>
              <a:t>suffixes(x:xs) = (x:xs) : suffixes xs</a:t>
            </a:r>
          </a:p>
        </p:txBody>
      </p:sp>
      <p:sp>
        <p:nvSpPr>
          <p:cNvPr id="61446" name="Rectangle 7"/>
          <p:cNvSpPr>
            <a:spLocks noChangeArrowheads="1"/>
          </p:cNvSpPr>
          <p:nvPr/>
        </p:nvSpPr>
        <p:spPr bwMode="auto">
          <a:xfrm>
            <a:off x="519113" y="4730750"/>
            <a:ext cx="8178800" cy="13112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290513" indent="-290513" algn="l">
              <a:tabLst>
                <a:tab pos="2152650" algn="l"/>
              </a:tabLst>
              <a:defRPr sz="2400">
                <a:solidFill>
                  <a:schemeClr val="tx1"/>
                </a:solidFill>
                <a:latin typeface="Times New Roman" pitchFamily="18" charset="0"/>
              </a:defRPr>
            </a:lvl1pPr>
            <a:lvl2pPr marL="742950" indent="-285750" algn="l">
              <a:tabLst>
                <a:tab pos="2152650" algn="l"/>
              </a:tabLst>
              <a:defRPr sz="2400">
                <a:solidFill>
                  <a:schemeClr val="tx1"/>
                </a:solidFill>
                <a:latin typeface="Times New Roman" pitchFamily="18" charset="0"/>
              </a:defRPr>
            </a:lvl2pPr>
            <a:lvl3pPr marL="1143000" indent="-228600" algn="l">
              <a:tabLst>
                <a:tab pos="2152650" algn="l"/>
              </a:tabLst>
              <a:defRPr sz="2400">
                <a:solidFill>
                  <a:schemeClr val="tx1"/>
                </a:solidFill>
                <a:latin typeface="Times New Roman" pitchFamily="18" charset="0"/>
              </a:defRPr>
            </a:lvl3pPr>
            <a:lvl4pPr marL="1600200" indent="-228600" algn="l">
              <a:tabLst>
                <a:tab pos="2152650" algn="l"/>
              </a:tabLst>
              <a:defRPr sz="2400">
                <a:solidFill>
                  <a:schemeClr val="tx1"/>
                </a:solidFill>
                <a:latin typeface="Times New Roman" pitchFamily="18" charset="0"/>
              </a:defRPr>
            </a:lvl4pPr>
            <a:lvl5pPr marL="2057400" indent="-228600" algn="l">
              <a:tabLst>
                <a:tab pos="2152650" algn="l"/>
              </a:tabLst>
              <a:defRPr sz="2400">
                <a:solidFill>
                  <a:schemeClr val="tx1"/>
                </a:solidFill>
                <a:latin typeface="Times New Roman" pitchFamily="18" charset="0"/>
              </a:defRPr>
            </a:lvl5pPr>
            <a:lvl6pPr marL="2514600" indent="-228600" fontAlgn="base">
              <a:spcBef>
                <a:spcPct val="0"/>
              </a:spcBef>
              <a:spcAft>
                <a:spcPct val="0"/>
              </a:spcAft>
              <a:tabLst>
                <a:tab pos="2152650" algn="l"/>
              </a:tabLst>
              <a:defRPr sz="2400">
                <a:solidFill>
                  <a:schemeClr val="tx1"/>
                </a:solidFill>
                <a:latin typeface="Times New Roman" pitchFamily="18" charset="0"/>
              </a:defRPr>
            </a:lvl6pPr>
            <a:lvl7pPr marL="2971800" indent="-228600" fontAlgn="base">
              <a:spcBef>
                <a:spcPct val="0"/>
              </a:spcBef>
              <a:spcAft>
                <a:spcPct val="0"/>
              </a:spcAft>
              <a:tabLst>
                <a:tab pos="2152650" algn="l"/>
              </a:tabLst>
              <a:defRPr sz="2400">
                <a:solidFill>
                  <a:schemeClr val="tx1"/>
                </a:solidFill>
                <a:latin typeface="Times New Roman" pitchFamily="18" charset="0"/>
              </a:defRPr>
            </a:lvl7pPr>
            <a:lvl8pPr marL="3429000" indent="-228600" fontAlgn="base">
              <a:spcBef>
                <a:spcPct val="0"/>
              </a:spcBef>
              <a:spcAft>
                <a:spcPct val="0"/>
              </a:spcAft>
              <a:tabLst>
                <a:tab pos="2152650" algn="l"/>
              </a:tabLst>
              <a:defRPr sz="2400">
                <a:solidFill>
                  <a:schemeClr val="tx1"/>
                </a:solidFill>
                <a:latin typeface="Times New Roman" pitchFamily="18" charset="0"/>
              </a:defRPr>
            </a:lvl8pPr>
            <a:lvl9pPr marL="3886200" indent="-228600" fontAlgn="base">
              <a:spcBef>
                <a:spcPct val="0"/>
              </a:spcBef>
              <a:spcAft>
                <a:spcPct val="0"/>
              </a:spcAft>
              <a:tabLst>
                <a:tab pos="2152650" algn="l"/>
              </a:tabLst>
              <a:defRPr sz="2400">
                <a:solidFill>
                  <a:schemeClr val="tx1"/>
                </a:solidFill>
                <a:latin typeface="Times New Roman" pitchFamily="18" charset="0"/>
              </a:defRPr>
            </a:lvl9pPr>
          </a:lstStyle>
          <a:p>
            <a:pPr>
              <a:buClr>
                <a:srgbClr val="FF3300"/>
              </a:buClr>
              <a:buFont typeface="Wingdings" pitchFamily="2" charset="2"/>
              <a:buNone/>
            </a:pPr>
            <a:r>
              <a:rPr lang="en-GB" altLang="en-US" sz="2000" b="1">
                <a:latin typeface="Courier New" pitchFamily="49" charset="0"/>
                <a:ea typeface="MS PGothic" pitchFamily="34" charset="-128"/>
              </a:rPr>
              <a:t>or :: [Bool] -&gt; Bool</a:t>
            </a:r>
          </a:p>
          <a:p>
            <a:pPr>
              <a:buClr>
                <a:srgbClr val="FF3300"/>
              </a:buClr>
              <a:buFont typeface="Wingdings" pitchFamily="2" charset="2"/>
              <a:buNone/>
            </a:pPr>
            <a:r>
              <a:rPr lang="en-GB" altLang="en-US" sz="2000" b="1">
                <a:solidFill>
                  <a:srgbClr val="FF0000"/>
                </a:solidFill>
                <a:latin typeface="Courier New" pitchFamily="49" charset="0"/>
                <a:ea typeface="MS PGothic" pitchFamily="34" charset="-128"/>
              </a:rPr>
              <a:t>-- (or bs) returns True if any of the bs is True</a:t>
            </a:r>
          </a:p>
          <a:p>
            <a:pPr>
              <a:buClr>
                <a:srgbClr val="FF3300"/>
              </a:buClr>
              <a:buFont typeface="Wingdings" pitchFamily="2" charset="2"/>
              <a:buNone/>
            </a:pPr>
            <a:r>
              <a:rPr lang="en-GB" altLang="en-US" sz="2000" b="1">
                <a:latin typeface="Courier New" pitchFamily="49" charset="0"/>
                <a:ea typeface="MS PGothic" pitchFamily="34" charset="-128"/>
              </a:rPr>
              <a:t>or []     = False</a:t>
            </a:r>
          </a:p>
          <a:p>
            <a:pPr>
              <a:buClr>
                <a:srgbClr val="FF3300"/>
              </a:buClr>
              <a:buFont typeface="Wingdings" pitchFamily="2" charset="2"/>
              <a:buNone/>
            </a:pPr>
            <a:r>
              <a:rPr lang="en-GB" altLang="en-US" sz="2000" b="1">
                <a:latin typeface="Courier New" pitchFamily="49" charset="0"/>
                <a:ea typeface="MS PGothic" pitchFamily="34" charset="-128"/>
              </a:rPr>
              <a:t>or (b:bs) = b || or bs</a:t>
            </a:r>
          </a:p>
        </p:txBody>
      </p:sp>
      <p:sp>
        <p:nvSpPr>
          <p:cNvPr id="9" name="Rounded Rectangular Callout 8"/>
          <p:cNvSpPr/>
          <p:nvPr/>
        </p:nvSpPr>
        <p:spPr>
          <a:xfrm>
            <a:off x="6299200" y="3092450"/>
            <a:ext cx="2660650" cy="442913"/>
          </a:xfrm>
          <a:prstGeom prst="wedgeRoundRectCallout">
            <a:avLst>
              <a:gd name="adj1" fmla="val -87851"/>
              <a:gd name="adj2" fmla="val -361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tabLst>
                <a:tab pos="2695575" algn="l"/>
              </a:tabLst>
              <a:defRPr/>
            </a:pPr>
            <a:r>
              <a:rPr lang="en-GB" sz="2000" dirty="0">
                <a:solidFill>
                  <a:schemeClr val="bg1"/>
                </a:solidFill>
                <a:latin typeface="Chalkboard"/>
                <a:ea typeface="ＭＳ Ｐゴシック" charset="-128"/>
                <a:cs typeface="ＭＳ Ｐゴシック" charset="-128"/>
              </a:rPr>
              <a:t>type String = [Char]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144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6" grpId="0" animBg="1" autoUpdateAnimBg="0"/>
      <p:bldP spid="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Sumerian division algorithm, 2000BC</a:t>
            </a:r>
          </a:p>
        </p:txBody>
      </p:sp>
      <p:pic>
        <p:nvPicPr>
          <p:cNvPr id="77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52600"/>
            <a:ext cx="4648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r>
              <a:rPr lang="en-GB" altLang="en-US"/>
              <a:t>A Lazy Paradigm</a:t>
            </a:r>
            <a:endParaRPr lang="en-US" altLang="en-US"/>
          </a:p>
        </p:txBody>
      </p:sp>
      <p:sp>
        <p:nvSpPr>
          <p:cNvPr id="66563" name="Content Placeholder 2"/>
          <p:cNvSpPr>
            <a:spLocks noGrp="1"/>
          </p:cNvSpPr>
          <p:nvPr>
            <p:ph idx="4294967295"/>
          </p:nvPr>
        </p:nvSpPr>
        <p:spPr/>
        <p:txBody>
          <a:bodyPr>
            <a:normAutofit/>
          </a:bodyPr>
          <a:lstStyle/>
          <a:p>
            <a:r>
              <a:rPr lang="en-GB" altLang="en-US"/>
              <a:t>Generate all solutions (an enormous tree)</a:t>
            </a:r>
          </a:p>
          <a:p>
            <a:r>
              <a:rPr lang="en-GB" altLang="en-US"/>
              <a:t>Walk the tree to find the solution you want</a:t>
            </a:r>
          </a:p>
          <a:p>
            <a:pPr lvl="1"/>
            <a:endParaRPr lang="en-GB" altLang="en-US">
              <a:solidFill>
                <a:srgbClr val="570000"/>
              </a:solidFill>
            </a:endParaRPr>
          </a:p>
          <a:p>
            <a:pPr lvl="1"/>
            <a:endParaRPr lang="en-US" altLang="en-US">
              <a:solidFill>
                <a:srgbClr val="570000"/>
              </a:solidFill>
            </a:endParaRPr>
          </a:p>
        </p:txBody>
      </p:sp>
      <p:sp>
        <p:nvSpPr>
          <p:cNvPr id="52228" name="Rectangle 3"/>
          <p:cNvSpPr>
            <a:spLocks noChangeArrowheads="1"/>
          </p:cNvSpPr>
          <p:nvPr/>
        </p:nvSpPr>
        <p:spPr bwMode="auto">
          <a:xfrm>
            <a:off x="2152650" y="3168650"/>
            <a:ext cx="5586413" cy="13112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290513" indent="-290513" algn="l">
              <a:tabLst>
                <a:tab pos="2152650" algn="l"/>
              </a:tabLst>
              <a:defRPr sz="2400">
                <a:solidFill>
                  <a:schemeClr val="tx1"/>
                </a:solidFill>
                <a:latin typeface="Times New Roman" pitchFamily="18" charset="0"/>
              </a:defRPr>
            </a:lvl1pPr>
            <a:lvl2pPr marL="742950" indent="-285750" algn="l">
              <a:tabLst>
                <a:tab pos="2152650" algn="l"/>
              </a:tabLst>
              <a:defRPr sz="2400">
                <a:solidFill>
                  <a:schemeClr val="tx1"/>
                </a:solidFill>
                <a:latin typeface="Times New Roman" pitchFamily="18" charset="0"/>
              </a:defRPr>
            </a:lvl2pPr>
            <a:lvl3pPr marL="1143000" indent="-228600" algn="l">
              <a:tabLst>
                <a:tab pos="2152650" algn="l"/>
              </a:tabLst>
              <a:defRPr sz="2400">
                <a:solidFill>
                  <a:schemeClr val="tx1"/>
                </a:solidFill>
                <a:latin typeface="Times New Roman" pitchFamily="18" charset="0"/>
              </a:defRPr>
            </a:lvl3pPr>
            <a:lvl4pPr marL="1600200" indent="-228600" algn="l">
              <a:tabLst>
                <a:tab pos="2152650" algn="l"/>
              </a:tabLst>
              <a:defRPr sz="2400">
                <a:solidFill>
                  <a:schemeClr val="tx1"/>
                </a:solidFill>
                <a:latin typeface="Times New Roman" pitchFamily="18" charset="0"/>
              </a:defRPr>
            </a:lvl4pPr>
            <a:lvl5pPr marL="2057400" indent="-228600" algn="l">
              <a:tabLst>
                <a:tab pos="2152650" algn="l"/>
              </a:tabLst>
              <a:defRPr sz="2400">
                <a:solidFill>
                  <a:schemeClr val="tx1"/>
                </a:solidFill>
                <a:latin typeface="Times New Roman" pitchFamily="18" charset="0"/>
              </a:defRPr>
            </a:lvl5pPr>
            <a:lvl6pPr marL="2514600" indent="-228600" fontAlgn="base">
              <a:spcBef>
                <a:spcPct val="0"/>
              </a:spcBef>
              <a:spcAft>
                <a:spcPct val="0"/>
              </a:spcAft>
              <a:tabLst>
                <a:tab pos="2152650" algn="l"/>
              </a:tabLst>
              <a:defRPr sz="2400">
                <a:solidFill>
                  <a:schemeClr val="tx1"/>
                </a:solidFill>
                <a:latin typeface="Times New Roman" pitchFamily="18" charset="0"/>
              </a:defRPr>
            </a:lvl6pPr>
            <a:lvl7pPr marL="2971800" indent="-228600" fontAlgn="base">
              <a:spcBef>
                <a:spcPct val="0"/>
              </a:spcBef>
              <a:spcAft>
                <a:spcPct val="0"/>
              </a:spcAft>
              <a:tabLst>
                <a:tab pos="2152650" algn="l"/>
              </a:tabLst>
              <a:defRPr sz="2400">
                <a:solidFill>
                  <a:schemeClr val="tx1"/>
                </a:solidFill>
                <a:latin typeface="Times New Roman" pitchFamily="18" charset="0"/>
              </a:defRPr>
            </a:lvl7pPr>
            <a:lvl8pPr marL="3429000" indent="-228600" fontAlgn="base">
              <a:spcBef>
                <a:spcPct val="0"/>
              </a:spcBef>
              <a:spcAft>
                <a:spcPct val="0"/>
              </a:spcAft>
              <a:tabLst>
                <a:tab pos="2152650" algn="l"/>
              </a:tabLst>
              <a:defRPr sz="2400">
                <a:solidFill>
                  <a:schemeClr val="tx1"/>
                </a:solidFill>
                <a:latin typeface="Times New Roman" pitchFamily="18" charset="0"/>
              </a:defRPr>
            </a:lvl8pPr>
            <a:lvl9pPr marL="3886200" indent="-228600" fontAlgn="base">
              <a:spcBef>
                <a:spcPct val="0"/>
              </a:spcBef>
              <a:spcAft>
                <a:spcPct val="0"/>
              </a:spcAft>
              <a:tabLst>
                <a:tab pos="2152650" algn="l"/>
              </a:tabLst>
              <a:defRPr sz="2400">
                <a:solidFill>
                  <a:schemeClr val="tx1"/>
                </a:solidFill>
                <a:latin typeface="Times New Roman" pitchFamily="18" charset="0"/>
              </a:defRPr>
            </a:lvl9pPr>
          </a:lstStyle>
          <a:p>
            <a:pPr>
              <a:buClr>
                <a:srgbClr val="FF3300"/>
              </a:buClr>
              <a:buFont typeface="Wingdings" pitchFamily="2" charset="2"/>
              <a:buNone/>
            </a:pPr>
            <a:r>
              <a:rPr lang="en-GB" altLang="en-US" sz="2000" b="1">
                <a:latin typeface="Courier New" pitchFamily="49" charset="0"/>
                <a:ea typeface="MS PGothic" pitchFamily="34" charset="-128"/>
              </a:rPr>
              <a:t>nextMove :: Board -&gt; Move</a:t>
            </a:r>
          </a:p>
          <a:p>
            <a:pPr>
              <a:buClr>
                <a:srgbClr val="FF3300"/>
              </a:buClr>
              <a:buFont typeface="Wingdings" pitchFamily="2" charset="2"/>
              <a:buNone/>
            </a:pPr>
            <a:r>
              <a:rPr lang="en-GB" altLang="en-US" sz="2000" b="1">
                <a:latin typeface="Courier New" pitchFamily="49" charset="0"/>
                <a:ea typeface="MS PGothic" pitchFamily="34" charset="-128"/>
              </a:rPr>
              <a:t>nextMove b = selectMove allMoves</a:t>
            </a:r>
          </a:p>
          <a:p>
            <a:pPr>
              <a:buClr>
                <a:srgbClr val="FF3300"/>
              </a:buClr>
              <a:buFont typeface="Wingdings" pitchFamily="2" charset="2"/>
              <a:buNone/>
            </a:pPr>
            <a:r>
              <a:rPr lang="en-GB" altLang="en-US" sz="2000" b="1">
                <a:latin typeface="Courier New" pitchFamily="49" charset="0"/>
                <a:ea typeface="MS PGothic" pitchFamily="34" charset="-128"/>
              </a:rPr>
              <a:t>	where</a:t>
            </a:r>
          </a:p>
          <a:p>
            <a:pPr>
              <a:buClr>
                <a:srgbClr val="FF3300"/>
              </a:buClr>
              <a:buFont typeface="Wingdings" pitchFamily="2" charset="2"/>
              <a:buNone/>
            </a:pPr>
            <a:r>
              <a:rPr lang="en-GB" altLang="en-US" sz="2000" b="1">
                <a:latin typeface="Courier New" pitchFamily="49" charset="0"/>
                <a:ea typeface="MS PGothic" pitchFamily="34" charset="-128"/>
              </a:rPr>
              <a:t>	  allMoves = allMovesFrom b</a:t>
            </a:r>
          </a:p>
        </p:txBody>
      </p:sp>
      <p:sp>
        <p:nvSpPr>
          <p:cNvPr id="5" name="Rounded Rectangular Callout 4"/>
          <p:cNvSpPr/>
          <p:nvPr/>
        </p:nvSpPr>
        <p:spPr>
          <a:xfrm>
            <a:off x="287338" y="4767263"/>
            <a:ext cx="3206750" cy="714375"/>
          </a:xfrm>
          <a:prstGeom prst="wedgeRoundRectCallout">
            <a:avLst>
              <a:gd name="adj1" fmla="val 57458"/>
              <a:gd name="adj2" fmla="val -784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tabLst>
                <a:tab pos="2695575" algn="l"/>
              </a:tabLst>
              <a:defRPr/>
            </a:pPr>
            <a:r>
              <a:rPr lang="en-GB" sz="1800" dirty="0">
                <a:solidFill>
                  <a:schemeClr val="bg1"/>
                </a:solidFill>
                <a:latin typeface="Chalkboard"/>
                <a:ea typeface="ＭＳ Ｐゴシック" charset="-128"/>
                <a:cs typeface="ＭＳ Ｐゴシック" charset="-128"/>
              </a:rPr>
              <a:t>A gigantic (perhaps infinite) tree of possible moves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idx="4294967295"/>
          </p:nvPr>
        </p:nvSpPr>
        <p:spPr/>
        <p:txBody>
          <a:bodyPr/>
          <a:lstStyle/>
          <a:p>
            <a:r>
              <a:rPr lang="en-US" altLang="en-US"/>
              <a:t>Core Haskell</a:t>
            </a:r>
          </a:p>
        </p:txBody>
      </p:sp>
      <p:sp>
        <p:nvSpPr>
          <p:cNvPr id="54275" name="Rectangle 1027"/>
          <p:cNvSpPr>
            <a:spLocks noGrp="1" noChangeArrowheads="1"/>
          </p:cNvSpPr>
          <p:nvPr>
            <p:ph sz="half" idx="4294967295"/>
          </p:nvPr>
        </p:nvSpPr>
        <p:spPr>
          <a:xfrm>
            <a:off x="1154113" y="1611313"/>
            <a:ext cx="4038600" cy="4525962"/>
          </a:xfrm>
        </p:spPr>
        <p:txBody>
          <a:bodyPr/>
          <a:lstStyle/>
          <a:p>
            <a:r>
              <a:rPr lang="en-US" altLang="en-US" sz="2800"/>
              <a:t>Basic Types</a:t>
            </a:r>
          </a:p>
          <a:p>
            <a:pPr lvl="1"/>
            <a:r>
              <a:rPr lang="en-US" altLang="en-US" sz="2400"/>
              <a:t>Unit</a:t>
            </a:r>
          </a:p>
          <a:p>
            <a:pPr lvl="1"/>
            <a:r>
              <a:rPr lang="en-US" altLang="en-US" sz="2400"/>
              <a:t>Booleans</a:t>
            </a:r>
          </a:p>
          <a:p>
            <a:pPr lvl="1"/>
            <a:r>
              <a:rPr lang="en-US" altLang="en-US" sz="2400"/>
              <a:t>Integers </a:t>
            </a:r>
          </a:p>
          <a:p>
            <a:pPr lvl="1"/>
            <a:r>
              <a:rPr lang="en-US" altLang="en-US" sz="2400"/>
              <a:t>Strings</a:t>
            </a:r>
          </a:p>
          <a:p>
            <a:pPr lvl="1"/>
            <a:r>
              <a:rPr lang="en-US" altLang="en-US" sz="2400"/>
              <a:t>Reals</a:t>
            </a:r>
          </a:p>
          <a:p>
            <a:pPr lvl="1"/>
            <a:r>
              <a:rPr lang="en-US" altLang="en-US" sz="2400"/>
              <a:t>Tuples</a:t>
            </a:r>
          </a:p>
          <a:p>
            <a:pPr lvl="1"/>
            <a:r>
              <a:rPr lang="en-US" altLang="en-US" sz="2400"/>
              <a:t>Lists</a:t>
            </a:r>
          </a:p>
          <a:p>
            <a:pPr lvl="1"/>
            <a:r>
              <a:rPr lang="en-US" altLang="en-US" sz="2400"/>
              <a:t>Records</a:t>
            </a:r>
          </a:p>
        </p:txBody>
      </p:sp>
      <p:sp>
        <p:nvSpPr>
          <p:cNvPr id="54276" name="Content Placeholder 3"/>
          <p:cNvSpPr>
            <a:spLocks noGrp="1"/>
          </p:cNvSpPr>
          <p:nvPr>
            <p:ph sz="half" idx="4294967295"/>
          </p:nvPr>
        </p:nvSpPr>
        <p:spPr>
          <a:xfrm>
            <a:off x="4643438" y="1981200"/>
            <a:ext cx="3814762" cy="4114800"/>
          </a:xfrm>
        </p:spPr>
        <p:txBody>
          <a:bodyPr/>
          <a:lstStyle/>
          <a:p>
            <a:r>
              <a:rPr lang="en-US" altLang="en-US" sz="2800"/>
              <a:t>Patterns</a:t>
            </a:r>
          </a:p>
          <a:p>
            <a:r>
              <a:rPr lang="en-US" altLang="en-US" sz="2800"/>
              <a:t>Declarations</a:t>
            </a:r>
          </a:p>
          <a:p>
            <a:r>
              <a:rPr lang="en-US" altLang="en-US" sz="2800"/>
              <a:t>Functions</a:t>
            </a:r>
          </a:p>
          <a:p>
            <a:r>
              <a:rPr lang="en-US" altLang="en-US" sz="2800"/>
              <a:t>Polymorphism</a:t>
            </a:r>
          </a:p>
          <a:p>
            <a:r>
              <a:rPr lang="en-US" altLang="en-US" sz="2800"/>
              <a:t>Type declarations</a:t>
            </a:r>
          </a:p>
          <a:p>
            <a:r>
              <a:rPr lang="en-US" altLang="en-US" sz="2800">
                <a:solidFill>
                  <a:srgbClr val="7030A0"/>
                </a:solidFill>
              </a:rPr>
              <a:t>Type Classes</a:t>
            </a:r>
          </a:p>
          <a:p>
            <a:r>
              <a:rPr lang="en-US" altLang="en-US" sz="2800">
                <a:solidFill>
                  <a:srgbClr val="7030A0"/>
                </a:solidFill>
              </a:rPr>
              <a:t>Monads</a:t>
            </a:r>
          </a:p>
          <a:p>
            <a:r>
              <a:rPr lang="en-US" altLang="en-US" sz="2800"/>
              <a:t>Exceptions</a:t>
            </a:r>
          </a:p>
          <a:p>
            <a:endParaRPr lang="en-US" altLang="en-US" sz="280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r>
              <a:rPr lang="en-GB" altLang="en-US" dirty="0"/>
              <a:t>Testing</a:t>
            </a:r>
          </a:p>
        </p:txBody>
      </p:sp>
      <p:sp>
        <p:nvSpPr>
          <p:cNvPr id="57347" name="Content Placeholder 2"/>
          <p:cNvSpPr>
            <a:spLocks noGrp="1"/>
          </p:cNvSpPr>
          <p:nvPr>
            <p:ph idx="4294967295"/>
          </p:nvPr>
        </p:nvSpPr>
        <p:spPr/>
        <p:txBody>
          <a:bodyPr/>
          <a:lstStyle/>
          <a:p>
            <a:r>
              <a:rPr lang="en-GB" altLang="en-US"/>
              <a:t>It’s good to write tests as you write code</a:t>
            </a:r>
          </a:p>
          <a:p>
            <a:r>
              <a:rPr lang="en-GB" altLang="en-US"/>
              <a:t>E.g. </a:t>
            </a:r>
            <a:r>
              <a:rPr lang="en-GB" altLang="en-US" b="1">
                <a:solidFill>
                  <a:schemeClr val="accent1"/>
                </a:solidFill>
                <a:latin typeface="Courier New" pitchFamily="49" charset="0"/>
                <a:cs typeface="Courier New" pitchFamily="49" charset="0"/>
              </a:rPr>
              <a:t>reverse</a:t>
            </a:r>
            <a:r>
              <a:rPr lang="en-GB" altLang="en-US" b="1">
                <a:solidFill>
                  <a:schemeClr val="accent1"/>
                </a:solidFill>
              </a:rPr>
              <a:t> </a:t>
            </a:r>
            <a:r>
              <a:rPr lang="en-GB" altLang="en-US"/>
              <a:t>undoes itself, etc.</a:t>
            </a:r>
          </a:p>
        </p:txBody>
      </p:sp>
      <p:sp>
        <p:nvSpPr>
          <p:cNvPr id="4" name="TextBox 3"/>
          <p:cNvSpPr txBox="1"/>
          <p:nvPr/>
        </p:nvSpPr>
        <p:spPr>
          <a:xfrm>
            <a:off x="1531926" y="3028948"/>
            <a:ext cx="6080148" cy="2862323"/>
          </a:xfrm>
          <a:prstGeom prst="rect">
            <a:avLst/>
          </a:prstGeom>
          <a:solidFill>
            <a:srgbClr val="FFFF00"/>
          </a:solidFill>
          <a:ln>
            <a:solidFill>
              <a:srgbClr val="FFFF00"/>
            </a:solidFill>
          </a:ln>
        </p:spPr>
        <p:txBody>
          <a:bodyPr>
            <a:spAutoFit/>
          </a:bodyPr>
          <a:lstStyle/>
          <a:p>
            <a:pPr algn="l" fontAlgn="auto">
              <a:spcBef>
                <a:spcPts val="0"/>
              </a:spcBef>
              <a:spcAft>
                <a:spcPts val="0"/>
              </a:spcAft>
              <a:defRPr/>
            </a:pPr>
            <a:r>
              <a:rPr lang="en-US" sz="1800" b="1" dirty="0">
                <a:latin typeface="Courier New"/>
                <a:cs typeface="Courier New"/>
              </a:rPr>
              <a:t>reverse </a:t>
            </a:r>
            <a:r>
              <a:rPr lang="en-US" sz="1800" b="1" dirty="0" err="1">
                <a:latin typeface="Courier New"/>
                <a:cs typeface="Courier New"/>
              </a:rPr>
              <a:t>xs</a:t>
            </a:r>
            <a:r>
              <a:rPr lang="en-US" sz="1800" b="1" dirty="0">
                <a:latin typeface="Courier New"/>
                <a:cs typeface="Courier New"/>
              </a:rPr>
              <a:t> =</a:t>
            </a:r>
          </a:p>
          <a:p>
            <a:pPr algn="l" fontAlgn="auto">
              <a:spcBef>
                <a:spcPts val="0"/>
              </a:spcBef>
              <a:spcAft>
                <a:spcPts val="0"/>
              </a:spcAft>
              <a:defRPr/>
            </a:pPr>
            <a:r>
              <a:rPr lang="en-US" sz="1800" b="1" dirty="0">
                <a:latin typeface="Courier New"/>
                <a:cs typeface="Courier New"/>
              </a:rPr>
              <a:t>    let rev ( [], </a:t>
            </a:r>
            <a:r>
              <a:rPr lang="en-US" sz="1800" b="1" dirty="0" err="1" smtClean="0">
                <a:latin typeface="Courier New"/>
                <a:cs typeface="Courier New"/>
              </a:rPr>
              <a:t>zs</a:t>
            </a:r>
            <a:r>
              <a:rPr lang="en-US" sz="1800" b="1" dirty="0" smtClean="0">
                <a:latin typeface="Courier New"/>
                <a:cs typeface="Courier New"/>
              </a:rPr>
              <a:t> </a:t>
            </a:r>
            <a:r>
              <a:rPr lang="en-US" sz="1800" b="1" dirty="0">
                <a:latin typeface="Courier New"/>
                <a:cs typeface="Courier New"/>
              </a:rPr>
              <a:t>) = </a:t>
            </a:r>
            <a:r>
              <a:rPr lang="en-US" sz="1800" b="1" dirty="0" err="1" smtClean="0">
                <a:latin typeface="Courier New"/>
                <a:cs typeface="Courier New"/>
              </a:rPr>
              <a:t>zs</a:t>
            </a:r>
            <a:endParaRPr lang="en-US" sz="1800" b="1" dirty="0">
              <a:latin typeface="Courier New"/>
              <a:cs typeface="Courier New"/>
            </a:endParaRPr>
          </a:p>
          <a:p>
            <a:pPr algn="l" fontAlgn="auto">
              <a:spcBef>
                <a:spcPts val="0"/>
              </a:spcBef>
              <a:spcAft>
                <a:spcPts val="0"/>
              </a:spcAft>
              <a:defRPr/>
            </a:pPr>
            <a:r>
              <a:rPr lang="en-US" sz="1800" b="1" dirty="0">
                <a:latin typeface="Courier New"/>
                <a:cs typeface="Courier New"/>
              </a:rPr>
              <a:t>        rev ( y:ys, </a:t>
            </a:r>
            <a:r>
              <a:rPr lang="en-US" sz="1800" b="1" dirty="0" err="1" smtClean="0">
                <a:latin typeface="Courier New"/>
                <a:cs typeface="Courier New"/>
              </a:rPr>
              <a:t>zs</a:t>
            </a:r>
            <a:r>
              <a:rPr lang="en-US" sz="1800" b="1" dirty="0" smtClean="0">
                <a:latin typeface="Courier New"/>
                <a:cs typeface="Courier New"/>
              </a:rPr>
              <a:t> </a:t>
            </a:r>
            <a:r>
              <a:rPr lang="en-US" sz="1800" b="1" dirty="0">
                <a:latin typeface="Courier New"/>
                <a:cs typeface="Courier New"/>
              </a:rPr>
              <a:t>) = rev( </a:t>
            </a:r>
            <a:r>
              <a:rPr lang="en-US" sz="1800" b="1" dirty="0" err="1">
                <a:latin typeface="Courier New"/>
                <a:cs typeface="Courier New"/>
              </a:rPr>
              <a:t>ys</a:t>
            </a:r>
            <a:r>
              <a:rPr lang="en-US" sz="1800" b="1" dirty="0">
                <a:latin typeface="Courier New"/>
                <a:cs typeface="Courier New"/>
              </a:rPr>
              <a:t>, </a:t>
            </a:r>
            <a:r>
              <a:rPr lang="en-US" sz="1800" b="1" dirty="0" smtClean="0">
                <a:latin typeface="Courier New"/>
                <a:cs typeface="Courier New"/>
              </a:rPr>
              <a:t>y:zs </a:t>
            </a:r>
            <a:r>
              <a:rPr lang="en-US" sz="1800" b="1" dirty="0">
                <a:latin typeface="Courier New"/>
                <a:cs typeface="Courier New"/>
              </a:rPr>
              <a:t>)</a:t>
            </a:r>
          </a:p>
          <a:p>
            <a:pPr algn="l" fontAlgn="auto">
              <a:spcBef>
                <a:spcPts val="0"/>
              </a:spcBef>
              <a:spcAft>
                <a:spcPts val="0"/>
              </a:spcAft>
              <a:defRPr/>
            </a:pPr>
            <a:r>
              <a:rPr lang="en-US" sz="1800" b="1" dirty="0">
                <a:latin typeface="Courier New"/>
                <a:cs typeface="Courier New"/>
              </a:rPr>
              <a:t>    in rev( </a:t>
            </a:r>
            <a:r>
              <a:rPr lang="en-US" sz="1800" b="1" dirty="0" err="1">
                <a:latin typeface="Courier New"/>
                <a:cs typeface="Courier New"/>
              </a:rPr>
              <a:t>xs</a:t>
            </a:r>
            <a:r>
              <a:rPr lang="en-US" sz="1800" b="1" dirty="0">
                <a:latin typeface="Courier New"/>
                <a:cs typeface="Courier New"/>
              </a:rPr>
              <a:t>, [] )</a:t>
            </a:r>
            <a:endParaRPr lang="en-GB" sz="1800" b="1" dirty="0">
              <a:latin typeface="Courier New"/>
              <a:cs typeface="Courier New"/>
            </a:endParaRPr>
          </a:p>
          <a:p>
            <a:pPr algn="l" fontAlgn="auto">
              <a:spcBef>
                <a:spcPts val="0"/>
              </a:spcBef>
              <a:spcAft>
                <a:spcPts val="0"/>
              </a:spcAft>
              <a:defRPr/>
            </a:pPr>
            <a:endParaRPr lang="en-GB" sz="1800" b="1" dirty="0">
              <a:ln>
                <a:solidFill>
                  <a:schemeClr val="accent1"/>
                </a:solidFill>
              </a:ln>
              <a:solidFill>
                <a:schemeClr val="bg1"/>
              </a:solidFill>
              <a:latin typeface="Courier New"/>
              <a:cs typeface="Courier New"/>
            </a:endParaRPr>
          </a:p>
          <a:p>
            <a:pPr algn="l" fontAlgn="auto">
              <a:spcBef>
                <a:spcPts val="0"/>
              </a:spcBef>
              <a:spcAft>
                <a:spcPts val="0"/>
              </a:spcAft>
              <a:defRPr/>
            </a:pPr>
            <a:r>
              <a:rPr lang="en-GB" sz="1800" b="1" dirty="0">
                <a:solidFill>
                  <a:srgbClr val="FF0000"/>
                </a:solidFill>
                <a:latin typeface="Courier New"/>
                <a:cs typeface="Courier New"/>
              </a:rPr>
              <a:t>-- Write properties in Haskell</a:t>
            </a:r>
          </a:p>
          <a:p>
            <a:pPr algn="l" fontAlgn="auto">
              <a:spcBef>
                <a:spcPts val="0"/>
              </a:spcBef>
              <a:spcAft>
                <a:spcPts val="0"/>
              </a:spcAft>
              <a:defRPr/>
            </a:pPr>
            <a:r>
              <a:rPr lang="en-GB" sz="1800" b="1" dirty="0">
                <a:latin typeface="Courier New"/>
                <a:cs typeface="Courier New"/>
              </a:rPr>
              <a:t>type TS = [</a:t>
            </a:r>
            <a:r>
              <a:rPr lang="en-GB" sz="1800" b="1" dirty="0" err="1">
                <a:latin typeface="Courier New"/>
                <a:cs typeface="Courier New"/>
              </a:rPr>
              <a:t>Int</a:t>
            </a:r>
            <a:r>
              <a:rPr lang="en-GB" sz="1800" b="1" dirty="0">
                <a:latin typeface="Courier New"/>
                <a:cs typeface="Courier New"/>
              </a:rPr>
              <a:t>]	</a:t>
            </a:r>
            <a:r>
              <a:rPr lang="en-GB" sz="1800" b="1" dirty="0">
                <a:solidFill>
                  <a:srgbClr val="FF0000"/>
                </a:solidFill>
                <a:latin typeface="Courier New"/>
                <a:cs typeface="Courier New"/>
              </a:rPr>
              <a:t>-- Test at this type</a:t>
            </a:r>
          </a:p>
          <a:p>
            <a:pPr algn="l" fontAlgn="auto">
              <a:spcBef>
                <a:spcPts val="0"/>
              </a:spcBef>
              <a:spcAft>
                <a:spcPts val="0"/>
              </a:spcAft>
              <a:defRPr/>
            </a:pPr>
            <a:endParaRPr lang="en-GB" sz="1800" b="1" dirty="0">
              <a:solidFill>
                <a:schemeClr val="bg1"/>
              </a:solidFill>
              <a:latin typeface="Courier New"/>
              <a:cs typeface="Courier New"/>
            </a:endParaRPr>
          </a:p>
          <a:p>
            <a:pPr algn="l" fontAlgn="auto">
              <a:spcBef>
                <a:spcPts val="0"/>
              </a:spcBef>
              <a:spcAft>
                <a:spcPts val="0"/>
              </a:spcAft>
              <a:defRPr/>
            </a:pPr>
            <a:r>
              <a:rPr lang="en-GB" sz="1800" b="1" dirty="0" err="1">
                <a:latin typeface="Courier New"/>
                <a:cs typeface="Courier New"/>
              </a:rPr>
              <a:t>prop_RevRev</a:t>
            </a:r>
            <a:r>
              <a:rPr lang="en-GB" sz="1800" b="1" dirty="0">
                <a:latin typeface="Courier New"/>
                <a:cs typeface="Courier New"/>
              </a:rPr>
              <a:t> :: TS -&gt; </a:t>
            </a:r>
            <a:r>
              <a:rPr lang="en-GB" sz="1800" b="1" dirty="0" err="1">
                <a:latin typeface="Courier New"/>
                <a:cs typeface="Courier New"/>
              </a:rPr>
              <a:t>Bool</a:t>
            </a:r>
            <a:endParaRPr lang="en-GB" sz="1800" b="1" dirty="0">
              <a:latin typeface="Courier New"/>
              <a:cs typeface="Courier New"/>
            </a:endParaRPr>
          </a:p>
          <a:p>
            <a:pPr algn="l" fontAlgn="auto">
              <a:spcBef>
                <a:spcPts val="0"/>
              </a:spcBef>
              <a:spcAft>
                <a:spcPts val="0"/>
              </a:spcAft>
              <a:defRPr/>
            </a:pPr>
            <a:r>
              <a:rPr lang="en-GB" sz="1800" b="1" dirty="0" err="1">
                <a:latin typeface="Courier New"/>
                <a:cs typeface="Courier New"/>
              </a:rPr>
              <a:t>prop_RevRev</a:t>
            </a:r>
            <a:r>
              <a:rPr lang="en-GB" sz="1800" b="1" dirty="0">
                <a:latin typeface="Courier New"/>
                <a:cs typeface="Courier New"/>
              </a:rPr>
              <a:t> </a:t>
            </a:r>
            <a:r>
              <a:rPr lang="en-GB" sz="1800" b="1" dirty="0" err="1">
                <a:latin typeface="Courier New"/>
                <a:cs typeface="Courier New"/>
              </a:rPr>
              <a:t>ls</a:t>
            </a:r>
            <a:r>
              <a:rPr lang="en-GB" sz="1800" b="1" dirty="0">
                <a:latin typeface="Courier New"/>
                <a:cs typeface="Courier New"/>
              </a:rPr>
              <a:t> = reverse (reverse </a:t>
            </a:r>
            <a:r>
              <a:rPr lang="en-GB" sz="1800" b="1" dirty="0" err="1">
                <a:latin typeface="Courier New"/>
                <a:cs typeface="Courier New"/>
              </a:rPr>
              <a:t>ls</a:t>
            </a:r>
            <a:r>
              <a:rPr lang="en-GB" sz="1800" b="1" dirty="0">
                <a:latin typeface="Courier New"/>
                <a:cs typeface="Courier New"/>
              </a:rPr>
              <a:t>) == </a:t>
            </a:r>
            <a:r>
              <a:rPr lang="en-GB" sz="1800" b="1" dirty="0" err="1">
                <a:latin typeface="Courier New"/>
                <a:cs typeface="Courier New"/>
              </a:rPr>
              <a:t>ls</a:t>
            </a:r>
            <a:endParaRPr lang="en-GB" sz="1800" b="1" dirty="0">
              <a:latin typeface="Courier New"/>
              <a:cs typeface="Courier New"/>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6"/>
          <p:cNvSpPr txBox="1">
            <a:spLocks noChangeArrowheads="1"/>
          </p:cNvSpPr>
          <p:nvPr/>
        </p:nvSpPr>
        <p:spPr bwMode="auto">
          <a:xfrm>
            <a:off x="571500" y="5148263"/>
            <a:ext cx="6889750" cy="7016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a:latin typeface="Courier New" pitchFamily="49" charset="0"/>
                <a:cs typeface="Courier New" pitchFamily="49" charset="0"/>
              </a:rPr>
              <a:t>Prelude Test.QuickCheck&gt; :t quickCheck </a:t>
            </a:r>
          </a:p>
          <a:p>
            <a:r>
              <a:rPr lang="en-GB" altLang="en-US" sz="2000" b="1">
                <a:solidFill>
                  <a:srgbClr val="FF0000"/>
                </a:solidFill>
                <a:latin typeface="Courier New" pitchFamily="49" charset="0"/>
                <a:cs typeface="Courier New" pitchFamily="49" charset="0"/>
              </a:rPr>
              <a:t>quickCheck :: Testable prop =&gt; prop -&gt; IO ()</a:t>
            </a:r>
          </a:p>
        </p:txBody>
      </p:sp>
      <p:sp>
        <p:nvSpPr>
          <p:cNvPr id="59395" name="Title 1"/>
          <p:cNvSpPr>
            <a:spLocks noGrp="1"/>
          </p:cNvSpPr>
          <p:nvPr>
            <p:ph type="title" idx="4294967295"/>
          </p:nvPr>
        </p:nvSpPr>
        <p:spPr/>
        <p:txBody>
          <a:bodyPr/>
          <a:lstStyle/>
          <a:p>
            <a:pPr algn="l"/>
            <a:r>
              <a:rPr lang="en-GB" altLang="en-US"/>
              <a:t>Test Interactively</a:t>
            </a:r>
          </a:p>
        </p:txBody>
      </p:sp>
      <p:sp>
        <p:nvSpPr>
          <p:cNvPr id="59396" name="TextBox 3"/>
          <p:cNvSpPr txBox="1">
            <a:spLocks noChangeArrowheads="1"/>
          </p:cNvSpPr>
          <p:nvPr/>
        </p:nvSpPr>
        <p:spPr bwMode="auto">
          <a:xfrm>
            <a:off x="571500" y="1785938"/>
            <a:ext cx="7346950" cy="1920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a:latin typeface="Courier New" pitchFamily="49" charset="0"/>
                <a:cs typeface="Courier New" pitchFamily="49" charset="0"/>
              </a:rPr>
              <a:t>bash$ ghci intro.hs</a:t>
            </a:r>
          </a:p>
          <a:p>
            <a:r>
              <a:rPr lang="en-GB" altLang="en-US" sz="2000" b="1">
                <a:latin typeface="Courier New" pitchFamily="49" charset="0"/>
                <a:cs typeface="Courier New" pitchFamily="49" charset="0"/>
              </a:rPr>
              <a:t>Prelude&gt; :m +Test.QuickCheck</a:t>
            </a:r>
          </a:p>
          <a:p>
            <a:endParaRPr lang="en-GB" altLang="en-US" sz="2000" b="1">
              <a:latin typeface="Courier New" pitchFamily="49" charset="0"/>
              <a:cs typeface="Courier New" pitchFamily="49" charset="0"/>
            </a:endParaRPr>
          </a:p>
          <a:p>
            <a:r>
              <a:rPr lang="en-GB" altLang="en-US" sz="2000" b="1">
                <a:latin typeface="Courier New" pitchFamily="49" charset="0"/>
                <a:cs typeface="Courier New" pitchFamily="49" charset="0"/>
              </a:rPr>
              <a:t>Prelude Test.QuickCheck&gt; </a:t>
            </a:r>
            <a:r>
              <a:rPr lang="en-GB" altLang="en-US" sz="2000" b="1">
                <a:solidFill>
                  <a:srgbClr val="FF0000"/>
                </a:solidFill>
                <a:latin typeface="Courier New" pitchFamily="49" charset="0"/>
                <a:cs typeface="Courier New" pitchFamily="49" charset="0"/>
              </a:rPr>
              <a:t>quickCheck</a:t>
            </a:r>
            <a:r>
              <a:rPr lang="en-GB" altLang="en-US" sz="2000" b="1">
                <a:solidFill>
                  <a:schemeClr val="bg1"/>
                </a:solidFill>
                <a:latin typeface="Courier New" pitchFamily="49" charset="0"/>
                <a:cs typeface="Courier New" pitchFamily="49" charset="0"/>
              </a:rPr>
              <a:t> </a:t>
            </a:r>
            <a:r>
              <a:rPr lang="en-GB" altLang="en-US" sz="2000" b="1">
                <a:latin typeface="Courier New" pitchFamily="49" charset="0"/>
                <a:cs typeface="Courier New" pitchFamily="49" charset="0"/>
              </a:rPr>
              <a:t>prop_RevRev</a:t>
            </a:r>
          </a:p>
          <a:p>
            <a:r>
              <a:rPr lang="en-GB" altLang="en-US" sz="2000" b="1">
                <a:latin typeface="Courier New" pitchFamily="49" charset="0"/>
                <a:cs typeface="Courier New" pitchFamily="49" charset="0"/>
              </a:rPr>
              <a:t>+++ OK, passed 100 tests</a:t>
            </a:r>
          </a:p>
          <a:p>
            <a:endParaRPr lang="en-GB" altLang="en-US" sz="2000" b="1">
              <a:solidFill>
                <a:schemeClr val="bg1"/>
              </a:solidFill>
              <a:latin typeface="Courier New" pitchFamily="49" charset="0"/>
              <a:cs typeface="Courier New" pitchFamily="49" charset="0"/>
            </a:endParaRPr>
          </a:p>
        </p:txBody>
      </p:sp>
      <p:sp>
        <p:nvSpPr>
          <p:cNvPr id="5" name="Rounded Rectangular Callout 4"/>
          <p:cNvSpPr/>
          <p:nvPr/>
        </p:nvSpPr>
        <p:spPr>
          <a:xfrm>
            <a:off x="6215063" y="506413"/>
            <a:ext cx="2643187" cy="1008062"/>
          </a:xfrm>
          <a:prstGeom prst="wedgeRoundRectCallout">
            <a:avLst>
              <a:gd name="adj1" fmla="val -125749"/>
              <a:gd name="adj2" fmla="val 1080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defRPr/>
            </a:pPr>
            <a:r>
              <a:rPr lang="en-GB" sz="1800" dirty="0" err="1">
                <a:solidFill>
                  <a:schemeClr val="bg1"/>
                </a:solidFill>
                <a:latin typeface="Chalkboard"/>
                <a:ea typeface="ＭＳ Ｐゴシック" charset="-128"/>
                <a:cs typeface="ＭＳ Ｐゴシック" charset="-128"/>
              </a:rPr>
              <a:t>Test.QuickCheck</a:t>
            </a:r>
            <a:r>
              <a:rPr lang="en-GB" sz="1800" dirty="0">
                <a:solidFill>
                  <a:schemeClr val="bg1"/>
                </a:solidFill>
                <a:latin typeface="Chalkboard"/>
                <a:ea typeface="ＭＳ Ｐゴシック" charset="-128"/>
                <a:cs typeface="ＭＳ Ｐゴシック" charset="-128"/>
              </a:rPr>
              <a:t> is simply a Haskell library (not a “tool”)</a:t>
            </a:r>
          </a:p>
        </p:txBody>
      </p:sp>
      <p:sp>
        <p:nvSpPr>
          <p:cNvPr id="6" name="Rounded Rectangular Callout 5"/>
          <p:cNvSpPr/>
          <p:nvPr/>
        </p:nvSpPr>
        <p:spPr>
          <a:xfrm>
            <a:off x="5072063" y="4219575"/>
            <a:ext cx="2643187" cy="714375"/>
          </a:xfrm>
          <a:prstGeom prst="wedgeRoundRectCallout">
            <a:avLst>
              <a:gd name="adj1" fmla="val -39088"/>
              <a:gd name="adj2" fmla="val 835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defRPr/>
            </a:pPr>
            <a:r>
              <a:rPr lang="en-GB" sz="1800" dirty="0">
                <a:solidFill>
                  <a:schemeClr val="bg1"/>
                </a:solidFill>
                <a:latin typeface="Chalkboard"/>
                <a:ea typeface="ＭＳ Ｐゴシック" charset="-128"/>
                <a:cs typeface="ＭＳ Ｐゴシック" charset="-128"/>
              </a:rPr>
              <a:t>...with a strange-looking type</a:t>
            </a:r>
          </a:p>
        </p:txBody>
      </p:sp>
      <p:sp>
        <p:nvSpPr>
          <p:cNvPr id="73735" name="TextBox 7"/>
          <p:cNvSpPr txBox="1">
            <a:spLocks noChangeArrowheads="1"/>
          </p:cNvSpPr>
          <p:nvPr/>
        </p:nvSpPr>
        <p:spPr bwMode="auto">
          <a:xfrm>
            <a:off x="7023100" y="6357938"/>
            <a:ext cx="1943100" cy="366712"/>
          </a:xfrm>
          <a:prstGeom prst="rect">
            <a:avLst/>
          </a:prstGeom>
          <a:noFill/>
          <a:ln w="9525">
            <a:noFill/>
            <a:miter lim="800000"/>
            <a:headEnd/>
            <a:tailEnd/>
          </a:ln>
        </p:spPr>
        <p:txBody>
          <a:bodyPr wrap="none">
            <a:spAutoFit/>
          </a:bodyPr>
          <a:lstStyle/>
          <a:p>
            <a:pPr algn="l">
              <a:defRPr/>
            </a:pPr>
            <a:r>
              <a:rPr lang="en-GB" sz="1800" dirty="0">
                <a:solidFill>
                  <a:schemeClr val="bg1">
                    <a:lumMod val="75000"/>
                  </a:schemeClr>
                </a:solidFill>
                <a:latin typeface="Chalkboard"/>
                <a:ea typeface="ＭＳ Ｐゴシック" charset="-128"/>
                <a:cs typeface="ＭＳ Ｐゴシック" charset="-128"/>
              </a:rPr>
              <a:t>Demo </a:t>
            </a:r>
            <a:r>
              <a:rPr lang="en-GB" sz="1800" dirty="0" err="1">
                <a:solidFill>
                  <a:schemeClr val="bg1">
                    <a:lumMod val="75000"/>
                  </a:schemeClr>
                </a:solidFill>
                <a:latin typeface="Chalkboard"/>
                <a:ea typeface="ＭＳ Ｐゴシック" charset="-128"/>
                <a:cs typeface="ＭＳ Ｐゴシック" charset="-128"/>
              </a:rPr>
              <a:t>QuickCheck</a:t>
            </a:r>
            <a:endParaRPr lang="en-GB" sz="1800" dirty="0">
              <a:solidFill>
                <a:schemeClr val="bg1">
                  <a:lumMod val="75000"/>
                </a:schemeClr>
              </a:solidFill>
              <a:latin typeface="Chalkboard"/>
              <a:ea typeface="ＭＳ Ｐゴシック" charset="-128"/>
              <a:cs typeface="ＭＳ Ｐゴシック" charset="-128"/>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r>
              <a:rPr lang="en-US" altLang="en-US"/>
              <a:t>QuickCheck</a:t>
            </a:r>
          </a:p>
        </p:txBody>
      </p:sp>
      <p:sp>
        <p:nvSpPr>
          <p:cNvPr id="3" name="Content Placeholder 2"/>
          <p:cNvSpPr>
            <a:spLocks noGrp="1"/>
          </p:cNvSpPr>
          <p:nvPr>
            <p:ph idx="4294967295"/>
          </p:nvPr>
        </p:nvSpPr>
        <p:spPr/>
        <p:txBody>
          <a:bodyPr>
            <a:normAutofit fontScale="92500" lnSpcReduction="10000"/>
          </a:bodyPr>
          <a:lstStyle/>
          <a:p>
            <a:pPr>
              <a:lnSpc>
                <a:spcPct val="80000"/>
              </a:lnSpc>
            </a:pPr>
            <a:r>
              <a:rPr lang="en-US" altLang="en-US" sz="3000"/>
              <a:t>Generate random input based on type</a:t>
            </a:r>
          </a:p>
          <a:p>
            <a:pPr lvl="1">
              <a:lnSpc>
                <a:spcPct val="80000"/>
              </a:lnSpc>
            </a:pPr>
            <a:r>
              <a:rPr lang="en-US" altLang="en-US" sz="2600">
                <a:solidFill>
                  <a:srgbClr val="570000"/>
                </a:solidFill>
              </a:rPr>
              <a:t>Generators for values of type a has type Gen a</a:t>
            </a:r>
          </a:p>
          <a:p>
            <a:pPr lvl="1">
              <a:lnSpc>
                <a:spcPct val="80000"/>
              </a:lnSpc>
            </a:pPr>
            <a:r>
              <a:rPr lang="en-US" altLang="en-US" sz="2600">
                <a:solidFill>
                  <a:srgbClr val="570000"/>
                </a:solidFill>
              </a:rPr>
              <a:t>Have generators for many types</a:t>
            </a:r>
          </a:p>
          <a:p>
            <a:pPr>
              <a:lnSpc>
                <a:spcPct val="80000"/>
              </a:lnSpc>
            </a:pPr>
            <a:r>
              <a:rPr lang="en-US" altLang="en-US" sz="3000"/>
              <a:t>Conditional properties </a:t>
            </a:r>
          </a:p>
          <a:p>
            <a:pPr lvl="1">
              <a:lnSpc>
                <a:spcPct val="80000"/>
              </a:lnSpc>
            </a:pPr>
            <a:r>
              <a:rPr lang="en-US" altLang="en-US" sz="2600">
                <a:solidFill>
                  <a:srgbClr val="570000"/>
                </a:solidFill>
              </a:rPr>
              <a:t>Have form &lt;condition&gt; ==&gt; &lt;property&gt; </a:t>
            </a:r>
          </a:p>
          <a:p>
            <a:pPr lvl="1">
              <a:lnSpc>
                <a:spcPct val="80000"/>
              </a:lnSpc>
            </a:pPr>
            <a:r>
              <a:rPr lang="en-US" altLang="en-US" sz="2600">
                <a:solidFill>
                  <a:srgbClr val="570000"/>
                </a:solidFill>
              </a:rPr>
              <a:t>Example:</a:t>
            </a:r>
          </a:p>
          <a:p>
            <a:pPr lvl="1">
              <a:lnSpc>
                <a:spcPct val="80000"/>
              </a:lnSpc>
              <a:buFontTx/>
              <a:buNone/>
            </a:pPr>
            <a:r>
              <a:rPr lang="en-US" altLang="en-US" sz="2600">
                <a:solidFill>
                  <a:srgbClr val="570000"/>
                </a:solidFill>
              </a:rPr>
              <a:t>   ordered xs = and (zipWith (&lt;=) xs (drop 1 xs))</a:t>
            </a:r>
          </a:p>
          <a:p>
            <a:pPr lvl="1">
              <a:lnSpc>
                <a:spcPct val="80000"/>
              </a:lnSpc>
              <a:buFontTx/>
              <a:buNone/>
            </a:pPr>
            <a:r>
              <a:rPr lang="en-US" altLang="en-US" sz="2600">
                <a:solidFill>
                  <a:srgbClr val="570000"/>
                </a:solidFill>
              </a:rPr>
              <a:t>   insert x xs = takeWhile (&lt;x) xs++[x]++dropWhile (&lt;x) xs </a:t>
            </a:r>
          </a:p>
          <a:p>
            <a:pPr lvl="1">
              <a:lnSpc>
                <a:spcPct val="80000"/>
              </a:lnSpc>
              <a:buFontTx/>
              <a:buNone/>
            </a:pPr>
            <a:r>
              <a:rPr lang="en-US" altLang="en-US" sz="2600">
                <a:solidFill>
                  <a:srgbClr val="570000"/>
                </a:solidFill>
              </a:rPr>
              <a:t>   prop_Insert x xs = </a:t>
            </a:r>
          </a:p>
          <a:p>
            <a:pPr lvl="1">
              <a:lnSpc>
                <a:spcPct val="80000"/>
              </a:lnSpc>
              <a:buFontTx/>
              <a:buNone/>
            </a:pPr>
            <a:r>
              <a:rPr lang="en-US" altLang="en-US" sz="2600">
                <a:solidFill>
                  <a:srgbClr val="570000"/>
                </a:solidFill>
              </a:rPr>
              <a:t>          ordered xs ==&gt; ordered (insert x xs) </a:t>
            </a:r>
          </a:p>
          <a:p>
            <a:pPr lvl="1">
              <a:lnSpc>
                <a:spcPct val="80000"/>
              </a:lnSpc>
              <a:buFontTx/>
              <a:buNone/>
            </a:pPr>
            <a:r>
              <a:rPr lang="en-US" altLang="en-US" sz="2600">
                <a:solidFill>
                  <a:srgbClr val="570000"/>
                </a:solidFill>
              </a:rPr>
              <a:t>   where types = x::Int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r>
              <a:rPr lang="en-US" altLang="en-US"/>
              <a:t>QuickCheck</a:t>
            </a:r>
          </a:p>
        </p:txBody>
      </p:sp>
      <p:sp>
        <p:nvSpPr>
          <p:cNvPr id="3" name="Content Placeholder 2"/>
          <p:cNvSpPr>
            <a:spLocks noGrp="1"/>
          </p:cNvSpPr>
          <p:nvPr>
            <p:ph idx="4294967295"/>
          </p:nvPr>
        </p:nvSpPr>
        <p:spPr>
          <a:xfrm>
            <a:off x="457200" y="1600200"/>
            <a:ext cx="8229600" cy="5006975"/>
          </a:xfrm>
        </p:spPr>
        <p:txBody>
          <a:bodyPr>
            <a:normAutofit/>
          </a:bodyPr>
          <a:lstStyle/>
          <a:p>
            <a:pPr>
              <a:lnSpc>
                <a:spcPct val="80000"/>
              </a:lnSpc>
            </a:pPr>
            <a:r>
              <a:rPr lang="en-US" altLang="en-US" sz="2500"/>
              <a:t>QuickCheck output</a:t>
            </a:r>
          </a:p>
          <a:p>
            <a:pPr lvl="1">
              <a:lnSpc>
                <a:spcPct val="80000"/>
              </a:lnSpc>
            </a:pPr>
            <a:r>
              <a:rPr lang="en-US" altLang="en-US" sz="2200">
                <a:solidFill>
                  <a:srgbClr val="570000"/>
                </a:solidFill>
              </a:rPr>
              <a:t>When property succeeds:</a:t>
            </a:r>
          </a:p>
          <a:p>
            <a:pPr lvl="1">
              <a:lnSpc>
                <a:spcPct val="80000"/>
              </a:lnSpc>
              <a:buFontTx/>
              <a:buNone/>
            </a:pPr>
            <a:r>
              <a:rPr lang="en-US" altLang="en-US" sz="2200">
                <a:solidFill>
                  <a:srgbClr val="570000"/>
                </a:solidFill>
              </a:rPr>
              <a:t>            quickCheck prop_RevRev OK, passed 100 tests. </a:t>
            </a:r>
          </a:p>
          <a:p>
            <a:pPr lvl="1">
              <a:lnSpc>
                <a:spcPct val="80000"/>
              </a:lnSpc>
            </a:pPr>
            <a:r>
              <a:rPr lang="en-US" altLang="en-US" sz="2200">
                <a:solidFill>
                  <a:srgbClr val="570000"/>
                </a:solidFill>
              </a:rPr>
              <a:t>When a property fails, QuickCheck displays a counter-example. </a:t>
            </a:r>
          </a:p>
          <a:p>
            <a:pPr lvl="1">
              <a:lnSpc>
                <a:spcPct val="80000"/>
              </a:lnSpc>
              <a:buFontTx/>
              <a:buNone/>
            </a:pPr>
            <a:r>
              <a:rPr lang="en-US" altLang="en-US" sz="2200">
                <a:solidFill>
                  <a:srgbClr val="570000"/>
                </a:solidFill>
              </a:rPr>
              <a:t>            prop_RevId xs = reverse xs == xs where types = xs::[Int] </a:t>
            </a:r>
          </a:p>
          <a:p>
            <a:pPr lvl="1">
              <a:lnSpc>
                <a:spcPct val="80000"/>
              </a:lnSpc>
              <a:buFontTx/>
              <a:buNone/>
            </a:pPr>
            <a:r>
              <a:rPr lang="en-US" altLang="en-US" sz="2200">
                <a:solidFill>
                  <a:srgbClr val="570000"/>
                </a:solidFill>
              </a:rPr>
              <a:t>            quickCheck prop_RevId</a:t>
            </a:r>
          </a:p>
          <a:p>
            <a:pPr lvl="1">
              <a:lnSpc>
                <a:spcPct val="80000"/>
              </a:lnSpc>
              <a:buFontTx/>
              <a:buNone/>
            </a:pPr>
            <a:r>
              <a:rPr lang="en-US" altLang="en-US" sz="2200">
                <a:solidFill>
                  <a:srgbClr val="570000"/>
                </a:solidFill>
              </a:rPr>
              <a:t>            Falsifiable, after 1 tests: [-3,15]</a:t>
            </a:r>
          </a:p>
          <a:p>
            <a:pPr>
              <a:lnSpc>
                <a:spcPct val="80000"/>
              </a:lnSpc>
            </a:pPr>
            <a:r>
              <a:rPr lang="en-US" altLang="en-US" sz="2500"/>
              <a:t>Conditional testing</a:t>
            </a:r>
          </a:p>
          <a:p>
            <a:pPr lvl="1">
              <a:lnSpc>
                <a:spcPct val="80000"/>
              </a:lnSpc>
            </a:pPr>
            <a:r>
              <a:rPr lang="en-US" altLang="en-US" sz="2200">
                <a:solidFill>
                  <a:srgbClr val="570000"/>
                </a:solidFill>
              </a:rPr>
              <a:t>Discards test cases which do not satisfy the condition. </a:t>
            </a:r>
          </a:p>
          <a:p>
            <a:pPr lvl="1">
              <a:lnSpc>
                <a:spcPct val="80000"/>
              </a:lnSpc>
            </a:pPr>
            <a:r>
              <a:rPr lang="en-US" altLang="en-US" sz="2200">
                <a:solidFill>
                  <a:srgbClr val="570000"/>
                </a:solidFill>
              </a:rPr>
              <a:t>Test case generation continues until </a:t>
            </a:r>
          </a:p>
          <a:p>
            <a:pPr lvl="2">
              <a:lnSpc>
                <a:spcPct val="80000"/>
              </a:lnSpc>
            </a:pPr>
            <a:r>
              <a:rPr lang="en-US" altLang="en-US" sz="2000">
                <a:solidFill>
                  <a:srgbClr val="570000"/>
                </a:solidFill>
              </a:rPr>
              <a:t>100 cases which do satisfy the condition have been found, or </a:t>
            </a:r>
          </a:p>
          <a:p>
            <a:pPr lvl="2">
              <a:lnSpc>
                <a:spcPct val="80000"/>
              </a:lnSpc>
            </a:pPr>
            <a:r>
              <a:rPr lang="en-US" altLang="en-US" sz="2000">
                <a:solidFill>
                  <a:srgbClr val="570000"/>
                </a:solidFill>
              </a:rPr>
              <a:t>until an overall limit on the number of test cases is reached (to avoid looping if the condition never holds). </a:t>
            </a:r>
          </a:p>
          <a:p>
            <a:pPr lvl="1">
              <a:lnSpc>
                <a:spcPct val="80000"/>
              </a:lnSpc>
              <a:buFontTx/>
              <a:buNone/>
            </a:pPr>
            <a:r>
              <a:rPr lang="en-US" altLang="en-US" sz="2200">
                <a:solidFill>
                  <a:srgbClr val="570000"/>
                </a:solidFill>
              </a:rPr>
              <a:t>See : </a:t>
            </a:r>
            <a:r>
              <a:rPr lang="en-US" altLang="en-US" sz="2200">
                <a:solidFill>
                  <a:srgbClr val="570000"/>
                </a:solidFill>
                <a:hlinkClick r:id="rId2"/>
              </a:rPr>
              <a:t>http://www.cse.chalmers.se/~rjmh/QuickCheck/manual.html</a:t>
            </a:r>
            <a:endParaRPr lang="en-US" altLang="en-US" sz="2200">
              <a:solidFill>
                <a:srgbClr val="57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p:txBody>
          <a:bodyPr/>
          <a:lstStyle/>
          <a:p>
            <a:r>
              <a:rPr lang="en-GB" altLang="en-US"/>
              <a:t>Things to Notice</a:t>
            </a:r>
          </a:p>
        </p:txBody>
      </p:sp>
      <p:sp>
        <p:nvSpPr>
          <p:cNvPr id="63491" name="Content Placeholder 2"/>
          <p:cNvSpPr>
            <a:spLocks noGrp="1"/>
          </p:cNvSpPr>
          <p:nvPr>
            <p:ph idx="4294967295"/>
          </p:nvPr>
        </p:nvSpPr>
        <p:spPr>
          <a:xfrm>
            <a:off x="457200" y="1600200"/>
            <a:ext cx="8229600" cy="4940300"/>
          </a:xfrm>
        </p:spPr>
        <p:txBody>
          <a:bodyPr/>
          <a:lstStyle/>
          <a:p>
            <a:pPr>
              <a:buFont typeface="Wingdings 2" pitchFamily="18" charset="2"/>
              <a:buNone/>
            </a:pPr>
            <a:r>
              <a:rPr lang="en-GB" altLang="en-US"/>
              <a:t>No side effects. At all.</a:t>
            </a:r>
          </a:p>
          <a:p>
            <a:pPr>
              <a:buFont typeface="Wingdings 2" pitchFamily="18" charset="2"/>
              <a:buNone/>
            </a:pPr>
            <a:endParaRPr lang="en-GB" altLang="en-US"/>
          </a:p>
          <a:p>
            <a:pPr>
              <a:buFont typeface="Wingdings 2" pitchFamily="18" charset="2"/>
              <a:buChar char=""/>
            </a:pPr>
            <a:r>
              <a:rPr lang="en-GB" altLang="en-US"/>
              <a:t>A call to </a:t>
            </a:r>
            <a:r>
              <a:rPr lang="en-GB" altLang="en-US">
                <a:solidFill>
                  <a:schemeClr val="accent1"/>
                </a:solidFill>
              </a:rPr>
              <a:t>reverse </a:t>
            </a:r>
            <a:r>
              <a:rPr lang="en-GB" altLang="en-US"/>
              <a:t>returns a new list; the old one is unaffected.</a:t>
            </a:r>
          </a:p>
          <a:p>
            <a:pPr>
              <a:buFont typeface="Wingdings 2" pitchFamily="18" charset="2"/>
              <a:buChar char=""/>
            </a:pPr>
            <a:endParaRPr lang="en-GB" altLang="en-US"/>
          </a:p>
          <a:p>
            <a:pPr>
              <a:buFont typeface="Wingdings 2" pitchFamily="18" charset="2"/>
              <a:buChar char=""/>
            </a:pPr>
            <a:r>
              <a:rPr lang="en-GB" altLang="en-US"/>
              <a:t>A variable ‘l’ stands for an immutable </a:t>
            </a:r>
            <a:r>
              <a:rPr lang="en-GB" altLang="en-US">
                <a:solidFill>
                  <a:schemeClr val="accent1"/>
                </a:solidFill>
              </a:rPr>
              <a:t>value</a:t>
            </a:r>
            <a:r>
              <a:rPr lang="en-GB" altLang="en-US"/>
              <a:t>, not for a </a:t>
            </a:r>
            <a:r>
              <a:rPr lang="en-GB" altLang="en-US">
                <a:solidFill>
                  <a:schemeClr val="accent1"/>
                </a:solidFill>
              </a:rPr>
              <a:t>location</a:t>
            </a:r>
            <a:r>
              <a:rPr lang="en-GB" altLang="en-US">
                <a:solidFill>
                  <a:srgbClr val="FFFF00"/>
                </a:solidFill>
              </a:rPr>
              <a:t> </a:t>
            </a:r>
            <a:r>
              <a:rPr lang="en-GB" altLang="en-US"/>
              <a:t>whose value can change.</a:t>
            </a:r>
          </a:p>
          <a:p>
            <a:pPr>
              <a:buFont typeface="Wingdings 2" pitchFamily="18" charset="2"/>
              <a:buChar char=""/>
            </a:pPr>
            <a:r>
              <a:rPr lang="en-GB" altLang="en-US"/>
              <a:t>Laziness forces this purity.  </a:t>
            </a:r>
          </a:p>
        </p:txBody>
      </p:sp>
      <p:sp>
        <p:nvSpPr>
          <p:cNvPr id="63492" name="TextBox 3"/>
          <p:cNvSpPr txBox="1">
            <a:spLocks noChangeArrowheads="1"/>
          </p:cNvSpPr>
          <p:nvPr/>
        </p:nvSpPr>
        <p:spPr bwMode="auto">
          <a:xfrm>
            <a:off x="1411288" y="2265363"/>
            <a:ext cx="32623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a:latin typeface="Courier New" pitchFamily="49" charset="0"/>
                <a:cs typeface="Courier New" pitchFamily="49" charset="0"/>
              </a:rPr>
              <a:t>reverse:: [w] -&gt; [w]</a:t>
            </a:r>
          </a:p>
        </p:txBody>
      </p:sp>
      <p:sp>
        <p:nvSpPr>
          <p:cNvPr id="63493" name="TextBox 4"/>
          <p:cNvSpPr txBox="1">
            <a:spLocks noChangeArrowheads="1"/>
          </p:cNvSpPr>
          <p:nvPr/>
        </p:nvSpPr>
        <p:spPr bwMode="auto">
          <a:xfrm>
            <a:off x="1389063" y="3886200"/>
            <a:ext cx="612775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a:latin typeface="Courier New" pitchFamily="49" charset="0"/>
                <a:cs typeface="Courier New" pitchFamily="49" charset="0"/>
              </a:rPr>
              <a:t>prop_RevRev l = reverse(reverse l) == l</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p:txBody>
          <a:bodyPr/>
          <a:lstStyle/>
          <a:p>
            <a:r>
              <a:rPr lang="en-GB" altLang="en-US"/>
              <a:t>Things to Notice</a:t>
            </a:r>
          </a:p>
        </p:txBody>
      </p:sp>
      <p:sp>
        <p:nvSpPr>
          <p:cNvPr id="65539" name="Content Placeholder 2"/>
          <p:cNvSpPr>
            <a:spLocks noGrp="1"/>
          </p:cNvSpPr>
          <p:nvPr>
            <p:ph idx="4294967295"/>
          </p:nvPr>
        </p:nvSpPr>
        <p:spPr>
          <a:xfrm>
            <a:off x="685800" y="1676400"/>
            <a:ext cx="7772400" cy="4114800"/>
          </a:xfrm>
        </p:spPr>
        <p:txBody>
          <a:bodyPr/>
          <a:lstStyle/>
          <a:p>
            <a:r>
              <a:rPr lang="en-GB" altLang="en-US"/>
              <a:t>Purity makes the interface explicit.</a:t>
            </a:r>
          </a:p>
          <a:p>
            <a:endParaRPr lang="en-GB" altLang="en-US"/>
          </a:p>
          <a:p>
            <a:r>
              <a:rPr lang="en-GB" altLang="en-US"/>
              <a:t>Takes a list, and returns a list; that’s all.</a:t>
            </a:r>
          </a:p>
          <a:p>
            <a:endParaRPr lang="en-GB" altLang="en-US"/>
          </a:p>
          <a:p>
            <a:r>
              <a:rPr lang="en-GB" altLang="en-US"/>
              <a:t>Takes a list; may modify it; may modify other persistent state; may do I/O.</a:t>
            </a:r>
          </a:p>
        </p:txBody>
      </p:sp>
      <p:sp>
        <p:nvSpPr>
          <p:cNvPr id="65540" name="TextBox 3"/>
          <p:cNvSpPr txBox="1">
            <a:spLocks noChangeArrowheads="1"/>
          </p:cNvSpPr>
          <p:nvPr/>
        </p:nvSpPr>
        <p:spPr bwMode="auto">
          <a:xfrm>
            <a:off x="1460500" y="2308225"/>
            <a:ext cx="541655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a:latin typeface="Courier New" pitchFamily="49" charset="0"/>
                <a:cs typeface="Courier New" pitchFamily="49" charset="0"/>
              </a:rPr>
              <a:t>reverse:: [w] -&gt; [w]	</a:t>
            </a:r>
            <a:r>
              <a:rPr lang="en-GB" altLang="en-US" sz="2000" b="1">
                <a:solidFill>
                  <a:srgbClr val="FF0000"/>
                </a:solidFill>
                <a:latin typeface="Courier New" pitchFamily="49" charset="0"/>
                <a:cs typeface="Courier New" pitchFamily="49" charset="0"/>
              </a:rPr>
              <a:t>-- Haskell</a:t>
            </a:r>
          </a:p>
        </p:txBody>
      </p:sp>
      <p:sp>
        <p:nvSpPr>
          <p:cNvPr id="65541" name="TextBox 4"/>
          <p:cNvSpPr txBox="1">
            <a:spLocks noChangeArrowheads="1"/>
          </p:cNvSpPr>
          <p:nvPr/>
        </p:nvSpPr>
        <p:spPr bwMode="auto">
          <a:xfrm>
            <a:off x="1436688" y="3487738"/>
            <a:ext cx="58785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a:latin typeface="Courier New" pitchFamily="49" charset="0"/>
                <a:cs typeface="Courier New" pitchFamily="49" charset="0"/>
              </a:rPr>
              <a:t>void reverse( list l )		</a:t>
            </a:r>
            <a:r>
              <a:rPr lang="en-GB" altLang="en-US" sz="2000" b="1">
                <a:solidFill>
                  <a:srgbClr val="FF0000"/>
                </a:solidFill>
                <a:latin typeface="Courier New" pitchFamily="49" charset="0"/>
                <a:cs typeface="Courier New" pitchFamily="49" charset="0"/>
              </a:rPr>
              <a:t>/* 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r>
              <a:rPr lang="en-GB" altLang="en-US"/>
              <a:t>Things to Notice</a:t>
            </a:r>
          </a:p>
        </p:txBody>
      </p:sp>
      <p:sp>
        <p:nvSpPr>
          <p:cNvPr id="3" name="Content Placeholder 2"/>
          <p:cNvSpPr>
            <a:spLocks noGrp="1"/>
          </p:cNvSpPr>
          <p:nvPr>
            <p:ph idx="4294967295"/>
          </p:nvPr>
        </p:nvSpPr>
        <p:spPr/>
        <p:txBody>
          <a:bodyPr>
            <a:normAutofit lnSpcReduction="10000"/>
          </a:bodyPr>
          <a:lstStyle/>
          <a:p>
            <a:r>
              <a:rPr lang="en-GB" altLang="en-US" sz="3000"/>
              <a:t>Pure functions are easy to test.</a:t>
            </a:r>
          </a:p>
          <a:p>
            <a:endParaRPr lang="en-GB" altLang="en-US" sz="3000"/>
          </a:p>
          <a:p>
            <a:r>
              <a:rPr lang="en-GB" altLang="en-US" sz="3000"/>
              <a:t>In an imperative or OO language, you have to</a:t>
            </a:r>
          </a:p>
          <a:p>
            <a:pPr lvl="1"/>
            <a:r>
              <a:rPr lang="en-GB" altLang="en-US" sz="2600">
                <a:solidFill>
                  <a:srgbClr val="570000"/>
                </a:solidFill>
              </a:rPr>
              <a:t>set up the state of the object and the external state it reads or writes</a:t>
            </a:r>
          </a:p>
          <a:p>
            <a:pPr lvl="1"/>
            <a:r>
              <a:rPr lang="en-GB" altLang="en-US" sz="2600">
                <a:solidFill>
                  <a:srgbClr val="570000"/>
                </a:solidFill>
              </a:rPr>
              <a:t>make the call</a:t>
            </a:r>
          </a:p>
          <a:p>
            <a:pPr lvl="1"/>
            <a:r>
              <a:rPr lang="en-GB" altLang="en-US" sz="2600">
                <a:solidFill>
                  <a:srgbClr val="570000"/>
                </a:solidFill>
              </a:rPr>
              <a:t>inspect the state of the object and the external state</a:t>
            </a:r>
          </a:p>
          <a:p>
            <a:pPr lvl="1"/>
            <a:r>
              <a:rPr lang="en-GB" altLang="en-US" sz="2600">
                <a:solidFill>
                  <a:srgbClr val="570000"/>
                </a:solidFill>
              </a:rPr>
              <a:t>perhaps copy part of the object or global state, so that you can use it in the post condition</a:t>
            </a:r>
          </a:p>
        </p:txBody>
      </p:sp>
      <p:sp>
        <p:nvSpPr>
          <p:cNvPr id="67588" name="TextBox 4"/>
          <p:cNvSpPr txBox="1">
            <a:spLocks noChangeArrowheads="1"/>
          </p:cNvSpPr>
          <p:nvPr/>
        </p:nvSpPr>
        <p:spPr bwMode="auto">
          <a:xfrm>
            <a:off x="1217613" y="2454501"/>
            <a:ext cx="612775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dirty="0" err="1">
                <a:latin typeface="Courier New" pitchFamily="49" charset="0"/>
                <a:cs typeface="Courier New" pitchFamily="49" charset="0"/>
              </a:rPr>
              <a:t>prop_RevRev</a:t>
            </a:r>
            <a:r>
              <a:rPr lang="en-GB" altLang="en-US" sz="2000" b="1" dirty="0">
                <a:latin typeface="Courier New" pitchFamily="49" charset="0"/>
                <a:cs typeface="Courier New" pitchFamily="49" charset="0"/>
              </a:rPr>
              <a:t> l = reverse(reverse l) == 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r>
              <a:rPr lang="en-GB" altLang="en-US"/>
              <a:t>Things to Notice</a:t>
            </a:r>
          </a:p>
        </p:txBody>
      </p:sp>
      <p:sp>
        <p:nvSpPr>
          <p:cNvPr id="3" name="Content Placeholder 2"/>
          <p:cNvSpPr>
            <a:spLocks noGrp="1"/>
          </p:cNvSpPr>
          <p:nvPr>
            <p:ph idx="4294967295"/>
          </p:nvPr>
        </p:nvSpPr>
        <p:spPr/>
        <p:txBody>
          <a:bodyPr>
            <a:normAutofit fontScale="92500" lnSpcReduction="10000"/>
          </a:bodyPr>
          <a:lstStyle/>
          <a:p>
            <a:pPr marL="547688" indent="-411163">
              <a:lnSpc>
                <a:spcPct val="90000"/>
              </a:lnSpc>
              <a:buFont typeface="Wingdings 2" pitchFamily="18" charset="2"/>
              <a:buNone/>
            </a:pPr>
            <a:r>
              <a:rPr lang="en-GB" altLang="en-US" sz="3600"/>
              <a:t>Types are everywhere.</a:t>
            </a:r>
            <a:endParaRPr lang="en-GB" altLang="en-US"/>
          </a:p>
          <a:p>
            <a:pPr marL="547688" indent="-411163">
              <a:lnSpc>
                <a:spcPct val="90000"/>
              </a:lnSpc>
              <a:buFont typeface="Wingdings 2" pitchFamily="18" charset="2"/>
              <a:buNone/>
            </a:pPr>
            <a:endParaRPr lang="en-GB" altLang="en-US"/>
          </a:p>
          <a:p>
            <a:pPr marL="547688" indent="-411163">
              <a:lnSpc>
                <a:spcPct val="90000"/>
              </a:lnSpc>
            </a:pPr>
            <a:r>
              <a:rPr lang="en-GB" altLang="en-US"/>
              <a:t>Usual static-typing panegyric omitted...</a:t>
            </a:r>
          </a:p>
          <a:p>
            <a:pPr marL="547688" indent="-411163">
              <a:lnSpc>
                <a:spcPct val="90000"/>
              </a:lnSpc>
            </a:pPr>
            <a:r>
              <a:rPr lang="en-GB" altLang="en-US"/>
              <a:t>In Haskell, </a:t>
            </a:r>
            <a:r>
              <a:rPr lang="en-GB" altLang="en-US">
                <a:solidFill>
                  <a:schemeClr val="accent1"/>
                </a:solidFill>
              </a:rPr>
              <a:t>types express high-level design</a:t>
            </a:r>
            <a:r>
              <a:rPr lang="en-GB" altLang="en-US"/>
              <a:t>, in the same way that UML diagrams do, with the advantage that the type signatures are machine-checked.</a:t>
            </a:r>
          </a:p>
          <a:p>
            <a:pPr marL="547688" indent="-411163">
              <a:lnSpc>
                <a:spcPct val="90000"/>
              </a:lnSpc>
            </a:pPr>
            <a:r>
              <a:rPr lang="en-GB" altLang="en-US"/>
              <a:t>Types are (almost always) optional: type inference fills them in if you leave them out.</a:t>
            </a:r>
          </a:p>
        </p:txBody>
      </p:sp>
      <p:sp>
        <p:nvSpPr>
          <p:cNvPr id="69636" name="TextBox 5"/>
          <p:cNvSpPr txBox="1">
            <a:spLocks noChangeArrowheads="1"/>
          </p:cNvSpPr>
          <p:nvPr/>
        </p:nvSpPr>
        <p:spPr bwMode="auto">
          <a:xfrm>
            <a:off x="1857374" y="2443163"/>
            <a:ext cx="3262313"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GB" altLang="en-US" sz="2000" b="1" dirty="0">
                <a:latin typeface="Courier New" pitchFamily="49" charset="0"/>
                <a:cs typeface="Courier New" pitchFamily="49" charset="0"/>
              </a:rPr>
              <a:t>reverse:: [w] -&gt; [w]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Sumerian division, translated</a:t>
            </a:r>
          </a:p>
        </p:txBody>
      </p:sp>
      <p:sp>
        <p:nvSpPr>
          <p:cNvPr id="78851" name="Rectangle 3"/>
          <p:cNvSpPr>
            <a:spLocks noChangeArrowheads="1"/>
          </p:cNvSpPr>
          <p:nvPr/>
        </p:nvSpPr>
        <p:spPr bwMode="auto">
          <a:xfrm>
            <a:off x="762000" y="1981200"/>
            <a:ext cx="7696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[The number is 4;10. What is its inverse?</a:t>
            </a:r>
          </a:p>
          <a:p>
            <a:pPr algn="l">
              <a:spcBef>
                <a:spcPct val="50000"/>
              </a:spcBef>
            </a:pPr>
            <a:r>
              <a:rPr lang="en-US" altLang="en-US"/>
              <a:t>Proceed as follows.</a:t>
            </a:r>
          </a:p>
          <a:p>
            <a:pPr algn="l">
              <a:spcBef>
                <a:spcPct val="50000"/>
              </a:spcBef>
            </a:pPr>
            <a:r>
              <a:rPr lang="en-US" altLang="en-US"/>
              <a:t>Form the inverse of 10, you will find 6.</a:t>
            </a:r>
          </a:p>
          <a:p>
            <a:pPr algn="l">
              <a:spcBef>
                <a:spcPct val="50000"/>
              </a:spcBef>
            </a:pPr>
            <a:r>
              <a:rPr lang="en-US" altLang="en-US"/>
              <a:t>Multiply 6 by 4, you will find 24.</a:t>
            </a:r>
          </a:p>
          <a:p>
            <a:pPr algn="l">
              <a:spcBef>
                <a:spcPct val="50000"/>
              </a:spcBef>
            </a:pPr>
            <a:r>
              <a:rPr lang="en-US" altLang="en-US"/>
              <a:t>Add on 1, you will find 25.</a:t>
            </a:r>
          </a:p>
          <a:p>
            <a:pPr algn="l">
              <a:spcBef>
                <a:spcPct val="50000"/>
              </a:spcBef>
            </a:pPr>
            <a:r>
              <a:rPr lang="en-US" altLang="en-US"/>
              <a:t>Form the inverse of 25], you will find 2;24.</a:t>
            </a:r>
          </a:p>
          <a:p>
            <a:pPr algn="l">
              <a:spcBef>
                <a:spcPct val="50000"/>
              </a:spcBef>
            </a:pPr>
            <a:r>
              <a:rPr lang="en-US" altLang="en-US"/>
              <a:t>[Multiply 2;24 by 6], you will find 14;24.</a:t>
            </a:r>
          </a:p>
          <a:p>
            <a:pPr algn="l">
              <a:spcBef>
                <a:spcPct val="50000"/>
              </a:spcBef>
            </a:pPr>
            <a:r>
              <a:rPr lang="en-US" altLang="en-US"/>
              <a:t>[The inverse is 14;24]. Such is the way to proceed.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a:lstStyle/>
          <a:p>
            <a:r>
              <a:rPr lang="en-GB" altLang="en-US"/>
              <a:t>More Info: haskell.org</a:t>
            </a:r>
          </a:p>
        </p:txBody>
      </p:sp>
      <p:sp>
        <p:nvSpPr>
          <p:cNvPr id="3" name="Content Placeholder 2"/>
          <p:cNvSpPr>
            <a:spLocks noGrp="1"/>
          </p:cNvSpPr>
          <p:nvPr>
            <p:ph idx="4294967295"/>
          </p:nvPr>
        </p:nvSpPr>
        <p:spPr/>
        <p:txBody>
          <a:bodyPr>
            <a:normAutofit lnSpcReduction="10000"/>
          </a:bodyPr>
          <a:lstStyle/>
          <a:p>
            <a:pPr>
              <a:lnSpc>
                <a:spcPct val="80000"/>
              </a:lnSpc>
            </a:pPr>
            <a:r>
              <a:rPr lang="en-GB" altLang="en-US" sz="3000"/>
              <a:t> The Haskell wikibook</a:t>
            </a:r>
          </a:p>
          <a:p>
            <a:pPr lvl="1">
              <a:lnSpc>
                <a:spcPct val="80000"/>
              </a:lnSpc>
            </a:pPr>
            <a:r>
              <a:rPr lang="en-GB" altLang="en-US" sz="2600">
                <a:solidFill>
                  <a:srgbClr val="570000"/>
                </a:solidFill>
                <a:hlinkClick r:id="rId3"/>
              </a:rPr>
              <a:t>http://en.wikibooks.org/wiki/Haskell</a:t>
            </a:r>
            <a:endParaRPr lang="en-GB" altLang="en-US" sz="2600">
              <a:solidFill>
                <a:srgbClr val="570000"/>
              </a:solidFill>
            </a:endParaRPr>
          </a:p>
          <a:p>
            <a:pPr>
              <a:lnSpc>
                <a:spcPct val="80000"/>
              </a:lnSpc>
            </a:pPr>
            <a:r>
              <a:rPr lang="en-GB" altLang="en-US" sz="3000"/>
              <a:t>All the Haskell bloggers, sorted by topic</a:t>
            </a:r>
          </a:p>
          <a:p>
            <a:pPr lvl="1">
              <a:lnSpc>
                <a:spcPct val="80000"/>
              </a:lnSpc>
            </a:pPr>
            <a:r>
              <a:rPr lang="en-GB" altLang="en-US" sz="2600">
                <a:solidFill>
                  <a:srgbClr val="570000"/>
                </a:solidFill>
                <a:hlinkClick r:id="rId4"/>
              </a:rPr>
              <a:t>http://haskell.org/haskellwiki/Blog_articles</a:t>
            </a:r>
            <a:r>
              <a:rPr lang="en-GB" altLang="en-US" sz="2600">
                <a:solidFill>
                  <a:srgbClr val="570000"/>
                </a:solidFill>
              </a:rPr>
              <a:t> </a:t>
            </a:r>
          </a:p>
          <a:p>
            <a:pPr>
              <a:lnSpc>
                <a:spcPct val="80000"/>
              </a:lnSpc>
            </a:pPr>
            <a:r>
              <a:rPr lang="en-GB" altLang="en-US" sz="3000"/>
              <a:t>Collected research papers about Haskell</a:t>
            </a:r>
          </a:p>
          <a:p>
            <a:pPr lvl="1">
              <a:lnSpc>
                <a:spcPct val="80000"/>
              </a:lnSpc>
            </a:pPr>
            <a:r>
              <a:rPr lang="en-GB" altLang="en-US" sz="2600">
                <a:solidFill>
                  <a:srgbClr val="570000"/>
                </a:solidFill>
                <a:hlinkClick r:id="rId5"/>
              </a:rPr>
              <a:t>http://haskell.org/haskellwiki/Research_papers</a:t>
            </a:r>
            <a:endParaRPr lang="en-GB" altLang="en-US" sz="2600">
              <a:solidFill>
                <a:srgbClr val="570000"/>
              </a:solidFill>
            </a:endParaRPr>
          </a:p>
          <a:p>
            <a:pPr>
              <a:lnSpc>
                <a:spcPct val="80000"/>
              </a:lnSpc>
            </a:pPr>
            <a:r>
              <a:rPr lang="en-GB" altLang="en-US" sz="3000"/>
              <a:t>Wiki articles, by category</a:t>
            </a:r>
          </a:p>
          <a:p>
            <a:pPr lvl="1">
              <a:lnSpc>
                <a:spcPct val="80000"/>
              </a:lnSpc>
            </a:pPr>
            <a:r>
              <a:rPr lang="en-GB" altLang="en-US" sz="2600">
                <a:solidFill>
                  <a:srgbClr val="570000"/>
                </a:solidFill>
                <a:hlinkClick r:id="rId6"/>
              </a:rPr>
              <a:t>http://haskell.org/haskellwiki/Category:Haskell</a:t>
            </a:r>
            <a:endParaRPr lang="en-GB" altLang="en-US" sz="2600">
              <a:solidFill>
                <a:srgbClr val="570000"/>
              </a:solidFill>
            </a:endParaRPr>
          </a:p>
          <a:p>
            <a:pPr>
              <a:lnSpc>
                <a:spcPct val="80000"/>
              </a:lnSpc>
            </a:pPr>
            <a:r>
              <a:rPr lang="en-GB" altLang="en-US" sz="3000"/>
              <a:t>  Books and tutorials</a:t>
            </a:r>
          </a:p>
          <a:p>
            <a:pPr lvl="1">
              <a:lnSpc>
                <a:spcPct val="80000"/>
              </a:lnSpc>
            </a:pPr>
            <a:r>
              <a:rPr lang="en-GB" altLang="en-US" sz="2600">
                <a:solidFill>
                  <a:srgbClr val="570000"/>
                </a:solidFill>
                <a:hlinkClick r:id="rId7"/>
              </a:rPr>
              <a:t>http://haskell.org/haskellwiki/Books_and_tutorials</a:t>
            </a:r>
            <a:endParaRPr lang="en-GB" altLang="en-US" sz="2600">
              <a:solidFill>
                <a:srgbClr val="57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Sumerian division, symbolically</a:t>
            </a:r>
          </a:p>
        </p:txBody>
      </p:sp>
      <p:sp>
        <p:nvSpPr>
          <p:cNvPr id="88067" name="Rectangle 3"/>
          <p:cNvSpPr>
            <a:spLocks noChangeArrowheads="1"/>
          </p:cNvSpPr>
          <p:nvPr/>
        </p:nvSpPr>
        <p:spPr bwMode="auto">
          <a:xfrm>
            <a:off x="914400" y="2133600"/>
            <a:ext cx="71628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The number is </a:t>
            </a:r>
            <a:r>
              <a:rPr lang="en-US" altLang="en-US" i="1"/>
              <a:t>x</a:t>
            </a:r>
            <a:r>
              <a:rPr lang="en-US" altLang="en-US"/>
              <a:t>. What is its inverse?</a:t>
            </a:r>
          </a:p>
          <a:p>
            <a:pPr algn="l">
              <a:spcBef>
                <a:spcPct val="50000"/>
              </a:spcBef>
            </a:pPr>
            <a:r>
              <a:rPr lang="en-US" altLang="en-US"/>
              <a:t>Proceed as follows.</a:t>
            </a:r>
          </a:p>
          <a:p>
            <a:pPr algn="l">
              <a:spcBef>
                <a:spcPct val="50000"/>
              </a:spcBef>
            </a:pPr>
            <a:r>
              <a:rPr lang="en-US" altLang="en-US"/>
              <a:t>Form the inverse of </a:t>
            </a:r>
            <a:r>
              <a:rPr lang="en-US" altLang="en-US" i="1"/>
              <a:t>y</a:t>
            </a:r>
            <a:r>
              <a:rPr lang="en-US" altLang="en-US"/>
              <a:t>, you will find </a:t>
            </a:r>
            <a:r>
              <a:rPr lang="en-US" altLang="en-US" i="1"/>
              <a:t>y’</a:t>
            </a:r>
            <a:r>
              <a:rPr lang="en-US" altLang="en-US"/>
              <a:t>.</a:t>
            </a:r>
          </a:p>
          <a:p>
            <a:pPr algn="l">
              <a:spcBef>
                <a:spcPct val="50000"/>
              </a:spcBef>
            </a:pPr>
            <a:r>
              <a:rPr lang="en-US" altLang="en-US"/>
              <a:t>Multiply </a:t>
            </a:r>
            <a:r>
              <a:rPr lang="en-US" altLang="en-US" i="1"/>
              <a:t>y’</a:t>
            </a:r>
            <a:r>
              <a:rPr lang="en-US" altLang="en-US"/>
              <a:t> by </a:t>
            </a:r>
            <a:r>
              <a:rPr lang="en-US" altLang="en-US" i="1"/>
              <a:t>z</a:t>
            </a:r>
            <a:r>
              <a:rPr lang="en-US" altLang="en-US"/>
              <a:t>. You will find </a:t>
            </a:r>
            <a:r>
              <a:rPr lang="en-US" altLang="en-US" i="1"/>
              <a:t>t</a:t>
            </a:r>
            <a:r>
              <a:rPr lang="en-US" altLang="en-US"/>
              <a:t>.</a:t>
            </a:r>
          </a:p>
          <a:p>
            <a:pPr algn="l">
              <a:spcBef>
                <a:spcPct val="50000"/>
              </a:spcBef>
            </a:pPr>
            <a:r>
              <a:rPr lang="en-US" altLang="en-US"/>
              <a:t>Add on 1. You will find </a:t>
            </a:r>
            <a:r>
              <a:rPr lang="en-US" altLang="en-US" i="1"/>
              <a:t>u</a:t>
            </a:r>
            <a:r>
              <a:rPr lang="en-US" altLang="en-US"/>
              <a:t>.</a:t>
            </a:r>
          </a:p>
          <a:p>
            <a:pPr algn="l">
              <a:spcBef>
                <a:spcPct val="50000"/>
              </a:spcBef>
            </a:pPr>
            <a:r>
              <a:rPr lang="en-US" altLang="en-US"/>
              <a:t>Form the inverse of </a:t>
            </a:r>
            <a:r>
              <a:rPr lang="en-US" altLang="en-US" i="1"/>
              <a:t>u</a:t>
            </a:r>
            <a:r>
              <a:rPr lang="en-US" altLang="en-US"/>
              <a:t>. You will find </a:t>
            </a:r>
            <a:r>
              <a:rPr lang="en-US" altLang="en-US" i="1"/>
              <a:t>u’</a:t>
            </a:r>
            <a:r>
              <a:rPr lang="en-US" altLang="en-US"/>
              <a:t> .</a:t>
            </a:r>
          </a:p>
          <a:p>
            <a:pPr algn="l">
              <a:spcBef>
                <a:spcPct val="50000"/>
              </a:spcBef>
            </a:pPr>
            <a:r>
              <a:rPr lang="en-US" altLang="en-US"/>
              <a:t>Multiply </a:t>
            </a:r>
            <a:r>
              <a:rPr lang="en-US" altLang="en-US" i="1"/>
              <a:t>u’</a:t>
            </a:r>
            <a:r>
              <a:rPr lang="en-US" altLang="en-US"/>
              <a:t> by </a:t>
            </a:r>
            <a:r>
              <a:rPr lang="en-US" altLang="en-US" i="1"/>
              <a:t>y’</a:t>
            </a:r>
            <a:r>
              <a:rPr lang="en-US" altLang="en-US"/>
              <a:t>. You will find </a:t>
            </a:r>
            <a:r>
              <a:rPr lang="en-US" altLang="en-US" i="1"/>
              <a:t>v</a:t>
            </a:r>
            <a:r>
              <a:rPr lang="en-US" altLang="en-US"/>
              <a:t>.</a:t>
            </a:r>
          </a:p>
          <a:p>
            <a:pPr algn="l">
              <a:spcBef>
                <a:spcPct val="50000"/>
              </a:spcBef>
            </a:pPr>
            <a:r>
              <a:rPr lang="en-US" altLang="en-US"/>
              <a:t>The inverse is </a:t>
            </a:r>
            <a:r>
              <a:rPr lang="en-US" altLang="en-US" i="1"/>
              <a:t>v</a:t>
            </a:r>
            <a:r>
              <a:rPr lang="en-US" altLang="en-US"/>
              <a:t>. Such is the way to proceed.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Euclid’s algorithm for GCD</a:t>
            </a:r>
          </a:p>
        </p:txBody>
      </p:sp>
      <p:sp>
        <p:nvSpPr>
          <p:cNvPr id="73731" name="Rectangle 3"/>
          <p:cNvSpPr>
            <a:spLocks noChangeArrowheads="1"/>
          </p:cNvSpPr>
          <p:nvPr/>
        </p:nvSpPr>
        <p:spPr bwMode="auto">
          <a:xfrm>
            <a:off x="228600" y="1676400"/>
            <a:ext cx="8305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b="1"/>
              <a:t>Proposition 2</a:t>
            </a:r>
          </a:p>
          <a:p>
            <a:pPr algn="l">
              <a:spcBef>
                <a:spcPct val="50000"/>
              </a:spcBef>
            </a:pPr>
            <a:r>
              <a:rPr lang="en-US" altLang="en-US" sz="2000"/>
              <a:t>Given two numbers not prime to one another, to find their greatest common measure.</a:t>
            </a:r>
          </a:p>
          <a:p>
            <a:pPr algn="l">
              <a:spcBef>
                <a:spcPct val="50000"/>
              </a:spcBef>
            </a:pPr>
            <a:r>
              <a:rPr lang="en-US" altLang="en-US" sz="2000"/>
              <a:t>Let AB, CD be the two given numbers not prime to one another.</a:t>
            </a:r>
          </a:p>
          <a:p>
            <a:pPr algn="l">
              <a:spcBef>
                <a:spcPct val="50000"/>
              </a:spcBef>
            </a:pPr>
            <a:r>
              <a:rPr lang="en-US" altLang="en-US" sz="2000"/>
              <a:t>Thus it is required to find the greatest common measure of AB, CD.</a:t>
            </a:r>
          </a:p>
          <a:p>
            <a:pPr algn="l">
              <a:spcBef>
                <a:spcPct val="50000"/>
              </a:spcBef>
            </a:pPr>
            <a:r>
              <a:rPr lang="en-US" altLang="en-US" sz="2000"/>
              <a:t>…..</a:t>
            </a:r>
          </a:p>
          <a:p>
            <a:pPr algn="l">
              <a:spcBef>
                <a:spcPct val="50000"/>
              </a:spcBef>
            </a:pPr>
            <a:r>
              <a:rPr lang="en-US" altLang="en-US" sz="2000"/>
              <a:t>But, if CD does not measure AB, then the less of the numbers AB, CD, being </a:t>
            </a:r>
            <a:r>
              <a:rPr lang="en-US" altLang="en-US" sz="2000" i="1"/>
              <a:t>continually subtracted</a:t>
            </a:r>
            <a:r>
              <a:rPr lang="en-US" altLang="en-US" sz="2000"/>
              <a:t> from the greater, some number will be left which will measure the one before it.</a:t>
            </a:r>
          </a:p>
          <a:p>
            <a:pPr algn="l">
              <a:spcBef>
                <a:spcPct val="50000"/>
              </a:spcBef>
            </a:pPr>
            <a:r>
              <a:rPr lang="en-US" altLang="en-US" sz="2000"/>
              <a:t>…Let such a number measure them, and let it be G.</a:t>
            </a:r>
          </a:p>
          <a:p>
            <a:pPr algn="l">
              <a:spcBef>
                <a:spcPct val="50000"/>
              </a:spcBef>
            </a:pPr>
            <a:r>
              <a:rPr lang="en-US" altLang="en-US" sz="2000"/>
              <a:t>Now, since G measures CD, while CD measures BE, G also measures BE.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ltLang="en-US"/>
              <a:t>Functional vs imperative</a:t>
            </a:r>
            <a:endParaRPr lang="en-US" altLang="en-US"/>
          </a:p>
        </p:txBody>
      </p:sp>
      <p:sp>
        <p:nvSpPr>
          <p:cNvPr id="79875" name="Rectangle 3"/>
          <p:cNvSpPr>
            <a:spLocks noGrp="1" noChangeArrowheads="1"/>
          </p:cNvSpPr>
          <p:nvPr>
            <p:ph type="body" idx="1"/>
          </p:nvPr>
        </p:nvSpPr>
        <p:spPr/>
        <p:txBody>
          <a:bodyPr/>
          <a:lstStyle/>
          <a:p>
            <a:r>
              <a:rPr lang="en-GB" altLang="en-US" sz="2800"/>
              <a:t>The Sumerian division algorithm, which is representative of most algorithms in Mathematics, is an example of a </a:t>
            </a:r>
            <a:r>
              <a:rPr lang="en-GB" altLang="en-US" sz="2800" i="1"/>
              <a:t>functional</a:t>
            </a:r>
            <a:r>
              <a:rPr lang="en-GB" altLang="en-US" sz="2800"/>
              <a:t> </a:t>
            </a:r>
            <a:r>
              <a:rPr lang="en-GB" altLang="en-US" sz="2800" i="1"/>
              <a:t>computation</a:t>
            </a:r>
            <a:r>
              <a:rPr lang="en-GB" altLang="en-US" sz="2800"/>
              <a:t>.</a:t>
            </a:r>
          </a:p>
          <a:p>
            <a:r>
              <a:rPr lang="en-GB" altLang="en-US" sz="2800"/>
              <a:t>The Euclid’s GCD algorithm is an example of an </a:t>
            </a:r>
            <a:r>
              <a:rPr lang="en-GB" altLang="en-US" sz="2800" i="1"/>
              <a:t>imperative computation, </a:t>
            </a:r>
            <a:r>
              <a:rPr lang="en-GB" altLang="en-US" sz="2800"/>
              <a:t>involving iteration and state change.</a:t>
            </a:r>
          </a:p>
          <a:p>
            <a:r>
              <a:rPr lang="en-GB" altLang="en-US" sz="2800"/>
              <a:t>[For more details, see: </a:t>
            </a:r>
            <a:r>
              <a:rPr lang="en-GB" altLang="en-US" sz="2800" i="1"/>
              <a:t>Jean-Luc Chabert</a:t>
            </a:r>
            <a:r>
              <a:rPr lang="en-GB" altLang="en-US" sz="2800"/>
              <a:t>: </a:t>
            </a:r>
            <a:r>
              <a:rPr lang="en-GB" altLang="en-US" sz="2800" i="1"/>
              <a:t>A History of Algorithms</a:t>
            </a:r>
            <a:r>
              <a:rPr lang="en-GB" altLang="en-US" sz="2800"/>
              <a:t>, Springer, 1994]</a:t>
            </a:r>
            <a:endParaRPr lang="en-US" altLang="en-US" sz="2800" i="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Functional computation</a:t>
            </a:r>
          </a:p>
        </p:txBody>
      </p:sp>
      <p:sp>
        <p:nvSpPr>
          <p:cNvPr id="89091" name="Rectangle 3"/>
          <p:cNvSpPr>
            <a:spLocks noGrp="1" noChangeArrowheads="1"/>
          </p:cNvSpPr>
          <p:nvPr>
            <p:ph type="body" idx="1"/>
          </p:nvPr>
        </p:nvSpPr>
        <p:spPr>
          <a:xfrm>
            <a:off x="4029075" y="2082800"/>
            <a:ext cx="4427538" cy="3340100"/>
          </a:xfrm>
        </p:spPr>
        <p:txBody>
          <a:bodyPr/>
          <a:lstStyle/>
          <a:p>
            <a:pPr>
              <a:lnSpc>
                <a:spcPct val="90000"/>
              </a:lnSpc>
            </a:pPr>
            <a:r>
              <a:rPr lang="en-US" altLang="en-US" sz="2800"/>
              <a:t>Apply </a:t>
            </a:r>
            <a:r>
              <a:rPr lang="en-US" altLang="en-US" sz="2800" b="1"/>
              <a:t>functions </a:t>
            </a:r>
            <a:r>
              <a:rPr lang="en-US" altLang="en-US" sz="2800"/>
              <a:t>to input values or intermediate values to compute new outputs.</a:t>
            </a:r>
          </a:p>
          <a:p>
            <a:pPr>
              <a:lnSpc>
                <a:spcPct val="90000"/>
              </a:lnSpc>
            </a:pPr>
            <a:r>
              <a:rPr lang="en-US" altLang="en-US" sz="2800" b="1"/>
              <a:t>Type checking</a:t>
            </a:r>
            <a:r>
              <a:rPr lang="en-US" altLang="en-US" sz="2800"/>
              <a:t> helps ensure the “plug-compatibility” of the inputs/outputs.</a:t>
            </a:r>
          </a:p>
        </p:txBody>
      </p:sp>
      <p:sp>
        <p:nvSpPr>
          <p:cNvPr id="89092" name="Rectangle 4"/>
          <p:cNvSpPr>
            <a:spLocks noChangeArrowheads="1"/>
          </p:cNvSpPr>
          <p:nvPr/>
        </p:nvSpPr>
        <p:spPr bwMode="auto">
          <a:xfrm>
            <a:off x="1828800" y="2362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9095" name="Rectangle 7"/>
          <p:cNvSpPr>
            <a:spLocks noChangeArrowheads="1"/>
          </p:cNvSpPr>
          <p:nvPr/>
        </p:nvSpPr>
        <p:spPr bwMode="auto">
          <a:xfrm>
            <a:off x="2514600" y="2362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9096" name="Rectangle 8"/>
          <p:cNvSpPr>
            <a:spLocks noChangeArrowheads="1"/>
          </p:cNvSpPr>
          <p:nvPr/>
        </p:nvSpPr>
        <p:spPr bwMode="auto">
          <a:xfrm>
            <a:off x="3352800" y="2362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9097" name="Oval 9"/>
          <p:cNvSpPr>
            <a:spLocks noChangeArrowheads="1"/>
          </p:cNvSpPr>
          <p:nvPr/>
        </p:nvSpPr>
        <p:spPr bwMode="auto">
          <a:xfrm>
            <a:off x="2057400" y="3048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9098" name="Line 10"/>
          <p:cNvSpPr>
            <a:spLocks noChangeShapeType="1"/>
          </p:cNvSpPr>
          <p:nvPr/>
        </p:nvSpPr>
        <p:spPr bwMode="auto">
          <a:xfrm>
            <a:off x="1981200" y="27432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099" name="Line 11"/>
          <p:cNvSpPr>
            <a:spLocks noChangeShapeType="1"/>
          </p:cNvSpPr>
          <p:nvPr/>
        </p:nvSpPr>
        <p:spPr bwMode="auto">
          <a:xfrm flipH="1">
            <a:off x="2514600" y="2743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100" name="Line 12"/>
          <p:cNvSpPr>
            <a:spLocks noChangeShapeType="1"/>
          </p:cNvSpPr>
          <p:nvPr/>
        </p:nvSpPr>
        <p:spPr bwMode="auto">
          <a:xfrm flipH="1">
            <a:off x="1905000" y="35052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102" name="Oval 14"/>
          <p:cNvSpPr>
            <a:spLocks noChangeArrowheads="1"/>
          </p:cNvSpPr>
          <p:nvPr/>
        </p:nvSpPr>
        <p:spPr bwMode="auto">
          <a:xfrm>
            <a:off x="2743200" y="3657600"/>
            <a:ext cx="6096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9107" name="Line 19"/>
          <p:cNvSpPr>
            <a:spLocks noChangeShapeType="1"/>
          </p:cNvSpPr>
          <p:nvPr/>
        </p:nvSpPr>
        <p:spPr bwMode="auto">
          <a:xfrm>
            <a:off x="2605088" y="3444875"/>
            <a:ext cx="301625" cy="263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108" name="Line 20"/>
          <p:cNvSpPr>
            <a:spLocks noChangeShapeType="1"/>
          </p:cNvSpPr>
          <p:nvPr/>
        </p:nvSpPr>
        <p:spPr bwMode="auto">
          <a:xfrm flipH="1">
            <a:off x="3194050" y="2755900"/>
            <a:ext cx="412750" cy="927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109" name="Line 21"/>
          <p:cNvSpPr>
            <a:spLocks noChangeShapeType="1"/>
          </p:cNvSpPr>
          <p:nvPr/>
        </p:nvSpPr>
        <p:spPr bwMode="auto">
          <a:xfrm>
            <a:off x="3043238" y="4021138"/>
            <a:ext cx="12700" cy="412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122" name="Rectangle 34"/>
          <p:cNvSpPr>
            <a:spLocks noChangeArrowheads="1"/>
          </p:cNvSpPr>
          <p:nvPr/>
        </p:nvSpPr>
        <p:spPr bwMode="auto">
          <a:xfrm>
            <a:off x="1703388" y="3883025"/>
            <a:ext cx="438150" cy="3635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9123" name="Rectangle 35"/>
          <p:cNvSpPr>
            <a:spLocks noChangeArrowheads="1"/>
          </p:cNvSpPr>
          <p:nvPr/>
        </p:nvSpPr>
        <p:spPr bwMode="auto">
          <a:xfrm>
            <a:off x="2846388" y="4435475"/>
            <a:ext cx="438150" cy="3635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2587</TotalTime>
  <Words>3543</Words>
  <Application>Microsoft Office PowerPoint</Application>
  <PresentationFormat>On-screen Show (4:3)</PresentationFormat>
  <Paragraphs>611</Paragraphs>
  <Slides>50</Slides>
  <Notes>23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Default Design</vt:lpstr>
      <vt:lpstr>Brief history of “programming”</vt:lpstr>
      <vt:lpstr>Al-Khwarizmi, 860AD</vt:lpstr>
      <vt:lpstr>“Algorists” 1504AD</vt:lpstr>
      <vt:lpstr>Sumerian division algorithm, 2000BC</vt:lpstr>
      <vt:lpstr>Sumerian division, translated</vt:lpstr>
      <vt:lpstr>Sumerian division, symbolically</vt:lpstr>
      <vt:lpstr>Euclid’s algorithm for GCD</vt:lpstr>
      <vt:lpstr>Functional vs imperative</vt:lpstr>
      <vt:lpstr>Functional computation</vt:lpstr>
      <vt:lpstr>Imperative computation</vt:lpstr>
      <vt:lpstr>Introduction to Haskell</vt:lpstr>
      <vt:lpstr>Language Evolution</vt:lpstr>
      <vt:lpstr>C  Programming Language</vt:lpstr>
      <vt:lpstr>ML programming language</vt:lpstr>
      <vt:lpstr>Haskell</vt:lpstr>
      <vt:lpstr>Haskell B Curry</vt:lpstr>
      <vt:lpstr>Why Study Haskell?</vt:lpstr>
      <vt:lpstr>Why Study Haskell?</vt:lpstr>
      <vt:lpstr>Most Research Languages</vt:lpstr>
      <vt:lpstr>Successful Research Languages</vt:lpstr>
      <vt:lpstr>C++, Java, Perl, Ruby</vt:lpstr>
      <vt:lpstr>Committee languages</vt:lpstr>
      <vt:lpstr>Haskell</vt:lpstr>
      <vt:lpstr>PowerPoint Presentation</vt:lpstr>
      <vt:lpstr>Function Types in Haskell</vt:lpstr>
      <vt:lpstr>Basic Overview of Haskell</vt:lpstr>
      <vt:lpstr>Overview by Type</vt:lpstr>
      <vt:lpstr>Simple Compound Types</vt:lpstr>
      <vt:lpstr>Patterns and Declarations</vt:lpstr>
      <vt:lpstr>Functions and Pattern Matching</vt:lpstr>
      <vt:lpstr>More Functions on Lists </vt:lpstr>
      <vt:lpstr>More Efficient Reverse</vt:lpstr>
      <vt:lpstr>List Comprehensions</vt:lpstr>
      <vt:lpstr>Datatype Declarations </vt:lpstr>
      <vt:lpstr>Datatypes and Pattern Matching</vt:lpstr>
      <vt:lpstr>Case Expression</vt:lpstr>
      <vt:lpstr>Evaluation by Cases</vt:lpstr>
      <vt:lpstr>Laziness</vt:lpstr>
      <vt:lpstr>Using Laziness</vt:lpstr>
      <vt:lpstr>A Lazy Paradigm</vt:lpstr>
      <vt:lpstr>Core Haskell</vt:lpstr>
      <vt:lpstr>Testing</vt:lpstr>
      <vt:lpstr>Test Interactively</vt:lpstr>
      <vt:lpstr>QuickCheck</vt:lpstr>
      <vt:lpstr>QuickCheck</vt:lpstr>
      <vt:lpstr>Things to Notice</vt:lpstr>
      <vt:lpstr>Things to Notice</vt:lpstr>
      <vt:lpstr>Things to Notice</vt:lpstr>
      <vt:lpstr>Things to Notice</vt:lpstr>
      <vt:lpstr>More Info: haskell.org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Reddy</dc:creator>
  <cp:lastModifiedBy>Reddy</cp:lastModifiedBy>
  <cp:revision>19</cp:revision>
  <cp:lastPrinted>2012-09-28T10:47:19Z</cp:lastPrinted>
  <dcterms:created xsi:type="dcterms:W3CDTF">2012-09-27T10:37:15Z</dcterms:created>
  <dcterms:modified xsi:type="dcterms:W3CDTF">2017-01-24T15:02:27Z</dcterms:modified>
</cp:coreProperties>
</file>