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9d7e681d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9d7e681d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9b6163e0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9b6163e0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9b36e1b4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9b36e1b4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5a96d4fa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5a96d4fa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5a96d4fa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5a96d4fa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9b36e1b4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9b36e1b4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68073cf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68073cf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68073cfe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68073cf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68073cfe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68073cf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68073cfe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268073cf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9b36e1b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9b36e1b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68073cfe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268073cfe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5a96d4f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25a96d4f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68c9e3c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68c9e3c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68c9e3cb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68c9e3cb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68c9e3cb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268c9e3cb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68c9e3cb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268c9e3cb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268c9e3c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268c9e3c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68c9e3cb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268c9e3cb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68c9e3cb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268c9e3cb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268c9e3cb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268c9e3cb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5a96d4fa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5a96d4fa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268c9e3cb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268c9e3cb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68c9e3cb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268c9e3cb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68c9e3cb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268c9e3cb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268c9e3cb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268c9e3cb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5a96d4f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25a96d4f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268073cfe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268073cfe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25a96d4fa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25a96d4f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c3185db8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c3185db8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2c3185db8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2c3185db8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268073cfe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268073cfe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9b36e1b4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9b36e1b4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268073cfe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268073cfe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268073cfe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268073cfe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268073cfe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268073cfe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2c3185db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2c3185db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5a96d4fa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5a96d4fa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9b6163e0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9b6163e0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9b36e1b4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9b36e1b4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9b6163e0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9b6163e0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9b6163e0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9b6163e0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hyperlink" Target="https://doi.org/10.1007/s11042-022-13644-y" TargetMode="External"/><Relationship Id="rId5" Type="http://schemas.openxmlformats.org/officeDocument/2006/relationships/hyperlink" Target="about:blank" TargetMode="External"/><Relationship Id="rId6" Type="http://schemas.openxmlformats.org/officeDocument/2006/relationships/hyperlink" Target="https://doi.org/10.31590/ejosat.1013049" TargetMode="External"/><Relationship Id="rId7" Type="http://schemas.openxmlformats.org/officeDocument/2006/relationships/hyperlink" Target="https://universe.roboflow.com/armecin-workspace/improper-sitting-av8w4" TargetMode="External"/><Relationship Id="rId8" Type="http://schemas.openxmlformats.org/officeDocument/2006/relationships/hyperlink" Target="https://universe.roboflow.com/augmented-startups/drowsiness-detection-cntmz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hyperlink" Target="https://doi.org/10.1038/s41598-021-81216-5" TargetMode="External"/><Relationship Id="rId5" Type="http://schemas.openxmlformats.org/officeDocument/2006/relationships/hyperlink" Target="about:blank" TargetMode="External"/><Relationship Id="rId6" Type="http://schemas.openxmlformats.org/officeDocument/2006/relationships/hyperlink" Target="https://doi.org/10.3390/app14166985" TargetMode="External"/><Relationship Id="rId7" Type="http://schemas.openxmlformats.org/officeDocument/2006/relationships/hyperlink" Target="https://doi.org/10.3390/jcm10245951" TargetMode="External"/><Relationship Id="rId8" Type="http://schemas.openxmlformats.org/officeDocument/2006/relationships/hyperlink" Target="https://doi.org/10.1007/s00500-021-06156-8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hyperlink" Target="https://doi.org/10.48550/arXiv.1506.02640" TargetMode="External"/><Relationship Id="rId5" Type="http://schemas.openxmlformats.org/officeDocument/2006/relationships/hyperlink" Target="about:blank" TargetMode="External"/><Relationship Id="rId6" Type="http://schemas.openxmlformats.org/officeDocument/2006/relationships/hyperlink" Target="https://doi.org/10.1109/access.2024.3439346" TargetMode="External"/><Relationship Id="rId7" Type="http://schemas.openxmlformats.org/officeDocument/2006/relationships/hyperlink" Target="https://doi.org/10.1123/jpah.2021-0179" TargetMode="External"/><Relationship Id="rId8" Type="http://schemas.openxmlformats.org/officeDocument/2006/relationships/hyperlink" Target="https://doi.org/10.22214/ijraset.2024.58666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Relationship Id="rId6" Type="http://schemas.openxmlformats.org/officeDocument/2006/relationships/hyperlink" Target="https://doi.org/10.1016/j.compag.2024.108728" TargetMode="External"/><Relationship Id="rId7" Type="http://schemas.openxmlformats.org/officeDocument/2006/relationships/hyperlink" Target="https://doi.org/10.1051/e3sconf/202450701045" TargetMode="External"/><Relationship Id="rId8" Type="http://schemas.openxmlformats.org/officeDocument/2006/relationships/hyperlink" Target="https://doi.org/10.3390/s21030777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Relationship Id="rId6" Type="http://schemas.openxmlformats.org/officeDocument/2006/relationships/hyperlink" Target="https://doi.org/10.3390/s21093263" TargetMode="External"/><Relationship Id="rId7" Type="http://schemas.openxmlformats.org/officeDocument/2006/relationships/hyperlink" Target="https://doi.org/10.3390/su14191227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about:bl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00700"/>
            <a:ext cx="8520600" cy="8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Researchers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Celajes, Aeron Red 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Mallari, Angelo Gerard 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4BSCS-1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Computer Studies\Documents\CCS X-Files\EFJuachon\Photoshop Projects\NEU LOGOS\NEU LOGO High Resolution PNG.png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832725" y="1525000"/>
            <a:ext cx="73524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 Comparative Analysis of Object Detection Models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Compared to other object detection models like Faster R-CNN and YOLO models, it was compared and results to that YOLO being better in performance making YOLO ideal for real-time applications (Abdulghani &amp; Menekşe Dalveren, 2022).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Then now YOLOv8 improves on its previous models when it comes to balancing of speed and accuracy (Mohan et al., 2024).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832725" y="1525000"/>
            <a:ext cx="7352400" cy="30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Challenges and Future Directions</a:t>
            </a:r>
            <a:endParaRPr b="1" sz="16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challenges that can occur in object detection are such as customizing the dataset itself considering the variation of pixels, processing of low-resolutions, handling different sizes of multiple objects, the availability of the labeled data, and handling overlapping objects (Diwan et al., 2022).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More datasets can result to better performance of a model.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ctrTitle"/>
          </p:nvPr>
        </p:nvSpPr>
        <p:spPr>
          <a:xfrm>
            <a:off x="262650" y="1637700"/>
            <a:ext cx="85206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Research Gap or Hypothesis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Computer Studies\Documents\CCS X-Files\EFJuachon\Photoshop Projects\NEU LOGOS\NEU LOGO High Resolution PNG.png"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818725" y="1349825"/>
            <a:ext cx="7352400" cy="30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Research Gap</a:t>
            </a:r>
            <a:endParaRPr b="1" sz="16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Limited AI multiple solution models:</a:t>
            </a:r>
            <a:r>
              <a:rPr lang="en" sz="1300">
                <a:solidFill>
                  <a:schemeClr val="dk1"/>
                </a:solidFill>
              </a:rPr>
              <a:t> Current AI models in health monitoring rarely address multiple issues simultaneously.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Focus on single health issues:</a:t>
            </a:r>
            <a:r>
              <a:rPr lang="en" sz="1300">
                <a:solidFill>
                  <a:schemeClr val="dk1"/>
                </a:solidFill>
              </a:rPr>
              <a:t> Recent studies focus on single health concerns, such as posture detection, using tools like IoT and MediaPipe (Sreevani et al., 2024).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Lack of integrated health solutions:</a:t>
            </a:r>
            <a:r>
              <a:rPr lang="en" sz="1300">
                <a:solidFill>
                  <a:schemeClr val="dk1"/>
                </a:solidFill>
              </a:rPr>
              <a:t> A comprehensive model for detecting posture, drowsiness, and disengagement (via eye gaze) is lacking.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818725" y="1349825"/>
            <a:ext cx="73524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Hypothesis</a:t>
            </a:r>
            <a:endParaRPr b="1" sz="16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Null </a:t>
            </a:r>
            <a:r>
              <a:rPr b="1" lang="en" sz="1300">
                <a:solidFill>
                  <a:schemeClr val="dk1"/>
                </a:solidFill>
              </a:rPr>
              <a:t>Hypothesis (H₀)</a:t>
            </a:r>
            <a:r>
              <a:rPr b="1" lang="en" sz="1300">
                <a:solidFill>
                  <a:schemeClr val="dk1"/>
                </a:solidFill>
              </a:rPr>
              <a:t>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YOLOv8 does not effectively detect posture, drowsiness, and eye gaze in computer users with low mAP, precision, and recall, which makes it not a reliable model for computer user health monitoring.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Alternative Hypothesis (H₁):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YOLOv8 can effectively detect posture, drowsiness, and eye gaze in computer users with high </a:t>
            </a:r>
            <a:r>
              <a:rPr lang="en" sz="1300">
                <a:solidFill>
                  <a:schemeClr val="dk1"/>
                </a:solidFill>
              </a:rPr>
              <a:t>mAP</a:t>
            </a:r>
            <a:r>
              <a:rPr lang="en" sz="1300">
                <a:solidFill>
                  <a:schemeClr val="dk1"/>
                </a:solidFill>
              </a:rPr>
              <a:t>, precision, and recall, which makes it a reliable model for computer user health monitoring.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ctrTitle"/>
          </p:nvPr>
        </p:nvSpPr>
        <p:spPr>
          <a:xfrm>
            <a:off x="262650" y="1637700"/>
            <a:ext cx="85206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Methodologies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Computer Studies\Documents\CCS X-Files\EFJuachon\Photoshop Projects\NEU LOGOS\NEU LOGO High Resolution PNG.png"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818725" y="1349825"/>
            <a:ext cx="73524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Dataset Collection</a:t>
            </a:r>
            <a:endParaRPr b="1" sz="16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datasets that were used to train the models are from Roboflow which are already annotated and labeled with its specific class names.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818725" y="1349825"/>
            <a:ext cx="73524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Dataset Preprocessing and Augmentation</a:t>
            </a:r>
            <a:endParaRPr b="1" sz="16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Techniques such as stretching it by 640 x 640 and auto orientation were used before proceeding to the data augmentation.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techniques used in data augmentation varies per dataset with their specific purposes.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818725" y="1349825"/>
            <a:ext cx="73524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Model Training</a:t>
            </a:r>
            <a:endParaRPr b="1" sz="16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Using YOLOv8, the researchers trained their models with the annotated and labeled datasets.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YOLOv8 is known for </a:t>
            </a:r>
            <a:r>
              <a:rPr lang="en" sz="1800">
                <a:solidFill>
                  <a:schemeClr val="dk1"/>
                </a:solidFill>
              </a:rPr>
              <a:t>its</a:t>
            </a:r>
            <a:r>
              <a:rPr lang="en" sz="1800">
                <a:solidFill>
                  <a:schemeClr val="dk1"/>
                </a:solidFill>
              </a:rPr>
              <a:t> reliability lately than other newer YOLO models such as YOLOv9 and YOLOv11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818725" y="1349825"/>
            <a:ext cx="7352400" cy="30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Evaluation Metrics</a:t>
            </a:r>
            <a:endParaRPr b="1" sz="16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models were evaluated using metrics such as mAP/mAP50, precision, and recall.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For more deeper insights of the model’s performance, the researchers used additional metrics such as mAP50-95, Confusion Matrix, F1-Score, Box loss, Classification loss, and Distribution Focal loss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262650" y="1637700"/>
            <a:ext cx="85206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Computer Studies\Documents\CCS X-Files\EFJuachon\Photoshop Projects\NEU LOGOS\NEU LOGO High Resolution PNG.png"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818725" y="1349825"/>
            <a:ext cx="73524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Data Splitting</a:t>
            </a:r>
            <a:endParaRPr b="1" sz="16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By dividing it into three separate parts: training data, validation data, and test data, we can be sure that the model doesn’t just use the same datasets for training.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ctrTitle"/>
          </p:nvPr>
        </p:nvSpPr>
        <p:spPr>
          <a:xfrm>
            <a:off x="262650" y="1637700"/>
            <a:ext cx="85206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Results and Discussions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Computer Studies\Documents\CCS X-Files\EFJuachon\Photoshop Projects\NEU LOGOS\NEU LOGO High Resolution PNG.png"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236" name="Google Shape;2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ctrTitle"/>
          </p:nvPr>
        </p:nvSpPr>
        <p:spPr>
          <a:xfrm>
            <a:off x="262650" y="1637700"/>
            <a:ext cx="85206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Posture Model Metrics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Computer Studies\Documents\CCS X-Files\EFJuachon\Photoshop Projects\NEU LOGOS\NEU LOGO High Resolution PNG.png"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245" name="Google Shape;2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253" name="Google Shape;2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255" name="Google Shape;255;p35"/>
          <p:cNvSpPr txBox="1"/>
          <p:nvPr/>
        </p:nvSpPr>
        <p:spPr>
          <a:xfrm>
            <a:off x="818725" y="1349825"/>
            <a:ext cx="46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mAP50 for Posture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1050" y="1890400"/>
            <a:ext cx="191452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 txBox="1"/>
          <p:nvPr/>
        </p:nvSpPr>
        <p:spPr>
          <a:xfrm>
            <a:off x="972251" y="4271650"/>
            <a:ext cx="3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mAP50 - Confidence Curve for Posture</a:t>
            </a:r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4176225" y="2195600"/>
            <a:ext cx="45105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mAP50 </a:t>
            </a:r>
            <a:r>
              <a:rPr b="1" lang="en" sz="1300">
                <a:solidFill>
                  <a:schemeClr val="dk1"/>
                </a:solidFill>
              </a:rPr>
              <a:t>epoch 1 ≈ </a:t>
            </a:r>
            <a:r>
              <a:rPr b="1" lang="en" sz="1300">
                <a:solidFill>
                  <a:schemeClr val="dk1"/>
                </a:solidFill>
              </a:rPr>
              <a:t>0.35424</a:t>
            </a:r>
            <a:r>
              <a:rPr b="1" lang="en" sz="1300">
                <a:solidFill>
                  <a:schemeClr val="dk1"/>
                </a:solidFill>
              </a:rPr>
              <a:t> or 35.4%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mAP50 </a:t>
            </a:r>
            <a:r>
              <a:rPr b="1" lang="en" sz="1300">
                <a:solidFill>
                  <a:schemeClr val="dk1"/>
                </a:solidFill>
              </a:rPr>
              <a:t>epoch 24 ≈ </a:t>
            </a:r>
            <a:r>
              <a:rPr b="1" lang="en" sz="1300">
                <a:solidFill>
                  <a:schemeClr val="dk1"/>
                </a:solidFill>
              </a:rPr>
              <a:t>0.78798</a:t>
            </a:r>
            <a:r>
              <a:rPr b="1" lang="en" sz="1300">
                <a:solidFill>
                  <a:schemeClr val="dk1"/>
                </a:solidFill>
              </a:rPr>
              <a:t> or 78.8% (optimal)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mAP50 </a:t>
            </a:r>
            <a:r>
              <a:rPr b="1" lang="en" sz="1300">
                <a:solidFill>
                  <a:schemeClr val="dk1"/>
                </a:solidFill>
              </a:rPr>
              <a:t>epoch 25 ≈ </a:t>
            </a:r>
            <a:r>
              <a:rPr b="1" lang="en" sz="1300">
                <a:solidFill>
                  <a:schemeClr val="dk1"/>
                </a:solidFill>
              </a:rPr>
              <a:t>0.789</a:t>
            </a:r>
            <a:r>
              <a:rPr b="1" lang="en" sz="1300">
                <a:solidFill>
                  <a:schemeClr val="dk1"/>
                </a:solidFill>
              </a:rPr>
              <a:t> or 78.9%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This improvement indicates the model’s enhanced ability to accurately localize and classify objects with moderate performance sustaining within the final epochs.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265" name="Google Shape;2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267" name="Google Shape;267;p36"/>
          <p:cNvSpPr txBox="1"/>
          <p:nvPr/>
        </p:nvSpPr>
        <p:spPr>
          <a:xfrm>
            <a:off x="818725" y="1349825"/>
            <a:ext cx="46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Precision for Posture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719700" y="42030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 Precision for Posture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7625" y="1842426"/>
            <a:ext cx="1822122" cy="22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/>
        </p:nvSpPr>
        <p:spPr>
          <a:xfrm>
            <a:off x="4176225" y="2195600"/>
            <a:ext cx="45105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Precision </a:t>
            </a:r>
            <a:r>
              <a:rPr b="1" lang="en" sz="1300">
                <a:solidFill>
                  <a:schemeClr val="dk1"/>
                </a:solidFill>
              </a:rPr>
              <a:t>epoch 1 ≈ </a:t>
            </a:r>
            <a:r>
              <a:rPr b="1" lang="en" sz="1300">
                <a:solidFill>
                  <a:schemeClr val="dk1"/>
                </a:solidFill>
              </a:rPr>
              <a:t>0.29952</a:t>
            </a:r>
            <a:r>
              <a:rPr b="1" lang="en" sz="1300">
                <a:solidFill>
                  <a:schemeClr val="dk1"/>
                </a:solidFill>
              </a:rPr>
              <a:t> or 30.0%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Precision </a:t>
            </a:r>
            <a:r>
              <a:rPr b="1" lang="en" sz="1300">
                <a:solidFill>
                  <a:schemeClr val="dk1"/>
                </a:solidFill>
              </a:rPr>
              <a:t>epoch 24 ≈ </a:t>
            </a:r>
            <a:r>
              <a:rPr b="1" lang="en" sz="1300">
                <a:solidFill>
                  <a:schemeClr val="dk1"/>
                </a:solidFill>
              </a:rPr>
              <a:t>0.70137</a:t>
            </a:r>
            <a:r>
              <a:rPr b="1" lang="en" sz="1300">
                <a:solidFill>
                  <a:schemeClr val="dk1"/>
                </a:solidFill>
              </a:rPr>
              <a:t> or 70.1% (optimal)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Precision </a:t>
            </a:r>
            <a:r>
              <a:rPr b="1" lang="en" sz="1300">
                <a:solidFill>
                  <a:schemeClr val="dk1"/>
                </a:solidFill>
              </a:rPr>
              <a:t>epoch 25 ≈ </a:t>
            </a:r>
            <a:r>
              <a:rPr b="1" lang="en" sz="1300">
                <a:solidFill>
                  <a:schemeClr val="dk1"/>
                </a:solidFill>
              </a:rPr>
              <a:t>0.70614</a:t>
            </a:r>
            <a:r>
              <a:rPr b="1" lang="en" sz="1300">
                <a:solidFill>
                  <a:schemeClr val="dk1"/>
                </a:solidFill>
              </a:rPr>
              <a:t> or 70.6%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This indicates that as the training progresses, the model becomes better at identifying correct posture classes, but it could have an improvement to have a higher precision overall.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277" name="Google Shape;2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279" name="Google Shape;279;p37"/>
          <p:cNvSpPr txBox="1"/>
          <p:nvPr/>
        </p:nvSpPr>
        <p:spPr>
          <a:xfrm>
            <a:off x="818725" y="1349825"/>
            <a:ext cx="46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Recall for Posture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0675" y="1936900"/>
            <a:ext cx="17621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 txBox="1"/>
          <p:nvPr/>
        </p:nvSpPr>
        <p:spPr>
          <a:xfrm>
            <a:off x="900875" y="4155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 Recall for Posture</a:t>
            </a:r>
            <a:endParaRPr/>
          </a:p>
        </p:txBody>
      </p:sp>
      <p:sp>
        <p:nvSpPr>
          <p:cNvPr id="283" name="Google Shape;283;p37"/>
          <p:cNvSpPr txBox="1"/>
          <p:nvPr/>
        </p:nvSpPr>
        <p:spPr>
          <a:xfrm>
            <a:off x="4176225" y="2195600"/>
            <a:ext cx="45105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Recall </a:t>
            </a:r>
            <a:r>
              <a:rPr b="1" lang="en" sz="1300">
                <a:solidFill>
                  <a:schemeClr val="dk1"/>
                </a:solidFill>
              </a:rPr>
              <a:t>epoch 1 ≈ </a:t>
            </a:r>
            <a:r>
              <a:rPr b="1" lang="en" sz="1300">
                <a:solidFill>
                  <a:schemeClr val="dk1"/>
                </a:solidFill>
              </a:rPr>
              <a:t>0.50708</a:t>
            </a:r>
            <a:r>
              <a:rPr b="1" lang="en" sz="1300">
                <a:solidFill>
                  <a:schemeClr val="dk1"/>
                </a:solidFill>
              </a:rPr>
              <a:t> or 50.7%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Recall </a:t>
            </a:r>
            <a:r>
              <a:rPr b="1" lang="en" sz="1300">
                <a:solidFill>
                  <a:schemeClr val="dk1"/>
                </a:solidFill>
              </a:rPr>
              <a:t>epoch 24 ≈ </a:t>
            </a:r>
            <a:r>
              <a:rPr b="1" lang="en" sz="1300">
                <a:solidFill>
                  <a:schemeClr val="dk1"/>
                </a:solidFill>
              </a:rPr>
              <a:t>0.75461</a:t>
            </a:r>
            <a:r>
              <a:rPr b="1" lang="en" sz="1300">
                <a:solidFill>
                  <a:schemeClr val="dk1"/>
                </a:solidFill>
              </a:rPr>
              <a:t> or 75.5% (optimal)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Recall </a:t>
            </a:r>
            <a:r>
              <a:rPr b="1" lang="en" sz="1300">
                <a:solidFill>
                  <a:schemeClr val="dk1"/>
                </a:solidFill>
              </a:rPr>
              <a:t>epoch 25 ≈ </a:t>
            </a:r>
            <a:r>
              <a:rPr b="1" lang="en" sz="1300">
                <a:solidFill>
                  <a:schemeClr val="dk1"/>
                </a:solidFill>
              </a:rPr>
              <a:t>0.7502</a:t>
            </a:r>
            <a:r>
              <a:rPr b="1" lang="en" sz="1300">
                <a:solidFill>
                  <a:schemeClr val="dk1"/>
                </a:solidFill>
              </a:rPr>
              <a:t> or 75.0%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This implies that the model improves at capturing relevant instances as training goes on, but improvements can be done as it may still be able to achieve a higher overall recall.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ctrTitle"/>
          </p:nvPr>
        </p:nvSpPr>
        <p:spPr>
          <a:xfrm>
            <a:off x="262650" y="1637700"/>
            <a:ext cx="85206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Drowsiness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Model Metrics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Computer Studies\Documents\CCS X-Files\EFJuachon\Photoshop Projects\NEU LOGOS\NEU LOGO High Resolution PNG.png"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290" name="Google Shape;29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292" name="Google Shape;292;p38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297" name="Google Shape;2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298" name="Google Shape;29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818725" y="1349825"/>
            <a:ext cx="46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mAP50 for Drowsiness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01" name="Google Shape;301;p39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4244400" y="2195600"/>
            <a:ext cx="4442400" cy="23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mAP50 epoch 1 ≈ </a:t>
            </a:r>
            <a:r>
              <a:rPr b="1" lang="en" sz="1300">
                <a:solidFill>
                  <a:schemeClr val="dk1"/>
                </a:solidFill>
              </a:rPr>
              <a:t>0.21902</a:t>
            </a:r>
            <a:r>
              <a:rPr b="1" lang="en" sz="1300">
                <a:solidFill>
                  <a:schemeClr val="dk1"/>
                </a:solidFill>
              </a:rPr>
              <a:t> or 21.9%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mAP50 epoch 25 ≈ </a:t>
            </a:r>
            <a:r>
              <a:rPr b="1" lang="en" sz="1300">
                <a:solidFill>
                  <a:schemeClr val="dk1"/>
                </a:solidFill>
              </a:rPr>
              <a:t>0.97229</a:t>
            </a:r>
            <a:r>
              <a:rPr b="1" lang="en" sz="1300">
                <a:solidFill>
                  <a:schemeClr val="dk1"/>
                </a:solidFill>
              </a:rPr>
              <a:t> or 97.2% (optimal)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This improvement indicates the model’s enhanced ability to accurately localize and classify objects with high performance sustaining within the final epochs.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972251" y="4271650"/>
            <a:ext cx="3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4: mAP50 for Drowsiness</a:t>
            </a:r>
            <a:endParaRPr/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1169" y="1888238"/>
            <a:ext cx="1862156" cy="23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309" name="Google Shape;3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310" name="Google Shape;3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0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818725" y="1349825"/>
            <a:ext cx="46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Precision for Drowsiness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4176225" y="2179875"/>
            <a:ext cx="45105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Precision epoch 1 ≈ </a:t>
            </a:r>
            <a:r>
              <a:rPr b="1" lang="en" sz="1300">
                <a:solidFill>
                  <a:schemeClr val="dk1"/>
                </a:solidFill>
              </a:rPr>
              <a:t>0.36134</a:t>
            </a:r>
            <a:r>
              <a:rPr b="1" lang="en" sz="1300">
                <a:solidFill>
                  <a:schemeClr val="dk1"/>
                </a:solidFill>
              </a:rPr>
              <a:t> or 36.1%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Precision epoch 25 ≈ </a:t>
            </a:r>
            <a:r>
              <a:rPr b="1" lang="en" sz="1300">
                <a:solidFill>
                  <a:schemeClr val="dk1"/>
                </a:solidFill>
              </a:rPr>
              <a:t>0.95448</a:t>
            </a:r>
            <a:r>
              <a:rPr b="1" lang="en" sz="1300">
                <a:solidFill>
                  <a:schemeClr val="dk1"/>
                </a:solidFill>
              </a:rPr>
              <a:t> or 95.4% (optimal)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This indicates that as the training progresses, the model becomes better at identifying the correct drowsy class, wherein this model is highly effective at it.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15" name="Google Shape;315;p40"/>
          <p:cNvSpPr txBox="1"/>
          <p:nvPr/>
        </p:nvSpPr>
        <p:spPr>
          <a:xfrm>
            <a:off x="719700" y="42030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5: Precision for Drowsiness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6" name="Google Shape;31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3000" y="1831851"/>
            <a:ext cx="1873400" cy="23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321" name="Google Shape;3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322" name="Google Shape;32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1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818725" y="1349825"/>
            <a:ext cx="46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Recall for Drowsiness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25" name="Google Shape;325;p41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41"/>
          <p:cNvSpPr txBox="1"/>
          <p:nvPr/>
        </p:nvSpPr>
        <p:spPr>
          <a:xfrm>
            <a:off x="4392325" y="2179875"/>
            <a:ext cx="42942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Recall epoch 1 ≈ </a:t>
            </a:r>
            <a:r>
              <a:rPr b="1" lang="en" sz="1300">
                <a:solidFill>
                  <a:schemeClr val="dk1"/>
                </a:solidFill>
              </a:rPr>
              <a:t>0.29545</a:t>
            </a:r>
            <a:r>
              <a:rPr b="1" lang="en" sz="1300">
                <a:solidFill>
                  <a:schemeClr val="dk1"/>
                </a:solidFill>
              </a:rPr>
              <a:t> or 29.5%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Recall epoch 25 ≈ </a:t>
            </a:r>
            <a:r>
              <a:rPr b="1" lang="en" sz="1300">
                <a:solidFill>
                  <a:schemeClr val="dk1"/>
                </a:solidFill>
              </a:rPr>
              <a:t>0.9532</a:t>
            </a:r>
            <a:r>
              <a:rPr b="1" lang="en" sz="1300">
                <a:solidFill>
                  <a:schemeClr val="dk1"/>
                </a:solidFill>
              </a:rPr>
              <a:t> or 95.3% (optimal)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This implies that the model has a high effective ability in capturing relevant instances as it even improves as training goes on.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27" name="Google Shape;327;p41"/>
          <p:cNvSpPr txBox="1"/>
          <p:nvPr/>
        </p:nvSpPr>
        <p:spPr>
          <a:xfrm>
            <a:off x="900875" y="4155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6: Recall for Drowsiness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8" name="Google Shape;32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3372" y="1832313"/>
            <a:ext cx="1915016" cy="23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95800" y="1341915"/>
            <a:ext cx="73524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Abstract</a:t>
            </a:r>
            <a:endParaRPr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proposed paper aims to develop and analyze a multiple AI solution model for computer user health monitoring using YOLOv8 if it is an effective model or not.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multiple AI solutions for these focuses solely in posture, drowsiness and eye gaze.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measurement of performance of the model was measured in terms of mean Average Precision (mAP), Precision, and Recall.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conclusion of this study is that the YOLOv8 is indeed effective as it gives high mAP, precision and recall, hence rejecting the null hypothesis.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ctrTitle"/>
          </p:nvPr>
        </p:nvSpPr>
        <p:spPr>
          <a:xfrm>
            <a:off x="262650" y="1637700"/>
            <a:ext cx="85206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Eye Gaze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Model Metrics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Computer Studies\Documents\CCS X-Files\EFJuachon\Photoshop Projects\NEU LOGOS\NEU LOGO High Resolution PNG.png" id="334" name="Google Shape;3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335" name="Google Shape;33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2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337" name="Google Shape;337;p42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342" name="Google Shape;3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343" name="Google Shape;34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3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345" name="Google Shape;345;p43"/>
          <p:cNvSpPr txBox="1"/>
          <p:nvPr/>
        </p:nvSpPr>
        <p:spPr>
          <a:xfrm>
            <a:off x="818725" y="1349825"/>
            <a:ext cx="46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mAP50 for Eye Gaze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46" name="Google Shape;346;p43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43"/>
          <p:cNvSpPr txBox="1"/>
          <p:nvPr/>
        </p:nvSpPr>
        <p:spPr>
          <a:xfrm>
            <a:off x="4176225" y="2195600"/>
            <a:ext cx="45105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mAP50 epoch 1 ≈ </a:t>
            </a:r>
            <a:r>
              <a:rPr b="1" lang="en" sz="1300">
                <a:solidFill>
                  <a:schemeClr val="dk1"/>
                </a:solidFill>
              </a:rPr>
              <a:t>0.44136</a:t>
            </a:r>
            <a:r>
              <a:rPr b="1" lang="en" sz="1300">
                <a:solidFill>
                  <a:schemeClr val="dk1"/>
                </a:solidFill>
              </a:rPr>
              <a:t> or 44.1%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map50 epoch 22 ≈ 0.9496 or 95.0% (optimal)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mAP50 epoch 25 ≈ </a:t>
            </a:r>
            <a:r>
              <a:rPr b="1" lang="en" sz="1300">
                <a:solidFill>
                  <a:schemeClr val="dk1"/>
                </a:solidFill>
              </a:rPr>
              <a:t>0.95751</a:t>
            </a:r>
            <a:r>
              <a:rPr b="1" lang="en" sz="1300">
                <a:solidFill>
                  <a:schemeClr val="dk1"/>
                </a:solidFill>
              </a:rPr>
              <a:t> or 95.8%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This improvement indicates the model’s enhanced ability to accurately localize and classify objects with high performance sustaining within the final epochs.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48" name="Google Shape;348;p43"/>
          <p:cNvSpPr txBox="1"/>
          <p:nvPr/>
        </p:nvSpPr>
        <p:spPr>
          <a:xfrm>
            <a:off x="818726" y="4286300"/>
            <a:ext cx="3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7: mAP50 for Eye Gaze</a:t>
            </a:r>
            <a:endParaRPr/>
          </a:p>
        </p:txBody>
      </p:sp>
      <p:pic>
        <p:nvPicPr>
          <p:cNvPr id="349" name="Google Shape;349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2275" y="1918800"/>
            <a:ext cx="18669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354" name="Google Shape;3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355" name="Google Shape;35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4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357" name="Google Shape;357;p44"/>
          <p:cNvSpPr txBox="1"/>
          <p:nvPr/>
        </p:nvSpPr>
        <p:spPr>
          <a:xfrm>
            <a:off x="818725" y="1349825"/>
            <a:ext cx="46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Precision for Eye Gaze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58" name="Google Shape;358;p44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44"/>
          <p:cNvSpPr txBox="1"/>
          <p:nvPr/>
        </p:nvSpPr>
        <p:spPr>
          <a:xfrm>
            <a:off x="882825" y="424296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8: Precision for Eye Gaze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44"/>
          <p:cNvSpPr txBox="1"/>
          <p:nvPr/>
        </p:nvSpPr>
        <p:spPr>
          <a:xfrm>
            <a:off x="4176225" y="2195600"/>
            <a:ext cx="45105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Precision </a:t>
            </a:r>
            <a:r>
              <a:rPr b="1" lang="en" sz="1300">
                <a:solidFill>
                  <a:schemeClr val="dk1"/>
                </a:solidFill>
              </a:rPr>
              <a:t>epoch 1 ≈ </a:t>
            </a:r>
            <a:r>
              <a:rPr b="1" lang="en" sz="1300">
                <a:solidFill>
                  <a:schemeClr val="dk1"/>
                </a:solidFill>
              </a:rPr>
              <a:t>0.46839</a:t>
            </a:r>
            <a:r>
              <a:rPr b="1" lang="en" sz="1300">
                <a:solidFill>
                  <a:schemeClr val="dk1"/>
                </a:solidFill>
              </a:rPr>
              <a:t> or 46.8%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Precision </a:t>
            </a:r>
            <a:r>
              <a:rPr b="1" lang="en" sz="1300">
                <a:solidFill>
                  <a:schemeClr val="dk1"/>
                </a:solidFill>
              </a:rPr>
              <a:t>epoch 22 ≈ 0.9274 or 92.7% (optimal)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Precision </a:t>
            </a:r>
            <a:r>
              <a:rPr b="1" lang="en" sz="1300">
                <a:solidFill>
                  <a:schemeClr val="dk1"/>
                </a:solidFill>
              </a:rPr>
              <a:t>epoch 25 ≈ 0.95751 or 95.8%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This depicts that as training goes on, the model improves its ability to recognize the appropriate eye gaze class, which makes the model effective in doing the task.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361" name="Google Shape;36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1776" y="1907618"/>
            <a:ext cx="1822100" cy="2270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366" name="Google Shape;3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367" name="Google Shape;36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5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369" name="Google Shape;369;p45"/>
          <p:cNvSpPr txBox="1"/>
          <p:nvPr/>
        </p:nvSpPr>
        <p:spPr>
          <a:xfrm>
            <a:off x="818725" y="1349825"/>
            <a:ext cx="46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Recall for Eye Gaze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70" name="Google Shape;370;p45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45"/>
          <p:cNvSpPr txBox="1"/>
          <p:nvPr/>
        </p:nvSpPr>
        <p:spPr>
          <a:xfrm>
            <a:off x="910475" y="43011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9: Recall for Eye Gaze</a:t>
            </a:r>
            <a:endParaRPr/>
          </a:p>
        </p:txBody>
      </p:sp>
      <p:sp>
        <p:nvSpPr>
          <p:cNvPr id="372" name="Google Shape;372;p45"/>
          <p:cNvSpPr txBox="1"/>
          <p:nvPr/>
        </p:nvSpPr>
        <p:spPr>
          <a:xfrm>
            <a:off x="4176225" y="2195600"/>
            <a:ext cx="45105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Recall</a:t>
            </a:r>
            <a:r>
              <a:rPr b="1" lang="en" sz="1300">
                <a:solidFill>
                  <a:schemeClr val="dk1"/>
                </a:solidFill>
              </a:rPr>
              <a:t> epoch 1 ≈ </a:t>
            </a:r>
            <a:r>
              <a:rPr b="1" lang="en" sz="1300">
                <a:solidFill>
                  <a:schemeClr val="dk1"/>
                </a:solidFill>
              </a:rPr>
              <a:t>0.50877</a:t>
            </a:r>
            <a:r>
              <a:rPr b="1" lang="en" sz="1300">
                <a:solidFill>
                  <a:schemeClr val="dk1"/>
                </a:solidFill>
              </a:rPr>
              <a:t> or 50.9%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Recall </a:t>
            </a:r>
            <a:r>
              <a:rPr b="1" lang="en" sz="1300">
                <a:solidFill>
                  <a:schemeClr val="dk1"/>
                </a:solidFill>
              </a:rPr>
              <a:t>epoch 22 ≈ </a:t>
            </a:r>
            <a:r>
              <a:rPr b="1" lang="en" sz="1300">
                <a:solidFill>
                  <a:schemeClr val="dk1"/>
                </a:solidFill>
              </a:rPr>
              <a:t>0.95586</a:t>
            </a:r>
            <a:r>
              <a:rPr b="1" lang="en" sz="1300">
                <a:solidFill>
                  <a:schemeClr val="dk1"/>
                </a:solidFill>
              </a:rPr>
              <a:t> or 95.6% (optimal)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Recall </a:t>
            </a:r>
            <a:r>
              <a:rPr b="1" lang="en" sz="1300">
                <a:solidFill>
                  <a:schemeClr val="dk1"/>
                </a:solidFill>
              </a:rPr>
              <a:t>epoch 25 ≈ </a:t>
            </a:r>
            <a:r>
              <a:rPr b="1" lang="en" sz="1300">
                <a:solidFill>
                  <a:schemeClr val="dk1"/>
                </a:solidFill>
              </a:rPr>
              <a:t>0.96053</a:t>
            </a:r>
            <a:r>
              <a:rPr b="1" lang="en" sz="1300">
                <a:solidFill>
                  <a:schemeClr val="dk1"/>
                </a:solidFill>
              </a:rPr>
              <a:t> or 96.1%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Given that it even gets better with training, this suggests that the model has a high effective ability to capture relevant instances.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373" name="Google Shape;373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4638" y="1866875"/>
            <a:ext cx="19716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/>
          <p:nvPr>
            <p:ph type="ctrTitle"/>
          </p:nvPr>
        </p:nvSpPr>
        <p:spPr>
          <a:xfrm>
            <a:off x="262650" y="1637700"/>
            <a:ext cx="85206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Computer Studies\Documents\CCS X-Files\EFJuachon\Photoshop Projects\NEU LOGOS\NEU LOGO High Resolution PNG.png" id="379" name="Google Shape;3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380" name="Google Shape;38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6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382" name="Google Shape;382;p46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387" name="Google Shape;3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388" name="Google Shape;38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7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390" name="Google Shape;390;p47"/>
          <p:cNvSpPr txBox="1"/>
          <p:nvPr/>
        </p:nvSpPr>
        <p:spPr>
          <a:xfrm>
            <a:off x="818725" y="1349825"/>
            <a:ext cx="73524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Conclusion</a:t>
            </a:r>
            <a:endParaRPr b="1" sz="16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This research aimed to develop and evaluate an object detection model using the YOLOv8 architecture to accurately identify and classify health related issues of computer users. The researchers used 3 models and combined it into one for deployment, and the study concludes that the YOLOv8 is effective for computer user health monitoring, which </a:t>
            </a:r>
            <a:r>
              <a:rPr lang="en" sz="1300">
                <a:solidFill>
                  <a:schemeClr val="dk1"/>
                </a:solidFill>
              </a:rPr>
              <a:t>therefore</a:t>
            </a:r>
            <a:r>
              <a:rPr lang="en" sz="1300">
                <a:solidFill>
                  <a:schemeClr val="dk1"/>
                </a:solidFill>
              </a:rPr>
              <a:t> rejects the null hypothesis. This study can help in assisting computer users to keep their health in check and avoid any issues concerning their well-being.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91" name="Google Shape;391;p47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/>
          <p:nvPr>
            <p:ph type="ctrTitle"/>
          </p:nvPr>
        </p:nvSpPr>
        <p:spPr>
          <a:xfrm>
            <a:off x="262650" y="1637700"/>
            <a:ext cx="85206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Model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Computer Studies\Documents\CCS X-Files\EFJuachon\Photoshop Projects\NEU LOGOS\NEU LOGO High Resolution PNG.png" id="397" name="Google Shape;3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398" name="Google Shape;39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8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400" name="Google Shape;400;p48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405" name="Google Shape;4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406" name="Google Shape;40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9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408" name="Google Shape;408;p49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49"/>
          <p:cNvSpPr txBox="1"/>
          <p:nvPr/>
        </p:nvSpPr>
        <p:spPr>
          <a:xfrm>
            <a:off x="3138900" y="1441600"/>
            <a:ext cx="28662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Posture Detection Model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410" name="Google Shape;410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5584" y="1767700"/>
            <a:ext cx="2252824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9"/>
          <p:cNvSpPr txBox="1"/>
          <p:nvPr/>
        </p:nvSpPr>
        <p:spPr>
          <a:xfrm>
            <a:off x="3156725" y="2469250"/>
            <a:ext cx="28662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Drowsiness </a:t>
            </a:r>
            <a:r>
              <a:rPr lang="en" sz="1100">
                <a:solidFill>
                  <a:schemeClr val="dk2"/>
                </a:solidFill>
              </a:rPr>
              <a:t>Detection Model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412" name="Google Shape;412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5061" y="2783625"/>
            <a:ext cx="2253851" cy="4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9"/>
          <p:cNvSpPr txBox="1"/>
          <p:nvPr/>
        </p:nvSpPr>
        <p:spPr>
          <a:xfrm>
            <a:off x="3156725" y="3496900"/>
            <a:ext cx="28662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Eye Gaze</a:t>
            </a:r>
            <a:r>
              <a:rPr lang="en" sz="1100">
                <a:solidFill>
                  <a:schemeClr val="dk2"/>
                </a:solidFill>
              </a:rPr>
              <a:t> Detection Model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414" name="Google Shape;414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45576" y="3865904"/>
            <a:ext cx="2252825" cy="45829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9"/>
          <p:cNvSpPr txBox="1"/>
          <p:nvPr/>
        </p:nvSpPr>
        <p:spPr>
          <a:xfrm>
            <a:off x="3071988" y="43507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10: Model Results from Roboflow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/>
          <p:nvPr>
            <p:ph type="ctrTitle"/>
          </p:nvPr>
        </p:nvSpPr>
        <p:spPr>
          <a:xfrm>
            <a:off x="262650" y="1637700"/>
            <a:ext cx="85206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Computer Studies\Documents\CCS X-Files\EFJuachon\Photoshop Projects\NEU LOGOS\NEU LOGO High Resolution PNG.png" id="421" name="Google Shape;4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422" name="Google Shape;42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0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424" name="Google Shape;424;p50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429" name="Google Shape;4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430" name="Google Shape;43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1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432" name="Google Shape;432;p51"/>
          <p:cNvSpPr txBox="1"/>
          <p:nvPr/>
        </p:nvSpPr>
        <p:spPr>
          <a:xfrm>
            <a:off x="818725" y="1349825"/>
            <a:ext cx="73524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Abdulghani, A. M. A., &amp; Menekşe Dalveren, G. G. (2022). Moving Object Detection in Video with Algorithms YOLO and Faster R-CNN in Different Conditions.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Avrupa Bilim Ve Teknoloji Dergisi(33)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40-54.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https://doi.org/10.31590/ejosat.1013049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Armecin Workspace. (n.d.). improper-sitting Object Detection Dataset.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Roboflow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https://universe.roboflow.com/armecin-workspace/improper-sitting-av8w4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Augmented Startups (2022, December). Drowsiness detection object detection dataset and Pre-Trained model by augmented startups.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Roboflow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https://universe.roboflow.com/augmented-startups/drowsiness-detection-cntmz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Diwan, T., Anirudh, G. &amp; Tembhurne, J.V. (2023). Object detection using YOLO: challenges, architectural successors, datasets and applications.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Multimed Tools Appl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82, 9243–9275 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https://doi.org/10.1007/s11042-022-13644-y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51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262650" y="1637700"/>
            <a:ext cx="85206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Computer Studies\Documents\CCS X-Files\EFJuachon\Photoshop Projects\NEU LOGOS\NEU LOGO High Resolution PNG.png"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438" name="Google Shape;43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439" name="Google Shape;43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2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441" name="Google Shape;441;p52"/>
          <p:cNvSpPr txBox="1"/>
          <p:nvPr/>
        </p:nvSpPr>
        <p:spPr>
          <a:xfrm>
            <a:off x="818725" y="1349825"/>
            <a:ext cx="73524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Fathima, D., Lobo, J., Angioi, M., Blach, W., Rydzik, L., Ambroży, T. &amp; Malliaropoulos, N. (2024, August 09). Sedentary Lifestyle, Heart Rate Variability, and the Influence on Spine Posture in Adults: A Systematic Review Study.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Appl. Sci. 2024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14(16), 6985.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https://doi.org/10.3390/app14166985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Gao, Z., Liu, W., McDonough, D. J., Zeng, N., &amp; Lee, J. E. (2021). The Dilemma of Analyzing Physical Activity and Sedentary Behavior with Wrist Accelerometer Data: Challenges and Opportunities.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Clinical Medicine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10(24), 5951.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https://doi.org/10.3390/jcm10245951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Guduru, R. K. R., Domeika, A., Dubosiene, M., &amp; Kazlauskiene, K. (2021). Prediction framework for upper body sedentary working behaviour by using deep learning and machine learning techniques.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 Computing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26, 12969–12984.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https://doi.org/10.1007/s00500-021-06156-8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 Lawal, M.O. Tomato detection based on modified YOLOv3 framework.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 Rep 11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1447 (2021).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https://doi.org/10.1038/s41598-021-81216-5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52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447" name="Google Shape;44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448" name="Google Shape;44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3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450" name="Google Shape;450;p53"/>
          <p:cNvSpPr txBox="1"/>
          <p:nvPr/>
        </p:nvSpPr>
        <p:spPr>
          <a:xfrm>
            <a:off x="818725" y="1349825"/>
            <a:ext cx="73524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9] Mohan, M., Ali, L., Muhammed Swavaf, Salah Bouktif, Munkhjargal Gochoo, Hamad Aljassmi, &amp; Alnajjar, F. (2024). Navigating the YOLO Landscape: A Comparative Study of Object Detection Models for Emotion Recognition.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12, 109427–109442.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https://doi.org/10.1109/access.2024.3439346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 Omura, J. D., Whitfield, G. P., Chen, T. J., Hyde, E. T., Ussery, E. N., Watson, K. B., &amp; Carlson, S. A. (2021). Surveillance of Physical Activity and Sedentary Behavior Among Youth and Adults in the United States: History and Opportunities.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Physical Activity and Health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18(S1), S6-S24.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https://doi.org/10.1123/jpah.2021-0179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[11] Patel, S., Kadam, Y., Thombare, A., Salvi, K., Jadhav, D. (2024). A review of brain tumor detection techniques using yolov8.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for Research in Applied Science and Engineering Technology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12(3), 1075-1078. 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https://doi.org/10.22214/ijraset.2024.58666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[12] Redmon, J., Divvala, S., Girshick, R., &amp; Farhadi, A. (2016). You Only Look Once: Unified, RealTime Object Detection. In Proceedings of the IEEE Conference on Computer Vision and Pattern Recognition (CVPR).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https://doi.org/10.48550/arXiv.1506.02640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53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456" name="Google Shape;45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457" name="Google Shape;45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4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459" name="Google Shape;459;p54"/>
          <p:cNvSpPr txBox="1"/>
          <p:nvPr/>
        </p:nvSpPr>
        <p:spPr>
          <a:xfrm>
            <a:off x="818725" y="1349825"/>
            <a:ext cx="73524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[13] Solimani, F., Cardellicchio, A., Dimauro, G., Petrozza, A., Summerer, S., Cellini, F., &amp; Renò, V. (2024, March). Optimizing tomato plant phenotyping detection: Boosting YOLOv8 architecture to tackle data complexity.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Computers and Electronics in Agriculture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218, 108728.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https://doi.org/10.1016/j.compag.2024.108728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[14] Sreevani, V., Reddy, B. S., Nithin, K., Vardhan, K. H., Mohammed, K. A., Reddy, U., Lakhanpal, S., &amp; Kalra, R. (2024). Advanced interdisciplinary approaches for bad posture detection using computer vision and IoT,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E3S Web of Conferences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507, 01045.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https://doi.org/10.1051/e3sconf/202450701045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[15] Stefana, E., Marciano, F., Rossi, D., Cocca, P., &amp; Tomasoni, G. (2021). Wearable Devices for Ergonomics: A Systematic Literature Review.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21(3), 777.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https://doi.org/10.3390/s21030777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[16] Yolo. (n.d.). sleep1 Object Detection Dataset and Pre-Trained Model.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Roboflow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https://universe.roboflow.com/yolo-i9xsa/sleep1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54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465" name="Google Shape;46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466" name="Google Shape;46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5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468" name="Google Shape;468;p55"/>
          <p:cNvSpPr txBox="1"/>
          <p:nvPr/>
        </p:nvSpPr>
        <p:spPr>
          <a:xfrm>
            <a:off x="818725" y="1349825"/>
            <a:ext cx="73524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[17] Yu, J., &amp; Zhang, W. (2021). Face Mask Wearing Detection Algorithm Based on Improved YOLO-v4.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21(9), 3263.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https://doi.org/10.3390/s21093263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[18] Zhang, Y., Guo, Z., Wu, J., Tian, Y., Tang, H., &amp; Guo, X. (2022). Real-Time Vehicle Detection Based on Improved YOLO v5.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Sustainability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14(19), 12274.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https://doi.org/10.3390/su141912274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55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813525" y="1258800"/>
            <a:ext cx="7352400" cy="3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Background of the Study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Continuous </a:t>
            </a:r>
            <a:r>
              <a:rPr lang="en">
                <a:solidFill>
                  <a:schemeClr val="dk1"/>
                </a:solidFill>
              </a:rPr>
              <a:t>usage</a:t>
            </a:r>
            <a:r>
              <a:rPr lang="en">
                <a:solidFill>
                  <a:schemeClr val="dk1"/>
                </a:solidFill>
              </a:rPr>
              <a:t> of computers can lead to habits such as improper posture, which is one related computer health issue.</a:t>
            </a:r>
            <a:endParaRPr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Improper posture can cause disturbances in the musculoskeletal balance and may disturb physiological processes other than the musculoskeletal system (Fathima et al., 2024).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Developing a multiple AI solution model that uses YOLOv8 for computer user health monitoring.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multiple AI solutions for these focuses solely in posture, drowsiness and eye gaze.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895950" y="1350850"/>
            <a:ext cx="73521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Objectives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objectives of this study are as follows,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To develop a model that uses YOLOv8 to monitor computer users' posture and detect unhealthy sitting positions.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To develop a model that uses YOLOv8 to identify signs of drowsiness.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To develop a model that uses YOLOv8 to analyze eye gaze patterns, when the eyes are close or not.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To evaluate the effectiveness of the model by its performance using mAP, Precision, and Recall.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262650" y="1637700"/>
            <a:ext cx="85206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Literature Review / Studies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Computer Studies\Documents\CCS X-Files\EFJuachon\Photoshop Projects\NEU LOGOS\NEU LOGO High Resolution PNG.png"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832725" y="1525000"/>
            <a:ext cx="7352400" cy="3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Previous Applications of YOLO Models</a:t>
            </a:r>
            <a:endParaRPr b="1" sz="16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300">
                <a:solidFill>
                  <a:schemeClr val="dk1"/>
                </a:solidFill>
              </a:rPr>
              <a:t>YOLOv3 was successful in demonstrating for detecting of fruits and other agricultural products with impressive accuracy and speed (Lawal, 2021).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YOLOv4 has introduced afterwards wherein its performance in terms of accuracy and speed was better when it was put into use as a detector that identifies face masks, which will be effective for public health monitoring (Yu &amp; Zhang, 2021).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YOLOv5 further improved, giving greater speed and accuracy than YOLOv4 and YOLOv3, which just continues to improve the model itself as time goes by </a:t>
            </a:r>
            <a:r>
              <a:rPr lang="en" sz="1300">
                <a:solidFill>
                  <a:schemeClr val="dk1"/>
                </a:solidFill>
              </a:rPr>
              <a:t>(Zhang et al., 2022).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YOLOv8 is recently very reliant as it is recently being used in the medical field, where it was used to detect brain tumor and medical imaging (Patel et al., 2024).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omputer Studies\Documents\CCS X-Files\EFJuachon\Photoshop Projects\NEU LOGOS\NEU LOGO High Resolution PNG.png"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28723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omputer Studies\Documents\CCS X-Files\EFJuachon\Photoshop Projects\NEU LOGOS\CCS1.png"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775" y="320575"/>
            <a:ext cx="904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3072000" y="287175"/>
            <a:ext cx="300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New Era University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College of Computer Studies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Rm. 247-B, High School Annex B, New Era University</a:t>
            </a:r>
            <a:br>
              <a:rPr lang="en" sz="700">
                <a:latin typeface="Calibri"/>
                <a:ea typeface="Calibri"/>
                <a:cs typeface="Calibri"/>
                <a:sym typeface="Calibri"/>
              </a:rPr>
            </a:b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Tel. No.: (+632) 981-4221 loc 3825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" sz="7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computerstudies@neu.edu.ph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832725" y="1443325"/>
            <a:ext cx="7352400" cy="3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Use in Health Monitoring and Ergonomics</a:t>
            </a:r>
            <a:endParaRPr b="1" sz="16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Traditional techniques have been highly based on the self-reported questionnaire or observational study. This kind of approach has often suffered bias from recall and measurement errors (Gao et al., 2021).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Recent approaches have been the use of wearable devices, wherein it gives improved accurate, and objective ways of measuring physical activity and sedentary behavior. (Stefana et al., 2021).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Another approach is by using computer vision wherein a recent study presented on detecting upper body sedentary behaviors with cameras to capture images of the user's posture (Guduru et al., 2021).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77075" y="4746625"/>
            <a:ext cx="90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Performance Analysis of YOLOv8 for Computer User Health Monitoring: Posture, Drowsiness, and Eye Gaze 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