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0" r:id="rId7"/>
    <p:sldId id="257" r:id="rId8"/>
    <p:sldId id="258" r:id="rId9"/>
    <p:sldId id="268" r:id="rId10"/>
    <p:sldId id="266" r:id="rId11"/>
    <p:sldId id="267" r:id="rId12"/>
    <p:sldId id="265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8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2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1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8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0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2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7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B4E2-E589-474F-ACEE-037E453CC3B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FAC8-8E5C-4F4B-BDEB-864F76FE5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NGSI Context Interfaces and Semantics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Martin Bauer</a:t>
            </a:r>
          </a:p>
          <a:p>
            <a:r>
              <a:rPr lang="de-DE" dirty="0" smtClean="0"/>
              <a:t>NEC Laboratories Europe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Type Hierarchy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" y="1583366"/>
            <a:ext cx="8885618" cy="388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Context Attribute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7472" y="2060848"/>
            <a:ext cx="24410712" cy="2895927"/>
          </a:xfrm>
        </p:spPr>
      </p:pic>
    </p:spTree>
    <p:extLst>
      <p:ext uri="{BB962C8B-B14F-4D97-AF65-F5344CB8AC3E}">
        <p14:creationId xmlns:p14="http://schemas.microsoft.com/office/powerpoint/2010/main" val="226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Ontology Example (incl. Object Property Examples)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35" y="1762268"/>
            <a:ext cx="9663620" cy="4608511"/>
          </a:xfrm>
        </p:spPr>
      </p:pic>
      <p:sp>
        <p:nvSpPr>
          <p:cNvPr id="6" name="Freeform 5"/>
          <p:cNvSpPr/>
          <p:nvPr/>
        </p:nvSpPr>
        <p:spPr>
          <a:xfrm>
            <a:off x="39979" y="1503334"/>
            <a:ext cx="8996517" cy="4940710"/>
          </a:xfrm>
          <a:custGeom>
            <a:avLst/>
            <a:gdLst>
              <a:gd name="connsiteX0" fmla="*/ 265471 w 8996517"/>
              <a:gd name="connsiteY0" fmla="*/ 2389239 h 4940710"/>
              <a:gd name="connsiteX1" fmla="*/ 265471 w 8996517"/>
              <a:gd name="connsiteY1" fmla="*/ 2389239 h 4940710"/>
              <a:gd name="connsiteX2" fmla="*/ 88491 w 8996517"/>
              <a:gd name="connsiteY2" fmla="*/ 2507226 h 4940710"/>
              <a:gd name="connsiteX3" fmla="*/ 58994 w 8996517"/>
              <a:gd name="connsiteY3" fmla="*/ 2580968 h 4940710"/>
              <a:gd name="connsiteX4" fmla="*/ 29497 w 8996517"/>
              <a:gd name="connsiteY4" fmla="*/ 2669458 h 4940710"/>
              <a:gd name="connsiteX5" fmla="*/ 14749 w 8996517"/>
              <a:gd name="connsiteY5" fmla="*/ 2772697 h 4940710"/>
              <a:gd name="connsiteX6" fmla="*/ 0 w 8996517"/>
              <a:gd name="connsiteY6" fmla="*/ 2816942 h 4940710"/>
              <a:gd name="connsiteX7" fmla="*/ 29497 w 8996517"/>
              <a:gd name="connsiteY7" fmla="*/ 2993923 h 4940710"/>
              <a:gd name="connsiteX8" fmla="*/ 58994 w 8996517"/>
              <a:gd name="connsiteY8" fmla="*/ 3038168 h 4940710"/>
              <a:gd name="connsiteX9" fmla="*/ 73742 w 8996517"/>
              <a:gd name="connsiteY9" fmla="*/ 3082413 h 4940710"/>
              <a:gd name="connsiteX10" fmla="*/ 147484 w 8996517"/>
              <a:gd name="connsiteY10" fmla="*/ 3185652 h 4940710"/>
              <a:gd name="connsiteX11" fmla="*/ 162233 w 8996517"/>
              <a:gd name="connsiteY11" fmla="*/ 3229897 h 4940710"/>
              <a:gd name="connsiteX12" fmla="*/ 294968 w 8996517"/>
              <a:gd name="connsiteY12" fmla="*/ 3303639 h 4940710"/>
              <a:gd name="connsiteX13" fmla="*/ 383459 w 8996517"/>
              <a:gd name="connsiteY13" fmla="*/ 3347884 h 4940710"/>
              <a:gd name="connsiteX14" fmla="*/ 545691 w 8996517"/>
              <a:gd name="connsiteY14" fmla="*/ 3333136 h 4940710"/>
              <a:gd name="connsiteX15" fmla="*/ 589936 w 8996517"/>
              <a:gd name="connsiteY15" fmla="*/ 3303639 h 4940710"/>
              <a:gd name="connsiteX16" fmla="*/ 634181 w 8996517"/>
              <a:gd name="connsiteY16" fmla="*/ 3288890 h 4940710"/>
              <a:gd name="connsiteX17" fmla="*/ 2035278 w 8996517"/>
              <a:gd name="connsiteY17" fmla="*/ 3303639 h 4940710"/>
              <a:gd name="connsiteX18" fmla="*/ 2153265 w 8996517"/>
              <a:gd name="connsiteY18" fmla="*/ 3318387 h 4940710"/>
              <a:gd name="connsiteX19" fmla="*/ 2521975 w 8996517"/>
              <a:gd name="connsiteY19" fmla="*/ 3333136 h 4940710"/>
              <a:gd name="connsiteX20" fmla="*/ 2625213 w 8996517"/>
              <a:gd name="connsiteY20" fmla="*/ 3392129 h 4940710"/>
              <a:gd name="connsiteX21" fmla="*/ 2728452 w 8996517"/>
              <a:gd name="connsiteY21" fmla="*/ 3421626 h 4940710"/>
              <a:gd name="connsiteX22" fmla="*/ 2772697 w 8996517"/>
              <a:gd name="connsiteY22" fmla="*/ 3451123 h 4940710"/>
              <a:gd name="connsiteX23" fmla="*/ 2875936 w 8996517"/>
              <a:gd name="connsiteY23" fmla="*/ 3480619 h 4940710"/>
              <a:gd name="connsiteX24" fmla="*/ 3038168 w 8996517"/>
              <a:gd name="connsiteY24" fmla="*/ 3510116 h 4940710"/>
              <a:gd name="connsiteX25" fmla="*/ 3082413 w 8996517"/>
              <a:gd name="connsiteY25" fmla="*/ 3524865 h 4940710"/>
              <a:gd name="connsiteX26" fmla="*/ 3141407 w 8996517"/>
              <a:gd name="connsiteY26" fmla="*/ 3613355 h 4940710"/>
              <a:gd name="connsiteX27" fmla="*/ 3170904 w 8996517"/>
              <a:gd name="connsiteY27" fmla="*/ 3657600 h 4940710"/>
              <a:gd name="connsiteX28" fmla="*/ 3185652 w 8996517"/>
              <a:gd name="connsiteY28" fmla="*/ 3701845 h 4940710"/>
              <a:gd name="connsiteX29" fmla="*/ 3274142 w 8996517"/>
              <a:gd name="connsiteY29" fmla="*/ 3760839 h 4940710"/>
              <a:gd name="connsiteX30" fmla="*/ 3288891 w 8996517"/>
              <a:gd name="connsiteY30" fmla="*/ 3805084 h 4940710"/>
              <a:gd name="connsiteX31" fmla="*/ 3303639 w 8996517"/>
              <a:gd name="connsiteY31" fmla="*/ 3864077 h 4940710"/>
              <a:gd name="connsiteX32" fmla="*/ 3333136 w 8996517"/>
              <a:gd name="connsiteY32" fmla="*/ 3923071 h 4940710"/>
              <a:gd name="connsiteX33" fmla="*/ 3377381 w 8996517"/>
              <a:gd name="connsiteY33" fmla="*/ 4085303 h 4940710"/>
              <a:gd name="connsiteX34" fmla="*/ 3406878 w 8996517"/>
              <a:gd name="connsiteY34" fmla="*/ 4380271 h 4940710"/>
              <a:gd name="connsiteX35" fmla="*/ 3436375 w 8996517"/>
              <a:gd name="connsiteY35" fmla="*/ 4527755 h 4940710"/>
              <a:gd name="connsiteX36" fmla="*/ 3451123 w 8996517"/>
              <a:gd name="connsiteY36" fmla="*/ 4572000 h 4940710"/>
              <a:gd name="connsiteX37" fmla="*/ 3480620 w 8996517"/>
              <a:gd name="connsiteY37" fmla="*/ 4616245 h 4940710"/>
              <a:gd name="connsiteX38" fmla="*/ 3569110 w 8996517"/>
              <a:gd name="connsiteY38" fmla="*/ 4660490 h 4940710"/>
              <a:gd name="connsiteX39" fmla="*/ 3628104 w 8996517"/>
              <a:gd name="connsiteY39" fmla="*/ 4778477 h 4940710"/>
              <a:gd name="connsiteX40" fmla="*/ 3672349 w 8996517"/>
              <a:gd name="connsiteY40" fmla="*/ 4822723 h 4940710"/>
              <a:gd name="connsiteX41" fmla="*/ 3819833 w 8996517"/>
              <a:gd name="connsiteY41" fmla="*/ 4911213 h 4940710"/>
              <a:gd name="connsiteX42" fmla="*/ 3864078 w 8996517"/>
              <a:gd name="connsiteY42" fmla="*/ 4925961 h 4940710"/>
              <a:gd name="connsiteX43" fmla="*/ 4306529 w 8996517"/>
              <a:gd name="connsiteY43" fmla="*/ 4940710 h 4940710"/>
              <a:gd name="connsiteX44" fmla="*/ 4601497 w 8996517"/>
              <a:gd name="connsiteY44" fmla="*/ 4911213 h 4940710"/>
              <a:gd name="connsiteX45" fmla="*/ 4660491 w 8996517"/>
              <a:gd name="connsiteY45" fmla="*/ 4896465 h 4940710"/>
              <a:gd name="connsiteX46" fmla="*/ 4719484 w 8996517"/>
              <a:gd name="connsiteY46" fmla="*/ 4866968 h 4940710"/>
              <a:gd name="connsiteX47" fmla="*/ 4763729 w 8996517"/>
              <a:gd name="connsiteY47" fmla="*/ 4852219 h 4940710"/>
              <a:gd name="connsiteX48" fmla="*/ 4807975 w 8996517"/>
              <a:gd name="connsiteY48" fmla="*/ 4822723 h 4940710"/>
              <a:gd name="connsiteX49" fmla="*/ 4896465 w 8996517"/>
              <a:gd name="connsiteY49" fmla="*/ 4793226 h 4940710"/>
              <a:gd name="connsiteX50" fmla="*/ 4940710 w 8996517"/>
              <a:gd name="connsiteY50" fmla="*/ 4778477 h 4940710"/>
              <a:gd name="connsiteX51" fmla="*/ 4999704 w 8996517"/>
              <a:gd name="connsiteY51" fmla="*/ 4675239 h 4940710"/>
              <a:gd name="connsiteX52" fmla="*/ 5029200 w 8996517"/>
              <a:gd name="connsiteY52" fmla="*/ 4572000 h 4940710"/>
              <a:gd name="connsiteX53" fmla="*/ 5088194 w 8996517"/>
              <a:gd name="connsiteY53" fmla="*/ 4527755 h 4940710"/>
              <a:gd name="connsiteX54" fmla="*/ 5147188 w 8996517"/>
              <a:gd name="connsiteY54" fmla="*/ 4424516 h 4940710"/>
              <a:gd name="connsiteX55" fmla="*/ 5161936 w 8996517"/>
              <a:gd name="connsiteY55" fmla="*/ 4173794 h 4940710"/>
              <a:gd name="connsiteX56" fmla="*/ 5206181 w 8996517"/>
              <a:gd name="connsiteY56" fmla="*/ 4026310 h 4940710"/>
              <a:gd name="connsiteX57" fmla="*/ 5235678 w 8996517"/>
              <a:gd name="connsiteY57" fmla="*/ 3937819 h 4940710"/>
              <a:gd name="connsiteX58" fmla="*/ 5309420 w 8996517"/>
              <a:gd name="connsiteY58" fmla="*/ 3819832 h 4940710"/>
              <a:gd name="connsiteX59" fmla="*/ 5338917 w 8996517"/>
              <a:gd name="connsiteY59" fmla="*/ 3495368 h 4940710"/>
              <a:gd name="connsiteX60" fmla="*/ 5353665 w 8996517"/>
              <a:gd name="connsiteY60" fmla="*/ 3451123 h 4940710"/>
              <a:gd name="connsiteX61" fmla="*/ 5397910 w 8996517"/>
              <a:gd name="connsiteY61" fmla="*/ 3303639 h 4940710"/>
              <a:gd name="connsiteX62" fmla="*/ 5412659 w 8996517"/>
              <a:gd name="connsiteY62" fmla="*/ 3259394 h 4940710"/>
              <a:gd name="connsiteX63" fmla="*/ 5427407 w 8996517"/>
              <a:gd name="connsiteY63" fmla="*/ 3185652 h 4940710"/>
              <a:gd name="connsiteX64" fmla="*/ 5456904 w 8996517"/>
              <a:gd name="connsiteY64" fmla="*/ 3097161 h 4940710"/>
              <a:gd name="connsiteX65" fmla="*/ 5471652 w 8996517"/>
              <a:gd name="connsiteY65" fmla="*/ 3038168 h 4940710"/>
              <a:gd name="connsiteX66" fmla="*/ 5530646 w 8996517"/>
              <a:gd name="connsiteY66" fmla="*/ 2949677 h 4940710"/>
              <a:gd name="connsiteX67" fmla="*/ 5560142 w 8996517"/>
              <a:gd name="connsiteY67" fmla="*/ 2905432 h 4940710"/>
              <a:gd name="connsiteX68" fmla="*/ 5589639 w 8996517"/>
              <a:gd name="connsiteY68" fmla="*/ 2861187 h 4940710"/>
              <a:gd name="connsiteX69" fmla="*/ 5619136 w 8996517"/>
              <a:gd name="connsiteY69" fmla="*/ 2772697 h 4940710"/>
              <a:gd name="connsiteX70" fmla="*/ 5633884 w 8996517"/>
              <a:gd name="connsiteY70" fmla="*/ 2728452 h 4940710"/>
              <a:gd name="connsiteX71" fmla="*/ 5663381 w 8996517"/>
              <a:gd name="connsiteY71" fmla="*/ 2669458 h 4940710"/>
              <a:gd name="connsiteX72" fmla="*/ 5678129 w 8996517"/>
              <a:gd name="connsiteY72" fmla="*/ 2477729 h 4940710"/>
              <a:gd name="connsiteX73" fmla="*/ 5707626 w 8996517"/>
              <a:gd name="connsiteY73" fmla="*/ 2433484 h 4940710"/>
              <a:gd name="connsiteX74" fmla="*/ 5722375 w 8996517"/>
              <a:gd name="connsiteY74" fmla="*/ 2389239 h 4940710"/>
              <a:gd name="connsiteX75" fmla="*/ 5751871 w 8996517"/>
              <a:gd name="connsiteY75" fmla="*/ 2227007 h 4940710"/>
              <a:gd name="connsiteX76" fmla="*/ 5766620 w 8996517"/>
              <a:gd name="connsiteY76" fmla="*/ 2168013 h 4940710"/>
              <a:gd name="connsiteX77" fmla="*/ 5810865 w 8996517"/>
              <a:gd name="connsiteY77" fmla="*/ 2123768 h 4940710"/>
              <a:gd name="connsiteX78" fmla="*/ 5840362 w 8996517"/>
              <a:gd name="connsiteY78" fmla="*/ 2079523 h 4940710"/>
              <a:gd name="connsiteX79" fmla="*/ 5914104 w 8996517"/>
              <a:gd name="connsiteY79" fmla="*/ 1976284 h 4940710"/>
              <a:gd name="connsiteX80" fmla="*/ 5928852 w 8996517"/>
              <a:gd name="connsiteY80" fmla="*/ 1932039 h 4940710"/>
              <a:gd name="connsiteX81" fmla="*/ 5958349 w 8996517"/>
              <a:gd name="connsiteY81" fmla="*/ 1873045 h 4940710"/>
              <a:gd name="connsiteX82" fmla="*/ 6017342 w 8996517"/>
              <a:gd name="connsiteY82" fmla="*/ 1696065 h 4940710"/>
              <a:gd name="connsiteX83" fmla="*/ 6032091 w 8996517"/>
              <a:gd name="connsiteY83" fmla="*/ 1651819 h 4940710"/>
              <a:gd name="connsiteX84" fmla="*/ 6046839 w 8996517"/>
              <a:gd name="connsiteY84" fmla="*/ 1607574 h 4940710"/>
              <a:gd name="connsiteX85" fmla="*/ 6091084 w 8996517"/>
              <a:gd name="connsiteY85" fmla="*/ 1563329 h 4940710"/>
              <a:gd name="connsiteX86" fmla="*/ 6164826 w 8996517"/>
              <a:gd name="connsiteY86" fmla="*/ 1474839 h 4940710"/>
              <a:gd name="connsiteX87" fmla="*/ 6238568 w 8996517"/>
              <a:gd name="connsiteY87" fmla="*/ 1415845 h 4940710"/>
              <a:gd name="connsiteX88" fmla="*/ 6253317 w 8996517"/>
              <a:gd name="connsiteY88" fmla="*/ 1356852 h 4940710"/>
              <a:gd name="connsiteX89" fmla="*/ 6341807 w 8996517"/>
              <a:gd name="connsiteY89" fmla="*/ 1209368 h 4940710"/>
              <a:gd name="connsiteX90" fmla="*/ 6386052 w 8996517"/>
              <a:gd name="connsiteY90" fmla="*/ 1165123 h 4940710"/>
              <a:gd name="connsiteX91" fmla="*/ 6504039 w 8996517"/>
              <a:gd name="connsiteY91" fmla="*/ 1150374 h 4940710"/>
              <a:gd name="connsiteX92" fmla="*/ 6577781 w 8996517"/>
              <a:gd name="connsiteY92" fmla="*/ 1135626 h 4940710"/>
              <a:gd name="connsiteX93" fmla="*/ 6622026 w 8996517"/>
              <a:gd name="connsiteY93" fmla="*/ 1120877 h 4940710"/>
              <a:gd name="connsiteX94" fmla="*/ 6725265 w 8996517"/>
              <a:gd name="connsiteY94" fmla="*/ 1106129 h 4940710"/>
              <a:gd name="connsiteX95" fmla="*/ 6887497 w 8996517"/>
              <a:gd name="connsiteY95" fmla="*/ 1061884 h 4940710"/>
              <a:gd name="connsiteX96" fmla="*/ 7152968 w 8996517"/>
              <a:gd name="connsiteY96" fmla="*/ 1032387 h 4940710"/>
              <a:gd name="connsiteX97" fmla="*/ 7344697 w 8996517"/>
              <a:gd name="connsiteY97" fmla="*/ 1002890 h 4940710"/>
              <a:gd name="connsiteX98" fmla="*/ 7433188 w 8996517"/>
              <a:gd name="connsiteY98" fmla="*/ 988142 h 4940710"/>
              <a:gd name="connsiteX99" fmla="*/ 7669162 w 8996517"/>
              <a:gd name="connsiteY99" fmla="*/ 973394 h 4940710"/>
              <a:gd name="connsiteX100" fmla="*/ 7934633 w 8996517"/>
              <a:gd name="connsiteY100" fmla="*/ 943897 h 4940710"/>
              <a:gd name="connsiteX101" fmla="*/ 8023123 w 8996517"/>
              <a:gd name="connsiteY101" fmla="*/ 914400 h 4940710"/>
              <a:gd name="connsiteX102" fmla="*/ 8082117 w 8996517"/>
              <a:gd name="connsiteY102" fmla="*/ 899652 h 4940710"/>
              <a:gd name="connsiteX103" fmla="*/ 8288594 w 8996517"/>
              <a:gd name="connsiteY103" fmla="*/ 870155 h 4940710"/>
              <a:gd name="connsiteX104" fmla="*/ 8406581 w 8996517"/>
              <a:gd name="connsiteY104" fmla="*/ 855407 h 4940710"/>
              <a:gd name="connsiteX105" fmla="*/ 8760542 w 8996517"/>
              <a:gd name="connsiteY105" fmla="*/ 840658 h 4940710"/>
              <a:gd name="connsiteX106" fmla="*/ 8849033 w 8996517"/>
              <a:gd name="connsiteY106" fmla="*/ 825910 h 4940710"/>
              <a:gd name="connsiteX107" fmla="*/ 8893278 w 8996517"/>
              <a:gd name="connsiteY107" fmla="*/ 678426 h 4940710"/>
              <a:gd name="connsiteX108" fmla="*/ 8922775 w 8996517"/>
              <a:gd name="connsiteY108" fmla="*/ 634181 h 4940710"/>
              <a:gd name="connsiteX109" fmla="*/ 8952271 w 8996517"/>
              <a:gd name="connsiteY109" fmla="*/ 575187 h 4940710"/>
              <a:gd name="connsiteX110" fmla="*/ 8996517 w 8996517"/>
              <a:gd name="connsiteY110" fmla="*/ 486697 h 4940710"/>
              <a:gd name="connsiteX111" fmla="*/ 8981768 w 8996517"/>
              <a:gd name="connsiteY111" fmla="*/ 265471 h 4940710"/>
              <a:gd name="connsiteX112" fmla="*/ 8967020 w 8996517"/>
              <a:gd name="connsiteY112" fmla="*/ 221226 h 4940710"/>
              <a:gd name="connsiteX113" fmla="*/ 8863781 w 8996517"/>
              <a:gd name="connsiteY113" fmla="*/ 103239 h 4940710"/>
              <a:gd name="connsiteX114" fmla="*/ 8804788 w 8996517"/>
              <a:gd name="connsiteY114" fmla="*/ 88490 h 4940710"/>
              <a:gd name="connsiteX115" fmla="*/ 8760542 w 8996517"/>
              <a:gd name="connsiteY115" fmla="*/ 73742 h 4940710"/>
              <a:gd name="connsiteX116" fmla="*/ 8155859 w 8996517"/>
              <a:gd name="connsiteY116" fmla="*/ 58994 h 4940710"/>
              <a:gd name="connsiteX117" fmla="*/ 8052620 w 8996517"/>
              <a:gd name="connsiteY117" fmla="*/ 44245 h 4940710"/>
              <a:gd name="connsiteX118" fmla="*/ 7993626 w 8996517"/>
              <a:gd name="connsiteY118" fmla="*/ 29497 h 4940710"/>
              <a:gd name="connsiteX119" fmla="*/ 7949381 w 8996517"/>
              <a:gd name="connsiteY119" fmla="*/ 14748 h 4940710"/>
              <a:gd name="connsiteX120" fmla="*/ 7801897 w 8996517"/>
              <a:gd name="connsiteY120" fmla="*/ 0 h 4940710"/>
              <a:gd name="connsiteX121" fmla="*/ 6651523 w 8996517"/>
              <a:gd name="connsiteY121" fmla="*/ 14748 h 4940710"/>
              <a:gd name="connsiteX122" fmla="*/ 6607278 w 8996517"/>
              <a:gd name="connsiteY122" fmla="*/ 29497 h 4940710"/>
              <a:gd name="connsiteX123" fmla="*/ 5279923 w 8996517"/>
              <a:gd name="connsiteY123" fmla="*/ 44245 h 4940710"/>
              <a:gd name="connsiteX124" fmla="*/ 5235678 w 8996517"/>
              <a:gd name="connsiteY124" fmla="*/ 58994 h 4940710"/>
              <a:gd name="connsiteX125" fmla="*/ 4984955 w 8996517"/>
              <a:gd name="connsiteY125" fmla="*/ 88490 h 4940710"/>
              <a:gd name="connsiteX126" fmla="*/ 4704736 w 8996517"/>
              <a:gd name="connsiteY126" fmla="*/ 132736 h 4940710"/>
              <a:gd name="connsiteX127" fmla="*/ 4498259 w 8996517"/>
              <a:gd name="connsiteY127" fmla="*/ 162232 h 4940710"/>
              <a:gd name="connsiteX128" fmla="*/ 4159046 w 8996517"/>
              <a:gd name="connsiteY128" fmla="*/ 176981 h 4940710"/>
              <a:gd name="connsiteX129" fmla="*/ 4026310 w 8996517"/>
              <a:gd name="connsiteY129" fmla="*/ 206477 h 4940710"/>
              <a:gd name="connsiteX130" fmla="*/ 3849329 w 8996517"/>
              <a:gd name="connsiteY130" fmla="*/ 221226 h 4940710"/>
              <a:gd name="connsiteX131" fmla="*/ 3436375 w 8996517"/>
              <a:gd name="connsiteY131" fmla="*/ 250723 h 4940710"/>
              <a:gd name="connsiteX132" fmla="*/ 3318388 w 8996517"/>
              <a:gd name="connsiteY132" fmla="*/ 294968 h 4940710"/>
              <a:gd name="connsiteX133" fmla="*/ 3244646 w 8996517"/>
              <a:gd name="connsiteY133" fmla="*/ 309716 h 4940710"/>
              <a:gd name="connsiteX134" fmla="*/ 3200400 w 8996517"/>
              <a:gd name="connsiteY134" fmla="*/ 324465 h 4940710"/>
              <a:gd name="connsiteX135" fmla="*/ 3126659 w 8996517"/>
              <a:gd name="connsiteY135" fmla="*/ 339213 h 4940710"/>
              <a:gd name="connsiteX136" fmla="*/ 3023420 w 8996517"/>
              <a:gd name="connsiteY136" fmla="*/ 368710 h 4940710"/>
              <a:gd name="connsiteX137" fmla="*/ 2905433 w 8996517"/>
              <a:gd name="connsiteY137" fmla="*/ 398207 h 4940710"/>
              <a:gd name="connsiteX138" fmla="*/ 2787446 w 8996517"/>
              <a:gd name="connsiteY138" fmla="*/ 457200 h 4940710"/>
              <a:gd name="connsiteX139" fmla="*/ 2728452 w 8996517"/>
              <a:gd name="connsiteY139" fmla="*/ 516194 h 4940710"/>
              <a:gd name="connsiteX140" fmla="*/ 2639962 w 8996517"/>
              <a:gd name="connsiteY140" fmla="*/ 530942 h 4940710"/>
              <a:gd name="connsiteX141" fmla="*/ 2536723 w 8996517"/>
              <a:gd name="connsiteY141" fmla="*/ 575187 h 4940710"/>
              <a:gd name="connsiteX142" fmla="*/ 2403988 w 8996517"/>
              <a:gd name="connsiteY142" fmla="*/ 619432 h 4940710"/>
              <a:gd name="connsiteX143" fmla="*/ 2300749 w 8996517"/>
              <a:gd name="connsiteY143" fmla="*/ 663677 h 4940710"/>
              <a:gd name="connsiteX144" fmla="*/ 2050026 w 8996517"/>
              <a:gd name="connsiteY144" fmla="*/ 752168 h 4940710"/>
              <a:gd name="connsiteX145" fmla="*/ 1976284 w 8996517"/>
              <a:gd name="connsiteY145" fmla="*/ 840658 h 4940710"/>
              <a:gd name="connsiteX146" fmla="*/ 1696065 w 8996517"/>
              <a:gd name="connsiteY146" fmla="*/ 1061884 h 4940710"/>
              <a:gd name="connsiteX147" fmla="*/ 1607575 w 8996517"/>
              <a:gd name="connsiteY147" fmla="*/ 1106129 h 4940710"/>
              <a:gd name="connsiteX148" fmla="*/ 1489588 w 8996517"/>
              <a:gd name="connsiteY148" fmla="*/ 1238865 h 4940710"/>
              <a:gd name="connsiteX149" fmla="*/ 1445342 w 8996517"/>
              <a:gd name="connsiteY149" fmla="*/ 1283110 h 4940710"/>
              <a:gd name="connsiteX150" fmla="*/ 1415846 w 8996517"/>
              <a:gd name="connsiteY150" fmla="*/ 1342103 h 4940710"/>
              <a:gd name="connsiteX151" fmla="*/ 1401097 w 8996517"/>
              <a:gd name="connsiteY151" fmla="*/ 1430594 h 4940710"/>
              <a:gd name="connsiteX152" fmla="*/ 1356852 w 8996517"/>
              <a:gd name="connsiteY152" fmla="*/ 1489587 h 4940710"/>
              <a:gd name="connsiteX153" fmla="*/ 1135626 w 8996517"/>
              <a:gd name="connsiteY153" fmla="*/ 1681316 h 4940710"/>
              <a:gd name="connsiteX154" fmla="*/ 1032388 w 8996517"/>
              <a:gd name="connsiteY154" fmla="*/ 1843548 h 4940710"/>
              <a:gd name="connsiteX155" fmla="*/ 1002891 w 8996517"/>
              <a:gd name="connsiteY155" fmla="*/ 1946787 h 4940710"/>
              <a:gd name="connsiteX156" fmla="*/ 973394 w 8996517"/>
              <a:gd name="connsiteY156" fmla="*/ 1991032 h 4940710"/>
              <a:gd name="connsiteX157" fmla="*/ 884904 w 8996517"/>
              <a:gd name="connsiteY157" fmla="*/ 2020529 h 4940710"/>
              <a:gd name="connsiteX158" fmla="*/ 752168 w 8996517"/>
              <a:gd name="connsiteY158" fmla="*/ 2064774 h 4940710"/>
              <a:gd name="connsiteX159" fmla="*/ 648929 w 8996517"/>
              <a:gd name="connsiteY159" fmla="*/ 2227007 h 4940710"/>
              <a:gd name="connsiteX160" fmla="*/ 575188 w 8996517"/>
              <a:gd name="connsiteY160" fmla="*/ 2300748 h 4940710"/>
              <a:gd name="connsiteX161" fmla="*/ 516194 w 8996517"/>
              <a:gd name="connsiteY161" fmla="*/ 2374490 h 4940710"/>
              <a:gd name="connsiteX162" fmla="*/ 353962 w 8996517"/>
              <a:gd name="connsiteY162" fmla="*/ 2477729 h 4940710"/>
              <a:gd name="connsiteX163" fmla="*/ 324465 w 8996517"/>
              <a:gd name="connsiteY163" fmla="*/ 2521974 h 4940710"/>
              <a:gd name="connsiteX164" fmla="*/ 221226 w 8996517"/>
              <a:gd name="connsiteY164" fmla="*/ 2492477 h 4940710"/>
              <a:gd name="connsiteX165" fmla="*/ 206478 w 8996517"/>
              <a:gd name="connsiteY165" fmla="*/ 2418736 h 4940710"/>
              <a:gd name="connsiteX166" fmla="*/ 206478 w 8996517"/>
              <a:gd name="connsiteY166" fmla="*/ 2448232 h 4940710"/>
              <a:gd name="connsiteX167" fmla="*/ 206478 w 8996517"/>
              <a:gd name="connsiteY167" fmla="*/ 2448232 h 494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8996517" h="4940710">
                <a:moveTo>
                  <a:pt x="265471" y="2389239"/>
                </a:moveTo>
                <a:lnTo>
                  <a:pt x="265471" y="2389239"/>
                </a:lnTo>
                <a:cubicBezTo>
                  <a:pt x="193827" y="2425061"/>
                  <a:pt x="133535" y="2439660"/>
                  <a:pt x="88491" y="2507226"/>
                </a:cubicBezTo>
                <a:cubicBezTo>
                  <a:pt x="73806" y="2529254"/>
                  <a:pt x="68041" y="2556088"/>
                  <a:pt x="58994" y="2580968"/>
                </a:cubicBezTo>
                <a:cubicBezTo>
                  <a:pt x="48368" y="2610188"/>
                  <a:pt x="29497" y="2669458"/>
                  <a:pt x="29497" y="2669458"/>
                </a:cubicBezTo>
                <a:cubicBezTo>
                  <a:pt x="24581" y="2703871"/>
                  <a:pt x="21567" y="2738610"/>
                  <a:pt x="14749" y="2772697"/>
                </a:cubicBezTo>
                <a:cubicBezTo>
                  <a:pt x="11700" y="2787941"/>
                  <a:pt x="0" y="2801396"/>
                  <a:pt x="0" y="2816942"/>
                </a:cubicBezTo>
                <a:cubicBezTo>
                  <a:pt x="0" y="2849646"/>
                  <a:pt x="6422" y="2947773"/>
                  <a:pt x="29497" y="2993923"/>
                </a:cubicBezTo>
                <a:cubicBezTo>
                  <a:pt x="37424" y="3009777"/>
                  <a:pt x="49162" y="3023420"/>
                  <a:pt x="58994" y="3038168"/>
                </a:cubicBezTo>
                <a:cubicBezTo>
                  <a:pt x="63910" y="3052916"/>
                  <a:pt x="66790" y="3068508"/>
                  <a:pt x="73742" y="3082413"/>
                </a:cubicBezTo>
                <a:cubicBezTo>
                  <a:pt x="84523" y="3103975"/>
                  <a:pt x="137467" y="3172295"/>
                  <a:pt x="147484" y="3185652"/>
                </a:cubicBezTo>
                <a:cubicBezTo>
                  <a:pt x="152400" y="3200400"/>
                  <a:pt x="151240" y="3218904"/>
                  <a:pt x="162233" y="3229897"/>
                </a:cubicBezTo>
                <a:cubicBezTo>
                  <a:pt x="255236" y="3322899"/>
                  <a:pt x="220785" y="3266547"/>
                  <a:pt x="294968" y="3303639"/>
                </a:cubicBezTo>
                <a:cubicBezTo>
                  <a:pt x="409318" y="3360815"/>
                  <a:pt x="272255" y="3310818"/>
                  <a:pt x="383459" y="3347884"/>
                </a:cubicBezTo>
                <a:cubicBezTo>
                  <a:pt x="437536" y="3342968"/>
                  <a:pt x="492596" y="3344513"/>
                  <a:pt x="545691" y="3333136"/>
                </a:cubicBezTo>
                <a:cubicBezTo>
                  <a:pt x="563023" y="3329422"/>
                  <a:pt x="574082" y="3311566"/>
                  <a:pt x="589936" y="3303639"/>
                </a:cubicBezTo>
                <a:cubicBezTo>
                  <a:pt x="603841" y="3296686"/>
                  <a:pt x="619433" y="3293806"/>
                  <a:pt x="634181" y="3288890"/>
                </a:cubicBezTo>
                <a:lnTo>
                  <a:pt x="2035278" y="3303639"/>
                </a:lnTo>
                <a:cubicBezTo>
                  <a:pt x="2074906" y="3304408"/>
                  <a:pt x="2113703" y="3315989"/>
                  <a:pt x="2153265" y="3318387"/>
                </a:cubicBezTo>
                <a:cubicBezTo>
                  <a:pt x="2276041" y="3325828"/>
                  <a:pt x="2399072" y="3328220"/>
                  <a:pt x="2521975" y="3333136"/>
                </a:cubicBezTo>
                <a:cubicBezTo>
                  <a:pt x="2623423" y="3366951"/>
                  <a:pt x="2500208" y="3320698"/>
                  <a:pt x="2625213" y="3392129"/>
                </a:cubicBezTo>
                <a:cubicBezTo>
                  <a:pt x="2641665" y="3401530"/>
                  <a:pt x="2715687" y="3418434"/>
                  <a:pt x="2728452" y="3421626"/>
                </a:cubicBezTo>
                <a:cubicBezTo>
                  <a:pt x="2743200" y="3431458"/>
                  <a:pt x="2756843" y="3443196"/>
                  <a:pt x="2772697" y="3451123"/>
                </a:cubicBezTo>
                <a:cubicBezTo>
                  <a:pt x="2796271" y="3462910"/>
                  <a:pt x="2853884" y="3474318"/>
                  <a:pt x="2875936" y="3480619"/>
                </a:cubicBezTo>
                <a:cubicBezTo>
                  <a:pt x="2982039" y="3510934"/>
                  <a:pt x="2842912" y="3485710"/>
                  <a:pt x="3038168" y="3510116"/>
                </a:cubicBezTo>
                <a:cubicBezTo>
                  <a:pt x="3052916" y="3515032"/>
                  <a:pt x="3069478" y="3516242"/>
                  <a:pt x="3082413" y="3524865"/>
                </a:cubicBezTo>
                <a:cubicBezTo>
                  <a:pt x="3145321" y="3566804"/>
                  <a:pt x="3114347" y="3559235"/>
                  <a:pt x="3141407" y="3613355"/>
                </a:cubicBezTo>
                <a:cubicBezTo>
                  <a:pt x="3149334" y="3629209"/>
                  <a:pt x="3161072" y="3642852"/>
                  <a:pt x="3170904" y="3657600"/>
                </a:cubicBezTo>
                <a:cubicBezTo>
                  <a:pt x="3175820" y="3672348"/>
                  <a:pt x="3177029" y="3688910"/>
                  <a:pt x="3185652" y="3701845"/>
                </a:cubicBezTo>
                <a:cubicBezTo>
                  <a:pt x="3217216" y="3749191"/>
                  <a:pt x="3227756" y="3745376"/>
                  <a:pt x="3274142" y="3760839"/>
                </a:cubicBezTo>
                <a:cubicBezTo>
                  <a:pt x="3279058" y="3775587"/>
                  <a:pt x="3284620" y="3790136"/>
                  <a:pt x="3288891" y="3805084"/>
                </a:cubicBezTo>
                <a:cubicBezTo>
                  <a:pt x="3294460" y="3824574"/>
                  <a:pt x="3296522" y="3845098"/>
                  <a:pt x="3303639" y="3864077"/>
                </a:cubicBezTo>
                <a:cubicBezTo>
                  <a:pt x="3311359" y="3884663"/>
                  <a:pt x="3324971" y="3902658"/>
                  <a:pt x="3333136" y="3923071"/>
                </a:cubicBezTo>
                <a:cubicBezTo>
                  <a:pt x="3363076" y="3997920"/>
                  <a:pt x="3362569" y="4011243"/>
                  <a:pt x="3377381" y="4085303"/>
                </a:cubicBezTo>
                <a:cubicBezTo>
                  <a:pt x="3401139" y="4465439"/>
                  <a:pt x="3371022" y="4212944"/>
                  <a:pt x="3406878" y="4380271"/>
                </a:cubicBezTo>
                <a:cubicBezTo>
                  <a:pt x="3417383" y="4429293"/>
                  <a:pt x="3420521" y="4480193"/>
                  <a:pt x="3436375" y="4527755"/>
                </a:cubicBezTo>
                <a:cubicBezTo>
                  <a:pt x="3441291" y="4542503"/>
                  <a:pt x="3444171" y="4558095"/>
                  <a:pt x="3451123" y="4572000"/>
                </a:cubicBezTo>
                <a:cubicBezTo>
                  <a:pt x="3459050" y="4587854"/>
                  <a:pt x="3468086" y="4603711"/>
                  <a:pt x="3480620" y="4616245"/>
                </a:cubicBezTo>
                <a:cubicBezTo>
                  <a:pt x="3509211" y="4644836"/>
                  <a:pt x="3533123" y="4648495"/>
                  <a:pt x="3569110" y="4660490"/>
                </a:cubicBezTo>
                <a:cubicBezTo>
                  <a:pt x="3588775" y="4699819"/>
                  <a:pt x="3597012" y="4747384"/>
                  <a:pt x="3628104" y="4778477"/>
                </a:cubicBezTo>
                <a:cubicBezTo>
                  <a:pt x="3642852" y="4793226"/>
                  <a:pt x="3655885" y="4809918"/>
                  <a:pt x="3672349" y="4822723"/>
                </a:cubicBezTo>
                <a:cubicBezTo>
                  <a:pt x="3715238" y="4856082"/>
                  <a:pt x="3768757" y="4889323"/>
                  <a:pt x="3819833" y="4911213"/>
                </a:cubicBezTo>
                <a:cubicBezTo>
                  <a:pt x="3834122" y="4917337"/>
                  <a:pt x="3848560" y="4925021"/>
                  <a:pt x="3864078" y="4925961"/>
                </a:cubicBezTo>
                <a:cubicBezTo>
                  <a:pt x="4011373" y="4934888"/>
                  <a:pt x="4159045" y="4935794"/>
                  <a:pt x="4306529" y="4940710"/>
                </a:cubicBezTo>
                <a:cubicBezTo>
                  <a:pt x="4404852" y="4930878"/>
                  <a:pt x="4503447" y="4923469"/>
                  <a:pt x="4601497" y="4911213"/>
                </a:cubicBezTo>
                <a:cubicBezTo>
                  <a:pt x="4621610" y="4908699"/>
                  <a:pt x="4641512" y="4903582"/>
                  <a:pt x="4660491" y="4896465"/>
                </a:cubicBezTo>
                <a:cubicBezTo>
                  <a:pt x="4681077" y="4888745"/>
                  <a:pt x="4699276" y="4875629"/>
                  <a:pt x="4719484" y="4866968"/>
                </a:cubicBezTo>
                <a:cubicBezTo>
                  <a:pt x="4733773" y="4860844"/>
                  <a:pt x="4749824" y="4859171"/>
                  <a:pt x="4763729" y="4852219"/>
                </a:cubicBezTo>
                <a:cubicBezTo>
                  <a:pt x="4779583" y="4844292"/>
                  <a:pt x="4791777" y="4829922"/>
                  <a:pt x="4807975" y="4822723"/>
                </a:cubicBezTo>
                <a:cubicBezTo>
                  <a:pt x="4836388" y="4810095"/>
                  <a:pt x="4866968" y="4803058"/>
                  <a:pt x="4896465" y="4793226"/>
                </a:cubicBezTo>
                <a:lnTo>
                  <a:pt x="4940710" y="4778477"/>
                </a:lnTo>
                <a:cubicBezTo>
                  <a:pt x="4965160" y="4741802"/>
                  <a:pt x="4983666" y="4718007"/>
                  <a:pt x="4999704" y="4675239"/>
                </a:cubicBezTo>
                <a:cubicBezTo>
                  <a:pt x="5001201" y="4671246"/>
                  <a:pt x="5021097" y="4581724"/>
                  <a:pt x="5029200" y="4572000"/>
                </a:cubicBezTo>
                <a:cubicBezTo>
                  <a:pt x="5044936" y="4553117"/>
                  <a:pt x="5070813" y="4545136"/>
                  <a:pt x="5088194" y="4527755"/>
                </a:cubicBezTo>
                <a:cubicBezTo>
                  <a:pt x="5109041" y="4506908"/>
                  <a:pt x="5135620" y="4447651"/>
                  <a:pt x="5147188" y="4424516"/>
                </a:cubicBezTo>
                <a:cubicBezTo>
                  <a:pt x="5152104" y="4340942"/>
                  <a:pt x="5154357" y="4257169"/>
                  <a:pt x="5161936" y="4173794"/>
                </a:cubicBezTo>
                <a:cubicBezTo>
                  <a:pt x="5168488" y="4101723"/>
                  <a:pt x="5181514" y="4094145"/>
                  <a:pt x="5206181" y="4026310"/>
                </a:cubicBezTo>
                <a:cubicBezTo>
                  <a:pt x="5216807" y="3997089"/>
                  <a:pt x="5217022" y="3962693"/>
                  <a:pt x="5235678" y="3937819"/>
                </a:cubicBezTo>
                <a:cubicBezTo>
                  <a:pt x="5293115" y="3861237"/>
                  <a:pt x="5268930" y="3900811"/>
                  <a:pt x="5309420" y="3819832"/>
                </a:cubicBezTo>
                <a:cubicBezTo>
                  <a:pt x="5315766" y="3724634"/>
                  <a:pt x="5318755" y="3596176"/>
                  <a:pt x="5338917" y="3495368"/>
                </a:cubicBezTo>
                <a:cubicBezTo>
                  <a:pt x="5341966" y="3480124"/>
                  <a:pt x="5349394" y="3466071"/>
                  <a:pt x="5353665" y="3451123"/>
                </a:cubicBezTo>
                <a:cubicBezTo>
                  <a:pt x="5398235" y="3295124"/>
                  <a:pt x="5327826" y="3513887"/>
                  <a:pt x="5397910" y="3303639"/>
                </a:cubicBezTo>
                <a:cubicBezTo>
                  <a:pt x="5402826" y="3288891"/>
                  <a:pt x="5409610" y="3274638"/>
                  <a:pt x="5412659" y="3259394"/>
                </a:cubicBezTo>
                <a:cubicBezTo>
                  <a:pt x="5417575" y="3234813"/>
                  <a:pt x="5420811" y="3209836"/>
                  <a:pt x="5427407" y="3185652"/>
                </a:cubicBezTo>
                <a:cubicBezTo>
                  <a:pt x="5435588" y="3155655"/>
                  <a:pt x="5449363" y="3127325"/>
                  <a:pt x="5456904" y="3097161"/>
                </a:cubicBezTo>
                <a:cubicBezTo>
                  <a:pt x="5461820" y="3077497"/>
                  <a:pt x="5462587" y="3056298"/>
                  <a:pt x="5471652" y="3038168"/>
                </a:cubicBezTo>
                <a:cubicBezTo>
                  <a:pt x="5487506" y="3006460"/>
                  <a:pt x="5510981" y="2979174"/>
                  <a:pt x="5530646" y="2949677"/>
                </a:cubicBezTo>
                <a:lnTo>
                  <a:pt x="5560142" y="2905432"/>
                </a:lnTo>
                <a:cubicBezTo>
                  <a:pt x="5569974" y="2890684"/>
                  <a:pt x="5584034" y="2878003"/>
                  <a:pt x="5589639" y="2861187"/>
                </a:cubicBezTo>
                <a:lnTo>
                  <a:pt x="5619136" y="2772697"/>
                </a:lnTo>
                <a:cubicBezTo>
                  <a:pt x="5624052" y="2757949"/>
                  <a:pt x="5626932" y="2742357"/>
                  <a:pt x="5633884" y="2728452"/>
                </a:cubicBezTo>
                <a:lnTo>
                  <a:pt x="5663381" y="2669458"/>
                </a:lnTo>
                <a:cubicBezTo>
                  <a:pt x="5668297" y="2605548"/>
                  <a:pt x="5666316" y="2540730"/>
                  <a:pt x="5678129" y="2477729"/>
                </a:cubicBezTo>
                <a:cubicBezTo>
                  <a:pt x="5681396" y="2460307"/>
                  <a:pt x="5699699" y="2449338"/>
                  <a:pt x="5707626" y="2433484"/>
                </a:cubicBezTo>
                <a:cubicBezTo>
                  <a:pt x="5714579" y="2419579"/>
                  <a:pt x="5717459" y="2403987"/>
                  <a:pt x="5722375" y="2389239"/>
                </a:cubicBezTo>
                <a:cubicBezTo>
                  <a:pt x="5733047" y="2325206"/>
                  <a:pt x="5738130" y="2288842"/>
                  <a:pt x="5751871" y="2227007"/>
                </a:cubicBezTo>
                <a:cubicBezTo>
                  <a:pt x="5756268" y="2207220"/>
                  <a:pt x="5756563" y="2185612"/>
                  <a:pt x="5766620" y="2168013"/>
                </a:cubicBezTo>
                <a:cubicBezTo>
                  <a:pt x="5776968" y="2149904"/>
                  <a:pt x="5797512" y="2139791"/>
                  <a:pt x="5810865" y="2123768"/>
                </a:cubicBezTo>
                <a:cubicBezTo>
                  <a:pt x="5822213" y="2110151"/>
                  <a:pt x="5829015" y="2093140"/>
                  <a:pt x="5840362" y="2079523"/>
                </a:cubicBezTo>
                <a:cubicBezTo>
                  <a:pt x="5899869" y="2008114"/>
                  <a:pt x="5875578" y="2066178"/>
                  <a:pt x="5914104" y="1976284"/>
                </a:cubicBezTo>
                <a:cubicBezTo>
                  <a:pt x="5920228" y="1961995"/>
                  <a:pt x="5922728" y="1946328"/>
                  <a:pt x="5928852" y="1932039"/>
                </a:cubicBezTo>
                <a:cubicBezTo>
                  <a:pt x="5937513" y="1911831"/>
                  <a:pt x="5950629" y="1893631"/>
                  <a:pt x="5958349" y="1873045"/>
                </a:cubicBezTo>
                <a:cubicBezTo>
                  <a:pt x="5980183" y="1814820"/>
                  <a:pt x="5997678" y="1755058"/>
                  <a:pt x="6017342" y="1696065"/>
                </a:cubicBezTo>
                <a:lnTo>
                  <a:pt x="6032091" y="1651819"/>
                </a:lnTo>
                <a:cubicBezTo>
                  <a:pt x="6037007" y="1637071"/>
                  <a:pt x="6035846" y="1618567"/>
                  <a:pt x="6046839" y="1607574"/>
                </a:cubicBezTo>
                <a:cubicBezTo>
                  <a:pt x="6061587" y="1592826"/>
                  <a:pt x="6077227" y="1578918"/>
                  <a:pt x="6091084" y="1563329"/>
                </a:cubicBezTo>
                <a:cubicBezTo>
                  <a:pt x="6116593" y="1534631"/>
                  <a:pt x="6137676" y="1501989"/>
                  <a:pt x="6164826" y="1474839"/>
                </a:cubicBezTo>
                <a:cubicBezTo>
                  <a:pt x="6187085" y="1452580"/>
                  <a:pt x="6213987" y="1435510"/>
                  <a:pt x="6238568" y="1415845"/>
                </a:cubicBezTo>
                <a:cubicBezTo>
                  <a:pt x="6243484" y="1396181"/>
                  <a:pt x="6245789" y="1375672"/>
                  <a:pt x="6253317" y="1356852"/>
                </a:cubicBezTo>
                <a:cubicBezTo>
                  <a:pt x="6277103" y="1297386"/>
                  <a:pt x="6301217" y="1256723"/>
                  <a:pt x="6341807" y="1209368"/>
                </a:cubicBezTo>
                <a:cubicBezTo>
                  <a:pt x="6355381" y="1193532"/>
                  <a:pt x="6366450" y="1172251"/>
                  <a:pt x="6386052" y="1165123"/>
                </a:cubicBezTo>
                <a:cubicBezTo>
                  <a:pt x="6423301" y="1151578"/>
                  <a:pt x="6464865" y="1156401"/>
                  <a:pt x="6504039" y="1150374"/>
                </a:cubicBezTo>
                <a:cubicBezTo>
                  <a:pt x="6528815" y="1146562"/>
                  <a:pt x="6553462" y="1141706"/>
                  <a:pt x="6577781" y="1135626"/>
                </a:cubicBezTo>
                <a:cubicBezTo>
                  <a:pt x="6592863" y="1131855"/>
                  <a:pt x="6606782" y="1123926"/>
                  <a:pt x="6622026" y="1120877"/>
                </a:cubicBezTo>
                <a:cubicBezTo>
                  <a:pt x="6656113" y="1114059"/>
                  <a:pt x="6690852" y="1111045"/>
                  <a:pt x="6725265" y="1106129"/>
                </a:cubicBezTo>
                <a:cubicBezTo>
                  <a:pt x="6820998" y="1058263"/>
                  <a:pt x="6753566" y="1084205"/>
                  <a:pt x="6887497" y="1061884"/>
                </a:cubicBezTo>
                <a:cubicBezTo>
                  <a:pt x="7074830" y="1030663"/>
                  <a:pt x="6806509" y="1059039"/>
                  <a:pt x="7152968" y="1032387"/>
                </a:cubicBezTo>
                <a:cubicBezTo>
                  <a:pt x="7373700" y="995600"/>
                  <a:pt x="7097990" y="1040845"/>
                  <a:pt x="7344697" y="1002890"/>
                </a:cubicBezTo>
                <a:cubicBezTo>
                  <a:pt x="7374253" y="998343"/>
                  <a:pt x="7403407" y="990849"/>
                  <a:pt x="7433188" y="988142"/>
                </a:cubicBezTo>
                <a:cubicBezTo>
                  <a:pt x="7511676" y="981007"/>
                  <a:pt x="7590504" y="978310"/>
                  <a:pt x="7669162" y="973394"/>
                </a:cubicBezTo>
                <a:cubicBezTo>
                  <a:pt x="7803438" y="928633"/>
                  <a:pt x="7603206" y="991244"/>
                  <a:pt x="7934633" y="943897"/>
                </a:cubicBezTo>
                <a:cubicBezTo>
                  <a:pt x="7965413" y="939500"/>
                  <a:pt x="7992959" y="921941"/>
                  <a:pt x="8023123" y="914400"/>
                </a:cubicBezTo>
                <a:cubicBezTo>
                  <a:pt x="8042788" y="909484"/>
                  <a:pt x="8062123" y="902984"/>
                  <a:pt x="8082117" y="899652"/>
                </a:cubicBezTo>
                <a:cubicBezTo>
                  <a:pt x="8150695" y="888222"/>
                  <a:pt x="8219606" y="878778"/>
                  <a:pt x="8288594" y="870155"/>
                </a:cubicBezTo>
                <a:cubicBezTo>
                  <a:pt x="8327923" y="865239"/>
                  <a:pt x="8367023" y="857879"/>
                  <a:pt x="8406581" y="855407"/>
                </a:cubicBezTo>
                <a:cubicBezTo>
                  <a:pt x="8524440" y="848041"/>
                  <a:pt x="8642555" y="845574"/>
                  <a:pt x="8760542" y="840658"/>
                </a:cubicBezTo>
                <a:cubicBezTo>
                  <a:pt x="8790039" y="835742"/>
                  <a:pt x="8826528" y="845602"/>
                  <a:pt x="8849033" y="825910"/>
                </a:cubicBezTo>
                <a:cubicBezTo>
                  <a:pt x="8871690" y="806085"/>
                  <a:pt x="8879625" y="710282"/>
                  <a:pt x="8893278" y="678426"/>
                </a:cubicBezTo>
                <a:cubicBezTo>
                  <a:pt x="8900261" y="662134"/>
                  <a:pt x="8913981" y="649571"/>
                  <a:pt x="8922775" y="634181"/>
                </a:cubicBezTo>
                <a:cubicBezTo>
                  <a:pt x="8933683" y="615092"/>
                  <a:pt x="8941363" y="594276"/>
                  <a:pt x="8952271" y="575187"/>
                </a:cubicBezTo>
                <a:cubicBezTo>
                  <a:pt x="8998018" y="495129"/>
                  <a:pt x="8969474" y="567823"/>
                  <a:pt x="8996517" y="486697"/>
                </a:cubicBezTo>
                <a:cubicBezTo>
                  <a:pt x="8991601" y="412955"/>
                  <a:pt x="8989930" y="338925"/>
                  <a:pt x="8981768" y="265471"/>
                </a:cubicBezTo>
                <a:cubicBezTo>
                  <a:pt x="8980051" y="250020"/>
                  <a:pt x="8974570" y="234816"/>
                  <a:pt x="8967020" y="221226"/>
                </a:cubicBezTo>
                <a:cubicBezTo>
                  <a:pt x="8938855" y="170529"/>
                  <a:pt x="8917192" y="126130"/>
                  <a:pt x="8863781" y="103239"/>
                </a:cubicBezTo>
                <a:cubicBezTo>
                  <a:pt x="8845150" y="95254"/>
                  <a:pt x="8824278" y="94059"/>
                  <a:pt x="8804788" y="88490"/>
                </a:cubicBezTo>
                <a:cubicBezTo>
                  <a:pt x="8789840" y="84219"/>
                  <a:pt x="8776072" y="74448"/>
                  <a:pt x="8760542" y="73742"/>
                </a:cubicBezTo>
                <a:cubicBezTo>
                  <a:pt x="8559129" y="64587"/>
                  <a:pt x="8357420" y="63910"/>
                  <a:pt x="8155859" y="58994"/>
                </a:cubicBezTo>
                <a:cubicBezTo>
                  <a:pt x="8121446" y="54078"/>
                  <a:pt x="8086822" y="50464"/>
                  <a:pt x="8052620" y="44245"/>
                </a:cubicBezTo>
                <a:cubicBezTo>
                  <a:pt x="8032677" y="40619"/>
                  <a:pt x="8013116" y="35066"/>
                  <a:pt x="7993626" y="29497"/>
                </a:cubicBezTo>
                <a:cubicBezTo>
                  <a:pt x="7978678" y="25226"/>
                  <a:pt x="7964746" y="17112"/>
                  <a:pt x="7949381" y="14748"/>
                </a:cubicBezTo>
                <a:cubicBezTo>
                  <a:pt x="7900549" y="7235"/>
                  <a:pt x="7851058" y="4916"/>
                  <a:pt x="7801897" y="0"/>
                </a:cubicBezTo>
                <a:lnTo>
                  <a:pt x="6651523" y="14748"/>
                </a:lnTo>
                <a:cubicBezTo>
                  <a:pt x="6635982" y="15132"/>
                  <a:pt x="6622821" y="29163"/>
                  <a:pt x="6607278" y="29497"/>
                </a:cubicBezTo>
                <a:cubicBezTo>
                  <a:pt x="6164901" y="39011"/>
                  <a:pt x="5722375" y="39329"/>
                  <a:pt x="5279923" y="44245"/>
                </a:cubicBezTo>
                <a:cubicBezTo>
                  <a:pt x="5265175" y="49161"/>
                  <a:pt x="5250854" y="55622"/>
                  <a:pt x="5235678" y="58994"/>
                </a:cubicBezTo>
                <a:cubicBezTo>
                  <a:pt x="5153729" y="77205"/>
                  <a:pt x="5067830" y="80956"/>
                  <a:pt x="4984955" y="88490"/>
                </a:cubicBezTo>
                <a:cubicBezTo>
                  <a:pt x="4758570" y="138798"/>
                  <a:pt x="4946831" y="102474"/>
                  <a:pt x="4704736" y="132736"/>
                </a:cubicBezTo>
                <a:cubicBezTo>
                  <a:pt x="4635748" y="141359"/>
                  <a:pt x="4567718" y="159212"/>
                  <a:pt x="4498259" y="162232"/>
                </a:cubicBezTo>
                <a:lnTo>
                  <a:pt x="4159046" y="176981"/>
                </a:lnTo>
                <a:cubicBezTo>
                  <a:pt x="4114801" y="186813"/>
                  <a:pt x="4071179" y="200067"/>
                  <a:pt x="4026310" y="206477"/>
                </a:cubicBezTo>
                <a:cubicBezTo>
                  <a:pt x="3967707" y="214849"/>
                  <a:pt x="3908233" y="215336"/>
                  <a:pt x="3849329" y="221226"/>
                </a:cubicBezTo>
                <a:cubicBezTo>
                  <a:pt x="3525834" y="253576"/>
                  <a:pt x="4038737" y="220604"/>
                  <a:pt x="3436375" y="250723"/>
                </a:cubicBezTo>
                <a:cubicBezTo>
                  <a:pt x="3191804" y="299636"/>
                  <a:pt x="3491995" y="229866"/>
                  <a:pt x="3318388" y="294968"/>
                </a:cubicBezTo>
                <a:cubicBezTo>
                  <a:pt x="3294917" y="303770"/>
                  <a:pt x="3268965" y="303636"/>
                  <a:pt x="3244646" y="309716"/>
                </a:cubicBezTo>
                <a:cubicBezTo>
                  <a:pt x="3229564" y="313487"/>
                  <a:pt x="3215482" y="320694"/>
                  <a:pt x="3200400" y="324465"/>
                </a:cubicBezTo>
                <a:cubicBezTo>
                  <a:pt x="3176081" y="330545"/>
                  <a:pt x="3150978" y="333133"/>
                  <a:pt x="3126659" y="339213"/>
                </a:cubicBezTo>
                <a:cubicBezTo>
                  <a:pt x="3091938" y="347893"/>
                  <a:pt x="3058141" y="360030"/>
                  <a:pt x="3023420" y="368710"/>
                </a:cubicBezTo>
                <a:cubicBezTo>
                  <a:pt x="2977672" y="380147"/>
                  <a:pt x="2946643" y="379475"/>
                  <a:pt x="2905433" y="398207"/>
                </a:cubicBezTo>
                <a:cubicBezTo>
                  <a:pt x="2865403" y="416402"/>
                  <a:pt x="2818538" y="426108"/>
                  <a:pt x="2787446" y="457200"/>
                </a:cubicBezTo>
                <a:cubicBezTo>
                  <a:pt x="2767781" y="476865"/>
                  <a:pt x="2753326" y="503757"/>
                  <a:pt x="2728452" y="516194"/>
                </a:cubicBezTo>
                <a:cubicBezTo>
                  <a:pt x="2701705" y="529567"/>
                  <a:pt x="2669459" y="526026"/>
                  <a:pt x="2639962" y="530942"/>
                </a:cubicBezTo>
                <a:cubicBezTo>
                  <a:pt x="2528883" y="604996"/>
                  <a:pt x="2670055" y="518045"/>
                  <a:pt x="2536723" y="575187"/>
                </a:cubicBezTo>
                <a:cubicBezTo>
                  <a:pt x="2404752" y="631745"/>
                  <a:pt x="2615984" y="584100"/>
                  <a:pt x="2403988" y="619432"/>
                </a:cubicBezTo>
                <a:cubicBezTo>
                  <a:pt x="2369575" y="634180"/>
                  <a:pt x="2336451" y="652403"/>
                  <a:pt x="2300749" y="663677"/>
                </a:cubicBezTo>
                <a:cubicBezTo>
                  <a:pt x="2048554" y="743318"/>
                  <a:pt x="2198258" y="663229"/>
                  <a:pt x="2050026" y="752168"/>
                </a:cubicBezTo>
                <a:cubicBezTo>
                  <a:pt x="2015853" y="803427"/>
                  <a:pt x="2024951" y="796046"/>
                  <a:pt x="1976284" y="840658"/>
                </a:cubicBezTo>
                <a:cubicBezTo>
                  <a:pt x="1865324" y="942371"/>
                  <a:pt x="1824506" y="981608"/>
                  <a:pt x="1696065" y="1061884"/>
                </a:cubicBezTo>
                <a:cubicBezTo>
                  <a:pt x="1668099" y="1079362"/>
                  <a:pt x="1633958" y="1086342"/>
                  <a:pt x="1607575" y="1106129"/>
                </a:cubicBezTo>
                <a:cubicBezTo>
                  <a:pt x="1480078" y="1201751"/>
                  <a:pt x="1553471" y="1162205"/>
                  <a:pt x="1489588" y="1238865"/>
                </a:cubicBezTo>
                <a:cubicBezTo>
                  <a:pt x="1476235" y="1254888"/>
                  <a:pt x="1460091" y="1268362"/>
                  <a:pt x="1445342" y="1283110"/>
                </a:cubicBezTo>
                <a:cubicBezTo>
                  <a:pt x="1435510" y="1302774"/>
                  <a:pt x="1422163" y="1321045"/>
                  <a:pt x="1415846" y="1342103"/>
                </a:cubicBezTo>
                <a:cubicBezTo>
                  <a:pt x="1407253" y="1370746"/>
                  <a:pt x="1412203" y="1402829"/>
                  <a:pt x="1401097" y="1430594"/>
                </a:cubicBezTo>
                <a:cubicBezTo>
                  <a:pt x="1391968" y="1453416"/>
                  <a:pt x="1373578" y="1471575"/>
                  <a:pt x="1356852" y="1489587"/>
                </a:cubicBezTo>
                <a:cubicBezTo>
                  <a:pt x="1216155" y="1641107"/>
                  <a:pt x="1257829" y="1607994"/>
                  <a:pt x="1135626" y="1681316"/>
                </a:cubicBezTo>
                <a:cubicBezTo>
                  <a:pt x="1090524" y="1741452"/>
                  <a:pt x="1066613" y="1768253"/>
                  <a:pt x="1032388" y="1843548"/>
                </a:cubicBezTo>
                <a:cubicBezTo>
                  <a:pt x="985147" y="1947479"/>
                  <a:pt x="1046077" y="1860415"/>
                  <a:pt x="1002891" y="1946787"/>
                </a:cubicBezTo>
                <a:cubicBezTo>
                  <a:pt x="994964" y="1962641"/>
                  <a:pt x="988425" y="1981638"/>
                  <a:pt x="973394" y="1991032"/>
                </a:cubicBezTo>
                <a:cubicBezTo>
                  <a:pt x="947028" y="2007511"/>
                  <a:pt x="913772" y="2008982"/>
                  <a:pt x="884904" y="2020529"/>
                </a:cubicBezTo>
                <a:cubicBezTo>
                  <a:pt x="792342" y="2057554"/>
                  <a:pt x="836846" y="2043605"/>
                  <a:pt x="752168" y="2064774"/>
                </a:cubicBezTo>
                <a:cubicBezTo>
                  <a:pt x="727533" y="2105833"/>
                  <a:pt x="677016" y="2192679"/>
                  <a:pt x="648929" y="2227007"/>
                </a:cubicBezTo>
                <a:cubicBezTo>
                  <a:pt x="626917" y="2253911"/>
                  <a:pt x="598442" y="2274910"/>
                  <a:pt x="575188" y="2300748"/>
                </a:cubicBezTo>
                <a:cubicBezTo>
                  <a:pt x="554130" y="2324146"/>
                  <a:pt x="539399" y="2353219"/>
                  <a:pt x="516194" y="2374490"/>
                </a:cubicBezTo>
                <a:cubicBezTo>
                  <a:pt x="423033" y="2459888"/>
                  <a:pt x="433062" y="2451363"/>
                  <a:pt x="353962" y="2477729"/>
                </a:cubicBezTo>
                <a:cubicBezTo>
                  <a:pt x="344130" y="2492477"/>
                  <a:pt x="341281" y="2516369"/>
                  <a:pt x="324465" y="2521974"/>
                </a:cubicBezTo>
                <a:cubicBezTo>
                  <a:pt x="315203" y="2525061"/>
                  <a:pt x="234991" y="2497065"/>
                  <a:pt x="221226" y="2492477"/>
                </a:cubicBezTo>
                <a:cubicBezTo>
                  <a:pt x="203369" y="2438905"/>
                  <a:pt x="206478" y="2463778"/>
                  <a:pt x="206478" y="2418736"/>
                </a:cubicBezTo>
                <a:lnTo>
                  <a:pt x="206478" y="2448232"/>
                </a:lnTo>
                <a:lnTo>
                  <a:pt x="206478" y="244823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7624" y="3231381"/>
            <a:ext cx="147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Entity Types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6444044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Context Attribute - Types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63" y="6481072"/>
            <a:ext cx="1181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859163" y="2564904"/>
            <a:ext cx="3795248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76468" y="2267580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hasTemperature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2055080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hasGroundTemperature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NGSI Information as Ontology Instance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956043" y="1942138"/>
            <a:ext cx="6637472" cy="4529414"/>
            <a:chOff x="214556" y="1089615"/>
            <a:chExt cx="7754556" cy="5291713"/>
          </a:xfrm>
        </p:grpSpPr>
        <p:sp>
          <p:nvSpPr>
            <p:cNvPr id="4" name="Oval 3"/>
            <p:cNvSpPr/>
            <p:nvPr/>
          </p:nvSpPr>
          <p:spPr>
            <a:xfrm>
              <a:off x="574971" y="1983865"/>
              <a:ext cx="1166966" cy="11100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3709" y="2199642"/>
              <a:ext cx="957369" cy="755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Light</a:t>
              </a:r>
              <a:br>
                <a:rPr lang="de-DE" dirty="0" smtClean="0"/>
              </a:br>
              <a:r>
                <a:rPr lang="de-DE" dirty="0" smtClean="0"/>
                <a:t>Sensor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6393" y="2385898"/>
              <a:ext cx="748891" cy="43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Light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26629" y="2060733"/>
              <a:ext cx="795336" cy="1078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Meta</a:t>
              </a:r>
              <a:br>
                <a:rPr lang="de-DE" dirty="0" smtClean="0"/>
              </a:br>
              <a:r>
                <a:rPr lang="de-DE" dirty="0" smtClean="0"/>
                <a:t>Data</a:t>
              </a:r>
              <a:br>
                <a:rPr lang="de-DE" dirty="0" smtClean="0"/>
              </a:br>
              <a:r>
                <a:rPr lang="de-DE" dirty="0" smtClean="0"/>
                <a:t>Unit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1049" y="3859316"/>
              <a:ext cx="1596912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2" name="Straight Arrow Connector 11"/>
            <p:cNvCxnSpPr>
              <a:stCxn id="10" idx="0"/>
              <a:endCxn id="4" idx="4"/>
            </p:cNvCxnSpPr>
            <p:nvPr/>
          </p:nvCxnSpPr>
          <p:spPr>
            <a:xfrm flipH="1" flipV="1">
              <a:off x="1158454" y="3093892"/>
              <a:ext cx="1051" cy="765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61049" y="4076210"/>
              <a:ext cx="1680265" cy="6831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smtClean="0"/>
                <a:t>urn:x-iot:smart</a:t>
              </a:r>
              <a:br>
                <a:rPr lang="de-DE" sz="1600" dirty="0" smtClean="0"/>
              </a:br>
              <a:r>
                <a:rPr lang="de-DE" sz="1600" dirty="0" smtClean="0"/>
                <a:t>santander:1:2</a:t>
              </a:r>
              <a:endParaRPr lang="en-GB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4556" y="3283252"/>
              <a:ext cx="993402" cy="39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r</a:t>
              </a:r>
              <a:r>
                <a:rPr lang="de-DE" sz="1600" dirty="0" smtClean="0"/>
                <a:t>df:type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23160" y="3859316"/>
              <a:ext cx="1596912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LightInstance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  <a:endCxn id="49" idx="4"/>
            </p:cNvCxnSpPr>
            <p:nvPr/>
          </p:nvCxnSpPr>
          <p:spPr>
            <a:xfrm flipH="1" flipV="1">
              <a:off x="4420589" y="3140968"/>
              <a:ext cx="1027" cy="718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86681" y="3324228"/>
              <a:ext cx="993402" cy="39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r</a:t>
              </a:r>
              <a:r>
                <a:rPr lang="de-DE" sz="1600" dirty="0" smtClean="0"/>
                <a:t>df:type</a:t>
              </a:r>
              <a:endParaRPr lang="en-GB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02075" y="4416888"/>
              <a:ext cx="1599886" cy="323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santander:hasLight</a:t>
              </a:r>
              <a:endParaRPr lang="en-GB" sz="1200" dirty="0"/>
            </a:p>
          </p:txBody>
        </p:sp>
        <p:cxnSp>
          <p:nvCxnSpPr>
            <p:cNvPr id="25" name="Straight Arrow Connector 24"/>
            <p:cNvCxnSpPr>
              <a:stCxn id="10" idx="3"/>
              <a:endCxn id="21" idx="1"/>
            </p:cNvCxnSpPr>
            <p:nvPr/>
          </p:nvCxnSpPr>
          <p:spPr>
            <a:xfrm>
              <a:off x="1957961" y="4399376"/>
              <a:ext cx="16651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372200" y="3876828"/>
              <a:ext cx="1596912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>
              <a:off x="5220072" y="4399376"/>
              <a:ext cx="1152128" cy="17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10839" y="4956948"/>
              <a:ext cx="2266897" cy="323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santander:hasMetadataUnit</a:t>
              </a:r>
              <a:endParaRPr lang="en-GB" sz="1200" dirty="0"/>
            </a:p>
          </p:txBody>
        </p:sp>
        <p:cxnSp>
          <p:nvCxnSpPr>
            <p:cNvPr id="34" name="Straight Arrow Connector 33"/>
            <p:cNvCxnSpPr>
              <a:stCxn id="21" idx="2"/>
            </p:cNvCxnSpPr>
            <p:nvPr/>
          </p:nvCxnSpPr>
          <p:spPr>
            <a:xfrm>
              <a:off x="4421616" y="4939436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>
              <a:off x="7170656" y="4956948"/>
              <a:ext cx="16764" cy="741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818" y="5304281"/>
              <a:ext cx="2001860" cy="323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santander:hasLightValue</a:t>
              </a:r>
              <a:endParaRPr lang="en-GB" sz="1200" dirty="0"/>
            </a:p>
          </p:txBody>
        </p:sp>
        <p:sp>
          <p:nvSpPr>
            <p:cNvPr id="39" name="Hexagon 38"/>
            <p:cNvSpPr/>
            <p:nvPr/>
          </p:nvSpPr>
          <p:spPr>
            <a:xfrm>
              <a:off x="3765099" y="5698732"/>
              <a:ext cx="1310981" cy="68259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40" name="Straight Arrow Connector 39"/>
            <p:cNvCxnSpPr>
              <a:stCxn id="28" idx="0"/>
              <a:endCxn id="51" idx="4"/>
            </p:cNvCxnSpPr>
            <p:nvPr/>
          </p:nvCxnSpPr>
          <p:spPr>
            <a:xfrm flipV="1">
              <a:off x="7170656" y="3140968"/>
              <a:ext cx="8382" cy="735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235720" y="3324232"/>
              <a:ext cx="993402" cy="39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r</a:t>
              </a:r>
              <a:r>
                <a:rPr lang="de-DE" sz="1600" dirty="0" smtClean="0"/>
                <a:t>df:type</a:t>
              </a:r>
              <a:endParaRPr lang="en-GB" sz="1600" dirty="0"/>
            </a:p>
          </p:txBody>
        </p:sp>
        <p:sp>
          <p:nvSpPr>
            <p:cNvPr id="43" name="Hexagon 42"/>
            <p:cNvSpPr/>
            <p:nvPr/>
          </p:nvSpPr>
          <p:spPr>
            <a:xfrm>
              <a:off x="6531929" y="5698732"/>
              <a:ext cx="1310981" cy="68259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4900" y="5855364"/>
              <a:ext cx="640868" cy="39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0.59</a:t>
              </a:r>
              <a:endParaRPr lang="en-GB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7571" y="5855364"/>
              <a:ext cx="498537" cy="39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lux</a:t>
              </a:r>
              <a:endParaRPr lang="en-GB" sz="16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837106" y="2030941"/>
              <a:ext cx="1166966" cy="11100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1" name="Oval 50"/>
            <p:cNvSpPr/>
            <p:nvPr/>
          </p:nvSpPr>
          <p:spPr>
            <a:xfrm>
              <a:off x="6595555" y="2030941"/>
              <a:ext cx="1166966" cy="11100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6" name="Oval 55"/>
            <p:cNvSpPr/>
            <p:nvPr/>
          </p:nvSpPr>
          <p:spPr>
            <a:xfrm>
              <a:off x="1927553" y="1089615"/>
              <a:ext cx="1166966" cy="11100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57" name="Straight Arrow Connector 56"/>
            <p:cNvCxnSpPr>
              <a:endCxn id="56" idx="2"/>
            </p:cNvCxnSpPr>
            <p:nvPr/>
          </p:nvCxnSpPr>
          <p:spPr>
            <a:xfrm flipV="1">
              <a:off x="1605300" y="1644629"/>
              <a:ext cx="322253" cy="555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65240" y="1444572"/>
              <a:ext cx="957369" cy="431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Sensor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92074" y="2216622"/>
              <a:ext cx="1709406" cy="39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rdfs:subClassOf</a:t>
              </a:r>
              <a:endParaRPr lang="en-GB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44802" y="4498498"/>
            <a:ext cx="111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MetaData</a:t>
            </a:r>
            <a:br>
              <a:rPr lang="de-DE" dirty="0" smtClean="0"/>
            </a:br>
            <a:r>
              <a:rPr lang="de-DE" dirty="0" smtClean="0"/>
              <a:t>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2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Semantic Modelling and Ontologies</a:t>
            </a:r>
          </a:p>
          <a:p>
            <a:r>
              <a:rPr lang="de-DE" dirty="0" smtClean="0"/>
              <a:t>Ontologies for NGSI Context Data Model</a:t>
            </a:r>
          </a:p>
          <a:p>
            <a:r>
              <a:rPr lang="de-DE" dirty="0" smtClean="0"/>
              <a:t>NGSI-10 Data Format as Container for Ontology Instances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6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Semantic Modelling and Ontologies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smtClean="0"/>
              <a:t>Ontology </a:t>
            </a:r>
            <a:r>
              <a:rPr lang="de-DE" dirty="0" smtClean="0"/>
              <a:t>(Wikipedia)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en-GB" dirty="0" smtClean="0"/>
              <a:t>In computer science and information science, an </a:t>
            </a:r>
            <a:r>
              <a:rPr lang="en-GB" b="1" dirty="0" smtClean="0"/>
              <a:t>ontology</a:t>
            </a:r>
            <a:r>
              <a:rPr lang="en-GB" dirty="0" smtClean="0"/>
              <a:t> is a formal naming and definition of the types, properties, and interrelationships of the entities that really or fundamentally exist for a particular domain of discourse.</a:t>
            </a:r>
          </a:p>
          <a:p>
            <a:r>
              <a:rPr lang="de-DE" b="1" dirty="0" smtClean="0"/>
              <a:t>Ontology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vocabulary with a structure, i.e. defines concepts, properties and relationships</a:t>
            </a:r>
          </a:p>
          <a:p>
            <a:pPr lvl="1" hangingPunct="0"/>
            <a:r>
              <a:rPr lang="en-GB" dirty="0"/>
              <a:t>c</a:t>
            </a:r>
            <a:r>
              <a:rPr lang="en-GB" dirty="0" smtClean="0"/>
              <a:t>apture </a:t>
            </a:r>
            <a:r>
              <a:rPr lang="en-GB" dirty="0"/>
              <a:t>a shared understanding of a domain of interest</a:t>
            </a:r>
          </a:p>
          <a:p>
            <a:pPr lvl="1" hangingPunct="0"/>
            <a:r>
              <a:rPr lang="en-GB" dirty="0" smtClean="0"/>
              <a:t>provide </a:t>
            </a:r>
            <a:r>
              <a:rPr lang="en-GB" dirty="0"/>
              <a:t>a formal and machine </a:t>
            </a:r>
            <a:r>
              <a:rPr lang="en-GB" dirty="0" err="1" smtClean="0"/>
              <a:t>manipulable</a:t>
            </a:r>
            <a:r>
              <a:rPr lang="en-GB" dirty="0" smtClean="0"/>
              <a:t> </a:t>
            </a:r>
            <a:r>
              <a:rPr lang="en-GB" dirty="0"/>
              <a:t>model of the domain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1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Ontology Concepts, Relationships,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endParaRPr lang="en-GB" dirty="0" smtClean="0"/>
          </a:p>
          <a:p>
            <a:pPr hangingPunct="0"/>
            <a:r>
              <a:rPr lang="en-GB" b="1" i="1" dirty="0" smtClean="0"/>
              <a:t>Concepts</a:t>
            </a:r>
            <a:r>
              <a:rPr lang="en-GB" dirty="0" smtClean="0"/>
              <a:t> </a:t>
            </a:r>
            <a:r>
              <a:rPr lang="en-GB" dirty="0"/>
              <a:t>do not identify individuals but they identify </a:t>
            </a:r>
            <a:r>
              <a:rPr lang="en-GB" b="1" dirty="0"/>
              <a:t>classes of individuals</a:t>
            </a:r>
            <a:r>
              <a:rPr lang="en-GB" dirty="0"/>
              <a:t>. Therefore, in the </a:t>
            </a:r>
            <a:r>
              <a:rPr lang="en-GB" b="1" dirty="0"/>
              <a:t>OWL</a:t>
            </a:r>
            <a:r>
              <a:rPr lang="en-GB" dirty="0"/>
              <a:t> </a:t>
            </a:r>
            <a:r>
              <a:rPr lang="en-GB" b="1" dirty="0"/>
              <a:t>standard ontology language </a:t>
            </a:r>
            <a:r>
              <a:rPr lang="en-GB" dirty="0"/>
              <a:t>from the World Wide Web Consortium (W3C</a:t>
            </a:r>
            <a:r>
              <a:rPr lang="en-GB" dirty="0" smtClean="0"/>
              <a:t>), </a:t>
            </a:r>
            <a:r>
              <a:rPr lang="en-GB" dirty="0"/>
              <a:t>concepts are called </a:t>
            </a:r>
            <a:r>
              <a:rPr lang="en-GB" b="1" i="1" dirty="0" smtClean="0"/>
              <a:t>Classes</a:t>
            </a:r>
            <a:r>
              <a:rPr lang="en-GB" dirty="0" smtClean="0"/>
              <a:t>.</a:t>
            </a:r>
            <a:endParaRPr lang="en-GB" dirty="0"/>
          </a:p>
          <a:p>
            <a:pPr hangingPunct="0"/>
            <a:r>
              <a:rPr lang="en-GB" dirty="0"/>
              <a:t>The structure part of the ontology is introduced through agreed, well defined, </a:t>
            </a:r>
            <a:r>
              <a:rPr lang="en-GB" b="1" dirty="0"/>
              <a:t>relationships between its concepts</a:t>
            </a:r>
            <a:r>
              <a:rPr lang="en-GB" dirty="0"/>
              <a:t>. Such a relationship – in OWL called </a:t>
            </a:r>
            <a:r>
              <a:rPr lang="en-GB" b="1" i="1" dirty="0" smtClean="0"/>
              <a:t>Object Property</a:t>
            </a:r>
            <a:r>
              <a:rPr lang="en-GB" dirty="0" smtClean="0"/>
              <a:t> </a:t>
            </a:r>
            <a:r>
              <a:rPr lang="en-GB" dirty="0"/>
              <a:t>– links a </a:t>
            </a:r>
            <a:r>
              <a:rPr lang="en-GB" i="1" dirty="0"/>
              <a:t>subject</a:t>
            </a:r>
            <a:r>
              <a:rPr lang="en-GB" dirty="0"/>
              <a:t> concept to an </a:t>
            </a:r>
            <a:r>
              <a:rPr lang="en-GB" i="1" dirty="0"/>
              <a:t>object</a:t>
            </a:r>
            <a:r>
              <a:rPr lang="en-GB" dirty="0"/>
              <a:t> concept.</a:t>
            </a:r>
          </a:p>
          <a:p>
            <a:pPr marL="0" indent="0" hangingPunct="0">
              <a:buNone/>
            </a:pPr>
            <a:r>
              <a:rPr lang="en-GB" i="1" dirty="0" smtClean="0"/>
              <a:t>	subject </a:t>
            </a:r>
            <a:r>
              <a:rPr lang="en-GB" dirty="0"/>
              <a:t>concept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relationship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i="1" dirty="0"/>
              <a:t>object </a:t>
            </a:r>
            <a:r>
              <a:rPr lang="en-GB" dirty="0"/>
              <a:t>concept</a:t>
            </a:r>
          </a:p>
          <a:p>
            <a:pPr marL="0" indent="0" hangingPunct="0">
              <a:buNone/>
            </a:pPr>
            <a:r>
              <a:rPr lang="en-GB" dirty="0"/>
              <a:t> </a:t>
            </a:r>
            <a:r>
              <a:rPr lang="en-GB" dirty="0" smtClean="0"/>
              <a:t>     OWL</a:t>
            </a:r>
            <a:r>
              <a:rPr lang="en-GB" dirty="0"/>
              <a:t>:</a:t>
            </a:r>
          </a:p>
          <a:p>
            <a:pPr marL="0" indent="0" hangingPunct="0">
              <a:buNone/>
            </a:pPr>
            <a:r>
              <a:rPr lang="en-GB" i="1" dirty="0" smtClean="0"/>
              <a:t>	domain</a:t>
            </a:r>
            <a:r>
              <a:rPr lang="en-GB" dirty="0" smtClean="0"/>
              <a:t> </a:t>
            </a:r>
            <a:r>
              <a:rPr lang="en-GB" dirty="0"/>
              <a:t>Class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Object Property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i="1" dirty="0"/>
              <a:t>range</a:t>
            </a:r>
            <a:r>
              <a:rPr lang="en-GB" dirty="0"/>
              <a:t> </a:t>
            </a:r>
            <a:r>
              <a:rPr lang="en-GB" dirty="0" smtClean="0"/>
              <a:t>Class</a:t>
            </a:r>
          </a:p>
          <a:p>
            <a:pPr marL="0" indent="0" hangingPunct="0">
              <a:buNone/>
            </a:pPr>
            <a:r>
              <a:rPr lang="de-DE" dirty="0" smtClean="0"/>
              <a:t>      Example: </a:t>
            </a:r>
          </a:p>
          <a:p>
            <a:pPr marL="457200" lvl="1" indent="0" hangingPunct="0">
              <a:buNone/>
            </a:pPr>
            <a:r>
              <a:rPr lang="de-DE" sz="3300" dirty="0"/>
              <a:t>	Room </a:t>
            </a:r>
            <a:r>
              <a:rPr lang="de-DE" sz="3300" dirty="0">
                <a:sym typeface="Wingdings" panose="05000000000000000000" pitchFamily="2" charset="2"/>
              </a:rPr>
              <a:t></a:t>
            </a:r>
            <a:r>
              <a:rPr lang="de-DE" sz="3300" dirty="0"/>
              <a:t> hasIndoorTemperature </a:t>
            </a:r>
            <a:r>
              <a:rPr lang="de-DE" sz="3300" dirty="0">
                <a:sym typeface="Wingdings" panose="05000000000000000000" pitchFamily="2" charset="2"/>
              </a:rPr>
              <a:t> Temperature</a:t>
            </a:r>
            <a:endParaRPr lang="de-DE" sz="3300" dirty="0"/>
          </a:p>
          <a:p>
            <a:pPr hangingPunct="0"/>
            <a:endParaRPr lang="en-GB" dirty="0" smtClean="0"/>
          </a:p>
          <a:p>
            <a:pPr hangingPunct="0"/>
            <a:r>
              <a:rPr lang="en-GB" dirty="0" smtClean="0"/>
              <a:t>A </a:t>
            </a:r>
            <a:r>
              <a:rPr lang="en-GB" dirty="0"/>
              <a:t>second type of Properties in OWL is called </a:t>
            </a:r>
            <a:r>
              <a:rPr lang="en-GB" b="1" dirty="0" smtClean="0"/>
              <a:t>Data Properties</a:t>
            </a:r>
            <a:r>
              <a:rPr lang="en-GB" dirty="0" smtClean="0"/>
              <a:t>. </a:t>
            </a:r>
            <a:r>
              <a:rPr lang="en-GB" dirty="0"/>
              <a:t>A Data Property is linking  a subject Class to a data. These data may be typed or </a:t>
            </a:r>
            <a:r>
              <a:rPr lang="en-GB" dirty="0" err="1" smtClean="0"/>
              <a:t>untyped</a:t>
            </a:r>
            <a:r>
              <a:rPr lang="en-GB" dirty="0" smtClean="0"/>
              <a:t>. </a:t>
            </a:r>
          </a:p>
          <a:p>
            <a:pPr marL="0" indent="0" hangingPunct="0">
              <a:buNone/>
            </a:pPr>
            <a:r>
              <a:rPr lang="de-DE" dirty="0"/>
              <a:t> </a:t>
            </a:r>
            <a:r>
              <a:rPr lang="de-DE" dirty="0" smtClean="0"/>
              <a:t>     Example:</a:t>
            </a:r>
          </a:p>
          <a:p>
            <a:pPr marL="0" indent="0" hangingPunct="0">
              <a:buNone/>
            </a:pPr>
            <a:r>
              <a:rPr lang="de-DE" dirty="0"/>
              <a:t>	</a:t>
            </a:r>
            <a:r>
              <a:rPr lang="de-DE" dirty="0" smtClean="0"/>
              <a:t>Temperature </a:t>
            </a:r>
            <a:r>
              <a:rPr lang="de-DE" dirty="0" smtClean="0">
                <a:sym typeface="Wingdings" panose="05000000000000000000" pitchFamily="2" charset="2"/>
              </a:rPr>
              <a:t> hasValue  36.5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1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Ontologies for NGSI Context Data Model</a:t>
            </a:r>
            <a:endParaRPr lang="de-DE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Why use ontologies in NGSI?</a:t>
            </a:r>
          </a:p>
          <a:p>
            <a:pPr lvl="1"/>
            <a:r>
              <a:rPr lang="de-DE" sz="2400" dirty="0" smtClean="0"/>
              <a:t>Agree on common vocabulary (entity &amp; attribute types)</a:t>
            </a:r>
          </a:p>
          <a:p>
            <a:pPr lvl="1"/>
            <a:r>
              <a:rPr lang="de-DE" sz="2400" dirty="0" smtClean="0"/>
              <a:t>Agree on structure (e.g. which attributes can an entity of a certain type have)</a:t>
            </a:r>
          </a:p>
          <a:p>
            <a:pPr lvl="1"/>
            <a:r>
              <a:rPr lang="de-DE" sz="2400" dirty="0" smtClean="0"/>
              <a:t>Use of subtype matching (e.g. if requesting super type, you also get subtype)</a:t>
            </a:r>
          </a:p>
          <a:p>
            <a:pPr lvl="1"/>
            <a:r>
              <a:rPr lang="de-DE" sz="2400" dirty="0" smtClean="0"/>
              <a:t>Enable applications to make use of semantic descriptions, e.g. for analytics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of Ontology References in NGSI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500" dirty="0"/>
              <a:t>NGSI Context Management, Approved Version 1.0 – 29 May 2012</a:t>
            </a:r>
            <a:r>
              <a:rPr lang="de-DE" sz="2500" dirty="0"/>
              <a:t>, </a:t>
            </a:r>
            <a:r>
              <a:rPr lang="de-DE" sz="2400" dirty="0" smtClean="0"/>
              <a:t>OMA</a:t>
            </a:r>
            <a:endParaRPr lang="en-GB" sz="2400" dirty="0" smtClean="0"/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C.1 Guidelines for defining Context Entity types and ids</a:t>
            </a:r>
          </a:p>
          <a:p>
            <a:r>
              <a:rPr lang="en-GB" sz="2400" dirty="0" smtClean="0"/>
              <a:t>An </a:t>
            </a:r>
            <a:r>
              <a:rPr lang="en-GB" sz="2400" b="1" dirty="0"/>
              <a:t>entity type </a:t>
            </a:r>
            <a:r>
              <a:rPr lang="en-GB" sz="2400" dirty="0"/>
              <a:t>can be a OMNA registered namespace (URN), an existing standard namespace or a proprietary </a:t>
            </a:r>
            <a:r>
              <a:rPr lang="en-GB" sz="2400" dirty="0" smtClean="0"/>
              <a:t>namespace. </a:t>
            </a:r>
            <a:r>
              <a:rPr lang="en-GB" sz="2400" b="1" dirty="0" smtClean="0"/>
              <a:t>Similarly</a:t>
            </a:r>
            <a:r>
              <a:rPr lang="en-GB" sz="2400" b="1" dirty="0"/>
              <a:t>, any </a:t>
            </a:r>
            <a:r>
              <a:rPr lang="en-GB" sz="2400" dirty="0"/>
              <a:t>proprietary or </a:t>
            </a:r>
            <a:r>
              <a:rPr lang="en-GB" sz="2400" b="1" dirty="0"/>
              <a:t>standard ontology reference (URL) can be used as entity type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en-GB" sz="2400" b="1" dirty="0"/>
              <a:t>C.2 Guidelines for defining context attributes and domains</a:t>
            </a:r>
          </a:p>
          <a:p>
            <a:r>
              <a:rPr lang="en-GB" sz="2400" dirty="0"/>
              <a:t>The definition of an </a:t>
            </a:r>
            <a:r>
              <a:rPr lang="en-GB" sz="2400" b="1" dirty="0"/>
              <a:t>attribute</a:t>
            </a:r>
            <a:r>
              <a:rPr lang="en-GB" sz="2400" dirty="0"/>
              <a:t> consists in the definition of the </a:t>
            </a:r>
            <a:r>
              <a:rPr lang="en-GB" sz="2400" b="1" dirty="0"/>
              <a:t>attribute name</a:t>
            </a:r>
            <a:r>
              <a:rPr lang="en-GB" sz="2400" dirty="0"/>
              <a:t>, the </a:t>
            </a:r>
            <a:r>
              <a:rPr lang="en-GB" sz="2400" b="1" dirty="0"/>
              <a:t>attribute type </a:t>
            </a:r>
            <a:r>
              <a:rPr lang="en-GB" sz="2400" dirty="0"/>
              <a:t>and the </a:t>
            </a:r>
            <a:r>
              <a:rPr lang="en-GB" sz="2400" b="1" dirty="0"/>
              <a:t>format of the </a:t>
            </a:r>
            <a:r>
              <a:rPr lang="en-GB" sz="2400" b="1" dirty="0" smtClean="0"/>
              <a:t>attribute value</a:t>
            </a:r>
            <a:r>
              <a:rPr lang="en-GB" sz="2400" dirty="0"/>
              <a:t>. It may also define some specific </a:t>
            </a:r>
            <a:r>
              <a:rPr lang="en-GB" sz="2400" b="1" dirty="0"/>
              <a:t>associated metadata</a:t>
            </a:r>
            <a:r>
              <a:rPr lang="en-GB" sz="2400" dirty="0"/>
              <a:t>.</a:t>
            </a:r>
          </a:p>
          <a:p>
            <a:r>
              <a:rPr lang="en-GB" sz="2400" dirty="0"/>
              <a:t>The definition of an attribute type or attribute name can occur by registering a namespace (URN) with OMNA, by reusing </a:t>
            </a:r>
            <a:r>
              <a:rPr lang="en-GB" sz="2400" dirty="0" smtClean="0"/>
              <a:t>an existing </a:t>
            </a:r>
            <a:r>
              <a:rPr lang="en-GB" sz="2400" dirty="0"/>
              <a:t>standard namespace or by using a proprietary namespace or name. </a:t>
            </a:r>
            <a:r>
              <a:rPr lang="en-GB" sz="2400" b="1" dirty="0"/>
              <a:t>Similarly, any</a:t>
            </a:r>
            <a:r>
              <a:rPr lang="en-GB" sz="2400" dirty="0"/>
              <a:t> proprietary or</a:t>
            </a:r>
            <a:r>
              <a:rPr lang="en-GB" sz="2400" b="1" dirty="0"/>
              <a:t> standard </a:t>
            </a:r>
            <a:r>
              <a:rPr lang="en-GB" sz="2400" b="1" dirty="0" smtClean="0"/>
              <a:t>ontology reference </a:t>
            </a:r>
            <a:r>
              <a:rPr lang="en-GB" sz="2400" b="1" dirty="0"/>
              <a:t>(URL) can be used to define a new attribute type or attribute name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0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65" y="0"/>
            <a:ext cx="8229600" cy="1143000"/>
          </a:xfrm>
        </p:spPr>
        <p:txBody>
          <a:bodyPr/>
          <a:lstStyle/>
          <a:p>
            <a:r>
              <a:rPr lang="de-DE" dirty="0" smtClean="0"/>
              <a:t>NGSI-10 Data Format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8064896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11560" y="1195403"/>
            <a:ext cx="8064896" cy="1252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EntityId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rial"/>
              <a:ea typeface="MS Mincho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448272"/>
            <a:ext cx="806489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AttributeDomain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rial"/>
              <a:ea typeface="MS Mincho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628" y="3019699"/>
            <a:ext cx="8076217" cy="2462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ContextAttribute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3024336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628" y="5481723"/>
            <a:ext cx="8078828" cy="1262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Domain Metadata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776" y="3445542"/>
            <a:ext cx="611547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5776" y="3870369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ContextValue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776" y="4293301"/>
            <a:ext cx="6120680" cy="1188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Metadata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50574" y="5481723"/>
            <a:ext cx="6120680" cy="400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45372" y="5887306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0574" y="6312133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9912" y="4293302"/>
            <a:ext cx="4896544" cy="410172"/>
          </a:xfrm>
          <a:prstGeom prst="rect">
            <a:avLst/>
          </a:prstGeom>
          <a:solidFill>
            <a:srgbClr val="427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710" y="4683750"/>
            <a:ext cx="4896544" cy="424827"/>
          </a:xfrm>
          <a:prstGeom prst="rect">
            <a:avLst/>
          </a:prstGeom>
          <a:solidFill>
            <a:srgbClr val="427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9912" y="5108577"/>
            <a:ext cx="4896544" cy="373146"/>
          </a:xfrm>
          <a:prstGeom prst="rect">
            <a:avLst/>
          </a:prstGeom>
          <a:solidFill>
            <a:srgbClr val="427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45372" y="1195403"/>
            <a:ext cx="613108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45372" y="1627451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45372" y="2041436"/>
            <a:ext cx="6125882" cy="406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isPattern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4888" y="3470375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float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3033149"/>
            <a:ext cx="59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light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2760" y="3881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0.59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7883" y="1226761"/>
            <a:ext cx="290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urn:x-iot:smartsantander:1:2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9107" y="1637171"/>
            <a:ext cx="59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light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90899" y="204792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false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91611" y="429330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unit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96939" y="468375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String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1013" y="510857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lux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6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NGSI-10 Data Format – Container for</a:t>
            </a:r>
            <a:br>
              <a:rPr lang="de-DE" dirty="0" smtClean="0"/>
            </a:br>
            <a:r>
              <a:rPr lang="de-DE" dirty="0" smtClean="0"/>
              <a:t>Ontology Instance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8064896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11560" y="1195403"/>
            <a:ext cx="8064896" cy="1252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EntityId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rial"/>
              <a:ea typeface="MS Mincho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448272"/>
            <a:ext cx="806489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AttributeDomain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rial"/>
              <a:ea typeface="MS Mincho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628" y="3019699"/>
            <a:ext cx="8076217" cy="2462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ContextAttribute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3024336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628" y="5481723"/>
            <a:ext cx="8078828" cy="1262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spcAft>
                <a:spcPts val="0"/>
              </a:spcAft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Domain Metadata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776" y="3445542"/>
            <a:ext cx="611547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5776" y="3870369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ContextValue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776" y="4293301"/>
            <a:ext cx="6120680" cy="1188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Metadata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50574" y="5481723"/>
            <a:ext cx="6120680" cy="400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45372" y="5887306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0574" y="6312133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9912" y="4293302"/>
            <a:ext cx="4896544" cy="410172"/>
          </a:xfrm>
          <a:prstGeom prst="rect">
            <a:avLst/>
          </a:prstGeom>
          <a:solidFill>
            <a:srgbClr val="427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710" y="4683750"/>
            <a:ext cx="4896544" cy="424827"/>
          </a:xfrm>
          <a:prstGeom prst="rect">
            <a:avLst/>
          </a:prstGeom>
          <a:solidFill>
            <a:srgbClr val="427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9912" y="5108577"/>
            <a:ext cx="4896544" cy="373146"/>
          </a:xfrm>
          <a:prstGeom prst="rect">
            <a:avLst/>
          </a:prstGeom>
          <a:solidFill>
            <a:srgbClr val="427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45372" y="1195403"/>
            <a:ext cx="613108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45372" y="1627451"/>
            <a:ext cx="612068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45372" y="2041436"/>
            <a:ext cx="6125882" cy="406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isPattern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2760" y="3881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0.59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7883" y="1226761"/>
            <a:ext cx="290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urn:x-iot:smartsantander:1:2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61207" y="1689586"/>
            <a:ext cx="550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http://www.semanticweb.org/neclab/smartsantander/NGSI#LightSensor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90899" y="204792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false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1013" y="510857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lux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61207" y="3086471"/>
            <a:ext cx="525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http://www.semanticweb.org/neclab/smartsantander/NGSI#hasLight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8606" y="3507677"/>
            <a:ext cx="500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http://www.semanticweb.org/neclab/smartsantander/NGSI#Light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6192" y="4357113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http://.../NGSI#hasMetadataUnit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8024" y="4733623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http://.../NGSI#MetadataUnit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Example: Using Ontology for Driving SantanderData to NGSI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Developed for oneM2M demo shown at oneM2M Showcase Event at ETSI in December 2014</a:t>
            </a:r>
          </a:p>
          <a:p>
            <a:r>
              <a:rPr lang="de-DE" dirty="0" smtClean="0"/>
              <a:t>Use Ontology + Convention (naming conforming to original names) for converting:</a:t>
            </a:r>
          </a:p>
          <a:p>
            <a:pPr lvl="1"/>
            <a:r>
              <a:rPr lang="de-DE" dirty="0" smtClean="0"/>
              <a:t>Find entity type in JSON tuples</a:t>
            </a:r>
          </a:p>
          <a:p>
            <a:pPr lvl="1"/>
            <a:r>
              <a:rPr lang="de-DE" dirty="0" smtClean="0"/>
              <a:t>Look-up entity type in Ontology</a:t>
            </a:r>
          </a:p>
          <a:p>
            <a:pPr lvl="1"/>
            <a:r>
              <a:rPr lang="de-DE" dirty="0" smtClean="0"/>
              <a:t>Check what attributes an entity of this type can have</a:t>
            </a:r>
          </a:p>
          <a:p>
            <a:pPr lvl="1"/>
            <a:r>
              <a:rPr lang="de-DE" dirty="0" smtClean="0"/>
              <a:t>Extract attributes values based on attribute names</a:t>
            </a:r>
          </a:p>
          <a:p>
            <a:pPr lvl="1"/>
            <a:r>
              <a:rPr lang="de-DE" dirty="0" smtClean="0"/>
              <a:t>Create NGSI structure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5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613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NGSI Context Interfaces and Semantics</vt:lpstr>
      <vt:lpstr>Overview</vt:lpstr>
      <vt:lpstr>Semantic Modelling and Ontologies</vt:lpstr>
      <vt:lpstr>Ontology Concepts, Relationships, Properties</vt:lpstr>
      <vt:lpstr>Ontologies for NGSI Context Data Model</vt:lpstr>
      <vt:lpstr>Use of Ontology References in NGSI Data Model</vt:lpstr>
      <vt:lpstr>NGSI-10 Data Format</vt:lpstr>
      <vt:lpstr>NGSI-10 Data Format – Container for Ontology Instance</vt:lpstr>
      <vt:lpstr>Example: Using Ontology for Driving SantanderData to NGSI Conversion</vt:lpstr>
      <vt:lpstr>Entity Type Hierarchy</vt:lpstr>
      <vt:lpstr>Context Attribute Type</vt:lpstr>
      <vt:lpstr>Ontology Example (incl. Object Property Examples)</vt:lpstr>
      <vt:lpstr>NGSI Information as Ontology Instance</vt:lpstr>
    </vt:vector>
  </TitlesOfParts>
  <Company>NEC Europe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NGSI Context Interfaces and Semantics</dc:title>
  <dc:creator>Martin Bauer</dc:creator>
  <cp:lastModifiedBy>Martin Bauer</cp:lastModifiedBy>
  <cp:revision>16</cp:revision>
  <dcterms:created xsi:type="dcterms:W3CDTF">2015-07-06T14:53:57Z</dcterms:created>
  <dcterms:modified xsi:type="dcterms:W3CDTF">2015-07-08T12:45:28Z</dcterms:modified>
</cp:coreProperties>
</file>