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4" r:id="rId2"/>
    <p:sldId id="265" r:id="rId3"/>
    <p:sldId id="296" r:id="rId4"/>
    <p:sldId id="297" r:id="rId5"/>
    <p:sldId id="305" r:id="rId6"/>
    <p:sldId id="298" r:id="rId7"/>
    <p:sldId id="299" r:id="rId8"/>
    <p:sldId id="306" r:id="rId9"/>
    <p:sldId id="300" r:id="rId10"/>
    <p:sldId id="294" r:id="rId11"/>
    <p:sldId id="302" r:id="rId12"/>
    <p:sldId id="301" r:id="rId13"/>
    <p:sldId id="277" r:id="rId14"/>
    <p:sldId id="303" r:id="rId15"/>
    <p:sldId id="304" r:id="rId16"/>
    <p:sldId id="27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80" autoAdjust="0"/>
  </p:normalViewPr>
  <p:slideViewPr>
    <p:cSldViewPr snapToGrid="0">
      <p:cViewPr>
        <p:scale>
          <a:sx n="70" d="100"/>
          <a:sy n="70" d="100"/>
        </p:scale>
        <p:origin x="-1374"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A22BF93C-6473-174A-92FA-67C07E408B1C}" type="slidenum">
              <a:rPr lang="en-US"/>
              <a:pPr/>
              <a:t>‹#›</a:t>
            </a:fld>
            <a:endParaRPr lang="en-US"/>
          </a:p>
        </p:txBody>
      </p:sp>
    </p:spTree>
    <p:extLst>
      <p:ext uri="{BB962C8B-B14F-4D97-AF65-F5344CB8AC3E}">
        <p14:creationId xmlns:p14="http://schemas.microsoft.com/office/powerpoint/2010/main" val="1053420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BF93C-6473-174A-92FA-67C07E408B1C}" type="slidenum">
              <a:rPr lang="en-US" smtClean="0"/>
              <a:pPr/>
              <a:t>15</a:t>
            </a:fld>
            <a:endParaRPr lang="en-US"/>
          </a:p>
        </p:txBody>
      </p:sp>
    </p:spTree>
    <p:extLst>
      <p:ext uri="{BB962C8B-B14F-4D97-AF65-F5344CB8AC3E}">
        <p14:creationId xmlns:p14="http://schemas.microsoft.com/office/powerpoint/2010/main" val="312974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EDB9A-D0CA-1746-9EC8-83F111A2195C}" type="slidenum">
              <a:rPr lang="en-US"/>
              <a:pPr/>
              <a:t>‹#›</a:t>
            </a:fld>
            <a:endParaRPr lang="en-US"/>
          </a:p>
        </p:txBody>
      </p:sp>
    </p:spTree>
    <p:extLst>
      <p:ext uri="{BB962C8B-B14F-4D97-AF65-F5344CB8AC3E}">
        <p14:creationId xmlns:p14="http://schemas.microsoft.com/office/powerpoint/2010/main" val="140757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1A9F70-F748-8A41-B556-5DDC366F4ADC}" type="slidenum">
              <a:rPr lang="en-US"/>
              <a:pPr/>
              <a:t>‹#›</a:t>
            </a:fld>
            <a:endParaRPr lang="en-US"/>
          </a:p>
        </p:txBody>
      </p:sp>
    </p:spTree>
    <p:extLst>
      <p:ext uri="{BB962C8B-B14F-4D97-AF65-F5344CB8AC3E}">
        <p14:creationId xmlns:p14="http://schemas.microsoft.com/office/powerpoint/2010/main" val="230603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19621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340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A17F77-7611-644B-8082-D1840105E5CE}" type="slidenum">
              <a:rPr lang="en-US"/>
              <a:pPr/>
              <a:t>‹#›</a:t>
            </a:fld>
            <a:endParaRPr lang="en-US"/>
          </a:p>
        </p:txBody>
      </p:sp>
    </p:spTree>
    <p:extLst>
      <p:ext uri="{BB962C8B-B14F-4D97-AF65-F5344CB8AC3E}">
        <p14:creationId xmlns:p14="http://schemas.microsoft.com/office/powerpoint/2010/main" val="41520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B22FA-54C0-AB40-96D5-FCF9F1E3F4E2}" type="slidenum">
              <a:rPr lang="en-US"/>
              <a:pPr/>
              <a:t>‹#›</a:t>
            </a:fld>
            <a:endParaRPr lang="en-US"/>
          </a:p>
        </p:txBody>
      </p:sp>
    </p:spTree>
    <p:extLst>
      <p:ext uri="{BB962C8B-B14F-4D97-AF65-F5344CB8AC3E}">
        <p14:creationId xmlns:p14="http://schemas.microsoft.com/office/powerpoint/2010/main" val="420506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DD0163-F503-F749-88DE-FD1FD6BF6B74}" type="slidenum">
              <a:rPr lang="en-US"/>
              <a:pPr/>
              <a:t>‹#›</a:t>
            </a:fld>
            <a:endParaRPr lang="en-US"/>
          </a:p>
        </p:txBody>
      </p:sp>
    </p:spTree>
    <p:extLst>
      <p:ext uri="{BB962C8B-B14F-4D97-AF65-F5344CB8AC3E}">
        <p14:creationId xmlns:p14="http://schemas.microsoft.com/office/powerpoint/2010/main" val="280758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351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351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1CEB366-E360-044B-8A32-D9896C8B4599}" type="slidenum">
              <a:rPr lang="en-US"/>
              <a:pPr/>
              <a:t>‹#›</a:t>
            </a:fld>
            <a:endParaRPr lang="en-US"/>
          </a:p>
        </p:txBody>
      </p:sp>
    </p:spTree>
    <p:extLst>
      <p:ext uri="{BB962C8B-B14F-4D97-AF65-F5344CB8AC3E}">
        <p14:creationId xmlns:p14="http://schemas.microsoft.com/office/powerpoint/2010/main" val="75230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5FB0631-9DFE-414E-97F4-DC9DBF82D8E4}" type="slidenum">
              <a:rPr lang="en-US"/>
              <a:pPr/>
              <a:t>‹#›</a:t>
            </a:fld>
            <a:endParaRPr lang="en-US"/>
          </a:p>
        </p:txBody>
      </p:sp>
    </p:spTree>
    <p:extLst>
      <p:ext uri="{BB962C8B-B14F-4D97-AF65-F5344CB8AC3E}">
        <p14:creationId xmlns:p14="http://schemas.microsoft.com/office/powerpoint/2010/main" val="392084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5A3AEDB-4A2F-B446-B307-EA0AFFD56321}" type="slidenum">
              <a:rPr lang="en-US"/>
              <a:pPr/>
              <a:t>‹#›</a:t>
            </a:fld>
            <a:endParaRPr lang="en-US"/>
          </a:p>
        </p:txBody>
      </p:sp>
    </p:spTree>
    <p:extLst>
      <p:ext uri="{BB962C8B-B14F-4D97-AF65-F5344CB8AC3E}">
        <p14:creationId xmlns:p14="http://schemas.microsoft.com/office/powerpoint/2010/main" val="214595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9DD641B-6FAB-884B-8626-76744CB63D27}" type="slidenum">
              <a:rPr lang="en-US"/>
              <a:pPr/>
              <a:t>‹#›</a:t>
            </a:fld>
            <a:endParaRPr lang="en-US"/>
          </a:p>
        </p:txBody>
      </p:sp>
    </p:spTree>
    <p:extLst>
      <p:ext uri="{BB962C8B-B14F-4D97-AF65-F5344CB8AC3E}">
        <p14:creationId xmlns:p14="http://schemas.microsoft.com/office/powerpoint/2010/main" val="277910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C02C28F-B04D-E94F-A089-432095B2D263}" type="slidenum">
              <a:rPr lang="en-US"/>
              <a:pPr/>
              <a:t>‹#›</a:t>
            </a:fld>
            <a:endParaRPr lang="en-US"/>
          </a:p>
        </p:txBody>
      </p:sp>
    </p:spTree>
    <p:extLst>
      <p:ext uri="{BB962C8B-B14F-4D97-AF65-F5344CB8AC3E}">
        <p14:creationId xmlns:p14="http://schemas.microsoft.com/office/powerpoint/2010/main" val="151720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4360B3-EEC2-D64A-8178-85E6648074B2}" type="slidenum">
              <a:rPr lang="en-US"/>
              <a:pPr/>
              <a:t>‹#›</a:t>
            </a:fld>
            <a:endParaRPr lang="en-US"/>
          </a:p>
        </p:txBody>
      </p:sp>
    </p:spTree>
    <p:extLst>
      <p:ext uri="{BB962C8B-B14F-4D97-AF65-F5344CB8AC3E}">
        <p14:creationId xmlns:p14="http://schemas.microsoft.com/office/powerpoint/2010/main" val="100937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2" name="Picture 18" descr="forUC08_96_bt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016625"/>
            <a:ext cx="9144000" cy="8667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685800" y="1935163"/>
            <a:ext cx="7848600"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Rectangle 4"/>
          <p:cNvSpPr>
            <a:spLocks noGrp="1" noChangeArrowheads="1"/>
          </p:cNvSpPr>
          <p:nvPr>
            <p:ph type="dt" sz="half" idx="2"/>
          </p:nvPr>
        </p:nvSpPr>
        <p:spPr bwMode="auto">
          <a:xfrm>
            <a:off x="11430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2895600" y="6229350"/>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55626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CFD0F519-3D8C-7D4D-9229-216BF5179ECB}" type="slidenum">
              <a:rPr lang="en-US"/>
              <a:pPr/>
              <a:t>‹#›</a:t>
            </a:fld>
            <a:endParaRPr lang="en-US"/>
          </a:p>
        </p:txBody>
      </p:sp>
      <p:pic>
        <p:nvPicPr>
          <p:cNvPr id="1041" name="Picture 17" descr="forUC08_96_to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476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defRPr>
      </a:lvl2pPr>
      <a:lvl3pPr algn="ctr" rtl="0" eaLnBrk="1" fontAlgn="base" hangingPunct="1">
        <a:spcBef>
          <a:spcPct val="0"/>
        </a:spcBef>
        <a:spcAft>
          <a:spcPct val="0"/>
        </a:spcAft>
        <a:defRPr sz="4400">
          <a:solidFill>
            <a:schemeClr val="tx2"/>
          </a:solidFill>
          <a:latin typeface="Arial" charset="0"/>
          <a:ea typeface="ＭＳ Ｐゴシック" charset="0"/>
        </a:defRPr>
      </a:lvl3pPr>
      <a:lvl4pPr algn="ctr" rtl="0" eaLnBrk="1" fontAlgn="base" hangingPunct="1">
        <a:spcBef>
          <a:spcPct val="0"/>
        </a:spcBef>
        <a:spcAft>
          <a:spcPct val="0"/>
        </a:spcAft>
        <a:defRPr sz="4400">
          <a:solidFill>
            <a:schemeClr val="tx2"/>
          </a:solidFill>
          <a:latin typeface="Arial" charset="0"/>
          <a:ea typeface="ＭＳ Ｐゴシック" charset="0"/>
        </a:defRPr>
      </a:lvl4pPr>
      <a:lvl5pPr algn="ctr" rtl="0" eaLnBrk="1" fontAlgn="base" hangingPunct="1">
        <a:spcBef>
          <a:spcPct val="0"/>
        </a:spcBef>
        <a:spcAft>
          <a:spcPct val="0"/>
        </a:spcAft>
        <a:defRPr sz="4400">
          <a:solidFill>
            <a:schemeClr val="tx2"/>
          </a:solidFill>
          <a:latin typeface="Arial" charset="0"/>
          <a:ea typeface="ＭＳ Ｐゴシック"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r>
              <a:rPr lang="en-US" sz="3600" b="1" dirty="0" smtClean="0"/>
              <a:t>Wing Aerodynamics Update</a:t>
            </a:r>
            <a:endParaRPr lang="en-US" sz="3600" dirty="0"/>
          </a:p>
        </p:txBody>
      </p:sp>
      <p:sp>
        <p:nvSpPr>
          <p:cNvPr id="3" name="Subtitle 2"/>
          <p:cNvSpPr>
            <a:spLocks noGrp="1"/>
          </p:cNvSpPr>
          <p:nvPr>
            <p:ph type="subTitle" idx="1"/>
          </p:nvPr>
        </p:nvSpPr>
        <p:spPr/>
        <p:txBody>
          <a:bodyPr/>
          <a:lstStyle/>
          <a:p>
            <a:r>
              <a:rPr lang="en-US" dirty="0" smtClean="0"/>
              <a:t>10/23/14</a:t>
            </a:r>
            <a:endParaRPr lang="en-US" dirty="0"/>
          </a:p>
        </p:txBody>
      </p:sp>
    </p:spTree>
    <p:extLst>
      <p:ext uri="{BB962C8B-B14F-4D97-AF65-F5344CB8AC3E}">
        <p14:creationId xmlns:p14="http://schemas.microsoft.com/office/powerpoint/2010/main" val="146457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8243" y="923114"/>
            <a:ext cx="10644195" cy="5225445"/>
          </a:xfrm>
        </p:spPr>
      </p:pic>
      <p:cxnSp>
        <p:nvCxnSpPr>
          <p:cNvPr id="6" name="Straight Arrow Connector 5"/>
          <p:cNvCxnSpPr/>
          <p:nvPr/>
        </p:nvCxnSpPr>
        <p:spPr>
          <a:xfrm flipH="1">
            <a:off x="2736370" y="2349312"/>
            <a:ext cx="764275"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2731818" y="1921672"/>
            <a:ext cx="764275"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659026" y="1814760"/>
            <a:ext cx="764275"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348515" y="1571383"/>
            <a:ext cx="1255595" cy="369332"/>
          </a:xfrm>
          <a:prstGeom prst="rect">
            <a:avLst/>
          </a:prstGeom>
          <a:noFill/>
        </p:spPr>
        <p:txBody>
          <a:bodyPr wrap="square" rtlCol="0">
            <a:spAutoFit/>
          </a:bodyPr>
          <a:lstStyle/>
          <a:p>
            <a:r>
              <a:rPr lang="en-US" dirty="0" smtClean="0"/>
              <a:t>This year</a:t>
            </a:r>
            <a:endParaRPr lang="en-US" dirty="0"/>
          </a:p>
        </p:txBody>
      </p:sp>
      <p:sp>
        <p:nvSpPr>
          <p:cNvPr id="11" name="TextBox 10"/>
          <p:cNvSpPr txBox="1"/>
          <p:nvPr/>
        </p:nvSpPr>
        <p:spPr>
          <a:xfrm>
            <a:off x="3455153" y="1771551"/>
            <a:ext cx="1255595" cy="369332"/>
          </a:xfrm>
          <a:prstGeom prst="rect">
            <a:avLst/>
          </a:prstGeom>
          <a:noFill/>
        </p:spPr>
        <p:txBody>
          <a:bodyPr wrap="square" rtlCol="0">
            <a:spAutoFit/>
          </a:bodyPr>
          <a:lstStyle/>
          <a:p>
            <a:r>
              <a:rPr lang="en-US" dirty="0" smtClean="0"/>
              <a:t>Last year</a:t>
            </a:r>
            <a:endParaRPr lang="en-US" dirty="0"/>
          </a:p>
        </p:txBody>
      </p:sp>
      <p:sp>
        <p:nvSpPr>
          <p:cNvPr id="12" name="TextBox 11"/>
          <p:cNvSpPr txBox="1"/>
          <p:nvPr/>
        </p:nvSpPr>
        <p:spPr>
          <a:xfrm>
            <a:off x="3453041" y="2162791"/>
            <a:ext cx="1255595" cy="369332"/>
          </a:xfrm>
          <a:prstGeom prst="rect">
            <a:avLst/>
          </a:prstGeom>
          <a:noFill/>
        </p:spPr>
        <p:txBody>
          <a:bodyPr wrap="square" rtlCol="0">
            <a:spAutoFit/>
          </a:bodyPr>
          <a:lstStyle/>
          <a:p>
            <a:r>
              <a:rPr lang="en-US" dirty="0" smtClean="0"/>
              <a:t>Elliptic</a:t>
            </a:r>
            <a:endParaRPr lang="en-US" dirty="0"/>
          </a:p>
        </p:txBody>
      </p:sp>
      <p:sp>
        <p:nvSpPr>
          <p:cNvPr id="13" name="Title 1"/>
          <p:cNvSpPr>
            <a:spLocks noGrp="1"/>
          </p:cNvSpPr>
          <p:nvPr>
            <p:ph type="title"/>
          </p:nvPr>
        </p:nvSpPr>
        <p:spPr>
          <a:xfrm>
            <a:off x="685800" y="325812"/>
            <a:ext cx="7848600" cy="1143000"/>
          </a:xfrm>
        </p:spPr>
        <p:txBody>
          <a:bodyPr/>
          <a:lstStyle/>
          <a:p>
            <a:r>
              <a:rPr lang="en-US" dirty="0" smtClean="0"/>
              <a:t>Wing Shape</a:t>
            </a:r>
            <a:endParaRPr lang="en-US" dirty="0"/>
          </a:p>
        </p:txBody>
      </p:sp>
    </p:spTree>
    <p:extLst>
      <p:ext uri="{BB962C8B-B14F-4D97-AF65-F5344CB8AC3E}">
        <p14:creationId xmlns:p14="http://schemas.microsoft.com/office/powerpoint/2010/main" val="3240201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890" t="6193" r="52197" b="48839"/>
          <a:stretch/>
        </p:blipFill>
        <p:spPr bwMode="auto">
          <a:xfrm>
            <a:off x="-15790" y="914380"/>
            <a:ext cx="9219328" cy="485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pic>
      <p:cxnSp>
        <p:nvCxnSpPr>
          <p:cNvPr id="5" name="Straight Arrow Connector 4"/>
          <p:cNvCxnSpPr/>
          <p:nvPr/>
        </p:nvCxnSpPr>
        <p:spPr>
          <a:xfrm flipH="1">
            <a:off x="5605782" y="3295272"/>
            <a:ext cx="764275"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5348974" y="2426184"/>
            <a:ext cx="764275"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5291948" y="2208910"/>
            <a:ext cx="764275"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981437" y="1965533"/>
            <a:ext cx="1255595" cy="369332"/>
          </a:xfrm>
          <a:prstGeom prst="rect">
            <a:avLst/>
          </a:prstGeom>
          <a:noFill/>
        </p:spPr>
        <p:txBody>
          <a:bodyPr wrap="square" rtlCol="0">
            <a:spAutoFit/>
          </a:bodyPr>
          <a:lstStyle/>
          <a:p>
            <a:r>
              <a:rPr lang="en-US" dirty="0" smtClean="0"/>
              <a:t>This year</a:t>
            </a:r>
            <a:endParaRPr lang="en-US" dirty="0"/>
          </a:p>
        </p:txBody>
      </p:sp>
      <p:sp>
        <p:nvSpPr>
          <p:cNvPr id="9" name="TextBox 8"/>
          <p:cNvSpPr txBox="1"/>
          <p:nvPr/>
        </p:nvSpPr>
        <p:spPr>
          <a:xfrm>
            <a:off x="6072309" y="2276063"/>
            <a:ext cx="1255595" cy="369332"/>
          </a:xfrm>
          <a:prstGeom prst="rect">
            <a:avLst/>
          </a:prstGeom>
          <a:noFill/>
        </p:spPr>
        <p:txBody>
          <a:bodyPr wrap="square" rtlCol="0">
            <a:spAutoFit/>
          </a:bodyPr>
          <a:lstStyle/>
          <a:p>
            <a:r>
              <a:rPr lang="en-US" dirty="0" smtClean="0"/>
              <a:t>Last year</a:t>
            </a:r>
            <a:endParaRPr lang="en-US" dirty="0"/>
          </a:p>
        </p:txBody>
      </p:sp>
      <p:sp>
        <p:nvSpPr>
          <p:cNvPr id="10" name="TextBox 9"/>
          <p:cNvSpPr txBox="1"/>
          <p:nvPr/>
        </p:nvSpPr>
        <p:spPr>
          <a:xfrm>
            <a:off x="6322453" y="3108751"/>
            <a:ext cx="1255595" cy="369332"/>
          </a:xfrm>
          <a:prstGeom prst="rect">
            <a:avLst/>
          </a:prstGeom>
          <a:noFill/>
        </p:spPr>
        <p:txBody>
          <a:bodyPr wrap="square" rtlCol="0">
            <a:spAutoFit/>
          </a:bodyPr>
          <a:lstStyle/>
          <a:p>
            <a:r>
              <a:rPr lang="en-US" dirty="0" smtClean="0"/>
              <a:t>Elliptic</a:t>
            </a:r>
            <a:endParaRPr lang="en-US" dirty="0"/>
          </a:p>
        </p:txBody>
      </p:sp>
    </p:spTree>
    <p:extLst>
      <p:ext uri="{BB962C8B-B14F-4D97-AF65-F5344CB8AC3E}">
        <p14:creationId xmlns:p14="http://schemas.microsoft.com/office/powerpoint/2010/main" val="587968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959" r="43041"/>
          <a:stretch/>
        </p:blipFill>
        <p:spPr>
          <a:xfrm>
            <a:off x="1520847" y="609586"/>
            <a:ext cx="1737360" cy="447169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9625" r="41625"/>
          <a:stretch/>
        </p:blipFill>
        <p:spPr>
          <a:xfrm>
            <a:off x="5760129" y="609586"/>
            <a:ext cx="1714500" cy="4471694"/>
          </a:xfrm>
          <a:prstGeom prst="rect">
            <a:avLst/>
          </a:prstGeom>
        </p:spPr>
      </p:pic>
      <p:sp>
        <p:nvSpPr>
          <p:cNvPr id="6" name="TextBox 5"/>
          <p:cNvSpPr txBox="1"/>
          <p:nvPr/>
        </p:nvSpPr>
        <p:spPr>
          <a:xfrm>
            <a:off x="725214" y="5143476"/>
            <a:ext cx="3328626" cy="369332"/>
          </a:xfrm>
          <a:prstGeom prst="rect">
            <a:avLst/>
          </a:prstGeom>
          <a:noFill/>
        </p:spPr>
        <p:txBody>
          <a:bodyPr wrap="square" rtlCol="0">
            <a:spAutoFit/>
          </a:bodyPr>
          <a:lstStyle/>
          <a:p>
            <a:pPr algn="ctr"/>
            <a:r>
              <a:rPr lang="en-US" b="1" dirty="0" smtClean="0"/>
              <a:t>Figure 1: Last Year’s Model*</a:t>
            </a:r>
            <a:endParaRPr lang="en-US" b="1" dirty="0"/>
          </a:p>
        </p:txBody>
      </p:sp>
      <p:sp>
        <p:nvSpPr>
          <p:cNvPr id="7" name="TextBox 6"/>
          <p:cNvSpPr txBox="1"/>
          <p:nvPr/>
        </p:nvSpPr>
        <p:spPr>
          <a:xfrm>
            <a:off x="4926330" y="5143466"/>
            <a:ext cx="3382098" cy="365760"/>
          </a:xfrm>
          <a:prstGeom prst="rect">
            <a:avLst/>
          </a:prstGeom>
          <a:noFill/>
        </p:spPr>
        <p:txBody>
          <a:bodyPr wrap="square" rtlCol="0">
            <a:spAutoFit/>
          </a:bodyPr>
          <a:lstStyle/>
          <a:p>
            <a:pPr algn="ctr"/>
            <a:r>
              <a:rPr lang="en-US" b="1" dirty="0" smtClean="0"/>
              <a:t>Figure 2: This Year’s Model*</a:t>
            </a:r>
            <a:endParaRPr lang="en-US" b="1" dirty="0"/>
          </a:p>
        </p:txBody>
      </p:sp>
      <p:sp>
        <p:nvSpPr>
          <p:cNvPr id="8" name="TextBox 7"/>
          <p:cNvSpPr txBox="1"/>
          <p:nvPr/>
        </p:nvSpPr>
        <p:spPr>
          <a:xfrm>
            <a:off x="228600" y="5925693"/>
            <a:ext cx="7086600" cy="646331"/>
          </a:xfrm>
          <a:prstGeom prst="rect">
            <a:avLst/>
          </a:prstGeom>
          <a:noFill/>
        </p:spPr>
        <p:txBody>
          <a:bodyPr wrap="square" rtlCol="0">
            <a:spAutoFit/>
          </a:bodyPr>
          <a:lstStyle/>
          <a:p>
            <a:r>
              <a:rPr lang="en-US" b="1" dirty="0" smtClean="0"/>
              <a:t>*Span = 96”, Root Chord = 20.16” for both wings (last year’s dimensions), approximate shape (unable to calculate area)</a:t>
            </a:r>
            <a:endParaRPr lang="en-US" b="1" dirty="0"/>
          </a:p>
        </p:txBody>
      </p:sp>
      <p:sp>
        <p:nvSpPr>
          <p:cNvPr id="9" name="Title 1"/>
          <p:cNvSpPr>
            <a:spLocks noGrp="1"/>
          </p:cNvSpPr>
          <p:nvPr>
            <p:ph type="title"/>
          </p:nvPr>
        </p:nvSpPr>
        <p:spPr>
          <a:xfrm>
            <a:off x="685800" y="325812"/>
            <a:ext cx="7848600" cy="1143000"/>
          </a:xfrm>
        </p:spPr>
        <p:txBody>
          <a:bodyPr/>
          <a:lstStyle/>
          <a:p>
            <a:r>
              <a:rPr lang="en-US" dirty="0" smtClean="0"/>
              <a:t>Wing Shape</a:t>
            </a:r>
            <a:endParaRPr lang="en-US" dirty="0"/>
          </a:p>
        </p:txBody>
      </p:sp>
    </p:spTree>
    <p:extLst>
      <p:ext uri="{BB962C8B-B14F-4D97-AF65-F5344CB8AC3E}">
        <p14:creationId xmlns:p14="http://schemas.microsoft.com/office/powerpoint/2010/main" val="3620489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8291" y="1119349"/>
            <a:ext cx="10083872" cy="4950371"/>
          </a:xfrm>
        </p:spPr>
      </p:pic>
      <p:sp>
        <p:nvSpPr>
          <p:cNvPr id="6" name="TextBox 5"/>
          <p:cNvSpPr txBox="1"/>
          <p:nvPr/>
        </p:nvSpPr>
        <p:spPr>
          <a:xfrm>
            <a:off x="1913642" y="499621"/>
            <a:ext cx="5316717" cy="400110"/>
          </a:xfrm>
          <a:prstGeom prst="rect">
            <a:avLst/>
          </a:prstGeom>
          <a:noFill/>
        </p:spPr>
        <p:txBody>
          <a:bodyPr wrap="square" rtlCol="0">
            <a:spAutoFit/>
          </a:bodyPr>
          <a:lstStyle/>
          <a:p>
            <a:pPr algn="ctr"/>
            <a:r>
              <a:rPr lang="en-US" sz="2000" b="1" dirty="0" smtClean="0"/>
              <a:t>New Wing Design</a:t>
            </a:r>
            <a:endParaRPr lang="en-US" sz="2000" b="1" dirty="0"/>
          </a:p>
        </p:txBody>
      </p:sp>
      <p:graphicFrame>
        <p:nvGraphicFramePr>
          <p:cNvPr id="2" name="Table 1"/>
          <p:cNvGraphicFramePr>
            <a:graphicFrameLocks noGrp="1"/>
          </p:cNvGraphicFramePr>
          <p:nvPr>
            <p:extLst>
              <p:ext uri="{D42A27DB-BD31-4B8C-83A1-F6EECF244321}">
                <p14:modId xmlns:p14="http://schemas.microsoft.com/office/powerpoint/2010/main" val="2384967111"/>
              </p:ext>
            </p:extLst>
          </p:nvPr>
        </p:nvGraphicFramePr>
        <p:xfrm>
          <a:off x="4532943" y="3661229"/>
          <a:ext cx="4390390" cy="2225040"/>
        </p:xfrm>
        <a:graphic>
          <a:graphicData uri="http://schemas.openxmlformats.org/drawingml/2006/table">
            <a:tbl>
              <a:tblPr firstRow="1" bandRow="1">
                <a:tableStyleId>{00A15C55-8517-42AA-B614-E9B94910E393}</a:tableStyleId>
              </a:tblPr>
              <a:tblGrid>
                <a:gridCol w="1910080"/>
                <a:gridCol w="1300480"/>
                <a:gridCol w="1179830"/>
              </a:tblGrid>
              <a:tr h="370840">
                <a:tc>
                  <a:txBody>
                    <a:bodyPr/>
                    <a:lstStyle/>
                    <a:p>
                      <a:endParaRPr lang="en-US" dirty="0"/>
                    </a:p>
                  </a:txBody>
                  <a:tcPr/>
                </a:tc>
                <a:tc>
                  <a:txBody>
                    <a:bodyPr/>
                    <a:lstStyle/>
                    <a:p>
                      <a:r>
                        <a:rPr lang="en-US" dirty="0" smtClean="0"/>
                        <a:t>Previous*</a:t>
                      </a:r>
                      <a:endParaRPr lang="en-US" dirty="0"/>
                    </a:p>
                  </a:txBody>
                  <a:tcPr/>
                </a:tc>
                <a:tc>
                  <a:txBody>
                    <a:bodyPr/>
                    <a:lstStyle/>
                    <a:p>
                      <a:r>
                        <a:rPr lang="en-US" dirty="0" smtClean="0"/>
                        <a:t>New*</a:t>
                      </a:r>
                      <a:endParaRPr lang="en-US" dirty="0"/>
                    </a:p>
                  </a:txBody>
                  <a:tcPr/>
                </a:tc>
              </a:tr>
              <a:tr h="370840">
                <a:tc>
                  <a:txBody>
                    <a:bodyPr/>
                    <a:lstStyle/>
                    <a:p>
                      <a:r>
                        <a:rPr lang="en-US" b="1" dirty="0" smtClean="0"/>
                        <a:t>Taper Ratio</a:t>
                      </a:r>
                      <a:endParaRPr lang="en-US" b="1" dirty="0"/>
                    </a:p>
                  </a:txBody>
                  <a:tcPr/>
                </a:tc>
                <a:tc>
                  <a:txBody>
                    <a:bodyPr/>
                    <a:lstStyle/>
                    <a:p>
                      <a:pPr algn="r"/>
                      <a:r>
                        <a:rPr lang="en-US" dirty="0" smtClean="0"/>
                        <a:t>0.5</a:t>
                      </a:r>
                      <a:endParaRPr lang="en-US" dirty="0"/>
                    </a:p>
                  </a:txBody>
                  <a:tcPr/>
                </a:tc>
                <a:tc>
                  <a:txBody>
                    <a:bodyPr/>
                    <a:lstStyle/>
                    <a:p>
                      <a:pPr algn="r"/>
                      <a:r>
                        <a:rPr lang="en-US" b="1" dirty="0" smtClean="0"/>
                        <a:t>0.35</a:t>
                      </a:r>
                      <a:endParaRPr lang="en-US" b="1" dirty="0"/>
                    </a:p>
                  </a:txBody>
                  <a:tcPr/>
                </a:tc>
              </a:tr>
              <a:tr h="370840">
                <a:tc>
                  <a:txBody>
                    <a:bodyPr/>
                    <a:lstStyle/>
                    <a:p>
                      <a:r>
                        <a:rPr lang="en-US" b="1" dirty="0" smtClean="0"/>
                        <a:t>Taper</a:t>
                      </a:r>
                      <a:r>
                        <a:rPr lang="en-US" b="1" baseline="0" dirty="0" smtClean="0"/>
                        <a:t> Break</a:t>
                      </a:r>
                      <a:endParaRPr lang="en-US" b="1" dirty="0"/>
                    </a:p>
                  </a:txBody>
                  <a:tcPr/>
                </a:tc>
                <a:tc>
                  <a:txBody>
                    <a:bodyPr/>
                    <a:lstStyle/>
                    <a:p>
                      <a:pPr algn="r"/>
                      <a:r>
                        <a:rPr lang="en-US" dirty="0" smtClean="0"/>
                        <a:t>0.3</a:t>
                      </a:r>
                      <a:endParaRPr lang="en-US" dirty="0"/>
                    </a:p>
                  </a:txBody>
                  <a:tcPr/>
                </a:tc>
                <a:tc>
                  <a:txBody>
                    <a:bodyPr/>
                    <a:lstStyle/>
                    <a:p>
                      <a:pPr algn="r"/>
                      <a:r>
                        <a:rPr lang="en-US" b="1" dirty="0" smtClean="0"/>
                        <a:t>0.65</a:t>
                      </a:r>
                      <a:endParaRPr lang="en-US" b="1" dirty="0"/>
                    </a:p>
                  </a:txBody>
                  <a:tcPr/>
                </a:tc>
              </a:tr>
              <a:tr h="370840">
                <a:tc>
                  <a:txBody>
                    <a:bodyPr/>
                    <a:lstStyle/>
                    <a:p>
                      <a:r>
                        <a:rPr lang="en-US" b="1" dirty="0" smtClean="0"/>
                        <a:t>Wing</a:t>
                      </a:r>
                      <a:r>
                        <a:rPr lang="en-US" b="1" baseline="0" dirty="0" smtClean="0"/>
                        <a:t> Span</a:t>
                      </a:r>
                      <a:endParaRPr lang="en-US" b="1" dirty="0"/>
                    </a:p>
                  </a:txBody>
                  <a:tcPr/>
                </a:tc>
                <a:tc>
                  <a:txBody>
                    <a:bodyPr/>
                    <a:lstStyle/>
                    <a:p>
                      <a:pPr algn="r"/>
                      <a:r>
                        <a:rPr lang="en-US" dirty="0" smtClean="0"/>
                        <a:t>100 in</a:t>
                      </a:r>
                      <a:endParaRPr lang="en-US" dirty="0"/>
                    </a:p>
                  </a:txBody>
                  <a:tcPr/>
                </a:tc>
                <a:tc>
                  <a:txBody>
                    <a:bodyPr/>
                    <a:lstStyle/>
                    <a:p>
                      <a:pPr algn="r"/>
                      <a:r>
                        <a:rPr lang="en-US" b="1" dirty="0" smtClean="0"/>
                        <a:t>100 in</a:t>
                      </a:r>
                      <a:endParaRPr lang="en-US" b="1" dirty="0"/>
                    </a:p>
                  </a:txBody>
                  <a:tcPr/>
                </a:tc>
              </a:tr>
              <a:tr h="370840">
                <a:tc>
                  <a:txBody>
                    <a:bodyPr/>
                    <a:lstStyle/>
                    <a:p>
                      <a:r>
                        <a:rPr lang="en-US" b="1" dirty="0" smtClean="0"/>
                        <a:t>Wing Area</a:t>
                      </a:r>
                      <a:endParaRPr lang="en-US" b="1" dirty="0"/>
                    </a:p>
                  </a:txBody>
                  <a:tcPr/>
                </a:tc>
                <a:tc>
                  <a:txBody>
                    <a:bodyPr/>
                    <a:lstStyle/>
                    <a:p>
                      <a:pPr algn="r"/>
                      <a:r>
                        <a:rPr lang="en-US" dirty="0" smtClean="0"/>
                        <a:t>1750 in</a:t>
                      </a:r>
                      <a:r>
                        <a:rPr lang="en-US" baseline="30000" dirty="0" smtClean="0"/>
                        <a:t>2</a:t>
                      </a:r>
                      <a:endParaRPr lang="en-US" baseline="30000" dirty="0"/>
                    </a:p>
                  </a:txBody>
                  <a:tcPr/>
                </a:tc>
                <a:tc>
                  <a:txBody>
                    <a:bodyPr/>
                    <a:lstStyle/>
                    <a:p>
                      <a:pPr algn="r"/>
                      <a:r>
                        <a:rPr lang="en-US" b="1" dirty="0" smtClean="0"/>
                        <a:t>1750 in</a:t>
                      </a:r>
                      <a:r>
                        <a:rPr lang="en-US" b="1" baseline="30000" dirty="0" smtClean="0"/>
                        <a:t>2</a:t>
                      </a:r>
                      <a:endParaRPr lang="en-US" b="1" baseline="30000" dirty="0"/>
                    </a:p>
                  </a:txBody>
                  <a:tcPr/>
                </a:tc>
              </a:tr>
              <a:tr h="370840">
                <a:tc>
                  <a:txBody>
                    <a:bodyPr/>
                    <a:lstStyle/>
                    <a:p>
                      <a:r>
                        <a:rPr lang="en-US" b="1" dirty="0" smtClean="0"/>
                        <a:t>Anticipated Lift</a:t>
                      </a:r>
                      <a:endParaRPr lang="en-US" b="1" dirty="0"/>
                    </a:p>
                  </a:txBody>
                  <a:tcPr/>
                </a:tc>
                <a:tc>
                  <a:txBody>
                    <a:bodyPr/>
                    <a:lstStyle/>
                    <a:p>
                      <a:pPr algn="r"/>
                      <a:r>
                        <a:rPr lang="en-US" dirty="0" smtClean="0"/>
                        <a:t>~33.5 </a:t>
                      </a:r>
                      <a:r>
                        <a:rPr lang="en-US" dirty="0" err="1" smtClean="0"/>
                        <a:t>lbs</a:t>
                      </a:r>
                      <a:endParaRPr lang="en-US" dirty="0"/>
                    </a:p>
                  </a:txBody>
                  <a:tcPr/>
                </a:tc>
                <a:tc>
                  <a:txBody>
                    <a:bodyPr/>
                    <a:lstStyle/>
                    <a:p>
                      <a:pPr algn="r"/>
                      <a:r>
                        <a:rPr lang="en-US" b="1" dirty="0" smtClean="0"/>
                        <a:t>~</a:t>
                      </a:r>
                      <a:r>
                        <a:rPr lang="en-US" sz="1800" b="1" kern="1200" dirty="0" smtClean="0">
                          <a:solidFill>
                            <a:schemeClr val="dk1"/>
                          </a:solidFill>
                          <a:latin typeface="+mn-lt"/>
                          <a:ea typeface="+mn-ea"/>
                          <a:cs typeface="+mn-cs"/>
                        </a:rPr>
                        <a:t>47</a:t>
                      </a:r>
                      <a:r>
                        <a:rPr lang="en-US" b="1" baseline="0" dirty="0" smtClean="0"/>
                        <a:t> </a:t>
                      </a:r>
                      <a:r>
                        <a:rPr lang="en-US" b="1" baseline="0" dirty="0" err="1" smtClean="0"/>
                        <a:t>lbs</a:t>
                      </a:r>
                      <a:endParaRPr lang="en-US" b="1" dirty="0"/>
                    </a:p>
                  </a:txBody>
                  <a:tcPr/>
                </a:tc>
              </a:tr>
            </a:tbl>
          </a:graphicData>
        </a:graphic>
      </p:graphicFrame>
      <p:sp>
        <p:nvSpPr>
          <p:cNvPr id="3" name="TextBox 2"/>
          <p:cNvSpPr txBox="1"/>
          <p:nvPr/>
        </p:nvSpPr>
        <p:spPr>
          <a:xfrm>
            <a:off x="1040524" y="6132786"/>
            <a:ext cx="5770179" cy="369332"/>
          </a:xfrm>
          <a:prstGeom prst="rect">
            <a:avLst/>
          </a:prstGeom>
          <a:noFill/>
        </p:spPr>
        <p:txBody>
          <a:bodyPr wrap="square" rtlCol="0">
            <a:spAutoFit/>
          </a:bodyPr>
          <a:lstStyle/>
          <a:p>
            <a:r>
              <a:rPr lang="en-US" dirty="0" smtClean="0"/>
              <a:t>*potential error in script, lift values are not guaranteed</a:t>
            </a:r>
            <a:endParaRPr lang="en-US" dirty="0"/>
          </a:p>
        </p:txBody>
      </p:sp>
    </p:spTree>
    <p:extLst>
      <p:ext uri="{BB962C8B-B14F-4D97-AF65-F5344CB8AC3E}">
        <p14:creationId xmlns:p14="http://schemas.microsoft.com/office/powerpoint/2010/main" val="1904434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73" y="609600"/>
            <a:ext cx="8844454" cy="1143000"/>
          </a:xfrm>
        </p:spPr>
        <p:txBody>
          <a:bodyPr/>
          <a:lstStyle/>
          <a:p>
            <a:r>
              <a:rPr lang="en-US" dirty="0" smtClean="0"/>
              <a:t>Last Year’s Properties (Our Wing)</a:t>
            </a:r>
            <a:endParaRPr lang="en-US" dirty="0"/>
          </a:p>
        </p:txBody>
      </p:sp>
      <p:pic>
        <p:nvPicPr>
          <p:cNvPr id="4"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3506" y="1509481"/>
            <a:ext cx="10027784" cy="4922837"/>
          </a:xfrm>
        </p:spPr>
      </p:pic>
    </p:spTree>
    <p:extLst>
      <p:ext uri="{BB962C8B-B14F-4D97-AF65-F5344CB8AC3E}">
        <p14:creationId xmlns:p14="http://schemas.microsoft.com/office/powerpoint/2010/main" val="2468504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3506" y="1509481"/>
            <a:ext cx="10027784" cy="4922836"/>
          </a:xfrm>
        </p:spPr>
      </p:pic>
      <p:sp>
        <p:nvSpPr>
          <p:cNvPr id="5" name="Title 1"/>
          <p:cNvSpPr>
            <a:spLocks noGrp="1"/>
          </p:cNvSpPr>
          <p:nvPr>
            <p:ph type="title"/>
          </p:nvPr>
        </p:nvSpPr>
        <p:spPr>
          <a:xfrm>
            <a:off x="149773" y="609600"/>
            <a:ext cx="8844454" cy="1143000"/>
          </a:xfrm>
        </p:spPr>
        <p:txBody>
          <a:bodyPr/>
          <a:lstStyle/>
          <a:p>
            <a:r>
              <a:rPr lang="en-US" dirty="0" smtClean="0"/>
              <a:t>New Aircraft Layout (Our Wing)</a:t>
            </a:r>
            <a:endParaRPr lang="en-US" dirty="0"/>
          </a:p>
        </p:txBody>
      </p:sp>
      <p:sp>
        <p:nvSpPr>
          <p:cNvPr id="7" name="Rectangle 6"/>
          <p:cNvSpPr/>
          <p:nvPr/>
        </p:nvSpPr>
        <p:spPr>
          <a:xfrm>
            <a:off x="6507126" y="4125433"/>
            <a:ext cx="2179674" cy="15523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23290772"/>
              </p:ext>
            </p:extLst>
          </p:nvPr>
        </p:nvGraphicFramePr>
        <p:xfrm>
          <a:off x="5195608" y="4024555"/>
          <a:ext cx="2380729" cy="2341736"/>
        </p:xfrm>
        <a:graphic>
          <a:graphicData uri="http://schemas.openxmlformats.org/drawingml/2006/table">
            <a:tbl>
              <a:tblPr>
                <a:tableStyleId>{775DCB02-9BB8-47FD-8907-85C794F793BA}</a:tableStyleId>
              </a:tblPr>
              <a:tblGrid>
                <a:gridCol w="957574"/>
                <a:gridCol w="724343"/>
                <a:gridCol w="698812"/>
              </a:tblGrid>
              <a:tr h="199921">
                <a:tc>
                  <a:txBody>
                    <a:bodyPr/>
                    <a:lstStyle/>
                    <a:p>
                      <a:pPr algn="ctr" fontAlgn="b"/>
                      <a:endParaRPr lang="en-US" sz="800" b="0" i="0" u="none" strike="noStrike" dirty="0">
                        <a:solidFill>
                          <a:srgbClr val="000000"/>
                        </a:solidFill>
                        <a:effectLst/>
                        <a:latin typeface="Calibri"/>
                      </a:endParaRPr>
                    </a:p>
                  </a:txBody>
                  <a:tcPr marL="8887" marR="8887" marT="8887" marB="0" anchor="ctr"/>
                </a:tc>
                <a:tc>
                  <a:txBody>
                    <a:bodyPr/>
                    <a:lstStyle/>
                    <a:p>
                      <a:pPr algn="ctr" fontAlgn="b"/>
                      <a:r>
                        <a:rPr lang="en-US" sz="800" u="none" strike="noStrike">
                          <a:effectLst/>
                        </a:rPr>
                        <a:t>Last Year</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This Year</a:t>
                      </a:r>
                      <a:endParaRPr lang="en-US" sz="800" b="0" i="0" u="none" strike="noStrike" dirty="0">
                        <a:solidFill>
                          <a:srgbClr val="000000"/>
                        </a:solidFill>
                        <a:effectLst/>
                        <a:latin typeface="Calibri"/>
                      </a:endParaRPr>
                    </a:p>
                  </a:txBody>
                  <a:tcPr marL="8887" marR="8887" marT="8887" marB="0" anchor="ctr"/>
                </a:tc>
              </a:tr>
              <a:tr h="199921">
                <a:tc>
                  <a:txBody>
                    <a:bodyPr/>
                    <a:lstStyle/>
                    <a:p>
                      <a:pPr algn="ctr" fontAlgn="b"/>
                      <a:r>
                        <a:rPr lang="en-US" sz="800" u="none" strike="noStrike" dirty="0">
                          <a:effectLst/>
                        </a:rPr>
                        <a:t>Total Weight</a:t>
                      </a:r>
                      <a:endParaRPr lang="en-US" sz="800" b="0" i="0" u="none" strike="noStrike" dirty="0">
                        <a:solidFill>
                          <a:srgbClr val="000000"/>
                        </a:solidFill>
                        <a:effectLst/>
                        <a:latin typeface="Calibri"/>
                      </a:endParaRPr>
                    </a:p>
                  </a:txBody>
                  <a:tcPr marL="8887" marR="8887" marT="8887" marB="0" anchor="ctr"/>
                </a:tc>
                <a:tc>
                  <a:txBody>
                    <a:bodyPr/>
                    <a:lstStyle/>
                    <a:p>
                      <a:pPr algn="ctr" fontAlgn="b"/>
                      <a:r>
                        <a:rPr lang="en-US" sz="800" u="none" strike="noStrike" dirty="0">
                          <a:effectLst/>
                        </a:rPr>
                        <a:t>40.00 (</a:t>
                      </a:r>
                      <a:r>
                        <a:rPr lang="en-US" sz="800" u="none" strike="noStrike" dirty="0" err="1">
                          <a:effectLst/>
                        </a:rPr>
                        <a:t>lbf</a:t>
                      </a:r>
                      <a:r>
                        <a:rPr lang="en-US" sz="800" u="none" strike="noStrike" dirty="0">
                          <a:effectLst/>
                        </a:rPr>
                        <a:t>)</a:t>
                      </a:r>
                      <a:endParaRPr lang="en-US" sz="800" b="0" i="0" u="none" strike="noStrike" dirty="0">
                        <a:solidFill>
                          <a:srgbClr val="000000"/>
                        </a:solidFill>
                        <a:effectLst/>
                        <a:latin typeface="Calibri"/>
                      </a:endParaRPr>
                    </a:p>
                  </a:txBody>
                  <a:tcPr marL="8887" marR="8887" marT="8887" marB="0" anchor="ctr"/>
                </a:tc>
                <a:tc>
                  <a:txBody>
                    <a:bodyPr/>
                    <a:lstStyle/>
                    <a:p>
                      <a:pPr algn="ctr" fontAlgn="b"/>
                      <a:r>
                        <a:rPr lang="en-US" sz="800" u="none" strike="noStrike">
                          <a:effectLst/>
                        </a:rPr>
                        <a:t>41.50 (lbf)</a:t>
                      </a:r>
                      <a:endParaRPr lang="en-US" sz="800" b="0" i="0" u="none" strike="noStrike">
                        <a:solidFill>
                          <a:srgbClr val="000000"/>
                        </a:solidFill>
                        <a:effectLst/>
                        <a:latin typeface="Calibri"/>
                      </a:endParaRPr>
                    </a:p>
                  </a:txBody>
                  <a:tcPr marL="8887" marR="8887" marT="8887" marB="0" anchor="ctr"/>
                </a:tc>
              </a:tr>
              <a:tr h="199921">
                <a:tc>
                  <a:txBody>
                    <a:bodyPr/>
                    <a:lstStyle/>
                    <a:p>
                      <a:pPr algn="ctr" fontAlgn="b"/>
                      <a:r>
                        <a:rPr lang="en-US" sz="800" u="none" strike="noStrike">
                          <a:effectLst/>
                        </a:rPr>
                        <a:t>Empty Weight</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7.91 (</a:t>
                      </a:r>
                      <a:r>
                        <a:rPr lang="en-US" sz="800" u="none" strike="noStrike" dirty="0" err="1">
                          <a:effectLst/>
                        </a:rPr>
                        <a:t>lbf</a:t>
                      </a:r>
                      <a:r>
                        <a:rPr lang="en-US" sz="800" u="none" strike="noStrike" dirty="0">
                          <a:effectLst/>
                        </a:rPr>
                        <a:t>)</a:t>
                      </a:r>
                      <a:endParaRPr lang="en-US" sz="800" b="0" i="0" u="none" strike="noStrike" dirty="0">
                        <a:solidFill>
                          <a:srgbClr val="000000"/>
                        </a:solidFill>
                        <a:effectLst/>
                        <a:latin typeface="Calibri"/>
                      </a:endParaRPr>
                    </a:p>
                  </a:txBody>
                  <a:tcPr marL="8887" marR="8887" marT="8887" marB="0" anchor="ctr"/>
                </a:tc>
                <a:tc>
                  <a:txBody>
                    <a:bodyPr/>
                    <a:lstStyle/>
                    <a:p>
                      <a:pPr algn="ctr" fontAlgn="b"/>
                      <a:r>
                        <a:rPr lang="en-US" sz="800" u="none" strike="noStrike">
                          <a:effectLst/>
                        </a:rPr>
                        <a:t>7.81 (lbf)</a:t>
                      </a:r>
                      <a:endParaRPr lang="en-US" sz="800" b="0" i="0" u="none" strike="noStrike">
                        <a:solidFill>
                          <a:srgbClr val="000000"/>
                        </a:solidFill>
                        <a:effectLst/>
                        <a:latin typeface="Calibri"/>
                      </a:endParaRPr>
                    </a:p>
                  </a:txBody>
                  <a:tcPr marL="8887" marR="8887" marT="8887" marB="0" anchor="ctr"/>
                </a:tc>
              </a:tr>
              <a:tr h="199921">
                <a:tc>
                  <a:txBody>
                    <a:bodyPr/>
                    <a:lstStyle/>
                    <a:p>
                      <a:pPr algn="ctr" fontAlgn="b"/>
                      <a:r>
                        <a:rPr lang="en-US" sz="800" u="none" strike="noStrike" dirty="0">
                          <a:effectLst/>
                        </a:rPr>
                        <a:t>Payload Weight</a:t>
                      </a:r>
                      <a:endParaRPr lang="en-US" sz="800" b="0" i="0" u="none" strike="noStrike" dirty="0">
                        <a:solidFill>
                          <a:srgbClr val="000000"/>
                        </a:solidFill>
                        <a:effectLst/>
                        <a:latin typeface="Calibri"/>
                      </a:endParaRPr>
                    </a:p>
                  </a:txBody>
                  <a:tcPr marL="8887" marR="8887" marT="8887" marB="0" anchor="ctr"/>
                </a:tc>
                <a:tc>
                  <a:txBody>
                    <a:bodyPr/>
                    <a:lstStyle/>
                    <a:p>
                      <a:pPr algn="ctr" fontAlgn="b"/>
                      <a:r>
                        <a:rPr lang="en-US" sz="800" u="none" strike="noStrike" dirty="0">
                          <a:effectLst/>
                        </a:rPr>
                        <a:t>32.09 (</a:t>
                      </a:r>
                      <a:r>
                        <a:rPr lang="en-US" sz="800" u="none" strike="noStrike" dirty="0" err="1">
                          <a:effectLst/>
                        </a:rPr>
                        <a:t>lbf</a:t>
                      </a:r>
                      <a:r>
                        <a:rPr lang="en-US" sz="800" u="none" strike="noStrike" dirty="0">
                          <a:effectLst/>
                        </a:rPr>
                        <a:t>)</a:t>
                      </a:r>
                      <a:endParaRPr lang="en-US" sz="800" b="0" i="0" u="none" strike="noStrike" dirty="0">
                        <a:solidFill>
                          <a:srgbClr val="000000"/>
                        </a:solidFill>
                        <a:effectLst/>
                        <a:latin typeface="Calibri"/>
                      </a:endParaRPr>
                    </a:p>
                  </a:txBody>
                  <a:tcPr marL="8887" marR="8887" marT="8887" marB="0" anchor="ctr"/>
                </a:tc>
                <a:tc>
                  <a:txBody>
                    <a:bodyPr/>
                    <a:lstStyle/>
                    <a:p>
                      <a:pPr algn="ctr" fontAlgn="b"/>
                      <a:r>
                        <a:rPr lang="en-US" sz="800" u="none" strike="noStrike" dirty="0">
                          <a:effectLst/>
                        </a:rPr>
                        <a:t>33.69 (</a:t>
                      </a:r>
                      <a:r>
                        <a:rPr lang="en-US" sz="800" u="none" strike="noStrike" dirty="0" err="1">
                          <a:effectLst/>
                        </a:rPr>
                        <a:t>lbf</a:t>
                      </a:r>
                      <a:r>
                        <a:rPr lang="en-US" sz="800" u="none" strike="noStrike" dirty="0">
                          <a:effectLst/>
                        </a:rPr>
                        <a:t>)</a:t>
                      </a:r>
                      <a:endParaRPr lang="en-US" sz="800" b="0" i="0" u="none" strike="noStrike" dirty="0">
                        <a:solidFill>
                          <a:srgbClr val="000000"/>
                        </a:solidFill>
                        <a:effectLst/>
                        <a:latin typeface="Calibri"/>
                      </a:endParaRPr>
                    </a:p>
                  </a:txBody>
                  <a:tcPr marL="8887" marR="8887" marT="8887" marB="0" anchor="ctr"/>
                </a:tc>
              </a:tr>
              <a:tr h="199921">
                <a:tc>
                  <a:txBody>
                    <a:bodyPr/>
                    <a:lstStyle/>
                    <a:p>
                      <a:pPr algn="ctr" fontAlgn="b"/>
                      <a:r>
                        <a:rPr lang="en-US" sz="800" u="none" strike="noStrike">
                          <a:effectLst/>
                        </a:rPr>
                        <a:t>Ground Roll</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a:effectLst/>
                        </a:rPr>
                        <a:t>184.61 (ft)</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194.08 (</a:t>
                      </a:r>
                      <a:r>
                        <a:rPr lang="en-US" sz="800" u="none" strike="noStrike" dirty="0" err="1">
                          <a:effectLst/>
                        </a:rPr>
                        <a:t>ft</a:t>
                      </a:r>
                      <a:r>
                        <a:rPr lang="en-US" sz="800" u="none" strike="noStrike" dirty="0">
                          <a:effectLst/>
                        </a:rPr>
                        <a:t>)</a:t>
                      </a:r>
                      <a:endParaRPr lang="en-US" sz="800" b="0" i="0" u="none" strike="noStrike" dirty="0">
                        <a:solidFill>
                          <a:srgbClr val="000000"/>
                        </a:solidFill>
                        <a:effectLst/>
                        <a:latin typeface="Calibri"/>
                      </a:endParaRPr>
                    </a:p>
                  </a:txBody>
                  <a:tcPr marL="8887" marR="8887" marT="8887" marB="0" anchor="ctr"/>
                </a:tc>
              </a:tr>
              <a:tr h="199921">
                <a:tc>
                  <a:txBody>
                    <a:bodyPr/>
                    <a:lstStyle/>
                    <a:p>
                      <a:pPr algn="ctr" fontAlgn="b"/>
                      <a:r>
                        <a:rPr lang="en-US" sz="800" u="none" strike="noStrike">
                          <a:effectLst/>
                        </a:rPr>
                        <a:t>Takeoff AoA</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a:effectLst/>
                        </a:rPr>
                        <a:t>9.26 (deg)</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8.89 (</a:t>
                      </a:r>
                      <a:r>
                        <a:rPr lang="en-US" sz="800" u="none" strike="noStrike" dirty="0" err="1">
                          <a:effectLst/>
                        </a:rPr>
                        <a:t>deg</a:t>
                      </a:r>
                      <a:r>
                        <a:rPr lang="en-US" sz="800" u="none" strike="noStrike" dirty="0">
                          <a:effectLst/>
                        </a:rPr>
                        <a:t>)</a:t>
                      </a:r>
                      <a:endParaRPr lang="en-US" sz="800" b="0" i="0" u="none" strike="noStrike" dirty="0">
                        <a:solidFill>
                          <a:srgbClr val="000000"/>
                        </a:solidFill>
                        <a:effectLst/>
                        <a:latin typeface="Calibri"/>
                      </a:endParaRPr>
                    </a:p>
                  </a:txBody>
                  <a:tcPr marL="8887" marR="8887" marT="8887" marB="0" anchor="ctr"/>
                </a:tc>
              </a:tr>
              <a:tr h="247456">
                <a:tc>
                  <a:txBody>
                    <a:bodyPr/>
                    <a:lstStyle/>
                    <a:p>
                      <a:pPr algn="ctr" fontAlgn="b"/>
                      <a:r>
                        <a:rPr lang="en-US" sz="800" u="none" strike="noStrike">
                          <a:effectLst/>
                        </a:rPr>
                        <a:t>L.O. Rate of Climb</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a:effectLst/>
                        </a:rPr>
                        <a:t>142.68 (ft/min)</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132.88 (</a:t>
                      </a:r>
                      <a:r>
                        <a:rPr lang="en-US" sz="800" u="none" strike="noStrike" dirty="0" err="1">
                          <a:effectLst/>
                        </a:rPr>
                        <a:t>ft</a:t>
                      </a:r>
                      <a:r>
                        <a:rPr lang="en-US" sz="800" u="none" strike="noStrike" dirty="0">
                          <a:effectLst/>
                        </a:rPr>
                        <a:t>/min)</a:t>
                      </a:r>
                      <a:endParaRPr lang="en-US" sz="800" b="0" i="0" u="none" strike="noStrike" dirty="0">
                        <a:solidFill>
                          <a:srgbClr val="000000"/>
                        </a:solidFill>
                        <a:effectLst/>
                        <a:latin typeface="Calibri"/>
                      </a:endParaRPr>
                    </a:p>
                  </a:txBody>
                  <a:tcPr marL="8887" marR="8887" marT="8887" marB="0" anchor="ctr"/>
                </a:tc>
              </a:tr>
              <a:tr h="247456">
                <a:tc>
                  <a:txBody>
                    <a:bodyPr/>
                    <a:lstStyle/>
                    <a:p>
                      <a:pPr algn="ctr" fontAlgn="b"/>
                      <a:r>
                        <a:rPr lang="en-US" sz="800" u="none" strike="noStrike">
                          <a:effectLst/>
                        </a:rPr>
                        <a:t>Max Rate of Climb</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a:effectLst/>
                        </a:rPr>
                        <a:t>181.43 (ft/min)</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160.84 (</a:t>
                      </a:r>
                      <a:r>
                        <a:rPr lang="en-US" sz="800" u="none" strike="noStrike" dirty="0" err="1">
                          <a:effectLst/>
                        </a:rPr>
                        <a:t>ft</a:t>
                      </a:r>
                      <a:r>
                        <a:rPr lang="en-US" sz="800" u="none" strike="noStrike" dirty="0">
                          <a:effectLst/>
                        </a:rPr>
                        <a:t>/min)</a:t>
                      </a:r>
                      <a:endParaRPr lang="en-US" sz="800" b="0" i="0" u="none" strike="noStrike" dirty="0">
                        <a:solidFill>
                          <a:srgbClr val="000000"/>
                        </a:solidFill>
                        <a:effectLst/>
                        <a:latin typeface="Calibri"/>
                      </a:endParaRPr>
                    </a:p>
                  </a:txBody>
                  <a:tcPr marL="8887" marR="8887" marT="8887" marB="0" anchor="ctr"/>
                </a:tc>
              </a:tr>
              <a:tr h="247456">
                <a:tc>
                  <a:txBody>
                    <a:bodyPr/>
                    <a:lstStyle/>
                    <a:p>
                      <a:pPr algn="ctr" fontAlgn="b"/>
                      <a:r>
                        <a:rPr lang="en-US" sz="800" u="none" strike="noStrike">
                          <a:effectLst/>
                        </a:rPr>
                        <a:t>Overturn Angle &lt; 63</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a:effectLst/>
                        </a:rPr>
                        <a:t>50.03 (deg)</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41.76 (</a:t>
                      </a:r>
                      <a:r>
                        <a:rPr lang="en-US" sz="800" u="none" strike="noStrike" dirty="0" err="1">
                          <a:effectLst/>
                        </a:rPr>
                        <a:t>deg</a:t>
                      </a:r>
                      <a:r>
                        <a:rPr lang="en-US" sz="800" u="none" strike="noStrike" dirty="0">
                          <a:effectLst/>
                        </a:rPr>
                        <a:t>)</a:t>
                      </a:r>
                      <a:endParaRPr lang="en-US" sz="800" b="0" i="0" u="none" strike="noStrike" dirty="0">
                        <a:solidFill>
                          <a:srgbClr val="000000"/>
                        </a:solidFill>
                        <a:effectLst/>
                        <a:latin typeface="Calibri"/>
                      </a:endParaRPr>
                    </a:p>
                  </a:txBody>
                  <a:tcPr marL="8887" marR="8887" marT="8887" marB="0" anchor="ctr"/>
                </a:tc>
              </a:tr>
              <a:tr h="199921">
                <a:tc>
                  <a:txBody>
                    <a:bodyPr/>
                    <a:lstStyle/>
                    <a:p>
                      <a:pPr algn="ctr" fontAlgn="b"/>
                      <a:r>
                        <a:rPr lang="en-US" sz="800" u="none" strike="noStrike">
                          <a:effectLst/>
                        </a:rPr>
                        <a:t>Empty </a:t>
                      </a:r>
                      <a:r>
                        <a:rPr lang="el-GR" sz="800" u="none" strike="noStrike">
                          <a:effectLst/>
                        </a:rPr>
                        <a:t>Δ </a:t>
                      </a:r>
                      <a:r>
                        <a:rPr lang="en-US" sz="800" u="none" strike="noStrike">
                          <a:effectLst/>
                        </a:rPr>
                        <a:t>CG</a:t>
                      </a:r>
                      <a:r>
                        <a:rPr lang="en-US" sz="800" u="none" strike="noStrike" baseline="-25000">
                          <a:effectLst/>
                        </a:rPr>
                        <a:t>x</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a:effectLst/>
                        </a:rPr>
                        <a:t>2.12 (in)</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1.20 (in)</a:t>
                      </a:r>
                      <a:endParaRPr lang="en-US" sz="800" b="0" i="0" u="none" strike="noStrike" dirty="0">
                        <a:solidFill>
                          <a:srgbClr val="000000"/>
                        </a:solidFill>
                        <a:effectLst/>
                        <a:latin typeface="Calibri"/>
                      </a:endParaRPr>
                    </a:p>
                  </a:txBody>
                  <a:tcPr marL="8887" marR="8887" marT="8887" marB="0" anchor="ctr"/>
                </a:tc>
              </a:tr>
              <a:tr h="199921">
                <a:tc>
                  <a:txBody>
                    <a:bodyPr/>
                    <a:lstStyle/>
                    <a:p>
                      <a:pPr algn="ctr" fontAlgn="b"/>
                      <a:r>
                        <a:rPr lang="en-US" sz="800" u="none" strike="noStrike">
                          <a:effectLst/>
                        </a:rPr>
                        <a:t>Payload </a:t>
                      </a:r>
                      <a:r>
                        <a:rPr lang="el-GR" sz="800" u="none" strike="noStrike">
                          <a:effectLst/>
                        </a:rPr>
                        <a:t>Δ </a:t>
                      </a:r>
                      <a:r>
                        <a:rPr lang="en-US" sz="800" u="none" strike="noStrike">
                          <a:effectLst/>
                        </a:rPr>
                        <a:t>CG</a:t>
                      </a:r>
                      <a:r>
                        <a:rPr lang="en-US" sz="800" u="none" strike="noStrike" baseline="-25000">
                          <a:effectLst/>
                        </a:rPr>
                        <a:t>x</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a:effectLst/>
                        </a:rPr>
                        <a:t>-0.52 (in)</a:t>
                      </a:r>
                      <a:endParaRPr lang="en-US" sz="800" b="0" i="0" u="none" strike="noStrike">
                        <a:solidFill>
                          <a:srgbClr val="000000"/>
                        </a:solidFill>
                        <a:effectLst/>
                        <a:latin typeface="Calibri"/>
                      </a:endParaRPr>
                    </a:p>
                  </a:txBody>
                  <a:tcPr marL="8887" marR="8887" marT="8887" marB="0" anchor="ctr"/>
                </a:tc>
                <a:tc>
                  <a:txBody>
                    <a:bodyPr/>
                    <a:lstStyle/>
                    <a:p>
                      <a:pPr algn="ctr" fontAlgn="b"/>
                      <a:r>
                        <a:rPr lang="en-US" sz="800" u="none" strike="noStrike" dirty="0">
                          <a:effectLst/>
                        </a:rPr>
                        <a:t>-0.28 (in)</a:t>
                      </a:r>
                      <a:endParaRPr lang="en-US" sz="800" b="0" i="0" u="none" strike="noStrike" dirty="0">
                        <a:solidFill>
                          <a:srgbClr val="000000"/>
                        </a:solidFill>
                        <a:effectLst/>
                        <a:latin typeface="Calibri"/>
                      </a:endParaRPr>
                    </a:p>
                  </a:txBody>
                  <a:tcPr marL="8887" marR="8887" marT="8887" marB="0" anchor="ctr"/>
                </a:tc>
              </a:tr>
            </a:tbl>
          </a:graphicData>
        </a:graphic>
      </p:graphicFrame>
    </p:spTree>
    <p:extLst>
      <p:ext uri="{BB962C8B-B14F-4D97-AF65-F5344CB8AC3E}">
        <p14:creationId xmlns:p14="http://schemas.microsoft.com/office/powerpoint/2010/main" val="177122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0"/>
            <a:ext cx="7848600" cy="1143000"/>
          </a:xfrm>
        </p:spPr>
        <p:txBody>
          <a:bodyPr/>
          <a:lstStyle/>
          <a:p>
            <a:r>
              <a:rPr lang="en-US" dirty="0" smtClean="0"/>
              <a:t>End</a:t>
            </a:r>
            <a:endParaRPr lang="en-US" dirty="0"/>
          </a:p>
        </p:txBody>
      </p:sp>
    </p:spTree>
    <p:extLst>
      <p:ext uri="{BB962C8B-B14F-4D97-AF65-F5344CB8AC3E}">
        <p14:creationId xmlns:p14="http://schemas.microsoft.com/office/powerpoint/2010/main" val="566584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09600"/>
            <a:ext cx="8458200" cy="1143000"/>
          </a:xfrm>
        </p:spPr>
        <p:txBody>
          <a:bodyPr/>
          <a:lstStyle/>
          <a:p>
            <a:r>
              <a:rPr lang="en-US" sz="3600" dirty="0" smtClean="0"/>
              <a:t>Purpose</a:t>
            </a:r>
            <a:endParaRPr lang="en-US" sz="3600" dirty="0"/>
          </a:p>
        </p:txBody>
      </p:sp>
      <p:sp>
        <p:nvSpPr>
          <p:cNvPr id="3" name="Content Placeholder 2"/>
          <p:cNvSpPr>
            <a:spLocks noGrp="1"/>
          </p:cNvSpPr>
          <p:nvPr>
            <p:ph idx="1"/>
          </p:nvPr>
        </p:nvSpPr>
        <p:spPr>
          <a:xfrm>
            <a:off x="342900" y="1935163"/>
            <a:ext cx="8458200" cy="3551237"/>
          </a:xfrm>
        </p:spPr>
        <p:txBody>
          <a:bodyPr/>
          <a:lstStyle/>
          <a:p>
            <a:r>
              <a:rPr lang="en-US" sz="2800" dirty="0" smtClean="0"/>
              <a:t>Mistake made in script calculating difference between Wingtip C</a:t>
            </a:r>
            <a:r>
              <a:rPr lang="en-US" sz="2800" baseline="-25000" dirty="0" smtClean="0"/>
              <a:t>L</a:t>
            </a:r>
            <a:r>
              <a:rPr lang="en-US" sz="2800" dirty="0" smtClean="0"/>
              <a:t> and Root C</a:t>
            </a:r>
            <a:r>
              <a:rPr lang="en-US" sz="2800" baseline="-25000" dirty="0" smtClean="0"/>
              <a:t>L</a:t>
            </a:r>
          </a:p>
          <a:p>
            <a:pPr lvl="1"/>
            <a:r>
              <a:rPr lang="en-US" sz="2400" dirty="0" smtClean="0"/>
              <a:t>Resulted in incorrect plots</a:t>
            </a:r>
          </a:p>
          <a:p>
            <a:pPr lvl="1"/>
            <a:r>
              <a:rPr lang="en-US" sz="2400" dirty="0" smtClean="0"/>
              <a:t>Resolved using derivative of data points to more accurately identify changes in slope which better indicates where the wingtip C</a:t>
            </a:r>
            <a:r>
              <a:rPr lang="en-US" sz="2400" baseline="-25000" dirty="0" smtClean="0"/>
              <a:t>L</a:t>
            </a:r>
            <a:r>
              <a:rPr lang="en-US" sz="2400" dirty="0" smtClean="0"/>
              <a:t>’s begin and end</a:t>
            </a:r>
          </a:p>
          <a:p>
            <a:pPr lvl="1"/>
            <a:r>
              <a:rPr lang="en-US" sz="2400" dirty="0" smtClean="0"/>
              <a:t>General C</a:t>
            </a:r>
            <a:r>
              <a:rPr lang="en-US" sz="2400" baseline="-25000" dirty="0" smtClean="0"/>
              <a:t>L</a:t>
            </a:r>
            <a:r>
              <a:rPr lang="en-US" sz="2400" dirty="0" smtClean="0"/>
              <a:t> and C</a:t>
            </a:r>
            <a:r>
              <a:rPr lang="en-US" sz="2400" baseline="-25000" dirty="0" smtClean="0"/>
              <a:t>D</a:t>
            </a:r>
            <a:r>
              <a:rPr lang="en-US" sz="2400" dirty="0" smtClean="0"/>
              <a:t> trends unchanged</a:t>
            </a:r>
          </a:p>
          <a:p>
            <a:pPr lvl="1"/>
            <a:r>
              <a:rPr lang="en-US" sz="2400" dirty="0" smtClean="0"/>
              <a:t>Method to identify optimal wing shape altered</a:t>
            </a:r>
          </a:p>
          <a:p>
            <a:r>
              <a:rPr lang="en-US" dirty="0" smtClean="0"/>
              <a:t>Demonstrate new wing design’s validity</a:t>
            </a:r>
          </a:p>
        </p:txBody>
      </p:sp>
    </p:spTree>
    <p:extLst>
      <p:ext uri="{BB962C8B-B14F-4D97-AF65-F5344CB8AC3E}">
        <p14:creationId xmlns:p14="http://schemas.microsoft.com/office/powerpoint/2010/main" val="205224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Error in New Script</a:t>
            </a:r>
            <a:endParaRPr lang="en-US" dirty="0"/>
          </a:p>
        </p:txBody>
      </p:sp>
      <p:sp>
        <p:nvSpPr>
          <p:cNvPr id="5" name="TextBox 4"/>
          <p:cNvSpPr txBox="1"/>
          <p:nvPr/>
        </p:nvSpPr>
        <p:spPr>
          <a:xfrm>
            <a:off x="677879" y="3831136"/>
            <a:ext cx="5328783" cy="2308324"/>
          </a:xfrm>
          <a:prstGeom prst="rect">
            <a:avLst/>
          </a:prstGeom>
          <a:noFill/>
          <a:ln>
            <a:solidFill>
              <a:schemeClr val="tx1"/>
            </a:solidFill>
          </a:ln>
        </p:spPr>
        <p:txBody>
          <a:bodyPr wrap="square" rtlCol="0">
            <a:spAutoFit/>
          </a:bodyPr>
          <a:lstStyle/>
          <a:p>
            <a:r>
              <a:rPr lang="en-US" dirty="0"/>
              <a:t> temp = </a:t>
            </a:r>
            <a:r>
              <a:rPr lang="en-US" dirty="0" err="1"/>
              <a:t>LLT.Cl</a:t>
            </a:r>
            <a:r>
              <a:rPr lang="en-US" dirty="0"/>
              <a:t>(y)</a:t>
            </a:r>
          </a:p>
          <a:p>
            <a:r>
              <a:rPr lang="en-US" dirty="0"/>
              <a:t> </a:t>
            </a:r>
            <a:r>
              <a:rPr lang="en-US" dirty="0" smtClean="0"/>
              <a:t>last </a:t>
            </a:r>
            <a:r>
              <a:rPr lang="en-US" dirty="0"/>
              <a:t>= </a:t>
            </a:r>
            <a:r>
              <a:rPr lang="en-US" dirty="0" err="1"/>
              <a:t>len</a:t>
            </a:r>
            <a:r>
              <a:rPr lang="en-US" dirty="0"/>
              <a:t>(temp</a:t>
            </a:r>
            <a:r>
              <a:rPr lang="en-US" dirty="0" smtClean="0"/>
              <a:t>)</a:t>
            </a:r>
          </a:p>
          <a:p>
            <a:r>
              <a:rPr lang="en-US" dirty="0" smtClean="0">
                <a:solidFill>
                  <a:srgbClr val="0000FF"/>
                </a:solidFill>
              </a:rPr>
              <a:t> </a:t>
            </a:r>
            <a:r>
              <a:rPr lang="en-US" dirty="0">
                <a:solidFill>
                  <a:srgbClr val="0000FF"/>
                </a:solidFill>
              </a:rPr>
              <a:t>for </a:t>
            </a:r>
            <a:r>
              <a:rPr lang="en-US" dirty="0"/>
              <a:t>x </a:t>
            </a:r>
            <a:r>
              <a:rPr lang="en-US" dirty="0">
                <a:solidFill>
                  <a:srgbClr val="0000FF"/>
                </a:solidFill>
              </a:rPr>
              <a:t>in</a:t>
            </a:r>
            <a:r>
              <a:rPr lang="en-US" dirty="0"/>
              <a:t> range(</a:t>
            </a:r>
            <a:r>
              <a:rPr lang="en-US" dirty="0">
                <a:solidFill>
                  <a:srgbClr val="CC0000"/>
                </a:solidFill>
              </a:rPr>
              <a:t>2</a:t>
            </a:r>
            <a:r>
              <a:rPr lang="en-US" dirty="0"/>
              <a:t>, </a:t>
            </a:r>
            <a:r>
              <a:rPr lang="en-US" dirty="0" err="1"/>
              <a:t>npy.round</a:t>
            </a:r>
            <a:r>
              <a:rPr lang="en-US" dirty="0"/>
              <a:t>(last/</a:t>
            </a:r>
            <a:r>
              <a:rPr lang="en-US" dirty="0">
                <a:solidFill>
                  <a:srgbClr val="CC0000"/>
                </a:solidFill>
              </a:rPr>
              <a:t>2</a:t>
            </a:r>
            <a:r>
              <a:rPr lang="en-US" dirty="0"/>
              <a:t>)):</a:t>
            </a:r>
          </a:p>
          <a:p>
            <a:r>
              <a:rPr lang="en-US" dirty="0"/>
              <a:t>            slope1 = temp[x] - temp[x-</a:t>
            </a:r>
            <a:r>
              <a:rPr lang="en-US" dirty="0">
                <a:solidFill>
                  <a:srgbClr val="CC0000"/>
                </a:solidFill>
              </a:rPr>
              <a:t>1</a:t>
            </a:r>
            <a:r>
              <a:rPr lang="en-US" dirty="0"/>
              <a:t>]</a:t>
            </a:r>
          </a:p>
          <a:p>
            <a:r>
              <a:rPr lang="en-US" dirty="0"/>
              <a:t>            slope2 = temp[x+</a:t>
            </a:r>
            <a:r>
              <a:rPr lang="en-US" dirty="0">
                <a:solidFill>
                  <a:srgbClr val="CC0000"/>
                </a:solidFill>
              </a:rPr>
              <a:t>1</a:t>
            </a:r>
            <a:r>
              <a:rPr lang="en-US" dirty="0"/>
              <a:t>] - temp[x]</a:t>
            </a:r>
          </a:p>
          <a:p>
            <a:r>
              <a:rPr lang="en-US" dirty="0"/>
              <a:t>            </a:t>
            </a:r>
            <a:r>
              <a:rPr lang="en-US" dirty="0">
                <a:solidFill>
                  <a:srgbClr val="0000FF"/>
                </a:solidFill>
              </a:rPr>
              <a:t>if</a:t>
            </a:r>
            <a:r>
              <a:rPr lang="en-US" dirty="0"/>
              <a:t> slope2 &lt; </a:t>
            </a:r>
            <a:r>
              <a:rPr lang="en-US" dirty="0">
                <a:solidFill>
                  <a:srgbClr val="CC0000"/>
                </a:solidFill>
              </a:rPr>
              <a:t>0</a:t>
            </a:r>
            <a:r>
              <a:rPr lang="en-US" dirty="0"/>
              <a:t> </a:t>
            </a:r>
            <a:r>
              <a:rPr lang="en-US" dirty="0">
                <a:solidFill>
                  <a:srgbClr val="0000FF"/>
                </a:solidFill>
              </a:rPr>
              <a:t>or</a:t>
            </a:r>
            <a:r>
              <a:rPr lang="en-US" dirty="0"/>
              <a:t> (slope2-slope1) &gt; </a:t>
            </a:r>
            <a:r>
              <a:rPr lang="en-US" dirty="0">
                <a:solidFill>
                  <a:srgbClr val="CC0000"/>
                </a:solidFill>
              </a:rPr>
              <a:t>0.0001</a:t>
            </a:r>
            <a:r>
              <a:rPr lang="en-US" dirty="0"/>
              <a:t>:</a:t>
            </a:r>
          </a:p>
          <a:p>
            <a:r>
              <a:rPr lang="en-US" dirty="0"/>
              <a:t>                </a:t>
            </a:r>
            <a:r>
              <a:rPr lang="en-US" dirty="0" err="1"/>
              <a:t>wingtipmax</a:t>
            </a:r>
            <a:r>
              <a:rPr lang="en-US" dirty="0"/>
              <a:t> = x</a:t>
            </a:r>
          </a:p>
          <a:p>
            <a:r>
              <a:rPr lang="en-US" dirty="0"/>
              <a:t>                </a:t>
            </a:r>
            <a:r>
              <a:rPr lang="en-US" dirty="0">
                <a:solidFill>
                  <a:srgbClr val="0000FF"/>
                </a:solidFill>
              </a:rPr>
              <a:t>break</a:t>
            </a:r>
          </a:p>
        </p:txBody>
      </p:sp>
      <p:sp>
        <p:nvSpPr>
          <p:cNvPr id="6" name="TextBox 5"/>
          <p:cNvSpPr txBox="1"/>
          <p:nvPr/>
        </p:nvSpPr>
        <p:spPr>
          <a:xfrm>
            <a:off x="677879" y="1517552"/>
            <a:ext cx="5328783" cy="2308324"/>
          </a:xfrm>
          <a:prstGeom prst="rect">
            <a:avLst/>
          </a:prstGeom>
          <a:noFill/>
          <a:ln>
            <a:solidFill>
              <a:schemeClr val="tx1"/>
            </a:solidFill>
          </a:ln>
        </p:spPr>
        <p:txBody>
          <a:bodyPr wrap="square" rtlCol="0">
            <a:spAutoFit/>
          </a:bodyPr>
          <a:lstStyle/>
          <a:p>
            <a:r>
              <a:rPr lang="en-US" dirty="0"/>
              <a:t> temp = </a:t>
            </a:r>
            <a:r>
              <a:rPr lang="en-US" dirty="0" err="1"/>
              <a:t>LLT.Cl</a:t>
            </a:r>
            <a:r>
              <a:rPr lang="en-US" dirty="0"/>
              <a:t>(y)</a:t>
            </a:r>
          </a:p>
          <a:p>
            <a:r>
              <a:rPr lang="en-US" dirty="0"/>
              <a:t> </a:t>
            </a:r>
            <a:r>
              <a:rPr lang="en-US" dirty="0" smtClean="0"/>
              <a:t>last </a:t>
            </a:r>
            <a:r>
              <a:rPr lang="en-US" dirty="0"/>
              <a:t>= </a:t>
            </a:r>
            <a:r>
              <a:rPr lang="en-US" dirty="0" err="1"/>
              <a:t>len</a:t>
            </a:r>
            <a:r>
              <a:rPr lang="en-US" dirty="0"/>
              <a:t>(temp</a:t>
            </a:r>
            <a:r>
              <a:rPr lang="en-US" dirty="0" smtClean="0"/>
              <a:t>)</a:t>
            </a:r>
          </a:p>
          <a:p>
            <a:r>
              <a:rPr lang="en-US" dirty="0" smtClean="0">
                <a:solidFill>
                  <a:srgbClr val="0000FF"/>
                </a:solidFill>
              </a:rPr>
              <a:t> </a:t>
            </a:r>
            <a:r>
              <a:rPr lang="en-US" dirty="0">
                <a:solidFill>
                  <a:srgbClr val="0000FF"/>
                </a:solidFill>
              </a:rPr>
              <a:t>for </a:t>
            </a:r>
            <a:r>
              <a:rPr lang="en-US" dirty="0"/>
              <a:t>x </a:t>
            </a:r>
            <a:r>
              <a:rPr lang="en-US" dirty="0">
                <a:solidFill>
                  <a:srgbClr val="0000FF"/>
                </a:solidFill>
              </a:rPr>
              <a:t>in</a:t>
            </a:r>
            <a:r>
              <a:rPr lang="en-US" dirty="0"/>
              <a:t> range(</a:t>
            </a:r>
            <a:r>
              <a:rPr lang="en-US" dirty="0">
                <a:solidFill>
                  <a:srgbClr val="CC0000"/>
                </a:solidFill>
              </a:rPr>
              <a:t>2</a:t>
            </a:r>
            <a:r>
              <a:rPr lang="en-US" dirty="0"/>
              <a:t>, </a:t>
            </a:r>
            <a:r>
              <a:rPr lang="en-US" dirty="0" err="1"/>
              <a:t>npy.round</a:t>
            </a:r>
            <a:r>
              <a:rPr lang="en-US" dirty="0"/>
              <a:t>(last/</a:t>
            </a:r>
            <a:r>
              <a:rPr lang="en-US" dirty="0">
                <a:solidFill>
                  <a:srgbClr val="CC0000"/>
                </a:solidFill>
              </a:rPr>
              <a:t>2</a:t>
            </a:r>
            <a:r>
              <a:rPr lang="en-US" dirty="0"/>
              <a:t>)):</a:t>
            </a:r>
          </a:p>
          <a:p>
            <a:r>
              <a:rPr lang="en-US" dirty="0"/>
              <a:t>            slope1 = temp[x] - temp[x-</a:t>
            </a:r>
            <a:r>
              <a:rPr lang="en-US" dirty="0">
                <a:solidFill>
                  <a:srgbClr val="CC0000"/>
                </a:solidFill>
              </a:rPr>
              <a:t>1</a:t>
            </a:r>
            <a:r>
              <a:rPr lang="en-US" dirty="0"/>
              <a:t>]</a:t>
            </a:r>
          </a:p>
          <a:p>
            <a:r>
              <a:rPr lang="en-US" dirty="0"/>
              <a:t>            slope2 = temp[x+</a:t>
            </a:r>
            <a:r>
              <a:rPr lang="en-US" dirty="0">
                <a:solidFill>
                  <a:srgbClr val="CC0000"/>
                </a:solidFill>
              </a:rPr>
              <a:t>1</a:t>
            </a:r>
            <a:r>
              <a:rPr lang="en-US" dirty="0"/>
              <a:t>] - temp[x]</a:t>
            </a:r>
          </a:p>
          <a:p>
            <a:r>
              <a:rPr lang="en-US" dirty="0"/>
              <a:t>            </a:t>
            </a:r>
            <a:r>
              <a:rPr lang="en-US" dirty="0">
                <a:solidFill>
                  <a:srgbClr val="0000FF"/>
                </a:solidFill>
              </a:rPr>
              <a:t>if</a:t>
            </a:r>
            <a:r>
              <a:rPr lang="en-US" dirty="0"/>
              <a:t> slope2 &lt; </a:t>
            </a:r>
            <a:r>
              <a:rPr lang="en-US" dirty="0">
                <a:solidFill>
                  <a:srgbClr val="CC0000"/>
                </a:solidFill>
              </a:rPr>
              <a:t>0</a:t>
            </a:r>
            <a:r>
              <a:rPr lang="en-US" dirty="0"/>
              <a:t> </a:t>
            </a:r>
            <a:r>
              <a:rPr lang="en-US" dirty="0">
                <a:solidFill>
                  <a:srgbClr val="0000FF"/>
                </a:solidFill>
              </a:rPr>
              <a:t>or</a:t>
            </a:r>
            <a:r>
              <a:rPr lang="en-US" dirty="0"/>
              <a:t> </a:t>
            </a:r>
            <a:r>
              <a:rPr lang="en-US" dirty="0" smtClean="0"/>
              <a:t>slope2 &gt; slope1:</a:t>
            </a:r>
            <a:endParaRPr lang="en-US" dirty="0"/>
          </a:p>
          <a:p>
            <a:r>
              <a:rPr lang="en-US" dirty="0"/>
              <a:t>                </a:t>
            </a:r>
            <a:r>
              <a:rPr lang="en-US" dirty="0" err="1"/>
              <a:t>wingtipmax</a:t>
            </a:r>
            <a:r>
              <a:rPr lang="en-US" dirty="0"/>
              <a:t> = x</a:t>
            </a:r>
          </a:p>
          <a:p>
            <a:r>
              <a:rPr lang="en-US" dirty="0"/>
              <a:t>                </a:t>
            </a:r>
            <a:r>
              <a:rPr lang="en-US" dirty="0">
                <a:solidFill>
                  <a:srgbClr val="0000FF"/>
                </a:solidFill>
              </a:rPr>
              <a:t>break</a:t>
            </a:r>
          </a:p>
        </p:txBody>
      </p:sp>
      <p:sp>
        <p:nvSpPr>
          <p:cNvPr id="7" name="Oval 6"/>
          <p:cNvSpPr/>
          <p:nvPr/>
        </p:nvSpPr>
        <p:spPr>
          <a:xfrm>
            <a:off x="3058474" y="2876672"/>
            <a:ext cx="1923393" cy="386796"/>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058473" y="5204713"/>
            <a:ext cx="2790498" cy="386796"/>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006663" y="1517552"/>
            <a:ext cx="3137338" cy="3693319"/>
          </a:xfrm>
          <a:prstGeom prst="rect">
            <a:avLst/>
          </a:prstGeom>
          <a:noFill/>
        </p:spPr>
        <p:txBody>
          <a:bodyPr wrap="square" rtlCol="0">
            <a:spAutoFit/>
          </a:bodyPr>
          <a:lstStyle/>
          <a:p>
            <a:r>
              <a:rPr lang="en-US" dirty="0" smtClean="0"/>
              <a:t>Eclipse stores variables to over 17 decimal places. Originally, the slopes, due to automatic rounding by python, would occasionally meet the criteria where slope2 &lt; slope1 even though in reality they don’t.</a:t>
            </a:r>
          </a:p>
          <a:p>
            <a:endParaRPr lang="en-US" dirty="0"/>
          </a:p>
          <a:p>
            <a:r>
              <a:rPr lang="en-US" dirty="0" smtClean="0"/>
              <a:t>This issue is solved by stating that the slope difference must be greater than 0.0001.</a:t>
            </a:r>
            <a:endParaRPr lang="en-US" dirty="0"/>
          </a:p>
        </p:txBody>
      </p:sp>
    </p:spTree>
    <p:extLst>
      <p:ext uri="{BB962C8B-B14F-4D97-AF65-F5344CB8AC3E}">
        <p14:creationId xmlns:p14="http://schemas.microsoft.com/office/powerpoint/2010/main" val="78734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376213755"/>
                  </p:ext>
                </p:extLst>
              </p:nvPr>
            </p:nvGraphicFramePr>
            <p:xfrm>
              <a:off x="70244" y="709419"/>
              <a:ext cx="9003513" cy="4526471"/>
            </p:xfrm>
            <a:graphic>
              <a:graphicData uri="http://schemas.openxmlformats.org/drawingml/2006/table">
                <a:tbl>
                  <a:tblPr>
                    <a:tableStyleId>{284E427A-3D55-4303-BF80-6455036E1DE7}</a:tableStyleId>
                  </a:tblPr>
                  <a:tblGrid>
                    <a:gridCol w="212865"/>
                    <a:gridCol w="287478"/>
                    <a:gridCol w="566878"/>
                    <a:gridCol w="566878"/>
                    <a:gridCol w="566878"/>
                    <a:gridCol w="566878"/>
                    <a:gridCol w="566878"/>
                    <a:gridCol w="566878"/>
                    <a:gridCol w="566878"/>
                    <a:gridCol w="566878"/>
                    <a:gridCol w="566878"/>
                    <a:gridCol w="566878"/>
                    <a:gridCol w="566878"/>
                    <a:gridCol w="566878"/>
                    <a:gridCol w="566878"/>
                    <a:gridCol w="566878"/>
                    <a:gridCol w="566878"/>
                  </a:tblGrid>
                  <a:tr h="266263">
                    <a:tc>
                      <a:txBody>
                        <a:bodyPr/>
                        <a:lstStyle/>
                        <a:p>
                          <a:pPr algn="ctr" fontAlgn="b"/>
                          <a:endParaRPr lang="en-US" sz="1000" b="0" i="0" u="none" strike="noStrike" dirty="0">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Fb</a:t>
                          </a:r>
                          <a:endParaRPr lang="en-US" sz="1000" b="0" i="0" u="none" strike="noStrike" dirty="0">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gridSpan="15">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u="none" strike="noStrike" dirty="0" smtClean="0">
                              <a:effectLst/>
                            </a:rPr>
                            <a:t>100 in Wing Span</a:t>
                          </a:r>
                          <a:r>
                            <a:rPr lang="en-US" sz="1000" b="1" u="none" strike="noStrike" baseline="0" dirty="0" smtClean="0">
                              <a:effectLst/>
                            </a:rPr>
                            <a:t> </a:t>
                          </a:r>
                          <a:r>
                            <a:rPr lang="en-US" sz="1000" b="1" u="none" strike="noStrike" baseline="0" dirty="0" smtClean="0">
                              <a:effectLst/>
                              <a:sym typeface="Wingdings" panose="05000000000000000000" pitchFamily="2" charset="2"/>
                            </a:rPr>
                            <a:t></a:t>
                          </a:r>
                          <a:r>
                            <a:rPr lang="en-US" sz="1000" b="1" u="none" strike="noStrike" dirty="0" smtClean="0">
                              <a:effectLst/>
                            </a:rPr>
                            <a:t> </a:t>
                          </a:r>
                          <a14:m>
                            <m:oMath xmlns:m="http://schemas.openxmlformats.org/officeDocument/2006/math">
                              <m:sSub>
                                <m:sSubPr>
                                  <m:ctrlPr>
                                    <a:rPr lang="en-US" sz="1000" b="1" i="1" u="none" strike="noStrike" smtClean="0">
                                      <a:effectLst/>
                                      <a:latin typeface="Cambria Math"/>
                                    </a:rPr>
                                  </m:ctrlPr>
                                </m:sSubPr>
                                <m:e>
                                  <m:r>
                                    <a:rPr lang="en-US" sz="1000" b="1" i="1" u="none" strike="noStrike" smtClean="0">
                                      <a:effectLst/>
                                      <a:latin typeface="Cambria Math"/>
                                    </a:rPr>
                                    <m:t>𝑪</m:t>
                                  </m:r>
                                </m:e>
                                <m:sub>
                                  <m:r>
                                    <a:rPr lang="en-US" sz="1000" b="1" i="1" u="none" strike="noStrike" smtClean="0">
                                      <a:effectLst/>
                                      <a:latin typeface="Cambria Math"/>
                                    </a:rPr>
                                    <m:t>𝑳</m:t>
                                  </m:r>
                                </m:sub>
                              </m:sSub>
                            </m:oMath>
                          </a14:m>
                          <a:r>
                            <a:rPr lang="en-US" sz="1000" b="1" i="0" u="none" strike="noStrike" dirty="0" smtClean="0">
                              <a:solidFill>
                                <a:srgbClr val="000000"/>
                              </a:solidFill>
                              <a:effectLst/>
                              <a:latin typeface="Calibri"/>
                            </a:rPr>
                            <a:t> root</a:t>
                          </a:r>
                          <a:r>
                            <a:rPr lang="en-US" sz="1000" b="1" i="0" u="none" strike="noStrike" baseline="0" dirty="0" smtClean="0">
                              <a:solidFill>
                                <a:srgbClr val="000000"/>
                              </a:solidFill>
                              <a:effectLst/>
                              <a:latin typeface="Calibri"/>
                            </a:rPr>
                            <a:t> - </a:t>
                          </a:r>
                          <a14:m>
                            <m:oMath xmlns:m="http://schemas.openxmlformats.org/officeDocument/2006/math">
                              <m:sSub>
                                <m:sSubPr>
                                  <m:ctrlPr>
                                    <a:rPr lang="en-US" sz="1000" b="1" i="1" u="none" strike="noStrike" baseline="0" smtClean="0">
                                      <a:solidFill>
                                        <a:srgbClr val="000000"/>
                                      </a:solidFill>
                                      <a:effectLst/>
                                      <a:latin typeface="Cambria Math"/>
                                    </a:rPr>
                                  </m:ctrlPr>
                                </m:sSubPr>
                                <m:e>
                                  <m:r>
                                    <a:rPr lang="en-US" sz="1000" b="1" i="1" u="none" strike="noStrike" baseline="0" smtClean="0">
                                      <a:solidFill>
                                        <a:srgbClr val="000000"/>
                                      </a:solidFill>
                                      <a:effectLst/>
                                      <a:latin typeface="Cambria Math"/>
                                    </a:rPr>
                                    <m:t>𝑪</m:t>
                                  </m:r>
                                </m:e>
                                <m:sub>
                                  <m:r>
                                    <a:rPr lang="en-US" sz="1000" b="1" i="1" u="none" strike="noStrike" baseline="0" smtClean="0">
                                      <a:solidFill>
                                        <a:srgbClr val="000000"/>
                                      </a:solidFill>
                                      <a:effectLst/>
                                      <a:latin typeface="Cambria Math"/>
                                    </a:rPr>
                                    <m:t>𝑳</m:t>
                                  </m:r>
                                </m:sub>
                              </m:sSub>
                            </m:oMath>
                          </a14:m>
                          <a:r>
                            <a:rPr lang="en-US" sz="1000" b="1" i="0" u="none" strike="noStrike" dirty="0" smtClean="0">
                              <a:solidFill>
                                <a:srgbClr val="000000"/>
                              </a:solidFill>
                              <a:effectLst/>
                              <a:latin typeface="Calibri"/>
                            </a:rPr>
                            <a:t> tip = difference displayed in table</a:t>
                          </a:r>
                        </a:p>
                      </a:txBody>
                      <a:tcPr marL="7214" marR="7214" marT="7214"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263">
                    <a:tc>
                      <a:txBody>
                        <a:bodyPr/>
                        <a:lstStyle/>
                        <a:p>
                          <a:pPr algn="ctr" fontAlgn="b"/>
                          <a:r>
                            <a:rPr lang="en-US" sz="1000" u="none" strike="noStrike" dirty="0">
                              <a:effectLst/>
                            </a:rPr>
                            <a:t>TR</a:t>
                          </a:r>
                          <a:endParaRPr lang="en-US" sz="1000" b="0" i="0" u="none" strike="noStrike" dirty="0">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 </a:t>
                          </a:r>
                          <a:endParaRPr lang="en-US" sz="1000" b="0" i="0" u="none" strike="noStrike" dirty="0">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0.2</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0.25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0.3</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0.35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0.4</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0.45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0.55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0.6</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0.65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0.7</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0.75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0.8</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0.85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0.9</a:t>
                          </a:r>
                          <a:endParaRPr lang="en-US" sz="1000" b="0" i="0" u="none" strike="noStrike" dirty="0">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r>
                            <a:rPr lang="en-US" sz="1000" u="none" strike="noStrike" dirty="0">
                              <a:effectLst/>
                            </a:rPr>
                            <a:t>0.2</a:t>
                          </a:r>
                          <a:endParaRPr lang="en-US" sz="1000" b="0" i="0" u="none" strike="noStrike" dirty="0">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dirty="0">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dirty="0">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0.25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0.3</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0.35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0.4</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0.45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0.100691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0.101101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0.100584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0.100259</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kern="1200" dirty="0" smtClean="0">
                              <a:solidFill>
                                <a:schemeClr val="dk1"/>
                              </a:solidFill>
                              <a:latin typeface="+mn-lt"/>
                              <a:ea typeface="+mn-ea"/>
                              <a:cs typeface="+mn-cs"/>
                            </a:rPr>
                            <a:t>0.100887</a:t>
                          </a:r>
                          <a:endParaRPr lang="en-US" sz="400" b="0" i="0" u="none" strike="noStrike" dirty="0">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0.55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0.10956</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0.118562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0.123954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0.125621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0.124933</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0.122981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0.121237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0.119533</a:t>
                          </a:r>
                          <a:endParaRPr lang="en-US" sz="1000" b="0" i="0" u="none" strike="noStrike" dirty="0">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0.6</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0.115121</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0.131014</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0.141773</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0.149652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0.154441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0.155292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0.15244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0.148774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0.145332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0.141935</a:t>
                          </a:r>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0.65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b="1" u="none" strike="noStrike" dirty="0">
                              <a:effectLst/>
                            </a:rPr>
                            <a:t>0.109692</a:t>
                          </a:r>
                          <a:endParaRPr lang="en-US" sz="1000" b="1" i="0" u="none" strike="noStrike" dirty="0">
                            <a:solidFill>
                              <a:srgbClr val="000000"/>
                            </a:solidFill>
                            <a:effectLst/>
                            <a:latin typeface="Calibri"/>
                          </a:endParaRPr>
                        </a:p>
                      </a:txBody>
                      <a:tcPr marL="7214" marR="7214" marT="7214" marB="0" anchor="ctr">
                        <a:solidFill>
                          <a:srgbClr val="00B050"/>
                        </a:solidFill>
                      </a:tcPr>
                    </a:tc>
                    <a:tc>
                      <a:txBody>
                        <a:bodyPr/>
                        <a:lstStyle/>
                        <a:p>
                          <a:pPr algn="ctr" fontAlgn="b"/>
                          <a:r>
                            <a:rPr lang="en-US" sz="1000" u="none" strike="noStrike" dirty="0">
                              <a:effectLst/>
                            </a:rPr>
                            <a:t>0.134781</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0.154137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0.170068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0.181337</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0.187627</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0.191002</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0.19168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0.1813</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0.178762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0.176527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0.174378</a:t>
                          </a:r>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0.7</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0.127628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0.159536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0.183424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0.203136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0.217012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0.227797</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0.23404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0.236627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0.238292</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0.239798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0.241218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0.230658</a:t>
                          </a:r>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0.75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r>
                            <a:rPr lang="en-US" sz="1000" u="none" strike="noStrike">
                              <a:effectLst/>
                            </a:rPr>
                            <a:t>0.148064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0.189113</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0.219887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0.245308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0.262951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0.277374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0.284378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0.290754</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0.290974</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0.290788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0.290354</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0.289937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0.290071</a:t>
                          </a:r>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0.8</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0.187014</a:t>
                          </a:r>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r>
                            <a:rPr lang="en-US" sz="1000" u="none" strike="noStrike">
                              <a:effectLst/>
                            </a:rPr>
                            <a:t>0.228557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0.267928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0.300425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0.32463</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0.344305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0.354955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0.36058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0.361791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0.35919</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0.356157</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0.352936</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0.349811</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0.347456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0.34546</a:t>
                          </a:r>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0.85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0.306547</a:t>
                          </a:r>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r>
                            <a:rPr lang="en-US" sz="1000" u="none" strike="noStrike">
                              <a:effectLst/>
                            </a:rPr>
                            <a:t>0.360896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0.388324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0.41557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0.439745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0.440388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0.440817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0.441155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0.441446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0.441371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0.441313</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0.441035</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0.441032</a:t>
                          </a:r>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0.9</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0.49444</a:t>
                          </a:r>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r>
                            <a:rPr lang="en-US" sz="1000" u="none" strike="noStrike">
                              <a:effectLst/>
                            </a:rPr>
                            <a:t>0.532178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0.567262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0.588708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0.60566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0.538659</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0.538594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0.538388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0.537719</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0.536918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0.535741</a:t>
                          </a:r>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376213755"/>
                  </p:ext>
                </p:extLst>
              </p:nvPr>
            </p:nvGraphicFramePr>
            <p:xfrm>
              <a:off x="70244" y="709419"/>
              <a:ext cx="9003513" cy="4526471"/>
            </p:xfrm>
            <a:graphic>
              <a:graphicData uri="http://schemas.openxmlformats.org/drawingml/2006/table">
                <a:tbl>
                  <a:tblPr>
                    <a:tableStyleId>{284E427A-3D55-4303-BF80-6455036E1DE7}</a:tableStyleId>
                  </a:tblPr>
                  <a:tblGrid>
                    <a:gridCol w="212865"/>
                    <a:gridCol w="287478"/>
                    <a:gridCol w="566878"/>
                    <a:gridCol w="566878"/>
                    <a:gridCol w="566878"/>
                    <a:gridCol w="566878"/>
                    <a:gridCol w="566878"/>
                    <a:gridCol w="566878"/>
                    <a:gridCol w="566878"/>
                    <a:gridCol w="566878"/>
                    <a:gridCol w="566878"/>
                    <a:gridCol w="566878"/>
                    <a:gridCol w="566878"/>
                    <a:gridCol w="566878"/>
                    <a:gridCol w="566878"/>
                    <a:gridCol w="566878"/>
                    <a:gridCol w="566878"/>
                  </a:tblGrid>
                  <a:tr h="266263">
                    <a:tc>
                      <a:txBody>
                        <a:bodyPr/>
                        <a:lstStyle/>
                        <a:p>
                          <a:pPr algn="ctr" fontAlgn="b"/>
                          <a:endParaRPr lang="en-US" sz="1000" b="0" i="0" u="none" strike="noStrike" dirty="0">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Fb</a:t>
                          </a:r>
                          <a:endParaRPr lang="en-US" sz="1000" b="0" i="0" u="none" strike="noStrike" dirty="0">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gridSpan="15">
                      <a:txBody>
                        <a:bodyPr/>
                        <a:lstStyle/>
                        <a:p>
                          <a:endParaRPr lang="en-US"/>
                        </a:p>
                      </a:txBody>
                      <a:tcPr marL="7214" marR="7214" marT="7214"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rotWithShape="1">
                          <a:blip r:embed="rId2"/>
                          <a:stretch>
                            <a:fillRect l="-6456" t="-6818" r="-574" b="-1613636"/>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263">
                    <a:tc>
                      <a:txBody>
                        <a:bodyPr/>
                        <a:lstStyle/>
                        <a:p>
                          <a:pPr algn="ctr" fontAlgn="b"/>
                          <a:r>
                            <a:rPr lang="en-US" sz="1000" u="none" strike="noStrike" dirty="0">
                              <a:effectLst/>
                            </a:rPr>
                            <a:t>TR</a:t>
                          </a:r>
                          <a:endParaRPr lang="en-US" sz="1000" b="0" i="0" u="none" strike="noStrike" dirty="0">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 </a:t>
                          </a:r>
                          <a:endParaRPr lang="en-US" sz="1000" b="0" i="0" u="none" strike="noStrike" dirty="0">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0.2</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0.25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0.3</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0.35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0.4</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0.45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0.55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0.6</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0.65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0.7</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0.75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0.8</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0.85</a:t>
                          </a:r>
                          <a:endParaRPr lang="en-US" sz="1000" b="0" i="0" u="none" strike="noStrike">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0.9</a:t>
                          </a:r>
                          <a:endParaRPr lang="en-US" sz="1000" b="0" i="0" u="none" strike="noStrike" dirty="0">
                            <a:solidFill>
                              <a:srgbClr val="000000"/>
                            </a:solidFill>
                            <a:effectLst/>
                            <a:latin typeface="Calibri"/>
                          </a:endParaRPr>
                        </a:p>
                      </a:txBody>
                      <a:tcPr marL="7214" marR="7214" marT="7214"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r>
                            <a:rPr lang="en-US" sz="1000" u="none" strike="noStrike" dirty="0">
                              <a:effectLst/>
                            </a:rPr>
                            <a:t>0.2</a:t>
                          </a:r>
                          <a:endParaRPr lang="en-US" sz="1000" b="0" i="0" u="none" strike="noStrike" dirty="0">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dirty="0">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dirty="0">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Calibri"/>
                          </a:endParaRPr>
                        </a:p>
                      </a:txBody>
                      <a:tcPr marL="7214" marR="7214" marT="7214" marB="0" anchor="ctr">
                        <a:lnT w="28575" cap="flat" cmpd="sng" algn="ctr">
                          <a:solidFill>
                            <a:schemeClr val="tx1"/>
                          </a:solidFill>
                          <a:prstDash val="solid"/>
                          <a:round/>
                          <a:headEnd type="none" w="med" len="med"/>
                          <a:tailEnd type="none" w="med" len="med"/>
                        </a:lnT>
                      </a:tcP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0.25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0.3</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0.35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0.4</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0.45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0.100691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0.101101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0.100584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0.100259</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kern="1200" dirty="0" smtClean="0">
                              <a:solidFill>
                                <a:schemeClr val="dk1"/>
                              </a:solidFill>
                              <a:latin typeface="+mn-lt"/>
                              <a:ea typeface="+mn-ea"/>
                              <a:cs typeface="+mn-cs"/>
                            </a:rPr>
                            <a:t>0.100887</a:t>
                          </a:r>
                          <a:endParaRPr lang="en-US" sz="400" b="0" i="0" u="none" strike="noStrike" dirty="0">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0.55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0.10956</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0.118562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0.123954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0.125621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0.124933</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0.122981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0.121237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0.119533</a:t>
                          </a:r>
                          <a:endParaRPr lang="en-US" sz="1000" b="0" i="0" u="none" strike="noStrike" dirty="0">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0.6</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0.115121</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0.131014</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0.141773</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0.149652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0.154441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0.155292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0.15244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0.148774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0.145332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0.141935</a:t>
                          </a:r>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0.65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b="1" u="none" strike="noStrike" dirty="0">
                              <a:effectLst/>
                            </a:rPr>
                            <a:t>0.109692</a:t>
                          </a:r>
                          <a:endParaRPr lang="en-US" sz="1000" b="1" i="0" u="none" strike="noStrike" dirty="0">
                            <a:solidFill>
                              <a:srgbClr val="000000"/>
                            </a:solidFill>
                            <a:effectLst/>
                            <a:latin typeface="Calibri"/>
                          </a:endParaRPr>
                        </a:p>
                      </a:txBody>
                      <a:tcPr marL="7214" marR="7214" marT="7214" marB="0" anchor="ctr">
                        <a:solidFill>
                          <a:srgbClr val="00B050"/>
                        </a:solidFill>
                      </a:tcPr>
                    </a:tc>
                    <a:tc>
                      <a:txBody>
                        <a:bodyPr/>
                        <a:lstStyle/>
                        <a:p>
                          <a:pPr algn="ctr" fontAlgn="b"/>
                          <a:r>
                            <a:rPr lang="en-US" sz="1000" u="none" strike="noStrike" dirty="0">
                              <a:effectLst/>
                            </a:rPr>
                            <a:t>0.134781</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0.154137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0.170068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0.181337</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0.187627</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0.191002</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0.19168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0.1813</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0.178762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0.176527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0.174378</a:t>
                          </a:r>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0.7</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0.127628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0.159536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0.183424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0.203136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0.217012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0.227797</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0.23404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0.236627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0.238292</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0.239798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0.241218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0.230658</a:t>
                          </a:r>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0.75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r>
                            <a:rPr lang="en-US" sz="1000" u="none" strike="noStrike">
                              <a:effectLst/>
                            </a:rPr>
                            <a:t>0.148064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0.189113</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0.219887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0.245308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0.262951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0.277374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0.284378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0.290754</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0.290974</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0.290788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0.290354</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0.289937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0.290071</a:t>
                          </a:r>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0.8</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0.187014</a:t>
                          </a:r>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r>
                            <a:rPr lang="en-US" sz="1000" u="none" strike="noStrike">
                              <a:effectLst/>
                            </a:rPr>
                            <a:t>0.228557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0.267928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0.300425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0.32463</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0.344305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0.354955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0.36058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0.361791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0.35919</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0.356157</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0.352936</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0.349811</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0.347456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0.34546</a:t>
                          </a:r>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0.85</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0.306547</a:t>
                          </a:r>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r>
                            <a:rPr lang="en-US" sz="1000" u="none" strike="noStrike">
                              <a:effectLst/>
                            </a:rPr>
                            <a:t>0.360896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0.388324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0.41557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0.439745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0.440388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0.440817</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0.441155</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0.441446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0.441371</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dirty="0">
                              <a:effectLst/>
                            </a:rPr>
                            <a:t>0.441313</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dirty="0">
                              <a:effectLst/>
                            </a:rPr>
                            <a:t>0.441035</a:t>
                          </a:r>
                          <a:endParaRPr lang="en-US" sz="1000" b="0" i="0" u="none" strike="noStrike" dirty="0">
                            <a:solidFill>
                              <a:srgbClr val="000000"/>
                            </a:solidFill>
                            <a:effectLst/>
                            <a:latin typeface="Calibri"/>
                          </a:endParaRPr>
                        </a:p>
                      </a:txBody>
                      <a:tcPr marL="7214" marR="7214" marT="7214" marB="0" anchor="ctr"/>
                    </a:tc>
                    <a:tc>
                      <a:txBody>
                        <a:bodyPr/>
                        <a:lstStyle/>
                        <a:p>
                          <a:pPr algn="ctr" fontAlgn="b"/>
                          <a:r>
                            <a:rPr lang="en-US" sz="1000" u="none" strike="noStrike">
                              <a:effectLst/>
                            </a:rPr>
                            <a:t>0.441032</a:t>
                          </a:r>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a:solidFill>
                              <a:srgbClr val="000000"/>
                            </a:solidFill>
                            <a:effectLst/>
                            <a:latin typeface="Calibri"/>
                          </a:endParaRPr>
                        </a:p>
                      </a:txBody>
                      <a:tcPr marL="7214" marR="7214" marT="7214" marB="0" anchor="ctr"/>
                    </a:tc>
                  </a:tr>
                  <a:tr h="266263">
                    <a:tc>
                      <a:txBody>
                        <a:bodyPr/>
                        <a:lstStyle/>
                        <a:p>
                          <a:pPr algn="ctr" fontAlgn="b"/>
                          <a:endParaRPr lang="en-US" sz="1000" b="0" i="0" u="none" strike="noStrike">
                            <a:solidFill>
                              <a:srgbClr val="000000"/>
                            </a:solidFill>
                            <a:effectLst/>
                            <a:latin typeface="Calibri"/>
                          </a:endParaRPr>
                        </a:p>
                      </a:txBody>
                      <a:tcPr marL="7214" marR="7214" marT="7214" marB="0" anchor="b">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0.9</a:t>
                          </a:r>
                          <a:endParaRPr lang="en-US" sz="1000" b="0" i="0" u="none" strike="noStrike">
                            <a:solidFill>
                              <a:srgbClr val="000000"/>
                            </a:solidFill>
                            <a:effectLst/>
                            <a:latin typeface="Calibri"/>
                          </a:endParaRPr>
                        </a:p>
                      </a:txBody>
                      <a:tcPr marL="7214" marR="7214" marT="7214"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rPr>
                            <a:t>0.49444</a:t>
                          </a:r>
                          <a:endParaRPr lang="en-US" sz="1000" b="0" i="0" u="none" strike="noStrike">
                            <a:solidFill>
                              <a:srgbClr val="000000"/>
                            </a:solidFill>
                            <a:effectLst/>
                            <a:latin typeface="Calibri"/>
                          </a:endParaRPr>
                        </a:p>
                      </a:txBody>
                      <a:tcPr marL="7214" marR="7214" marT="7214" marB="0" anchor="ctr">
                        <a:lnL w="28575" cap="flat" cmpd="sng" algn="ctr">
                          <a:solidFill>
                            <a:schemeClr val="tx1"/>
                          </a:solidFill>
                          <a:prstDash val="solid"/>
                          <a:round/>
                          <a:headEnd type="none" w="med" len="med"/>
                          <a:tailEnd type="none" w="med" len="med"/>
                        </a:lnL>
                      </a:tcPr>
                    </a:tc>
                    <a:tc>
                      <a:txBody>
                        <a:bodyPr/>
                        <a:lstStyle/>
                        <a:p>
                          <a:pPr algn="ctr" fontAlgn="b"/>
                          <a:r>
                            <a:rPr lang="en-US" sz="1000" u="none" strike="noStrike">
                              <a:effectLst/>
                            </a:rPr>
                            <a:t>0.532178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0.567262</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0.588708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0.60566</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0.538659</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0.538594</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0.538388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0.537719</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0.536918</a:t>
                          </a:r>
                          <a:endParaRPr lang="en-US" sz="1000" b="0" i="0" u="none" strike="noStrike">
                            <a:solidFill>
                              <a:srgbClr val="000000"/>
                            </a:solidFill>
                            <a:effectLst/>
                            <a:latin typeface="Calibri"/>
                          </a:endParaRPr>
                        </a:p>
                      </a:txBody>
                      <a:tcPr marL="7214" marR="7214" marT="7214" marB="0" anchor="ctr"/>
                    </a:tc>
                    <a:tc>
                      <a:txBody>
                        <a:bodyPr/>
                        <a:lstStyle/>
                        <a:p>
                          <a:pPr algn="ctr" fontAlgn="b"/>
                          <a:r>
                            <a:rPr lang="en-US" sz="1000" u="none" strike="noStrike">
                              <a:effectLst/>
                            </a:rPr>
                            <a:t>0.535741</a:t>
                          </a:r>
                          <a:endParaRPr lang="en-US" sz="1000" b="0" i="0" u="none" strike="noStrike">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c>
                      <a:txBody>
                        <a:bodyPr/>
                        <a:lstStyle/>
                        <a:p>
                          <a:pPr algn="ctr" fontAlgn="b"/>
                          <a:endParaRPr lang="en-US" sz="1000" b="0" i="0" u="none" strike="noStrike" dirty="0">
                            <a:solidFill>
                              <a:srgbClr val="000000"/>
                            </a:solidFill>
                            <a:effectLst/>
                            <a:latin typeface="Calibri"/>
                          </a:endParaRPr>
                        </a:p>
                      </a:txBody>
                      <a:tcPr marL="7214" marR="7214" marT="7214" marB="0" anchor="ctr"/>
                    </a:tc>
                  </a:tr>
                </a:tbl>
              </a:graphicData>
            </a:graphic>
          </p:graphicFrame>
        </mc:Fallback>
      </mc:AlternateContent>
      <p:sp>
        <p:nvSpPr>
          <p:cNvPr id="5" name="TextBox 4"/>
          <p:cNvSpPr txBox="1"/>
          <p:nvPr/>
        </p:nvSpPr>
        <p:spPr>
          <a:xfrm>
            <a:off x="0" y="5391806"/>
            <a:ext cx="8040413" cy="1200329"/>
          </a:xfrm>
          <a:prstGeom prst="rect">
            <a:avLst/>
          </a:prstGeom>
          <a:noFill/>
        </p:spPr>
        <p:txBody>
          <a:bodyPr wrap="square" rtlCol="0">
            <a:spAutoFit/>
          </a:bodyPr>
          <a:lstStyle/>
          <a:p>
            <a:r>
              <a:rPr lang="en-US" b="1" dirty="0" smtClean="0"/>
              <a:t>Difference very close to 0.1 indicating similar C</a:t>
            </a:r>
            <a:r>
              <a:rPr lang="en-US" b="1" baseline="-25000" dirty="0" smtClean="0"/>
              <a:t>L</a:t>
            </a:r>
            <a:r>
              <a:rPr lang="en-US" b="1" dirty="0" smtClean="0"/>
              <a:t> at root and at wing tip i.e. they both stall reasonably close to each other while providing maximum lift. Large Fb gives easier building (constant chord for longer down the wing), small TR means less structural weight near tip.</a:t>
            </a:r>
            <a:endParaRPr lang="en-US" b="1" dirty="0"/>
          </a:p>
        </p:txBody>
      </p:sp>
    </p:spTree>
    <p:extLst>
      <p:ext uri="{BB962C8B-B14F-4D97-AF65-F5344CB8AC3E}">
        <p14:creationId xmlns:p14="http://schemas.microsoft.com/office/powerpoint/2010/main" val="3132215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1076033788"/>
                  </p:ext>
                </p:extLst>
              </p:nvPr>
            </p:nvGraphicFramePr>
            <p:xfrm>
              <a:off x="70244" y="692786"/>
              <a:ext cx="9003513" cy="4526471"/>
            </p:xfrm>
            <a:graphic>
              <a:graphicData uri="http://schemas.openxmlformats.org/drawingml/2006/table">
                <a:tbl>
                  <a:tblPr>
                    <a:tableStyleId>{284E427A-3D55-4303-BF80-6455036E1DE7}</a:tableStyleId>
                  </a:tblPr>
                  <a:tblGrid>
                    <a:gridCol w="212865"/>
                    <a:gridCol w="287478"/>
                    <a:gridCol w="566878"/>
                    <a:gridCol w="566878"/>
                    <a:gridCol w="566878"/>
                    <a:gridCol w="566878"/>
                    <a:gridCol w="566878"/>
                    <a:gridCol w="566878"/>
                    <a:gridCol w="566878"/>
                    <a:gridCol w="566878"/>
                    <a:gridCol w="566878"/>
                    <a:gridCol w="566878"/>
                    <a:gridCol w="566878"/>
                    <a:gridCol w="566878"/>
                    <a:gridCol w="566878"/>
                    <a:gridCol w="566878"/>
                    <a:gridCol w="566878"/>
                  </a:tblGrid>
                  <a:tr h="266263">
                    <a:tc>
                      <a:txBody>
                        <a:bodyPr/>
                        <a:lstStyle/>
                        <a:p>
                          <a:pPr algn="ctr" fontAlgn="b"/>
                          <a:endParaRPr lang="en-US" sz="1000" b="0" i="0" u="none" strike="noStrike" dirty="0">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mn-lt"/>
                            </a:rPr>
                            <a:t>Fb</a:t>
                          </a:r>
                          <a:endParaRPr lang="en-US" sz="1000" b="0" i="0" u="none" strike="noStrike" dirty="0">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gridSpan="15">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u="none" strike="noStrike" dirty="0" smtClean="0">
                              <a:effectLst/>
                              <a:latin typeface="+mn-lt"/>
                            </a:rPr>
                            <a:t>100 in Wing Span</a:t>
                          </a:r>
                          <a:r>
                            <a:rPr lang="en-US" sz="1000" b="1" u="none" strike="noStrike" baseline="0" dirty="0" smtClean="0">
                              <a:effectLst/>
                              <a:latin typeface="+mn-lt"/>
                            </a:rPr>
                            <a:t> </a:t>
                          </a:r>
                          <a:r>
                            <a:rPr lang="en-US" sz="1000" b="1" u="none" strike="noStrike" baseline="0" dirty="0" smtClean="0">
                              <a:effectLst/>
                              <a:latin typeface="+mn-lt"/>
                              <a:sym typeface="Wingdings" panose="05000000000000000000" pitchFamily="2" charset="2"/>
                            </a:rPr>
                            <a:t></a:t>
                          </a:r>
                          <a:r>
                            <a:rPr lang="en-US" sz="1000" b="1" u="none" strike="noStrike" dirty="0" smtClean="0">
                              <a:effectLst/>
                              <a:latin typeface="+mn-lt"/>
                            </a:rPr>
                            <a:t> </a:t>
                          </a:r>
                          <a14:m>
                            <m:oMath xmlns:m="http://schemas.openxmlformats.org/officeDocument/2006/math">
                              <m:sSub>
                                <m:sSubPr>
                                  <m:ctrlPr>
                                    <a:rPr lang="en-US" sz="1000" b="1" i="1" u="none" strike="noStrike" smtClean="0">
                                      <a:effectLst/>
                                      <a:latin typeface="Cambria Math"/>
                                    </a:rPr>
                                  </m:ctrlPr>
                                </m:sSubPr>
                                <m:e>
                                  <m:r>
                                    <a:rPr lang="en-US" sz="1000" b="1" i="1" u="none" strike="noStrike" smtClean="0">
                                      <a:effectLst/>
                                      <a:latin typeface="Cambria Math"/>
                                    </a:rPr>
                                    <m:t>𝑪</m:t>
                                  </m:r>
                                </m:e>
                                <m:sub>
                                  <m:r>
                                    <a:rPr lang="en-US" sz="1000" b="1" i="1" u="none" strike="noStrike" smtClean="0">
                                      <a:effectLst/>
                                      <a:latin typeface="Cambria Math"/>
                                    </a:rPr>
                                    <m:t>𝑳</m:t>
                                  </m:r>
                                </m:sub>
                              </m:sSub>
                            </m:oMath>
                          </a14:m>
                          <a:r>
                            <a:rPr lang="en-US" sz="1000" b="1" i="0" u="none" strike="noStrike" dirty="0" smtClean="0">
                              <a:solidFill>
                                <a:srgbClr val="000000"/>
                              </a:solidFill>
                              <a:effectLst/>
                              <a:latin typeface="+mn-lt"/>
                            </a:rPr>
                            <a:t> root</a:t>
                          </a:r>
                        </a:p>
                      </a:txBody>
                      <a:tcPr marL="7214" marR="7214" marT="7214"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263">
                    <a:tc>
                      <a:txBody>
                        <a:bodyPr/>
                        <a:lstStyle/>
                        <a:p>
                          <a:pPr algn="ctr" fontAlgn="b"/>
                          <a:r>
                            <a:rPr lang="en-US" sz="1000" u="none" strike="noStrike" dirty="0">
                              <a:effectLst/>
                              <a:latin typeface="+mn-lt"/>
                            </a:rPr>
                            <a:t>TR</a:t>
                          </a:r>
                          <a:endParaRPr lang="en-US" sz="1000" b="0" i="0" u="none" strike="noStrike" dirty="0">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mn-lt"/>
                            </a:rPr>
                            <a:t> </a:t>
                          </a:r>
                          <a:endParaRPr lang="en-US" sz="1000" b="0" i="0" u="none" strike="noStrike" dirty="0">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0.2</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0.25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0.3</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0.35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0.4</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0.45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0.55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0.6</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0.65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0.7</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0.75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0.8</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0.85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mn-lt"/>
                            </a:rPr>
                            <a:t>0.9</a:t>
                          </a:r>
                          <a:endParaRPr lang="en-US" sz="1000" b="0" i="0" u="none" strike="noStrike" dirty="0">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r>
                            <a:rPr lang="en-US" sz="1000" u="none" strike="noStrike" dirty="0">
                              <a:effectLst/>
                              <a:latin typeface="+mn-lt"/>
                            </a:rPr>
                            <a:t>0.2</a:t>
                          </a:r>
                          <a:endParaRPr lang="en-US" sz="1000" b="0" i="0" u="none" strike="noStrike" dirty="0">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0.25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0.3</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0.35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0.4</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0.45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a:solidFill>
                                <a:srgbClr val="000000"/>
                              </a:solidFill>
                              <a:effectLst/>
                              <a:latin typeface="+mn-lt"/>
                            </a:rPr>
                            <a:t>1.385154</a:t>
                          </a:r>
                        </a:p>
                      </a:txBody>
                      <a:tcPr marL="9525" marR="9525" marT="9525" marB="0" anchor="ctr"/>
                    </a:tc>
                    <a:tc>
                      <a:txBody>
                        <a:bodyPr/>
                        <a:lstStyle/>
                        <a:p>
                          <a:pPr algn="ctr" fontAlgn="b"/>
                          <a:r>
                            <a:rPr lang="en-US" sz="1000" b="0" i="0" u="none" strike="noStrike">
                              <a:solidFill>
                                <a:srgbClr val="000000"/>
                              </a:solidFill>
                              <a:effectLst/>
                              <a:latin typeface="+mn-lt"/>
                            </a:rPr>
                            <a:t>1.391561</a:t>
                          </a:r>
                        </a:p>
                      </a:txBody>
                      <a:tcPr marL="9525" marR="9525" marT="9525" marB="0" anchor="ctr"/>
                    </a:tc>
                    <a:tc>
                      <a:txBody>
                        <a:bodyPr/>
                        <a:lstStyle/>
                        <a:p>
                          <a:pPr algn="ctr" fontAlgn="b"/>
                          <a:r>
                            <a:rPr lang="en-US" sz="1000" b="0" i="0" u="none" strike="noStrike">
                              <a:solidFill>
                                <a:srgbClr val="000000"/>
                              </a:solidFill>
                              <a:effectLst/>
                              <a:latin typeface="+mn-lt"/>
                            </a:rPr>
                            <a:t>1.397771</a:t>
                          </a:r>
                        </a:p>
                      </a:txBody>
                      <a:tcPr marL="9525" marR="9525" marT="9525" marB="0" anchor="ctr"/>
                    </a:tc>
                    <a:tc>
                      <a:txBody>
                        <a:bodyPr/>
                        <a:lstStyle/>
                        <a:p>
                          <a:pPr algn="ctr" fontAlgn="b"/>
                          <a:r>
                            <a:rPr lang="en-US" sz="1000" b="0" i="0" u="none" strike="noStrike">
                              <a:solidFill>
                                <a:srgbClr val="000000"/>
                              </a:solidFill>
                              <a:effectLst/>
                              <a:latin typeface="+mn-lt"/>
                            </a:rPr>
                            <a:t>1.403816</a:t>
                          </a:r>
                        </a:p>
                      </a:txBody>
                      <a:tcPr marL="9525" marR="9525" marT="9525" marB="0" anchor="ctr"/>
                    </a:tc>
                    <a:tc>
                      <a:txBody>
                        <a:bodyPr/>
                        <a:lstStyle/>
                        <a:p>
                          <a:pPr algn="ctr" fontAlgn="b"/>
                          <a:r>
                            <a:rPr lang="en-US" sz="1000" b="0" i="0" u="none" strike="noStrike">
                              <a:solidFill>
                                <a:srgbClr val="000000"/>
                              </a:solidFill>
                              <a:effectLst/>
                              <a:latin typeface="+mn-lt"/>
                            </a:rPr>
                            <a:t>1.409707</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0.55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dirty="0">
                              <a:solidFill>
                                <a:srgbClr val="000000"/>
                              </a:solidFill>
                              <a:effectLst/>
                              <a:latin typeface="+mn-lt"/>
                            </a:rPr>
                            <a:t>1.373308</a:t>
                          </a:r>
                        </a:p>
                      </a:txBody>
                      <a:tcPr marL="9525" marR="9525" marT="9525" marB="0" anchor="ctr"/>
                    </a:tc>
                    <a:tc>
                      <a:txBody>
                        <a:bodyPr/>
                        <a:lstStyle/>
                        <a:p>
                          <a:pPr algn="ctr" fontAlgn="b"/>
                          <a:r>
                            <a:rPr lang="en-US" sz="1000" b="0" i="0" u="none" strike="noStrike">
                              <a:solidFill>
                                <a:srgbClr val="000000"/>
                              </a:solidFill>
                              <a:effectLst/>
                              <a:latin typeface="+mn-lt"/>
                            </a:rPr>
                            <a:t>1.378887</a:t>
                          </a:r>
                        </a:p>
                      </a:txBody>
                      <a:tcPr marL="9525" marR="9525" marT="9525" marB="0" anchor="ctr"/>
                    </a:tc>
                    <a:tc>
                      <a:txBody>
                        <a:bodyPr/>
                        <a:lstStyle/>
                        <a:p>
                          <a:pPr algn="ctr" fontAlgn="b"/>
                          <a:r>
                            <a:rPr lang="en-US" sz="1000" b="0" i="0" u="none" strike="noStrike">
                              <a:solidFill>
                                <a:srgbClr val="000000"/>
                              </a:solidFill>
                              <a:effectLst/>
                              <a:latin typeface="+mn-lt"/>
                            </a:rPr>
                            <a:t>1.384397</a:t>
                          </a:r>
                        </a:p>
                      </a:txBody>
                      <a:tcPr marL="9525" marR="9525" marT="9525" marB="0" anchor="ctr"/>
                    </a:tc>
                    <a:tc>
                      <a:txBody>
                        <a:bodyPr/>
                        <a:lstStyle/>
                        <a:p>
                          <a:pPr algn="ctr" fontAlgn="b"/>
                          <a:r>
                            <a:rPr lang="en-US" sz="1000" b="0" i="0" u="none" strike="noStrike">
                              <a:solidFill>
                                <a:srgbClr val="000000"/>
                              </a:solidFill>
                              <a:effectLst/>
                              <a:latin typeface="+mn-lt"/>
                            </a:rPr>
                            <a:t>1.389929</a:t>
                          </a:r>
                        </a:p>
                      </a:txBody>
                      <a:tcPr marL="9525" marR="9525" marT="9525" marB="0" anchor="ctr"/>
                    </a:tc>
                    <a:tc>
                      <a:txBody>
                        <a:bodyPr/>
                        <a:lstStyle/>
                        <a:p>
                          <a:pPr algn="ctr" fontAlgn="b"/>
                          <a:r>
                            <a:rPr lang="en-US" sz="1000" b="0" i="0" u="none" strike="noStrike">
                              <a:solidFill>
                                <a:srgbClr val="000000"/>
                              </a:solidFill>
                              <a:effectLst/>
                              <a:latin typeface="+mn-lt"/>
                            </a:rPr>
                            <a:t>1.395534</a:t>
                          </a:r>
                        </a:p>
                      </a:txBody>
                      <a:tcPr marL="9525" marR="9525" marT="9525" marB="0" anchor="ctr"/>
                    </a:tc>
                    <a:tc>
                      <a:txBody>
                        <a:bodyPr/>
                        <a:lstStyle/>
                        <a:p>
                          <a:pPr algn="ctr" fontAlgn="b"/>
                          <a:r>
                            <a:rPr lang="en-US" sz="1000" b="0" i="0" u="none" strike="noStrike">
                              <a:solidFill>
                                <a:srgbClr val="000000"/>
                              </a:solidFill>
                              <a:effectLst/>
                              <a:latin typeface="+mn-lt"/>
                            </a:rPr>
                            <a:t>1.400914</a:t>
                          </a:r>
                        </a:p>
                      </a:txBody>
                      <a:tcPr marL="9525" marR="9525" marT="9525" marB="0" anchor="ctr"/>
                    </a:tc>
                    <a:tc>
                      <a:txBody>
                        <a:bodyPr/>
                        <a:lstStyle/>
                        <a:p>
                          <a:pPr algn="ctr" fontAlgn="b"/>
                          <a:r>
                            <a:rPr lang="en-US" sz="1000" b="0" i="0" u="none" strike="noStrike">
                              <a:solidFill>
                                <a:srgbClr val="000000"/>
                              </a:solidFill>
                              <a:effectLst/>
                              <a:latin typeface="+mn-lt"/>
                            </a:rPr>
                            <a:t>1.406143</a:t>
                          </a:r>
                        </a:p>
                      </a:txBody>
                      <a:tcPr marL="9525" marR="9525" marT="9525" marB="0" anchor="ctr"/>
                    </a:tc>
                    <a:tc>
                      <a:txBody>
                        <a:bodyPr/>
                        <a:lstStyle/>
                        <a:p>
                          <a:pPr algn="ctr" fontAlgn="b"/>
                          <a:r>
                            <a:rPr lang="en-US" sz="1000" b="0" i="0" u="none" strike="noStrike">
                              <a:solidFill>
                                <a:srgbClr val="000000"/>
                              </a:solidFill>
                              <a:effectLst/>
                              <a:latin typeface="+mn-lt"/>
                            </a:rPr>
                            <a:t>1.411235</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0.6</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a:solidFill>
                                <a:srgbClr val="000000"/>
                              </a:solidFill>
                              <a:effectLst/>
                              <a:latin typeface="+mn-lt"/>
                            </a:rPr>
                            <a:t>1.370455</a:t>
                          </a:r>
                        </a:p>
                      </a:txBody>
                      <a:tcPr marL="9525" marR="9525" marT="9525" marB="0" anchor="ctr"/>
                    </a:tc>
                    <a:tc>
                      <a:txBody>
                        <a:bodyPr/>
                        <a:lstStyle/>
                        <a:p>
                          <a:pPr algn="ctr" fontAlgn="b"/>
                          <a:r>
                            <a:rPr lang="en-US" sz="1000" b="0" i="0" u="none" strike="noStrike">
                              <a:solidFill>
                                <a:srgbClr val="000000"/>
                              </a:solidFill>
                              <a:effectLst/>
                              <a:latin typeface="+mn-lt"/>
                            </a:rPr>
                            <a:t>1.375448</a:t>
                          </a:r>
                        </a:p>
                      </a:txBody>
                      <a:tcPr marL="9525" marR="9525" marT="9525" marB="0" anchor="ctr"/>
                    </a:tc>
                    <a:tc>
                      <a:txBody>
                        <a:bodyPr/>
                        <a:lstStyle/>
                        <a:p>
                          <a:pPr algn="ctr" fontAlgn="b"/>
                          <a:r>
                            <a:rPr lang="en-US" sz="1000" b="0" i="0" u="none" strike="noStrike">
                              <a:solidFill>
                                <a:srgbClr val="000000"/>
                              </a:solidFill>
                              <a:effectLst/>
                              <a:latin typeface="+mn-lt"/>
                            </a:rPr>
                            <a:t>1.380308</a:t>
                          </a:r>
                        </a:p>
                      </a:txBody>
                      <a:tcPr marL="9525" marR="9525" marT="9525" marB="0" anchor="ctr"/>
                    </a:tc>
                    <a:tc>
                      <a:txBody>
                        <a:bodyPr/>
                        <a:lstStyle/>
                        <a:p>
                          <a:pPr algn="ctr" fontAlgn="b"/>
                          <a:r>
                            <a:rPr lang="en-US" sz="1000" b="0" i="0" u="none" strike="noStrike">
                              <a:solidFill>
                                <a:srgbClr val="000000"/>
                              </a:solidFill>
                              <a:effectLst/>
                              <a:latin typeface="+mn-lt"/>
                            </a:rPr>
                            <a:t>1.385003</a:t>
                          </a:r>
                        </a:p>
                      </a:txBody>
                      <a:tcPr marL="9525" marR="9525" marT="9525" marB="0" anchor="ctr"/>
                    </a:tc>
                    <a:tc>
                      <a:txBody>
                        <a:bodyPr/>
                        <a:lstStyle/>
                        <a:p>
                          <a:pPr algn="ctr" fontAlgn="b"/>
                          <a:r>
                            <a:rPr lang="en-US" sz="1000" b="0" i="0" u="none" strike="noStrike">
                              <a:solidFill>
                                <a:srgbClr val="000000"/>
                              </a:solidFill>
                              <a:effectLst/>
                              <a:latin typeface="+mn-lt"/>
                            </a:rPr>
                            <a:t>1.389676</a:t>
                          </a:r>
                        </a:p>
                      </a:txBody>
                      <a:tcPr marL="9525" marR="9525" marT="9525" marB="0" anchor="ctr"/>
                    </a:tc>
                    <a:tc>
                      <a:txBody>
                        <a:bodyPr/>
                        <a:lstStyle/>
                        <a:p>
                          <a:pPr algn="ctr" fontAlgn="b"/>
                          <a:r>
                            <a:rPr lang="en-US" sz="1000" b="0" i="0" u="none" strike="noStrike">
                              <a:solidFill>
                                <a:srgbClr val="000000"/>
                              </a:solidFill>
                              <a:effectLst/>
                              <a:latin typeface="+mn-lt"/>
                            </a:rPr>
                            <a:t>1.394505</a:t>
                          </a:r>
                        </a:p>
                      </a:txBody>
                      <a:tcPr marL="9525" marR="9525" marT="9525" marB="0" anchor="ctr"/>
                    </a:tc>
                    <a:tc>
                      <a:txBody>
                        <a:bodyPr/>
                        <a:lstStyle/>
                        <a:p>
                          <a:pPr algn="ctr" fontAlgn="b"/>
                          <a:r>
                            <a:rPr lang="en-US" sz="1000" b="0" i="0" u="none" strike="noStrike">
                              <a:solidFill>
                                <a:srgbClr val="000000"/>
                              </a:solidFill>
                              <a:effectLst/>
                              <a:latin typeface="+mn-lt"/>
                            </a:rPr>
                            <a:t>1.399286</a:t>
                          </a:r>
                        </a:p>
                      </a:txBody>
                      <a:tcPr marL="9525" marR="9525" marT="9525" marB="0" anchor="ctr"/>
                    </a:tc>
                    <a:tc>
                      <a:txBody>
                        <a:bodyPr/>
                        <a:lstStyle/>
                        <a:p>
                          <a:pPr algn="ctr" fontAlgn="b"/>
                          <a:r>
                            <a:rPr lang="en-US" sz="1000" b="0" i="0" u="none" strike="noStrike">
                              <a:solidFill>
                                <a:srgbClr val="000000"/>
                              </a:solidFill>
                              <a:effectLst/>
                              <a:latin typeface="+mn-lt"/>
                            </a:rPr>
                            <a:t>1.403883</a:t>
                          </a:r>
                        </a:p>
                      </a:txBody>
                      <a:tcPr marL="9525" marR="9525" marT="9525" marB="0" anchor="ctr"/>
                    </a:tc>
                    <a:tc>
                      <a:txBody>
                        <a:bodyPr/>
                        <a:lstStyle/>
                        <a:p>
                          <a:pPr algn="ctr" fontAlgn="b"/>
                          <a:r>
                            <a:rPr lang="en-US" sz="1000" b="0" i="0" u="none" strike="noStrike">
                              <a:solidFill>
                                <a:srgbClr val="000000"/>
                              </a:solidFill>
                              <a:effectLst/>
                              <a:latin typeface="+mn-lt"/>
                            </a:rPr>
                            <a:t>1.40834</a:t>
                          </a:r>
                        </a:p>
                      </a:txBody>
                      <a:tcPr marL="9525" marR="9525" marT="9525" marB="0" anchor="ctr"/>
                    </a:tc>
                    <a:tc>
                      <a:txBody>
                        <a:bodyPr/>
                        <a:lstStyle/>
                        <a:p>
                          <a:pPr algn="ctr" fontAlgn="b"/>
                          <a:r>
                            <a:rPr lang="en-US" sz="1000" b="0" i="0" u="none" strike="noStrike">
                              <a:solidFill>
                                <a:srgbClr val="000000"/>
                              </a:solidFill>
                              <a:effectLst/>
                              <a:latin typeface="+mn-lt"/>
                            </a:rPr>
                            <a:t>1.412675</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0.65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a:solidFill>
                                <a:srgbClr val="000000"/>
                              </a:solidFill>
                              <a:effectLst/>
                              <a:latin typeface="+mn-lt"/>
                            </a:rPr>
                            <a:t>1.369878</a:t>
                          </a:r>
                        </a:p>
                      </a:txBody>
                      <a:tcPr marL="9525" marR="9525" marT="9525" marB="0" anchor="ctr">
                        <a:solidFill>
                          <a:srgbClr val="00B050"/>
                        </a:solidFill>
                      </a:tcPr>
                    </a:tc>
                    <a:tc>
                      <a:txBody>
                        <a:bodyPr/>
                        <a:lstStyle/>
                        <a:p>
                          <a:pPr algn="ctr" fontAlgn="b"/>
                          <a:r>
                            <a:rPr lang="en-US" sz="1000" b="0" i="0" u="none" strike="noStrike">
                              <a:solidFill>
                                <a:srgbClr val="000000"/>
                              </a:solidFill>
                              <a:effectLst/>
                              <a:latin typeface="+mn-lt"/>
                            </a:rPr>
                            <a:t>1.374318</a:t>
                          </a:r>
                        </a:p>
                      </a:txBody>
                      <a:tcPr marL="9525" marR="9525" marT="9525" marB="0" anchor="ctr"/>
                    </a:tc>
                    <a:tc>
                      <a:txBody>
                        <a:bodyPr/>
                        <a:lstStyle/>
                        <a:p>
                          <a:pPr algn="ctr" fontAlgn="b"/>
                          <a:r>
                            <a:rPr lang="en-US" sz="1000" b="0" i="0" u="none" strike="noStrike">
                              <a:solidFill>
                                <a:srgbClr val="000000"/>
                              </a:solidFill>
                              <a:effectLst/>
                              <a:latin typeface="+mn-lt"/>
                            </a:rPr>
                            <a:t>1.378553</a:t>
                          </a:r>
                        </a:p>
                      </a:txBody>
                      <a:tcPr marL="9525" marR="9525" marT="9525" marB="0" anchor="ctr"/>
                    </a:tc>
                    <a:tc>
                      <a:txBody>
                        <a:bodyPr/>
                        <a:lstStyle/>
                        <a:p>
                          <a:pPr algn="ctr" fontAlgn="b"/>
                          <a:r>
                            <a:rPr lang="en-US" sz="1000" b="0" i="0" u="none" strike="noStrike">
                              <a:solidFill>
                                <a:srgbClr val="000000"/>
                              </a:solidFill>
                              <a:effectLst/>
                              <a:latin typeface="+mn-lt"/>
                            </a:rPr>
                            <a:t>1.382661</a:t>
                          </a:r>
                        </a:p>
                      </a:txBody>
                      <a:tcPr marL="9525" marR="9525" marT="9525" marB="0" anchor="ctr"/>
                    </a:tc>
                    <a:tc>
                      <a:txBody>
                        <a:bodyPr/>
                        <a:lstStyle/>
                        <a:p>
                          <a:pPr algn="ctr" fontAlgn="b"/>
                          <a:r>
                            <a:rPr lang="en-US" sz="1000" b="0" i="0" u="none" strike="noStrike">
                              <a:solidFill>
                                <a:srgbClr val="000000"/>
                              </a:solidFill>
                              <a:effectLst/>
                              <a:latin typeface="+mn-lt"/>
                            </a:rPr>
                            <a:t>1.38667</a:t>
                          </a:r>
                        </a:p>
                      </a:txBody>
                      <a:tcPr marL="9525" marR="9525" marT="9525" marB="0" anchor="ctr"/>
                    </a:tc>
                    <a:tc>
                      <a:txBody>
                        <a:bodyPr/>
                        <a:lstStyle/>
                        <a:p>
                          <a:pPr algn="ctr" fontAlgn="b"/>
                          <a:r>
                            <a:rPr lang="en-US" sz="1000" b="0" i="0" u="none" strike="noStrike">
                              <a:solidFill>
                                <a:srgbClr val="000000"/>
                              </a:solidFill>
                              <a:effectLst/>
                              <a:latin typeface="+mn-lt"/>
                            </a:rPr>
                            <a:t>1.390578</a:t>
                          </a:r>
                        </a:p>
                      </a:txBody>
                      <a:tcPr marL="9525" marR="9525" marT="9525" marB="0" anchor="ctr"/>
                    </a:tc>
                    <a:tc>
                      <a:txBody>
                        <a:bodyPr/>
                        <a:lstStyle/>
                        <a:p>
                          <a:pPr algn="ctr" fontAlgn="b"/>
                          <a:r>
                            <a:rPr lang="en-US" sz="1000" b="0" i="0" u="none" strike="noStrike">
                              <a:solidFill>
                                <a:srgbClr val="000000"/>
                              </a:solidFill>
                              <a:effectLst/>
                              <a:latin typeface="+mn-lt"/>
                            </a:rPr>
                            <a:t>1.394621</a:t>
                          </a:r>
                        </a:p>
                      </a:txBody>
                      <a:tcPr marL="9525" marR="9525" marT="9525" marB="0" anchor="ctr"/>
                    </a:tc>
                    <a:tc>
                      <a:txBody>
                        <a:bodyPr/>
                        <a:lstStyle/>
                        <a:p>
                          <a:pPr algn="ctr" fontAlgn="b"/>
                          <a:r>
                            <a:rPr lang="en-US" sz="1000" b="0" i="0" u="none" strike="noStrike">
                              <a:solidFill>
                                <a:srgbClr val="000000"/>
                              </a:solidFill>
                              <a:effectLst/>
                              <a:latin typeface="+mn-lt"/>
                            </a:rPr>
                            <a:t>1.398673</a:t>
                          </a:r>
                        </a:p>
                      </a:txBody>
                      <a:tcPr marL="9525" marR="9525" marT="9525" marB="0" anchor="ctr"/>
                    </a:tc>
                    <a:tc>
                      <a:txBody>
                        <a:bodyPr/>
                        <a:lstStyle/>
                        <a:p>
                          <a:pPr algn="ctr" fontAlgn="b"/>
                          <a:r>
                            <a:rPr lang="en-US" sz="1000" b="0" i="0" u="none" strike="noStrike">
                              <a:solidFill>
                                <a:srgbClr val="000000"/>
                              </a:solidFill>
                              <a:effectLst/>
                              <a:latin typeface="+mn-lt"/>
                            </a:rPr>
                            <a:t>1.402718</a:t>
                          </a:r>
                        </a:p>
                      </a:txBody>
                      <a:tcPr marL="9525" marR="9525" marT="9525" marB="0" anchor="ctr"/>
                    </a:tc>
                    <a:tc>
                      <a:txBody>
                        <a:bodyPr/>
                        <a:lstStyle/>
                        <a:p>
                          <a:pPr algn="ctr" fontAlgn="b"/>
                          <a:r>
                            <a:rPr lang="en-US" sz="1000" b="0" i="0" u="none" strike="noStrike">
                              <a:solidFill>
                                <a:srgbClr val="000000"/>
                              </a:solidFill>
                              <a:effectLst/>
                              <a:latin typeface="+mn-lt"/>
                            </a:rPr>
                            <a:t>1.406606</a:t>
                          </a:r>
                        </a:p>
                      </a:txBody>
                      <a:tcPr marL="9525" marR="9525" marT="9525" marB="0" anchor="ctr"/>
                    </a:tc>
                    <a:tc>
                      <a:txBody>
                        <a:bodyPr/>
                        <a:lstStyle/>
                        <a:p>
                          <a:pPr algn="ctr" fontAlgn="b"/>
                          <a:r>
                            <a:rPr lang="en-US" sz="1000" b="0" i="0" u="none" strike="noStrike">
                              <a:solidFill>
                                <a:srgbClr val="000000"/>
                              </a:solidFill>
                              <a:effectLst/>
                              <a:latin typeface="+mn-lt"/>
                            </a:rPr>
                            <a:t>1.410361</a:t>
                          </a:r>
                        </a:p>
                      </a:txBody>
                      <a:tcPr marL="9525" marR="9525" marT="9525" marB="0" anchor="ctr"/>
                    </a:tc>
                    <a:tc>
                      <a:txBody>
                        <a:bodyPr/>
                        <a:lstStyle/>
                        <a:p>
                          <a:pPr algn="ctr" fontAlgn="b"/>
                          <a:r>
                            <a:rPr lang="en-US" sz="1000" b="0" i="0" u="none" strike="noStrike">
                              <a:solidFill>
                                <a:srgbClr val="000000"/>
                              </a:solidFill>
                              <a:effectLst/>
                              <a:latin typeface="+mn-lt"/>
                            </a:rPr>
                            <a:t>1.413997</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0.7</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a:solidFill>
                                <a:srgbClr val="000000"/>
                              </a:solidFill>
                              <a:effectLst/>
                              <a:latin typeface="+mn-lt"/>
                            </a:rPr>
                            <a:t>1.375411</a:t>
                          </a:r>
                        </a:p>
                      </a:txBody>
                      <a:tcPr marL="9525" marR="9525" marT="9525" marB="0" anchor="ctr"/>
                    </a:tc>
                    <a:tc>
                      <a:txBody>
                        <a:bodyPr/>
                        <a:lstStyle/>
                        <a:p>
                          <a:pPr algn="ctr" fontAlgn="b"/>
                          <a:r>
                            <a:rPr lang="en-US" sz="1000" b="0" i="0" u="none" strike="noStrike" dirty="0">
                              <a:solidFill>
                                <a:srgbClr val="000000"/>
                              </a:solidFill>
                              <a:effectLst/>
                              <a:latin typeface="+mn-lt"/>
                            </a:rPr>
                            <a:t>1.37917</a:t>
                          </a:r>
                        </a:p>
                      </a:txBody>
                      <a:tcPr marL="9525" marR="9525" marT="9525" marB="0" anchor="ctr"/>
                    </a:tc>
                    <a:tc>
                      <a:txBody>
                        <a:bodyPr/>
                        <a:lstStyle/>
                        <a:p>
                          <a:pPr algn="ctr" fontAlgn="b"/>
                          <a:r>
                            <a:rPr lang="en-US" sz="1000" b="0" i="0" u="none" strike="noStrike">
                              <a:solidFill>
                                <a:srgbClr val="000000"/>
                              </a:solidFill>
                              <a:effectLst/>
                              <a:latin typeface="+mn-lt"/>
                            </a:rPr>
                            <a:t>1.382732</a:t>
                          </a:r>
                        </a:p>
                      </a:txBody>
                      <a:tcPr marL="9525" marR="9525" marT="9525" marB="0" anchor="ctr"/>
                    </a:tc>
                    <a:tc>
                      <a:txBody>
                        <a:bodyPr/>
                        <a:lstStyle/>
                        <a:p>
                          <a:pPr algn="ctr" fontAlgn="b"/>
                          <a:r>
                            <a:rPr lang="en-US" sz="1000" b="0" i="0" u="none" strike="noStrike">
                              <a:solidFill>
                                <a:srgbClr val="000000"/>
                              </a:solidFill>
                              <a:effectLst/>
                              <a:latin typeface="+mn-lt"/>
                            </a:rPr>
                            <a:t>1.386117</a:t>
                          </a:r>
                        </a:p>
                      </a:txBody>
                      <a:tcPr marL="9525" marR="9525" marT="9525" marB="0" anchor="ctr"/>
                    </a:tc>
                    <a:tc>
                      <a:txBody>
                        <a:bodyPr/>
                        <a:lstStyle/>
                        <a:p>
                          <a:pPr algn="ctr" fontAlgn="b"/>
                          <a:r>
                            <a:rPr lang="en-US" sz="1000" b="0" i="0" u="none" strike="noStrike">
                              <a:solidFill>
                                <a:srgbClr val="000000"/>
                              </a:solidFill>
                              <a:effectLst/>
                              <a:latin typeface="+mn-lt"/>
                            </a:rPr>
                            <a:t>1.389424</a:t>
                          </a:r>
                        </a:p>
                      </a:txBody>
                      <a:tcPr marL="9525" marR="9525" marT="9525" marB="0" anchor="ctr"/>
                    </a:tc>
                    <a:tc>
                      <a:txBody>
                        <a:bodyPr/>
                        <a:lstStyle/>
                        <a:p>
                          <a:pPr algn="ctr" fontAlgn="b"/>
                          <a:r>
                            <a:rPr lang="en-US" sz="1000" b="0" i="0" u="none" strike="noStrike">
                              <a:solidFill>
                                <a:srgbClr val="000000"/>
                              </a:solidFill>
                              <a:effectLst/>
                              <a:latin typeface="+mn-lt"/>
                            </a:rPr>
                            <a:t>1.392682</a:t>
                          </a:r>
                        </a:p>
                      </a:txBody>
                      <a:tcPr marL="9525" marR="9525" marT="9525" marB="0" anchor="ctr"/>
                    </a:tc>
                    <a:tc>
                      <a:txBody>
                        <a:bodyPr/>
                        <a:lstStyle/>
                        <a:p>
                          <a:pPr algn="ctr" fontAlgn="b"/>
                          <a:r>
                            <a:rPr lang="en-US" sz="1000" b="0" i="0" u="none" strike="noStrike">
                              <a:solidFill>
                                <a:srgbClr val="000000"/>
                              </a:solidFill>
                              <a:effectLst/>
                              <a:latin typeface="+mn-lt"/>
                            </a:rPr>
                            <a:t>1.395986</a:t>
                          </a:r>
                        </a:p>
                      </a:txBody>
                      <a:tcPr marL="9525" marR="9525" marT="9525" marB="0" anchor="ctr"/>
                    </a:tc>
                    <a:tc>
                      <a:txBody>
                        <a:bodyPr/>
                        <a:lstStyle/>
                        <a:p>
                          <a:pPr algn="ctr" fontAlgn="b"/>
                          <a:r>
                            <a:rPr lang="en-US" sz="1000" b="0" i="0" u="none" strike="noStrike">
                              <a:solidFill>
                                <a:srgbClr val="000000"/>
                              </a:solidFill>
                              <a:effectLst/>
                              <a:latin typeface="+mn-lt"/>
                            </a:rPr>
                            <a:t>1.399294</a:t>
                          </a:r>
                        </a:p>
                      </a:txBody>
                      <a:tcPr marL="9525" marR="9525" marT="9525" marB="0" anchor="ctr"/>
                    </a:tc>
                    <a:tc>
                      <a:txBody>
                        <a:bodyPr/>
                        <a:lstStyle/>
                        <a:p>
                          <a:pPr algn="ctr" fontAlgn="b"/>
                          <a:r>
                            <a:rPr lang="en-US" sz="1000" b="0" i="0" u="none" strike="noStrike">
                              <a:solidFill>
                                <a:srgbClr val="000000"/>
                              </a:solidFill>
                              <a:effectLst/>
                              <a:latin typeface="+mn-lt"/>
                            </a:rPr>
                            <a:t>1.402622</a:t>
                          </a:r>
                        </a:p>
                      </a:txBody>
                      <a:tcPr marL="9525" marR="9525" marT="9525" marB="0" anchor="ctr"/>
                    </a:tc>
                    <a:tc>
                      <a:txBody>
                        <a:bodyPr/>
                        <a:lstStyle/>
                        <a:p>
                          <a:pPr algn="ctr" fontAlgn="b"/>
                          <a:r>
                            <a:rPr lang="en-US" sz="1000" b="0" i="0" u="none" strike="noStrike">
                              <a:solidFill>
                                <a:srgbClr val="000000"/>
                              </a:solidFill>
                              <a:effectLst/>
                              <a:latin typeface="+mn-lt"/>
                            </a:rPr>
                            <a:t>1.40597</a:t>
                          </a:r>
                        </a:p>
                      </a:txBody>
                      <a:tcPr marL="9525" marR="9525" marT="9525" marB="0" anchor="ctr"/>
                    </a:tc>
                    <a:tc>
                      <a:txBody>
                        <a:bodyPr/>
                        <a:lstStyle/>
                        <a:p>
                          <a:pPr algn="ctr" fontAlgn="b"/>
                          <a:r>
                            <a:rPr lang="en-US" sz="1000" b="0" i="0" u="none" strike="noStrike">
                              <a:solidFill>
                                <a:srgbClr val="000000"/>
                              </a:solidFill>
                              <a:effectLst/>
                              <a:latin typeface="+mn-lt"/>
                            </a:rPr>
                            <a:t>1.40918</a:t>
                          </a:r>
                        </a:p>
                      </a:txBody>
                      <a:tcPr marL="9525" marR="9525" marT="9525" marB="0" anchor="ctr"/>
                    </a:tc>
                    <a:tc>
                      <a:txBody>
                        <a:bodyPr/>
                        <a:lstStyle/>
                        <a:p>
                          <a:pPr algn="ctr" fontAlgn="b"/>
                          <a:r>
                            <a:rPr lang="en-US" sz="1000" b="0" i="0" u="none" strike="noStrike">
                              <a:solidFill>
                                <a:srgbClr val="000000"/>
                              </a:solidFill>
                              <a:effectLst/>
                              <a:latin typeface="+mn-lt"/>
                            </a:rPr>
                            <a:t>1.412262</a:t>
                          </a: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0.75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r>
                            <a:rPr lang="en-US" sz="1000" b="0" i="0" u="none" strike="noStrike">
                              <a:solidFill>
                                <a:srgbClr val="000000"/>
                              </a:solidFill>
                              <a:effectLst/>
                              <a:latin typeface="+mn-lt"/>
                            </a:rPr>
                            <a:t>1.381897</a:t>
                          </a:r>
                        </a:p>
                      </a:txBody>
                      <a:tcPr marL="9525" marR="9525" marT="9525" marB="0" anchor="ctr"/>
                    </a:tc>
                    <a:tc>
                      <a:txBody>
                        <a:bodyPr/>
                        <a:lstStyle/>
                        <a:p>
                          <a:pPr algn="ctr" fontAlgn="b"/>
                          <a:r>
                            <a:rPr lang="en-US" sz="1000" b="0" i="0" u="none" strike="noStrike">
                              <a:solidFill>
                                <a:srgbClr val="000000"/>
                              </a:solidFill>
                              <a:effectLst/>
                              <a:latin typeface="+mn-lt"/>
                            </a:rPr>
                            <a:t>1.384918</a:t>
                          </a:r>
                        </a:p>
                      </a:txBody>
                      <a:tcPr marL="9525" marR="9525" marT="9525" marB="0" anchor="ctr"/>
                    </a:tc>
                    <a:tc>
                      <a:txBody>
                        <a:bodyPr/>
                        <a:lstStyle/>
                        <a:p>
                          <a:pPr algn="ctr" fontAlgn="b"/>
                          <a:r>
                            <a:rPr lang="en-US" sz="1000" b="0" i="0" u="none" strike="noStrike">
                              <a:solidFill>
                                <a:srgbClr val="000000"/>
                              </a:solidFill>
                              <a:effectLst/>
                              <a:latin typeface="+mn-lt"/>
                            </a:rPr>
                            <a:t>1.387829</a:t>
                          </a:r>
                        </a:p>
                      </a:txBody>
                      <a:tcPr marL="9525" marR="9525" marT="9525" marB="0" anchor="ctr"/>
                    </a:tc>
                    <a:tc>
                      <a:txBody>
                        <a:bodyPr/>
                        <a:lstStyle/>
                        <a:p>
                          <a:pPr algn="ctr" fontAlgn="b"/>
                          <a:r>
                            <a:rPr lang="en-US" sz="1000" b="0" i="0" u="none" strike="noStrike">
                              <a:solidFill>
                                <a:srgbClr val="000000"/>
                              </a:solidFill>
                              <a:effectLst/>
                              <a:latin typeface="+mn-lt"/>
                            </a:rPr>
                            <a:t>1.39056</a:t>
                          </a:r>
                        </a:p>
                      </a:txBody>
                      <a:tcPr marL="9525" marR="9525" marT="9525" marB="0" anchor="ctr"/>
                    </a:tc>
                    <a:tc>
                      <a:txBody>
                        <a:bodyPr/>
                        <a:lstStyle/>
                        <a:p>
                          <a:pPr algn="ctr" fontAlgn="b"/>
                          <a:r>
                            <a:rPr lang="en-US" sz="1000" b="0" i="0" u="none" strike="noStrike">
                              <a:solidFill>
                                <a:srgbClr val="000000"/>
                              </a:solidFill>
                              <a:effectLst/>
                              <a:latin typeface="+mn-lt"/>
                            </a:rPr>
                            <a:t>1.393207</a:t>
                          </a:r>
                        </a:p>
                      </a:txBody>
                      <a:tcPr marL="9525" marR="9525" marT="9525" marB="0" anchor="ctr"/>
                    </a:tc>
                    <a:tc>
                      <a:txBody>
                        <a:bodyPr/>
                        <a:lstStyle/>
                        <a:p>
                          <a:pPr algn="ctr" fontAlgn="b"/>
                          <a:r>
                            <a:rPr lang="en-US" sz="1000" b="0" i="0" u="none" strike="noStrike">
                              <a:solidFill>
                                <a:srgbClr val="000000"/>
                              </a:solidFill>
                              <a:effectLst/>
                              <a:latin typeface="+mn-lt"/>
                            </a:rPr>
                            <a:t>1.395847</a:t>
                          </a:r>
                        </a:p>
                      </a:txBody>
                      <a:tcPr marL="9525" marR="9525" marT="9525" marB="0" anchor="ctr"/>
                    </a:tc>
                    <a:tc>
                      <a:txBody>
                        <a:bodyPr/>
                        <a:lstStyle/>
                        <a:p>
                          <a:pPr algn="ctr" fontAlgn="b"/>
                          <a:r>
                            <a:rPr lang="en-US" sz="1000" b="0" i="0" u="none" strike="noStrike">
                              <a:solidFill>
                                <a:srgbClr val="000000"/>
                              </a:solidFill>
                              <a:effectLst/>
                              <a:latin typeface="+mn-lt"/>
                            </a:rPr>
                            <a:t>1.39846</a:t>
                          </a:r>
                        </a:p>
                      </a:txBody>
                      <a:tcPr marL="9525" marR="9525" marT="9525" marB="0" anchor="ctr"/>
                    </a:tc>
                    <a:tc>
                      <a:txBody>
                        <a:bodyPr/>
                        <a:lstStyle/>
                        <a:p>
                          <a:pPr algn="ctr" fontAlgn="b"/>
                          <a:r>
                            <a:rPr lang="en-US" sz="1000" b="0" i="0" u="none" strike="noStrike">
                              <a:solidFill>
                                <a:srgbClr val="000000"/>
                              </a:solidFill>
                              <a:effectLst/>
                              <a:latin typeface="+mn-lt"/>
                            </a:rPr>
                            <a:t>1.401065</a:t>
                          </a:r>
                        </a:p>
                      </a:txBody>
                      <a:tcPr marL="9525" marR="9525" marT="9525" marB="0" anchor="ctr"/>
                    </a:tc>
                    <a:tc>
                      <a:txBody>
                        <a:bodyPr/>
                        <a:lstStyle/>
                        <a:p>
                          <a:pPr algn="ctr" fontAlgn="b"/>
                          <a:r>
                            <a:rPr lang="en-US" sz="1000" b="0" i="0" u="none" strike="noStrike">
                              <a:solidFill>
                                <a:srgbClr val="000000"/>
                              </a:solidFill>
                              <a:effectLst/>
                              <a:latin typeface="+mn-lt"/>
                            </a:rPr>
                            <a:t>1.403694</a:t>
                          </a:r>
                        </a:p>
                      </a:txBody>
                      <a:tcPr marL="9525" marR="9525" marT="9525" marB="0" anchor="ctr"/>
                    </a:tc>
                    <a:tc>
                      <a:txBody>
                        <a:bodyPr/>
                        <a:lstStyle/>
                        <a:p>
                          <a:pPr algn="ctr" fontAlgn="b"/>
                          <a:r>
                            <a:rPr lang="en-US" sz="1000" b="0" i="0" u="none" strike="noStrike">
                              <a:solidFill>
                                <a:srgbClr val="000000"/>
                              </a:solidFill>
                              <a:effectLst/>
                              <a:latin typeface="+mn-lt"/>
                            </a:rPr>
                            <a:t>1.40637</a:t>
                          </a:r>
                        </a:p>
                      </a:txBody>
                      <a:tcPr marL="9525" marR="9525" marT="9525" marB="0" anchor="ctr"/>
                    </a:tc>
                    <a:tc>
                      <a:txBody>
                        <a:bodyPr/>
                        <a:lstStyle/>
                        <a:p>
                          <a:pPr algn="ctr" fontAlgn="b"/>
                          <a:r>
                            <a:rPr lang="en-US" sz="1000" b="0" i="0" u="none" strike="noStrike">
                              <a:solidFill>
                                <a:srgbClr val="000000"/>
                              </a:solidFill>
                              <a:effectLst/>
                              <a:latin typeface="+mn-lt"/>
                            </a:rPr>
                            <a:t>1.409053</a:t>
                          </a:r>
                        </a:p>
                      </a:txBody>
                      <a:tcPr marL="9525" marR="9525" marT="9525" marB="0" anchor="ctr"/>
                    </a:tc>
                    <a:tc>
                      <a:txBody>
                        <a:bodyPr/>
                        <a:lstStyle/>
                        <a:p>
                          <a:pPr algn="ctr" fontAlgn="b"/>
                          <a:r>
                            <a:rPr lang="en-US" sz="1000" b="0" i="0" u="none" strike="noStrike">
                              <a:solidFill>
                                <a:srgbClr val="000000"/>
                              </a:solidFill>
                              <a:effectLst/>
                              <a:latin typeface="+mn-lt"/>
                            </a:rPr>
                            <a:t>1.411621</a:t>
                          </a:r>
                        </a:p>
                      </a:txBody>
                      <a:tcPr marL="9525" marR="9525" marT="9525" marB="0" anchor="ctr"/>
                    </a:tc>
                    <a:tc>
                      <a:txBody>
                        <a:bodyPr/>
                        <a:lstStyle/>
                        <a:p>
                          <a:pPr algn="ctr" fontAlgn="b"/>
                          <a:r>
                            <a:rPr lang="en-US" sz="1000" b="0" i="0" u="none" strike="noStrike">
                              <a:solidFill>
                                <a:srgbClr val="000000"/>
                              </a:solidFill>
                              <a:effectLst/>
                              <a:latin typeface="+mn-lt"/>
                            </a:rPr>
                            <a:t>1.414056</a:t>
                          </a:r>
                        </a:p>
                      </a:txBody>
                      <a:tcPr marL="9525" marR="9525" marT="9525" marB="0" anchor="ctr"/>
                    </a:tc>
                    <a:tc>
                      <a:txBody>
                        <a:bodyPr/>
                        <a:lstStyle/>
                        <a:p>
                          <a:pPr algn="ctr" fontAlgn="b"/>
                          <a:endParaRPr lang="en-US" sz="1000" b="0" i="0" u="none" strike="noStrike" dirty="0">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0.8</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b="0" i="0" u="none" strike="noStrike">
                              <a:solidFill>
                                <a:srgbClr val="000000"/>
                              </a:solidFill>
                              <a:effectLst/>
                              <a:latin typeface="+mn-lt"/>
                            </a:rPr>
                            <a:t>1.389152</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r>
                            <a:rPr lang="en-US" sz="1000" b="0" i="0" u="none" strike="noStrike">
                              <a:solidFill>
                                <a:srgbClr val="000000"/>
                              </a:solidFill>
                              <a:effectLst/>
                              <a:latin typeface="+mn-lt"/>
                            </a:rPr>
                            <a:t>1.391465</a:t>
                          </a:r>
                        </a:p>
                      </a:txBody>
                      <a:tcPr marL="9525" marR="9525" marT="9525" marB="0" anchor="ctr"/>
                    </a:tc>
                    <a:tc>
                      <a:txBody>
                        <a:bodyPr/>
                        <a:lstStyle/>
                        <a:p>
                          <a:pPr algn="ctr" fontAlgn="b"/>
                          <a:r>
                            <a:rPr lang="en-US" sz="1000" b="0" i="0" u="none" strike="noStrike">
                              <a:solidFill>
                                <a:srgbClr val="000000"/>
                              </a:solidFill>
                              <a:effectLst/>
                              <a:latin typeface="+mn-lt"/>
                            </a:rPr>
                            <a:t>1.393711</a:t>
                          </a:r>
                        </a:p>
                      </a:txBody>
                      <a:tcPr marL="9525" marR="9525" marT="9525" marB="0" anchor="ctr"/>
                    </a:tc>
                    <a:tc>
                      <a:txBody>
                        <a:bodyPr/>
                        <a:lstStyle/>
                        <a:p>
                          <a:pPr algn="ctr" fontAlgn="b"/>
                          <a:r>
                            <a:rPr lang="en-US" sz="1000" b="0" i="0" u="none" strike="noStrike">
                              <a:solidFill>
                                <a:srgbClr val="000000"/>
                              </a:solidFill>
                              <a:effectLst/>
                              <a:latin typeface="+mn-lt"/>
                            </a:rPr>
                            <a:t>1.395841</a:t>
                          </a:r>
                        </a:p>
                      </a:txBody>
                      <a:tcPr marL="9525" marR="9525" marT="9525" marB="0" anchor="ctr"/>
                    </a:tc>
                    <a:tc>
                      <a:txBody>
                        <a:bodyPr/>
                        <a:lstStyle/>
                        <a:p>
                          <a:pPr algn="ctr" fontAlgn="b"/>
                          <a:r>
                            <a:rPr lang="en-US" sz="1000" b="0" i="0" u="none" strike="noStrike">
                              <a:solidFill>
                                <a:srgbClr val="000000"/>
                              </a:solidFill>
                              <a:effectLst/>
                              <a:latin typeface="+mn-lt"/>
                            </a:rPr>
                            <a:t>1.39786</a:t>
                          </a:r>
                        </a:p>
                      </a:txBody>
                      <a:tcPr marL="9525" marR="9525" marT="9525" marB="0" anchor="ctr"/>
                    </a:tc>
                    <a:tc>
                      <a:txBody>
                        <a:bodyPr/>
                        <a:lstStyle/>
                        <a:p>
                          <a:pPr algn="ctr" fontAlgn="b"/>
                          <a:r>
                            <a:rPr lang="en-US" sz="1000" b="0" i="0" u="none" strike="noStrike">
                              <a:solidFill>
                                <a:srgbClr val="000000"/>
                              </a:solidFill>
                              <a:effectLst/>
                              <a:latin typeface="+mn-lt"/>
                            </a:rPr>
                            <a:t>1.399843</a:t>
                          </a:r>
                        </a:p>
                      </a:txBody>
                      <a:tcPr marL="9525" marR="9525" marT="9525" marB="0" anchor="ctr"/>
                    </a:tc>
                    <a:tc>
                      <a:txBody>
                        <a:bodyPr/>
                        <a:lstStyle/>
                        <a:p>
                          <a:pPr algn="ctr" fontAlgn="b"/>
                          <a:r>
                            <a:rPr lang="en-US" sz="1000" b="0" i="0" u="none" strike="noStrike">
                              <a:solidFill>
                                <a:srgbClr val="000000"/>
                              </a:solidFill>
                              <a:effectLst/>
                              <a:latin typeface="+mn-lt"/>
                            </a:rPr>
                            <a:t>1.401843</a:t>
                          </a:r>
                        </a:p>
                      </a:txBody>
                      <a:tcPr marL="9525" marR="9525" marT="9525" marB="0" anchor="ctr"/>
                    </a:tc>
                    <a:tc>
                      <a:txBody>
                        <a:bodyPr/>
                        <a:lstStyle/>
                        <a:p>
                          <a:pPr algn="ctr" fontAlgn="b"/>
                          <a:r>
                            <a:rPr lang="en-US" sz="1000" b="0" i="0" u="none" strike="noStrike">
                              <a:solidFill>
                                <a:srgbClr val="000000"/>
                              </a:solidFill>
                              <a:effectLst/>
                              <a:latin typeface="+mn-lt"/>
                            </a:rPr>
                            <a:t>1.403839</a:t>
                          </a:r>
                        </a:p>
                      </a:txBody>
                      <a:tcPr marL="9525" marR="9525" marT="9525" marB="0" anchor="ctr"/>
                    </a:tc>
                    <a:tc>
                      <a:txBody>
                        <a:bodyPr/>
                        <a:lstStyle/>
                        <a:p>
                          <a:pPr algn="ctr" fontAlgn="b"/>
                          <a:r>
                            <a:rPr lang="en-US" sz="1000" b="0" i="0" u="none" strike="noStrike">
                              <a:solidFill>
                                <a:srgbClr val="000000"/>
                              </a:solidFill>
                              <a:effectLst/>
                              <a:latin typeface="+mn-lt"/>
                            </a:rPr>
                            <a:t>1.405828</a:t>
                          </a:r>
                        </a:p>
                      </a:txBody>
                      <a:tcPr marL="9525" marR="9525" marT="9525" marB="0" anchor="ctr"/>
                    </a:tc>
                    <a:tc>
                      <a:txBody>
                        <a:bodyPr/>
                        <a:lstStyle/>
                        <a:p>
                          <a:pPr algn="ctr" fontAlgn="b"/>
                          <a:r>
                            <a:rPr lang="en-US" sz="1000" b="0" i="0" u="none" strike="noStrike">
                              <a:solidFill>
                                <a:srgbClr val="000000"/>
                              </a:solidFill>
                              <a:effectLst/>
                              <a:latin typeface="+mn-lt"/>
                            </a:rPr>
                            <a:t>1.407862</a:t>
                          </a:r>
                        </a:p>
                      </a:txBody>
                      <a:tcPr marL="9525" marR="9525" marT="9525" marB="0" anchor="ctr"/>
                    </a:tc>
                    <a:tc>
                      <a:txBody>
                        <a:bodyPr/>
                        <a:lstStyle/>
                        <a:p>
                          <a:pPr algn="ctr" fontAlgn="b"/>
                          <a:r>
                            <a:rPr lang="en-US" sz="1000" b="0" i="0" u="none" strike="noStrike">
                              <a:solidFill>
                                <a:srgbClr val="000000"/>
                              </a:solidFill>
                              <a:effectLst/>
                              <a:latin typeface="+mn-lt"/>
                            </a:rPr>
                            <a:t>1.409921</a:t>
                          </a:r>
                        </a:p>
                      </a:txBody>
                      <a:tcPr marL="9525" marR="9525" marT="9525" marB="0" anchor="ctr"/>
                    </a:tc>
                    <a:tc>
                      <a:txBody>
                        <a:bodyPr/>
                        <a:lstStyle/>
                        <a:p>
                          <a:pPr algn="ctr" fontAlgn="b"/>
                          <a:r>
                            <a:rPr lang="en-US" sz="1000" b="0" i="0" u="none" strike="noStrike">
                              <a:solidFill>
                                <a:srgbClr val="000000"/>
                              </a:solidFill>
                              <a:effectLst/>
                              <a:latin typeface="+mn-lt"/>
                            </a:rPr>
                            <a:t>1.411977</a:t>
                          </a:r>
                        </a:p>
                      </a:txBody>
                      <a:tcPr marL="9525" marR="9525" marT="9525" marB="0" anchor="ctr"/>
                    </a:tc>
                    <a:tc>
                      <a:txBody>
                        <a:bodyPr/>
                        <a:lstStyle/>
                        <a:p>
                          <a:pPr algn="ctr" fontAlgn="b"/>
                          <a:r>
                            <a:rPr lang="en-US" sz="1000" b="0" i="0" u="none" strike="noStrike">
                              <a:solidFill>
                                <a:srgbClr val="000000"/>
                              </a:solidFill>
                              <a:effectLst/>
                              <a:latin typeface="+mn-lt"/>
                            </a:rPr>
                            <a:t>1.413904</a:t>
                          </a:r>
                        </a:p>
                      </a:txBody>
                      <a:tcPr marL="9525" marR="9525" marT="9525" marB="0" anchor="ctr"/>
                    </a:tc>
                    <a:tc>
                      <a:txBody>
                        <a:bodyPr/>
                        <a:lstStyle/>
                        <a:p>
                          <a:pPr algn="ctr" fontAlgn="b"/>
                          <a:r>
                            <a:rPr lang="en-US" sz="1000" b="0" i="0" u="none" strike="noStrike">
                              <a:solidFill>
                                <a:srgbClr val="000000"/>
                              </a:solidFill>
                              <a:effectLst/>
                              <a:latin typeface="+mn-lt"/>
                            </a:rPr>
                            <a:t>1.415729</a:t>
                          </a:r>
                        </a:p>
                      </a:txBody>
                      <a:tcPr marL="9525" marR="9525" marT="9525" marB="0" anchor="ctr"/>
                    </a:tc>
                    <a:tc>
                      <a:txBody>
                        <a:bodyPr/>
                        <a:lstStyle/>
                        <a:p>
                          <a:pPr algn="ctr" fontAlgn="b"/>
                          <a:r>
                            <a:rPr lang="en-US" sz="1000" b="0" i="0" u="none" strike="noStrike">
                              <a:solidFill>
                                <a:srgbClr val="000000"/>
                              </a:solidFill>
                              <a:effectLst/>
                              <a:latin typeface="+mn-lt"/>
                            </a:rPr>
                            <a:t>1.417515</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0.85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b="0" i="0" u="none" strike="noStrike">
                              <a:solidFill>
                                <a:srgbClr val="000000"/>
                              </a:solidFill>
                              <a:effectLst/>
                              <a:latin typeface="+mn-lt"/>
                            </a:rPr>
                            <a:t>1.398541</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r>
                            <a:rPr lang="en-US" sz="1000" b="0" i="0" u="none" strike="noStrike">
                              <a:solidFill>
                                <a:srgbClr val="000000"/>
                              </a:solidFill>
                              <a:effectLst/>
                              <a:latin typeface="+mn-lt"/>
                            </a:rPr>
                            <a:t>1.400138</a:t>
                          </a:r>
                        </a:p>
                      </a:txBody>
                      <a:tcPr marL="9525" marR="9525" marT="9525" marB="0" anchor="ctr"/>
                    </a:tc>
                    <a:tc>
                      <a:txBody>
                        <a:bodyPr/>
                        <a:lstStyle/>
                        <a:p>
                          <a:pPr algn="ctr" fontAlgn="b"/>
                          <a:r>
                            <a:rPr lang="en-US" sz="1000" b="0" i="0" u="none" strike="noStrike">
                              <a:solidFill>
                                <a:srgbClr val="000000"/>
                              </a:solidFill>
                              <a:effectLst/>
                              <a:latin typeface="+mn-lt"/>
                            </a:rPr>
                            <a:t>1.401634</a:t>
                          </a:r>
                        </a:p>
                      </a:txBody>
                      <a:tcPr marL="9525" marR="9525" marT="9525" marB="0" anchor="ctr"/>
                    </a:tc>
                    <a:tc>
                      <a:txBody>
                        <a:bodyPr/>
                        <a:lstStyle/>
                        <a:p>
                          <a:pPr algn="ctr" fontAlgn="b"/>
                          <a:r>
                            <a:rPr lang="en-US" sz="1000" b="0" i="0" u="none" strike="noStrike">
                              <a:solidFill>
                                <a:srgbClr val="000000"/>
                              </a:solidFill>
                              <a:effectLst/>
                              <a:latin typeface="+mn-lt"/>
                            </a:rPr>
                            <a:t>1.40309</a:t>
                          </a:r>
                        </a:p>
                      </a:txBody>
                      <a:tcPr marL="9525" marR="9525" marT="9525" marB="0" anchor="ctr"/>
                    </a:tc>
                    <a:tc>
                      <a:txBody>
                        <a:bodyPr/>
                        <a:lstStyle/>
                        <a:p>
                          <a:pPr algn="ctr" fontAlgn="b"/>
                          <a:r>
                            <a:rPr lang="en-US" sz="1000" b="0" i="0" u="none" strike="noStrike">
                              <a:solidFill>
                                <a:srgbClr val="000000"/>
                              </a:solidFill>
                              <a:effectLst/>
                              <a:latin typeface="+mn-lt"/>
                            </a:rPr>
                            <a:t>1.404518</a:t>
                          </a:r>
                        </a:p>
                      </a:txBody>
                      <a:tcPr marL="9525" marR="9525" marT="9525" marB="0" anchor="ctr"/>
                    </a:tc>
                    <a:tc>
                      <a:txBody>
                        <a:bodyPr/>
                        <a:lstStyle/>
                        <a:p>
                          <a:pPr algn="ctr" fontAlgn="b"/>
                          <a:r>
                            <a:rPr lang="en-US" sz="1000" b="0" i="0" u="none" strike="noStrike">
                              <a:solidFill>
                                <a:srgbClr val="000000"/>
                              </a:solidFill>
                              <a:effectLst/>
                              <a:latin typeface="+mn-lt"/>
                            </a:rPr>
                            <a:t>1.405956</a:t>
                          </a:r>
                        </a:p>
                      </a:txBody>
                      <a:tcPr marL="9525" marR="9525" marT="9525" marB="0" anchor="ctr"/>
                    </a:tc>
                    <a:tc>
                      <a:txBody>
                        <a:bodyPr/>
                        <a:lstStyle/>
                        <a:p>
                          <a:pPr algn="ctr" fontAlgn="b"/>
                          <a:r>
                            <a:rPr lang="en-US" sz="1000" b="0" i="0" u="none" strike="noStrike">
                              <a:solidFill>
                                <a:srgbClr val="000000"/>
                              </a:solidFill>
                              <a:effectLst/>
                              <a:latin typeface="+mn-lt"/>
                            </a:rPr>
                            <a:t>1.407385</a:t>
                          </a:r>
                        </a:p>
                      </a:txBody>
                      <a:tcPr marL="9525" marR="9525" marT="9525" marB="0" anchor="ctr"/>
                    </a:tc>
                    <a:tc>
                      <a:txBody>
                        <a:bodyPr/>
                        <a:lstStyle/>
                        <a:p>
                          <a:pPr algn="ctr" fontAlgn="b"/>
                          <a:r>
                            <a:rPr lang="en-US" sz="1000" b="0" i="0" u="none" strike="noStrike">
                              <a:solidFill>
                                <a:srgbClr val="000000"/>
                              </a:solidFill>
                              <a:effectLst/>
                              <a:latin typeface="+mn-lt"/>
                            </a:rPr>
                            <a:t>1.408806</a:t>
                          </a:r>
                        </a:p>
                      </a:txBody>
                      <a:tcPr marL="9525" marR="9525" marT="9525" marB="0" anchor="ctr"/>
                    </a:tc>
                    <a:tc>
                      <a:txBody>
                        <a:bodyPr/>
                        <a:lstStyle/>
                        <a:p>
                          <a:pPr algn="ctr" fontAlgn="b"/>
                          <a:r>
                            <a:rPr lang="en-US" sz="1000" b="0" i="0" u="none" strike="noStrike">
                              <a:solidFill>
                                <a:srgbClr val="000000"/>
                              </a:solidFill>
                              <a:effectLst/>
                              <a:latin typeface="+mn-lt"/>
                            </a:rPr>
                            <a:t>1.410243</a:t>
                          </a:r>
                        </a:p>
                      </a:txBody>
                      <a:tcPr marL="9525" marR="9525" marT="9525" marB="0" anchor="ctr"/>
                    </a:tc>
                    <a:tc>
                      <a:txBody>
                        <a:bodyPr/>
                        <a:lstStyle/>
                        <a:p>
                          <a:pPr algn="ctr" fontAlgn="b"/>
                          <a:r>
                            <a:rPr lang="en-US" sz="1000" b="0" i="0" u="none" strike="noStrike">
                              <a:solidFill>
                                <a:srgbClr val="000000"/>
                              </a:solidFill>
                              <a:effectLst/>
                              <a:latin typeface="+mn-lt"/>
                            </a:rPr>
                            <a:t>1.411691</a:t>
                          </a:r>
                        </a:p>
                      </a:txBody>
                      <a:tcPr marL="9525" marR="9525" marT="9525" marB="0" anchor="ctr"/>
                    </a:tc>
                    <a:tc>
                      <a:txBody>
                        <a:bodyPr/>
                        <a:lstStyle/>
                        <a:p>
                          <a:pPr algn="ctr" fontAlgn="b"/>
                          <a:r>
                            <a:rPr lang="en-US" sz="1000" b="0" i="0" u="none" strike="noStrike">
                              <a:solidFill>
                                <a:srgbClr val="000000"/>
                              </a:solidFill>
                              <a:effectLst/>
                              <a:latin typeface="+mn-lt"/>
                            </a:rPr>
                            <a:t>1.413146</a:t>
                          </a:r>
                        </a:p>
                      </a:txBody>
                      <a:tcPr marL="9525" marR="9525" marT="9525" marB="0" anchor="ctr"/>
                    </a:tc>
                    <a:tc>
                      <a:txBody>
                        <a:bodyPr/>
                        <a:lstStyle/>
                        <a:p>
                          <a:pPr algn="ctr" fontAlgn="b"/>
                          <a:r>
                            <a:rPr lang="en-US" sz="1000" b="0" i="0" u="none" strike="noStrike">
                              <a:solidFill>
                                <a:srgbClr val="000000"/>
                              </a:solidFill>
                              <a:effectLst/>
                              <a:latin typeface="+mn-lt"/>
                            </a:rPr>
                            <a:t>1.414607</a:t>
                          </a:r>
                        </a:p>
                      </a:txBody>
                      <a:tcPr marL="9525" marR="9525" marT="9525" marB="0" anchor="ctr"/>
                    </a:tc>
                    <a:tc>
                      <a:txBody>
                        <a:bodyPr/>
                        <a:lstStyle/>
                        <a:p>
                          <a:pPr algn="ctr" fontAlgn="b"/>
                          <a:r>
                            <a:rPr lang="en-US" sz="1000" b="0" i="0" u="none" strike="noStrike">
                              <a:solidFill>
                                <a:srgbClr val="000000"/>
                              </a:solidFill>
                              <a:effectLst/>
                              <a:latin typeface="+mn-lt"/>
                            </a:rPr>
                            <a:t>1.415936</a:t>
                          </a: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0.9</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b="0" i="0" u="none" strike="noStrike">
                              <a:solidFill>
                                <a:srgbClr val="000000"/>
                              </a:solidFill>
                              <a:effectLst/>
                              <a:latin typeface="+mn-lt"/>
                            </a:rPr>
                            <a:t>1.407091</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r>
                            <a:rPr lang="en-US" sz="1000" b="0" i="0" u="none" strike="noStrike">
                              <a:solidFill>
                                <a:srgbClr val="000000"/>
                              </a:solidFill>
                              <a:effectLst/>
                              <a:latin typeface="+mn-lt"/>
                            </a:rPr>
                            <a:t>1.407995</a:t>
                          </a:r>
                        </a:p>
                      </a:txBody>
                      <a:tcPr marL="9525" marR="9525" marT="9525" marB="0" anchor="ctr"/>
                    </a:tc>
                    <a:tc>
                      <a:txBody>
                        <a:bodyPr/>
                        <a:lstStyle/>
                        <a:p>
                          <a:pPr algn="ctr" fontAlgn="b"/>
                          <a:r>
                            <a:rPr lang="en-US" sz="1000" b="0" i="0" u="none" strike="noStrike">
                              <a:solidFill>
                                <a:srgbClr val="000000"/>
                              </a:solidFill>
                              <a:effectLst/>
                              <a:latin typeface="+mn-lt"/>
                            </a:rPr>
                            <a:t>1.408874</a:t>
                          </a:r>
                        </a:p>
                      </a:txBody>
                      <a:tcPr marL="9525" marR="9525" marT="9525" marB="0" anchor="ctr"/>
                    </a:tc>
                    <a:tc>
                      <a:txBody>
                        <a:bodyPr/>
                        <a:lstStyle/>
                        <a:p>
                          <a:pPr algn="ctr" fontAlgn="b"/>
                          <a:r>
                            <a:rPr lang="en-US" sz="1000" b="0" i="0" u="none" strike="noStrike">
                              <a:solidFill>
                                <a:srgbClr val="000000"/>
                              </a:solidFill>
                              <a:effectLst/>
                              <a:latin typeface="+mn-lt"/>
                            </a:rPr>
                            <a:t>1.409762</a:t>
                          </a:r>
                        </a:p>
                      </a:txBody>
                      <a:tcPr marL="9525" marR="9525" marT="9525" marB="0" anchor="ctr"/>
                    </a:tc>
                    <a:tc>
                      <a:txBody>
                        <a:bodyPr/>
                        <a:lstStyle/>
                        <a:p>
                          <a:pPr algn="ctr" fontAlgn="b"/>
                          <a:r>
                            <a:rPr lang="en-US" sz="1000" b="0" i="0" u="none" strike="noStrike">
                              <a:solidFill>
                                <a:srgbClr val="000000"/>
                              </a:solidFill>
                              <a:effectLst/>
                              <a:latin typeface="+mn-lt"/>
                            </a:rPr>
                            <a:t>1.410644</a:t>
                          </a:r>
                        </a:p>
                      </a:txBody>
                      <a:tcPr marL="9525" marR="9525" marT="9525" marB="0" anchor="ctr"/>
                    </a:tc>
                    <a:tc>
                      <a:txBody>
                        <a:bodyPr/>
                        <a:lstStyle/>
                        <a:p>
                          <a:pPr algn="ctr" fontAlgn="b"/>
                          <a:r>
                            <a:rPr lang="en-US" sz="1000" b="0" i="0" u="none" strike="noStrike">
                              <a:solidFill>
                                <a:srgbClr val="000000"/>
                              </a:solidFill>
                              <a:effectLst/>
                              <a:latin typeface="+mn-lt"/>
                            </a:rPr>
                            <a:t>1.411518</a:t>
                          </a:r>
                        </a:p>
                      </a:txBody>
                      <a:tcPr marL="9525" marR="9525" marT="9525" marB="0" anchor="ctr"/>
                    </a:tc>
                    <a:tc>
                      <a:txBody>
                        <a:bodyPr/>
                        <a:lstStyle/>
                        <a:p>
                          <a:pPr algn="ctr" fontAlgn="b"/>
                          <a:r>
                            <a:rPr lang="en-US" sz="1000" b="0" i="0" u="none" strike="noStrike">
                              <a:solidFill>
                                <a:srgbClr val="000000"/>
                              </a:solidFill>
                              <a:effectLst/>
                              <a:latin typeface="+mn-lt"/>
                            </a:rPr>
                            <a:t>1.412387</a:t>
                          </a:r>
                        </a:p>
                      </a:txBody>
                      <a:tcPr marL="9525" marR="9525" marT="9525" marB="0" anchor="ctr"/>
                    </a:tc>
                    <a:tc>
                      <a:txBody>
                        <a:bodyPr/>
                        <a:lstStyle/>
                        <a:p>
                          <a:pPr algn="ctr" fontAlgn="b"/>
                          <a:r>
                            <a:rPr lang="en-US" sz="1000" b="0" i="0" u="none" strike="noStrike" dirty="0">
                              <a:solidFill>
                                <a:srgbClr val="000000"/>
                              </a:solidFill>
                              <a:effectLst/>
                              <a:latin typeface="+mn-lt"/>
                            </a:rPr>
                            <a:t>1.413303</a:t>
                          </a:r>
                        </a:p>
                      </a:txBody>
                      <a:tcPr marL="9525" marR="9525" marT="9525" marB="0" anchor="ctr"/>
                    </a:tc>
                    <a:tc>
                      <a:txBody>
                        <a:bodyPr/>
                        <a:lstStyle/>
                        <a:p>
                          <a:pPr algn="ctr" fontAlgn="b"/>
                          <a:r>
                            <a:rPr lang="en-US" sz="1000" b="0" i="0" u="none" strike="noStrike">
                              <a:solidFill>
                                <a:srgbClr val="000000"/>
                              </a:solidFill>
                              <a:effectLst/>
                              <a:latin typeface="+mn-lt"/>
                            </a:rPr>
                            <a:t>1.414226</a:t>
                          </a:r>
                        </a:p>
                      </a:txBody>
                      <a:tcPr marL="9525" marR="9525" marT="9525" marB="0" anchor="ctr"/>
                    </a:tc>
                    <a:tc>
                      <a:txBody>
                        <a:bodyPr/>
                        <a:lstStyle/>
                        <a:p>
                          <a:pPr algn="ctr" fontAlgn="b"/>
                          <a:r>
                            <a:rPr lang="en-US" sz="1000" b="0" i="0" u="none" strike="noStrike">
                              <a:solidFill>
                                <a:srgbClr val="000000"/>
                              </a:solidFill>
                              <a:effectLst/>
                              <a:latin typeface="+mn-lt"/>
                            </a:rPr>
                            <a:t>1.415171</a:t>
                          </a:r>
                        </a:p>
                      </a:txBody>
                      <a:tcPr marL="9525" marR="9525" marT="9525" marB="0" anchor="ctr"/>
                    </a:tc>
                    <a:tc>
                      <a:txBody>
                        <a:bodyPr/>
                        <a:lstStyle/>
                        <a:p>
                          <a:pPr algn="ctr" fontAlgn="b"/>
                          <a:r>
                            <a:rPr lang="en-US" sz="1000" b="0" i="0" u="none" strike="noStrike">
                              <a:solidFill>
                                <a:srgbClr val="000000"/>
                              </a:solidFill>
                              <a:effectLst/>
                              <a:latin typeface="+mn-lt"/>
                            </a:rPr>
                            <a:t>1.416117</a:t>
                          </a: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dirty="0">
                            <a:solidFill>
                              <a:srgbClr val="000000"/>
                            </a:solidFill>
                            <a:effectLst/>
                            <a:latin typeface="+mn-lt"/>
                          </a:endParaRPr>
                        </a:p>
                      </a:txBody>
                      <a:tcPr marL="9525" marR="9525" marT="9525" marB="0" anchor="ctr"/>
                    </a:tc>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1076033788"/>
                  </p:ext>
                </p:extLst>
              </p:nvPr>
            </p:nvGraphicFramePr>
            <p:xfrm>
              <a:off x="70244" y="692786"/>
              <a:ext cx="9003513" cy="4526471"/>
            </p:xfrm>
            <a:graphic>
              <a:graphicData uri="http://schemas.openxmlformats.org/drawingml/2006/table">
                <a:tbl>
                  <a:tblPr>
                    <a:tableStyleId>{284E427A-3D55-4303-BF80-6455036E1DE7}</a:tableStyleId>
                  </a:tblPr>
                  <a:tblGrid>
                    <a:gridCol w="212865"/>
                    <a:gridCol w="287478"/>
                    <a:gridCol w="566878"/>
                    <a:gridCol w="566878"/>
                    <a:gridCol w="566878"/>
                    <a:gridCol w="566878"/>
                    <a:gridCol w="566878"/>
                    <a:gridCol w="566878"/>
                    <a:gridCol w="566878"/>
                    <a:gridCol w="566878"/>
                    <a:gridCol w="566878"/>
                    <a:gridCol w="566878"/>
                    <a:gridCol w="566878"/>
                    <a:gridCol w="566878"/>
                    <a:gridCol w="566878"/>
                    <a:gridCol w="566878"/>
                    <a:gridCol w="566878"/>
                  </a:tblGrid>
                  <a:tr h="266263">
                    <a:tc>
                      <a:txBody>
                        <a:bodyPr/>
                        <a:lstStyle/>
                        <a:p>
                          <a:pPr algn="ctr" fontAlgn="b"/>
                          <a:endParaRPr lang="en-US" sz="1000" b="0" i="0" u="none" strike="noStrike" dirty="0">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mn-lt"/>
                            </a:rPr>
                            <a:t>Fb</a:t>
                          </a:r>
                          <a:endParaRPr lang="en-US" sz="1000" b="0" i="0" u="none" strike="noStrike" dirty="0">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gridSpan="15">
                      <a:txBody>
                        <a:bodyPr/>
                        <a:lstStyle/>
                        <a:p>
                          <a:endParaRPr lang="en-US"/>
                        </a:p>
                      </a:txBody>
                      <a:tcPr marL="7214" marR="7214" marT="7214"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rotWithShape="1">
                          <a:blip r:embed="rId2"/>
                          <a:stretch>
                            <a:fillRect l="-6456" t="-9091" r="-574" b="-1611364"/>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263">
                    <a:tc>
                      <a:txBody>
                        <a:bodyPr/>
                        <a:lstStyle/>
                        <a:p>
                          <a:pPr algn="ctr" fontAlgn="b"/>
                          <a:r>
                            <a:rPr lang="en-US" sz="1000" u="none" strike="noStrike" dirty="0">
                              <a:effectLst/>
                              <a:latin typeface="+mn-lt"/>
                            </a:rPr>
                            <a:t>TR</a:t>
                          </a:r>
                          <a:endParaRPr lang="en-US" sz="1000" b="0" i="0" u="none" strike="noStrike" dirty="0">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mn-lt"/>
                            </a:rPr>
                            <a:t> </a:t>
                          </a:r>
                          <a:endParaRPr lang="en-US" sz="1000" b="0" i="0" u="none" strike="noStrike" dirty="0">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0.2</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0.25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0.3</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0.35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0.4</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0.45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0.55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0.6</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0.65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0.7</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0.75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0.8</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a:effectLst/>
                              <a:latin typeface="+mn-lt"/>
                            </a:rPr>
                            <a:t>0.85</a:t>
                          </a:r>
                          <a:endParaRPr lang="en-US" sz="1000" b="0" i="0" u="none" strike="noStrike">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mn-lt"/>
                            </a:rPr>
                            <a:t>0.9</a:t>
                          </a:r>
                          <a:endParaRPr lang="en-US" sz="1000" b="0" i="0" u="none" strike="noStrike" dirty="0">
                            <a:solidFill>
                              <a:srgbClr val="000000"/>
                            </a:solidFill>
                            <a:effectLst/>
                            <a:latin typeface="+mn-lt"/>
                          </a:endParaRPr>
                        </a:p>
                      </a:txBody>
                      <a:tcPr marL="7214" marR="7214" marT="7214"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r>
                            <a:rPr lang="en-US" sz="1000" u="none" strike="noStrike" dirty="0">
                              <a:effectLst/>
                              <a:latin typeface="+mn-lt"/>
                            </a:rPr>
                            <a:t>0.2</a:t>
                          </a:r>
                          <a:endParaRPr lang="en-US" sz="1000" b="0" i="0" u="none" strike="noStrike" dirty="0">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endParaRPr lang="en-US" sz="1000" b="0" i="0" u="none" strike="noStrike">
                            <a:solidFill>
                              <a:srgbClr val="000000"/>
                            </a:solidFill>
                            <a:effectLst/>
                            <a:latin typeface="+mn-lt"/>
                          </a:endParaRPr>
                        </a:p>
                      </a:txBody>
                      <a:tcPr marL="9525" marR="9525" marT="9525" marB="0" anchor="ctr">
                        <a:lnT w="28575" cap="flat" cmpd="sng" algn="ctr">
                          <a:solidFill>
                            <a:schemeClr val="tx1"/>
                          </a:solidFill>
                          <a:prstDash val="solid"/>
                          <a:round/>
                          <a:headEnd type="none" w="med" len="med"/>
                          <a:tailEnd type="none" w="med" len="med"/>
                        </a:lnT>
                      </a:tcP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0.25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0.3</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0.35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0.4</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0.45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a:solidFill>
                                <a:srgbClr val="000000"/>
                              </a:solidFill>
                              <a:effectLst/>
                              <a:latin typeface="+mn-lt"/>
                            </a:rPr>
                            <a:t>1.385154</a:t>
                          </a:r>
                        </a:p>
                      </a:txBody>
                      <a:tcPr marL="9525" marR="9525" marT="9525" marB="0" anchor="ctr"/>
                    </a:tc>
                    <a:tc>
                      <a:txBody>
                        <a:bodyPr/>
                        <a:lstStyle/>
                        <a:p>
                          <a:pPr algn="ctr" fontAlgn="b"/>
                          <a:r>
                            <a:rPr lang="en-US" sz="1000" b="0" i="0" u="none" strike="noStrike">
                              <a:solidFill>
                                <a:srgbClr val="000000"/>
                              </a:solidFill>
                              <a:effectLst/>
                              <a:latin typeface="+mn-lt"/>
                            </a:rPr>
                            <a:t>1.391561</a:t>
                          </a:r>
                        </a:p>
                      </a:txBody>
                      <a:tcPr marL="9525" marR="9525" marT="9525" marB="0" anchor="ctr"/>
                    </a:tc>
                    <a:tc>
                      <a:txBody>
                        <a:bodyPr/>
                        <a:lstStyle/>
                        <a:p>
                          <a:pPr algn="ctr" fontAlgn="b"/>
                          <a:r>
                            <a:rPr lang="en-US" sz="1000" b="0" i="0" u="none" strike="noStrike">
                              <a:solidFill>
                                <a:srgbClr val="000000"/>
                              </a:solidFill>
                              <a:effectLst/>
                              <a:latin typeface="+mn-lt"/>
                            </a:rPr>
                            <a:t>1.397771</a:t>
                          </a:r>
                        </a:p>
                      </a:txBody>
                      <a:tcPr marL="9525" marR="9525" marT="9525" marB="0" anchor="ctr"/>
                    </a:tc>
                    <a:tc>
                      <a:txBody>
                        <a:bodyPr/>
                        <a:lstStyle/>
                        <a:p>
                          <a:pPr algn="ctr" fontAlgn="b"/>
                          <a:r>
                            <a:rPr lang="en-US" sz="1000" b="0" i="0" u="none" strike="noStrike">
                              <a:solidFill>
                                <a:srgbClr val="000000"/>
                              </a:solidFill>
                              <a:effectLst/>
                              <a:latin typeface="+mn-lt"/>
                            </a:rPr>
                            <a:t>1.403816</a:t>
                          </a:r>
                        </a:p>
                      </a:txBody>
                      <a:tcPr marL="9525" marR="9525" marT="9525" marB="0" anchor="ctr"/>
                    </a:tc>
                    <a:tc>
                      <a:txBody>
                        <a:bodyPr/>
                        <a:lstStyle/>
                        <a:p>
                          <a:pPr algn="ctr" fontAlgn="b"/>
                          <a:r>
                            <a:rPr lang="en-US" sz="1000" b="0" i="0" u="none" strike="noStrike">
                              <a:solidFill>
                                <a:srgbClr val="000000"/>
                              </a:solidFill>
                              <a:effectLst/>
                              <a:latin typeface="+mn-lt"/>
                            </a:rPr>
                            <a:t>1.409707</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0.55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dirty="0">
                              <a:solidFill>
                                <a:srgbClr val="000000"/>
                              </a:solidFill>
                              <a:effectLst/>
                              <a:latin typeface="+mn-lt"/>
                            </a:rPr>
                            <a:t>1.373308</a:t>
                          </a:r>
                        </a:p>
                      </a:txBody>
                      <a:tcPr marL="9525" marR="9525" marT="9525" marB="0" anchor="ctr"/>
                    </a:tc>
                    <a:tc>
                      <a:txBody>
                        <a:bodyPr/>
                        <a:lstStyle/>
                        <a:p>
                          <a:pPr algn="ctr" fontAlgn="b"/>
                          <a:r>
                            <a:rPr lang="en-US" sz="1000" b="0" i="0" u="none" strike="noStrike">
                              <a:solidFill>
                                <a:srgbClr val="000000"/>
                              </a:solidFill>
                              <a:effectLst/>
                              <a:latin typeface="+mn-lt"/>
                            </a:rPr>
                            <a:t>1.378887</a:t>
                          </a:r>
                        </a:p>
                      </a:txBody>
                      <a:tcPr marL="9525" marR="9525" marT="9525" marB="0" anchor="ctr"/>
                    </a:tc>
                    <a:tc>
                      <a:txBody>
                        <a:bodyPr/>
                        <a:lstStyle/>
                        <a:p>
                          <a:pPr algn="ctr" fontAlgn="b"/>
                          <a:r>
                            <a:rPr lang="en-US" sz="1000" b="0" i="0" u="none" strike="noStrike">
                              <a:solidFill>
                                <a:srgbClr val="000000"/>
                              </a:solidFill>
                              <a:effectLst/>
                              <a:latin typeface="+mn-lt"/>
                            </a:rPr>
                            <a:t>1.384397</a:t>
                          </a:r>
                        </a:p>
                      </a:txBody>
                      <a:tcPr marL="9525" marR="9525" marT="9525" marB="0" anchor="ctr"/>
                    </a:tc>
                    <a:tc>
                      <a:txBody>
                        <a:bodyPr/>
                        <a:lstStyle/>
                        <a:p>
                          <a:pPr algn="ctr" fontAlgn="b"/>
                          <a:r>
                            <a:rPr lang="en-US" sz="1000" b="0" i="0" u="none" strike="noStrike">
                              <a:solidFill>
                                <a:srgbClr val="000000"/>
                              </a:solidFill>
                              <a:effectLst/>
                              <a:latin typeface="+mn-lt"/>
                            </a:rPr>
                            <a:t>1.389929</a:t>
                          </a:r>
                        </a:p>
                      </a:txBody>
                      <a:tcPr marL="9525" marR="9525" marT="9525" marB="0" anchor="ctr"/>
                    </a:tc>
                    <a:tc>
                      <a:txBody>
                        <a:bodyPr/>
                        <a:lstStyle/>
                        <a:p>
                          <a:pPr algn="ctr" fontAlgn="b"/>
                          <a:r>
                            <a:rPr lang="en-US" sz="1000" b="0" i="0" u="none" strike="noStrike">
                              <a:solidFill>
                                <a:srgbClr val="000000"/>
                              </a:solidFill>
                              <a:effectLst/>
                              <a:latin typeface="+mn-lt"/>
                            </a:rPr>
                            <a:t>1.395534</a:t>
                          </a:r>
                        </a:p>
                      </a:txBody>
                      <a:tcPr marL="9525" marR="9525" marT="9525" marB="0" anchor="ctr"/>
                    </a:tc>
                    <a:tc>
                      <a:txBody>
                        <a:bodyPr/>
                        <a:lstStyle/>
                        <a:p>
                          <a:pPr algn="ctr" fontAlgn="b"/>
                          <a:r>
                            <a:rPr lang="en-US" sz="1000" b="0" i="0" u="none" strike="noStrike">
                              <a:solidFill>
                                <a:srgbClr val="000000"/>
                              </a:solidFill>
                              <a:effectLst/>
                              <a:latin typeface="+mn-lt"/>
                            </a:rPr>
                            <a:t>1.400914</a:t>
                          </a:r>
                        </a:p>
                      </a:txBody>
                      <a:tcPr marL="9525" marR="9525" marT="9525" marB="0" anchor="ctr"/>
                    </a:tc>
                    <a:tc>
                      <a:txBody>
                        <a:bodyPr/>
                        <a:lstStyle/>
                        <a:p>
                          <a:pPr algn="ctr" fontAlgn="b"/>
                          <a:r>
                            <a:rPr lang="en-US" sz="1000" b="0" i="0" u="none" strike="noStrike">
                              <a:solidFill>
                                <a:srgbClr val="000000"/>
                              </a:solidFill>
                              <a:effectLst/>
                              <a:latin typeface="+mn-lt"/>
                            </a:rPr>
                            <a:t>1.406143</a:t>
                          </a:r>
                        </a:p>
                      </a:txBody>
                      <a:tcPr marL="9525" marR="9525" marT="9525" marB="0" anchor="ctr"/>
                    </a:tc>
                    <a:tc>
                      <a:txBody>
                        <a:bodyPr/>
                        <a:lstStyle/>
                        <a:p>
                          <a:pPr algn="ctr" fontAlgn="b"/>
                          <a:r>
                            <a:rPr lang="en-US" sz="1000" b="0" i="0" u="none" strike="noStrike">
                              <a:solidFill>
                                <a:srgbClr val="000000"/>
                              </a:solidFill>
                              <a:effectLst/>
                              <a:latin typeface="+mn-lt"/>
                            </a:rPr>
                            <a:t>1.411235</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0.6</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a:solidFill>
                                <a:srgbClr val="000000"/>
                              </a:solidFill>
                              <a:effectLst/>
                              <a:latin typeface="+mn-lt"/>
                            </a:rPr>
                            <a:t>1.370455</a:t>
                          </a:r>
                        </a:p>
                      </a:txBody>
                      <a:tcPr marL="9525" marR="9525" marT="9525" marB="0" anchor="ctr"/>
                    </a:tc>
                    <a:tc>
                      <a:txBody>
                        <a:bodyPr/>
                        <a:lstStyle/>
                        <a:p>
                          <a:pPr algn="ctr" fontAlgn="b"/>
                          <a:r>
                            <a:rPr lang="en-US" sz="1000" b="0" i="0" u="none" strike="noStrike">
                              <a:solidFill>
                                <a:srgbClr val="000000"/>
                              </a:solidFill>
                              <a:effectLst/>
                              <a:latin typeface="+mn-lt"/>
                            </a:rPr>
                            <a:t>1.375448</a:t>
                          </a:r>
                        </a:p>
                      </a:txBody>
                      <a:tcPr marL="9525" marR="9525" marT="9525" marB="0" anchor="ctr"/>
                    </a:tc>
                    <a:tc>
                      <a:txBody>
                        <a:bodyPr/>
                        <a:lstStyle/>
                        <a:p>
                          <a:pPr algn="ctr" fontAlgn="b"/>
                          <a:r>
                            <a:rPr lang="en-US" sz="1000" b="0" i="0" u="none" strike="noStrike">
                              <a:solidFill>
                                <a:srgbClr val="000000"/>
                              </a:solidFill>
                              <a:effectLst/>
                              <a:latin typeface="+mn-lt"/>
                            </a:rPr>
                            <a:t>1.380308</a:t>
                          </a:r>
                        </a:p>
                      </a:txBody>
                      <a:tcPr marL="9525" marR="9525" marT="9525" marB="0" anchor="ctr"/>
                    </a:tc>
                    <a:tc>
                      <a:txBody>
                        <a:bodyPr/>
                        <a:lstStyle/>
                        <a:p>
                          <a:pPr algn="ctr" fontAlgn="b"/>
                          <a:r>
                            <a:rPr lang="en-US" sz="1000" b="0" i="0" u="none" strike="noStrike">
                              <a:solidFill>
                                <a:srgbClr val="000000"/>
                              </a:solidFill>
                              <a:effectLst/>
                              <a:latin typeface="+mn-lt"/>
                            </a:rPr>
                            <a:t>1.385003</a:t>
                          </a:r>
                        </a:p>
                      </a:txBody>
                      <a:tcPr marL="9525" marR="9525" marT="9525" marB="0" anchor="ctr"/>
                    </a:tc>
                    <a:tc>
                      <a:txBody>
                        <a:bodyPr/>
                        <a:lstStyle/>
                        <a:p>
                          <a:pPr algn="ctr" fontAlgn="b"/>
                          <a:r>
                            <a:rPr lang="en-US" sz="1000" b="0" i="0" u="none" strike="noStrike">
                              <a:solidFill>
                                <a:srgbClr val="000000"/>
                              </a:solidFill>
                              <a:effectLst/>
                              <a:latin typeface="+mn-lt"/>
                            </a:rPr>
                            <a:t>1.389676</a:t>
                          </a:r>
                        </a:p>
                      </a:txBody>
                      <a:tcPr marL="9525" marR="9525" marT="9525" marB="0" anchor="ctr"/>
                    </a:tc>
                    <a:tc>
                      <a:txBody>
                        <a:bodyPr/>
                        <a:lstStyle/>
                        <a:p>
                          <a:pPr algn="ctr" fontAlgn="b"/>
                          <a:r>
                            <a:rPr lang="en-US" sz="1000" b="0" i="0" u="none" strike="noStrike">
                              <a:solidFill>
                                <a:srgbClr val="000000"/>
                              </a:solidFill>
                              <a:effectLst/>
                              <a:latin typeface="+mn-lt"/>
                            </a:rPr>
                            <a:t>1.394505</a:t>
                          </a:r>
                        </a:p>
                      </a:txBody>
                      <a:tcPr marL="9525" marR="9525" marT="9525" marB="0" anchor="ctr"/>
                    </a:tc>
                    <a:tc>
                      <a:txBody>
                        <a:bodyPr/>
                        <a:lstStyle/>
                        <a:p>
                          <a:pPr algn="ctr" fontAlgn="b"/>
                          <a:r>
                            <a:rPr lang="en-US" sz="1000" b="0" i="0" u="none" strike="noStrike">
                              <a:solidFill>
                                <a:srgbClr val="000000"/>
                              </a:solidFill>
                              <a:effectLst/>
                              <a:latin typeface="+mn-lt"/>
                            </a:rPr>
                            <a:t>1.399286</a:t>
                          </a:r>
                        </a:p>
                      </a:txBody>
                      <a:tcPr marL="9525" marR="9525" marT="9525" marB="0" anchor="ctr"/>
                    </a:tc>
                    <a:tc>
                      <a:txBody>
                        <a:bodyPr/>
                        <a:lstStyle/>
                        <a:p>
                          <a:pPr algn="ctr" fontAlgn="b"/>
                          <a:r>
                            <a:rPr lang="en-US" sz="1000" b="0" i="0" u="none" strike="noStrike">
                              <a:solidFill>
                                <a:srgbClr val="000000"/>
                              </a:solidFill>
                              <a:effectLst/>
                              <a:latin typeface="+mn-lt"/>
                            </a:rPr>
                            <a:t>1.403883</a:t>
                          </a:r>
                        </a:p>
                      </a:txBody>
                      <a:tcPr marL="9525" marR="9525" marT="9525" marB="0" anchor="ctr"/>
                    </a:tc>
                    <a:tc>
                      <a:txBody>
                        <a:bodyPr/>
                        <a:lstStyle/>
                        <a:p>
                          <a:pPr algn="ctr" fontAlgn="b"/>
                          <a:r>
                            <a:rPr lang="en-US" sz="1000" b="0" i="0" u="none" strike="noStrike">
                              <a:solidFill>
                                <a:srgbClr val="000000"/>
                              </a:solidFill>
                              <a:effectLst/>
                              <a:latin typeface="+mn-lt"/>
                            </a:rPr>
                            <a:t>1.40834</a:t>
                          </a:r>
                        </a:p>
                      </a:txBody>
                      <a:tcPr marL="9525" marR="9525" marT="9525" marB="0" anchor="ctr"/>
                    </a:tc>
                    <a:tc>
                      <a:txBody>
                        <a:bodyPr/>
                        <a:lstStyle/>
                        <a:p>
                          <a:pPr algn="ctr" fontAlgn="b"/>
                          <a:r>
                            <a:rPr lang="en-US" sz="1000" b="0" i="0" u="none" strike="noStrike">
                              <a:solidFill>
                                <a:srgbClr val="000000"/>
                              </a:solidFill>
                              <a:effectLst/>
                              <a:latin typeface="+mn-lt"/>
                            </a:rPr>
                            <a:t>1.412675</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0.65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a:solidFill>
                                <a:srgbClr val="000000"/>
                              </a:solidFill>
                              <a:effectLst/>
                              <a:latin typeface="+mn-lt"/>
                            </a:rPr>
                            <a:t>1.369878</a:t>
                          </a:r>
                        </a:p>
                      </a:txBody>
                      <a:tcPr marL="9525" marR="9525" marT="9525" marB="0" anchor="ctr">
                        <a:solidFill>
                          <a:srgbClr val="00B050"/>
                        </a:solidFill>
                      </a:tcPr>
                    </a:tc>
                    <a:tc>
                      <a:txBody>
                        <a:bodyPr/>
                        <a:lstStyle/>
                        <a:p>
                          <a:pPr algn="ctr" fontAlgn="b"/>
                          <a:r>
                            <a:rPr lang="en-US" sz="1000" b="0" i="0" u="none" strike="noStrike">
                              <a:solidFill>
                                <a:srgbClr val="000000"/>
                              </a:solidFill>
                              <a:effectLst/>
                              <a:latin typeface="+mn-lt"/>
                            </a:rPr>
                            <a:t>1.374318</a:t>
                          </a:r>
                        </a:p>
                      </a:txBody>
                      <a:tcPr marL="9525" marR="9525" marT="9525" marB="0" anchor="ctr"/>
                    </a:tc>
                    <a:tc>
                      <a:txBody>
                        <a:bodyPr/>
                        <a:lstStyle/>
                        <a:p>
                          <a:pPr algn="ctr" fontAlgn="b"/>
                          <a:r>
                            <a:rPr lang="en-US" sz="1000" b="0" i="0" u="none" strike="noStrike">
                              <a:solidFill>
                                <a:srgbClr val="000000"/>
                              </a:solidFill>
                              <a:effectLst/>
                              <a:latin typeface="+mn-lt"/>
                            </a:rPr>
                            <a:t>1.378553</a:t>
                          </a:r>
                        </a:p>
                      </a:txBody>
                      <a:tcPr marL="9525" marR="9525" marT="9525" marB="0" anchor="ctr"/>
                    </a:tc>
                    <a:tc>
                      <a:txBody>
                        <a:bodyPr/>
                        <a:lstStyle/>
                        <a:p>
                          <a:pPr algn="ctr" fontAlgn="b"/>
                          <a:r>
                            <a:rPr lang="en-US" sz="1000" b="0" i="0" u="none" strike="noStrike">
                              <a:solidFill>
                                <a:srgbClr val="000000"/>
                              </a:solidFill>
                              <a:effectLst/>
                              <a:latin typeface="+mn-lt"/>
                            </a:rPr>
                            <a:t>1.382661</a:t>
                          </a:r>
                        </a:p>
                      </a:txBody>
                      <a:tcPr marL="9525" marR="9525" marT="9525" marB="0" anchor="ctr"/>
                    </a:tc>
                    <a:tc>
                      <a:txBody>
                        <a:bodyPr/>
                        <a:lstStyle/>
                        <a:p>
                          <a:pPr algn="ctr" fontAlgn="b"/>
                          <a:r>
                            <a:rPr lang="en-US" sz="1000" b="0" i="0" u="none" strike="noStrike">
                              <a:solidFill>
                                <a:srgbClr val="000000"/>
                              </a:solidFill>
                              <a:effectLst/>
                              <a:latin typeface="+mn-lt"/>
                            </a:rPr>
                            <a:t>1.38667</a:t>
                          </a:r>
                        </a:p>
                      </a:txBody>
                      <a:tcPr marL="9525" marR="9525" marT="9525" marB="0" anchor="ctr"/>
                    </a:tc>
                    <a:tc>
                      <a:txBody>
                        <a:bodyPr/>
                        <a:lstStyle/>
                        <a:p>
                          <a:pPr algn="ctr" fontAlgn="b"/>
                          <a:r>
                            <a:rPr lang="en-US" sz="1000" b="0" i="0" u="none" strike="noStrike">
                              <a:solidFill>
                                <a:srgbClr val="000000"/>
                              </a:solidFill>
                              <a:effectLst/>
                              <a:latin typeface="+mn-lt"/>
                            </a:rPr>
                            <a:t>1.390578</a:t>
                          </a:r>
                        </a:p>
                      </a:txBody>
                      <a:tcPr marL="9525" marR="9525" marT="9525" marB="0" anchor="ctr"/>
                    </a:tc>
                    <a:tc>
                      <a:txBody>
                        <a:bodyPr/>
                        <a:lstStyle/>
                        <a:p>
                          <a:pPr algn="ctr" fontAlgn="b"/>
                          <a:r>
                            <a:rPr lang="en-US" sz="1000" b="0" i="0" u="none" strike="noStrike">
                              <a:solidFill>
                                <a:srgbClr val="000000"/>
                              </a:solidFill>
                              <a:effectLst/>
                              <a:latin typeface="+mn-lt"/>
                            </a:rPr>
                            <a:t>1.394621</a:t>
                          </a:r>
                        </a:p>
                      </a:txBody>
                      <a:tcPr marL="9525" marR="9525" marT="9525" marB="0" anchor="ctr"/>
                    </a:tc>
                    <a:tc>
                      <a:txBody>
                        <a:bodyPr/>
                        <a:lstStyle/>
                        <a:p>
                          <a:pPr algn="ctr" fontAlgn="b"/>
                          <a:r>
                            <a:rPr lang="en-US" sz="1000" b="0" i="0" u="none" strike="noStrike">
                              <a:solidFill>
                                <a:srgbClr val="000000"/>
                              </a:solidFill>
                              <a:effectLst/>
                              <a:latin typeface="+mn-lt"/>
                            </a:rPr>
                            <a:t>1.398673</a:t>
                          </a:r>
                        </a:p>
                      </a:txBody>
                      <a:tcPr marL="9525" marR="9525" marT="9525" marB="0" anchor="ctr"/>
                    </a:tc>
                    <a:tc>
                      <a:txBody>
                        <a:bodyPr/>
                        <a:lstStyle/>
                        <a:p>
                          <a:pPr algn="ctr" fontAlgn="b"/>
                          <a:r>
                            <a:rPr lang="en-US" sz="1000" b="0" i="0" u="none" strike="noStrike">
                              <a:solidFill>
                                <a:srgbClr val="000000"/>
                              </a:solidFill>
                              <a:effectLst/>
                              <a:latin typeface="+mn-lt"/>
                            </a:rPr>
                            <a:t>1.402718</a:t>
                          </a:r>
                        </a:p>
                      </a:txBody>
                      <a:tcPr marL="9525" marR="9525" marT="9525" marB="0" anchor="ctr"/>
                    </a:tc>
                    <a:tc>
                      <a:txBody>
                        <a:bodyPr/>
                        <a:lstStyle/>
                        <a:p>
                          <a:pPr algn="ctr" fontAlgn="b"/>
                          <a:r>
                            <a:rPr lang="en-US" sz="1000" b="0" i="0" u="none" strike="noStrike">
                              <a:solidFill>
                                <a:srgbClr val="000000"/>
                              </a:solidFill>
                              <a:effectLst/>
                              <a:latin typeface="+mn-lt"/>
                            </a:rPr>
                            <a:t>1.406606</a:t>
                          </a:r>
                        </a:p>
                      </a:txBody>
                      <a:tcPr marL="9525" marR="9525" marT="9525" marB="0" anchor="ctr"/>
                    </a:tc>
                    <a:tc>
                      <a:txBody>
                        <a:bodyPr/>
                        <a:lstStyle/>
                        <a:p>
                          <a:pPr algn="ctr" fontAlgn="b"/>
                          <a:r>
                            <a:rPr lang="en-US" sz="1000" b="0" i="0" u="none" strike="noStrike">
                              <a:solidFill>
                                <a:srgbClr val="000000"/>
                              </a:solidFill>
                              <a:effectLst/>
                              <a:latin typeface="+mn-lt"/>
                            </a:rPr>
                            <a:t>1.410361</a:t>
                          </a:r>
                        </a:p>
                      </a:txBody>
                      <a:tcPr marL="9525" marR="9525" marT="9525" marB="0" anchor="ctr"/>
                    </a:tc>
                    <a:tc>
                      <a:txBody>
                        <a:bodyPr/>
                        <a:lstStyle/>
                        <a:p>
                          <a:pPr algn="ctr" fontAlgn="b"/>
                          <a:r>
                            <a:rPr lang="en-US" sz="1000" b="0" i="0" u="none" strike="noStrike">
                              <a:solidFill>
                                <a:srgbClr val="000000"/>
                              </a:solidFill>
                              <a:effectLst/>
                              <a:latin typeface="+mn-lt"/>
                            </a:rPr>
                            <a:t>1.413997</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0.7</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000" b="0" i="0" u="none" strike="noStrike">
                              <a:solidFill>
                                <a:srgbClr val="000000"/>
                              </a:solidFill>
                              <a:effectLst/>
                              <a:latin typeface="+mn-lt"/>
                            </a:rPr>
                            <a:t>1.375411</a:t>
                          </a:r>
                        </a:p>
                      </a:txBody>
                      <a:tcPr marL="9525" marR="9525" marT="9525" marB="0" anchor="ctr"/>
                    </a:tc>
                    <a:tc>
                      <a:txBody>
                        <a:bodyPr/>
                        <a:lstStyle/>
                        <a:p>
                          <a:pPr algn="ctr" fontAlgn="b"/>
                          <a:r>
                            <a:rPr lang="en-US" sz="1000" b="0" i="0" u="none" strike="noStrike" dirty="0">
                              <a:solidFill>
                                <a:srgbClr val="000000"/>
                              </a:solidFill>
                              <a:effectLst/>
                              <a:latin typeface="+mn-lt"/>
                            </a:rPr>
                            <a:t>1.37917</a:t>
                          </a:r>
                        </a:p>
                      </a:txBody>
                      <a:tcPr marL="9525" marR="9525" marT="9525" marB="0" anchor="ctr"/>
                    </a:tc>
                    <a:tc>
                      <a:txBody>
                        <a:bodyPr/>
                        <a:lstStyle/>
                        <a:p>
                          <a:pPr algn="ctr" fontAlgn="b"/>
                          <a:r>
                            <a:rPr lang="en-US" sz="1000" b="0" i="0" u="none" strike="noStrike">
                              <a:solidFill>
                                <a:srgbClr val="000000"/>
                              </a:solidFill>
                              <a:effectLst/>
                              <a:latin typeface="+mn-lt"/>
                            </a:rPr>
                            <a:t>1.382732</a:t>
                          </a:r>
                        </a:p>
                      </a:txBody>
                      <a:tcPr marL="9525" marR="9525" marT="9525" marB="0" anchor="ctr"/>
                    </a:tc>
                    <a:tc>
                      <a:txBody>
                        <a:bodyPr/>
                        <a:lstStyle/>
                        <a:p>
                          <a:pPr algn="ctr" fontAlgn="b"/>
                          <a:r>
                            <a:rPr lang="en-US" sz="1000" b="0" i="0" u="none" strike="noStrike">
                              <a:solidFill>
                                <a:srgbClr val="000000"/>
                              </a:solidFill>
                              <a:effectLst/>
                              <a:latin typeface="+mn-lt"/>
                            </a:rPr>
                            <a:t>1.386117</a:t>
                          </a:r>
                        </a:p>
                      </a:txBody>
                      <a:tcPr marL="9525" marR="9525" marT="9525" marB="0" anchor="ctr"/>
                    </a:tc>
                    <a:tc>
                      <a:txBody>
                        <a:bodyPr/>
                        <a:lstStyle/>
                        <a:p>
                          <a:pPr algn="ctr" fontAlgn="b"/>
                          <a:r>
                            <a:rPr lang="en-US" sz="1000" b="0" i="0" u="none" strike="noStrike">
                              <a:solidFill>
                                <a:srgbClr val="000000"/>
                              </a:solidFill>
                              <a:effectLst/>
                              <a:latin typeface="+mn-lt"/>
                            </a:rPr>
                            <a:t>1.389424</a:t>
                          </a:r>
                        </a:p>
                      </a:txBody>
                      <a:tcPr marL="9525" marR="9525" marT="9525" marB="0" anchor="ctr"/>
                    </a:tc>
                    <a:tc>
                      <a:txBody>
                        <a:bodyPr/>
                        <a:lstStyle/>
                        <a:p>
                          <a:pPr algn="ctr" fontAlgn="b"/>
                          <a:r>
                            <a:rPr lang="en-US" sz="1000" b="0" i="0" u="none" strike="noStrike">
                              <a:solidFill>
                                <a:srgbClr val="000000"/>
                              </a:solidFill>
                              <a:effectLst/>
                              <a:latin typeface="+mn-lt"/>
                            </a:rPr>
                            <a:t>1.392682</a:t>
                          </a:r>
                        </a:p>
                      </a:txBody>
                      <a:tcPr marL="9525" marR="9525" marT="9525" marB="0" anchor="ctr"/>
                    </a:tc>
                    <a:tc>
                      <a:txBody>
                        <a:bodyPr/>
                        <a:lstStyle/>
                        <a:p>
                          <a:pPr algn="ctr" fontAlgn="b"/>
                          <a:r>
                            <a:rPr lang="en-US" sz="1000" b="0" i="0" u="none" strike="noStrike">
                              <a:solidFill>
                                <a:srgbClr val="000000"/>
                              </a:solidFill>
                              <a:effectLst/>
                              <a:latin typeface="+mn-lt"/>
                            </a:rPr>
                            <a:t>1.395986</a:t>
                          </a:r>
                        </a:p>
                      </a:txBody>
                      <a:tcPr marL="9525" marR="9525" marT="9525" marB="0" anchor="ctr"/>
                    </a:tc>
                    <a:tc>
                      <a:txBody>
                        <a:bodyPr/>
                        <a:lstStyle/>
                        <a:p>
                          <a:pPr algn="ctr" fontAlgn="b"/>
                          <a:r>
                            <a:rPr lang="en-US" sz="1000" b="0" i="0" u="none" strike="noStrike">
                              <a:solidFill>
                                <a:srgbClr val="000000"/>
                              </a:solidFill>
                              <a:effectLst/>
                              <a:latin typeface="+mn-lt"/>
                            </a:rPr>
                            <a:t>1.399294</a:t>
                          </a:r>
                        </a:p>
                      </a:txBody>
                      <a:tcPr marL="9525" marR="9525" marT="9525" marB="0" anchor="ctr"/>
                    </a:tc>
                    <a:tc>
                      <a:txBody>
                        <a:bodyPr/>
                        <a:lstStyle/>
                        <a:p>
                          <a:pPr algn="ctr" fontAlgn="b"/>
                          <a:r>
                            <a:rPr lang="en-US" sz="1000" b="0" i="0" u="none" strike="noStrike">
                              <a:solidFill>
                                <a:srgbClr val="000000"/>
                              </a:solidFill>
                              <a:effectLst/>
                              <a:latin typeface="+mn-lt"/>
                            </a:rPr>
                            <a:t>1.402622</a:t>
                          </a:r>
                        </a:p>
                      </a:txBody>
                      <a:tcPr marL="9525" marR="9525" marT="9525" marB="0" anchor="ctr"/>
                    </a:tc>
                    <a:tc>
                      <a:txBody>
                        <a:bodyPr/>
                        <a:lstStyle/>
                        <a:p>
                          <a:pPr algn="ctr" fontAlgn="b"/>
                          <a:r>
                            <a:rPr lang="en-US" sz="1000" b="0" i="0" u="none" strike="noStrike">
                              <a:solidFill>
                                <a:srgbClr val="000000"/>
                              </a:solidFill>
                              <a:effectLst/>
                              <a:latin typeface="+mn-lt"/>
                            </a:rPr>
                            <a:t>1.40597</a:t>
                          </a:r>
                        </a:p>
                      </a:txBody>
                      <a:tcPr marL="9525" marR="9525" marT="9525" marB="0" anchor="ctr"/>
                    </a:tc>
                    <a:tc>
                      <a:txBody>
                        <a:bodyPr/>
                        <a:lstStyle/>
                        <a:p>
                          <a:pPr algn="ctr" fontAlgn="b"/>
                          <a:r>
                            <a:rPr lang="en-US" sz="1000" b="0" i="0" u="none" strike="noStrike">
                              <a:solidFill>
                                <a:srgbClr val="000000"/>
                              </a:solidFill>
                              <a:effectLst/>
                              <a:latin typeface="+mn-lt"/>
                            </a:rPr>
                            <a:t>1.40918</a:t>
                          </a:r>
                        </a:p>
                      </a:txBody>
                      <a:tcPr marL="9525" marR="9525" marT="9525" marB="0" anchor="ctr"/>
                    </a:tc>
                    <a:tc>
                      <a:txBody>
                        <a:bodyPr/>
                        <a:lstStyle/>
                        <a:p>
                          <a:pPr algn="ctr" fontAlgn="b"/>
                          <a:r>
                            <a:rPr lang="en-US" sz="1000" b="0" i="0" u="none" strike="noStrike">
                              <a:solidFill>
                                <a:srgbClr val="000000"/>
                              </a:solidFill>
                              <a:effectLst/>
                              <a:latin typeface="+mn-lt"/>
                            </a:rPr>
                            <a:t>1.412262</a:t>
                          </a: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0.75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endParaRPr lang="en-US" sz="1000" b="0" i="0" u="none" strike="noStrike">
                            <a:solidFill>
                              <a:srgbClr val="000000"/>
                            </a:solidFill>
                            <a:effectLst/>
                            <a:latin typeface="+mn-lt"/>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r>
                            <a:rPr lang="en-US" sz="1000" b="0" i="0" u="none" strike="noStrike">
                              <a:solidFill>
                                <a:srgbClr val="000000"/>
                              </a:solidFill>
                              <a:effectLst/>
                              <a:latin typeface="+mn-lt"/>
                            </a:rPr>
                            <a:t>1.381897</a:t>
                          </a:r>
                        </a:p>
                      </a:txBody>
                      <a:tcPr marL="9525" marR="9525" marT="9525" marB="0" anchor="ctr"/>
                    </a:tc>
                    <a:tc>
                      <a:txBody>
                        <a:bodyPr/>
                        <a:lstStyle/>
                        <a:p>
                          <a:pPr algn="ctr" fontAlgn="b"/>
                          <a:r>
                            <a:rPr lang="en-US" sz="1000" b="0" i="0" u="none" strike="noStrike">
                              <a:solidFill>
                                <a:srgbClr val="000000"/>
                              </a:solidFill>
                              <a:effectLst/>
                              <a:latin typeface="+mn-lt"/>
                            </a:rPr>
                            <a:t>1.384918</a:t>
                          </a:r>
                        </a:p>
                      </a:txBody>
                      <a:tcPr marL="9525" marR="9525" marT="9525" marB="0" anchor="ctr"/>
                    </a:tc>
                    <a:tc>
                      <a:txBody>
                        <a:bodyPr/>
                        <a:lstStyle/>
                        <a:p>
                          <a:pPr algn="ctr" fontAlgn="b"/>
                          <a:r>
                            <a:rPr lang="en-US" sz="1000" b="0" i="0" u="none" strike="noStrike">
                              <a:solidFill>
                                <a:srgbClr val="000000"/>
                              </a:solidFill>
                              <a:effectLst/>
                              <a:latin typeface="+mn-lt"/>
                            </a:rPr>
                            <a:t>1.387829</a:t>
                          </a:r>
                        </a:p>
                      </a:txBody>
                      <a:tcPr marL="9525" marR="9525" marT="9525" marB="0" anchor="ctr"/>
                    </a:tc>
                    <a:tc>
                      <a:txBody>
                        <a:bodyPr/>
                        <a:lstStyle/>
                        <a:p>
                          <a:pPr algn="ctr" fontAlgn="b"/>
                          <a:r>
                            <a:rPr lang="en-US" sz="1000" b="0" i="0" u="none" strike="noStrike">
                              <a:solidFill>
                                <a:srgbClr val="000000"/>
                              </a:solidFill>
                              <a:effectLst/>
                              <a:latin typeface="+mn-lt"/>
                            </a:rPr>
                            <a:t>1.39056</a:t>
                          </a:r>
                        </a:p>
                      </a:txBody>
                      <a:tcPr marL="9525" marR="9525" marT="9525" marB="0" anchor="ctr"/>
                    </a:tc>
                    <a:tc>
                      <a:txBody>
                        <a:bodyPr/>
                        <a:lstStyle/>
                        <a:p>
                          <a:pPr algn="ctr" fontAlgn="b"/>
                          <a:r>
                            <a:rPr lang="en-US" sz="1000" b="0" i="0" u="none" strike="noStrike">
                              <a:solidFill>
                                <a:srgbClr val="000000"/>
                              </a:solidFill>
                              <a:effectLst/>
                              <a:latin typeface="+mn-lt"/>
                            </a:rPr>
                            <a:t>1.393207</a:t>
                          </a:r>
                        </a:p>
                      </a:txBody>
                      <a:tcPr marL="9525" marR="9525" marT="9525" marB="0" anchor="ctr"/>
                    </a:tc>
                    <a:tc>
                      <a:txBody>
                        <a:bodyPr/>
                        <a:lstStyle/>
                        <a:p>
                          <a:pPr algn="ctr" fontAlgn="b"/>
                          <a:r>
                            <a:rPr lang="en-US" sz="1000" b="0" i="0" u="none" strike="noStrike">
                              <a:solidFill>
                                <a:srgbClr val="000000"/>
                              </a:solidFill>
                              <a:effectLst/>
                              <a:latin typeface="+mn-lt"/>
                            </a:rPr>
                            <a:t>1.395847</a:t>
                          </a:r>
                        </a:p>
                      </a:txBody>
                      <a:tcPr marL="9525" marR="9525" marT="9525" marB="0" anchor="ctr"/>
                    </a:tc>
                    <a:tc>
                      <a:txBody>
                        <a:bodyPr/>
                        <a:lstStyle/>
                        <a:p>
                          <a:pPr algn="ctr" fontAlgn="b"/>
                          <a:r>
                            <a:rPr lang="en-US" sz="1000" b="0" i="0" u="none" strike="noStrike">
                              <a:solidFill>
                                <a:srgbClr val="000000"/>
                              </a:solidFill>
                              <a:effectLst/>
                              <a:latin typeface="+mn-lt"/>
                            </a:rPr>
                            <a:t>1.39846</a:t>
                          </a:r>
                        </a:p>
                      </a:txBody>
                      <a:tcPr marL="9525" marR="9525" marT="9525" marB="0" anchor="ctr"/>
                    </a:tc>
                    <a:tc>
                      <a:txBody>
                        <a:bodyPr/>
                        <a:lstStyle/>
                        <a:p>
                          <a:pPr algn="ctr" fontAlgn="b"/>
                          <a:r>
                            <a:rPr lang="en-US" sz="1000" b="0" i="0" u="none" strike="noStrike">
                              <a:solidFill>
                                <a:srgbClr val="000000"/>
                              </a:solidFill>
                              <a:effectLst/>
                              <a:latin typeface="+mn-lt"/>
                            </a:rPr>
                            <a:t>1.401065</a:t>
                          </a:r>
                        </a:p>
                      </a:txBody>
                      <a:tcPr marL="9525" marR="9525" marT="9525" marB="0" anchor="ctr"/>
                    </a:tc>
                    <a:tc>
                      <a:txBody>
                        <a:bodyPr/>
                        <a:lstStyle/>
                        <a:p>
                          <a:pPr algn="ctr" fontAlgn="b"/>
                          <a:r>
                            <a:rPr lang="en-US" sz="1000" b="0" i="0" u="none" strike="noStrike">
                              <a:solidFill>
                                <a:srgbClr val="000000"/>
                              </a:solidFill>
                              <a:effectLst/>
                              <a:latin typeface="+mn-lt"/>
                            </a:rPr>
                            <a:t>1.403694</a:t>
                          </a:r>
                        </a:p>
                      </a:txBody>
                      <a:tcPr marL="9525" marR="9525" marT="9525" marB="0" anchor="ctr"/>
                    </a:tc>
                    <a:tc>
                      <a:txBody>
                        <a:bodyPr/>
                        <a:lstStyle/>
                        <a:p>
                          <a:pPr algn="ctr" fontAlgn="b"/>
                          <a:r>
                            <a:rPr lang="en-US" sz="1000" b="0" i="0" u="none" strike="noStrike">
                              <a:solidFill>
                                <a:srgbClr val="000000"/>
                              </a:solidFill>
                              <a:effectLst/>
                              <a:latin typeface="+mn-lt"/>
                            </a:rPr>
                            <a:t>1.40637</a:t>
                          </a:r>
                        </a:p>
                      </a:txBody>
                      <a:tcPr marL="9525" marR="9525" marT="9525" marB="0" anchor="ctr"/>
                    </a:tc>
                    <a:tc>
                      <a:txBody>
                        <a:bodyPr/>
                        <a:lstStyle/>
                        <a:p>
                          <a:pPr algn="ctr" fontAlgn="b"/>
                          <a:r>
                            <a:rPr lang="en-US" sz="1000" b="0" i="0" u="none" strike="noStrike">
                              <a:solidFill>
                                <a:srgbClr val="000000"/>
                              </a:solidFill>
                              <a:effectLst/>
                              <a:latin typeface="+mn-lt"/>
                            </a:rPr>
                            <a:t>1.409053</a:t>
                          </a:r>
                        </a:p>
                      </a:txBody>
                      <a:tcPr marL="9525" marR="9525" marT="9525" marB="0" anchor="ctr"/>
                    </a:tc>
                    <a:tc>
                      <a:txBody>
                        <a:bodyPr/>
                        <a:lstStyle/>
                        <a:p>
                          <a:pPr algn="ctr" fontAlgn="b"/>
                          <a:r>
                            <a:rPr lang="en-US" sz="1000" b="0" i="0" u="none" strike="noStrike">
                              <a:solidFill>
                                <a:srgbClr val="000000"/>
                              </a:solidFill>
                              <a:effectLst/>
                              <a:latin typeface="+mn-lt"/>
                            </a:rPr>
                            <a:t>1.411621</a:t>
                          </a:r>
                        </a:p>
                      </a:txBody>
                      <a:tcPr marL="9525" marR="9525" marT="9525" marB="0" anchor="ctr"/>
                    </a:tc>
                    <a:tc>
                      <a:txBody>
                        <a:bodyPr/>
                        <a:lstStyle/>
                        <a:p>
                          <a:pPr algn="ctr" fontAlgn="b"/>
                          <a:r>
                            <a:rPr lang="en-US" sz="1000" b="0" i="0" u="none" strike="noStrike">
                              <a:solidFill>
                                <a:srgbClr val="000000"/>
                              </a:solidFill>
                              <a:effectLst/>
                              <a:latin typeface="+mn-lt"/>
                            </a:rPr>
                            <a:t>1.414056</a:t>
                          </a:r>
                        </a:p>
                      </a:txBody>
                      <a:tcPr marL="9525" marR="9525" marT="9525" marB="0" anchor="ctr"/>
                    </a:tc>
                    <a:tc>
                      <a:txBody>
                        <a:bodyPr/>
                        <a:lstStyle/>
                        <a:p>
                          <a:pPr algn="ctr" fontAlgn="b"/>
                          <a:endParaRPr lang="en-US" sz="1000" b="0" i="0" u="none" strike="noStrike" dirty="0">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0.8</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b="0" i="0" u="none" strike="noStrike">
                              <a:solidFill>
                                <a:srgbClr val="000000"/>
                              </a:solidFill>
                              <a:effectLst/>
                              <a:latin typeface="+mn-lt"/>
                            </a:rPr>
                            <a:t>1.389152</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r>
                            <a:rPr lang="en-US" sz="1000" b="0" i="0" u="none" strike="noStrike">
                              <a:solidFill>
                                <a:srgbClr val="000000"/>
                              </a:solidFill>
                              <a:effectLst/>
                              <a:latin typeface="+mn-lt"/>
                            </a:rPr>
                            <a:t>1.391465</a:t>
                          </a:r>
                        </a:p>
                      </a:txBody>
                      <a:tcPr marL="9525" marR="9525" marT="9525" marB="0" anchor="ctr"/>
                    </a:tc>
                    <a:tc>
                      <a:txBody>
                        <a:bodyPr/>
                        <a:lstStyle/>
                        <a:p>
                          <a:pPr algn="ctr" fontAlgn="b"/>
                          <a:r>
                            <a:rPr lang="en-US" sz="1000" b="0" i="0" u="none" strike="noStrike">
                              <a:solidFill>
                                <a:srgbClr val="000000"/>
                              </a:solidFill>
                              <a:effectLst/>
                              <a:latin typeface="+mn-lt"/>
                            </a:rPr>
                            <a:t>1.393711</a:t>
                          </a:r>
                        </a:p>
                      </a:txBody>
                      <a:tcPr marL="9525" marR="9525" marT="9525" marB="0" anchor="ctr"/>
                    </a:tc>
                    <a:tc>
                      <a:txBody>
                        <a:bodyPr/>
                        <a:lstStyle/>
                        <a:p>
                          <a:pPr algn="ctr" fontAlgn="b"/>
                          <a:r>
                            <a:rPr lang="en-US" sz="1000" b="0" i="0" u="none" strike="noStrike">
                              <a:solidFill>
                                <a:srgbClr val="000000"/>
                              </a:solidFill>
                              <a:effectLst/>
                              <a:latin typeface="+mn-lt"/>
                            </a:rPr>
                            <a:t>1.395841</a:t>
                          </a:r>
                        </a:p>
                      </a:txBody>
                      <a:tcPr marL="9525" marR="9525" marT="9525" marB="0" anchor="ctr"/>
                    </a:tc>
                    <a:tc>
                      <a:txBody>
                        <a:bodyPr/>
                        <a:lstStyle/>
                        <a:p>
                          <a:pPr algn="ctr" fontAlgn="b"/>
                          <a:r>
                            <a:rPr lang="en-US" sz="1000" b="0" i="0" u="none" strike="noStrike">
                              <a:solidFill>
                                <a:srgbClr val="000000"/>
                              </a:solidFill>
                              <a:effectLst/>
                              <a:latin typeface="+mn-lt"/>
                            </a:rPr>
                            <a:t>1.39786</a:t>
                          </a:r>
                        </a:p>
                      </a:txBody>
                      <a:tcPr marL="9525" marR="9525" marT="9525" marB="0" anchor="ctr"/>
                    </a:tc>
                    <a:tc>
                      <a:txBody>
                        <a:bodyPr/>
                        <a:lstStyle/>
                        <a:p>
                          <a:pPr algn="ctr" fontAlgn="b"/>
                          <a:r>
                            <a:rPr lang="en-US" sz="1000" b="0" i="0" u="none" strike="noStrike">
                              <a:solidFill>
                                <a:srgbClr val="000000"/>
                              </a:solidFill>
                              <a:effectLst/>
                              <a:latin typeface="+mn-lt"/>
                            </a:rPr>
                            <a:t>1.399843</a:t>
                          </a:r>
                        </a:p>
                      </a:txBody>
                      <a:tcPr marL="9525" marR="9525" marT="9525" marB="0" anchor="ctr"/>
                    </a:tc>
                    <a:tc>
                      <a:txBody>
                        <a:bodyPr/>
                        <a:lstStyle/>
                        <a:p>
                          <a:pPr algn="ctr" fontAlgn="b"/>
                          <a:r>
                            <a:rPr lang="en-US" sz="1000" b="0" i="0" u="none" strike="noStrike">
                              <a:solidFill>
                                <a:srgbClr val="000000"/>
                              </a:solidFill>
                              <a:effectLst/>
                              <a:latin typeface="+mn-lt"/>
                            </a:rPr>
                            <a:t>1.401843</a:t>
                          </a:r>
                        </a:p>
                      </a:txBody>
                      <a:tcPr marL="9525" marR="9525" marT="9525" marB="0" anchor="ctr"/>
                    </a:tc>
                    <a:tc>
                      <a:txBody>
                        <a:bodyPr/>
                        <a:lstStyle/>
                        <a:p>
                          <a:pPr algn="ctr" fontAlgn="b"/>
                          <a:r>
                            <a:rPr lang="en-US" sz="1000" b="0" i="0" u="none" strike="noStrike">
                              <a:solidFill>
                                <a:srgbClr val="000000"/>
                              </a:solidFill>
                              <a:effectLst/>
                              <a:latin typeface="+mn-lt"/>
                            </a:rPr>
                            <a:t>1.403839</a:t>
                          </a:r>
                        </a:p>
                      </a:txBody>
                      <a:tcPr marL="9525" marR="9525" marT="9525" marB="0" anchor="ctr"/>
                    </a:tc>
                    <a:tc>
                      <a:txBody>
                        <a:bodyPr/>
                        <a:lstStyle/>
                        <a:p>
                          <a:pPr algn="ctr" fontAlgn="b"/>
                          <a:r>
                            <a:rPr lang="en-US" sz="1000" b="0" i="0" u="none" strike="noStrike">
                              <a:solidFill>
                                <a:srgbClr val="000000"/>
                              </a:solidFill>
                              <a:effectLst/>
                              <a:latin typeface="+mn-lt"/>
                            </a:rPr>
                            <a:t>1.405828</a:t>
                          </a:r>
                        </a:p>
                      </a:txBody>
                      <a:tcPr marL="9525" marR="9525" marT="9525" marB="0" anchor="ctr"/>
                    </a:tc>
                    <a:tc>
                      <a:txBody>
                        <a:bodyPr/>
                        <a:lstStyle/>
                        <a:p>
                          <a:pPr algn="ctr" fontAlgn="b"/>
                          <a:r>
                            <a:rPr lang="en-US" sz="1000" b="0" i="0" u="none" strike="noStrike">
                              <a:solidFill>
                                <a:srgbClr val="000000"/>
                              </a:solidFill>
                              <a:effectLst/>
                              <a:latin typeface="+mn-lt"/>
                            </a:rPr>
                            <a:t>1.407862</a:t>
                          </a:r>
                        </a:p>
                      </a:txBody>
                      <a:tcPr marL="9525" marR="9525" marT="9525" marB="0" anchor="ctr"/>
                    </a:tc>
                    <a:tc>
                      <a:txBody>
                        <a:bodyPr/>
                        <a:lstStyle/>
                        <a:p>
                          <a:pPr algn="ctr" fontAlgn="b"/>
                          <a:r>
                            <a:rPr lang="en-US" sz="1000" b="0" i="0" u="none" strike="noStrike">
                              <a:solidFill>
                                <a:srgbClr val="000000"/>
                              </a:solidFill>
                              <a:effectLst/>
                              <a:latin typeface="+mn-lt"/>
                            </a:rPr>
                            <a:t>1.409921</a:t>
                          </a:r>
                        </a:p>
                      </a:txBody>
                      <a:tcPr marL="9525" marR="9525" marT="9525" marB="0" anchor="ctr"/>
                    </a:tc>
                    <a:tc>
                      <a:txBody>
                        <a:bodyPr/>
                        <a:lstStyle/>
                        <a:p>
                          <a:pPr algn="ctr" fontAlgn="b"/>
                          <a:r>
                            <a:rPr lang="en-US" sz="1000" b="0" i="0" u="none" strike="noStrike">
                              <a:solidFill>
                                <a:srgbClr val="000000"/>
                              </a:solidFill>
                              <a:effectLst/>
                              <a:latin typeface="+mn-lt"/>
                            </a:rPr>
                            <a:t>1.411977</a:t>
                          </a:r>
                        </a:p>
                      </a:txBody>
                      <a:tcPr marL="9525" marR="9525" marT="9525" marB="0" anchor="ctr"/>
                    </a:tc>
                    <a:tc>
                      <a:txBody>
                        <a:bodyPr/>
                        <a:lstStyle/>
                        <a:p>
                          <a:pPr algn="ctr" fontAlgn="b"/>
                          <a:r>
                            <a:rPr lang="en-US" sz="1000" b="0" i="0" u="none" strike="noStrike">
                              <a:solidFill>
                                <a:srgbClr val="000000"/>
                              </a:solidFill>
                              <a:effectLst/>
                              <a:latin typeface="+mn-lt"/>
                            </a:rPr>
                            <a:t>1.413904</a:t>
                          </a:r>
                        </a:p>
                      </a:txBody>
                      <a:tcPr marL="9525" marR="9525" marT="9525" marB="0" anchor="ctr"/>
                    </a:tc>
                    <a:tc>
                      <a:txBody>
                        <a:bodyPr/>
                        <a:lstStyle/>
                        <a:p>
                          <a:pPr algn="ctr" fontAlgn="b"/>
                          <a:r>
                            <a:rPr lang="en-US" sz="1000" b="0" i="0" u="none" strike="noStrike">
                              <a:solidFill>
                                <a:srgbClr val="000000"/>
                              </a:solidFill>
                              <a:effectLst/>
                              <a:latin typeface="+mn-lt"/>
                            </a:rPr>
                            <a:t>1.415729</a:t>
                          </a:r>
                        </a:p>
                      </a:txBody>
                      <a:tcPr marL="9525" marR="9525" marT="9525" marB="0" anchor="ctr"/>
                    </a:tc>
                    <a:tc>
                      <a:txBody>
                        <a:bodyPr/>
                        <a:lstStyle/>
                        <a:p>
                          <a:pPr algn="ctr" fontAlgn="b"/>
                          <a:r>
                            <a:rPr lang="en-US" sz="1000" b="0" i="0" u="none" strike="noStrike">
                              <a:solidFill>
                                <a:srgbClr val="000000"/>
                              </a:solidFill>
                              <a:effectLst/>
                              <a:latin typeface="+mn-lt"/>
                            </a:rPr>
                            <a:t>1.417515</a:t>
                          </a: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0.85</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b="0" i="0" u="none" strike="noStrike">
                              <a:solidFill>
                                <a:srgbClr val="000000"/>
                              </a:solidFill>
                              <a:effectLst/>
                              <a:latin typeface="+mn-lt"/>
                            </a:rPr>
                            <a:t>1.398541</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r>
                            <a:rPr lang="en-US" sz="1000" b="0" i="0" u="none" strike="noStrike">
                              <a:solidFill>
                                <a:srgbClr val="000000"/>
                              </a:solidFill>
                              <a:effectLst/>
                              <a:latin typeface="+mn-lt"/>
                            </a:rPr>
                            <a:t>1.400138</a:t>
                          </a:r>
                        </a:p>
                      </a:txBody>
                      <a:tcPr marL="9525" marR="9525" marT="9525" marB="0" anchor="ctr"/>
                    </a:tc>
                    <a:tc>
                      <a:txBody>
                        <a:bodyPr/>
                        <a:lstStyle/>
                        <a:p>
                          <a:pPr algn="ctr" fontAlgn="b"/>
                          <a:r>
                            <a:rPr lang="en-US" sz="1000" b="0" i="0" u="none" strike="noStrike">
                              <a:solidFill>
                                <a:srgbClr val="000000"/>
                              </a:solidFill>
                              <a:effectLst/>
                              <a:latin typeface="+mn-lt"/>
                            </a:rPr>
                            <a:t>1.401634</a:t>
                          </a:r>
                        </a:p>
                      </a:txBody>
                      <a:tcPr marL="9525" marR="9525" marT="9525" marB="0" anchor="ctr"/>
                    </a:tc>
                    <a:tc>
                      <a:txBody>
                        <a:bodyPr/>
                        <a:lstStyle/>
                        <a:p>
                          <a:pPr algn="ctr" fontAlgn="b"/>
                          <a:r>
                            <a:rPr lang="en-US" sz="1000" b="0" i="0" u="none" strike="noStrike">
                              <a:solidFill>
                                <a:srgbClr val="000000"/>
                              </a:solidFill>
                              <a:effectLst/>
                              <a:latin typeface="+mn-lt"/>
                            </a:rPr>
                            <a:t>1.40309</a:t>
                          </a:r>
                        </a:p>
                      </a:txBody>
                      <a:tcPr marL="9525" marR="9525" marT="9525" marB="0" anchor="ctr"/>
                    </a:tc>
                    <a:tc>
                      <a:txBody>
                        <a:bodyPr/>
                        <a:lstStyle/>
                        <a:p>
                          <a:pPr algn="ctr" fontAlgn="b"/>
                          <a:r>
                            <a:rPr lang="en-US" sz="1000" b="0" i="0" u="none" strike="noStrike">
                              <a:solidFill>
                                <a:srgbClr val="000000"/>
                              </a:solidFill>
                              <a:effectLst/>
                              <a:latin typeface="+mn-lt"/>
                            </a:rPr>
                            <a:t>1.404518</a:t>
                          </a:r>
                        </a:p>
                      </a:txBody>
                      <a:tcPr marL="9525" marR="9525" marT="9525" marB="0" anchor="ctr"/>
                    </a:tc>
                    <a:tc>
                      <a:txBody>
                        <a:bodyPr/>
                        <a:lstStyle/>
                        <a:p>
                          <a:pPr algn="ctr" fontAlgn="b"/>
                          <a:r>
                            <a:rPr lang="en-US" sz="1000" b="0" i="0" u="none" strike="noStrike">
                              <a:solidFill>
                                <a:srgbClr val="000000"/>
                              </a:solidFill>
                              <a:effectLst/>
                              <a:latin typeface="+mn-lt"/>
                            </a:rPr>
                            <a:t>1.405956</a:t>
                          </a:r>
                        </a:p>
                      </a:txBody>
                      <a:tcPr marL="9525" marR="9525" marT="9525" marB="0" anchor="ctr"/>
                    </a:tc>
                    <a:tc>
                      <a:txBody>
                        <a:bodyPr/>
                        <a:lstStyle/>
                        <a:p>
                          <a:pPr algn="ctr" fontAlgn="b"/>
                          <a:r>
                            <a:rPr lang="en-US" sz="1000" b="0" i="0" u="none" strike="noStrike">
                              <a:solidFill>
                                <a:srgbClr val="000000"/>
                              </a:solidFill>
                              <a:effectLst/>
                              <a:latin typeface="+mn-lt"/>
                            </a:rPr>
                            <a:t>1.407385</a:t>
                          </a:r>
                        </a:p>
                      </a:txBody>
                      <a:tcPr marL="9525" marR="9525" marT="9525" marB="0" anchor="ctr"/>
                    </a:tc>
                    <a:tc>
                      <a:txBody>
                        <a:bodyPr/>
                        <a:lstStyle/>
                        <a:p>
                          <a:pPr algn="ctr" fontAlgn="b"/>
                          <a:r>
                            <a:rPr lang="en-US" sz="1000" b="0" i="0" u="none" strike="noStrike">
                              <a:solidFill>
                                <a:srgbClr val="000000"/>
                              </a:solidFill>
                              <a:effectLst/>
                              <a:latin typeface="+mn-lt"/>
                            </a:rPr>
                            <a:t>1.408806</a:t>
                          </a:r>
                        </a:p>
                      </a:txBody>
                      <a:tcPr marL="9525" marR="9525" marT="9525" marB="0" anchor="ctr"/>
                    </a:tc>
                    <a:tc>
                      <a:txBody>
                        <a:bodyPr/>
                        <a:lstStyle/>
                        <a:p>
                          <a:pPr algn="ctr" fontAlgn="b"/>
                          <a:r>
                            <a:rPr lang="en-US" sz="1000" b="0" i="0" u="none" strike="noStrike">
                              <a:solidFill>
                                <a:srgbClr val="000000"/>
                              </a:solidFill>
                              <a:effectLst/>
                              <a:latin typeface="+mn-lt"/>
                            </a:rPr>
                            <a:t>1.410243</a:t>
                          </a:r>
                        </a:p>
                      </a:txBody>
                      <a:tcPr marL="9525" marR="9525" marT="9525" marB="0" anchor="ctr"/>
                    </a:tc>
                    <a:tc>
                      <a:txBody>
                        <a:bodyPr/>
                        <a:lstStyle/>
                        <a:p>
                          <a:pPr algn="ctr" fontAlgn="b"/>
                          <a:r>
                            <a:rPr lang="en-US" sz="1000" b="0" i="0" u="none" strike="noStrike">
                              <a:solidFill>
                                <a:srgbClr val="000000"/>
                              </a:solidFill>
                              <a:effectLst/>
                              <a:latin typeface="+mn-lt"/>
                            </a:rPr>
                            <a:t>1.411691</a:t>
                          </a:r>
                        </a:p>
                      </a:txBody>
                      <a:tcPr marL="9525" marR="9525" marT="9525" marB="0" anchor="ctr"/>
                    </a:tc>
                    <a:tc>
                      <a:txBody>
                        <a:bodyPr/>
                        <a:lstStyle/>
                        <a:p>
                          <a:pPr algn="ctr" fontAlgn="b"/>
                          <a:r>
                            <a:rPr lang="en-US" sz="1000" b="0" i="0" u="none" strike="noStrike">
                              <a:solidFill>
                                <a:srgbClr val="000000"/>
                              </a:solidFill>
                              <a:effectLst/>
                              <a:latin typeface="+mn-lt"/>
                            </a:rPr>
                            <a:t>1.413146</a:t>
                          </a:r>
                        </a:p>
                      </a:txBody>
                      <a:tcPr marL="9525" marR="9525" marT="9525" marB="0" anchor="ctr"/>
                    </a:tc>
                    <a:tc>
                      <a:txBody>
                        <a:bodyPr/>
                        <a:lstStyle/>
                        <a:p>
                          <a:pPr algn="ctr" fontAlgn="b"/>
                          <a:r>
                            <a:rPr lang="en-US" sz="1000" b="0" i="0" u="none" strike="noStrike">
                              <a:solidFill>
                                <a:srgbClr val="000000"/>
                              </a:solidFill>
                              <a:effectLst/>
                              <a:latin typeface="+mn-lt"/>
                            </a:rPr>
                            <a:t>1.414607</a:t>
                          </a:r>
                        </a:p>
                      </a:txBody>
                      <a:tcPr marL="9525" marR="9525" marT="9525" marB="0" anchor="ctr"/>
                    </a:tc>
                    <a:tc>
                      <a:txBody>
                        <a:bodyPr/>
                        <a:lstStyle/>
                        <a:p>
                          <a:pPr algn="ctr" fontAlgn="b"/>
                          <a:r>
                            <a:rPr lang="en-US" sz="1000" b="0" i="0" u="none" strike="noStrike">
                              <a:solidFill>
                                <a:srgbClr val="000000"/>
                              </a:solidFill>
                              <a:effectLst/>
                              <a:latin typeface="+mn-lt"/>
                            </a:rPr>
                            <a:t>1.415936</a:t>
                          </a: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r>
                  <a:tr h="266263">
                    <a:tc>
                      <a:txBody>
                        <a:bodyPr/>
                        <a:lstStyle/>
                        <a:p>
                          <a:pPr algn="ctr" fontAlgn="b"/>
                          <a:endParaRPr lang="en-US" sz="1000" b="0" i="0" u="none" strike="noStrike">
                            <a:solidFill>
                              <a:srgbClr val="000000"/>
                            </a:solidFill>
                            <a:effectLst/>
                            <a:latin typeface="+mn-lt"/>
                          </a:endParaRPr>
                        </a:p>
                      </a:txBody>
                      <a:tcPr marL="7214" marR="7214" marT="7214" marB="0" anchor="ctr">
                        <a:lnR w="28575" cap="flat" cmpd="sng" algn="ctr">
                          <a:solidFill>
                            <a:schemeClr val="tx1"/>
                          </a:solidFill>
                          <a:prstDash val="solid"/>
                          <a:round/>
                          <a:headEnd type="none" w="med" len="med"/>
                          <a:tailEnd type="none" w="med" len="med"/>
                        </a:lnR>
                      </a:tcPr>
                    </a:tc>
                    <a:tc>
                      <a:txBody>
                        <a:bodyPr/>
                        <a:lstStyle/>
                        <a:p>
                          <a:pPr algn="ctr" fontAlgn="b"/>
                          <a:r>
                            <a:rPr lang="en-US" sz="1000" u="none" strike="noStrike">
                              <a:effectLst/>
                              <a:latin typeface="+mn-lt"/>
                            </a:rPr>
                            <a:t>0.9</a:t>
                          </a:r>
                          <a:endParaRPr lang="en-US" sz="1000" b="0" i="0" u="none" strike="noStrike">
                            <a:solidFill>
                              <a:srgbClr val="000000"/>
                            </a:solidFill>
                            <a:effectLst/>
                            <a:latin typeface="+mn-lt"/>
                          </a:endParaRPr>
                        </a:p>
                      </a:txBody>
                      <a:tcPr marL="7214" marR="7214" marT="7214"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b"/>
                          <a:r>
                            <a:rPr lang="en-US" sz="1000" b="0" i="0" u="none" strike="noStrike">
                              <a:solidFill>
                                <a:srgbClr val="000000"/>
                              </a:solidFill>
                              <a:effectLst/>
                              <a:latin typeface="+mn-lt"/>
                            </a:rPr>
                            <a:t>1.407091</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b"/>
                          <a:r>
                            <a:rPr lang="en-US" sz="1000" b="0" i="0" u="none" strike="noStrike">
                              <a:solidFill>
                                <a:srgbClr val="000000"/>
                              </a:solidFill>
                              <a:effectLst/>
                              <a:latin typeface="+mn-lt"/>
                            </a:rPr>
                            <a:t>1.407995</a:t>
                          </a:r>
                        </a:p>
                      </a:txBody>
                      <a:tcPr marL="9525" marR="9525" marT="9525" marB="0" anchor="ctr"/>
                    </a:tc>
                    <a:tc>
                      <a:txBody>
                        <a:bodyPr/>
                        <a:lstStyle/>
                        <a:p>
                          <a:pPr algn="ctr" fontAlgn="b"/>
                          <a:r>
                            <a:rPr lang="en-US" sz="1000" b="0" i="0" u="none" strike="noStrike">
                              <a:solidFill>
                                <a:srgbClr val="000000"/>
                              </a:solidFill>
                              <a:effectLst/>
                              <a:latin typeface="+mn-lt"/>
                            </a:rPr>
                            <a:t>1.408874</a:t>
                          </a:r>
                        </a:p>
                      </a:txBody>
                      <a:tcPr marL="9525" marR="9525" marT="9525" marB="0" anchor="ctr"/>
                    </a:tc>
                    <a:tc>
                      <a:txBody>
                        <a:bodyPr/>
                        <a:lstStyle/>
                        <a:p>
                          <a:pPr algn="ctr" fontAlgn="b"/>
                          <a:r>
                            <a:rPr lang="en-US" sz="1000" b="0" i="0" u="none" strike="noStrike">
                              <a:solidFill>
                                <a:srgbClr val="000000"/>
                              </a:solidFill>
                              <a:effectLst/>
                              <a:latin typeface="+mn-lt"/>
                            </a:rPr>
                            <a:t>1.409762</a:t>
                          </a:r>
                        </a:p>
                      </a:txBody>
                      <a:tcPr marL="9525" marR="9525" marT="9525" marB="0" anchor="ctr"/>
                    </a:tc>
                    <a:tc>
                      <a:txBody>
                        <a:bodyPr/>
                        <a:lstStyle/>
                        <a:p>
                          <a:pPr algn="ctr" fontAlgn="b"/>
                          <a:r>
                            <a:rPr lang="en-US" sz="1000" b="0" i="0" u="none" strike="noStrike">
                              <a:solidFill>
                                <a:srgbClr val="000000"/>
                              </a:solidFill>
                              <a:effectLst/>
                              <a:latin typeface="+mn-lt"/>
                            </a:rPr>
                            <a:t>1.410644</a:t>
                          </a:r>
                        </a:p>
                      </a:txBody>
                      <a:tcPr marL="9525" marR="9525" marT="9525" marB="0" anchor="ctr"/>
                    </a:tc>
                    <a:tc>
                      <a:txBody>
                        <a:bodyPr/>
                        <a:lstStyle/>
                        <a:p>
                          <a:pPr algn="ctr" fontAlgn="b"/>
                          <a:r>
                            <a:rPr lang="en-US" sz="1000" b="0" i="0" u="none" strike="noStrike">
                              <a:solidFill>
                                <a:srgbClr val="000000"/>
                              </a:solidFill>
                              <a:effectLst/>
                              <a:latin typeface="+mn-lt"/>
                            </a:rPr>
                            <a:t>1.411518</a:t>
                          </a:r>
                        </a:p>
                      </a:txBody>
                      <a:tcPr marL="9525" marR="9525" marT="9525" marB="0" anchor="ctr"/>
                    </a:tc>
                    <a:tc>
                      <a:txBody>
                        <a:bodyPr/>
                        <a:lstStyle/>
                        <a:p>
                          <a:pPr algn="ctr" fontAlgn="b"/>
                          <a:r>
                            <a:rPr lang="en-US" sz="1000" b="0" i="0" u="none" strike="noStrike">
                              <a:solidFill>
                                <a:srgbClr val="000000"/>
                              </a:solidFill>
                              <a:effectLst/>
                              <a:latin typeface="+mn-lt"/>
                            </a:rPr>
                            <a:t>1.412387</a:t>
                          </a:r>
                        </a:p>
                      </a:txBody>
                      <a:tcPr marL="9525" marR="9525" marT="9525" marB="0" anchor="ctr"/>
                    </a:tc>
                    <a:tc>
                      <a:txBody>
                        <a:bodyPr/>
                        <a:lstStyle/>
                        <a:p>
                          <a:pPr algn="ctr" fontAlgn="b"/>
                          <a:r>
                            <a:rPr lang="en-US" sz="1000" b="0" i="0" u="none" strike="noStrike" dirty="0">
                              <a:solidFill>
                                <a:srgbClr val="000000"/>
                              </a:solidFill>
                              <a:effectLst/>
                              <a:latin typeface="+mn-lt"/>
                            </a:rPr>
                            <a:t>1.413303</a:t>
                          </a:r>
                        </a:p>
                      </a:txBody>
                      <a:tcPr marL="9525" marR="9525" marT="9525" marB="0" anchor="ctr"/>
                    </a:tc>
                    <a:tc>
                      <a:txBody>
                        <a:bodyPr/>
                        <a:lstStyle/>
                        <a:p>
                          <a:pPr algn="ctr" fontAlgn="b"/>
                          <a:r>
                            <a:rPr lang="en-US" sz="1000" b="0" i="0" u="none" strike="noStrike">
                              <a:solidFill>
                                <a:srgbClr val="000000"/>
                              </a:solidFill>
                              <a:effectLst/>
                              <a:latin typeface="+mn-lt"/>
                            </a:rPr>
                            <a:t>1.414226</a:t>
                          </a:r>
                        </a:p>
                      </a:txBody>
                      <a:tcPr marL="9525" marR="9525" marT="9525" marB="0" anchor="ctr"/>
                    </a:tc>
                    <a:tc>
                      <a:txBody>
                        <a:bodyPr/>
                        <a:lstStyle/>
                        <a:p>
                          <a:pPr algn="ctr" fontAlgn="b"/>
                          <a:r>
                            <a:rPr lang="en-US" sz="1000" b="0" i="0" u="none" strike="noStrike">
                              <a:solidFill>
                                <a:srgbClr val="000000"/>
                              </a:solidFill>
                              <a:effectLst/>
                              <a:latin typeface="+mn-lt"/>
                            </a:rPr>
                            <a:t>1.415171</a:t>
                          </a:r>
                        </a:p>
                      </a:txBody>
                      <a:tcPr marL="9525" marR="9525" marT="9525" marB="0" anchor="ctr"/>
                    </a:tc>
                    <a:tc>
                      <a:txBody>
                        <a:bodyPr/>
                        <a:lstStyle/>
                        <a:p>
                          <a:pPr algn="ctr" fontAlgn="b"/>
                          <a:r>
                            <a:rPr lang="en-US" sz="1000" b="0" i="0" u="none" strike="noStrike">
                              <a:solidFill>
                                <a:srgbClr val="000000"/>
                              </a:solidFill>
                              <a:effectLst/>
                              <a:latin typeface="+mn-lt"/>
                            </a:rPr>
                            <a:t>1.416117</a:t>
                          </a: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a:solidFill>
                              <a:srgbClr val="000000"/>
                            </a:solidFill>
                            <a:effectLst/>
                            <a:latin typeface="+mn-lt"/>
                          </a:endParaRPr>
                        </a:p>
                      </a:txBody>
                      <a:tcPr marL="9525" marR="9525" marT="9525" marB="0" anchor="ctr"/>
                    </a:tc>
                    <a:tc>
                      <a:txBody>
                        <a:bodyPr/>
                        <a:lstStyle/>
                        <a:p>
                          <a:pPr algn="ctr" fontAlgn="b"/>
                          <a:endParaRPr lang="en-US" sz="1000" b="0" i="0" u="none" strike="noStrike" dirty="0">
                            <a:solidFill>
                              <a:srgbClr val="000000"/>
                            </a:solidFill>
                            <a:effectLst/>
                            <a:latin typeface="+mn-lt"/>
                          </a:endParaRPr>
                        </a:p>
                      </a:txBody>
                      <a:tcPr marL="9525" marR="9525" marT="9525" marB="0" anchor="ctr"/>
                    </a:tc>
                  </a:tr>
                </a:tbl>
              </a:graphicData>
            </a:graphic>
          </p:graphicFrame>
        </mc:Fallback>
      </mc:AlternateContent>
      <p:sp>
        <p:nvSpPr>
          <p:cNvPr id="7" name="TextBox 6"/>
          <p:cNvSpPr txBox="1"/>
          <p:nvPr/>
        </p:nvSpPr>
        <p:spPr>
          <a:xfrm>
            <a:off x="0" y="5391806"/>
            <a:ext cx="8040413" cy="646331"/>
          </a:xfrm>
          <a:prstGeom prst="rect">
            <a:avLst/>
          </a:prstGeom>
          <a:noFill/>
        </p:spPr>
        <p:txBody>
          <a:bodyPr wrap="square" rtlCol="0">
            <a:spAutoFit/>
          </a:bodyPr>
          <a:lstStyle/>
          <a:p>
            <a:r>
              <a:rPr lang="en-US" b="1" dirty="0" smtClean="0"/>
              <a:t>Not highest C</a:t>
            </a:r>
            <a:r>
              <a:rPr lang="en-US" b="1" baseline="-25000" dirty="0" smtClean="0"/>
              <a:t>L</a:t>
            </a:r>
            <a:r>
              <a:rPr lang="en-US" b="1" dirty="0" smtClean="0"/>
              <a:t> however benefits mentioned in previous slide, in my opinion, out weigh the non-maximum C</a:t>
            </a:r>
            <a:r>
              <a:rPr lang="en-US" b="1" baseline="-25000" dirty="0" smtClean="0"/>
              <a:t>L</a:t>
            </a:r>
            <a:r>
              <a:rPr lang="en-US" b="1" dirty="0" smtClean="0"/>
              <a:t> detriment.</a:t>
            </a:r>
            <a:endParaRPr lang="en-US" b="1" baseline="-25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47" y="1277007"/>
            <a:ext cx="3987343" cy="3008854"/>
          </a:xfrm>
          <a:prstGeom prst="rect">
            <a:avLst/>
          </a:prstGeom>
        </p:spPr>
      </p:pic>
    </p:spTree>
    <p:extLst>
      <p:ext uri="{BB962C8B-B14F-4D97-AF65-F5344CB8AC3E}">
        <p14:creationId xmlns:p14="http://schemas.microsoft.com/office/powerpoint/2010/main" val="37864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2109" y="252243"/>
            <a:ext cx="10694047" cy="5249919"/>
          </a:xfrm>
        </p:spPr>
      </p:pic>
      <mc:AlternateContent xmlns:mc="http://schemas.openxmlformats.org/markup-compatibility/2006" xmlns:a14="http://schemas.microsoft.com/office/drawing/2010/main">
        <mc:Choice Requires="a14">
          <p:sp>
            <p:nvSpPr>
              <p:cNvPr id="5" name="TextBox 4"/>
              <p:cNvSpPr txBox="1"/>
              <p:nvPr/>
            </p:nvSpPr>
            <p:spPr>
              <a:xfrm>
                <a:off x="0" y="5391806"/>
                <a:ext cx="8040413" cy="1200329"/>
              </a:xfrm>
              <a:prstGeom prst="rect">
                <a:avLst/>
              </a:prstGeom>
              <a:noFill/>
            </p:spPr>
            <p:txBody>
              <a:bodyPr wrap="square" rtlCol="0">
                <a:spAutoFit/>
              </a:bodyPr>
              <a:lstStyle/>
              <a:p>
                <a:r>
                  <a:rPr lang="en-US" b="1" dirty="0" smtClean="0"/>
                  <a:t>Improved maximum </a:t>
                </a:r>
                <a14:m>
                  <m:oMath xmlns:m="http://schemas.openxmlformats.org/officeDocument/2006/math">
                    <m:sSub>
                      <m:sSubPr>
                        <m:ctrlPr>
                          <a:rPr lang="en-US" b="1" i="1" smtClean="0">
                            <a:latin typeface="Cambria Math"/>
                          </a:rPr>
                        </m:ctrlPr>
                      </m:sSubPr>
                      <m:e>
                        <m:r>
                          <a:rPr lang="en-US" b="1" i="1" smtClean="0">
                            <a:latin typeface="Cambria Math"/>
                          </a:rPr>
                          <m:t>𝑪</m:t>
                        </m:r>
                      </m:e>
                      <m:sub>
                        <m:r>
                          <a:rPr lang="en-US" b="1" i="1" smtClean="0">
                            <a:latin typeface="Cambria Math"/>
                          </a:rPr>
                          <m:t>𝑳</m:t>
                        </m:r>
                      </m:sub>
                    </m:sSub>
                  </m:oMath>
                </a14:m>
                <a:endParaRPr lang="en-US" b="1" dirty="0" smtClean="0"/>
              </a:p>
              <a:p>
                <a:r>
                  <a:rPr lang="en-US" b="1" dirty="0" smtClean="0"/>
                  <a:t>Greater </a:t>
                </a:r>
                <a14:m>
                  <m:oMath xmlns:m="http://schemas.openxmlformats.org/officeDocument/2006/math">
                    <m:sSub>
                      <m:sSubPr>
                        <m:ctrlPr>
                          <a:rPr lang="en-US" b="1" i="1">
                            <a:latin typeface="Cambria Math"/>
                          </a:rPr>
                        </m:ctrlPr>
                      </m:sSubPr>
                      <m:e>
                        <m:r>
                          <a:rPr lang="en-US" b="1" i="1">
                            <a:latin typeface="Cambria Math"/>
                          </a:rPr>
                          <m:t>𝑪</m:t>
                        </m:r>
                      </m:e>
                      <m:sub>
                        <m:r>
                          <a:rPr lang="en-US" b="1" i="1">
                            <a:latin typeface="Cambria Math"/>
                          </a:rPr>
                          <m:t>𝑳</m:t>
                        </m:r>
                      </m:sub>
                    </m:sSub>
                  </m:oMath>
                </a14:m>
                <a:r>
                  <a:rPr lang="en-US" b="1" dirty="0" smtClean="0"/>
                  <a:t> difference (root to tip) yields safer design</a:t>
                </a:r>
              </a:p>
              <a:p>
                <a:r>
                  <a:rPr lang="en-US" b="1" dirty="0" smtClean="0"/>
                  <a:t>Dissimilar to where elliptic loses </a:t>
                </a:r>
                <a14:m>
                  <m:oMath xmlns:m="http://schemas.openxmlformats.org/officeDocument/2006/math">
                    <m:sSub>
                      <m:sSubPr>
                        <m:ctrlPr>
                          <a:rPr lang="en-US" b="1" i="1" smtClean="0">
                            <a:latin typeface="Cambria Math"/>
                          </a:rPr>
                        </m:ctrlPr>
                      </m:sSubPr>
                      <m:e>
                        <m:r>
                          <a:rPr lang="en-US" b="1" i="1" smtClean="0">
                            <a:latin typeface="Cambria Math"/>
                          </a:rPr>
                          <m:t>𝑪</m:t>
                        </m:r>
                      </m:e>
                      <m:sub>
                        <m:r>
                          <a:rPr lang="en-US" b="1" i="1" smtClean="0">
                            <a:latin typeface="Cambria Math"/>
                          </a:rPr>
                          <m:t>𝑳</m:t>
                        </m:r>
                      </m:sub>
                    </m:sSub>
                  </m:oMath>
                </a14:m>
                <a:r>
                  <a:rPr lang="en-US" b="1" dirty="0" smtClean="0"/>
                  <a:t> towards wingtip</a:t>
                </a:r>
              </a:p>
              <a:p>
                <a:r>
                  <a:rPr lang="en-US" b="1" dirty="0" smtClean="0"/>
                  <a:t>Deep divot provides longest attached flow on aileron</a:t>
                </a:r>
                <a:endParaRPr 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0" y="5391806"/>
                <a:ext cx="8040413" cy="1200329"/>
              </a:xfrm>
              <a:prstGeom prst="rect">
                <a:avLst/>
              </a:prstGeom>
              <a:blipFill rotWithShape="1">
                <a:blip r:embed="rId3"/>
                <a:stretch>
                  <a:fillRect l="-607"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1349541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5812"/>
            <a:ext cx="7848600" cy="1143000"/>
          </a:xfrm>
        </p:spPr>
        <p:txBody>
          <a:bodyPr/>
          <a:lstStyle/>
          <a:p>
            <a:r>
              <a:rPr lang="en-US" dirty="0" smtClean="0"/>
              <a:t>Optimal CL vs. Span </a:t>
            </a:r>
            <a:r>
              <a:rPr lang="en-US" dirty="0" err="1" smtClean="0"/>
              <a:t>Config</a:t>
            </a:r>
            <a:r>
              <a:rPr lang="en-US" dirty="0" smtClean="0"/>
              <a:t>.</a:t>
            </a:r>
            <a:endParaRPr lang="en-US" dirty="0"/>
          </a:p>
        </p:txBody>
      </p:sp>
      <p:pic>
        <p:nvPicPr>
          <p:cNvPr id="6" name="Content Placeholder 5"/>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2203" y="1011142"/>
            <a:ext cx="7567500" cy="3715035"/>
          </a:xfrm>
        </p:spPr>
      </p:pic>
      <p:cxnSp>
        <p:nvCxnSpPr>
          <p:cNvPr id="8" name="Straight Connector 7"/>
          <p:cNvCxnSpPr/>
          <p:nvPr/>
        </p:nvCxnSpPr>
        <p:spPr>
          <a:xfrm>
            <a:off x="283779" y="2096819"/>
            <a:ext cx="586477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10051" y="2722199"/>
            <a:ext cx="586477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46987" y="3274009"/>
            <a:ext cx="586477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050" name="Picture 2" descr="http://www.homebuiltairplanes.com/forums/attachments/aircraft-design-aerodynamics-new-technology/5730d1264788855-leading-edge-flaps-why-not-extending-flap.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4401" y="2475739"/>
            <a:ext cx="4800053" cy="345603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315200" y="3799490"/>
            <a:ext cx="441434" cy="2837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891042" y="2832561"/>
            <a:ext cx="982723" cy="2837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Arrow Connector 19"/>
          <p:cNvCxnSpPr>
            <a:endCxn id="19" idx="2"/>
          </p:cNvCxnSpPr>
          <p:nvPr/>
        </p:nvCxnSpPr>
        <p:spPr>
          <a:xfrm flipH="1">
            <a:off x="6382404" y="2254469"/>
            <a:ext cx="696313" cy="86187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7187760" y="2843073"/>
            <a:ext cx="696313" cy="86187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810703" y="1891862"/>
            <a:ext cx="805357" cy="369332"/>
          </a:xfrm>
          <a:prstGeom prst="rect">
            <a:avLst/>
          </a:prstGeom>
          <a:noFill/>
        </p:spPr>
        <p:txBody>
          <a:bodyPr wrap="square" rtlCol="0">
            <a:spAutoFit/>
          </a:bodyPr>
          <a:lstStyle/>
          <a:p>
            <a:r>
              <a:rPr lang="en-US" dirty="0" smtClean="0"/>
              <a:t>Root</a:t>
            </a:r>
            <a:endParaRPr lang="en-US" dirty="0"/>
          </a:p>
        </p:txBody>
      </p:sp>
      <p:sp>
        <p:nvSpPr>
          <p:cNvPr id="24" name="TextBox 23"/>
          <p:cNvSpPr txBox="1"/>
          <p:nvPr/>
        </p:nvSpPr>
        <p:spPr>
          <a:xfrm>
            <a:off x="7616060" y="2480464"/>
            <a:ext cx="1228394" cy="369332"/>
          </a:xfrm>
          <a:prstGeom prst="rect">
            <a:avLst/>
          </a:prstGeom>
          <a:noFill/>
        </p:spPr>
        <p:txBody>
          <a:bodyPr wrap="square" rtlCol="0">
            <a:spAutoFit/>
          </a:bodyPr>
          <a:lstStyle/>
          <a:p>
            <a:r>
              <a:rPr lang="en-US" dirty="0" smtClean="0"/>
              <a:t>Wing Tip</a:t>
            </a:r>
            <a:endParaRPr lang="en-US" dirty="0"/>
          </a:p>
        </p:txBody>
      </p:sp>
      <p:cxnSp>
        <p:nvCxnSpPr>
          <p:cNvPr id="25" name="Straight Connector 24"/>
          <p:cNvCxnSpPr/>
          <p:nvPr/>
        </p:nvCxnSpPr>
        <p:spPr>
          <a:xfrm>
            <a:off x="6148552" y="3226711"/>
            <a:ext cx="0" cy="257499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020911" y="3768008"/>
            <a:ext cx="0" cy="203370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860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2109" y="252243"/>
            <a:ext cx="10694047" cy="5249918"/>
          </a:xfrm>
        </p:spPr>
      </p:pic>
      <p:sp>
        <p:nvSpPr>
          <p:cNvPr id="5" name="TextBox 4"/>
          <p:cNvSpPr txBox="1"/>
          <p:nvPr/>
        </p:nvSpPr>
        <p:spPr>
          <a:xfrm>
            <a:off x="0" y="5391806"/>
            <a:ext cx="8040413" cy="646331"/>
          </a:xfrm>
          <a:prstGeom prst="rect">
            <a:avLst/>
          </a:prstGeom>
          <a:noFill/>
        </p:spPr>
        <p:txBody>
          <a:bodyPr wrap="square" rtlCol="0">
            <a:spAutoFit/>
          </a:bodyPr>
          <a:lstStyle/>
          <a:p>
            <a:r>
              <a:rPr lang="en-US" b="1" dirty="0" smtClean="0"/>
              <a:t>Overall less drag compared with last years</a:t>
            </a:r>
          </a:p>
          <a:p>
            <a:r>
              <a:rPr lang="en-US" b="1" dirty="0" smtClean="0"/>
              <a:t>Increased drag at root but minimal towards tips</a:t>
            </a:r>
            <a:endParaRPr lang="en-US" b="1" dirty="0"/>
          </a:p>
        </p:txBody>
      </p:sp>
    </p:spTree>
    <p:extLst>
      <p:ext uri="{BB962C8B-B14F-4D97-AF65-F5344CB8AC3E}">
        <p14:creationId xmlns:p14="http://schemas.microsoft.com/office/powerpoint/2010/main" val="709928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85879" y="536020"/>
            <a:ext cx="11657467" cy="5722881"/>
          </a:xfrm>
        </p:spPr>
      </p:pic>
      <p:sp>
        <p:nvSpPr>
          <p:cNvPr id="5" name="Title 1"/>
          <p:cNvSpPr>
            <a:spLocks noGrp="1"/>
          </p:cNvSpPr>
          <p:nvPr>
            <p:ph type="title"/>
          </p:nvPr>
        </p:nvSpPr>
        <p:spPr>
          <a:xfrm>
            <a:off x="685800" y="325812"/>
            <a:ext cx="7848600" cy="1143000"/>
          </a:xfrm>
        </p:spPr>
        <p:txBody>
          <a:bodyPr/>
          <a:lstStyle/>
          <a:p>
            <a:r>
              <a:rPr lang="en-US" dirty="0" smtClean="0"/>
              <a:t>Span vs. Area</a:t>
            </a:r>
            <a:endParaRPr lang="en-US" dirty="0"/>
          </a:p>
        </p:txBody>
      </p:sp>
    </p:spTree>
    <p:extLst>
      <p:ext uri="{BB962C8B-B14F-4D97-AF65-F5344CB8AC3E}">
        <p14:creationId xmlns:p14="http://schemas.microsoft.com/office/powerpoint/2010/main" val="1347747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uc08_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uc08_ppt.potx</Template>
  <TotalTime>4706</TotalTime>
  <Words>894</Words>
  <Application>Microsoft Office PowerPoint</Application>
  <PresentationFormat>On-screen Show (4:3)</PresentationFormat>
  <Paragraphs>373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uc08_ppt</vt:lpstr>
      <vt:lpstr>Wing Aerodynamics Update</vt:lpstr>
      <vt:lpstr>Purpose</vt:lpstr>
      <vt:lpstr>Source of Error in New Script</vt:lpstr>
      <vt:lpstr>PowerPoint Presentation</vt:lpstr>
      <vt:lpstr>PowerPoint Presentation</vt:lpstr>
      <vt:lpstr>PowerPoint Presentation</vt:lpstr>
      <vt:lpstr>Optimal CL vs. Span Config.</vt:lpstr>
      <vt:lpstr>PowerPoint Presentation</vt:lpstr>
      <vt:lpstr>Span vs. Area</vt:lpstr>
      <vt:lpstr>Wing Shape</vt:lpstr>
      <vt:lpstr>PowerPoint Presentation</vt:lpstr>
      <vt:lpstr>Wing Shape</vt:lpstr>
      <vt:lpstr>PowerPoint Presentation</vt:lpstr>
      <vt:lpstr>Last Year’s Properties (Our Wing)</vt:lpstr>
      <vt:lpstr>New Aircraft Layout (Our Wing)</vt:lpstr>
      <vt:lpstr>End</vt:lpstr>
    </vt:vector>
  </TitlesOfParts>
  <Company>University of Cincinnati, uc.edu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Abbas</dc:creator>
  <cp:lastModifiedBy>ac101olentangy@yahoo.com</cp:lastModifiedBy>
  <cp:revision>133</cp:revision>
  <dcterms:created xsi:type="dcterms:W3CDTF">2007-07-19T21:04:34Z</dcterms:created>
  <dcterms:modified xsi:type="dcterms:W3CDTF">2014-10-24T01:16:35Z</dcterms:modified>
</cp:coreProperties>
</file>