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76" r:id="rId6"/>
    <p:sldId id="277" r:id="rId7"/>
    <p:sldId id="262" r:id="rId8"/>
    <p:sldId id="263" r:id="rId9"/>
    <p:sldId id="264" r:id="rId10"/>
    <p:sldId id="278" r:id="rId11"/>
    <p:sldId id="265" r:id="rId12"/>
    <p:sldId id="261" r:id="rId13"/>
    <p:sldId id="266" r:id="rId14"/>
    <p:sldId id="268" r:id="rId15"/>
    <p:sldId id="269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6A6A6"/>
    <a:srgbClr val="FF89B9"/>
    <a:srgbClr val="CC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9BB-B550-4472-B64D-35A6ABBD17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F98E-FD7F-43E4-BF7D-229A82F647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9BB-B550-4472-B64D-35A6ABBD17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F98E-FD7F-43E4-BF7D-229A82F647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9BB-B550-4472-B64D-35A6ABBD17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F98E-FD7F-43E4-BF7D-229A82F647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9BB-B550-4472-B64D-35A6ABBD17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F98E-FD7F-43E4-BF7D-229A82F647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9BB-B550-4472-B64D-35A6ABBD17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F98E-FD7F-43E4-BF7D-229A82F647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9BB-B550-4472-B64D-35A6ABBD17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F98E-FD7F-43E4-BF7D-229A82F647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9BB-B550-4472-B64D-35A6ABBD17C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F98E-FD7F-43E4-BF7D-229A82F647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9BB-B550-4472-B64D-35A6ABBD17C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F98E-FD7F-43E4-BF7D-229A82F647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9BB-B550-4472-B64D-35A6ABBD17C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F98E-FD7F-43E4-BF7D-229A82F647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9BB-B550-4472-B64D-35A6ABBD17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F98E-FD7F-43E4-BF7D-229A82F647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9BB-B550-4472-B64D-35A6ABBD17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F98E-FD7F-43E4-BF7D-229A82F647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6F9BB-B550-4472-B64D-35A6ABBD17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AF98E-FD7F-43E4-BF7D-229A82F647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25.emf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4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7.png"/><Relationship Id="rId14" Type="http://schemas.openxmlformats.org/officeDocument/2006/relationships/image" Target="../media/image11.png"/><Relationship Id="rId13" Type="http://schemas.openxmlformats.org/officeDocument/2006/relationships/image" Target="../media/image32.png"/><Relationship Id="rId12" Type="http://schemas.openxmlformats.org/officeDocument/2006/relationships/image" Target="../media/image31.jpeg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12.jpeg"/><Relationship Id="rId6" Type="http://schemas.openxmlformats.org/officeDocument/2006/relationships/image" Target="../media/image33.png"/><Relationship Id="rId5" Type="http://schemas.openxmlformats.org/officeDocument/2006/relationships/image" Target="../media/image26.png"/><Relationship Id="rId4" Type="http://schemas.openxmlformats.org/officeDocument/2006/relationships/image" Target="../media/image8.png"/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7.png"/><Relationship Id="rId14" Type="http://schemas.openxmlformats.org/officeDocument/2006/relationships/image" Target="../media/image32.png"/><Relationship Id="rId13" Type="http://schemas.openxmlformats.org/officeDocument/2006/relationships/image" Target="../media/image31.jpe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12.jpeg"/><Relationship Id="rId6" Type="http://schemas.openxmlformats.org/officeDocument/2006/relationships/image" Target="../media/image33.png"/><Relationship Id="rId5" Type="http://schemas.openxmlformats.org/officeDocument/2006/relationships/image" Target="../media/image26.png"/><Relationship Id="rId4" Type="http://schemas.openxmlformats.org/officeDocument/2006/relationships/image" Target="../media/image8.png"/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7.png"/><Relationship Id="rId14" Type="http://schemas.openxmlformats.org/officeDocument/2006/relationships/image" Target="../media/image32.png"/><Relationship Id="rId13" Type="http://schemas.openxmlformats.org/officeDocument/2006/relationships/image" Target="../media/image31.jpe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emf"/><Relationship Id="rId6" Type="http://schemas.openxmlformats.org/officeDocument/2006/relationships/image" Target="../media/image17.emf"/><Relationship Id="rId5" Type="http://schemas.openxmlformats.org/officeDocument/2006/relationships/image" Target="../media/image26.png"/><Relationship Id="rId4" Type="http://schemas.openxmlformats.org/officeDocument/2006/relationships/image" Target="../media/image8.png"/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7.png"/><Relationship Id="rId17" Type="http://schemas.openxmlformats.org/officeDocument/2006/relationships/image" Target="../media/image19.png"/><Relationship Id="rId16" Type="http://schemas.openxmlformats.org/officeDocument/2006/relationships/image" Target="../media/image32.png"/><Relationship Id="rId15" Type="http://schemas.openxmlformats.org/officeDocument/2006/relationships/image" Target="../media/image31.jpeg"/><Relationship Id="rId14" Type="http://schemas.openxmlformats.org/officeDocument/2006/relationships/image" Target="../media/image30.png"/><Relationship Id="rId13" Type="http://schemas.openxmlformats.org/officeDocument/2006/relationships/image" Target="../media/image29.png"/><Relationship Id="rId12" Type="http://schemas.openxmlformats.org/officeDocument/2006/relationships/image" Target="../media/image4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38.emf"/><Relationship Id="rId6" Type="http://schemas.openxmlformats.org/officeDocument/2006/relationships/image" Target="../media/image37.png"/><Relationship Id="rId5" Type="http://schemas.openxmlformats.org/officeDocument/2006/relationships/image" Target="../media/image26.png"/><Relationship Id="rId4" Type="http://schemas.openxmlformats.org/officeDocument/2006/relationships/image" Target="../media/image8.png"/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7.png"/><Relationship Id="rId14" Type="http://schemas.openxmlformats.org/officeDocument/2006/relationships/image" Target="../media/image32.png"/><Relationship Id="rId13" Type="http://schemas.openxmlformats.org/officeDocument/2006/relationships/image" Target="../media/image31.jpe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4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.png"/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7.png"/><Relationship Id="rId14" Type="http://schemas.openxmlformats.org/officeDocument/2006/relationships/image" Target="../media/image12.jpeg"/><Relationship Id="rId13" Type="http://schemas.openxmlformats.org/officeDocument/2006/relationships/image" Target="../media/image22.emf"/><Relationship Id="rId12" Type="http://schemas.openxmlformats.org/officeDocument/2006/relationships/image" Target="../media/image32.png"/><Relationship Id="rId11" Type="http://schemas.openxmlformats.org/officeDocument/2006/relationships/image" Target="../media/image31.jpeg"/><Relationship Id="rId10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4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.png"/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7.png"/><Relationship Id="rId17" Type="http://schemas.openxmlformats.org/officeDocument/2006/relationships/image" Target="../media/image19.png"/><Relationship Id="rId16" Type="http://schemas.openxmlformats.org/officeDocument/2006/relationships/image" Target="../media/image12.jpeg"/><Relationship Id="rId15" Type="http://schemas.openxmlformats.org/officeDocument/2006/relationships/image" Target="../media/image24.emf"/><Relationship Id="rId14" Type="http://schemas.openxmlformats.org/officeDocument/2006/relationships/image" Target="../media/image23.emf"/><Relationship Id="rId13" Type="http://schemas.openxmlformats.org/officeDocument/2006/relationships/image" Target="../media/image39.png"/><Relationship Id="rId12" Type="http://schemas.openxmlformats.org/officeDocument/2006/relationships/image" Target="../media/image32.png"/><Relationship Id="rId11" Type="http://schemas.openxmlformats.org/officeDocument/2006/relationships/image" Target="../media/image31.jpeg"/><Relationship Id="rId10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4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.png"/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7.png"/><Relationship Id="rId13" Type="http://schemas.openxmlformats.org/officeDocument/2006/relationships/image" Target="../media/image25.emf"/><Relationship Id="rId12" Type="http://schemas.openxmlformats.org/officeDocument/2006/relationships/image" Target="../media/image32.png"/><Relationship Id="rId11" Type="http://schemas.openxmlformats.org/officeDocument/2006/relationships/image" Target="../media/image31.jpeg"/><Relationship Id="rId10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13.emf"/><Relationship Id="rId5" Type="http://schemas.openxmlformats.org/officeDocument/2006/relationships/image" Target="../media/image12.jpeg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7.emf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9.png"/><Relationship Id="rId11" Type="http://schemas.openxmlformats.org/officeDocument/2006/relationships/image" Target="../media/image18.emf"/><Relationship Id="rId10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image" Target="../media/image14.png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image" Target="../media/image14.png"/><Relationship Id="rId6" Type="http://schemas.openxmlformats.org/officeDocument/2006/relationships/image" Target="../media/image12.jpeg"/><Relationship Id="rId5" Type="http://schemas.openxmlformats.org/officeDocument/2006/relationships/image" Target="../media/image22.emf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image" Target="../media/image12.jpeg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9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29936" y="1030074"/>
            <a:ext cx="9302311" cy="54444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478304" y="2683332"/>
            <a:ext cx="531164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Philips One China Digital Dashboard</a:t>
            </a:r>
            <a:endParaRPr lang="en-US" sz="2800" dirty="0" smtClean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2018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03 </a:t>
            </a:r>
            <a:r>
              <a:rPr lang="en-US" sz="2800" dirty="0" smtClean="0">
                <a:latin typeface="+mj-lt"/>
              </a:rPr>
              <a:t>Performance Review</a:t>
            </a:r>
            <a:endParaRPr lang="en-US" sz="28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94052" y="4487739"/>
            <a:ext cx="1406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j-lt"/>
              </a:rPr>
              <a:t>Start here</a:t>
            </a:r>
            <a:endParaRPr lang="en-US" sz="2400" dirty="0"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499999" y="4434204"/>
            <a:ext cx="575972" cy="57597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267647" y="5738960"/>
            <a:ext cx="14253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BC&amp;D China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0001" y="629869"/>
            <a:ext cx="1325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Cover Page</a:t>
            </a:r>
            <a:endParaRPr lang="en-US" sz="2000" dirty="0">
              <a:latin typeface="+mj-lt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28696" y="119766"/>
            <a:ext cx="372295" cy="28571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66898" y="104443"/>
            <a:ext cx="320346" cy="29437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7848" y="21016"/>
            <a:ext cx="4543768" cy="526748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6533451" y="90427"/>
            <a:ext cx="921562" cy="34667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 cstate="email">
            <a:biLevel thresh="25000"/>
          </a:blip>
          <a:stretch>
            <a:fillRect/>
          </a:stretch>
        </p:blipFill>
        <p:spPr>
          <a:xfrm>
            <a:off x="7204731" y="171209"/>
            <a:ext cx="188023" cy="18802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6578607" y="7905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2018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524468" y="96680"/>
            <a:ext cx="921562" cy="34667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 cstate="email">
            <a:biLevel thresh="25000"/>
          </a:blip>
          <a:stretch>
            <a:fillRect/>
          </a:stretch>
        </p:blipFill>
        <p:spPr>
          <a:xfrm>
            <a:off x="8195748" y="177462"/>
            <a:ext cx="188023" cy="188023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7637358" y="853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Mar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653120" y="5500"/>
            <a:ext cx="1046695" cy="52630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 rot="16200000">
            <a:off x="11555576" y="2861924"/>
            <a:ext cx="590094" cy="590094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8738541" y="91649"/>
            <a:ext cx="914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Page 1/7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6817" y="99248"/>
            <a:ext cx="276190" cy="3047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clrChange>
              <a:clrFrom>
                <a:srgbClr val="E0E7F1"/>
              </a:clrFrom>
              <a:clrTo>
                <a:srgbClr val="E0E7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8424" y="110175"/>
            <a:ext cx="323810" cy="28571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38" y="62731"/>
            <a:ext cx="393022" cy="393022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688823" y="671978"/>
            <a:ext cx="91468" cy="277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60947" y="16827"/>
            <a:ext cx="4543768" cy="5267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53120" y="5500"/>
            <a:ext cx="1046695" cy="5263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16200000" flipV="1">
            <a:off x="46585" y="2860604"/>
            <a:ext cx="590094" cy="592734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806695" y="617945"/>
            <a:ext cx="3843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eCommerce Performance Overview</a:t>
            </a:r>
            <a:endParaRPr lang="en-US" sz="20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88823" y="671978"/>
            <a:ext cx="91468" cy="277975"/>
          </a:xfrm>
          <a:prstGeom prst="rect">
            <a:avLst/>
          </a:prstGeom>
          <a:solidFill>
            <a:srgbClr val="FF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64" y="1255488"/>
            <a:ext cx="10825982" cy="29780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28696" y="119766"/>
            <a:ext cx="372295" cy="2857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66898" y="104443"/>
            <a:ext cx="320346" cy="294373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6533451" y="90427"/>
            <a:ext cx="921562" cy="34667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7204731" y="171209"/>
            <a:ext cx="188023" cy="188023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6578607" y="7905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2018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524468" y="85391"/>
            <a:ext cx="921562" cy="34667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8195748" y="166173"/>
            <a:ext cx="188023" cy="188023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7637358" y="7402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Mar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738541" y="91649"/>
            <a:ext cx="914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Page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/7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6817" y="99248"/>
            <a:ext cx="276190" cy="30476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clrChange>
              <a:clrFrom>
                <a:srgbClr val="E0E7F1"/>
              </a:clrFrom>
              <a:clrTo>
                <a:srgbClr val="E0E7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8424" y="110175"/>
            <a:ext cx="323810" cy="28571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38" y="62731"/>
            <a:ext cx="393022" cy="39302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38" y="663676"/>
            <a:ext cx="270676" cy="27067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14523" y="663676"/>
            <a:ext cx="272358" cy="279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021" y="0"/>
            <a:ext cx="476391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527" y="69581"/>
            <a:ext cx="3103455" cy="359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759986" y="1345"/>
            <a:ext cx="951541" cy="47845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97176" y="538083"/>
            <a:ext cx="914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Page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/7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986" y="548040"/>
            <a:ext cx="1488634" cy="3801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911" y="-1"/>
            <a:ext cx="1908561" cy="6858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678" y="2979719"/>
            <a:ext cx="1542700" cy="1204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7810" y="2601295"/>
            <a:ext cx="338450" cy="259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630" y="2602409"/>
            <a:ext cx="1053495" cy="3252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8482" y="2874615"/>
            <a:ext cx="1540000" cy="1466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08273" y="1584532"/>
            <a:ext cx="4339597" cy="31568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4074955" y="1938869"/>
            <a:ext cx="3843488" cy="96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Philips One China Digital Dashboard</a:t>
            </a:r>
            <a:endParaRPr lang="en-US" sz="2000" dirty="0" smtClean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2018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03 </a:t>
            </a:r>
            <a:r>
              <a:rPr lang="en-US" sz="2000" dirty="0" smtClean="0">
                <a:latin typeface="+mj-lt"/>
              </a:rPr>
              <a:t>Performance Review</a:t>
            </a:r>
            <a:endParaRPr lang="en-US" sz="2000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26261" y="3401461"/>
            <a:ext cx="1203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Start here</a:t>
            </a:r>
            <a:endParaRPr lang="en-US" sz="20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64626" y="4251050"/>
            <a:ext cx="1181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BC&amp;D China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>
            <a:off x="6415909" y="3343680"/>
            <a:ext cx="476010" cy="47601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230249" y="423604"/>
            <a:ext cx="1005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Cover Page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30989" y="678470"/>
            <a:ext cx="877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Overview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31729" y="932883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Campaign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23542" y="1222758"/>
            <a:ext cx="759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Dotcom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30249" y="1486269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CRM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30248" y="1784684"/>
            <a:ext cx="1375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Rating &amp; Review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30248" y="2072673"/>
            <a:ext cx="1065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eCommerce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3149" y="2416587"/>
            <a:ext cx="1540000" cy="146666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204803" y="741108"/>
            <a:ext cx="51632" cy="208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195797" y="1020766"/>
            <a:ext cx="56795" cy="18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201440" y="1274767"/>
            <a:ext cx="56795" cy="1898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95794" y="1540057"/>
            <a:ext cx="56795" cy="189861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01437" y="1839214"/>
            <a:ext cx="56795" cy="189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95792" y="2127082"/>
            <a:ext cx="56795" cy="189861"/>
          </a:xfrm>
          <a:prstGeom prst="rect">
            <a:avLst/>
          </a:prstGeom>
          <a:solidFill>
            <a:srgbClr val="FF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99467" y="465787"/>
            <a:ext cx="51632" cy="20884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93" y="125417"/>
            <a:ext cx="258741" cy="25874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047133" y="108227"/>
            <a:ext cx="1596183" cy="34362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43" y="48074"/>
            <a:ext cx="393022" cy="39302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5" cstate="email"/>
          <a:stretch>
            <a:fillRect/>
          </a:stretch>
        </p:blipFill>
        <p:spPr>
          <a:xfrm rot="21372621">
            <a:off x="3251692" y="2666908"/>
            <a:ext cx="170930" cy="17093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3922428" y="1046898"/>
            <a:ext cx="1334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Cover page</a:t>
            </a:r>
            <a:endParaRPr lang="en-US" sz="2000" dirty="0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04556" y="1100859"/>
            <a:ext cx="91468" cy="277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021" y="0"/>
            <a:ext cx="4763912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43" y="48074"/>
            <a:ext cx="393022" cy="393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527" y="69581"/>
            <a:ext cx="3103455" cy="359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759986" y="1345"/>
            <a:ext cx="951541" cy="47845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97176" y="538083"/>
            <a:ext cx="914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Page 2/7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986" y="548040"/>
            <a:ext cx="1488634" cy="3801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922428" y="1046898"/>
            <a:ext cx="3237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Digital Performance Overview</a:t>
            </a:r>
            <a:endParaRPr lang="en-US" sz="2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4556" y="1565692"/>
            <a:ext cx="4425044" cy="198454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922428" y="4254702"/>
            <a:ext cx="41039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smtClean="0">
                <a:effectLst/>
                <a:latin typeface="+mj-lt"/>
                <a:ea typeface="宋体" panose="02010600030101010101" pitchFamily="2" charset="-122"/>
              </a:rPr>
              <a:t>Overall, we achieved great performance on most of the KPIs.</a:t>
            </a:r>
            <a:endParaRPr lang="en-US" sz="1600" dirty="0" smtClean="0">
              <a:effectLst/>
              <a:latin typeface="+mj-lt"/>
              <a:ea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smtClean="0">
                <a:effectLst/>
                <a:latin typeface="+mj-lt"/>
                <a:ea typeface="宋体" panose="02010600030101010101" pitchFamily="2" charset="-122"/>
              </a:rPr>
              <a:t>For “Review &amp; Rating”,  we deep rating to 4.3 (as global target), 4.5 (as China target) and 4.8 (as aggressive target) and more review responses to both negative and neutral reviews in JD.</a:t>
            </a:r>
            <a:endParaRPr lang="en-US" sz="1600" dirty="0" smtClean="0">
              <a:effectLst/>
              <a:latin typeface="+mj-lt"/>
              <a:ea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smtClean="0">
                <a:effectLst/>
                <a:latin typeface="+mj-lt"/>
                <a:ea typeface="宋体" panose="02010600030101010101" pitchFamily="2" charset="-122"/>
              </a:rPr>
              <a:t>The big achievement from B2B is the first success SQL.</a:t>
            </a:r>
            <a:endParaRPr lang="en-US" sz="1600" dirty="0">
              <a:effectLst/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27621" y="3735909"/>
            <a:ext cx="1284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Highlight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8944" y="3837019"/>
            <a:ext cx="258741" cy="25874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5911" y="-1"/>
            <a:ext cx="1908561" cy="6858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1678" y="2979719"/>
            <a:ext cx="1542700" cy="12042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7810" y="2601295"/>
            <a:ext cx="338450" cy="25974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4630" y="2602409"/>
            <a:ext cx="1053495" cy="32521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68482" y="2874615"/>
            <a:ext cx="1540000" cy="14666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93" y="125417"/>
            <a:ext cx="258741" cy="258741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2230249" y="423604"/>
            <a:ext cx="1005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A6A6A6"/>
                </a:solidFill>
              </a:rPr>
              <a:t>Cover Page</a:t>
            </a:r>
            <a:endParaRPr lang="en-US" sz="1400" dirty="0">
              <a:solidFill>
                <a:srgbClr val="A6A6A6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047133" y="108227"/>
            <a:ext cx="1596183" cy="343624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230989" y="678470"/>
            <a:ext cx="877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Overview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31729" y="932883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Campaign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542" y="1222758"/>
            <a:ext cx="759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Dotcom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30249" y="1486269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CRM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30248" y="1784684"/>
            <a:ext cx="1375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Rating &amp; Review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30248" y="2072673"/>
            <a:ext cx="1065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eCommerce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3149" y="2416587"/>
            <a:ext cx="1540000" cy="146666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204803" y="741108"/>
            <a:ext cx="51632" cy="208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95797" y="1020766"/>
            <a:ext cx="56795" cy="18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201440" y="1274767"/>
            <a:ext cx="56795" cy="1898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195794" y="1540057"/>
            <a:ext cx="56795" cy="189861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01437" y="1839214"/>
            <a:ext cx="56795" cy="189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195792" y="2127082"/>
            <a:ext cx="56795" cy="189861"/>
          </a:xfrm>
          <a:prstGeom prst="rect">
            <a:avLst/>
          </a:prstGeom>
          <a:solidFill>
            <a:srgbClr val="FF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99467" y="465787"/>
            <a:ext cx="51632" cy="20884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04556" y="1100859"/>
            <a:ext cx="91468" cy="27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5" cstate="email"/>
          <a:stretch>
            <a:fillRect/>
          </a:stretch>
        </p:blipFill>
        <p:spPr>
          <a:xfrm rot="21372621">
            <a:off x="3251692" y="2666908"/>
            <a:ext cx="170930" cy="170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020" y="0"/>
            <a:ext cx="855697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342" y="69581"/>
            <a:ext cx="393022" cy="393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527" y="69581"/>
            <a:ext cx="3103455" cy="359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759986" y="1345"/>
            <a:ext cx="951541" cy="47845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101075" y="568850"/>
            <a:ext cx="914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Page 2/7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986" y="548040"/>
            <a:ext cx="1488634" cy="3801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922428" y="1046898"/>
            <a:ext cx="3237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Digital Performance Overview</a:t>
            </a:r>
            <a:endParaRPr lang="en-US" sz="2000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04556" y="1100931"/>
            <a:ext cx="91468" cy="27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4556" y="1565691"/>
            <a:ext cx="8117368" cy="364048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922428" y="5831495"/>
            <a:ext cx="8056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smtClean="0">
                <a:effectLst/>
                <a:latin typeface="+mj-lt"/>
                <a:ea typeface="宋体" panose="02010600030101010101" pitchFamily="2" charset="-122"/>
              </a:rPr>
              <a:t>Overall, we achieved great performance on most of the KPIs.</a:t>
            </a:r>
            <a:endParaRPr lang="en-US" sz="1600" dirty="0" smtClean="0">
              <a:effectLst/>
              <a:latin typeface="+mj-lt"/>
              <a:ea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smtClean="0">
                <a:effectLst/>
                <a:latin typeface="+mj-lt"/>
                <a:ea typeface="宋体" panose="02010600030101010101" pitchFamily="2" charset="-122"/>
              </a:rPr>
              <a:t>For “Review &amp; Rating”,  we deep rating to 4.3 (as global target), 4.5 (as China target) and 4.8 (as aggressive target) and more review responses to both negative and neutral reviews in JD.</a:t>
            </a:r>
            <a:endParaRPr lang="en-US" sz="1600" dirty="0" smtClean="0">
              <a:effectLst/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07879" y="5339590"/>
            <a:ext cx="1284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Highlight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9202" y="5440700"/>
            <a:ext cx="258741" cy="25874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08239" y="125861"/>
            <a:ext cx="1716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When rotate screen</a:t>
            </a:r>
            <a:endParaRPr lang="en-US" sz="2000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5911" y="-1"/>
            <a:ext cx="1908561" cy="6858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1678" y="2979719"/>
            <a:ext cx="1542700" cy="12042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7810" y="2601295"/>
            <a:ext cx="338450" cy="2597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4630" y="2602409"/>
            <a:ext cx="1053495" cy="3252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68482" y="2874615"/>
            <a:ext cx="1540000" cy="1466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93" y="125417"/>
            <a:ext cx="258741" cy="258741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230249" y="423604"/>
            <a:ext cx="1005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A6A6A6"/>
                </a:solidFill>
              </a:rPr>
              <a:t>Cover Page</a:t>
            </a:r>
            <a:endParaRPr lang="en-US" sz="1400" dirty="0">
              <a:solidFill>
                <a:srgbClr val="A6A6A6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047133" y="108227"/>
            <a:ext cx="1596183" cy="343624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230989" y="678470"/>
            <a:ext cx="877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Overview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31729" y="932883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Campaign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23542" y="1222758"/>
            <a:ext cx="759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Dotcom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30249" y="1486269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CRM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248" y="1784684"/>
            <a:ext cx="1375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Rating &amp; Review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30248" y="2072673"/>
            <a:ext cx="1065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eCommerce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3149" y="2416587"/>
            <a:ext cx="1540000" cy="146666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2204803" y="741108"/>
            <a:ext cx="51632" cy="208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195797" y="1020766"/>
            <a:ext cx="56795" cy="18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01440" y="1274767"/>
            <a:ext cx="56795" cy="1898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95794" y="1540057"/>
            <a:ext cx="56795" cy="189861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201437" y="1839214"/>
            <a:ext cx="56795" cy="189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95792" y="2127082"/>
            <a:ext cx="56795" cy="189861"/>
          </a:xfrm>
          <a:prstGeom prst="rect">
            <a:avLst/>
          </a:prstGeom>
          <a:solidFill>
            <a:srgbClr val="FF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99467" y="465787"/>
            <a:ext cx="51632" cy="20884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5" cstate="email"/>
          <a:stretch>
            <a:fillRect/>
          </a:stretch>
        </p:blipFill>
        <p:spPr>
          <a:xfrm rot="21372621">
            <a:off x="3251692" y="2666908"/>
            <a:ext cx="170930" cy="170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021" y="0"/>
            <a:ext cx="4763912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43" y="48074"/>
            <a:ext cx="393022" cy="393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527" y="69581"/>
            <a:ext cx="3103455" cy="359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759986" y="1345"/>
            <a:ext cx="951541" cy="47845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97176" y="538083"/>
            <a:ext cx="914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Page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/7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986" y="548040"/>
            <a:ext cx="1488634" cy="38017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877858" y="1046898"/>
            <a:ext cx="3616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Campaign Performance Overview</a:t>
            </a:r>
            <a:endParaRPr lang="en-US" sz="2000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59986" y="1100931"/>
            <a:ext cx="91468" cy="277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3931533" y="2064550"/>
            <a:ext cx="4383505" cy="54271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851454" y="2805734"/>
            <a:ext cx="4520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Individual Campaign Performance Analysis</a:t>
            </a:r>
            <a:endParaRPr lang="en-US" sz="2000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32880" y="2860646"/>
            <a:ext cx="91468" cy="277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147" y="3806361"/>
            <a:ext cx="4433607" cy="1385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9728" y="1522581"/>
            <a:ext cx="1607266" cy="454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1533" y="3244704"/>
            <a:ext cx="3330922" cy="45446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5911" y="-1"/>
            <a:ext cx="1908561" cy="6858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41678" y="2979719"/>
            <a:ext cx="1542700" cy="120425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7810" y="2601295"/>
            <a:ext cx="338450" cy="25974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04630" y="2602409"/>
            <a:ext cx="1053495" cy="32521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68482" y="2874615"/>
            <a:ext cx="1540000" cy="14666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93" y="125417"/>
            <a:ext cx="258741" cy="25874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230249" y="423604"/>
            <a:ext cx="1005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A6A6A6"/>
                </a:solidFill>
              </a:rPr>
              <a:t>Cover Page</a:t>
            </a:r>
            <a:endParaRPr lang="en-US" sz="1400" dirty="0">
              <a:solidFill>
                <a:srgbClr val="A6A6A6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047133" y="108227"/>
            <a:ext cx="1596183" cy="343624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2230989" y="678470"/>
            <a:ext cx="877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A6A6A6"/>
                </a:solidFill>
              </a:rPr>
              <a:t>Overview</a:t>
            </a:r>
            <a:endParaRPr lang="en-US" sz="1400" dirty="0">
              <a:solidFill>
                <a:srgbClr val="A6A6A6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31729" y="932883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Campaign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23542" y="1222758"/>
            <a:ext cx="759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Dotcom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30249" y="1486269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CRM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30248" y="1784684"/>
            <a:ext cx="1375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Rating &amp; Review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30248" y="2072673"/>
            <a:ext cx="1065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eCommerce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73149" y="2416587"/>
            <a:ext cx="1540000" cy="146666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2204803" y="741108"/>
            <a:ext cx="51632" cy="208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195797" y="1020766"/>
            <a:ext cx="56795" cy="18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201440" y="1274767"/>
            <a:ext cx="56795" cy="1898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195794" y="1540057"/>
            <a:ext cx="56795" cy="189861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201437" y="1839214"/>
            <a:ext cx="56795" cy="189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195792" y="2127082"/>
            <a:ext cx="56795" cy="189861"/>
          </a:xfrm>
          <a:prstGeom prst="rect">
            <a:avLst/>
          </a:prstGeom>
          <a:solidFill>
            <a:srgbClr val="FF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199467" y="465787"/>
            <a:ext cx="51632" cy="20884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43" y="1552256"/>
            <a:ext cx="286958" cy="28695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82" y="3296809"/>
            <a:ext cx="286958" cy="28695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8" cstate="email"/>
          <a:stretch>
            <a:fillRect/>
          </a:stretch>
        </p:blipFill>
        <p:spPr>
          <a:xfrm rot="21372621">
            <a:off x="3251692" y="2666908"/>
            <a:ext cx="170930" cy="170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021" y="0"/>
            <a:ext cx="4763912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43" y="48074"/>
            <a:ext cx="393022" cy="393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527" y="69581"/>
            <a:ext cx="3103455" cy="359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759986" y="1345"/>
            <a:ext cx="951541" cy="47845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97176" y="538083"/>
            <a:ext cx="914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Page 4/7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986" y="548040"/>
            <a:ext cx="1488634" cy="38017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875241" y="996451"/>
            <a:ext cx="3405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Dotcom Performance Overview</a:t>
            </a:r>
            <a:endParaRPr lang="en-US" sz="20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05906" y="1404005"/>
            <a:ext cx="670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B2C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8921" y="1963655"/>
            <a:ext cx="4512543" cy="111693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79502" y="3107405"/>
            <a:ext cx="670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B2B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8922" y="3575751"/>
            <a:ext cx="4515586" cy="13973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5911" y="-1"/>
            <a:ext cx="1908561" cy="6858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1678" y="2979719"/>
            <a:ext cx="1542700" cy="12042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7810" y="2601295"/>
            <a:ext cx="338450" cy="2597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4630" y="2602409"/>
            <a:ext cx="1053495" cy="3252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68482" y="2874615"/>
            <a:ext cx="1540000" cy="14666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93" y="125417"/>
            <a:ext cx="258741" cy="25874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230249" y="423604"/>
            <a:ext cx="1005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A6A6A6"/>
                </a:solidFill>
              </a:rPr>
              <a:t>Cover Page</a:t>
            </a:r>
            <a:endParaRPr lang="en-US" sz="1400" dirty="0">
              <a:solidFill>
                <a:srgbClr val="A6A6A6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047133" y="108227"/>
            <a:ext cx="1596183" cy="343624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2230989" y="678470"/>
            <a:ext cx="877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Overview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31729" y="932883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Campaign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23542" y="1222758"/>
            <a:ext cx="759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Dotcom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30249" y="1486269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CRM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30248" y="1784684"/>
            <a:ext cx="1375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Rating &amp; Review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30248" y="2072673"/>
            <a:ext cx="1065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eCommerce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3149" y="2416587"/>
            <a:ext cx="1540000" cy="14666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2204803" y="741108"/>
            <a:ext cx="51632" cy="208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195797" y="1020766"/>
            <a:ext cx="56795" cy="18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01440" y="1274767"/>
            <a:ext cx="56795" cy="1898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195794" y="1540057"/>
            <a:ext cx="56795" cy="189861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201437" y="1839214"/>
            <a:ext cx="56795" cy="189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195792" y="2127082"/>
            <a:ext cx="56795" cy="189861"/>
          </a:xfrm>
          <a:prstGeom prst="rect">
            <a:avLst/>
          </a:prstGeom>
          <a:solidFill>
            <a:srgbClr val="FF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199467" y="465787"/>
            <a:ext cx="51632" cy="20884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783773" y="1043344"/>
            <a:ext cx="91468" cy="277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5" cstate="email"/>
          <a:stretch>
            <a:fillRect/>
          </a:stretch>
        </p:blipFill>
        <p:spPr>
          <a:xfrm rot="21372621">
            <a:off x="3251692" y="2666908"/>
            <a:ext cx="170930" cy="170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021" y="0"/>
            <a:ext cx="4763912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43" y="48074"/>
            <a:ext cx="393022" cy="393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527" y="69581"/>
            <a:ext cx="3103455" cy="359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759986" y="1345"/>
            <a:ext cx="951541" cy="47845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97176" y="538083"/>
            <a:ext cx="914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Page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/7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986" y="548040"/>
            <a:ext cx="1488634" cy="3801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5911" y="-1"/>
            <a:ext cx="1908561" cy="6858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1678" y="2979719"/>
            <a:ext cx="1542700" cy="12042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7810" y="2601295"/>
            <a:ext cx="338450" cy="2597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4630" y="2602409"/>
            <a:ext cx="1053495" cy="3252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8482" y="2874615"/>
            <a:ext cx="1540000" cy="14666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93" y="125417"/>
            <a:ext cx="258741" cy="25874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230249" y="423604"/>
            <a:ext cx="1005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A6A6A6"/>
                </a:solidFill>
              </a:rPr>
              <a:t>Cover Page</a:t>
            </a:r>
            <a:endParaRPr lang="en-US" sz="1400" dirty="0">
              <a:solidFill>
                <a:srgbClr val="A6A6A6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047133" y="108227"/>
            <a:ext cx="1596183" cy="343624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2230989" y="678470"/>
            <a:ext cx="877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Overview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31729" y="932883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Campaign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23542" y="1222758"/>
            <a:ext cx="759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Dotcom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30249" y="1486269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CRM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30248" y="1784684"/>
            <a:ext cx="1375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Rating &amp; Review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30248" y="2072673"/>
            <a:ext cx="1065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eCommerce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3149" y="2416587"/>
            <a:ext cx="1540000" cy="14666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2204803" y="741108"/>
            <a:ext cx="51632" cy="208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195797" y="1020766"/>
            <a:ext cx="56795" cy="18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01440" y="1274767"/>
            <a:ext cx="56795" cy="1898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195794" y="1540057"/>
            <a:ext cx="56795" cy="189861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201437" y="1839214"/>
            <a:ext cx="56795" cy="189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195792" y="2127082"/>
            <a:ext cx="56795" cy="189861"/>
          </a:xfrm>
          <a:prstGeom prst="rect">
            <a:avLst/>
          </a:prstGeom>
          <a:solidFill>
            <a:srgbClr val="FF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199467" y="465787"/>
            <a:ext cx="51632" cy="20884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90969" y="1084371"/>
            <a:ext cx="3082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CRM Performance Overview</a:t>
            </a:r>
            <a:endParaRPr lang="en-US" sz="2000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73097" y="1138404"/>
            <a:ext cx="91468" cy="277975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3867" y="1583229"/>
            <a:ext cx="4327598" cy="68784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3818831" y="3021281"/>
            <a:ext cx="4263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a typeface="宋体" panose="02010600030101010101" pitchFamily="2" charset="-122"/>
              </a:rPr>
              <a:t>The big achievement from B2B is the first success SQL.</a:t>
            </a:r>
            <a:endParaRPr lang="en-US" sz="1600" dirty="0">
              <a:ea typeface="宋体" panose="02010600030101010101" pitchFamily="2" charset="-122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716371" y="2465954"/>
            <a:ext cx="1284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Highlight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7694" y="2567064"/>
            <a:ext cx="258741" cy="25874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5" cstate="email"/>
          <a:stretch>
            <a:fillRect/>
          </a:stretch>
        </p:blipFill>
        <p:spPr>
          <a:xfrm rot="21372621">
            <a:off x="3251692" y="2666908"/>
            <a:ext cx="170930" cy="170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021" y="0"/>
            <a:ext cx="4763912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43" y="48074"/>
            <a:ext cx="393022" cy="393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527" y="69581"/>
            <a:ext cx="3103455" cy="359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759986" y="1345"/>
            <a:ext cx="951541" cy="47845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97176" y="538083"/>
            <a:ext cx="914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Page 6/7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986" y="548040"/>
            <a:ext cx="1488634" cy="3801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5911" y="-1"/>
            <a:ext cx="1908561" cy="6858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1678" y="2979719"/>
            <a:ext cx="1542700" cy="12042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7810" y="2601295"/>
            <a:ext cx="338450" cy="2597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4630" y="2602409"/>
            <a:ext cx="1053495" cy="3252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8482" y="2874615"/>
            <a:ext cx="1540000" cy="14666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93" y="125417"/>
            <a:ext cx="258741" cy="25874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230249" y="423604"/>
            <a:ext cx="1005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A6A6A6"/>
                </a:solidFill>
              </a:rPr>
              <a:t>Cover Page</a:t>
            </a:r>
            <a:endParaRPr lang="en-US" sz="1400" dirty="0">
              <a:solidFill>
                <a:srgbClr val="A6A6A6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047133" y="108227"/>
            <a:ext cx="1596183" cy="343624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2230989" y="678470"/>
            <a:ext cx="877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Overview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31729" y="932883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Campaign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23542" y="1222758"/>
            <a:ext cx="759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Dotcom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30249" y="1486269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CRM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30248" y="1784684"/>
            <a:ext cx="1375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Rating &amp; Review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30248" y="2072673"/>
            <a:ext cx="1065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eCommerce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3149" y="2416587"/>
            <a:ext cx="1540000" cy="14666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2204803" y="741108"/>
            <a:ext cx="51632" cy="208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195797" y="1020766"/>
            <a:ext cx="56795" cy="18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01440" y="1274767"/>
            <a:ext cx="56795" cy="1898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195794" y="1540057"/>
            <a:ext cx="56795" cy="189861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201437" y="1839214"/>
            <a:ext cx="56795" cy="189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195792" y="2127082"/>
            <a:ext cx="56795" cy="189861"/>
          </a:xfrm>
          <a:prstGeom prst="rect">
            <a:avLst/>
          </a:prstGeom>
          <a:solidFill>
            <a:srgbClr val="FF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199467" y="465787"/>
            <a:ext cx="51632" cy="20884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906883" y="982826"/>
            <a:ext cx="42570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Review &amp; </a:t>
            </a:r>
            <a:r>
              <a:rPr lang="en-US" sz="2000" dirty="0" smtClean="0">
                <a:latin typeface="+mj-lt"/>
              </a:rPr>
              <a:t>Rating Performance Overview</a:t>
            </a:r>
            <a:endParaRPr lang="en-US" sz="2000" dirty="0"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89011" y="1036859"/>
            <a:ext cx="91468" cy="2779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65133" y="1478679"/>
            <a:ext cx="1457625" cy="448927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3718339" y="1911073"/>
            <a:ext cx="1710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Year-to-date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9877" y="2430641"/>
            <a:ext cx="4501588" cy="823938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3676803" y="3283128"/>
            <a:ext cx="1390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By month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59986" y="3766953"/>
            <a:ext cx="4551479" cy="82666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3834746" y="5203336"/>
            <a:ext cx="44767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smtClean="0">
                <a:effectLst/>
                <a:latin typeface="+mj-lt"/>
                <a:ea typeface="宋体" panose="02010600030101010101" pitchFamily="2" charset="-122"/>
              </a:rPr>
              <a:t>For “Review &amp; Rating”,  we deep rating to 4.3 (as global target), 4.5 (as China target) and 4.8 (as aggressive target) and more review responses to both negative and neutral reviews in JD.</a:t>
            </a:r>
            <a:endParaRPr lang="en-US" sz="1600" dirty="0" smtClean="0">
              <a:effectLst/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76803" y="4693932"/>
            <a:ext cx="1284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Highlight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08126" y="4795042"/>
            <a:ext cx="258741" cy="25874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5" y="1528180"/>
            <a:ext cx="286958" cy="28695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8" cstate="email"/>
          <a:stretch>
            <a:fillRect/>
          </a:stretch>
        </p:blipFill>
        <p:spPr>
          <a:xfrm rot="21372621">
            <a:off x="3251692" y="2666908"/>
            <a:ext cx="170930" cy="170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021" y="0"/>
            <a:ext cx="4763912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43" y="48074"/>
            <a:ext cx="393022" cy="393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527" y="69581"/>
            <a:ext cx="3103455" cy="359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759986" y="1345"/>
            <a:ext cx="951541" cy="47845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97176" y="538083"/>
            <a:ext cx="914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Page 7/7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986" y="548040"/>
            <a:ext cx="1488634" cy="3801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5911" y="-1"/>
            <a:ext cx="1908561" cy="6858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1678" y="2979719"/>
            <a:ext cx="1542700" cy="12042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7810" y="2601295"/>
            <a:ext cx="338450" cy="2597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4630" y="2602409"/>
            <a:ext cx="1053495" cy="3252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8482" y="2874615"/>
            <a:ext cx="1540000" cy="14666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93" y="125417"/>
            <a:ext cx="258741" cy="25874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230249" y="423604"/>
            <a:ext cx="1005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A6A6A6"/>
                </a:solidFill>
              </a:rPr>
              <a:t>Cover Page</a:t>
            </a:r>
            <a:endParaRPr lang="en-US" sz="1400" dirty="0">
              <a:solidFill>
                <a:srgbClr val="A6A6A6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047133" y="108227"/>
            <a:ext cx="1596183" cy="343624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2230989" y="678470"/>
            <a:ext cx="877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Overview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31729" y="932883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Campaign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23542" y="1222758"/>
            <a:ext cx="759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Dotcom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30249" y="1486269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CRM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30248" y="1784684"/>
            <a:ext cx="1375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Rating &amp; Review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30248" y="2072673"/>
            <a:ext cx="1065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eCommerce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3149" y="2416587"/>
            <a:ext cx="1540000" cy="14666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2204803" y="741108"/>
            <a:ext cx="51632" cy="208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195797" y="1020766"/>
            <a:ext cx="56795" cy="18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01440" y="1274767"/>
            <a:ext cx="56795" cy="1898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195794" y="1540057"/>
            <a:ext cx="56795" cy="189861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201437" y="1839214"/>
            <a:ext cx="56795" cy="189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195792" y="2127082"/>
            <a:ext cx="56795" cy="189861"/>
          </a:xfrm>
          <a:prstGeom prst="rect">
            <a:avLst/>
          </a:prstGeom>
          <a:solidFill>
            <a:srgbClr val="FF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199467" y="465787"/>
            <a:ext cx="51632" cy="20884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83417" y="1046898"/>
            <a:ext cx="3843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eCommerce Performance Overview</a:t>
            </a:r>
            <a:endParaRPr lang="en-US" sz="2000" dirty="0"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765545" y="1100931"/>
            <a:ext cx="91468" cy="277975"/>
          </a:xfrm>
          <a:prstGeom prst="rect">
            <a:avLst/>
          </a:prstGeom>
          <a:solidFill>
            <a:srgbClr val="FF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9986" y="1614747"/>
            <a:ext cx="4551479" cy="125202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 rot="21372621">
            <a:off x="3251692" y="2666908"/>
            <a:ext cx="170930" cy="170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60947" y="16827"/>
            <a:ext cx="4543768" cy="5267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53120" y="5500"/>
            <a:ext cx="1046695" cy="5263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16200000">
            <a:off x="11601906" y="2838905"/>
            <a:ext cx="590094" cy="59009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06695" y="617945"/>
            <a:ext cx="3237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Digital Performance Overview</a:t>
            </a:r>
            <a:endParaRPr lang="en-US" sz="2000" dirty="0">
              <a:latin typeface="+mj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16200000" flipV="1">
            <a:off x="46585" y="2860604"/>
            <a:ext cx="590094" cy="59273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169084" y="5727763"/>
            <a:ext cx="103401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smtClean="0">
                <a:effectLst/>
                <a:latin typeface="+mj-lt"/>
                <a:ea typeface="宋体" panose="02010600030101010101" pitchFamily="2" charset="-122"/>
              </a:rPr>
              <a:t>Overall, we achieved great performance on most of the KPIs.</a:t>
            </a:r>
            <a:endParaRPr lang="en-US" sz="1600" dirty="0" smtClean="0">
              <a:effectLst/>
              <a:latin typeface="+mj-lt"/>
              <a:ea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smtClean="0">
                <a:effectLst/>
                <a:latin typeface="+mj-lt"/>
                <a:ea typeface="宋体" panose="02010600030101010101" pitchFamily="2" charset="-122"/>
              </a:rPr>
              <a:t>For “Review &amp; Rating”,  we deep rating to 4.3 (as global target), 4.5 (as China target) and 4.8 (as aggressive target) and more review responses to both negative and neutral reviews in JD.</a:t>
            </a:r>
            <a:endParaRPr lang="en-US" sz="1600" dirty="0" smtClean="0">
              <a:effectLst/>
              <a:latin typeface="+mj-lt"/>
              <a:ea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smtClean="0">
                <a:effectLst/>
                <a:latin typeface="+mj-lt"/>
                <a:ea typeface="宋体" panose="02010600030101010101" pitchFamily="2" charset="-122"/>
              </a:rPr>
              <a:t>The big achievement from B2B is the first success SQL.</a:t>
            </a:r>
            <a:endParaRPr lang="en-US" sz="1600" dirty="0">
              <a:effectLst/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2649" y="5315706"/>
            <a:ext cx="1284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Highlight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13972" y="5416816"/>
            <a:ext cx="258741" cy="25874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64" y="1067475"/>
            <a:ext cx="9228487" cy="4140395"/>
          </a:xfrm>
          <a:prstGeom prst="rect">
            <a:avLst/>
          </a:prstGeom>
        </p:spPr>
      </p:pic>
      <p:sp>
        <p:nvSpPr>
          <p:cNvPr id="26" name="Rectangular Callout 25"/>
          <p:cNvSpPr/>
          <p:nvPr/>
        </p:nvSpPr>
        <p:spPr>
          <a:xfrm>
            <a:off x="5441259" y="2663482"/>
            <a:ext cx="2731911" cy="590094"/>
          </a:xfrm>
          <a:prstGeom prst="wedgeRectCallout">
            <a:avLst>
              <a:gd name="adj1" fmla="val -57327"/>
              <a:gd name="adj2" fmla="val 254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The bounce rate is the percentage of visits with only 1 page view.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8823" y="671978"/>
            <a:ext cx="91468" cy="27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28696" y="119766"/>
            <a:ext cx="372295" cy="28571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 cstate="email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66898" y="104443"/>
            <a:ext cx="320346" cy="294373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6533451" y="90427"/>
            <a:ext cx="921562" cy="34667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7204731" y="171209"/>
            <a:ext cx="188023" cy="188023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6578607" y="7905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2018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524468" y="96680"/>
            <a:ext cx="921562" cy="34667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8195748" y="177462"/>
            <a:ext cx="188023" cy="188023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7637358" y="853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Mar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738541" y="91649"/>
            <a:ext cx="914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Page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/7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6817" y="99248"/>
            <a:ext cx="276190" cy="30476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clrChange>
              <a:clrFrom>
                <a:srgbClr val="E0E7F1"/>
              </a:clrFrom>
              <a:clrTo>
                <a:srgbClr val="E0E7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8424" y="110175"/>
            <a:ext cx="323810" cy="28571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38" y="62731"/>
            <a:ext cx="393022" cy="39302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376221"/>
            <a:ext cx="209979" cy="20997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31" y="1573777"/>
            <a:ext cx="209979" cy="20997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4" y="1827778"/>
            <a:ext cx="209979" cy="20997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28" y="2070490"/>
            <a:ext cx="209979" cy="20997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4" y="2788313"/>
            <a:ext cx="209979" cy="20997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28" y="3031025"/>
            <a:ext cx="209979" cy="20997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3506136"/>
            <a:ext cx="209979" cy="20997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742" y="3748848"/>
            <a:ext cx="209979" cy="20997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739" y="3963091"/>
            <a:ext cx="209979" cy="20997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93" y="4205803"/>
            <a:ext cx="209979" cy="20997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736" y="4459804"/>
            <a:ext cx="209979" cy="20997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785" y="699928"/>
            <a:ext cx="270676" cy="27067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88645" y="688639"/>
            <a:ext cx="272358" cy="279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60947" y="16827"/>
            <a:ext cx="4543768" cy="5267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53120" y="5500"/>
            <a:ext cx="1046695" cy="52630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02869" y="2801154"/>
            <a:ext cx="4520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Individual Campaign Performance Analysis</a:t>
            </a:r>
            <a:endParaRPr lang="en-US" sz="2000" dirty="0">
              <a:latin typeface="+mj-l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686987" y="1180904"/>
            <a:ext cx="10856127" cy="13440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 rot="16200000">
            <a:off x="11580184" y="3156558"/>
            <a:ext cx="590094" cy="5900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 rot="16200000" flipV="1">
            <a:off x="58732" y="3145483"/>
            <a:ext cx="590094" cy="592734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>
          <a:xfrm>
            <a:off x="4200385" y="1059036"/>
            <a:ext cx="1995903" cy="295047"/>
          </a:xfrm>
          <a:prstGeom prst="wedgeRectCallout">
            <a:avLst>
              <a:gd name="adj1" fmla="val -57327"/>
              <a:gd name="adj2" fmla="val 254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The traffic to EC channel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886246" y="710934"/>
            <a:ext cx="1757283" cy="346672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email">
            <a:biLevel thresh="25000"/>
          </a:blip>
          <a:stretch>
            <a:fillRect/>
          </a:stretch>
        </p:blipFill>
        <p:spPr>
          <a:xfrm>
            <a:off x="10360225" y="791716"/>
            <a:ext cx="188023" cy="18802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941137" y="699563"/>
            <a:ext cx="1450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All Categories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539140" y="2816742"/>
            <a:ext cx="946887" cy="346672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email">
            <a:biLevel thresh="25000"/>
          </a:blip>
          <a:stretch>
            <a:fillRect/>
          </a:stretch>
        </p:blipFill>
        <p:spPr>
          <a:xfrm>
            <a:off x="8202724" y="2897524"/>
            <a:ext cx="188023" cy="18802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713000" y="2795580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KA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624998" y="2812525"/>
            <a:ext cx="2017616" cy="346672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email">
            <a:biLevel thresh="25000"/>
          </a:blip>
          <a:stretch>
            <a:fillRect/>
          </a:stretch>
        </p:blipFill>
        <p:spPr>
          <a:xfrm>
            <a:off x="10392491" y="2893307"/>
            <a:ext cx="188023" cy="188023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8691178" y="2801154"/>
            <a:ext cx="1669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j-lt"/>
              </a:rPr>
              <a:t>Campaign name 1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06695" y="617945"/>
            <a:ext cx="3616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Campaign Performance Overview</a:t>
            </a:r>
            <a:endParaRPr lang="en-US" sz="20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88823" y="671978"/>
            <a:ext cx="91468" cy="277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84295" y="2856066"/>
            <a:ext cx="91468" cy="277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1922507" y="1984005"/>
            <a:ext cx="3091798" cy="549417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950292" y="1984005"/>
            <a:ext cx="3091119" cy="487882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28696" y="119766"/>
            <a:ext cx="372295" cy="28571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66898" y="104443"/>
            <a:ext cx="320346" cy="294373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6533451" y="90427"/>
            <a:ext cx="921562" cy="34667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5" cstate="email">
            <a:biLevel thresh="25000"/>
          </a:blip>
          <a:stretch>
            <a:fillRect/>
          </a:stretch>
        </p:blipFill>
        <p:spPr>
          <a:xfrm>
            <a:off x="7204731" y="171209"/>
            <a:ext cx="188023" cy="188023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6578607" y="7905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2018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524468" y="85391"/>
            <a:ext cx="921562" cy="34667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5" cstate="email">
            <a:biLevel thresh="25000"/>
          </a:blip>
          <a:stretch>
            <a:fillRect/>
          </a:stretch>
        </p:blipFill>
        <p:spPr>
          <a:xfrm>
            <a:off x="8195748" y="166173"/>
            <a:ext cx="188023" cy="18802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7637358" y="7402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Mar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738541" y="91649"/>
            <a:ext cx="914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Page 3/7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8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6817" y="99248"/>
            <a:ext cx="276190" cy="30476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9">
            <a:clrChange>
              <a:clrFrom>
                <a:srgbClr val="E0E7F1"/>
              </a:clrFrom>
              <a:clrTo>
                <a:srgbClr val="E0E7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8424" y="110175"/>
            <a:ext cx="323810" cy="28571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38" y="62731"/>
            <a:ext cx="393022" cy="393022"/>
          </a:xfrm>
          <a:prstGeom prst="rect">
            <a:avLst/>
          </a:prstGeom>
        </p:spPr>
      </p:pic>
      <p:cxnSp>
        <p:nvCxnSpPr>
          <p:cNvPr id="78" name="Straight Connector 77"/>
          <p:cNvCxnSpPr/>
          <p:nvPr/>
        </p:nvCxnSpPr>
        <p:spPr>
          <a:xfrm>
            <a:off x="6872685" y="1962067"/>
            <a:ext cx="3091798" cy="549417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900470" y="1962067"/>
            <a:ext cx="3091119" cy="487882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15421" y="3211724"/>
            <a:ext cx="2058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+mj-lt"/>
              </a:rPr>
              <a:t>Campaign name 1</a:t>
            </a:r>
            <a:endParaRPr lang="en-US" sz="2000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6987" y="3746652"/>
            <a:ext cx="9292018" cy="292244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152" y="722216"/>
            <a:ext cx="315654" cy="31565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1" y="2835141"/>
            <a:ext cx="315654" cy="31565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047" y="744698"/>
            <a:ext cx="270676" cy="27067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03832" y="744698"/>
            <a:ext cx="272358" cy="279208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837" y="2852400"/>
            <a:ext cx="270676" cy="270676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97622" y="2852400"/>
            <a:ext cx="272358" cy="279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60947" y="16827"/>
            <a:ext cx="4543768" cy="5267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53120" y="5500"/>
            <a:ext cx="1046695" cy="5263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16200000">
            <a:off x="11555576" y="2861924"/>
            <a:ext cx="590094" cy="5900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16200000" flipV="1">
            <a:off x="46585" y="2860604"/>
            <a:ext cx="590094" cy="592734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806695" y="629234"/>
            <a:ext cx="44689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Campaign Performance Overview Graphic</a:t>
            </a:r>
            <a:endParaRPr lang="en-US" sz="20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88823" y="683267"/>
            <a:ext cx="91468" cy="277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28696" y="119766"/>
            <a:ext cx="372295" cy="28571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66898" y="104443"/>
            <a:ext cx="320346" cy="294373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6533451" y="90427"/>
            <a:ext cx="921562" cy="34667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7204731" y="171209"/>
            <a:ext cx="188023" cy="188023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6578607" y="7905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2018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524468" y="85391"/>
            <a:ext cx="921562" cy="34667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8195748" y="166173"/>
            <a:ext cx="188023" cy="18802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7637358" y="7402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Mar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738541" y="91649"/>
            <a:ext cx="914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Page 3/7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7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6817" y="99248"/>
            <a:ext cx="276190" cy="30476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>
            <a:clrChange>
              <a:clrFrom>
                <a:srgbClr val="E0E7F1"/>
              </a:clrFrom>
              <a:clrTo>
                <a:srgbClr val="E0E7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8424" y="110175"/>
            <a:ext cx="323810" cy="28571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38" y="62731"/>
            <a:ext cx="393022" cy="3930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4400" y="1230488"/>
            <a:ext cx="3138311" cy="222152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27632" y="1242018"/>
            <a:ext cx="3138311" cy="222152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83674" y="1242018"/>
            <a:ext cx="3138311" cy="222152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80762" y="3479784"/>
            <a:ext cx="1205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Impression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56561" y="3502844"/>
            <a:ext cx="748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Traffic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366689" y="3502844"/>
            <a:ext cx="544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CTR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4400" y="3997249"/>
            <a:ext cx="3138311" cy="222152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527632" y="4008779"/>
            <a:ext cx="3138311" cy="222152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083674" y="4008779"/>
            <a:ext cx="3138311" cy="222152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80762" y="6246545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Leads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398517" y="6269605"/>
            <a:ext cx="140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Cost per lead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086684" y="6270675"/>
            <a:ext cx="12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Conversion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6467" y="1651284"/>
            <a:ext cx="23383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折线图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去</a:t>
            </a:r>
            <a:r>
              <a:rPr lang="zh-CN" altLang="en-US" dirty="0" smtClean="0"/>
              <a:t>年与今年同比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今</a:t>
            </a:r>
            <a:r>
              <a:rPr lang="zh-CN" altLang="en-US" dirty="0" smtClean="0"/>
              <a:t>年</a:t>
            </a:r>
            <a:r>
              <a:rPr lang="en-US" altLang="zh-CN" dirty="0" smtClean="0"/>
              <a:t>Actual</a:t>
            </a:r>
            <a:r>
              <a:rPr lang="zh-CN" altLang="en-US" dirty="0" smtClean="0"/>
              <a:t>、去年</a:t>
            </a:r>
            <a:r>
              <a:rPr lang="zh-CN" altLang="en-US" dirty="0"/>
              <a:t>同</a:t>
            </a:r>
            <a:r>
              <a:rPr lang="zh-CN" altLang="en-US" dirty="0" smtClean="0"/>
              <a:t>比</a:t>
            </a:r>
            <a:r>
              <a:rPr lang="en-US" altLang="zh-CN" dirty="0" smtClean="0"/>
              <a:t>Actual</a:t>
            </a:r>
            <a:r>
              <a:rPr lang="zh-CN" altLang="en-US" dirty="0" smtClean="0"/>
              <a:t>、今年</a:t>
            </a:r>
            <a:r>
              <a:rPr lang="en-US" altLang="zh-CN" dirty="0" smtClean="0"/>
              <a:t>Target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 flipV="1">
            <a:off x="11009645" y="678110"/>
            <a:ext cx="333093" cy="3042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99474" y="648723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60947" y="16827"/>
            <a:ext cx="4543768" cy="5267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53120" y="5500"/>
            <a:ext cx="1046695" cy="5263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16200000">
            <a:off x="11555576" y="2861924"/>
            <a:ext cx="590094" cy="5900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16200000" flipV="1">
            <a:off x="46585" y="2860604"/>
            <a:ext cx="590094" cy="592734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806695" y="617945"/>
            <a:ext cx="47498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Individual Campaign </a:t>
            </a:r>
            <a:r>
              <a:rPr lang="en-US" sz="2000" dirty="0" smtClean="0">
                <a:latin typeface="+mj-lt"/>
              </a:rPr>
              <a:t>Performance Graphic</a:t>
            </a:r>
            <a:endParaRPr lang="en-US" sz="20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88823" y="671978"/>
            <a:ext cx="91468" cy="277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28696" y="119766"/>
            <a:ext cx="372295" cy="28571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66898" y="104443"/>
            <a:ext cx="320346" cy="294373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6533451" y="90427"/>
            <a:ext cx="921562" cy="34667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7204731" y="171209"/>
            <a:ext cx="188023" cy="188023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6578607" y="7905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2018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524468" y="85391"/>
            <a:ext cx="921562" cy="34667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8195748" y="166173"/>
            <a:ext cx="188023" cy="18802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7637358" y="7402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Mar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738541" y="91649"/>
            <a:ext cx="914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Page 3/7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7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6817" y="99248"/>
            <a:ext cx="276190" cy="30476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>
            <a:clrChange>
              <a:clrFrom>
                <a:srgbClr val="E0E7F1"/>
              </a:clrFrom>
              <a:clrTo>
                <a:srgbClr val="E0E7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8424" y="110175"/>
            <a:ext cx="323810" cy="28571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38" y="62731"/>
            <a:ext cx="393022" cy="3930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4400" y="1478846"/>
            <a:ext cx="3138311" cy="222152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27632" y="1490376"/>
            <a:ext cx="3138311" cy="222152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83674" y="1490376"/>
            <a:ext cx="3138311" cy="222152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80762" y="3728142"/>
            <a:ext cx="1205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Impression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56561" y="3751202"/>
            <a:ext cx="748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Traffic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366689" y="3751202"/>
            <a:ext cx="544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CTR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4400" y="4245607"/>
            <a:ext cx="3138311" cy="222152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527632" y="4257137"/>
            <a:ext cx="3138311" cy="222152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083674" y="4257137"/>
            <a:ext cx="3138311" cy="222152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80762" y="6494903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Leads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398517" y="6517963"/>
            <a:ext cx="140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Cost per lead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086684" y="6519033"/>
            <a:ext cx="12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Conversion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6467" y="1899642"/>
            <a:ext cx="23383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折线图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共五根线（每个渠道一根线、</a:t>
            </a:r>
            <a:r>
              <a:rPr lang="en-US" altLang="zh-CN" dirty="0" smtClean="0"/>
              <a:t>Total</a:t>
            </a:r>
            <a:r>
              <a:rPr lang="zh-CN" altLang="en-US" dirty="0" smtClean="0"/>
              <a:t>一根线）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 flipV="1">
            <a:off x="11009645" y="678110"/>
            <a:ext cx="333093" cy="304287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1299474" y="648723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95406" y="999654"/>
            <a:ext cx="2058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+mj-lt"/>
              </a:rPr>
              <a:t>Campaign name 1</a:t>
            </a:r>
            <a:endParaRPr lang="en-US" sz="2000" dirty="0">
              <a:solidFill>
                <a:schemeClr val="accent5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60947" y="16827"/>
            <a:ext cx="4543768" cy="5267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53120" y="5500"/>
            <a:ext cx="1046695" cy="5263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16200000">
            <a:off x="11555576" y="2861924"/>
            <a:ext cx="590094" cy="5900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16200000" flipV="1">
            <a:off x="46585" y="2860604"/>
            <a:ext cx="590094" cy="592734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806695" y="617945"/>
            <a:ext cx="3405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Dotcom Performance Overview</a:t>
            </a:r>
            <a:endParaRPr lang="en-US" sz="20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88823" y="671978"/>
            <a:ext cx="91468" cy="277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06695" y="1025499"/>
            <a:ext cx="670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B2C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54821" y="3646226"/>
            <a:ext cx="670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B2B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762" y="1487164"/>
            <a:ext cx="8616512" cy="19334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883" y="4123200"/>
            <a:ext cx="8616512" cy="246768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32" y="2651945"/>
            <a:ext cx="209979" cy="20997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875" y="2872079"/>
            <a:ext cx="209979" cy="20997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28696" y="119766"/>
            <a:ext cx="372295" cy="28571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9" cstate="email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66898" y="104443"/>
            <a:ext cx="320346" cy="294373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6533451" y="90427"/>
            <a:ext cx="921562" cy="34667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7204731" y="171209"/>
            <a:ext cx="188023" cy="188023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6578607" y="7905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2018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524468" y="85391"/>
            <a:ext cx="921562" cy="34667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8195748" y="166173"/>
            <a:ext cx="188023" cy="188023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7637358" y="7402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Mar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738541" y="91649"/>
            <a:ext cx="914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Page 4/7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0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6817" y="99248"/>
            <a:ext cx="276190" cy="30476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1">
            <a:clrChange>
              <a:clrFrom>
                <a:srgbClr val="E0E7F1"/>
              </a:clrFrom>
              <a:clrTo>
                <a:srgbClr val="E0E7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8424" y="110175"/>
            <a:ext cx="323810" cy="28571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38" y="62731"/>
            <a:ext cx="393022" cy="39302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576" y="738847"/>
            <a:ext cx="270676" cy="27067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41361" y="738847"/>
            <a:ext cx="272358" cy="279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8496"/>
            <a:ext cx="12192000" cy="6858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60947" y="16827"/>
            <a:ext cx="4543768" cy="5267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53120" y="5500"/>
            <a:ext cx="1046695" cy="5263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16200000">
            <a:off x="11555576" y="2861924"/>
            <a:ext cx="590094" cy="5900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16200000" flipV="1">
            <a:off x="46585" y="2860604"/>
            <a:ext cx="590094" cy="592734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806695" y="617945"/>
            <a:ext cx="3082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CRM Performance Overview</a:t>
            </a:r>
            <a:endParaRPr lang="en-US" sz="20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88823" y="671978"/>
            <a:ext cx="91468" cy="277975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3" y="1161521"/>
            <a:ext cx="9923582" cy="157728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986908" y="3520839"/>
            <a:ext cx="103401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a typeface="宋体" panose="02010600030101010101" pitchFamily="2" charset="-122"/>
              </a:rPr>
              <a:t>The big achievement from B2B is the first success SQL.</a:t>
            </a:r>
            <a:endParaRPr lang="en-US" sz="1600" dirty="0">
              <a:ea typeface="宋体" panose="02010600030101010101" pitchFamily="2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4568" y="3005832"/>
            <a:ext cx="1284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Highlight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25891" y="3106942"/>
            <a:ext cx="258741" cy="2587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22" y="1667996"/>
            <a:ext cx="209979" cy="20997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76" y="2012309"/>
            <a:ext cx="209979" cy="20997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630" y="2390489"/>
            <a:ext cx="209979" cy="2099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28696" y="119766"/>
            <a:ext cx="372295" cy="28571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email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66898" y="104443"/>
            <a:ext cx="320346" cy="294373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6533451" y="90427"/>
            <a:ext cx="921562" cy="34667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7204731" y="171209"/>
            <a:ext cx="188023" cy="18802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6578607" y="7905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2018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524468" y="85391"/>
            <a:ext cx="921562" cy="34667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8195748" y="166173"/>
            <a:ext cx="188023" cy="188023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7637358" y="7402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Mar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738541" y="91649"/>
            <a:ext cx="914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Page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/7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6817" y="99248"/>
            <a:ext cx="276190" cy="30476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>
            <a:clrChange>
              <a:clrFrom>
                <a:srgbClr val="E0E7F1"/>
              </a:clrFrom>
              <a:clrTo>
                <a:srgbClr val="E0E7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8424" y="110175"/>
            <a:ext cx="323810" cy="28571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38" y="62731"/>
            <a:ext cx="393022" cy="39302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38" y="720121"/>
            <a:ext cx="270676" cy="27067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14523" y="720121"/>
            <a:ext cx="272358" cy="279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60947" y="16827"/>
            <a:ext cx="4543768" cy="5267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53120" y="5500"/>
            <a:ext cx="1046695" cy="5263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16200000">
            <a:off x="11555576" y="2861924"/>
            <a:ext cx="590094" cy="5900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16200000" flipV="1">
            <a:off x="46585" y="2860604"/>
            <a:ext cx="590094" cy="592734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806695" y="617945"/>
            <a:ext cx="42570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Review &amp; </a:t>
            </a:r>
            <a:r>
              <a:rPr lang="en-US" sz="2000" dirty="0" smtClean="0">
                <a:latin typeface="+mj-lt"/>
              </a:rPr>
              <a:t>Rating Performance Overview</a:t>
            </a:r>
            <a:endParaRPr lang="en-US" sz="20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88823" y="671978"/>
            <a:ext cx="91468" cy="2779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6695" y="957765"/>
            <a:ext cx="1710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Year-to-date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6695" y="3461351"/>
            <a:ext cx="1390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By month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33" y="1477333"/>
            <a:ext cx="10657344" cy="19506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878" y="3945175"/>
            <a:ext cx="10657343" cy="1935639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858973" y="624115"/>
            <a:ext cx="1575493" cy="346672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10151162" y="704897"/>
            <a:ext cx="188023" cy="18802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889353" y="617945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All Channels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59728" y="6326738"/>
            <a:ext cx="103401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smtClean="0">
                <a:effectLst/>
                <a:latin typeface="+mj-lt"/>
                <a:ea typeface="宋体" panose="02010600030101010101" pitchFamily="2" charset="-122"/>
              </a:rPr>
              <a:t>For “Review &amp; Rating”,  we deep rating to 4.3 (as global target), 4.5 (as China target) and 4.8 (as aggressive target) and more review responses to both negative and neutral reviews in JD.</a:t>
            </a:r>
            <a:endParaRPr lang="en-US" sz="1600" dirty="0" smtClean="0">
              <a:effectLst/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3293" y="5914681"/>
            <a:ext cx="1284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Highlight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04616" y="6015791"/>
            <a:ext cx="258741" cy="25874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28696" y="119766"/>
            <a:ext cx="372295" cy="28571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 cstate="email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66898" y="104443"/>
            <a:ext cx="320346" cy="294373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6533451" y="90427"/>
            <a:ext cx="921562" cy="34667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7204731" y="171209"/>
            <a:ext cx="188023" cy="188023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578607" y="7905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2018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524468" y="85391"/>
            <a:ext cx="921562" cy="34667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8195748" y="166173"/>
            <a:ext cx="188023" cy="188023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7637358" y="7402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Mar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738541" y="91649"/>
            <a:ext cx="914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Page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/7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0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6817" y="99248"/>
            <a:ext cx="276190" cy="30476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>
            <a:clrChange>
              <a:clrFrom>
                <a:srgbClr val="E0E7F1"/>
              </a:clrFrom>
              <a:clrTo>
                <a:srgbClr val="E0E7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8424" y="110175"/>
            <a:ext cx="323810" cy="28571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38" y="62731"/>
            <a:ext cx="393022" cy="39302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966" y="638755"/>
            <a:ext cx="315654" cy="3156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335" y="653309"/>
            <a:ext cx="270676" cy="270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19120" y="653309"/>
            <a:ext cx="272358" cy="279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60947" y="16827"/>
            <a:ext cx="4543768" cy="5267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53120" y="5500"/>
            <a:ext cx="1046695" cy="5263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16200000">
            <a:off x="11555576" y="2861924"/>
            <a:ext cx="590094" cy="5900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16200000" flipV="1">
            <a:off x="46585" y="2860604"/>
            <a:ext cx="590094" cy="59273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28696" y="119766"/>
            <a:ext cx="372295" cy="28571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66898" y="104443"/>
            <a:ext cx="320346" cy="294373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6533451" y="90427"/>
            <a:ext cx="921562" cy="34667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7204731" y="171209"/>
            <a:ext cx="188023" cy="188023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6578607" y="7905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2018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524468" y="85391"/>
            <a:ext cx="921562" cy="34667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8195748" y="166173"/>
            <a:ext cx="188023" cy="18802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7637358" y="7402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Mar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738541" y="91649"/>
            <a:ext cx="914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Page 3/7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7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6817" y="99248"/>
            <a:ext cx="276190" cy="30476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>
            <a:clrChange>
              <a:clrFrom>
                <a:srgbClr val="E0E7F1"/>
              </a:clrFrom>
              <a:clrTo>
                <a:srgbClr val="E0E7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8424" y="110175"/>
            <a:ext cx="323810" cy="28571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38" y="62731"/>
            <a:ext cx="393022" cy="393022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894519" y="1410770"/>
            <a:ext cx="10208487" cy="4640074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 flipV="1">
            <a:off x="11009645" y="678110"/>
            <a:ext cx="333093" cy="3042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99474" y="648723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6695" y="617945"/>
            <a:ext cx="42570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Review &amp; </a:t>
            </a:r>
            <a:r>
              <a:rPr lang="en-US" sz="2000" dirty="0" smtClean="0">
                <a:latin typeface="+mj-lt"/>
              </a:rPr>
              <a:t>Rating Performance Overview</a:t>
            </a:r>
            <a:endParaRPr lang="en-US" sz="2000" dirty="0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8823" y="671978"/>
            <a:ext cx="91468" cy="2779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48562" y="1799356"/>
            <a:ext cx="38876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柱状图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三根基线（</a:t>
            </a:r>
            <a:r>
              <a:rPr lang="en-US" altLang="zh-CN" dirty="0" smtClean="0"/>
              <a:t>4.8</a:t>
            </a:r>
            <a:r>
              <a:rPr lang="zh-CN" altLang="en-US" dirty="0"/>
              <a:t>绿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4.5</a:t>
            </a:r>
            <a:r>
              <a:rPr lang="zh-CN" altLang="en-US" dirty="0" smtClean="0"/>
              <a:t>橙、</a:t>
            </a:r>
            <a:r>
              <a:rPr lang="en-US" altLang="zh-CN" dirty="0" smtClean="0"/>
              <a:t>4.3</a:t>
            </a:r>
            <a:r>
              <a:rPr lang="zh-CN" altLang="en-US" dirty="0" smtClean="0"/>
              <a:t>蓝）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</a:t>
            </a:r>
            <a:r>
              <a:rPr lang="en-US" altLang="zh-CN" dirty="0" smtClean="0"/>
              <a:t>Category</a:t>
            </a:r>
            <a:r>
              <a:rPr lang="zh-CN" altLang="en-US" dirty="0" smtClean="0"/>
              <a:t>一根柱子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3285</Words>
  <Application>WPS 演示</Application>
  <PresentationFormat>Widescreen</PresentationFormat>
  <Paragraphs>352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Symbol</vt:lpstr>
      <vt:lpstr>Calibri Light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 Richard B</dc:creator>
  <cp:lastModifiedBy>Administrator</cp:lastModifiedBy>
  <cp:revision>93</cp:revision>
  <dcterms:created xsi:type="dcterms:W3CDTF">2018-04-17T06:13:00Z</dcterms:created>
  <dcterms:modified xsi:type="dcterms:W3CDTF">2018-04-20T12:24:45Z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