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B165FB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78</c:v>
                </c:pt>
                <c:pt idx="2">
                  <c:v>92</c:v>
                </c:pt>
                <c:pt idx="3">
                  <c:v>105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Quarter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Revenue ($M)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B165FB"/>
              </a:solidFill>
              <a:effectLst/>
            </c:spPr>
          </c:dPt>
          <c:dPt>
            <c:idx val="1"/>
            <c:bubble3D val="0"/>
            <c:spPr>
              <a:solidFill>
                <a:srgbClr val="40695B"/>
              </a:solidFill>
              <a:effectLst/>
            </c:spPr>
          </c:dPt>
          <c:dPt>
            <c:idx val="2"/>
            <c:bubble3D val="0"/>
            <c:spPr>
              <a:solidFill>
                <a:srgbClr val="764ABC"/>
              </a:solidFill>
              <a:effectLst/>
            </c:spPr>
          </c:dPt>
          <c:dPt>
            <c:idx val="3"/>
            <c:bubble3D val="0"/>
            <c:spPr>
              <a:solidFill>
                <a:srgbClr val="52796F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35</c:v>
                </c:pt>
                <c:pt idx="1">
                  <c:v>28</c:v>
                </c:pt>
                <c:pt idx="2">
                  <c:v>22</c:v>
                </c:pt>
                <c:pt idx="3">
                  <c:v>15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</c:v>
                </c:pt>
              </c:strCache>
            </c:strRef>
          </c:tx>
          <c:spPr>
            <a:solidFill>
              <a:srgbClr val="40695B"/>
            </a:solidFill>
            <a:ln w="50800" cap="flat">
              <a:solidFill>
                <a:srgbClr val="40695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0695B"/>
              </a:solidFill>
              <a:ln w="9525" cap="flat">
                <a:solidFill>
                  <a:srgbClr val="40695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52</c:v>
                </c:pt>
                <c:pt idx="2">
                  <c:v>48</c:v>
                </c:pt>
                <c:pt idx="3">
                  <c:v>65</c:v>
                </c:pt>
                <c:pt idx="4">
                  <c:v>72</c:v>
                </c:pt>
                <c:pt idx="5">
                  <c:v>85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Month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Users (K)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chart" Target="/ppt/charts/chart3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A4C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00500" y="0"/>
            <a:ext cx="1143000" cy="1143000"/>
          </a:xfrm>
          <a:prstGeom prst="roundRect">
            <a:avLst>
              <a:gd name="adj" fmla="val 8000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153495" y="166688"/>
            <a:ext cx="853750" cy="809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🚀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685800" y="1524000"/>
            <a:ext cx="77724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Design Elements Showcase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3810000" y="3593902"/>
            <a:ext cx="1524000" cy="13097"/>
          </a:xfrm>
          <a:prstGeom prst="rect">
            <a:avLst/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44779" y="3860899"/>
            <a:ext cx="7254442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5000"/>
              </a:spcAft>
              <a:buNone/>
            </a:pPr>
            <a:r>
              <a:rPr lang="en-US" sz="2200" dirty="0">
                <a:solidFill>
                  <a:srgbClr val="E0E0E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Comprehensive Demonstration of PowerPoint Native Elements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176213"/>
            <a:ext cx="3802252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Typography &amp; Shapes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07950" y="1015901"/>
            <a:ext cx="82905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Text Formatting Options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438126"/>
            <a:ext cx="8290509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Bold text</a:t>
            </a:r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emphasis, </a:t>
            </a:r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i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italic text</a:t>
            </a:r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style, and </a:t>
            </a:r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u="sng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underlined text</a:t>
            </a:r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importance.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61851" y="1774627"/>
            <a:ext cx="7874050" cy="62865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buSzPct val="100000"/>
              <a:buChar char="•"/>
            </a:pPr>
            <a:r>
              <a:rPr lang="en-US" sz="14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bullet point with important information</a:t>
            </a:r>
            <a:endParaRPr lang="en-US" sz="1400" dirty="0"/>
          </a:p>
          <a:p>
            <a:pPr algn="l" marL="190500" indent="-190500">
              <a:buSzPct val="100000"/>
              <a:buChar char="•"/>
            </a:pPr>
            <a:r>
              <a:rPr lang="en-US" sz="14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Second bullet point with </a:t>
            </a:r>
            <a:pPr algn="l" indent="0" marL="0"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bold emphasis</a:t>
            </a:r>
            <a:endParaRPr lang="en-US" sz="1400" dirty="0"/>
          </a:p>
          <a:p>
            <a:pPr algn="l" marL="190500" indent="-190500">
              <a:buSzPct val="100000"/>
              <a:buChar char="•"/>
            </a:pPr>
            <a:r>
              <a:rPr lang="en-US" sz="14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Third bullet point with </a:t>
            </a:r>
            <a:pPr algn="l" indent="0" marL="0">
              <a:buNone/>
            </a:pPr>
            <a:r>
              <a:rPr lang="en-US" sz="1400" i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italic style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507950" y="2720727"/>
            <a:ext cx="82905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Shape Elements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07950" y="3206502"/>
            <a:ext cx="1015901" cy="762000"/>
          </a:xfrm>
          <a:prstGeom prst="roundRect">
            <a:avLst>
              <a:gd name="adj" fmla="val 13333"/>
            </a:avLst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40730" y="3468439"/>
            <a:ext cx="357196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714351" y="3206502"/>
            <a:ext cx="762000" cy="762000"/>
          </a:xfrm>
          <a:prstGeom prst="roundRect">
            <a:avLst>
              <a:gd name="adj" fmla="val 120000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2033885" y="3468439"/>
            <a:ext cx="125239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2666851" y="3206502"/>
            <a:ext cx="1346150" cy="838200"/>
          </a:xfrm>
          <a:prstGeom prst="roundRect">
            <a:avLst>
              <a:gd name="adj" fmla="val 12121"/>
            </a:avLst>
          </a:prstGeom>
          <a:solidFill>
            <a:srgbClr val="F8F4FF"/>
          </a:solidFill>
          <a:ln w="38100">
            <a:solidFill>
              <a:srgbClr val="B165F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3034903" y="3506539"/>
            <a:ext cx="622096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Border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63550"/>
            <a:ext cx="634901" cy="634901"/>
          </a:xfrm>
          <a:prstGeom prst="roundRect">
            <a:avLst>
              <a:gd name="adj" fmla="val 14402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1174" y="147638"/>
            <a:ext cx="49807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333351" y="176213"/>
            <a:ext cx="3091047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Analysis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507950" y="1015901"/>
            <a:ext cx="310896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Quarterly Performance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07950" y="1530251"/>
            <a:ext cx="310896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200"/>
              </a:spcAft>
              <a:buNone/>
            </a:pPr>
            <a:r>
              <a:rPr lang="en-US" sz="14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revenue shows consistent growth across all quarters, with Q4 achieving the highest milestone.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7950" y="2520851"/>
            <a:ext cx="3048000" cy="1082576"/>
          </a:xfrm>
          <a:prstGeom prst="rect">
            <a:avLst/>
          </a:prstGeom>
          <a:solidFill>
            <a:srgbClr val="F8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31763" y="2520851"/>
            <a:ext cx="0" cy="1082576"/>
          </a:xfrm>
          <a:prstGeom prst="line">
            <a:avLst/>
          </a:prstGeom>
          <a:noFill/>
          <a:ln w="47625">
            <a:solidFill>
              <a:srgbClr val="B165F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46075" y="2711351"/>
            <a:ext cx="2671763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+62%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746075" y="3241477"/>
            <a:ext cx="2671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500"/>
              </a:spcBef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Year over Year Growth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07950" y="3793927"/>
            <a:ext cx="3048000" cy="1082576"/>
          </a:xfrm>
          <a:prstGeom prst="rect">
            <a:avLst/>
          </a:prstGeom>
          <a:solidFill>
            <a:srgbClr val="F8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531763" y="3793927"/>
            <a:ext cx="0" cy="1082576"/>
          </a:xfrm>
          <a:prstGeom prst="line">
            <a:avLst/>
          </a:prstGeom>
          <a:noFill/>
          <a:ln w="47625">
            <a:solidFill>
              <a:srgbClr val="4069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46075" y="3984427"/>
            <a:ext cx="2671763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$340M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746075" y="4514552"/>
            <a:ext cx="2671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500"/>
              </a:spcBef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Annual Revenue</a:t>
            </a:r>
            <a:endParaRPr lang="en-US" sz="1200" dirty="0"/>
          </a:p>
        </p:txBody>
      </p:sp>
      <p:graphicFrame>
        <p:nvGraphicFramePr>
          <p:cNvPr id="16" name="Chart 0" descr=""/>
          <p:cNvGraphicFramePr/>
          <p:nvPr/>
        </p:nvGraphicFramePr>
        <p:xfrm>
          <a:off x="3936950" y="1015901"/>
          <a:ext cx="4572000" cy="32385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63550"/>
            <a:ext cx="634901" cy="634901"/>
          </a:xfrm>
          <a:prstGeom prst="roundRect">
            <a:avLst>
              <a:gd name="adj" fmla="val 14402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1174" y="147638"/>
            <a:ext cx="49807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333351" y="176213"/>
            <a:ext cx="2660377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Insights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507950" y="1015901"/>
            <a:ext cx="3951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Share Distribution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762500" y="1015901"/>
            <a:ext cx="3951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Growth Trend</a:t>
            </a:r>
            <a:endParaRPr lang="en-US" sz="1800" dirty="0"/>
          </a:p>
        </p:txBody>
      </p:sp>
      <p:graphicFrame>
        <p:nvGraphicFramePr>
          <p:cNvPr id="8" name="Chart 0" descr=""/>
          <p:cNvGraphicFramePr/>
          <p:nvPr/>
        </p:nvGraphicFramePr>
        <p:xfrm>
          <a:off x="507950" y="1409551"/>
          <a:ext cx="3810000" cy="25399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9" name="Chart 1" descr=""/>
          <p:cNvGraphicFramePr/>
          <p:nvPr/>
        </p:nvGraphicFramePr>
        <p:xfrm>
          <a:off x="4762500" y="1409551"/>
          <a:ext cx="3810000" cy="25399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63550"/>
            <a:ext cx="634901" cy="634901"/>
          </a:xfrm>
          <a:prstGeom prst="roundRect">
            <a:avLst>
              <a:gd name="adj" fmla="val 14402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81174" y="147638"/>
            <a:ext cx="49807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⚙️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333351" y="176213"/>
            <a:ext cx="4030566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 Roadmap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507950" y="1015901"/>
            <a:ext cx="8290509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16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product development status across key features: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07950" y="1507927"/>
            <a:ext cx="8127950" cy="581025"/>
          </a:xfrm>
          <a:prstGeom prst="roundRect">
            <a:avLst>
              <a:gd name="adj" fmla="val 17486"/>
            </a:avLst>
          </a:prstGeom>
          <a:solidFill>
            <a:srgbClr val="F8F4FF"/>
          </a:solidFill>
          <a:ln w="19050">
            <a:solidFill>
              <a:srgbClr val="B165F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780901" y="1679377"/>
            <a:ext cx="773369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⭐ Timeline:</a:t>
            </a:r>
            <a:pPr algn="l" indent="0" marL="0">
              <a:buNone/>
            </a:pPr>
            <a:r>
              <a:rPr lang="en-US" sz="1400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Q4 2024 - Q2 2025</a:t>
            </a:r>
            <a:endParaRPr lang="en-US" sz="14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2286000"/>
          <a:ext cx="5486400" cy="2286000"/>
        </p:xfrm>
        <a:graphic>
          <a:graphicData uri="http://schemas.openxmlformats.org/drawingml/2006/table">
            <a:tbl>
              <a:tblPr/>
              <a:tblGrid>
                <a:gridCol w="2286000"/>
                <a:gridCol w="1600200"/>
                <a:gridCol w="1600200"/>
              </a:tblGrid>
              <a:tr h="4572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65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Status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65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Progress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65F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Authentication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Complete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Dashboard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In Progress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75%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Analytics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Planning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Mobile App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Planning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10%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C4A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7149" y="1182737"/>
            <a:ext cx="1015901" cy="1015901"/>
          </a:xfrm>
          <a:prstGeom prst="roundRect">
            <a:avLst>
              <a:gd name="adj" fmla="val 90009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808833" y="1338263"/>
            <a:ext cx="74703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</a:t>
            </a:r>
            <a:endParaRPr lang="en-US" sz="4200" dirty="0"/>
          </a:p>
        </p:txBody>
      </p:sp>
      <p:sp>
        <p:nvSpPr>
          <p:cNvPr id="4" name="Text 2"/>
          <p:cNvSpPr/>
          <p:nvPr/>
        </p:nvSpPr>
        <p:spPr>
          <a:xfrm>
            <a:off x="4064050" y="1182737"/>
            <a:ext cx="1015901" cy="1015901"/>
          </a:xfrm>
          <a:prstGeom prst="roundRect">
            <a:avLst>
              <a:gd name="adj" fmla="val 90009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205734" y="1338263"/>
            <a:ext cx="74703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</a:t>
            </a:r>
            <a:endParaRPr lang="en-US" sz="4200" dirty="0"/>
          </a:p>
        </p:txBody>
      </p:sp>
      <p:sp>
        <p:nvSpPr>
          <p:cNvPr id="6" name="Text 4"/>
          <p:cNvSpPr/>
          <p:nvPr/>
        </p:nvSpPr>
        <p:spPr>
          <a:xfrm>
            <a:off x="5460950" y="1182737"/>
            <a:ext cx="1015901" cy="1015901"/>
          </a:xfrm>
          <a:prstGeom prst="roundRect">
            <a:avLst>
              <a:gd name="adj" fmla="val 90009"/>
            </a:avLst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602635" y="1338263"/>
            <a:ext cx="74703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👥</a:t>
            </a:r>
            <a:endParaRPr lang="en-US" sz="4200" dirty="0"/>
          </a:p>
        </p:txBody>
      </p:sp>
      <p:sp>
        <p:nvSpPr>
          <p:cNvPr id="8" name="Text 6"/>
          <p:cNvSpPr/>
          <p:nvPr/>
        </p:nvSpPr>
        <p:spPr>
          <a:xfrm>
            <a:off x="3011600" y="2706588"/>
            <a:ext cx="312080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4800" dirty="0"/>
          </a:p>
        </p:txBody>
      </p:sp>
      <p:sp>
        <p:nvSpPr>
          <p:cNvPr id="9" name="Text 7"/>
          <p:cNvSpPr/>
          <p:nvPr/>
        </p:nvSpPr>
        <p:spPr>
          <a:xfrm>
            <a:off x="1433438" y="3665339"/>
            <a:ext cx="627712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E0E0E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Showcasing the Power of Native PowerPoint Elements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-91440" y="4591050"/>
            <a:ext cx="932688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B0B0B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 with html2pptx • Design Elements Showcase 2024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Elements Showcase</dc:title>
  <dc:subject>PptxGenJS Presentation</dc:subject>
  <dc:creator>Design Master</dc:creator>
  <cp:lastModifiedBy>Design Master</cp:lastModifiedBy>
  <cp:revision>1</cp:revision>
  <dcterms:created xsi:type="dcterms:W3CDTF">2025-10-30T02:05:51Z</dcterms:created>
  <dcterms:modified xsi:type="dcterms:W3CDTF">2025-10-30T02:05:51Z</dcterms:modified>
</cp:coreProperties>
</file>