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charts/chart1.xml" ContentType="application/vnd.openxmlformats-officedocument.drawingml.chart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?>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charts/_rels/chart1.xml.rels><?xml version="1.0" encoding="UTF-8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小米SU7</c:v>
                </c:pt>
              </c:strCache>
            </c:strRef>
          </c:tx>
          <c:spPr>
            <a:solidFill>
              <a:srgbClr val="FF6700"/>
            </a:solidFill>
            <a:ln w="38100" cap="flat">
              <a:solidFill>
                <a:srgbClr val="FF670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F6700"/>
              </a:solidFill>
              <a:ln w="9525" cap="flat">
                <a:solidFill>
                  <a:srgbClr val="FF670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4月</c:v>
                  </c:pt>
                  <c:pt idx="1">
                    <c:v>5月</c:v>
                  </c:pt>
                  <c:pt idx="2">
                    <c:v>6月</c:v>
                  </c:pt>
                  <c:pt idx="3">
                    <c:v>7月</c:v>
                  </c:pt>
                  <c:pt idx="4">
                    <c:v>8月</c:v>
                  </c:pt>
                  <c:pt idx="5">
                    <c:v>9月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7058</c:v>
                </c:pt>
                <c:pt idx="1">
                  <c:v>8646</c:v>
                </c:pt>
                <c:pt idx="2">
                  <c:v>10521</c:v>
                </c:pt>
                <c:pt idx="3">
                  <c:v>11145</c:v>
                </c:pt>
                <c:pt idx="4">
                  <c:v>12034</c:v>
                </c:pt>
                <c:pt idx="5">
                  <c:v>13500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华为问界M7</c:v>
                </c:pt>
              </c:strCache>
            </c:strRef>
          </c:tx>
          <c:spPr>
            <a:solidFill>
              <a:srgbClr val="C8102E"/>
            </a:solidFill>
            <a:ln w="38100" cap="flat">
              <a:solidFill>
                <a:srgbClr val="C8102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C8102E"/>
              </a:solidFill>
              <a:ln w="9525" cap="flat">
                <a:solidFill>
                  <a:srgbClr val="C8102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Sheet1!$A$2:$A$7</c:f>
              <c:multiLvlStrCache>
                <c:ptCount val="6"/>
                <c:lvl>
                  <c:pt idx="0">
                    <c:v>4月</c:v>
                  </c:pt>
                  <c:pt idx="1">
                    <c:v>5月</c:v>
                  </c:pt>
                  <c:pt idx="2">
                    <c:v>6月</c:v>
                  </c:pt>
                  <c:pt idx="3">
                    <c:v>7月</c:v>
                  </c:pt>
                  <c:pt idx="4">
                    <c:v>8月</c:v>
                  </c:pt>
                  <c:pt idx="5">
                    <c:v>9月</c:v>
                  </c:pt>
                </c:lvl>
              </c:multiLvlStrCache>
            </c:multiLvl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15200</c:v>
                </c:pt>
                <c:pt idx="1">
                  <c:v>16800</c:v>
                </c:pt>
                <c:pt idx="2">
                  <c:v>18200</c:v>
                </c:pt>
                <c:pt idx="3">
                  <c:v>19500</c:v>
                </c:pt>
                <c:pt idx="4">
                  <c:v>21000</c:v>
                </c:pt>
                <c:pt idx="5">
                  <c:v>22500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月份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25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销量(台)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5000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?>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?>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>
  <p:transition spd="med">
    <p:fade/>
  </p:transition>
  <p:cSld name="Slide 1"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690293" y="1325612"/>
            <a:ext cx="5763265" cy="9429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小米SU7调研报告</a:t>
            </a:r>
            <a:endParaRPr lang="en-US" sz="5600" dirty="0"/>
          </a:p>
        </p:txBody>
      </p:sp>
      <p:sp>
        <p:nvSpPr>
          <p:cNvPr id="3" name="Text 1"/>
          <p:cNvSpPr/>
          <p:nvPr/>
        </p:nvSpPr>
        <p:spPr>
          <a:xfrm>
            <a:off x="3809851" y="2522488"/>
            <a:ext cx="1524000" cy="50750"/>
          </a:xfrm>
          <a:prstGeom prst="rect">
            <a:avLst/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690293" y="2827139"/>
            <a:ext cx="5763265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1500"/>
              </a:spcAft>
              <a:buNone/>
            </a:pPr>
            <a:r>
              <a:rPr lang="en-US" sz="2800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智能电动汽车市场分析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1690293" y="3484364"/>
            <a:ext cx="5763265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000" dirty="0">
                <a:solidFill>
                  <a:srgbClr val="CCCCC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对比华为问界系列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>
  <p:transition spd="fast">
    <p:push dir="l"/>
  </p:transition>
  <p:cSld name="Slide 2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17450"/>
            <a:ext cx="854964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产品对比：小米SU7 vs 华为问界M7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381000" y="927050"/>
            <a:ext cx="1015901" cy="38100"/>
          </a:xfrm>
          <a:prstGeom prst="rect">
            <a:avLst/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81000" y="1155650"/>
            <a:ext cx="4095750" cy="388233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571500" y="1790551"/>
            <a:ext cx="3714750" cy="0"/>
          </a:xfrm>
          <a:prstGeom prst="line">
            <a:avLst/>
          </a:prstGeom>
          <a:noFill/>
          <a:ln w="19050">
            <a:solidFill>
              <a:srgbClr val="F0F0F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71500" y="1346150"/>
            <a:ext cx="1597744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 Max</a:t>
            </a:r>
            <a:endParaRPr lang="en-US" sz="2000" dirty="0"/>
          </a:p>
        </p:txBody>
      </p:sp>
      <p:sp>
        <p:nvSpPr>
          <p:cNvPr id="7" name="Shape 5"/>
          <p:cNvSpPr/>
          <p:nvPr/>
        </p:nvSpPr>
        <p:spPr>
          <a:xfrm>
            <a:off x="571500" y="2328714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71500" y="2028676"/>
            <a:ext cx="505206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起售价</a:t>
            </a:r>
            <a:endParaRPr lang="en-US" sz="1300" dirty="0"/>
          </a:p>
        </p:txBody>
      </p:sp>
      <p:sp>
        <p:nvSpPr>
          <p:cNvPr id="9" name="Text 7"/>
          <p:cNvSpPr/>
          <p:nvPr/>
        </p:nvSpPr>
        <p:spPr>
          <a:xfrm>
            <a:off x="3543002" y="2028676"/>
            <a:ext cx="758113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29.99万元</a:t>
            </a:r>
            <a:endParaRPr lang="en-US" sz="1300" dirty="0"/>
          </a:p>
        </p:txBody>
      </p:sp>
      <p:sp>
        <p:nvSpPr>
          <p:cNvPr id="10" name="Shape 8"/>
          <p:cNvSpPr/>
          <p:nvPr/>
        </p:nvSpPr>
        <p:spPr>
          <a:xfrm>
            <a:off x="571500" y="2811214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571500" y="2511177"/>
            <a:ext cx="33685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续航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3772198" y="2511177"/>
            <a:ext cx="524333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800km</a:t>
            </a:r>
            <a:endParaRPr lang="en-US" sz="1300" dirty="0"/>
          </a:p>
        </p:txBody>
      </p:sp>
      <p:sp>
        <p:nvSpPr>
          <p:cNvPr id="13" name="Shape 11"/>
          <p:cNvSpPr/>
          <p:nvPr/>
        </p:nvSpPr>
        <p:spPr>
          <a:xfrm>
            <a:off x="571500" y="3293715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571500" y="2993678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百公里加速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3799880" y="2993678"/>
            <a:ext cx="496098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2.78秒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571500" y="3776216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571500" y="3476179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智驾芯片</a:t>
            </a:r>
            <a:endParaRPr lang="en-US" sz="1300" dirty="0"/>
          </a:p>
        </p:txBody>
      </p:sp>
      <p:sp>
        <p:nvSpPr>
          <p:cNvPr id="18" name="Text 16"/>
          <p:cNvSpPr/>
          <p:nvPr/>
        </p:nvSpPr>
        <p:spPr>
          <a:xfrm>
            <a:off x="3625751" y="3476179"/>
            <a:ext cx="6737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双Orin X</a:t>
            </a:r>
            <a:endParaRPr lang="en-US" sz="1300" dirty="0"/>
          </a:p>
        </p:txBody>
      </p:sp>
      <p:sp>
        <p:nvSpPr>
          <p:cNvPr id="19" name="Shape 17"/>
          <p:cNvSpPr/>
          <p:nvPr/>
        </p:nvSpPr>
        <p:spPr>
          <a:xfrm>
            <a:off x="571500" y="4258717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571500" y="3958679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座舱芯片</a:t>
            </a:r>
            <a:endParaRPr lang="en-US" sz="1300" dirty="0"/>
          </a:p>
        </p:txBody>
      </p:sp>
      <p:sp>
        <p:nvSpPr>
          <p:cNvPr id="21" name="Text 19"/>
          <p:cNvSpPr/>
          <p:nvPr/>
        </p:nvSpPr>
        <p:spPr>
          <a:xfrm>
            <a:off x="3588841" y="3958679"/>
            <a:ext cx="7113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高通8295</a:t>
            </a:r>
            <a:endParaRPr lang="en-US" sz="1300" dirty="0"/>
          </a:p>
        </p:txBody>
      </p:sp>
      <p:sp>
        <p:nvSpPr>
          <p:cNvPr id="22" name="Shape 20"/>
          <p:cNvSpPr/>
          <p:nvPr/>
        </p:nvSpPr>
        <p:spPr>
          <a:xfrm>
            <a:off x="571500" y="4741218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23" name="Text 21"/>
          <p:cNvSpPr/>
          <p:nvPr/>
        </p:nvSpPr>
        <p:spPr>
          <a:xfrm>
            <a:off x="571500" y="4441180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首月销量</a:t>
            </a:r>
            <a:endParaRPr lang="en-US" sz="1300" dirty="0"/>
          </a:p>
        </p:txBody>
      </p:sp>
      <p:sp>
        <p:nvSpPr>
          <p:cNvPr id="24" name="Text 22"/>
          <p:cNvSpPr/>
          <p:nvPr/>
        </p:nvSpPr>
        <p:spPr>
          <a:xfrm>
            <a:off x="3753892" y="4441180"/>
            <a:ext cx="54300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7058台</a:t>
            </a:r>
            <a:endParaRPr lang="en-US" sz="1300" dirty="0"/>
          </a:p>
        </p:txBody>
      </p:sp>
      <p:sp>
        <p:nvSpPr>
          <p:cNvPr id="25" name="Text 23"/>
          <p:cNvSpPr/>
          <p:nvPr/>
        </p:nvSpPr>
        <p:spPr>
          <a:xfrm>
            <a:off x="4667250" y="1155650"/>
            <a:ext cx="4095750" cy="3882330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4857750" y="1790551"/>
            <a:ext cx="3714750" cy="0"/>
          </a:xfrm>
          <a:prstGeom prst="line">
            <a:avLst/>
          </a:prstGeom>
          <a:noFill/>
          <a:ln w="19050">
            <a:solidFill>
              <a:srgbClr val="F0F0F0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857750" y="1346150"/>
            <a:ext cx="2014904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20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华为问界M7 Plus</a:t>
            </a:r>
            <a:endParaRPr lang="en-US" sz="2000" dirty="0"/>
          </a:p>
        </p:txBody>
      </p:sp>
      <p:sp>
        <p:nvSpPr>
          <p:cNvPr id="28" name="Shape 26"/>
          <p:cNvSpPr/>
          <p:nvPr/>
        </p:nvSpPr>
        <p:spPr>
          <a:xfrm>
            <a:off x="4857750" y="2328714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29" name="Text 27"/>
          <p:cNvSpPr/>
          <p:nvPr/>
        </p:nvSpPr>
        <p:spPr>
          <a:xfrm>
            <a:off x="4857750" y="2028676"/>
            <a:ext cx="505206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起售价</a:t>
            </a:r>
            <a:endParaRPr lang="en-US" sz="1300" dirty="0"/>
          </a:p>
        </p:txBody>
      </p:sp>
      <p:sp>
        <p:nvSpPr>
          <p:cNvPr id="30" name="Text 28"/>
          <p:cNvSpPr/>
          <p:nvPr/>
        </p:nvSpPr>
        <p:spPr>
          <a:xfrm>
            <a:off x="7829252" y="2028676"/>
            <a:ext cx="758113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28.98万元</a:t>
            </a:r>
            <a:endParaRPr lang="en-US" sz="1300" dirty="0"/>
          </a:p>
        </p:txBody>
      </p:sp>
      <p:sp>
        <p:nvSpPr>
          <p:cNvPr id="31" name="Shape 29"/>
          <p:cNvSpPr/>
          <p:nvPr/>
        </p:nvSpPr>
        <p:spPr>
          <a:xfrm>
            <a:off x="4857750" y="2811214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32" name="Text 30"/>
          <p:cNvSpPr/>
          <p:nvPr/>
        </p:nvSpPr>
        <p:spPr>
          <a:xfrm>
            <a:off x="4857750" y="2511177"/>
            <a:ext cx="33685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续航</a:t>
            </a:r>
            <a:endParaRPr lang="en-US" sz="1300" dirty="0"/>
          </a:p>
        </p:txBody>
      </p:sp>
      <p:sp>
        <p:nvSpPr>
          <p:cNvPr id="33" name="Text 31"/>
          <p:cNvSpPr/>
          <p:nvPr/>
        </p:nvSpPr>
        <p:spPr>
          <a:xfrm>
            <a:off x="7618363" y="2511177"/>
            <a:ext cx="973220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230km(纯电)</a:t>
            </a:r>
            <a:endParaRPr lang="en-US" sz="1300" dirty="0"/>
          </a:p>
        </p:txBody>
      </p:sp>
      <p:sp>
        <p:nvSpPr>
          <p:cNvPr id="34" name="Shape 32"/>
          <p:cNvSpPr/>
          <p:nvPr/>
        </p:nvSpPr>
        <p:spPr>
          <a:xfrm>
            <a:off x="4857750" y="3293715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4857750" y="2993678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百公里加速</a:t>
            </a:r>
            <a:endParaRPr lang="en-US" sz="1300" dirty="0"/>
          </a:p>
        </p:txBody>
      </p:sp>
      <p:sp>
        <p:nvSpPr>
          <p:cNvPr id="36" name="Text 34"/>
          <p:cNvSpPr/>
          <p:nvPr/>
        </p:nvSpPr>
        <p:spPr>
          <a:xfrm>
            <a:off x="8177957" y="2993678"/>
            <a:ext cx="402434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4.8秒</a:t>
            </a:r>
            <a:endParaRPr lang="en-US" sz="1300" dirty="0"/>
          </a:p>
        </p:txBody>
      </p:sp>
      <p:sp>
        <p:nvSpPr>
          <p:cNvPr id="37" name="Shape 35"/>
          <p:cNvSpPr/>
          <p:nvPr/>
        </p:nvSpPr>
        <p:spPr>
          <a:xfrm>
            <a:off x="4857750" y="3776216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38" name="Text 36"/>
          <p:cNvSpPr/>
          <p:nvPr/>
        </p:nvSpPr>
        <p:spPr>
          <a:xfrm>
            <a:off x="4857750" y="3476179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智驾芯片</a:t>
            </a:r>
            <a:endParaRPr lang="en-US" sz="1300" dirty="0"/>
          </a:p>
        </p:txBody>
      </p:sp>
      <p:sp>
        <p:nvSpPr>
          <p:cNvPr id="39" name="Text 37"/>
          <p:cNvSpPr/>
          <p:nvPr/>
        </p:nvSpPr>
        <p:spPr>
          <a:xfrm>
            <a:off x="7875240" y="3476179"/>
            <a:ext cx="71120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MDC 810</a:t>
            </a:r>
            <a:endParaRPr lang="en-US" sz="1300" dirty="0"/>
          </a:p>
        </p:txBody>
      </p:sp>
      <p:sp>
        <p:nvSpPr>
          <p:cNvPr id="40" name="Shape 38"/>
          <p:cNvSpPr/>
          <p:nvPr/>
        </p:nvSpPr>
        <p:spPr>
          <a:xfrm>
            <a:off x="4857750" y="4258717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41" name="Text 39"/>
          <p:cNvSpPr/>
          <p:nvPr/>
        </p:nvSpPr>
        <p:spPr>
          <a:xfrm>
            <a:off x="4857750" y="3958679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座舱芯片</a:t>
            </a:r>
            <a:endParaRPr lang="en-US" sz="1300" dirty="0"/>
          </a:p>
        </p:txBody>
      </p:sp>
      <p:sp>
        <p:nvSpPr>
          <p:cNvPr id="42" name="Text 40"/>
          <p:cNvSpPr/>
          <p:nvPr/>
        </p:nvSpPr>
        <p:spPr>
          <a:xfrm>
            <a:off x="7847707" y="3958679"/>
            <a:ext cx="73928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麒麟990A</a:t>
            </a:r>
            <a:endParaRPr lang="en-US" sz="1300" dirty="0"/>
          </a:p>
        </p:txBody>
      </p:sp>
      <p:sp>
        <p:nvSpPr>
          <p:cNvPr id="43" name="Shape 41"/>
          <p:cNvSpPr/>
          <p:nvPr/>
        </p:nvSpPr>
        <p:spPr>
          <a:xfrm>
            <a:off x="4857750" y="4741218"/>
            <a:ext cx="3714750" cy="0"/>
          </a:xfrm>
          <a:prstGeom prst="line">
            <a:avLst/>
          </a:prstGeom>
          <a:noFill/>
          <a:ln w="9525">
            <a:solidFill>
              <a:srgbClr val="F5F5F5"/>
            </a:solidFill>
            <a:prstDash val="solid"/>
          </a:ln>
        </p:spPr>
      </p:sp>
      <p:sp>
        <p:nvSpPr>
          <p:cNvPr id="44" name="Text 42"/>
          <p:cNvSpPr/>
          <p:nvPr/>
        </p:nvSpPr>
        <p:spPr>
          <a:xfrm>
            <a:off x="4857750" y="4441180"/>
            <a:ext cx="67355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月均销量</a:t>
            </a:r>
            <a:endParaRPr lang="en-US" sz="1300" dirty="0"/>
          </a:p>
        </p:txBody>
      </p:sp>
      <p:sp>
        <p:nvSpPr>
          <p:cNvPr id="45" name="Text 43"/>
          <p:cNvSpPr/>
          <p:nvPr/>
        </p:nvSpPr>
        <p:spPr>
          <a:xfrm>
            <a:off x="7916466" y="4441180"/>
            <a:ext cx="669155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1.5万台+</a:t>
            </a:r>
            <a:endParaRPr lang="en-US" sz="13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ns2="http://schemas.openxmlformats.org/drawingml/2006/chart" xmlns:p="http://schemas.openxmlformats.org/presentationml/2006/main" xmlns:r="http://schemas.openxmlformats.org/officeDocument/2006/relationships">
  <p:transition spd="med">
    <p:wipe dir="l"/>
  </p:transition>
  <p:cSld name="Slide 3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81000" y="317450"/>
            <a:ext cx="854964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600"/>
              </a:spcAft>
              <a:buNone/>
            </a:pPr>
            <a:r>
              <a:rPr lang="en-US" sz="32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市场表现对比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381000" y="927050"/>
            <a:ext cx="1015901" cy="38100"/>
          </a:xfrm>
          <a:prstGeom prst="rect">
            <a:avLst/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81000" y="1155650"/>
            <a:ext cx="4145331" cy="333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关键指标对比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381000" y="1615976"/>
            <a:ext cx="4064050" cy="2679502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71500" y="1806476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品牌影响力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3630513" y="1806476"/>
            <a:ext cx="63651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85 vs 92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571500" y="2076301"/>
            <a:ext cx="3683050" cy="152400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71500" y="2076301"/>
            <a:ext cx="3130451" cy="152400"/>
          </a:xfrm>
          <a:prstGeom prst="roundRect">
            <a:avLst>
              <a:gd name="adj" fmla="val 50000"/>
            </a:avLst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571500" y="2381101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用户满意度</a:t>
            </a:r>
            <a:endParaRPr lang="en-US" sz="1300" dirty="0"/>
          </a:p>
        </p:txBody>
      </p:sp>
      <p:sp>
        <p:nvSpPr>
          <p:cNvPr id="11" name="Text 9"/>
          <p:cNvSpPr/>
          <p:nvPr/>
        </p:nvSpPr>
        <p:spPr>
          <a:xfrm>
            <a:off x="3630513" y="2381101"/>
            <a:ext cx="63651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88 vs 90</a:t>
            </a:r>
            <a:endParaRPr lang="en-US" sz="1300" dirty="0"/>
          </a:p>
        </p:txBody>
      </p:sp>
      <p:sp>
        <p:nvSpPr>
          <p:cNvPr id="12" name="Text 10"/>
          <p:cNvSpPr/>
          <p:nvPr/>
        </p:nvSpPr>
        <p:spPr>
          <a:xfrm>
            <a:off x="571500" y="2650927"/>
            <a:ext cx="3683050" cy="152400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71500" y="2650927"/>
            <a:ext cx="3241030" cy="152400"/>
          </a:xfrm>
          <a:prstGeom prst="roundRect">
            <a:avLst>
              <a:gd name="adj" fmla="val 50000"/>
            </a:avLst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571500" y="2955727"/>
            <a:ext cx="841909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智能化体验</a:t>
            </a:r>
            <a:endParaRPr lang="en-US" sz="1300" dirty="0"/>
          </a:p>
        </p:txBody>
      </p:sp>
      <p:sp>
        <p:nvSpPr>
          <p:cNvPr id="15" name="Text 13"/>
          <p:cNvSpPr/>
          <p:nvPr/>
        </p:nvSpPr>
        <p:spPr>
          <a:xfrm>
            <a:off x="3630513" y="2955727"/>
            <a:ext cx="63651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92 vs 89</a:t>
            </a:r>
            <a:endParaRPr lang="en-US" sz="1300" dirty="0"/>
          </a:p>
        </p:txBody>
      </p:sp>
      <p:sp>
        <p:nvSpPr>
          <p:cNvPr id="16" name="Text 14"/>
          <p:cNvSpPr/>
          <p:nvPr/>
        </p:nvSpPr>
        <p:spPr>
          <a:xfrm>
            <a:off x="571500" y="3225552"/>
            <a:ext cx="3683050" cy="152400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571500" y="3225552"/>
            <a:ext cx="3388370" cy="152400"/>
          </a:xfrm>
          <a:prstGeom prst="roundRect">
            <a:avLst>
              <a:gd name="adj" fmla="val 50000"/>
            </a:avLst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571500" y="3530352"/>
            <a:ext cx="505206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性价比</a:t>
            </a:r>
            <a:endParaRPr lang="en-US" sz="1300" dirty="0"/>
          </a:p>
        </p:txBody>
      </p:sp>
      <p:sp>
        <p:nvSpPr>
          <p:cNvPr id="19" name="Text 17"/>
          <p:cNvSpPr/>
          <p:nvPr/>
        </p:nvSpPr>
        <p:spPr>
          <a:xfrm>
            <a:off x="3630513" y="3530352"/>
            <a:ext cx="636517" cy="2190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3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90 vs 78</a:t>
            </a:r>
            <a:endParaRPr lang="en-US" sz="1300" dirty="0"/>
          </a:p>
        </p:txBody>
      </p:sp>
      <p:sp>
        <p:nvSpPr>
          <p:cNvPr id="20" name="Text 18"/>
          <p:cNvSpPr/>
          <p:nvPr/>
        </p:nvSpPr>
        <p:spPr>
          <a:xfrm>
            <a:off x="571500" y="3800177"/>
            <a:ext cx="3683050" cy="152400"/>
          </a:xfrm>
          <a:prstGeom prst="roundRect">
            <a:avLst>
              <a:gd name="adj" fmla="val 50000"/>
            </a:avLst>
          </a:prstGeom>
          <a:solidFill>
            <a:srgbClr val="E0E0E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571500" y="3800177"/>
            <a:ext cx="3314700" cy="152400"/>
          </a:xfrm>
          <a:prstGeom prst="roundRect">
            <a:avLst>
              <a:gd name="adj" fmla="val 50000"/>
            </a:avLst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2" name="Text 20"/>
          <p:cNvSpPr/>
          <p:nvPr/>
        </p:nvSpPr>
        <p:spPr>
          <a:xfrm>
            <a:off x="6222950" y="2587377"/>
            <a:ext cx="1036219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999999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销量趋势图</a:t>
            </a:r>
            <a:endParaRPr lang="en-US" sz="1600" dirty="0"/>
          </a:p>
        </p:txBody>
      </p:sp>
      <p:graphicFrame>
        <p:nvGraphicFramePr>
          <p:cNvPr id="23" name="Chart 0" descr=""/>
          <p:cNvGraphicFramePr/>
          <p:nvPr/>
        </p:nvGraphicFramePr>
        <p:xfrm>
          <a:off x="4698950" y="1182439"/>
          <a:ext cx="4064050" cy="3086100"/>
        </p:xfrm>
        <a:graphic>
          <a:graphicData uri="http://schemas.openxmlformats.org/drawingml/2006/chart">
            <ns2:chart r:id="rId1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>
  <p:transition spd="fast">
    <p:cover dir="l"/>
  </p:transition>
  <p:cSld name="Slide 4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7450" y="228600"/>
            <a:ext cx="8679281" cy="438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400"/>
              </a:spcAft>
              <a:buNone/>
            </a:pPr>
            <a:r>
              <a:rPr lang="en-US" sz="2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核心竞争力分析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317450" y="717500"/>
            <a:ext cx="1015901" cy="38100"/>
          </a:xfrm>
          <a:prstGeom prst="rect">
            <a:avLst/>
          </a:prstGeom>
          <a:solidFill>
            <a:srgbClr val="FF6700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317450" y="857101"/>
            <a:ext cx="4191000" cy="204370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44401" y="1333202"/>
            <a:ext cx="3937099" cy="0"/>
          </a:xfrm>
          <a:prstGeom prst="line">
            <a:avLst/>
          </a:prstGeom>
          <a:noFill/>
          <a:ln w="19050">
            <a:solidFill>
              <a:srgbClr val="FF670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444401" y="984052"/>
            <a:ext cx="401584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生态优势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444401" y="1418927"/>
            <a:ext cx="40158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44401" y="1657052"/>
            <a:ext cx="3937099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小米IoT设备互联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手机车机无缝衔接</a:t>
            </a:r>
            <a:endParaRPr lang="en-US" sz="1100" dirty="0"/>
          </a:p>
        </p:txBody>
      </p:sp>
      <p:sp>
        <p:nvSpPr>
          <p:cNvPr id="9" name="Text 7"/>
          <p:cNvSpPr/>
          <p:nvPr/>
        </p:nvSpPr>
        <p:spPr>
          <a:xfrm>
            <a:off x="444401" y="2096393"/>
            <a:ext cx="40158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44401" y="2334518"/>
            <a:ext cx="3937099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鸿蒙生态全场景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华为全家桶深度集成</a:t>
            </a:r>
            <a:endParaRPr lang="en-US" sz="1100" dirty="0"/>
          </a:p>
        </p:txBody>
      </p:sp>
      <p:sp>
        <p:nvSpPr>
          <p:cNvPr id="11" name="Text 9"/>
          <p:cNvSpPr/>
          <p:nvPr/>
        </p:nvSpPr>
        <p:spPr>
          <a:xfrm>
            <a:off x="4635401" y="857101"/>
            <a:ext cx="4191149" cy="204370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4762351" y="1333202"/>
            <a:ext cx="3937248" cy="0"/>
          </a:xfrm>
          <a:prstGeom prst="line">
            <a:avLst/>
          </a:prstGeom>
          <a:noFill/>
          <a:ln w="19050">
            <a:solidFill>
              <a:srgbClr val="FF6700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4762351" y="984052"/>
            <a:ext cx="4015993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智能驾驶</a:t>
            </a:r>
            <a:endParaRPr lang="en-US" sz="1600" dirty="0"/>
          </a:p>
        </p:txBody>
      </p:sp>
      <p:sp>
        <p:nvSpPr>
          <p:cNvPr id="14" name="Text 12"/>
          <p:cNvSpPr/>
          <p:nvPr/>
        </p:nvSpPr>
        <p:spPr>
          <a:xfrm>
            <a:off x="4762351" y="1418927"/>
            <a:ext cx="40159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762351" y="1657052"/>
            <a:ext cx="3937248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小米澎湃智驾系统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城市NOA导航辅助</a:t>
            </a:r>
            <a:endParaRPr lang="en-US" sz="1100" dirty="0"/>
          </a:p>
        </p:txBody>
      </p:sp>
      <p:sp>
        <p:nvSpPr>
          <p:cNvPr id="16" name="Text 14"/>
          <p:cNvSpPr/>
          <p:nvPr/>
        </p:nvSpPr>
        <p:spPr>
          <a:xfrm>
            <a:off x="4762351" y="2096393"/>
            <a:ext cx="40159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762351" y="2334518"/>
            <a:ext cx="3937248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华为ADS 2.0系统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高速+城区智驾</a:t>
            </a:r>
            <a:endParaRPr lang="en-US" sz="1100" dirty="0"/>
          </a:p>
        </p:txBody>
      </p:sp>
      <p:sp>
        <p:nvSpPr>
          <p:cNvPr id="18" name="Text 16"/>
          <p:cNvSpPr/>
          <p:nvPr/>
        </p:nvSpPr>
        <p:spPr>
          <a:xfrm>
            <a:off x="317450" y="3027759"/>
            <a:ext cx="4191000" cy="204370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9" name="Shape 17"/>
          <p:cNvSpPr/>
          <p:nvPr/>
        </p:nvSpPr>
        <p:spPr>
          <a:xfrm>
            <a:off x="444401" y="3503861"/>
            <a:ext cx="3937099" cy="0"/>
          </a:xfrm>
          <a:prstGeom prst="line">
            <a:avLst/>
          </a:prstGeom>
          <a:noFill/>
          <a:ln w="19050">
            <a:solidFill>
              <a:srgbClr val="FF6700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444401" y="3154710"/>
            <a:ext cx="4015841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充电补能</a:t>
            </a:r>
            <a:endParaRPr lang="en-US" sz="1600" dirty="0"/>
          </a:p>
        </p:txBody>
      </p:sp>
      <p:sp>
        <p:nvSpPr>
          <p:cNvPr id="21" name="Text 19"/>
          <p:cNvSpPr/>
          <p:nvPr/>
        </p:nvSpPr>
        <p:spPr>
          <a:xfrm>
            <a:off x="444401" y="3589586"/>
            <a:ext cx="40158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444401" y="3827711"/>
            <a:ext cx="3937099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纯电动平台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快充15分钟350km</a:t>
            </a:r>
            <a:endParaRPr lang="en-US" sz="1100" dirty="0"/>
          </a:p>
        </p:txBody>
      </p:sp>
      <p:sp>
        <p:nvSpPr>
          <p:cNvPr id="23" name="Text 21"/>
          <p:cNvSpPr/>
          <p:nvPr/>
        </p:nvSpPr>
        <p:spPr>
          <a:xfrm>
            <a:off x="444401" y="4267051"/>
            <a:ext cx="40158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</a:t>
            </a:r>
            <a:endParaRPr lang="en-US" sz="1200" dirty="0"/>
          </a:p>
        </p:txBody>
      </p:sp>
      <p:sp>
        <p:nvSpPr>
          <p:cNvPr id="24" name="Text 22"/>
          <p:cNvSpPr/>
          <p:nvPr/>
        </p:nvSpPr>
        <p:spPr>
          <a:xfrm>
            <a:off x="444401" y="4505176"/>
            <a:ext cx="3937099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增程式混动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无续航焦虑</a:t>
            </a:r>
            <a:endParaRPr lang="en-US" sz="1100" dirty="0"/>
          </a:p>
        </p:txBody>
      </p:sp>
      <p:sp>
        <p:nvSpPr>
          <p:cNvPr id="25" name="Text 23"/>
          <p:cNvSpPr/>
          <p:nvPr/>
        </p:nvSpPr>
        <p:spPr>
          <a:xfrm>
            <a:off x="4635401" y="3027759"/>
            <a:ext cx="4191149" cy="2043708"/>
          </a:xfrm>
          <a:prstGeom prst="rect">
            <a:avLst/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6" name="Shape 24"/>
          <p:cNvSpPr/>
          <p:nvPr/>
        </p:nvSpPr>
        <p:spPr>
          <a:xfrm>
            <a:off x="4762351" y="3503861"/>
            <a:ext cx="3937248" cy="0"/>
          </a:xfrm>
          <a:prstGeom prst="line">
            <a:avLst/>
          </a:prstGeom>
          <a:noFill/>
          <a:ln w="19050">
            <a:solidFill>
              <a:srgbClr val="FF6700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4762351" y="3154710"/>
            <a:ext cx="4015993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A1A1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市场定位</a:t>
            </a:r>
            <a:endParaRPr lang="en-US" sz="1600" dirty="0"/>
          </a:p>
        </p:txBody>
      </p:sp>
      <p:sp>
        <p:nvSpPr>
          <p:cNvPr id="28" name="Text 26"/>
          <p:cNvSpPr/>
          <p:nvPr/>
        </p:nvSpPr>
        <p:spPr>
          <a:xfrm>
            <a:off x="4762351" y="3589586"/>
            <a:ext cx="40159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</a:t>
            </a:r>
            <a:endParaRPr lang="en-US" sz="1200" dirty="0"/>
          </a:p>
        </p:txBody>
      </p:sp>
      <p:sp>
        <p:nvSpPr>
          <p:cNvPr id="29" name="Text 27"/>
          <p:cNvSpPr/>
          <p:nvPr/>
        </p:nvSpPr>
        <p:spPr>
          <a:xfrm>
            <a:off x="4762351" y="3827711"/>
            <a:ext cx="3937248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年轻科技用户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性能轿跑定位</a:t>
            </a:r>
            <a:endParaRPr lang="en-US" sz="1100" dirty="0"/>
          </a:p>
        </p:txBody>
      </p:sp>
      <p:sp>
        <p:nvSpPr>
          <p:cNvPr id="30" name="Text 28"/>
          <p:cNvSpPr/>
          <p:nvPr/>
        </p:nvSpPr>
        <p:spPr>
          <a:xfrm>
            <a:off x="4762351" y="4267051"/>
            <a:ext cx="401599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</a:t>
            </a:r>
            <a:endParaRPr lang="en-US" sz="1200" dirty="0"/>
          </a:p>
        </p:txBody>
      </p:sp>
      <p:sp>
        <p:nvSpPr>
          <p:cNvPr id="31" name="Text 29"/>
          <p:cNvSpPr/>
          <p:nvPr/>
        </p:nvSpPr>
        <p:spPr>
          <a:xfrm>
            <a:off x="4762351" y="4505176"/>
            <a:ext cx="3937248" cy="363141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家庭用户为主</a:t>
            </a:r>
            <a:endParaRPr lang="en-US" sz="1100" dirty="0"/>
          </a:p>
          <a:p>
            <a:pPr algn="l" marL="95250" indent="-95250">
              <a:lnSpc>
                <a:spcPts val="1430"/>
              </a:lnSpc>
              <a:buSzPct val="100000"/>
              <a:buChar char="•"/>
            </a:pPr>
            <a:r>
              <a:rPr lang="en-US" sz="11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豪华SUV定位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>
  <p:transition spd="med">
    <p:zoom dir="in"/>
  </p:transition>
  <p:cSld name="Slide 5">
    <p:bg>
      <p:bgPr>
        <a:solidFill>
          <a:srgbClr val="FF67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86964" y="626120"/>
            <a:ext cx="4169923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50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结论与展望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2527846" y="1648420"/>
            <a:ext cx="4088160" cy="2868811"/>
          </a:xfrm>
          <a:prstGeom prst="roundRect">
            <a:avLst>
              <a:gd name="adj" fmla="val 3542"/>
            </a:avLst>
          </a:prstGeom>
          <a:solidFill>
            <a:srgbClr val="FFFFFF">
              <a:alpha val="95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2972246" y="2156371"/>
            <a:ext cx="1502107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FF67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小米SU7优势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2972246" y="2553146"/>
            <a:ext cx="1472654" cy="1056084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极致性价比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性能表现突出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生态互联便利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年轻用户喜爱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4698802" y="2156371"/>
            <a:ext cx="1502259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800" b="1" dirty="0">
                <a:solidFill>
                  <a:srgbClr val="C810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华为问界优势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4698802" y="2553146"/>
            <a:ext cx="1472803" cy="1056084"/>
          </a:xfrm>
          <a:prstGeom prst="rect">
            <a:avLst/>
          </a:prstGeom>
          <a:noFill/>
          <a:ln/>
        </p:spPr>
        <p:txBody>
          <a:bodyPr wrap="square" lIns="114300" tIns="0" rIns="0" bIns="0" rtlCol="0" anchor="t"/>
          <a:lstStyle/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品牌认可度高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智驾技术领先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无续航焦虑</a:t>
            </a:r>
            <a:endParaRPr lang="en-US" sz="1300" dirty="0"/>
          </a:p>
          <a:p>
            <a:pPr algn="l" marL="114300" indent="-114300">
              <a:lnSpc>
                <a:spcPts val="2080"/>
              </a:lnSpc>
              <a:buSzPct val="100000"/>
              <a:buChar char="•"/>
            </a:pPr>
            <a:r>
              <a:rPr lang="en-US" sz="13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渠道网络完善</a:t>
            </a:r>
            <a:endParaRPr lang="en-US" sz="1300" dirty="0"/>
          </a:p>
        </p:txBody>
      </p:sp>
      <p:sp>
        <p:nvSpPr>
          <p:cNvPr id="8" name="Shape 6"/>
          <p:cNvSpPr/>
          <p:nvPr/>
        </p:nvSpPr>
        <p:spPr>
          <a:xfrm>
            <a:off x="2972246" y="3804493"/>
            <a:ext cx="3199358" cy="0"/>
          </a:xfrm>
          <a:prstGeom prst="line">
            <a:avLst/>
          </a:prstGeom>
          <a:noFill/>
          <a:ln w="9525">
            <a:solidFill>
              <a:srgbClr val="E0E0E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940253" y="3961656"/>
            <a:ext cx="3263345" cy="2381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两者各有千秋，用户可根据需求场景选择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小米SU7调研报告 - 对比华为问界</dc:title>
  <dc:subject>PptxGenJS Presentation</dc:subject>
  <dc:creator>调研团队</dc:creator>
  <cp:lastModifiedBy>调研团队</cp:lastModifiedBy>
  <cp:revision>1</cp:revision>
  <dcterms:created xsi:type="dcterms:W3CDTF">2025-10-30T08:15:10Z</dcterms:created>
  <dcterms:modified xsi:type="dcterms:W3CDTF">2025-10-30T08:15:10Z</dcterms:modified>
</cp:coreProperties>
</file>