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新增造林面积（万公顷）</c:v>
                </c:pt>
              </c:strCache>
            </c:strRef>
          </c:tx>
          <c:spPr>
            <a:solidFill>
              <a:srgbClr val="225E37"/>
            </a:solidFill>
          </c:spPr>
          <c:dLbls>
            <c:numFmt formatCode="0" sourceLinked="0"/>
            <c:txPr>
              <a:bodyPr/>
              <a:lstStyle/>
              <a:p>
                <a:pPr>
                  <a:defRPr sz="1200">
                    <a:solidFill>
                      <a:srgbClr val="225E37"/>
                    </a:solidFill>
                    <a:latin typeface="Microsoft YaHe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730</c:v>
                </c:pt>
                <c:pt idx="1">
                  <c:v>755</c:v>
                </c:pt>
                <c:pt idx="2">
                  <c:v>802</c:v>
                </c:pt>
                <c:pt idx="3">
                  <c:v>845</c:v>
                </c:pt>
                <c:pt idx="4">
                  <c:v>890</c:v>
                </c:pt>
                <c:pt idx="5">
                  <c:v>930</c:v>
                </c:pt>
                <c:pt idx="6">
                  <c:v>960</c:v>
                </c:pt>
                <c:pt idx="7">
                  <c:v>995</c:v>
                </c:pt>
                <c:pt idx="8">
                  <c:v>1035</c:v>
                </c:pt>
                <c:pt idx="9">
                  <c:v>1078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Microsoft YaHei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>
              <a:solidFill>
                <a:srgbClr val="D2DCD2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Microsoft YaHei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造林保存率</c:v>
                </c:pt>
              </c:strCache>
            </c:strRef>
          </c:tx>
          <c:spPr>
            <a:ln w="31750">
              <a:solidFill>
                <a:srgbClr val="225E37"/>
              </a:solidFill>
            </a:ln>
          </c:spPr>
          <c:marker>
            <c:symbol val="circle"/>
            <c:size val="9"/>
            <c:spPr>
              <a:solidFill>
                <a:srgbClr val="F2BF30"/>
              </a:solidFill>
            </c:spPr>
          </c:marker>
          <c:dLbls>
            <c:numFmt formatCode="0%" sourceLinked="0"/>
            <c:txPr>
              <a:bodyPr/>
              <a:lstStyle/>
              <a:p>
                <a:pPr>
                  <a:defRPr sz="1200">
                    <a:solidFill>
                      <a:srgbClr val="225E37"/>
                    </a:solidFill>
                    <a:latin typeface="Microsoft YaHei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Sheet1!$A$2:$A$11</c:f>
              <c:strCach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0.7</c:v>
                </c:pt>
                <c:pt idx="1">
                  <c:v>0.72</c:v>
                </c:pt>
                <c:pt idx="2">
                  <c:v>0.74</c:v>
                </c:pt>
                <c:pt idx="3">
                  <c:v>0.76</c:v>
                </c:pt>
                <c:pt idx="4">
                  <c:v>0.77</c:v>
                </c:pt>
                <c:pt idx="5">
                  <c:v>0.79</c:v>
                </c:pt>
                <c:pt idx="6">
                  <c:v>0.81</c:v>
                </c:pt>
                <c:pt idx="7">
                  <c:v>0.83</c:v>
                </c:pt>
                <c:pt idx="8">
                  <c:v>0.84</c:v>
                </c:pt>
                <c:pt idx="9">
                  <c:v>0.86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Microsoft YaHei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0.9"/>
          <c:min val="0.65"/>
        </c:scaling>
        <c:delete val="0"/>
        <c:axPos val="l"/>
        <c:majorGridlines>
          <c:spPr>
            <a:ln>
              <a:solidFill>
                <a:srgbClr val="C8D7C8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Microsoft YaHei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面积占比</c:v>
                </c:pt>
              </c:strCache>
            </c:strRef>
          </c:tx>
          <c:dPt>
            <c:idx val="0"/>
            <c:spPr>
              <a:solidFill>
                <a:srgbClr val="225E37"/>
              </a:solidFill>
            </c:spPr>
          </c:dPt>
          <c:dPt>
            <c:idx val="1"/>
            <c:spPr>
              <a:solidFill>
                <a:srgbClr val="C8D778"/>
              </a:solidFill>
            </c:spPr>
          </c:dPt>
          <c:dPt>
            <c:idx val="2"/>
            <c:spPr>
              <a:solidFill>
                <a:srgbClr val="225E37"/>
              </a:solidFill>
            </c:spPr>
          </c:dPt>
          <c:dPt>
            <c:idx val="3"/>
            <c:spPr>
              <a:solidFill>
                <a:srgbClr val="C8D778"/>
              </a:solidFill>
            </c:spPr>
          </c:dPt>
          <c:dPt>
            <c:idx val="4"/>
            <c:spPr>
              <a:solidFill>
                <a:srgbClr val="225E37"/>
              </a:solidFill>
            </c:spPr>
          </c:dPt>
          <c:dPt>
            <c:idx val="5"/>
            <c:spPr>
              <a:solidFill>
                <a:srgbClr val="C8D778"/>
              </a:solidFill>
            </c:spPr>
          </c:dPt>
          <c:dLbls>
            <c:numFmt formatCode="0%" sourceLinked="0"/>
            <c:txPr>
              <a:bodyPr/>
              <a:lstStyle/>
              <a:p>
                <a:pPr>
                  <a:defRPr sz="1200">
                    <a:solidFill>
                      <a:srgbClr val="225E37"/>
                    </a:solidFill>
                    <a:latin typeface="Microsoft YaHei"/>
                  </a:defRPr>
                </a:pPr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Sheet1!$A$2:$A$7</c:f>
              <c:strCache>
                <c:ptCount val="6"/>
                <c:pt idx="0">
                  <c:v>西北治沙区</c:v>
                </c:pt>
                <c:pt idx="1">
                  <c:v>京津风沙源治理区</c:v>
                </c:pt>
                <c:pt idx="2">
                  <c:v>东北速生林基地</c:v>
                </c:pt>
                <c:pt idx="3">
                  <c:v>长江中下游生态带</c:v>
                </c:pt>
                <c:pt idx="4">
                  <c:v>南方丘陵水土保持区</c:v>
                </c:pt>
                <c:pt idx="5">
                  <c:v>黄土高原水源涵养区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34</c:v>
                </c:pt>
                <c:pt idx="1">
                  <c:v>18</c:v>
                </c:pt>
                <c:pt idx="2">
                  <c:v>16</c:v>
                </c:pt>
                <c:pt idx="3">
                  <c:v>12</c:v>
                </c:pt>
                <c:pt idx="4">
                  <c:v>11</c:v>
                </c:pt>
                <c:pt idx="5">
                  <c:v>9</c:v>
                </c:pt>
              </c:numCache>
            </c:numRef>
          </c:val>
        </c:ser>
      </c:pieChart>
    </c:plotArea>
    <c:legend>
      <c:overlay val="0"/>
      <c:txPr>
        <a:bodyPr/>
        <a:lstStyle/>
        <a:p>
          <a:pPr>
            <a:defRPr sz="1200">
              <a:solidFill>
                <a:srgbClr val="2D2D2D"/>
              </a:solidFill>
              <a:latin typeface="Microsoft YaHei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4E8"/>
        </a:solidFill>
        <a:effectLst/>
      </p:bgPr>
    </p:bg>
    <p:spTree>
      <p:nvGrpSpPr>
        <p:cNvPr id="1" name=""/>
        <p:cNvGrpSpPr/>
        <p:nvPr/>
      </p:nvGrpSpPr>
      <p:sp>
        <p:nvSpPr>
          <p:cNvPr id="10" name="Chevron 9"/>
          <p:cNvSpPr/>
          <p:nvPr/>
        </p:nvSpPr>
        <p:spPr>
          <a:xfrm rot="720000">
            <a:off x="6035040" y="4754880"/>
            <a:ext cx="2194560" cy="640080"/>
          </a:xfrm>
          <a:prstGeom prst="chevron">
            <a:avLst/>
          </a:prstGeom>
          <a:solidFill>
            <a:srgbClr val="96C8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ardrop 8"/>
          <p:cNvSpPr/>
          <p:nvPr/>
        </p:nvSpPr>
        <p:spPr>
          <a:xfrm rot="20520000">
            <a:off x="7315200" y="1828800"/>
            <a:ext cx="1280160" cy="822960"/>
          </a:xfrm>
          <a:prstGeom prst="teardrop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Cloud 7"/>
          <p:cNvSpPr/>
          <p:nvPr/>
        </p:nvSpPr>
        <p:spPr>
          <a:xfrm>
            <a:off x="3291840" y="3566160"/>
            <a:ext cx="2011680" cy="1645920"/>
          </a:xfrm>
          <a:prstGeom prst="cloud">
            <a:avLst/>
          </a:prstGeom>
          <a:solidFill>
            <a:srgbClr val="468C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4206240" y="4389120"/>
            <a:ext cx="320040" cy="1280160"/>
          </a:xfrm>
          <a:prstGeom prst="rect">
            <a:avLst/>
          </a:prstGeom>
          <a:solidFill>
            <a:srgbClr val="7A5A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2286000" y="5394960"/>
            <a:ext cx="6400800" cy="2377440"/>
          </a:xfrm>
          <a:prstGeom prst="ellipse">
            <a:avLst/>
          </a:prstGeom>
          <a:solidFill>
            <a:srgbClr val="5A96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914400" y="5486400"/>
            <a:ext cx="5943600" cy="2194560"/>
          </a:xfrm>
          <a:prstGeom prst="ellipse">
            <a:avLst/>
          </a:prstGeom>
          <a:solidFill>
            <a:srgbClr val="78B47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>
              <a:defRPr b="1" sz="5400">
                <a:solidFill>
                  <a:srgbClr val="225E37"/>
                </a:solidFill>
                <a:latin typeface="Microsoft YaHei"/>
              </a:defRPr>
            </a:pPr>
            <a:r>
              <a:t>绿色守护·治沙植木行动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140000"/>
              </a:lnSpc>
              <a:defRPr b="0" sz="2600">
                <a:solidFill>
                  <a:srgbClr val="2D2D2D"/>
                </a:solidFill>
                <a:latin typeface="Microsoft YaHei"/>
              </a:defRPr>
            </a:pPr>
            <a:r>
              <a:t>环境保护宣讲 | 共筑生态安全屏障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" y="5029200"/>
            <a:ext cx="7498079" cy="914400"/>
          </a:xfrm>
          <a:prstGeom prst="roundRect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  <a:defRPr b="1" sz="2600">
                <a:solidFill>
                  <a:srgbClr val="225E37"/>
                </a:solidFill>
                <a:latin typeface="Microsoft YaHei"/>
              </a:defRPr>
            </a:pPr>
            <a:r>
              <a:t>守护绿水青山 · 打造万里绿色长城</a:t>
            </a:r>
          </a:p>
        </p:txBody>
      </p:sp>
    </p:spTree>
  </p:cSld>
  <p:transition spd="med">
    <p:fade/>
  </p:transition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近十年新增造林面积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" y="1645920"/>
            <a:ext cx="749807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2400">
                <a:solidFill>
                  <a:srgbClr val="225E37"/>
                </a:solidFill>
                <a:latin typeface="Microsoft YaHei"/>
              </a:defRPr>
            </a:pPr>
            <a:r>
              <a:t>2015-2024年全国新增造林面积稳步提升（单位：万公顷）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383280" y="2194560"/>
          <a:ext cx="5669280" cy="3931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14400" y="2194560"/>
            <a:ext cx="2194560" cy="182880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趋势洞察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年均增幅≈4.5%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“十四五”以来增速进一步加快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297680"/>
            <a:ext cx="2194560" cy="1828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观察要点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重点沙区造林占比不断提升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需要同步提升抚育管护投入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3280" y="6217920"/>
            <a:ext cx="566928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1200">
                <a:solidFill>
                  <a:srgbClr val="2D2D2D"/>
                </a:solidFill>
                <a:latin typeface="Microsoft YaHei"/>
              </a:defRPr>
            </a:pPr>
            <a:r>
              <a:t>数据来源：国家林业和草原局年度公告；单位换算为万公顷</a:t>
            </a:r>
          </a:p>
        </p:txBody>
      </p:sp>
    </p:spTree>
  </p:cSld>
  <p:transition spd="med">
    <p:push/>
  </p:transition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4E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造林保存率持续改善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" y="1645920"/>
            <a:ext cx="749807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2400">
                <a:solidFill>
                  <a:srgbClr val="2D2D2D"/>
                </a:solidFill>
                <a:latin typeface="Microsoft YaHei"/>
              </a:defRPr>
            </a:pPr>
            <a:r>
              <a:t>全国人工造林保存率十年提升16个百分点，质量同步跃升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383280" y="2194560"/>
          <a:ext cx="5669280" cy="39319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14400" y="2194560"/>
            <a:ext cx="2194560" cy="18288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质量提升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保存率提升16个百分点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逐步逼近 85% 目标线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297680"/>
            <a:ext cx="2194560" cy="182880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关键举措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• 优化树种配比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• 强化抚育管护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• 推进智能监测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3280" y="6217920"/>
            <a:ext cx="566928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1200">
                <a:solidFill>
                  <a:srgbClr val="2D2D2D"/>
                </a:solidFill>
                <a:latin typeface="Microsoft YaHei"/>
              </a:defRPr>
            </a:pPr>
            <a:r>
              <a:t>注：虚线标示 85% 目标线，建议持续加大水肥调控与后期养护投入</a:t>
            </a:r>
          </a:p>
        </p:txBody>
      </p:sp>
    </p:spTree>
  </p:cSld>
  <p:transition spd="med">
    <p:wipe/>
  </p:transition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BF4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2024年重点区域造林占比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" y="1645920"/>
            <a:ext cx="7498079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2400">
                <a:solidFill>
                  <a:srgbClr val="2D2D2D"/>
                </a:solidFill>
                <a:latin typeface="Microsoft YaHei"/>
              </a:defRPr>
            </a:pPr>
            <a:r>
              <a:t>多区域协同推进，西北治沙与京津风沙源治理贡献突出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383280" y="2194560"/>
          <a:ext cx="5669280" cy="402336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914400" y="2194560"/>
            <a:ext cx="2194560" cy="201168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区域亮点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西北治沙区贡献超三成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京津风沙源治理持续扩容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4480560"/>
            <a:ext cx="2194560" cy="146304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协同建议</a:t>
            </a:r>
          </a:p>
          <a:p>
            <a:pPr>
              <a:lnSpc>
                <a:spcPct val="130000"/>
              </a:lnSpc>
              <a:defRPr b="0" sz="1300">
                <a:solidFill>
                  <a:srgbClr val="2D2D2D"/>
                </a:solidFill>
                <a:latin typeface="Microsoft YaHei"/>
              </a:defRPr>
            </a:pPr>
            <a:r>
              <a:t>加强黄土高原与南方丘陵联动</a:t>
            </a:r>
          </a:p>
          <a:p>
            <a:pPr>
              <a:lnSpc>
                <a:spcPct val="130000"/>
              </a:lnSpc>
              <a:defRPr b="0" sz="1300">
                <a:solidFill>
                  <a:srgbClr val="2D2D2D"/>
                </a:solidFill>
                <a:latin typeface="Microsoft YaHei"/>
              </a:defRPr>
            </a:pPr>
            <a:r>
              <a:t>推动生态补偿与产业融合</a:t>
            </a:r>
          </a:p>
        </p:txBody>
      </p:sp>
    </p:spTree>
  </p:cSld>
  <p:transition spd="med">
    <p:cover/>
  </p:transition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4E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200">
                <a:solidFill>
                  <a:srgbClr val="225E37"/>
                </a:solidFill>
                <a:latin typeface="Microsoft YaHei"/>
              </a:defRPr>
            </a:pPr>
            <a:r>
              <a:t>携手共筑绿色长城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182880"/>
            <a:ext cx="228600" cy="621792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" y="1920240"/>
            <a:ext cx="73152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2800">
                <a:solidFill>
                  <a:srgbClr val="225E37"/>
                </a:solidFill>
                <a:latin typeface="Microsoft YaHei"/>
              </a:defRPr>
            </a:pPr>
            <a:r>
              <a:t>“留住一片绿色，就是留住希望。”</a:t>
            </a:r>
          </a:p>
          <a:p>
            <a:pPr>
              <a:lnSpc>
                <a:spcPct val="140000"/>
              </a:lnSpc>
              <a:defRPr b="0" sz="2800">
                <a:solidFill>
                  <a:srgbClr val="2D2D2D"/>
                </a:solidFill>
                <a:latin typeface="Microsoft YaHei"/>
              </a:defRPr>
            </a:pPr>
            <a:r>
              <a:t>治沙植木是面向未来的生态承诺，也是共同的绿色责任。</a:t>
            </a:r>
          </a:p>
          <a:p>
            <a:pPr>
              <a:lnSpc>
                <a:spcPct val="140000"/>
              </a:lnSpc>
              <a:defRPr b="0" sz="2800">
                <a:solidFill>
                  <a:srgbClr val="2D2D2D"/>
                </a:solidFill>
                <a:latin typeface="Microsoft YaHei"/>
              </a:defRPr>
            </a:pPr>
            <a:r>
              <a:t>让我们以节水减排、志愿植树、绿色生活方式共同行动。</a:t>
            </a:r>
          </a:p>
        </p:txBody>
      </p:sp>
    </p:spTree>
  </p:cSld>
  <p:transition spd="med">
    <p:fad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BF4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200">
                <a:solidFill>
                  <a:srgbClr val="225E37"/>
                </a:solidFill>
                <a:latin typeface="Microsoft YaHei"/>
              </a:defRPr>
            </a:pPr>
            <a:r>
              <a:t>宣讲提纲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201168" cy="621792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86384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1800">
                <a:solidFill>
                  <a:srgbClr val="225E37"/>
                </a:solidFill>
                <a:latin typeface="Microsoft YaHei"/>
              </a:defRPr>
            </a:pPr>
            <a:r>
              <a:t>左列为完整议程列表，右列拆分阶段重点，满足 2col-1-1 布局要求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377440"/>
            <a:ext cx="39319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1" sz="2000">
                <a:solidFill>
                  <a:srgbClr val="1A492C"/>
                </a:solidFill>
                <a:latin typeface="Microsoft YaHei"/>
              </a:defRPr>
            </a:pPr>
            <a:r>
              <a:t>1. 环境现状速览</a:t>
            </a:r>
          </a:p>
          <a:p>
            <a:pPr>
              <a:lnSpc>
                <a:spcPct val="14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沙化面积、生态脆弱区与气候压力</a:t>
            </a:r>
          </a:p>
          <a:p>
            <a:pPr>
              <a:lnSpc>
                <a:spcPct val="140000"/>
              </a:lnSpc>
              <a:defRPr b="1" sz="2000">
                <a:solidFill>
                  <a:srgbClr val="1A492C"/>
                </a:solidFill>
                <a:latin typeface="Microsoft YaHei"/>
              </a:defRPr>
            </a:pPr>
            <a:r>
              <a:t>2. 问题根源剖析</a:t>
            </a:r>
          </a:p>
          <a:p>
            <a:pPr>
              <a:lnSpc>
                <a:spcPct val="14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自然变化和人类活动的叠加效应</a:t>
            </a:r>
          </a:p>
          <a:p>
            <a:pPr>
              <a:lnSpc>
                <a:spcPct val="140000"/>
              </a:lnSpc>
              <a:defRPr b="1" sz="2000">
                <a:solidFill>
                  <a:srgbClr val="1A492C"/>
                </a:solidFill>
                <a:latin typeface="Microsoft YaHei"/>
              </a:defRPr>
            </a:pPr>
            <a:r>
              <a:t>3. 综合治理策略</a:t>
            </a:r>
          </a:p>
          <a:p>
            <a:pPr>
              <a:lnSpc>
                <a:spcPct val="14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固沙、植绿、产业转型协同推进</a:t>
            </a:r>
          </a:p>
          <a:p>
            <a:pPr>
              <a:lnSpc>
                <a:spcPct val="140000"/>
              </a:lnSpc>
              <a:defRPr b="1" sz="2000">
                <a:solidFill>
                  <a:srgbClr val="1A492C"/>
                </a:solidFill>
                <a:latin typeface="Microsoft YaHei"/>
              </a:defRPr>
            </a:pPr>
            <a:r>
              <a:t>4. 全民行动路径</a:t>
            </a:r>
          </a:p>
          <a:p>
            <a:pPr>
              <a:lnSpc>
                <a:spcPct val="14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政府、企业、社会组织与公众共治</a:t>
            </a:r>
          </a:p>
          <a:p>
            <a:pPr>
              <a:lnSpc>
                <a:spcPct val="140000"/>
              </a:lnSpc>
              <a:defRPr b="1" sz="2000">
                <a:solidFill>
                  <a:srgbClr val="1A492C"/>
                </a:solidFill>
                <a:latin typeface="Microsoft YaHei"/>
              </a:defRPr>
            </a:pPr>
            <a:r>
              <a:t>5. 远景目标愿景</a:t>
            </a:r>
          </a:p>
          <a:p>
            <a:pPr>
              <a:lnSpc>
                <a:spcPct val="14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构建绿色屏障与可持续发展格局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20640" y="2377440"/>
            <a:ext cx="3474720" cy="192024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阶段 1-3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环境现状速览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  沙化面积、生态脆弱区与气候压力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问题根源剖析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  自然变化和人类活动的叠加效应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综合治理策略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  固沙、植绿、产业转型协同推进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120640" y="4572000"/>
            <a:ext cx="3474720" cy="192024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阶段 4-5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全民行动路径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  政府、企业、社会组织与公众共治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远景目标愿景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  构建绿色屏障与可持续发展格局</a:t>
            </a:r>
          </a:p>
        </p:txBody>
      </p:sp>
    </p:spTree>
  </p:cSld>
  <p:transition spd="med">
    <p:push/>
  </p:transition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4E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沙化挑战与生态紧迫性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737360"/>
            <a:ext cx="804672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1800">
                <a:solidFill>
                  <a:srgbClr val="225E37"/>
                </a:solidFill>
                <a:latin typeface="Microsoft YaHei"/>
              </a:defRPr>
            </a:pPr>
            <a:r>
              <a:t>布局类型：2col-2-1。左侧主区聚焦全球/国内现状，右侧辅区强调行动价值。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2468880"/>
            <a:ext cx="5120640" cy="36576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全球 + 国内压力</a:t>
            </a:r>
          </a:p>
          <a:p>
            <a:pPr>
              <a:lnSpc>
                <a:spcPct val="13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全球：</a:t>
            </a:r>
          </a:p>
          <a:p>
            <a:pPr>
              <a:lnSpc>
                <a:spcPct val="13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国内：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4480560"/>
            <a:ext cx="5120640" cy="146304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风沙造成交通、农牧业和城市安全受损，经济损失超千亿元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309360" y="2468880"/>
            <a:ext cx="2560320" cy="3291840"/>
          </a:xfrm>
          <a:prstGeom prst="roundRect">
            <a:avLst/>
          </a:prstGeom>
          <a:solidFill>
            <a:srgbClr val="FFF7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行动价值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治沙既是生态任务，也是实现“双碳”目标的重要支撑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守护生态安全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夯实双碳底座</a:t>
            </a:r>
          </a:p>
        </p:txBody>
      </p:sp>
    </p:spTree>
  </p:cSld>
  <p:transition spd="med">
    <p:fade/>
  </p:transition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沙漠化主要成因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914400" y="2377440"/>
            <a:ext cx="3657600" cy="164592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A. 气候因子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降水减少、风力增强、气温上升导致植被退化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148840"/>
            <a:ext cx="822960" cy="228600"/>
          </a:xfrm>
          <a:prstGeom prst="rect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937760" y="2377440"/>
            <a:ext cx="36576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B. 水资源超采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无序开垦破坏土壤结构，触发沙化扩散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7760" y="2148840"/>
            <a:ext cx="822960" cy="228600"/>
          </a:xfrm>
          <a:prstGeom prst="rect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914400" y="4297680"/>
            <a:ext cx="3657600" cy="164592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C. 人类活动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过度放牧、薪柴采挖、粗放利用削弱生态自我修复能力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069080"/>
            <a:ext cx="822960" cy="228600"/>
          </a:xfrm>
          <a:prstGeom prst="rect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4937760" y="4297680"/>
            <a:ext cx="36576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D. 治理短板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部分工程治沙忽视系统性，难以形成长期稳定效果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760" y="4069080"/>
            <a:ext cx="822960" cy="228600"/>
          </a:xfrm>
          <a:prstGeom prst="rect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transition spd="med">
    <p:wipe/>
  </p:transition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BF4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治沙植木的系统策略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868680" y="2194560"/>
            <a:ext cx="4206240" cy="40233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阶段化治理路径</a:t>
            </a:r>
          </a:p>
          <a:p>
            <a:pPr>
              <a:lnSpc>
                <a:spcPct val="13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① 固沙先行：草方格/生态毯锁定流沙</a:t>
            </a:r>
          </a:p>
          <a:p>
            <a:pPr>
              <a:lnSpc>
                <a:spcPct val="13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② 乔灌草结合：构建立体群落</a:t>
            </a:r>
          </a:p>
          <a:p>
            <a:pPr>
              <a:lnSpc>
                <a:spcPct val="13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③ 水土调控：滴灌+集雨提升成活率</a:t>
            </a:r>
          </a:p>
          <a:p>
            <a:pPr>
              <a:lnSpc>
                <a:spcPct val="130000"/>
              </a:lnSpc>
              <a:defRPr b="0" sz="1600">
                <a:solidFill>
                  <a:srgbClr val="2D2D2D"/>
                </a:solidFill>
                <a:latin typeface="Microsoft YaHei"/>
              </a:defRPr>
            </a:pPr>
            <a:r>
              <a:t>④ 产业融合：林草畜+光伏拓展效益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4709160" y="2926080"/>
            <a:ext cx="914400" cy="365760"/>
          </a:xfrm>
          <a:prstGeom prst="bentConnector3">
            <a:avLst/>
          </a:prstGeom>
          <a:ln w="19050">
            <a:solidFill>
              <a:srgbClr val="225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5394960" y="2194560"/>
            <a:ext cx="3474720" cy="182880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右上（制度保障）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“一地一策” 分类治理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建立资金+人才双支撑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强化成效评估闭环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94960" y="4297680"/>
            <a:ext cx="3474720" cy="192024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右下（协同机制）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地方政府、企业、科研联动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建设数据监测+预警平台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生态产业一体推进</a:t>
            </a:r>
          </a:p>
        </p:txBody>
      </p:sp>
    </p:spTree>
  </p:cSld>
  <p:transition spd="med">
    <p:push/>
  </p:transition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4E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科技创新助力治沙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914400" y="2560320"/>
            <a:ext cx="2560320" cy="34747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遥感监测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卫星+无人机动态掌握沙化变化，建立预警系统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9039" y="2560320"/>
            <a:ext cx="2560320" cy="347472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物联网灌溉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实时感知土壤墒情，实现精准水肥管理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83680" y="2560320"/>
            <a:ext cx="2560320" cy="34747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225E37"/>
                </a:solidFill>
                <a:latin typeface="Microsoft YaHei"/>
              </a:defRPr>
            </a:pPr>
            <a:r>
              <a:t>生物修复 + 碳汇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沙生菌根、生物改良剂提升土壤保水蓄养能力；治沙成效转化为碳信用，拓展绿色金融通道</a:t>
            </a:r>
          </a:p>
        </p:txBody>
      </p:sp>
    </p:spTree>
  </p:cSld>
  <p:transition spd="med">
    <p:fade/>
  </p:transition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典型案例启示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914400" y="2377440"/>
            <a:ext cx="2377440" cy="329184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经验共性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政府牵引 + 市场参与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技术、产业、社区协同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• 生态效益与民生收益并重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3657600" y="2468880"/>
            <a:ext cx="0" cy="3017520"/>
          </a:xfrm>
          <a:prstGeom prst="line">
            <a:avLst/>
          </a:prstGeom>
          <a:ln w="25400">
            <a:solidFill>
              <a:srgbClr val="225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3520440" y="2377440"/>
            <a:ext cx="274320" cy="274320"/>
          </a:xfrm>
          <a:prstGeom prst="ellipse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  <a:defRPr b="1" sz="1400">
                <a:solidFill>
                  <a:srgbClr val="225E37"/>
                </a:solidFill>
                <a:latin typeface="Microsoft YaHei"/>
              </a:defRPr>
            </a:pPr>
            <a: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2331720"/>
            <a:ext cx="45720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1" sz="2000">
                <a:solidFill>
                  <a:srgbClr val="225E37"/>
                </a:solidFill>
                <a:latin typeface="Microsoft YaHei"/>
              </a:defRPr>
            </a:pPr>
            <a:r>
              <a:t>库布其模式</a:t>
            </a:r>
          </a:p>
          <a:p>
            <a:pPr>
              <a:lnSpc>
                <a:spcPct val="14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政府、企业、牧民共治，探索“生态+产业+脱贫”</a:t>
            </a:r>
          </a:p>
        </p:txBody>
      </p:sp>
      <p:sp>
        <p:nvSpPr>
          <p:cNvPr id="8" name="Oval 7"/>
          <p:cNvSpPr/>
          <p:nvPr/>
        </p:nvSpPr>
        <p:spPr>
          <a:xfrm>
            <a:off x="3520440" y="3200400"/>
            <a:ext cx="274320" cy="274320"/>
          </a:xfrm>
          <a:prstGeom prst="ellipse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  <a:defRPr b="1" sz="1400">
                <a:solidFill>
                  <a:srgbClr val="225E37"/>
                </a:solidFill>
                <a:latin typeface="Microsoft YaHei"/>
              </a:defRPr>
            </a:pPr>
            <a: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14800" y="3154680"/>
            <a:ext cx="45720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1" sz="2000">
                <a:solidFill>
                  <a:srgbClr val="225E37"/>
                </a:solidFill>
                <a:latin typeface="Microsoft YaHei"/>
              </a:defRPr>
            </a:pPr>
            <a:r>
              <a:t>塞罕坝精神</a:t>
            </a:r>
          </a:p>
          <a:p>
            <a:pPr>
              <a:lnSpc>
                <a:spcPct val="14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三代林场人营造百万亩防护林，护卫京津生态安全</a:t>
            </a:r>
          </a:p>
        </p:txBody>
      </p:sp>
      <p:sp>
        <p:nvSpPr>
          <p:cNvPr id="10" name="Oval 9"/>
          <p:cNvSpPr/>
          <p:nvPr/>
        </p:nvSpPr>
        <p:spPr>
          <a:xfrm>
            <a:off x="3520440" y="4023360"/>
            <a:ext cx="274320" cy="274320"/>
          </a:xfrm>
          <a:prstGeom prst="ellipse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  <a:defRPr b="1" sz="1400">
                <a:solidFill>
                  <a:srgbClr val="225E37"/>
                </a:solidFill>
                <a:latin typeface="Microsoft YaHei"/>
              </a:defRPr>
            </a:pPr>
            <a: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3977640"/>
            <a:ext cx="45720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1" sz="2000">
                <a:solidFill>
                  <a:srgbClr val="225E37"/>
                </a:solidFill>
                <a:latin typeface="Microsoft YaHei"/>
              </a:defRPr>
            </a:pPr>
            <a:r>
              <a:t>阿拉善“一亿棵梭梭”</a:t>
            </a:r>
          </a:p>
          <a:p>
            <a:pPr>
              <a:lnSpc>
                <a:spcPct val="14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互联网众筹与志愿者联动拓荒植绿</a:t>
            </a:r>
          </a:p>
        </p:txBody>
      </p:sp>
      <p:sp>
        <p:nvSpPr>
          <p:cNvPr id="12" name="Oval 11"/>
          <p:cNvSpPr/>
          <p:nvPr/>
        </p:nvSpPr>
        <p:spPr>
          <a:xfrm>
            <a:off x="3520440" y="4846320"/>
            <a:ext cx="274320" cy="274320"/>
          </a:xfrm>
          <a:prstGeom prst="ellipse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  <a:defRPr b="1" sz="1400">
                <a:solidFill>
                  <a:srgbClr val="225E37"/>
                </a:solidFill>
                <a:latin typeface="Microsoft YaHei"/>
              </a:defRPr>
            </a:pPr>
            <a: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4800600"/>
            <a:ext cx="45720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1" sz="2000">
                <a:solidFill>
                  <a:srgbClr val="225E37"/>
                </a:solidFill>
                <a:latin typeface="Microsoft YaHei"/>
              </a:defRPr>
            </a:pPr>
            <a:r>
              <a:t>乌兰布和光伏治沙</a:t>
            </a:r>
          </a:p>
          <a:p>
            <a:pPr>
              <a:lnSpc>
                <a:spcPct val="14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生态修复与清洁能源并行共赢</a:t>
            </a:r>
          </a:p>
        </p:txBody>
      </p:sp>
    </p:spTree>
  </p:cSld>
  <p:transition spd="med">
    <p:wipe/>
  </p:transition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4E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多方参与与协同机制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914400" y="2286000"/>
            <a:ext cx="3017520" cy="17373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A. 政府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完善法规政策、生态补偿、财政金融工具保障长期投入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46320" y="2286000"/>
            <a:ext cx="3017520" cy="173736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B. 企业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践行ESG责任，推进绿色供应链与治沙投资项目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4389120"/>
            <a:ext cx="3017520" cy="17373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C. 社会组织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志愿植树、生态宣传、社区共治凝聚公众力量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46320" y="4389120"/>
            <a:ext cx="3017520" cy="173736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D. 科研院校</a:t>
            </a:r>
          </a:p>
          <a:p>
            <a:pPr>
              <a:lnSpc>
                <a:spcPct val="130000"/>
              </a:lnSpc>
              <a:defRPr b="0" sz="1500">
                <a:solidFill>
                  <a:srgbClr val="2D2D2D"/>
                </a:solidFill>
                <a:latin typeface="Microsoft YaHei"/>
              </a:defRPr>
            </a:pPr>
            <a:r>
              <a:t>种质资源库、模型模拟、成效评估提供智力支持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6309360"/>
            <a:ext cx="786384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1400">
                <a:solidFill>
                  <a:srgbClr val="225E37"/>
                </a:solidFill>
                <a:latin typeface="Microsoft YaHei"/>
              </a:defRPr>
            </a:pPr>
            <a:r>
              <a:t>布局：grid-2x2。实践要点——专班统筹、数据共享、激励约束并行。</a:t>
            </a:r>
          </a:p>
        </p:txBody>
      </p:sp>
    </p:spTree>
  </p:cSld>
  <p:transition spd="med">
    <p:fade/>
  </p:transition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BF4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4000">
                <a:solidFill>
                  <a:srgbClr val="225E37"/>
                </a:solidFill>
                <a:latin typeface="Microsoft YaHei"/>
              </a:defRPr>
            </a:pPr>
            <a:r>
              <a:t>行动路径与阶段目标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82880"/>
            <a:ext cx="182880" cy="6217920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4" name="Connector 3"/>
          <p:cNvCxnSpPr/>
          <p:nvPr/>
        </p:nvCxnSpPr>
        <p:spPr>
          <a:xfrm>
            <a:off x="1463040" y="2194560"/>
            <a:ext cx="0" cy="3840480"/>
          </a:xfrm>
          <a:prstGeom prst="line">
            <a:avLst/>
          </a:prstGeom>
          <a:ln w="25400">
            <a:solidFill>
              <a:srgbClr val="225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926080" y="1828800"/>
            <a:ext cx="603504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1800">
                <a:solidFill>
                  <a:srgbClr val="225E37"/>
                </a:solidFill>
                <a:latin typeface="Microsoft YaHei"/>
              </a:defRPr>
            </a:pPr>
            <a:r>
              <a:t>围绕“三步走+持续推进”部署，坚持阶段性目标与长期监测相结合</a:t>
            </a:r>
          </a:p>
        </p:txBody>
      </p:sp>
      <p:sp>
        <p:nvSpPr>
          <p:cNvPr id="6" name="Oval 5"/>
          <p:cNvSpPr/>
          <p:nvPr/>
        </p:nvSpPr>
        <p:spPr>
          <a:xfrm>
            <a:off x="1234440" y="2331720"/>
            <a:ext cx="457200" cy="457200"/>
          </a:xfrm>
          <a:prstGeom prst="ellipse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  <a:defRPr b="1" sz="1600">
                <a:solidFill>
                  <a:srgbClr val="225E37"/>
                </a:solidFill>
                <a:latin typeface="Microsoft YaHei"/>
              </a:defRPr>
            </a:pPr>
            <a: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4480" y="2542032"/>
            <a:ext cx="365760" cy="36576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2194560" y="2286000"/>
            <a:ext cx="6217920" cy="86868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2025年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完成重点沙区本底调查，建立“一张图”动态台账</a:t>
            </a:r>
          </a:p>
        </p:txBody>
      </p:sp>
      <p:sp>
        <p:nvSpPr>
          <p:cNvPr id="9" name="Oval 8"/>
          <p:cNvSpPr/>
          <p:nvPr/>
        </p:nvSpPr>
        <p:spPr>
          <a:xfrm>
            <a:off x="1234440" y="3337560"/>
            <a:ext cx="457200" cy="457200"/>
          </a:xfrm>
          <a:prstGeom prst="ellipse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  <a:defRPr b="1" sz="1600">
                <a:solidFill>
                  <a:srgbClr val="225E37"/>
                </a:solidFill>
                <a:latin typeface="Microsoft YaHei"/>
              </a:defRPr>
            </a:pPr>
            <a: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54480" y="3547872"/>
            <a:ext cx="365760" cy="36576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2194560" y="3291840"/>
            <a:ext cx="6217920" cy="86868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2027年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打造10个可复制推广的治沙产业融合示范区</a:t>
            </a:r>
          </a:p>
        </p:txBody>
      </p:sp>
      <p:sp>
        <p:nvSpPr>
          <p:cNvPr id="12" name="Oval 11"/>
          <p:cNvSpPr/>
          <p:nvPr/>
        </p:nvSpPr>
        <p:spPr>
          <a:xfrm>
            <a:off x="1234440" y="4343400"/>
            <a:ext cx="457200" cy="457200"/>
          </a:xfrm>
          <a:prstGeom prst="ellipse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  <a:defRPr b="1" sz="1600">
                <a:solidFill>
                  <a:srgbClr val="225E37"/>
                </a:solidFill>
                <a:latin typeface="Microsoft YaHei"/>
              </a:defRPr>
            </a:pPr>
            <a: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54480" y="4553712"/>
            <a:ext cx="365760" cy="36576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2194560" y="4297680"/>
            <a:ext cx="6217920" cy="86868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2030年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新增完成治沙造林1500万亩，构建生态廊道网络</a:t>
            </a:r>
          </a:p>
        </p:txBody>
      </p:sp>
      <p:sp>
        <p:nvSpPr>
          <p:cNvPr id="15" name="Oval 14"/>
          <p:cNvSpPr/>
          <p:nvPr/>
        </p:nvSpPr>
        <p:spPr>
          <a:xfrm>
            <a:off x="1234440" y="5349240"/>
            <a:ext cx="457200" cy="457200"/>
          </a:xfrm>
          <a:prstGeom prst="ellipse">
            <a:avLst/>
          </a:prstGeom>
          <a:solidFill>
            <a:srgbClr val="F2BF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  <a:defRPr b="1" sz="1600">
                <a:solidFill>
                  <a:srgbClr val="225E37"/>
                </a:solidFill>
                <a:latin typeface="Microsoft YaHei"/>
              </a:defRPr>
            </a:pPr>
            <a:r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54480" y="5559552"/>
            <a:ext cx="365760" cy="36576"/>
          </a:xfrm>
          <a:prstGeom prst="rect">
            <a:avLst/>
          </a:prstGeom>
          <a:solidFill>
            <a:srgbClr val="225E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2194560" y="5303520"/>
            <a:ext cx="6217920" cy="868680"/>
          </a:xfrm>
          <a:prstGeom prst="roundRect">
            <a:avLst/>
          </a:prstGeom>
          <a:solidFill>
            <a:srgbClr val="D6EC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lnSpc>
                <a:spcPct val="140000"/>
              </a:lnSpc>
              <a:defRPr b="1" sz="2200">
                <a:solidFill>
                  <a:srgbClr val="1A492C"/>
                </a:solidFill>
                <a:latin typeface="Microsoft YaHei"/>
              </a:defRPr>
            </a:pPr>
            <a:r>
              <a:t>持续推进</a:t>
            </a:r>
          </a:p>
          <a:p>
            <a:pPr>
              <a:lnSpc>
                <a:spcPct val="130000"/>
              </a:lnSpc>
              <a:defRPr b="0" sz="1400">
                <a:solidFill>
                  <a:srgbClr val="2D2D2D"/>
                </a:solidFill>
                <a:latin typeface="Microsoft YaHei"/>
              </a:defRPr>
            </a:pPr>
            <a:r>
              <a:t>搭建数据平台、公众开放日与成果公示机制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94560" y="6309360"/>
            <a:ext cx="62179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b="0" sz="1400">
                <a:solidFill>
                  <a:srgbClr val="225E37"/>
                </a:solidFill>
                <a:latin typeface="Microsoft YaHei"/>
              </a:defRPr>
            </a:pPr>
            <a:r>
              <a:t>配套举措：建立 KPI 台账、每季度评估、每年复盘——确保路径执行闭环</a:t>
            </a:r>
          </a:p>
        </p:txBody>
      </p:sp>
    </p:spTree>
  </p:cSld>
  <p:transition spd="med">
    <p:push/>
  </p:transition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