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550BD-D417-E23B-DD1A-288D9CB7177A}" v="208" dt="2025-01-22T13:20:50.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42" y="72"/>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d86a30c3b8e6fde0cf4ac5394f66535416543ead481dcf2ea87286e7cc0dfea::" providerId="AD" clId="Web-{FC0550BD-D417-E23B-DD1A-288D9CB7177A}"/>
    <pc:docChg chg="addSld delSld modSld">
      <pc:chgData name="Guest User" userId="S::urn:spo:anon#6d86a30c3b8e6fde0cf4ac5394f66535416543ead481dcf2ea87286e7cc0dfea::" providerId="AD" clId="Web-{FC0550BD-D417-E23B-DD1A-288D9CB7177A}" dt="2025-01-22T13:20:50.840" v="154"/>
      <pc:docMkLst>
        <pc:docMk/>
      </pc:docMkLst>
      <pc:sldChg chg="modSp">
        <pc:chgData name="Guest User" userId="S::urn:spo:anon#6d86a30c3b8e6fde0cf4ac5394f66535416543ead481dcf2ea87286e7cc0dfea::" providerId="AD" clId="Web-{FC0550BD-D417-E23B-DD1A-288D9CB7177A}" dt="2025-01-22T13:11:06.659" v="8" actId="20577"/>
        <pc:sldMkLst>
          <pc:docMk/>
          <pc:sldMk cId="367127615" sldId="256"/>
        </pc:sldMkLst>
        <pc:spChg chg="mod">
          <ac:chgData name="Guest User" userId="S::urn:spo:anon#6d86a30c3b8e6fde0cf4ac5394f66535416543ead481dcf2ea87286e7cc0dfea::" providerId="AD" clId="Web-{FC0550BD-D417-E23B-DD1A-288D9CB7177A}" dt="2025-01-22T13:11:06.659" v="8" actId="20577"/>
          <ac:spMkLst>
            <pc:docMk/>
            <pc:sldMk cId="367127615" sldId="256"/>
            <ac:spMk id="5" creationId="{D5067E9C-C7B9-4476-9708-CBB3F66FD892}"/>
          </ac:spMkLst>
        </pc:spChg>
      </pc:sldChg>
      <pc:sldChg chg="addSp modSp">
        <pc:chgData name="Guest User" userId="S::urn:spo:anon#6d86a30c3b8e6fde0cf4ac5394f66535416543ead481dcf2ea87286e7cc0dfea::" providerId="AD" clId="Web-{FC0550BD-D417-E23B-DD1A-288D9CB7177A}" dt="2025-01-22T13:12:54.348" v="17" actId="20577"/>
        <pc:sldMkLst>
          <pc:docMk/>
          <pc:sldMk cId="2932052481" sldId="257"/>
        </pc:sldMkLst>
        <pc:spChg chg="add mod">
          <ac:chgData name="Guest User" userId="S::urn:spo:anon#6d86a30c3b8e6fde0cf4ac5394f66535416543ead481dcf2ea87286e7cc0dfea::" providerId="AD" clId="Web-{FC0550BD-D417-E23B-DD1A-288D9CB7177A}" dt="2025-01-22T13:12:54.348" v="17" actId="20577"/>
          <ac:spMkLst>
            <pc:docMk/>
            <pc:sldMk cId="2932052481" sldId="257"/>
            <ac:spMk id="8" creationId="{25D3AA87-7FFC-7328-05CB-6129E2DDCD11}"/>
          </ac:spMkLst>
        </pc:spChg>
      </pc:sldChg>
      <pc:sldChg chg="addSp modSp">
        <pc:chgData name="Guest User" userId="S::urn:spo:anon#6d86a30c3b8e6fde0cf4ac5394f66535416543ead481dcf2ea87286e7cc0dfea::" providerId="AD" clId="Web-{FC0550BD-D417-E23B-DD1A-288D9CB7177A}" dt="2025-01-22T13:20:43.293" v="153" actId="14100"/>
        <pc:sldMkLst>
          <pc:docMk/>
          <pc:sldMk cId="564571264" sldId="258"/>
        </pc:sldMkLst>
        <pc:spChg chg="add mod">
          <ac:chgData name="Guest User" userId="S::urn:spo:anon#6d86a30c3b8e6fde0cf4ac5394f66535416543ead481dcf2ea87286e7cc0dfea::" providerId="AD" clId="Web-{FC0550BD-D417-E23B-DD1A-288D9CB7177A}" dt="2025-01-22T13:20:43.293" v="153" actId="14100"/>
          <ac:spMkLst>
            <pc:docMk/>
            <pc:sldMk cId="564571264" sldId="258"/>
            <ac:spMk id="2" creationId="{205411D6-D809-F083-C922-B241574B8F60}"/>
          </ac:spMkLst>
        </pc:spChg>
      </pc:sldChg>
      <pc:sldChg chg="addSp modSp">
        <pc:chgData name="Guest User" userId="S::urn:spo:anon#6d86a30c3b8e6fde0cf4ac5394f66535416543ead481dcf2ea87286e7cc0dfea::" providerId="AD" clId="Web-{FC0550BD-D417-E23B-DD1A-288D9CB7177A}" dt="2025-01-22T13:16:07.023" v="69" actId="20577"/>
        <pc:sldMkLst>
          <pc:docMk/>
          <pc:sldMk cId="2706790016" sldId="259"/>
        </pc:sldMkLst>
        <pc:spChg chg="add mod">
          <ac:chgData name="Guest User" userId="S::urn:spo:anon#6d86a30c3b8e6fde0cf4ac5394f66535416543ead481dcf2ea87286e7cc0dfea::" providerId="AD" clId="Web-{FC0550BD-D417-E23B-DD1A-288D9CB7177A}" dt="2025-01-22T13:16:07.023" v="69" actId="20577"/>
          <ac:spMkLst>
            <pc:docMk/>
            <pc:sldMk cId="2706790016" sldId="259"/>
            <ac:spMk id="2" creationId="{7E270EC3-C772-216D-138D-6F9926332630}"/>
          </ac:spMkLst>
        </pc:spChg>
      </pc:sldChg>
      <pc:sldChg chg="modSp">
        <pc:chgData name="Guest User" userId="S::urn:spo:anon#6d86a30c3b8e6fde0cf4ac5394f66535416543ead481dcf2ea87286e7cc0dfea::" providerId="AD" clId="Web-{FC0550BD-D417-E23B-DD1A-288D9CB7177A}" dt="2025-01-22T13:17:05.774" v="83" actId="20577"/>
        <pc:sldMkLst>
          <pc:docMk/>
          <pc:sldMk cId="31965923" sldId="260"/>
        </pc:sldMkLst>
        <pc:spChg chg="mod">
          <ac:chgData name="Guest User" userId="S::urn:spo:anon#6d86a30c3b8e6fde0cf4ac5394f66535416543ead481dcf2ea87286e7cc0dfea::" providerId="AD" clId="Web-{FC0550BD-D417-E23B-DD1A-288D9CB7177A}" dt="2025-01-22T13:17:05.774" v="83" actId="20577"/>
          <ac:spMkLst>
            <pc:docMk/>
            <pc:sldMk cId="31965923" sldId="260"/>
            <ac:spMk id="3" creationId="{2361D872-7EC7-439F-A588-B1D90CB7A92F}"/>
          </ac:spMkLst>
        </pc:spChg>
      </pc:sldChg>
      <pc:sldChg chg="addSp modSp">
        <pc:chgData name="Guest User" userId="S::urn:spo:anon#6d86a30c3b8e6fde0cf4ac5394f66535416543ead481dcf2ea87286e7cc0dfea::" providerId="AD" clId="Web-{FC0550BD-D417-E23B-DD1A-288D9CB7177A}" dt="2025-01-22T13:17:58.837" v="90" actId="14100"/>
        <pc:sldMkLst>
          <pc:docMk/>
          <pc:sldMk cId="3002968868" sldId="261"/>
        </pc:sldMkLst>
        <pc:spChg chg="add mod">
          <ac:chgData name="Guest User" userId="S::urn:spo:anon#6d86a30c3b8e6fde0cf4ac5394f66535416543ead481dcf2ea87286e7cc0dfea::" providerId="AD" clId="Web-{FC0550BD-D417-E23B-DD1A-288D9CB7177A}" dt="2025-01-22T13:17:58.837" v="90" actId="14100"/>
          <ac:spMkLst>
            <pc:docMk/>
            <pc:sldMk cId="3002968868" sldId="261"/>
            <ac:spMk id="2" creationId="{AD97E204-7D1D-9566-BB4F-81FBBACB571F}"/>
          </ac:spMkLst>
        </pc:spChg>
      </pc:sldChg>
      <pc:sldChg chg="addSp modSp">
        <pc:chgData name="Guest User" userId="S::urn:spo:anon#6d86a30c3b8e6fde0cf4ac5394f66535416543ead481dcf2ea87286e7cc0dfea::" providerId="AD" clId="Web-{FC0550BD-D417-E23B-DD1A-288D9CB7177A}" dt="2025-01-22T13:19:19.573" v="131" actId="1076"/>
        <pc:sldMkLst>
          <pc:docMk/>
          <pc:sldMk cId="151988358" sldId="262"/>
        </pc:sldMkLst>
        <pc:spChg chg="add mod">
          <ac:chgData name="Guest User" userId="S::urn:spo:anon#6d86a30c3b8e6fde0cf4ac5394f66535416543ead481dcf2ea87286e7cc0dfea::" providerId="AD" clId="Web-{FC0550BD-D417-E23B-DD1A-288D9CB7177A}" dt="2025-01-22T13:19:19.573" v="131" actId="1076"/>
          <ac:spMkLst>
            <pc:docMk/>
            <pc:sldMk cId="151988358" sldId="262"/>
            <ac:spMk id="2" creationId="{32829E28-6430-8198-F380-247ADA202F4F}"/>
          </ac:spMkLst>
        </pc:spChg>
      </pc:sldChg>
      <pc:sldChg chg="del">
        <pc:chgData name="Guest User" userId="S::urn:spo:anon#6d86a30c3b8e6fde0cf4ac5394f66535416543ead481dcf2ea87286e7cc0dfea::" providerId="AD" clId="Web-{FC0550BD-D417-E23B-DD1A-288D9CB7177A}" dt="2025-01-22T13:20:50.840" v="154"/>
        <pc:sldMkLst>
          <pc:docMk/>
          <pc:sldMk cId="1635949419" sldId="263"/>
        </pc:sldMkLst>
      </pc:sldChg>
      <pc:sldChg chg="add del replId">
        <pc:chgData name="Guest User" userId="S::urn:spo:anon#6d86a30c3b8e6fde0cf4ac5394f66535416543ead481dcf2ea87286e7cc0dfea::" providerId="AD" clId="Web-{FC0550BD-D417-E23B-DD1A-288D9CB7177A}" dt="2025-01-22T13:12:09.222" v="10"/>
        <pc:sldMkLst>
          <pc:docMk/>
          <pc:sldMk cId="2256264350"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lIns="91440" tIns="45720" rIns="91440" bIns="45720" rtlCol="0" anchor="t">
            <a:spAutoFit/>
          </a:bodyPr>
          <a:lstStyle/>
          <a:p>
            <a:pPr algn="r"/>
            <a:r>
              <a:rPr lang="en-US" sz="3600" b="1">
                <a:solidFill>
                  <a:schemeClr val="bg1"/>
                </a:solidFill>
                <a:latin typeface="Calibri" panose="020F0502020204030204" pitchFamily="34" charset="0"/>
                <a:ea typeface="Calibri" panose="020F0502020204030204" pitchFamily="34" charset="0"/>
                <a:cs typeface="Calibri" panose="020F0502020204030204" pitchFamily="34" charset="0"/>
              </a:rPr>
              <a:t>POWER BI ANALYSIS OF THE INDIAN AGRICULTURE SECTOR</a:t>
            </a:r>
            <a:endParaRPr lang="en-IN" sz="3600" b="1">
              <a:solidFill>
                <a:schemeClr val="bg1"/>
              </a:solidFill>
              <a:latin typeface="Calibri"/>
              <a:cs typeface="Times New Roman"/>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a:solidFill>
                  <a:srgbClr val="213163"/>
                </a:solidFill>
              </a:rPr>
              <a:t>Learning Objectives</a:t>
            </a:r>
            <a:endParaRPr lang="en-IN" sz="200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a:solidFill>
                  <a:schemeClr val="tx1"/>
                </a:solidFill>
                <a:latin typeface="+mn-lt"/>
              </a:rPr>
              <a:t>GOAL</a:t>
            </a:r>
          </a:p>
        </p:txBody>
      </p:sp>
      <p:sp>
        <p:nvSpPr>
          <p:cNvPr id="8" name="TextBox 7">
            <a:extLst>
              <a:ext uri="{FF2B5EF4-FFF2-40B4-BE49-F238E27FC236}">
                <a16:creationId xmlns:a16="http://schemas.microsoft.com/office/drawing/2014/main" id="{25D3AA87-7FFC-7328-05CB-6129E2DDCD11}"/>
              </a:ext>
            </a:extLst>
          </p:cNvPr>
          <p:cNvSpPr txBox="1"/>
          <p:nvPr/>
        </p:nvSpPr>
        <p:spPr>
          <a:xfrm>
            <a:off x="880529" y="1640242"/>
            <a:ext cx="5492187" cy="43186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kumimoji="0" lang="en-US" altLang="en-US" sz="1850" b="1" i="0" u="none" strike="noStrike" cap="none" normalizeH="0" baseline="0">
                <a:ln>
                  <a:noFill/>
                </a:ln>
                <a:solidFill>
                  <a:schemeClr val="tx1"/>
                </a:solidFill>
                <a:effectLst/>
                <a:latin typeface="Google Sans"/>
              </a:rPr>
              <a:t>This Power BI report equips users with the skills to analyze the Indian agriculture sector, focusing on crop production, yield trends, regional contributions, and market dynamics. It covers data cleaning, modeling, and visualization techniques, utilizing DAX and interactive dashboards to generate actionable insights. Additionally, it enables data-driven decision-making on weather impacts, government policies, and commodity price variations, supporting strategic agricultural development.</a:t>
            </a:r>
            <a:endParaRPr lang="en-US" sz="1850" b="1">
              <a:solidFill>
                <a:schemeClr val="tx1"/>
              </a:solidFill>
              <a:latin typeface="Google Sans"/>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a:solidFill>
                  <a:srgbClr val="213163"/>
                </a:solidFill>
              </a:rPr>
              <a:t>T</a:t>
            </a:r>
            <a:r>
              <a:rPr lang="en-IN" sz="2000" b="1" err="1">
                <a:solidFill>
                  <a:srgbClr val="213163"/>
                </a:solidFill>
              </a:rPr>
              <a:t>ools</a:t>
            </a:r>
            <a:r>
              <a:rPr lang="en-IN" sz="2000" b="1">
                <a:solidFill>
                  <a:srgbClr val="213163"/>
                </a:solidFill>
              </a:rPr>
              <a:t> and Technology used </a:t>
            </a:r>
          </a:p>
        </p:txBody>
      </p:sp>
      <p:sp>
        <p:nvSpPr>
          <p:cNvPr id="2" name="TextBox 1">
            <a:extLst>
              <a:ext uri="{FF2B5EF4-FFF2-40B4-BE49-F238E27FC236}">
                <a16:creationId xmlns:a16="http://schemas.microsoft.com/office/drawing/2014/main" id="{205411D6-D809-F083-C922-B241574B8F60}"/>
              </a:ext>
            </a:extLst>
          </p:cNvPr>
          <p:cNvSpPr txBox="1"/>
          <p:nvPr/>
        </p:nvSpPr>
        <p:spPr>
          <a:xfrm>
            <a:off x="383894" y="2071869"/>
            <a:ext cx="10729731" cy="22398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Google Sans"/>
              </a:rPr>
              <a:t>Power BI</a:t>
            </a:r>
            <a:r>
              <a:rPr kumimoji="0" lang="en-US" altLang="en-US" sz="2400" b="0" i="0" u="none" strike="noStrike" cap="none" normalizeH="0" baseline="0">
                <a:ln>
                  <a:noFill/>
                </a:ln>
                <a:solidFill>
                  <a:schemeClr val="tx1"/>
                </a:solidFill>
                <a:effectLst/>
                <a:latin typeface="Google Sans"/>
              </a:rPr>
              <a:t> – Data visualization, reporting, and dashboard creation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Google Sans"/>
              </a:rPr>
              <a:t>DAX (Data Analysis Expressions)</a:t>
            </a:r>
            <a:r>
              <a:rPr kumimoji="0" lang="en-US" altLang="en-US" sz="2400" b="0" i="0" u="none" strike="noStrike" cap="none" normalizeH="0" baseline="0">
                <a:ln>
                  <a:noFill/>
                </a:ln>
                <a:solidFill>
                  <a:schemeClr val="tx1"/>
                </a:solidFill>
                <a:effectLst/>
                <a:latin typeface="Google Sans"/>
              </a:rPr>
              <a:t> – Custom calculations and measures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Google Sans"/>
              </a:rPr>
              <a:t>Power Query</a:t>
            </a:r>
            <a:r>
              <a:rPr kumimoji="0" lang="en-US" altLang="en-US" sz="2400" b="0" i="0" u="none" strike="noStrike" cap="none" normalizeH="0" baseline="0">
                <a:ln>
                  <a:noFill/>
                </a:ln>
                <a:solidFill>
                  <a:schemeClr val="tx1"/>
                </a:solidFill>
                <a:effectLst/>
                <a:latin typeface="Google Sans"/>
              </a:rPr>
              <a:t> – Data cleaning and transformation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Google Sans"/>
              </a:rPr>
              <a:t>Microsoft Excel/CSV</a:t>
            </a:r>
            <a:r>
              <a:rPr kumimoji="0" lang="en-US" altLang="en-US" sz="2400" b="0" i="0" u="none" strike="noStrike" cap="none" normalizeH="0" baseline="0">
                <a:ln>
                  <a:noFill/>
                </a:ln>
                <a:solidFill>
                  <a:schemeClr val="tx1"/>
                </a:solidFill>
                <a:effectLst/>
                <a:latin typeface="Google Sans"/>
              </a:rPr>
              <a:t> – Data source integration </a:t>
            </a:r>
            <a:endParaRPr lang="en-US" sz="2400">
              <a:solidFill>
                <a:schemeClr val="tx1"/>
              </a:solidFill>
              <a:latin typeface="Google Sans"/>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4816" y="1015860"/>
            <a:ext cx="6102626" cy="400110"/>
          </a:xfrm>
          <a:prstGeom prst="rect">
            <a:avLst/>
          </a:prstGeom>
          <a:noFill/>
        </p:spPr>
        <p:txBody>
          <a:bodyPr wrap="square">
            <a:spAutoFit/>
          </a:bodyPr>
          <a:lstStyle/>
          <a:p>
            <a:r>
              <a:rPr lang="en-US" sz="2000" b="1">
                <a:solidFill>
                  <a:srgbClr val="213163"/>
                </a:solidFill>
              </a:rPr>
              <a:t>Methodology</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7E270EC3-C772-216D-138D-6F9926332630}"/>
              </a:ext>
            </a:extLst>
          </p:cNvPr>
          <p:cNvSpPr txBox="1"/>
          <p:nvPr/>
        </p:nvSpPr>
        <p:spPr>
          <a:xfrm>
            <a:off x="514075" y="1415970"/>
            <a:ext cx="10990161" cy="4745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50" b="1" i="0" u="none" strike="noStrike" cap="none" normalizeH="0" baseline="0">
                <a:ln>
                  <a:noFill/>
                </a:ln>
                <a:solidFill>
                  <a:schemeClr val="tx1"/>
                </a:solidFill>
                <a:effectLst/>
                <a:latin typeface="Google Sans"/>
              </a:rPr>
              <a:t>Data Collection &amp; Import</a:t>
            </a:r>
            <a:r>
              <a:rPr kumimoji="0" lang="en-US" altLang="en-US" sz="1850" b="0" i="0" u="none" strike="noStrike" cap="none" normalizeH="0" baseline="0">
                <a:ln>
                  <a:noFill/>
                </a:ln>
                <a:solidFill>
                  <a:schemeClr val="tx1"/>
                </a:solidFill>
                <a:effectLst/>
                <a:latin typeface="Google Sans"/>
              </a:rPr>
              <a:t> – Gather agricultural data from reliable sources (CSV, Excel, SQL) and load it into Power BI.</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50" b="1" i="0" u="none" strike="noStrike" cap="none" normalizeH="0" baseline="0">
                <a:ln>
                  <a:noFill/>
                </a:ln>
                <a:solidFill>
                  <a:schemeClr val="tx1"/>
                </a:solidFill>
                <a:effectLst/>
                <a:latin typeface="Google Sans"/>
              </a:rPr>
              <a:t>Data Cleaning &amp; Transformation</a:t>
            </a:r>
            <a:r>
              <a:rPr kumimoji="0" lang="en-US" altLang="en-US" sz="1850" b="0" i="0" u="none" strike="noStrike" cap="none" normalizeH="0" baseline="0">
                <a:ln>
                  <a:noFill/>
                </a:ln>
                <a:solidFill>
                  <a:schemeClr val="tx1"/>
                </a:solidFill>
                <a:effectLst/>
                <a:latin typeface="Google Sans"/>
              </a:rPr>
              <a:t> – Use Power Query to handle missing values, standardize formats, and create structured datasets.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50" b="1" i="0" u="none" strike="noStrike" cap="none" normalizeH="0" baseline="0">
                <a:ln>
                  <a:noFill/>
                </a:ln>
                <a:solidFill>
                  <a:schemeClr val="tx1"/>
                </a:solidFill>
                <a:effectLst/>
                <a:latin typeface="Google Sans"/>
              </a:rPr>
              <a:t>Data Modeling &amp; DAX Implementation</a:t>
            </a:r>
            <a:r>
              <a:rPr kumimoji="0" lang="en-US" altLang="en-US" sz="1850" b="0" i="0" u="none" strike="noStrike" cap="none" normalizeH="0" baseline="0">
                <a:ln>
                  <a:noFill/>
                </a:ln>
                <a:solidFill>
                  <a:schemeClr val="tx1"/>
                </a:solidFill>
                <a:effectLst/>
                <a:latin typeface="Google Sans"/>
              </a:rPr>
              <a:t> – Establish relationships between tables and apply DAX for custom measures and calculations.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50" b="1" i="0" u="none" strike="noStrike" cap="none" normalizeH="0" baseline="0">
                <a:ln>
                  <a:noFill/>
                </a:ln>
                <a:solidFill>
                  <a:schemeClr val="tx1"/>
                </a:solidFill>
                <a:effectLst/>
                <a:latin typeface="Google Sans"/>
              </a:rPr>
              <a:t>Visualization &amp; Dashboard Design</a:t>
            </a:r>
            <a:r>
              <a:rPr kumimoji="0" lang="en-US" altLang="en-US" sz="1850" b="0" i="0" u="none" strike="noStrike" cap="none" normalizeH="0" baseline="0">
                <a:ln>
                  <a:noFill/>
                </a:ln>
                <a:solidFill>
                  <a:schemeClr val="tx1"/>
                </a:solidFill>
                <a:effectLst/>
                <a:latin typeface="Google Sans"/>
              </a:rPr>
              <a:t> – Create interactive reports with charts, maps, slicers, and drill-through features for insightful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50" b="1" i="0" u="none" strike="noStrike" cap="none" normalizeH="0" baseline="0">
                <a:ln>
                  <a:noFill/>
                </a:ln>
                <a:solidFill>
                  <a:schemeClr val="tx1"/>
                </a:solidFill>
                <a:effectLst/>
                <a:latin typeface="Google Sans"/>
              </a:rPr>
              <a:t>Analysis &amp; Decision-Making</a:t>
            </a:r>
            <a:r>
              <a:rPr kumimoji="0" lang="en-US" altLang="en-US" sz="1850" b="0" i="0" u="none" strike="noStrike" cap="none" normalizeH="0" baseline="0">
                <a:ln>
                  <a:noFill/>
                </a:ln>
                <a:solidFill>
                  <a:schemeClr val="tx1"/>
                </a:solidFill>
                <a:effectLst/>
                <a:latin typeface="Google Sans"/>
              </a:rPr>
              <a:t> – Interpret trends in crop production, yield variations, weather impact, and market fluctuations for strategic planning. </a:t>
            </a:r>
            <a:endParaRPr lang="en-US" sz="1850">
              <a:solidFill>
                <a:schemeClr val="tx1"/>
              </a:solidFill>
              <a:latin typeface="Google Sans"/>
            </a:endParaRPr>
          </a:p>
          <a:p>
            <a:pPr>
              <a:lnSpc>
                <a:spcPct val="150000"/>
              </a:lnSpc>
            </a:pPr>
            <a:endParaRPr lang="en-US" sz="1850">
              <a:solidFill>
                <a:schemeClr val="tx1"/>
              </a:solidFill>
              <a:latin typeface="Google Sans"/>
            </a:endParaRPr>
          </a:p>
        </p:txBody>
      </p:sp>
      <p:sp>
        <p:nvSpPr>
          <p:cNvPr id="4" name="Rectangle 1">
            <a:extLst>
              <a:ext uri="{FF2B5EF4-FFF2-40B4-BE49-F238E27FC236}">
                <a16:creationId xmlns:a16="http://schemas.microsoft.com/office/drawing/2014/main" id="{746C9158-5F0D-AF17-7F24-131D83F14992}"/>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493434" y="1749469"/>
            <a:ext cx="11205132" cy="3889719"/>
          </a:xfrm>
          <a:prstGeom prst="rect">
            <a:avLst/>
          </a:prstGeom>
          <a:noFill/>
        </p:spPr>
        <p:txBody>
          <a:bodyPr wrap="square" lIns="91440" tIns="45720" rIns="91440" bIns="45720" anchor="t">
            <a:spAutoFit/>
          </a:bodyPr>
          <a:lstStyle/>
          <a:p>
            <a:pPr>
              <a:lnSpc>
                <a:spcPct val="150000"/>
              </a:lnSpc>
            </a:pPr>
            <a:r>
              <a:rPr lang="en-US" sz="1850">
                <a:latin typeface="Google Sans"/>
              </a:rPr>
              <a:t>The Indian agriculture sector plays a crucial role in the country's economy, yet it faces challenges such as fluctuating crop yields, regional disparities, weather uncertainties, and market price volatility. Traditional data analysis methods often fail to provide real-time insights for effective decision-making. This project aims to leverage </a:t>
            </a:r>
            <a:r>
              <a:rPr lang="en-US" sz="1850" b="1">
                <a:latin typeface="Google Sans"/>
              </a:rPr>
              <a:t>Power BI</a:t>
            </a:r>
            <a:r>
              <a:rPr lang="en-US" sz="1850">
                <a:latin typeface="Google Sans"/>
              </a:rPr>
              <a:t> to analyze agricultural trends, visualize key metrics, and support data-driven strategies for policymakers, farmers, and stakeholders, ensuring sustainable agricultural growth. By integrating data from various sources, such as weather forecasts, crop performance, and market prices, this project will provide a comprehensive dashboard for real-time insights. The Power BI solution will empower farmers to make informed decisions, optimize resource allocation, and mitigate risks. Additionally, it will enable policymakers to design targeted interventions, improving productivity and fostering long-term agricultural sustainability.</a:t>
            </a:r>
            <a:endParaRPr lang="en-US" sz="1850">
              <a:solidFill>
                <a:schemeClr val="tx1"/>
              </a:solidFill>
              <a:latin typeface="Google Sans"/>
            </a:endParaRPr>
          </a:p>
        </p:txBody>
      </p:sp>
      <p:sp>
        <p:nvSpPr>
          <p:cNvPr id="4" name="TextBox 3">
            <a:extLst>
              <a:ext uri="{FF2B5EF4-FFF2-40B4-BE49-F238E27FC236}">
                <a16:creationId xmlns:a16="http://schemas.microsoft.com/office/drawing/2014/main" id="{59451387-7EE1-8F16-C5AB-CDA42ECDAD9A}"/>
              </a:ext>
            </a:extLst>
          </p:cNvPr>
          <p:cNvSpPr txBox="1"/>
          <p:nvPr/>
        </p:nvSpPr>
        <p:spPr>
          <a:xfrm>
            <a:off x="307656" y="1018757"/>
            <a:ext cx="6101254" cy="400110"/>
          </a:xfrm>
          <a:prstGeom prst="rect">
            <a:avLst/>
          </a:prstGeom>
          <a:noFill/>
        </p:spPr>
        <p:txBody>
          <a:bodyPr wrap="square">
            <a:spAutoFit/>
          </a:bodyPr>
          <a:lstStyle/>
          <a:p>
            <a:r>
              <a:rPr lang="en-US" sz="2000" b="1">
                <a:solidFill>
                  <a:srgbClr val="002060"/>
                </a:solidFill>
                <a:latin typeface="+mj-lt"/>
              </a:rPr>
              <a:t>Problem Statement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sp>
        <p:nvSpPr>
          <p:cNvPr id="2" name="TextBox 1">
            <a:extLst>
              <a:ext uri="{FF2B5EF4-FFF2-40B4-BE49-F238E27FC236}">
                <a16:creationId xmlns:a16="http://schemas.microsoft.com/office/drawing/2014/main" id="{AD97E204-7D1D-9566-BB4F-81FBBACB571F}"/>
              </a:ext>
            </a:extLst>
          </p:cNvPr>
          <p:cNvSpPr txBox="1"/>
          <p:nvPr/>
        </p:nvSpPr>
        <p:spPr>
          <a:xfrm>
            <a:off x="910143" y="1609879"/>
            <a:ext cx="9118921"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latin typeface="Google Sans"/>
              </a:rPr>
              <a:t>To address the challenges faced by the Indian agriculture sector, the proposed solution involves creating a Power BI-based data analytics platform that integrates various data sources for comprehensive insights. Here’s a step-by-step breakdown of the solution:</a:t>
            </a:r>
          </a:p>
          <a:p>
            <a:pPr>
              <a:buFont typeface="+mj-lt"/>
              <a:buAutoNum type="arabicPeriod"/>
            </a:pPr>
            <a:r>
              <a:rPr lang="en-US" sz="1850" b="1">
                <a:latin typeface="Google Sans"/>
              </a:rPr>
              <a:t>Data Collection and Integration:</a:t>
            </a:r>
            <a:endParaRPr lang="en-US" sz="1850">
              <a:latin typeface="Google Sans"/>
            </a:endParaRPr>
          </a:p>
          <a:p>
            <a:pPr marL="742950" lvl="1" indent="-285750">
              <a:buFont typeface="+mj-lt"/>
              <a:buAutoNum type="arabicPeriod"/>
            </a:pPr>
            <a:r>
              <a:rPr lang="en-US" sz="1850">
                <a:latin typeface="Google Sans"/>
              </a:rPr>
              <a:t>Collect real-time data from diverse sources such as weather stations, agricultural sensors, satellite imagery, market price databases, and government reports.</a:t>
            </a:r>
          </a:p>
          <a:p>
            <a:pPr marL="742950" lvl="1" indent="-285750">
              <a:buFont typeface="+mj-lt"/>
              <a:buAutoNum type="arabicPeriod"/>
            </a:pPr>
            <a:r>
              <a:rPr lang="en-US" sz="1850">
                <a:latin typeface="Google Sans"/>
              </a:rPr>
              <a:t>Integrate data from local and regional agricultural departments, crop yield reports, and historical data on agricultural trends.</a:t>
            </a:r>
          </a:p>
          <a:p>
            <a:pPr marL="742950" lvl="1" indent="-285750">
              <a:buFont typeface="+mj-lt"/>
              <a:buAutoNum type="arabicPeriod"/>
            </a:pPr>
            <a:r>
              <a:rPr lang="en-US" sz="1850">
                <a:latin typeface="Google Sans"/>
              </a:rPr>
              <a:t>Use APIs to pull real-time market prices, weather forecasts, and crop conditions to keep the data up to date.</a:t>
            </a:r>
          </a:p>
          <a:p>
            <a:pPr>
              <a:buFont typeface="+mj-lt"/>
              <a:buAutoNum type="arabicPeriod"/>
            </a:pPr>
            <a:r>
              <a:rPr lang="en-US" sz="1850" b="1">
                <a:latin typeface="Google Sans"/>
              </a:rPr>
              <a:t>Data Processing and Transformation:</a:t>
            </a:r>
            <a:endParaRPr lang="en-US" sz="1850">
              <a:latin typeface="Google Sans"/>
            </a:endParaRPr>
          </a:p>
          <a:p>
            <a:pPr marL="742950" lvl="1" indent="-285750">
              <a:buFont typeface="+mj-lt"/>
              <a:buAutoNum type="arabicPeriod"/>
            </a:pPr>
            <a:r>
              <a:rPr lang="en-US" sz="1850">
                <a:latin typeface="Google Sans"/>
              </a:rPr>
              <a:t>Clean and transform the raw data to ensure consistency, accuracy, and usability.</a:t>
            </a:r>
          </a:p>
          <a:p>
            <a:pPr marL="742950" lvl="1" indent="-285750">
              <a:buFont typeface="+mj-lt"/>
              <a:buAutoNum type="arabicPeriod"/>
            </a:pPr>
            <a:r>
              <a:rPr lang="en-US" sz="1850">
                <a:latin typeface="Google Sans"/>
              </a:rPr>
              <a:t>Implement ETL (Extract, Transform, Load) processes to filter, aggregate, and process large datasets for analysis.</a:t>
            </a:r>
          </a:p>
          <a:p>
            <a:pPr marL="742950" lvl="1" indent="-285750">
              <a:buFont typeface="+mj-lt"/>
              <a:buAutoNum type="arabicPeriod"/>
            </a:pPr>
            <a:r>
              <a:rPr lang="en-US" sz="1850">
                <a:latin typeface="Google Sans"/>
              </a:rPr>
              <a:t>Use Power Query in Power BI to preprocess and manipulate data for optimal visualization.</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20177-7454-B706-DE70-53F0AD3A81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BCC0A6-7393-5669-5DFA-2E6DA46833B8}"/>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sp>
        <p:nvSpPr>
          <p:cNvPr id="2" name="TextBox 1">
            <a:extLst>
              <a:ext uri="{FF2B5EF4-FFF2-40B4-BE49-F238E27FC236}">
                <a16:creationId xmlns:a16="http://schemas.microsoft.com/office/drawing/2014/main" id="{0A3F8902-15A8-E9A1-8BD0-D1AA7C86360D}"/>
              </a:ext>
            </a:extLst>
          </p:cNvPr>
          <p:cNvSpPr txBox="1"/>
          <p:nvPr/>
        </p:nvSpPr>
        <p:spPr>
          <a:xfrm>
            <a:off x="889123" y="1641410"/>
            <a:ext cx="9118921" cy="43627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b="1">
                <a:latin typeface="Google Sans"/>
              </a:rPr>
              <a:t>3.Decision Support System:</a:t>
            </a:r>
            <a:endParaRPr lang="en-US" sz="1850">
              <a:latin typeface="Google Sans"/>
            </a:endParaRPr>
          </a:p>
          <a:p>
            <a:pPr marL="742950" lvl="1" indent="-285750">
              <a:buFont typeface="+mj-lt"/>
              <a:buAutoNum type="arabicPeriod"/>
            </a:pPr>
            <a:r>
              <a:rPr lang="en-US" sz="1850">
                <a:latin typeface="Google Sans"/>
              </a:rPr>
              <a:t>Design a decision support system for policymakers to analyze the impact of weather conditions, pricing trends, and government schemes on agricultural growth.</a:t>
            </a:r>
          </a:p>
          <a:p>
            <a:pPr marL="742950" lvl="1" indent="-285750">
              <a:buFont typeface="+mj-lt"/>
              <a:buAutoNum type="arabicPeriod"/>
            </a:pPr>
            <a:r>
              <a:rPr lang="en-US" sz="1850">
                <a:latin typeface="Google Sans"/>
              </a:rPr>
              <a:t>Provide data-driven recommendations on resource allocation, subsidy distribution, and crisis management, enabling better policymaking.</a:t>
            </a:r>
          </a:p>
          <a:p>
            <a:r>
              <a:rPr lang="en-US" sz="1850" b="1">
                <a:latin typeface="Google Sans"/>
              </a:rPr>
              <a:t>4.Real-Time Monitoring and Alerts:</a:t>
            </a:r>
            <a:endParaRPr lang="en-US" sz="1850">
              <a:latin typeface="Google Sans"/>
            </a:endParaRPr>
          </a:p>
          <a:p>
            <a:pPr marL="742950" lvl="1" indent="-285750">
              <a:buFont typeface="+mj-lt"/>
              <a:buAutoNum type="arabicPeriod"/>
            </a:pPr>
            <a:r>
              <a:rPr lang="en-US" sz="1850">
                <a:latin typeface="Google Sans"/>
              </a:rPr>
              <a:t>Set up real-time data feeds that update the dashboards frequently, ensuring that all stakeholders have the latest information.</a:t>
            </a:r>
          </a:p>
          <a:p>
            <a:pPr marL="742950" lvl="1" indent="-285750">
              <a:buFont typeface="+mj-lt"/>
              <a:buAutoNum type="arabicPeriod"/>
            </a:pPr>
            <a:r>
              <a:rPr lang="en-US" sz="1850">
                <a:latin typeface="Google Sans"/>
              </a:rPr>
              <a:t>Implement automated alerts to notify farmers of upcoming weather changes, price drops, or other critical information that may affect their crops.</a:t>
            </a:r>
          </a:p>
          <a:p>
            <a:r>
              <a:rPr lang="en-US" sz="1850" b="1">
                <a:latin typeface="Google Sans"/>
              </a:rPr>
              <a:t>5.Collaboration and Reporting:</a:t>
            </a:r>
            <a:endParaRPr lang="en-US" sz="1850">
              <a:latin typeface="Google Sans"/>
            </a:endParaRPr>
          </a:p>
          <a:p>
            <a:pPr marL="742950" lvl="1" indent="-285750">
              <a:buFont typeface="+mj-lt"/>
              <a:buAutoNum type="arabicPeriod"/>
            </a:pPr>
            <a:r>
              <a:rPr lang="en-US" sz="1850">
                <a:latin typeface="Google Sans"/>
              </a:rPr>
              <a:t>Enable farmers, agricultural organizations, and policymakers to share reports and insights with stakeholders through Power BI's sharing features.</a:t>
            </a:r>
          </a:p>
          <a:p>
            <a:pPr marL="742950" lvl="1" indent="-285750">
              <a:buFont typeface="+mj-lt"/>
              <a:buAutoNum type="arabicPeriod"/>
            </a:pPr>
            <a:r>
              <a:rPr lang="en-US" sz="1850">
                <a:latin typeface="Google Sans"/>
              </a:rPr>
              <a:t>Allow collaborative decision-making by facilitating feedback on the data visualizations and reports.</a:t>
            </a:r>
          </a:p>
        </p:txBody>
      </p:sp>
    </p:spTree>
    <p:extLst>
      <p:ext uri="{BB962C8B-B14F-4D97-AF65-F5344CB8AC3E}">
        <p14:creationId xmlns:p14="http://schemas.microsoft.com/office/powerpoint/2010/main" val="229053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055B7-43CD-5597-53F4-222BEA5D0AA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77124C-4E31-0C01-BB66-37CD7C52DA79}"/>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sp>
        <p:nvSpPr>
          <p:cNvPr id="2" name="TextBox 1">
            <a:extLst>
              <a:ext uri="{FF2B5EF4-FFF2-40B4-BE49-F238E27FC236}">
                <a16:creationId xmlns:a16="http://schemas.microsoft.com/office/drawing/2014/main" id="{5B60524B-E5D9-9A79-A371-CE1CEA119CA3}"/>
              </a:ext>
            </a:extLst>
          </p:cNvPr>
          <p:cNvSpPr txBox="1"/>
          <p:nvPr/>
        </p:nvSpPr>
        <p:spPr>
          <a:xfrm>
            <a:off x="889123" y="1641410"/>
            <a:ext cx="9118921"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b="1">
                <a:latin typeface="Google Sans"/>
              </a:rPr>
              <a:t>6.Training and Adoption:</a:t>
            </a:r>
            <a:endParaRPr lang="en-US" sz="1850">
              <a:latin typeface="Google Sans"/>
            </a:endParaRPr>
          </a:p>
          <a:p>
            <a:pPr marL="742950" lvl="1" indent="-285750">
              <a:buFont typeface="+mj-lt"/>
              <a:buAutoNum type="arabicPeriod"/>
            </a:pPr>
            <a:r>
              <a:rPr lang="en-US" sz="1850">
                <a:latin typeface="Google Sans"/>
              </a:rPr>
              <a:t>Provide training sessions for farmers, agricultural stakeholders, and policymakers on how to interpret data, use the dashboards, and make informed decisions.</a:t>
            </a:r>
          </a:p>
          <a:p>
            <a:pPr marL="742950" lvl="1" indent="-285750">
              <a:buFont typeface="+mj-lt"/>
              <a:buAutoNum type="arabicPeriod"/>
            </a:pPr>
            <a:r>
              <a:rPr lang="en-US" sz="1850">
                <a:latin typeface="Google Sans"/>
              </a:rPr>
              <a:t>Support mobile access for farmers who may not have access to desktop systems, ensuring wide usage.</a:t>
            </a:r>
          </a:p>
          <a:p>
            <a:r>
              <a:rPr lang="en-US" sz="1850">
                <a:latin typeface="Google Sans"/>
              </a:rPr>
              <a:t>This Power BI solution will help create a unified platform where all stakeholders can make data-driven decisions to improve productivity, ensure market stability, and mitigate the challenges posed by fluctuating crop yields, weather uncertainties, and regional disparities.</a:t>
            </a:r>
          </a:p>
        </p:txBody>
      </p:sp>
    </p:spTree>
    <p:extLst>
      <p:ext uri="{BB962C8B-B14F-4D97-AF65-F5344CB8AC3E}">
        <p14:creationId xmlns:p14="http://schemas.microsoft.com/office/powerpoint/2010/main" val="224781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a:solidFill>
                  <a:srgbClr val="213163"/>
                </a:solidFill>
              </a:rPr>
              <a:t>Conclusion:</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32829E28-6430-8198-F380-247ADA202F4F}"/>
              </a:ext>
            </a:extLst>
          </p:cNvPr>
          <p:cNvSpPr txBox="1"/>
          <p:nvPr/>
        </p:nvSpPr>
        <p:spPr>
          <a:xfrm>
            <a:off x="476910" y="1756425"/>
            <a:ext cx="11549605" cy="38915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50" b="0" i="0" u="none" strike="noStrike" cap="none" normalizeH="0" baseline="0">
                <a:ln>
                  <a:noFill/>
                </a:ln>
                <a:solidFill>
                  <a:schemeClr val="tx1"/>
                </a:solidFill>
                <a:effectLst/>
                <a:latin typeface="Google Sans"/>
              </a:rPr>
              <a:t>The implementation of a Power BI-based analytics platform for the Indian agriculture sector offers a transformative solution to the challenges of fluctuating crop yields, weather uncertainties, and market price volatility. By leveraging real-time data integration, predictive analytics, and interactive visualizations, the platform empowers farmers, policymakers, and stakeholders with actionable insights to make informed decisions. This data-driven approach enhances resource optimization, improves crop management, and enables timely interventions, contributing to sustainable agricultural growth. The system’s ability to deliver real-time monitoring and forecasts will not only mitigate risks but also foster resilience in India's agricultural landscape, ensuring long-term economic stability and food security.</a:t>
            </a:r>
          </a:p>
          <a:p>
            <a:pPr>
              <a:lnSpc>
                <a:spcPct val="150000"/>
              </a:lnSpc>
            </a:pPr>
            <a:endParaRPr lang="en-US" sz="1850">
              <a:solidFill>
                <a:schemeClr val="tx1"/>
              </a:solidFill>
              <a:latin typeface="Google Sans"/>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923</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Google Sans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SUNEEL B</cp:lastModifiedBy>
  <cp:revision>2</cp:revision>
  <dcterms:created xsi:type="dcterms:W3CDTF">2024-12-31T09:40:01Z</dcterms:created>
  <dcterms:modified xsi:type="dcterms:W3CDTF">2025-02-03T14:58:45Z</dcterms:modified>
</cp:coreProperties>
</file>