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79" r:id="rId3"/>
    <p:sldId id="280" r:id="rId4"/>
    <p:sldId id="285" r:id="rId5"/>
    <p:sldId id="281" r:id="rId6"/>
    <p:sldId id="295" r:id="rId7"/>
    <p:sldId id="296" r:id="rId8"/>
    <p:sldId id="283" r:id="rId9"/>
    <p:sldId id="290" r:id="rId10"/>
    <p:sldId id="294" r:id="rId11"/>
    <p:sldId id="284" r:id="rId12"/>
    <p:sldId id="298" r:id="rId13"/>
    <p:sldId id="300" r:id="rId14"/>
    <p:sldId id="297" r:id="rId15"/>
    <p:sldId id="299"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A9D"/>
    <a:srgbClr val="FDFAF6"/>
    <a:srgbClr val="FFFFFF"/>
    <a:srgbClr val="202C8F"/>
    <a:srgbClr val="FDFBF6"/>
    <a:srgbClr val="AAC4E9"/>
    <a:srgbClr val="F5CDCE"/>
    <a:srgbClr val="DF8C8C"/>
    <a:srgbClr val="D4D593"/>
    <a:srgbClr val="E6F0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1" y="1109604"/>
            <a:ext cx="5385816" cy="1225296"/>
          </a:xfrm>
        </p:spPr>
        <p:txBody>
          <a:bodyPr/>
          <a:lstStyle/>
          <a:p>
            <a:r>
              <a:rPr lang="en-US" sz="2800" dirty="0"/>
              <a:t>Driving Supermarket Profitability:</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122817" y="2692631"/>
            <a:ext cx="3946365" cy="1472738"/>
          </a:xfrm>
        </p:spPr>
        <p:txBody>
          <a:bodyPr/>
          <a:lstStyle/>
          <a:p>
            <a:r>
              <a:rPr lang="en-US" b="0" i="0" dirty="0">
                <a:solidFill>
                  <a:srgbClr val="374151"/>
                </a:solidFill>
                <a:effectLst/>
                <a:latin typeface="Söhne"/>
              </a:rPr>
              <a:t>“Analyzing Customer Behavior and Meal Pricing Strategies"</a:t>
            </a: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Project #3</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Final Project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4" name="Content Placeholder 3">
            <a:extLst>
              <a:ext uri="{FF2B5EF4-FFF2-40B4-BE49-F238E27FC236}">
                <a16:creationId xmlns:a16="http://schemas.microsoft.com/office/drawing/2014/main" id="{8730C49E-6960-30BC-279E-DA291B1642F4}"/>
              </a:ext>
            </a:extLst>
          </p:cNvPr>
          <p:cNvSpPr>
            <a:spLocks noGrp="1"/>
          </p:cNvSpPr>
          <p:nvPr>
            <p:ph sz="half" idx="1"/>
          </p:nvPr>
        </p:nvSpPr>
        <p:spPr/>
        <p:txBody>
          <a:bodyPr/>
          <a:lstStyle/>
          <a:p>
            <a:pPr>
              <a:buFont typeface="Wingdings" panose="05000000000000000000" pitchFamily="2" charset="2"/>
              <a:buChar char="q"/>
            </a:pPr>
            <a:r>
              <a:rPr lang="en-US" dirty="0"/>
              <a:t>Project#3, Final Project is about data modeling, including:</a:t>
            </a:r>
          </a:p>
          <a:p>
            <a:endParaRPr lang="en-US" dirty="0"/>
          </a:p>
          <a:p>
            <a:pPr lvl="1"/>
            <a:r>
              <a:rPr lang="en-US" sz="1800" b="1" dirty="0"/>
              <a:t>Linear Regression Modeling</a:t>
            </a:r>
          </a:p>
          <a:p>
            <a:pPr lvl="2"/>
            <a:r>
              <a:rPr lang="en-US" sz="1600" dirty="0"/>
              <a:t>Assessing the linearity of the relationship between the explanatory and response variables</a:t>
            </a:r>
          </a:p>
          <a:p>
            <a:pPr lvl="2"/>
            <a:r>
              <a:rPr lang="en-US" sz="1600" dirty="0"/>
              <a:t>Understanding and interpreting the intercept and slope </a:t>
            </a:r>
          </a:p>
          <a:p>
            <a:pPr lvl="2"/>
            <a:r>
              <a:rPr lang="en-US" sz="1600" dirty="0"/>
              <a:t>Checking the usefulness of the intercept and slope</a:t>
            </a:r>
          </a:p>
          <a:p>
            <a:pPr lvl="1"/>
            <a:endParaRPr lang="en-US" sz="1800" dirty="0"/>
          </a:p>
          <a:p>
            <a:pPr lvl="1"/>
            <a:r>
              <a:rPr lang="en-US" sz="1800" b="1" dirty="0"/>
              <a:t>Model Diagnostic</a:t>
            </a:r>
          </a:p>
          <a:p>
            <a:pPr lvl="2"/>
            <a:r>
              <a:rPr lang="en-US" sz="1600" dirty="0"/>
              <a:t>Evaluating the goodness-of-fit of the model</a:t>
            </a:r>
          </a:p>
          <a:p>
            <a:pPr lvl="2"/>
            <a:r>
              <a:rPr lang="en-US" sz="1600" dirty="0"/>
              <a:t>Evaluating the residuals to ensure that there are no patterns or systematic errors in the model</a:t>
            </a:r>
          </a:p>
          <a:p>
            <a:pPr lvl="2"/>
            <a:r>
              <a:rPr lang="en-US" sz="1600" dirty="0"/>
              <a:t>Checking for the normality and constant variability of the residuals</a:t>
            </a:r>
          </a:p>
          <a:p>
            <a:pPr lvl="2"/>
            <a:endParaRPr lang="en-US" sz="1600" dirty="0"/>
          </a:p>
          <a:p>
            <a:pPr lvl="1"/>
            <a:endParaRPr lang="en-US" dirty="0"/>
          </a:p>
        </p:txBody>
      </p:sp>
    </p:spTree>
    <p:extLst>
      <p:ext uri="{BB962C8B-B14F-4D97-AF65-F5344CB8AC3E}">
        <p14:creationId xmlns:p14="http://schemas.microsoft.com/office/powerpoint/2010/main" val="251868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904" y="1010545"/>
            <a:ext cx="10671048" cy="768096"/>
          </a:xfrm>
        </p:spPr>
        <p:txBody>
          <a:bodyPr/>
          <a:lstStyle/>
          <a:p>
            <a:pPr algn="l"/>
            <a:r>
              <a:rPr lang="en-US" altLang="zh-CN" sz="1600" b="1" dirty="0">
                <a:solidFill>
                  <a:schemeClr val="accent6"/>
                </a:solidFill>
                <a:latin typeface="Arial Black" panose="020B0604020202020204" pitchFamily="34" charset="0"/>
                <a:cs typeface="Arial Black" panose="020B0604020202020204" pitchFamily="34" charset="0"/>
              </a:rPr>
              <a:t>Increasing Meal Price could be a viable strategy to increase revenue?</a:t>
            </a:r>
            <a:br>
              <a:rPr lang="en-US" altLang="zh-CN" sz="1600" b="1" dirty="0">
                <a:solidFill>
                  <a:schemeClr val="accent6"/>
                </a:solidFill>
                <a:latin typeface="Arial Black" panose="020B0604020202020204" pitchFamily="34" charset="0"/>
                <a:cs typeface="Arial Black" panose="020B0604020202020204" pitchFamily="34" charset="0"/>
              </a:rPr>
            </a:br>
            <a:r>
              <a:rPr lang="en-US" altLang="zh-CN" sz="1600" b="1" dirty="0">
                <a:solidFill>
                  <a:schemeClr val="accent6"/>
                </a:solidFill>
                <a:latin typeface="Arial Black" panose="020B0604020202020204" pitchFamily="34" charset="0"/>
                <a:cs typeface="Arial Black" panose="020B0604020202020204" pitchFamily="34" charset="0"/>
              </a:rPr>
              <a:t>what does this indicate about customer behavior?</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Linear Regression Modeling</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Content Placeholder 3">
            <a:extLst>
              <a:ext uri="{FF2B5EF4-FFF2-40B4-BE49-F238E27FC236}">
                <a16:creationId xmlns:a16="http://schemas.microsoft.com/office/drawing/2014/main" id="{616009F0-6794-79C3-D787-CC2F6D8A44D8}"/>
              </a:ext>
            </a:extLst>
          </p:cNvPr>
          <p:cNvSpPr>
            <a:spLocks noGrp="1"/>
          </p:cNvSpPr>
          <p:nvPr>
            <p:ph sz="half" idx="1"/>
          </p:nvPr>
        </p:nvSpPr>
        <p:spPr>
          <a:xfrm>
            <a:off x="755904" y="1984248"/>
            <a:ext cx="10680192" cy="4416552"/>
          </a:xfrm>
        </p:spPr>
        <p:txBody>
          <a:bodyPr/>
          <a:lstStyle/>
          <a:p>
            <a:pPr>
              <a:buFont typeface="Wingdings" panose="05000000000000000000" pitchFamily="2" charset="2"/>
              <a:buChar char="q"/>
            </a:pPr>
            <a:r>
              <a:rPr lang="en-US" dirty="0"/>
              <a:t>Identify variables:</a:t>
            </a:r>
          </a:p>
          <a:p>
            <a:pPr lvl="1"/>
            <a:r>
              <a:rPr lang="en-US" dirty="0"/>
              <a:t>Explanatory variable</a:t>
            </a:r>
            <a:r>
              <a:rPr lang="en-US" dirty="0">
                <a:solidFill>
                  <a:schemeClr val="accent5">
                    <a:lumMod val="50000"/>
                  </a:schemeClr>
                </a:solidFill>
              </a:rPr>
              <a:t>: </a:t>
            </a:r>
            <a:r>
              <a:rPr lang="en-US" b="1" i="1" dirty="0"/>
              <a:t>Meal Price</a:t>
            </a:r>
          </a:p>
          <a:p>
            <a:pPr lvl="1"/>
            <a:r>
              <a:rPr lang="en-US" dirty="0"/>
              <a:t>Response variable: </a:t>
            </a:r>
            <a:r>
              <a:rPr lang="en-US" b="1" i="1" dirty="0"/>
              <a:t>Order Value</a:t>
            </a:r>
          </a:p>
          <a:p>
            <a:pPr marL="338328" lvl="1" indent="0">
              <a:buNone/>
            </a:pPr>
            <a:endParaRPr lang="en-US" dirty="0"/>
          </a:p>
          <a:p>
            <a:pPr>
              <a:buFont typeface="Wingdings" panose="05000000000000000000" pitchFamily="2" charset="2"/>
              <a:buChar char="q"/>
            </a:pPr>
            <a:r>
              <a:rPr lang="en-US" dirty="0"/>
              <a:t>Equation:</a:t>
            </a:r>
          </a:p>
          <a:p>
            <a:pPr marL="0" indent="0">
              <a:buNone/>
            </a:pPr>
            <a:r>
              <a:rPr lang="en-US" dirty="0"/>
              <a:t>	</a:t>
            </a:r>
            <a:r>
              <a:rPr lang="en-US" b="1" dirty="0">
                <a:solidFill>
                  <a:schemeClr val="accent1">
                    <a:lumMod val="50000"/>
                  </a:schemeClr>
                </a:solidFill>
              </a:rPr>
              <a:t>Order_Value = β0 + β1Meal_Price</a:t>
            </a:r>
          </a:p>
          <a:p>
            <a:pPr marL="0" indent="0">
              <a:buNone/>
            </a:pPr>
            <a:r>
              <a:rPr lang="en-US" dirty="0"/>
              <a:t>	Where β0 is the intercept, and β1 is the coefficient for the independent variable Meal Price</a:t>
            </a:r>
          </a:p>
          <a:p>
            <a:pPr marL="0" indent="0">
              <a:buNone/>
            </a:pPr>
            <a:endParaRPr lang="en-US" dirty="0"/>
          </a:p>
          <a:p>
            <a:pPr>
              <a:buFont typeface="Wingdings" panose="05000000000000000000" pitchFamily="2" charset="2"/>
              <a:buChar char="q"/>
            </a:pPr>
            <a:r>
              <a:rPr lang="en-US" dirty="0"/>
              <a:t>Model Summary</a:t>
            </a:r>
          </a:p>
          <a:p>
            <a:pPr lvl="1"/>
            <a:r>
              <a:rPr lang="en-US" dirty="0"/>
              <a:t>Estimated value of the intercept is </a:t>
            </a:r>
            <a:r>
              <a:rPr lang="en-US" b="1" i="1" dirty="0">
                <a:solidFill>
                  <a:schemeClr val="tx1"/>
                </a:solidFill>
              </a:rPr>
              <a:t>246.22846</a:t>
            </a:r>
            <a:r>
              <a:rPr lang="en-US" dirty="0"/>
              <a:t> with a standard error of </a:t>
            </a:r>
            <a:r>
              <a:rPr lang="en-US" b="1" i="1" dirty="0"/>
              <a:t>5.64910</a:t>
            </a:r>
          </a:p>
          <a:p>
            <a:pPr lvl="1"/>
            <a:r>
              <a:rPr lang="en-US" dirty="0"/>
              <a:t>Coefficient of the Meal Price variable is positive (</a:t>
            </a:r>
            <a:r>
              <a:rPr lang="en-US" b="1" i="1" dirty="0">
                <a:solidFill>
                  <a:schemeClr val="tx1"/>
                </a:solidFill>
              </a:rPr>
              <a:t>11.89778</a:t>
            </a:r>
            <a:r>
              <a:rPr lang="en-US" dirty="0"/>
              <a:t>)</a:t>
            </a:r>
          </a:p>
          <a:p>
            <a:pPr lvl="1"/>
            <a:r>
              <a:rPr lang="en-US" dirty="0"/>
              <a:t>P-value for this coefficient is very small (</a:t>
            </a:r>
            <a:r>
              <a:rPr lang="en-US" b="1" i="1" dirty="0">
                <a:solidFill>
                  <a:schemeClr val="tx1"/>
                </a:solidFill>
              </a:rPr>
              <a:t>&lt;2.2e-16</a:t>
            </a:r>
            <a:r>
              <a:rPr lang="en-US" dirty="0"/>
              <a:t>)</a:t>
            </a:r>
          </a:p>
          <a:p>
            <a:pPr lvl="1"/>
            <a:r>
              <a:rPr lang="en-US" dirty="0"/>
              <a:t>R-squared value (</a:t>
            </a:r>
            <a:r>
              <a:rPr lang="en-US" b="1" i="1" dirty="0">
                <a:solidFill>
                  <a:schemeClr val="tx1"/>
                </a:solidFill>
              </a:rPr>
              <a:t>0.9507</a:t>
            </a:r>
            <a:r>
              <a:rPr lang="en-US" dirty="0"/>
              <a:t>) </a:t>
            </a:r>
          </a:p>
          <a:p>
            <a:pPr lvl="1"/>
            <a:r>
              <a:rPr lang="en-US" dirty="0"/>
              <a:t>Slope coefficient is </a:t>
            </a:r>
            <a:r>
              <a:rPr lang="en-US" b="1" i="1" dirty="0">
                <a:solidFill>
                  <a:schemeClr val="tx1"/>
                </a:solidFill>
              </a:rPr>
              <a:t>11.89778</a:t>
            </a:r>
          </a:p>
          <a:p>
            <a:pPr marL="0" indent="0">
              <a:buNone/>
            </a:pPr>
            <a:endParaRPr lang="en-US" dirty="0"/>
          </a:p>
        </p:txBody>
      </p:sp>
    </p:spTree>
    <p:extLst>
      <p:ext uri="{BB962C8B-B14F-4D97-AF65-F5344CB8AC3E}">
        <p14:creationId xmlns:p14="http://schemas.microsoft.com/office/powerpoint/2010/main" val="2886474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Linear Regression Modeling</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4" name="Content Placeholder 3">
            <a:extLst>
              <a:ext uri="{FF2B5EF4-FFF2-40B4-BE49-F238E27FC236}">
                <a16:creationId xmlns:a16="http://schemas.microsoft.com/office/drawing/2014/main" id="{616009F0-6794-79C3-D787-CC2F6D8A44D8}"/>
              </a:ext>
            </a:extLst>
          </p:cNvPr>
          <p:cNvSpPr>
            <a:spLocks noGrp="1"/>
          </p:cNvSpPr>
          <p:nvPr>
            <p:ph sz="half" idx="1"/>
          </p:nvPr>
        </p:nvSpPr>
        <p:spPr>
          <a:xfrm>
            <a:off x="755904" y="1507170"/>
            <a:ext cx="10680192" cy="4111752"/>
          </a:xfrm>
        </p:spPr>
        <p:txBody>
          <a:bodyPr/>
          <a:lstStyle/>
          <a:p>
            <a:pPr>
              <a:buFont typeface="Wingdings" panose="05000000000000000000" pitchFamily="2" charset="2"/>
              <a:buChar char="q"/>
            </a:pPr>
            <a:r>
              <a:rPr lang="en-US" dirty="0"/>
              <a:t>Understanding and interpreting the intercept and slope </a:t>
            </a:r>
          </a:p>
          <a:p>
            <a:pPr lvl="1"/>
            <a:r>
              <a:rPr lang="en-US" dirty="0"/>
              <a:t>Predicted value of Order Value when Meal Price is at its minimum or baseline level</a:t>
            </a:r>
          </a:p>
          <a:p>
            <a:pPr lvl="1"/>
            <a:r>
              <a:rPr lang="en-US" dirty="0"/>
              <a:t>It provides a starting point for the linear relationship between Meal Price and Order Value</a:t>
            </a:r>
          </a:p>
          <a:p>
            <a:pPr lvl="1"/>
            <a:r>
              <a:rPr lang="en-US" dirty="0"/>
              <a:t>The slope coefficient is </a:t>
            </a:r>
            <a:r>
              <a:rPr lang="en-US" b="1" i="1" dirty="0">
                <a:solidFill>
                  <a:srgbClr val="C00000"/>
                </a:solidFill>
              </a:rPr>
              <a:t>11.89778</a:t>
            </a:r>
            <a:r>
              <a:rPr lang="en-US" dirty="0"/>
              <a:t>, implies that there is a positive and significant relationship between the Meal Price and the Order Value.</a:t>
            </a:r>
          </a:p>
          <a:p>
            <a:pPr marL="338328" lvl="1" indent="0">
              <a:buNone/>
            </a:pPr>
            <a:endParaRPr lang="en-US" dirty="0"/>
          </a:p>
          <a:p>
            <a:pPr>
              <a:buFont typeface="Wingdings" panose="05000000000000000000" pitchFamily="2" charset="2"/>
              <a:buChar char="q"/>
            </a:pPr>
            <a:r>
              <a:rPr lang="en-US" dirty="0"/>
              <a:t>Checking the usefulness of the intercept and slope</a:t>
            </a:r>
          </a:p>
          <a:p>
            <a:pPr lvl="1"/>
            <a:r>
              <a:rPr lang="en-US" dirty="0"/>
              <a:t>The intercept does not have a meaningful interpretation in the context of our data</a:t>
            </a:r>
          </a:p>
          <a:p>
            <a:pPr lvl="1"/>
            <a:r>
              <a:rPr lang="en-US" dirty="0"/>
              <a:t>However, It does serve the purpose of providing the starting point for the regression line</a:t>
            </a:r>
          </a:p>
          <a:p>
            <a:pPr lvl="1"/>
            <a:r>
              <a:rPr lang="en-US" dirty="0"/>
              <a:t>As the Meal Price increases, the Order Value also increases, indicating that customers are willing to pay more for their meals</a:t>
            </a:r>
          </a:p>
          <a:p>
            <a:pPr marL="0" indent="0">
              <a:buNone/>
            </a:pPr>
            <a:endParaRPr lang="en-US" dirty="0"/>
          </a:p>
        </p:txBody>
      </p:sp>
    </p:spTree>
    <p:extLst>
      <p:ext uri="{BB962C8B-B14F-4D97-AF65-F5344CB8AC3E}">
        <p14:creationId xmlns:p14="http://schemas.microsoft.com/office/powerpoint/2010/main" val="399714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pPr algn="l"/>
            <a:r>
              <a:rPr lang="en-US" altLang="zh-CN" sz="1600" b="1" dirty="0">
                <a:solidFill>
                  <a:schemeClr val="accent6"/>
                </a:solidFill>
                <a:latin typeface="Arial Black" panose="020B0604020202020204" pitchFamily="34" charset="0"/>
                <a:cs typeface="Arial Black" panose="020B0604020202020204" pitchFamily="34" charset="0"/>
              </a:rPr>
              <a:t>Model Diagnostic</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Model Diagnostic</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4" name="Content Placeholder 3">
            <a:extLst>
              <a:ext uri="{FF2B5EF4-FFF2-40B4-BE49-F238E27FC236}">
                <a16:creationId xmlns:a16="http://schemas.microsoft.com/office/drawing/2014/main" id="{616009F0-6794-79C3-D787-CC2F6D8A44D8}"/>
              </a:ext>
            </a:extLst>
          </p:cNvPr>
          <p:cNvSpPr>
            <a:spLocks noGrp="1"/>
          </p:cNvSpPr>
          <p:nvPr>
            <p:ph sz="half" idx="1"/>
          </p:nvPr>
        </p:nvSpPr>
        <p:spPr>
          <a:xfrm>
            <a:off x="265176" y="1602983"/>
            <a:ext cx="10680192" cy="4440008"/>
          </a:xfrm>
        </p:spPr>
        <p:txBody>
          <a:bodyPr/>
          <a:lstStyle/>
          <a:p>
            <a:pPr lvl="1">
              <a:buFont typeface="Wingdings" panose="05000000000000000000" pitchFamily="2" charset="2"/>
              <a:buChar char="q"/>
            </a:pPr>
            <a:r>
              <a:rPr lang="en-US" sz="1800" dirty="0"/>
              <a:t>Assumption of linearity? </a:t>
            </a:r>
          </a:p>
        </p:txBody>
      </p:sp>
      <p:pic>
        <p:nvPicPr>
          <p:cNvPr id="6" name="Picture 5">
            <a:extLst>
              <a:ext uri="{FF2B5EF4-FFF2-40B4-BE49-F238E27FC236}">
                <a16:creationId xmlns:a16="http://schemas.microsoft.com/office/drawing/2014/main" id="{CD328AA9-FF80-D240-8143-2F7424C1C2B6}"/>
              </a:ext>
            </a:extLst>
          </p:cNvPr>
          <p:cNvPicPr>
            <a:picLocks noChangeAspect="1"/>
          </p:cNvPicPr>
          <p:nvPr/>
        </p:nvPicPr>
        <p:blipFill>
          <a:blip r:embed="rId2"/>
          <a:stretch>
            <a:fillRect/>
          </a:stretch>
        </p:blipFill>
        <p:spPr>
          <a:xfrm>
            <a:off x="2404441" y="2371079"/>
            <a:ext cx="6667500" cy="4114800"/>
          </a:xfrm>
          <a:prstGeom prst="rect">
            <a:avLst/>
          </a:prstGeom>
        </p:spPr>
      </p:pic>
    </p:spTree>
    <p:extLst>
      <p:ext uri="{BB962C8B-B14F-4D97-AF65-F5344CB8AC3E}">
        <p14:creationId xmlns:p14="http://schemas.microsoft.com/office/powerpoint/2010/main" val="56184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pPr algn="l"/>
            <a:r>
              <a:rPr lang="en-US" altLang="zh-CN" sz="1600" b="1" dirty="0">
                <a:solidFill>
                  <a:schemeClr val="accent6"/>
                </a:solidFill>
                <a:latin typeface="Arial Black" panose="020B0604020202020204" pitchFamily="34" charset="0"/>
                <a:cs typeface="Arial Black" panose="020B0604020202020204" pitchFamily="34" charset="0"/>
              </a:rPr>
              <a:t>Model Diagnostic</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Model Diagnostic</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4" name="Content Placeholder 3">
            <a:extLst>
              <a:ext uri="{FF2B5EF4-FFF2-40B4-BE49-F238E27FC236}">
                <a16:creationId xmlns:a16="http://schemas.microsoft.com/office/drawing/2014/main" id="{616009F0-6794-79C3-D787-CC2F6D8A44D8}"/>
              </a:ext>
            </a:extLst>
          </p:cNvPr>
          <p:cNvSpPr>
            <a:spLocks noGrp="1"/>
          </p:cNvSpPr>
          <p:nvPr>
            <p:ph sz="half" idx="1"/>
          </p:nvPr>
        </p:nvSpPr>
        <p:spPr>
          <a:xfrm>
            <a:off x="265176" y="1602983"/>
            <a:ext cx="10680192" cy="4440008"/>
          </a:xfrm>
        </p:spPr>
        <p:txBody>
          <a:bodyPr/>
          <a:lstStyle/>
          <a:p>
            <a:pPr lvl="1">
              <a:buFont typeface="Wingdings" panose="05000000000000000000" pitchFamily="2" charset="2"/>
              <a:buChar char="q"/>
            </a:pPr>
            <a:r>
              <a:rPr lang="en-US" sz="1800" dirty="0"/>
              <a:t>Assumption of nearly normal residuals?</a:t>
            </a:r>
          </a:p>
          <a:p>
            <a:pPr marL="0" indent="0">
              <a:buNone/>
            </a:pPr>
            <a:endParaRPr lang="en-US" dirty="0"/>
          </a:p>
        </p:txBody>
      </p:sp>
      <p:pic>
        <p:nvPicPr>
          <p:cNvPr id="5" name="Picture 4">
            <a:extLst>
              <a:ext uri="{FF2B5EF4-FFF2-40B4-BE49-F238E27FC236}">
                <a16:creationId xmlns:a16="http://schemas.microsoft.com/office/drawing/2014/main" id="{2665ED67-078F-EFF8-47A9-4F4492E4255C}"/>
              </a:ext>
            </a:extLst>
          </p:cNvPr>
          <p:cNvPicPr>
            <a:picLocks noChangeAspect="1"/>
          </p:cNvPicPr>
          <p:nvPr/>
        </p:nvPicPr>
        <p:blipFill>
          <a:blip r:embed="rId2"/>
          <a:stretch>
            <a:fillRect/>
          </a:stretch>
        </p:blipFill>
        <p:spPr>
          <a:xfrm>
            <a:off x="2497206" y="2371079"/>
            <a:ext cx="6667500" cy="411480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50800" dir="5400000" algn="ctr" rotWithShape="0">
              <a:srgbClr val="FDFAF6"/>
            </a:outerShdw>
          </a:effectLst>
        </p:spPr>
      </p:pic>
    </p:spTree>
    <p:extLst>
      <p:ext uri="{BB962C8B-B14F-4D97-AF65-F5344CB8AC3E}">
        <p14:creationId xmlns:p14="http://schemas.microsoft.com/office/powerpoint/2010/main" val="1985598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pPr algn="l"/>
            <a:r>
              <a:rPr lang="en-US" altLang="zh-CN" sz="1600" b="1" dirty="0">
                <a:solidFill>
                  <a:schemeClr val="accent6"/>
                </a:solidFill>
                <a:latin typeface="Arial Black" panose="020B0604020202020204" pitchFamily="34" charset="0"/>
                <a:cs typeface="Arial Black" panose="020B0604020202020204" pitchFamily="34" charset="0"/>
              </a:rPr>
              <a:t>Model Diagnostic</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Model Diagnostic</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4" name="Content Placeholder 3">
            <a:extLst>
              <a:ext uri="{FF2B5EF4-FFF2-40B4-BE49-F238E27FC236}">
                <a16:creationId xmlns:a16="http://schemas.microsoft.com/office/drawing/2014/main" id="{616009F0-6794-79C3-D787-CC2F6D8A44D8}"/>
              </a:ext>
            </a:extLst>
          </p:cNvPr>
          <p:cNvSpPr>
            <a:spLocks noGrp="1"/>
          </p:cNvSpPr>
          <p:nvPr>
            <p:ph sz="half" idx="1"/>
          </p:nvPr>
        </p:nvSpPr>
        <p:spPr>
          <a:xfrm>
            <a:off x="265176" y="1602983"/>
            <a:ext cx="10680192" cy="4440008"/>
          </a:xfrm>
        </p:spPr>
        <p:txBody>
          <a:bodyPr/>
          <a:lstStyle/>
          <a:p>
            <a:pPr lvl="1">
              <a:buFont typeface="Wingdings" panose="05000000000000000000" pitchFamily="2" charset="2"/>
              <a:buChar char="q"/>
            </a:pPr>
            <a:r>
              <a:rPr lang="en-US" sz="1800" dirty="0"/>
              <a:t>Assumption of constant variability?</a:t>
            </a:r>
          </a:p>
          <a:p>
            <a:pPr marL="0" indent="0">
              <a:buNone/>
            </a:pPr>
            <a:endParaRPr lang="en-US" dirty="0"/>
          </a:p>
        </p:txBody>
      </p:sp>
      <p:pic>
        <p:nvPicPr>
          <p:cNvPr id="6" name="Picture 5">
            <a:extLst>
              <a:ext uri="{FF2B5EF4-FFF2-40B4-BE49-F238E27FC236}">
                <a16:creationId xmlns:a16="http://schemas.microsoft.com/office/drawing/2014/main" id="{63AFA731-8A89-5E22-8127-02FA228849CB}"/>
              </a:ext>
            </a:extLst>
          </p:cNvPr>
          <p:cNvPicPr>
            <a:picLocks noChangeAspect="1"/>
          </p:cNvPicPr>
          <p:nvPr/>
        </p:nvPicPr>
        <p:blipFill>
          <a:blip r:embed="rId2"/>
          <a:stretch>
            <a:fillRect/>
          </a:stretch>
        </p:blipFill>
        <p:spPr>
          <a:xfrm>
            <a:off x="2540044" y="2286000"/>
            <a:ext cx="6667500" cy="4114800"/>
          </a:xfrm>
          <a:prstGeom prst="rect">
            <a:avLst/>
          </a:prstGeom>
        </p:spPr>
      </p:pic>
    </p:spTree>
    <p:extLst>
      <p:ext uri="{BB962C8B-B14F-4D97-AF65-F5344CB8AC3E}">
        <p14:creationId xmlns:p14="http://schemas.microsoft.com/office/powerpoint/2010/main" val="2670091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7646504" y="3429000"/>
            <a:ext cx="4545496" cy="667512"/>
          </a:xfrm>
        </p:spPr>
        <p:txBody>
          <a:bodyPr/>
          <a:lstStyle/>
          <a:p>
            <a:r>
              <a:rPr lang="en-US" dirty="0"/>
              <a:t>CONCLUSION</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524918" y="832502"/>
            <a:ext cx="6816787" cy="5396020"/>
          </a:xfrm>
        </p:spPr>
        <p:txBody>
          <a:bodyPr/>
          <a:lstStyle/>
          <a:p>
            <a:r>
              <a:rPr lang="en-US" dirty="0"/>
              <a:t>Based “Model Diagnostics” assumptions of,</a:t>
            </a:r>
          </a:p>
          <a:p>
            <a:pPr lvl="1" algn="l"/>
            <a:endParaRPr lang="en-US" sz="2800" b="1" dirty="0"/>
          </a:p>
          <a:p>
            <a:pPr lvl="1" algn="l"/>
            <a:r>
              <a:rPr lang="en-US" sz="2800" b="1" i="1" dirty="0"/>
              <a:t>Linearity</a:t>
            </a:r>
            <a:r>
              <a:rPr lang="en-US" sz="2800" b="1" dirty="0"/>
              <a:t> </a:t>
            </a:r>
          </a:p>
          <a:p>
            <a:pPr lvl="1" algn="l"/>
            <a:endParaRPr lang="en-US" sz="2800" b="1" dirty="0"/>
          </a:p>
          <a:p>
            <a:pPr lvl="1" algn="l"/>
            <a:r>
              <a:rPr lang="en-US" sz="2800" b="1" i="1" dirty="0"/>
              <a:t>Nearly normal residuals</a:t>
            </a:r>
          </a:p>
          <a:p>
            <a:pPr lvl="1" algn="l"/>
            <a:endParaRPr lang="en-US" sz="2800" b="1" dirty="0"/>
          </a:p>
          <a:p>
            <a:pPr lvl="1" algn="l"/>
            <a:r>
              <a:rPr lang="en-US" sz="2800" b="1" i="1" dirty="0"/>
              <a:t>Constant variability</a:t>
            </a:r>
          </a:p>
          <a:p>
            <a:endParaRPr lang="en-US" dirty="0"/>
          </a:p>
          <a:p>
            <a:r>
              <a:rPr lang="en-US" sz="2800" dirty="0"/>
              <a:t>             </a:t>
            </a:r>
            <a:r>
              <a:rPr lang="en-US" sz="2800" b="1" dirty="0"/>
              <a:t>Model is a good fit for the data</a:t>
            </a:r>
          </a:p>
        </p:txBody>
      </p:sp>
      <p:pic>
        <p:nvPicPr>
          <p:cNvPr id="4" name="Content Placeholder 10" descr="Icon&#10;&#10;Description automatically generated">
            <a:extLst>
              <a:ext uri="{FF2B5EF4-FFF2-40B4-BE49-F238E27FC236}">
                <a16:creationId xmlns:a16="http://schemas.microsoft.com/office/drawing/2014/main" id="{4E7F7B7B-31C8-2472-A4FD-46CBCAD71A6B}"/>
              </a:ext>
            </a:extLst>
          </p:cNvPr>
          <p:cNvPicPr>
            <a:picLocks noChangeAspect="1"/>
          </p:cNvPicPr>
          <p:nvPr/>
        </p:nvPicPr>
        <p:blipFill>
          <a:blip r:embed="rId2"/>
          <a:stretch>
            <a:fillRect/>
          </a:stretch>
        </p:blipFill>
        <p:spPr>
          <a:xfrm>
            <a:off x="2572915" y="1674055"/>
            <a:ext cx="627346" cy="422031"/>
          </a:xfrm>
          <a:prstGeom prst="rect">
            <a:avLst/>
          </a:prstGeom>
        </p:spPr>
      </p:pic>
      <p:pic>
        <p:nvPicPr>
          <p:cNvPr id="5" name="Content Placeholder 10" descr="Icon&#10;&#10;Description automatically generated">
            <a:extLst>
              <a:ext uri="{FF2B5EF4-FFF2-40B4-BE49-F238E27FC236}">
                <a16:creationId xmlns:a16="http://schemas.microsoft.com/office/drawing/2014/main" id="{7829B45F-D9B8-29C0-8BF0-344B9DD41C27}"/>
              </a:ext>
            </a:extLst>
          </p:cNvPr>
          <p:cNvPicPr>
            <a:picLocks noChangeAspect="1"/>
          </p:cNvPicPr>
          <p:nvPr/>
        </p:nvPicPr>
        <p:blipFill>
          <a:blip r:embed="rId2"/>
          <a:stretch>
            <a:fillRect/>
          </a:stretch>
        </p:blipFill>
        <p:spPr>
          <a:xfrm>
            <a:off x="4920240" y="2654101"/>
            <a:ext cx="627346" cy="422031"/>
          </a:xfrm>
          <a:prstGeom prst="rect">
            <a:avLst/>
          </a:prstGeom>
        </p:spPr>
      </p:pic>
      <p:pic>
        <p:nvPicPr>
          <p:cNvPr id="6" name="Content Placeholder 10" descr="Icon&#10;&#10;Description automatically generated">
            <a:extLst>
              <a:ext uri="{FF2B5EF4-FFF2-40B4-BE49-F238E27FC236}">
                <a16:creationId xmlns:a16="http://schemas.microsoft.com/office/drawing/2014/main" id="{B7054609-3A3E-8747-64B3-07462C8C819E}"/>
              </a:ext>
            </a:extLst>
          </p:cNvPr>
          <p:cNvPicPr>
            <a:picLocks noChangeAspect="1"/>
          </p:cNvPicPr>
          <p:nvPr/>
        </p:nvPicPr>
        <p:blipFill>
          <a:blip r:embed="rId2"/>
          <a:stretch>
            <a:fillRect/>
          </a:stretch>
        </p:blipFill>
        <p:spPr>
          <a:xfrm>
            <a:off x="4292894" y="3625942"/>
            <a:ext cx="627346" cy="422031"/>
          </a:xfrm>
          <a:prstGeom prst="rect">
            <a:avLst/>
          </a:prstGeom>
        </p:spPr>
      </p:pic>
      <p:sp>
        <p:nvSpPr>
          <p:cNvPr id="7" name="Arrow: Right 6">
            <a:extLst>
              <a:ext uri="{FF2B5EF4-FFF2-40B4-BE49-F238E27FC236}">
                <a16:creationId xmlns:a16="http://schemas.microsoft.com/office/drawing/2014/main" id="{9FDDC3B2-47BC-D7CA-4191-51D324B2D5AF}"/>
              </a:ext>
            </a:extLst>
          </p:cNvPr>
          <p:cNvSpPr/>
          <p:nvPr/>
        </p:nvSpPr>
        <p:spPr>
          <a:xfrm>
            <a:off x="776414" y="4518990"/>
            <a:ext cx="844062" cy="490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897181" y="2770632"/>
            <a:ext cx="5693664" cy="3122168"/>
          </a:xfrm>
        </p:spPr>
        <p:txBody>
          <a:bodyPr/>
          <a:lstStyle/>
          <a:p>
            <a:r>
              <a:rPr lang="en-US" dirty="0"/>
              <a:t>Introduction​</a:t>
            </a:r>
          </a:p>
          <a:p>
            <a:r>
              <a:rPr lang="en-US" dirty="0"/>
              <a:t>Project #1</a:t>
            </a:r>
          </a:p>
          <a:p>
            <a:r>
              <a:rPr lang="en-US" dirty="0"/>
              <a:t>Project #2</a:t>
            </a:r>
          </a:p>
          <a:p>
            <a:r>
              <a:rPr lang="en-US" dirty="0"/>
              <a:t>Project #3</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2000" dirty="0"/>
              <a:t>Supermarkets play a crucial role in our daily lives by providing us with the necessary groceries and household items. The retail industry is constantly evolving with changing consumer demands, technological advancements, and economic fluctuations. </a:t>
            </a:r>
          </a:p>
          <a:p>
            <a:endParaRPr lang="en-US" sz="2000" dirty="0"/>
          </a:p>
          <a:p>
            <a:r>
              <a:rPr lang="en-US" sz="2000" dirty="0"/>
              <a:t>Therefore, it is imperative for supermarkets to optimize their operations to stay competitive, improve customer satisfaction, and maximize profits.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t>Aspiring Data Scientists</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16" name="Picture Placeholder 15" descr="Team member headshot">
            <a:extLst>
              <a:ext uri="{FF2B5EF4-FFF2-40B4-BE49-F238E27FC236}">
                <a16:creationId xmlns:a16="http://schemas.microsoft.com/office/drawing/2014/main" id="{53DF829E-A1C4-421E-3B50-ABC29F74AD7E}"/>
              </a:ext>
            </a:extLst>
          </p:cNvPr>
          <p:cNvPicPr>
            <a:picLocks noGrp="1" noChangeAspect="1"/>
          </p:cNvPicPr>
          <p:nvPr>
            <p:ph type="pic" sz="quarter" idx="13"/>
          </p:nvPr>
        </p:nvPicPr>
        <p:blipFill rotWithShape="1">
          <a:blip r:embed="rId2"/>
          <a:srcRect/>
          <a:stretch/>
        </p:blipFill>
        <p:spPr>
          <a:xfrm>
            <a:off x="2190141" y="2392023"/>
            <a:ext cx="2596896" cy="2596896"/>
          </a:xfrm>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2190141" y="4989515"/>
            <a:ext cx="2598737" cy="1109662"/>
          </a:xfrm>
        </p:spPr>
        <p:txBody>
          <a:bodyPr/>
          <a:lstStyle/>
          <a:p>
            <a:r>
              <a:rPr lang="en-US" dirty="0"/>
              <a:t>Tehsin </a:t>
            </a:r>
          </a:p>
        </p:txBody>
      </p:sp>
      <p:pic>
        <p:nvPicPr>
          <p:cNvPr id="18" name="Picture Placeholder 17" descr="Team member headshot">
            <a:extLst>
              <a:ext uri="{FF2B5EF4-FFF2-40B4-BE49-F238E27FC236}">
                <a16:creationId xmlns:a16="http://schemas.microsoft.com/office/drawing/2014/main" id="{E5C9C66F-AADD-4ED0-1C1D-B85BA2731ECA}"/>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a:ext>
            </a:extLst>
          </a:blip>
          <a:srcRect l="119" r="119"/>
          <a:stretch/>
        </p:blipFill>
        <p:spPr>
          <a:xfrm>
            <a:off x="4948597" y="2392619"/>
            <a:ext cx="2596896" cy="2596896"/>
          </a:xfrm>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4947983" y="4990111"/>
            <a:ext cx="2598737" cy="1109662"/>
          </a:xfrm>
        </p:spPr>
        <p:txBody>
          <a:bodyPr/>
          <a:lstStyle/>
          <a:p>
            <a:r>
              <a:rPr lang="en-US" dirty="0"/>
              <a:t>Aesha</a:t>
            </a:r>
          </a:p>
        </p:txBody>
      </p:sp>
      <p:pic>
        <p:nvPicPr>
          <p:cNvPr id="20" name="Picture Placeholder 19" descr="Team member headshot">
            <a:extLst>
              <a:ext uri="{FF2B5EF4-FFF2-40B4-BE49-F238E27FC236}">
                <a16:creationId xmlns:a16="http://schemas.microsoft.com/office/drawing/2014/main" id="{886BA800-53E3-4B2D-1E62-F03543D34994}"/>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a:ext>
            </a:extLst>
          </a:blip>
          <a:srcRect t="31" b="31"/>
          <a:stretch/>
        </p:blipFill>
        <p:spPr>
          <a:xfrm>
            <a:off x="7707053" y="2393215"/>
            <a:ext cx="2596896" cy="2596896"/>
          </a:xfrm>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7705825" y="4990707"/>
            <a:ext cx="2598737" cy="1109662"/>
          </a:xfrm>
        </p:spPr>
        <p:txBody>
          <a:bodyPr/>
          <a:lstStyle/>
          <a:p>
            <a:r>
              <a:rPr lang="en-US" dirty="0"/>
              <a:t>Gurjinder</a:t>
            </a:r>
          </a:p>
        </p:txBody>
      </p:sp>
      <p:pic>
        <p:nvPicPr>
          <p:cNvPr id="8" name="Picture 7" descr="A picture containing person, clothing, suit, posing&#10;&#10;Description automatically generated">
            <a:extLst>
              <a:ext uri="{FF2B5EF4-FFF2-40B4-BE49-F238E27FC236}">
                <a16:creationId xmlns:a16="http://schemas.microsoft.com/office/drawing/2014/main" id="{F0C1FFA4-AD4F-3E23-2B86-FF3598F0525F}"/>
              </a:ext>
            </a:extLst>
          </p:cNvPr>
          <p:cNvPicPr>
            <a:picLocks noChangeAspect="1"/>
          </p:cNvPicPr>
          <p:nvPr/>
        </p:nvPicPr>
        <p:blipFill>
          <a:blip r:embed="rId5"/>
          <a:stretch>
            <a:fillRect/>
          </a:stretch>
        </p:blipFill>
        <p:spPr>
          <a:xfrm>
            <a:off x="4945222" y="2391426"/>
            <a:ext cx="2601498" cy="2607265"/>
          </a:xfrm>
          <a:prstGeom prst="rect">
            <a:avLst/>
          </a:prstGeom>
        </p:spPr>
      </p:pic>
      <p:pic>
        <p:nvPicPr>
          <p:cNvPr id="17" name="Picture 16" descr="A person wearing a hat&#10;&#10;Description automatically generated with low confidence">
            <a:extLst>
              <a:ext uri="{FF2B5EF4-FFF2-40B4-BE49-F238E27FC236}">
                <a16:creationId xmlns:a16="http://schemas.microsoft.com/office/drawing/2014/main" id="{98D25361-B7DB-6A8C-5A3A-608E2E5BF59F}"/>
              </a:ext>
            </a:extLst>
          </p:cNvPr>
          <p:cNvPicPr>
            <a:picLocks noChangeAspect="1"/>
          </p:cNvPicPr>
          <p:nvPr/>
        </p:nvPicPr>
        <p:blipFill rotWithShape="1">
          <a:blip r:embed="rId6"/>
          <a:srcRect l="20276" t="10093"/>
          <a:stretch/>
        </p:blipFill>
        <p:spPr>
          <a:xfrm>
            <a:off x="7707053" y="2401796"/>
            <a:ext cx="2592907" cy="2596896"/>
          </a:xfrm>
          <a:prstGeom prst="rect">
            <a:avLst/>
          </a:prstGeom>
        </p:spPr>
      </p:pic>
      <p:pic>
        <p:nvPicPr>
          <p:cNvPr id="21" name="Picture 20" descr="A person with long hair&#10;&#10;Description automatically generated with low confidence">
            <a:extLst>
              <a:ext uri="{FF2B5EF4-FFF2-40B4-BE49-F238E27FC236}">
                <a16:creationId xmlns:a16="http://schemas.microsoft.com/office/drawing/2014/main" id="{AA08F36D-9234-F708-B24D-DBE80B472A9D}"/>
              </a:ext>
            </a:extLst>
          </p:cNvPr>
          <p:cNvPicPr>
            <a:picLocks noChangeAspect="1"/>
          </p:cNvPicPr>
          <p:nvPr/>
        </p:nvPicPr>
        <p:blipFill rotWithShape="1">
          <a:blip r:embed="rId7"/>
          <a:srcRect b="36672"/>
          <a:stretch/>
        </p:blipFill>
        <p:spPr>
          <a:xfrm>
            <a:off x="2204694" y="2468880"/>
            <a:ext cx="2580195" cy="2596896"/>
          </a:xfrm>
          <a:prstGeom prst="rect">
            <a:avLst/>
          </a:prstGeom>
        </p:spPr>
      </p:pic>
      <p:pic>
        <p:nvPicPr>
          <p:cNvPr id="5" name="Picture 4">
            <a:extLst>
              <a:ext uri="{FF2B5EF4-FFF2-40B4-BE49-F238E27FC236}">
                <a16:creationId xmlns:a16="http://schemas.microsoft.com/office/drawing/2014/main" id="{66D8B709-022E-FFCC-8B5E-D10677A9820F}"/>
              </a:ext>
            </a:extLst>
          </p:cNvPr>
          <p:cNvPicPr>
            <a:picLocks noChangeAspect="1"/>
          </p:cNvPicPr>
          <p:nvPr/>
        </p:nvPicPr>
        <p:blipFill rotWithShape="1">
          <a:blip r:embed="rId8"/>
          <a:srcRect b="11048"/>
          <a:stretch/>
        </p:blipFill>
        <p:spPr>
          <a:xfrm>
            <a:off x="2185540" y="2391426"/>
            <a:ext cx="2599350" cy="2674350"/>
          </a:xfrm>
          <a:prstGeom prst="rect">
            <a:avLst/>
          </a:prstGeom>
        </p:spPr>
      </p:pic>
    </p:spTree>
    <p:extLst>
      <p:ext uri="{BB962C8B-B14F-4D97-AF65-F5344CB8AC3E}">
        <p14:creationId xmlns:p14="http://schemas.microsoft.com/office/powerpoint/2010/main" val="201193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Project #1</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dirty="0"/>
              <a:t>Data Visualization</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Project #1</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Phase #1</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8730C49E-6960-30BC-279E-DA291B1642F4}"/>
              </a:ext>
            </a:extLst>
          </p:cNvPr>
          <p:cNvSpPr>
            <a:spLocks noGrp="1"/>
          </p:cNvSpPr>
          <p:nvPr>
            <p:ph sz="half" idx="1"/>
          </p:nvPr>
        </p:nvSpPr>
        <p:spPr/>
        <p:txBody>
          <a:bodyPr/>
          <a:lstStyle/>
          <a:p>
            <a:pPr>
              <a:buFont typeface="Wingdings" panose="05000000000000000000" pitchFamily="2" charset="2"/>
              <a:buChar char="q"/>
            </a:pPr>
            <a:r>
              <a:rPr lang="en-US" dirty="0"/>
              <a:t>Project#1 is about exploration of the data to understand subsets of dataset, including:</a:t>
            </a:r>
          </a:p>
          <a:p>
            <a:pPr marL="0" indent="0">
              <a:buNone/>
            </a:pPr>
            <a:endParaRPr lang="en-US" dirty="0"/>
          </a:p>
          <a:p>
            <a:pPr lvl="1"/>
            <a:r>
              <a:rPr lang="en-US" sz="1800" dirty="0"/>
              <a:t>Defining Problem Statement and Project Proposal</a:t>
            </a:r>
          </a:p>
          <a:p>
            <a:pPr marL="338328" lvl="1" indent="0">
              <a:buNone/>
            </a:pPr>
            <a:r>
              <a:rPr lang="en-US" sz="2000" dirty="0">
                <a:solidFill>
                  <a:srgbClr val="C00000"/>
                </a:solidFill>
              </a:rPr>
              <a:t>               “</a:t>
            </a:r>
            <a:r>
              <a:rPr lang="en-US" sz="2000" b="1" i="1" dirty="0">
                <a:solidFill>
                  <a:srgbClr val="C00000"/>
                </a:solidFill>
              </a:rPr>
              <a:t>Analyze sales revenue - pricing strategy and identify customer behavior”</a:t>
            </a:r>
          </a:p>
          <a:p>
            <a:pPr marL="338328" lvl="1" indent="0">
              <a:buNone/>
            </a:pPr>
            <a:endParaRPr lang="en-US" sz="1800" b="1" dirty="0"/>
          </a:p>
          <a:p>
            <a:pPr lvl="1"/>
            <a:r>
              <a:rPr lang="en-US" sz="1800" dirty="0"/>
              <a:t>Creating 9 different plots using the ggplot2 package in R that meet specific requirements </a:t>
            </a:r>
          </a:p>
          <a:p>
            <a:pPr marL="338328" lvl="1" indent="0">
              <a:buNone/>
            </a:pPr>
            <a:r>
              <a:rPr lang="en-US" sz="1800" dirty="0"/>
              <a:t>      (displaying distributions, categorical variables, relationships between variables, and faceting)</a:t>
            </a:r>
          </a:p>
          <a:p>
            <a:pPr marL="338328" lvl="1" indent="0">
              <a:buNone/>
            </a:pPr>
            <a:endParaRPr lang="en-US" sz="1800" dirty="0"/>
          </a:p>
          <a:p>
            <a:pPr lvl="1"/>
            <a:r>
              <a:rPr lang="en-US" sz="1800" dirty="0"/>
              <a:t>Learn about the importance of data visualization in understanding a data set, in communicating important aspects of a data set</a:t>
            </a:r>
          </a:p>
          <a:p>
            <a:pPr lvl="1"/>
            <a:endParaRPr lang="en-US" sz="1800" dirty="0"/>
          </a:p>
          <a:p>
            <a:pPr lvl="1"/>
            <a:r>
              <a:rPr lang="en-US" sz="1800" dirty="0"/>
              <a:t>Role of integrity as an analyst in creating a data visualization for communicating results to others</a:t>
            </a:r>
          </a:p>
        </p:txBody>
      </p:sp>
    </p:spTree>
    <p:extLst>
      <p:ext uri="{BB962C8B-B14F-4D97-AF65-F5344CB8AC3E}">
        <p14:creationId xmlns:p14="http://schemas.microsoft.com/office/powerpoint/2010/main" val="209013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612296" y="2802570"/>
            <a:ext cx="4545496" cy="1019429"/>
          </a:xfrm>
        </p:spPr>
        <p:txBody>
          <a:bodyPr/>
          <a:lstStyle/>
          <a:p>
            <a:pPr algn="ctr"/>
            <a:r>
              <a:rPr lang="en-US" sz="4400" b="1" dirty="0">
                <a:solidFill>
                  <a:schemeClr val="accent6"/>
                </a:solidFill>
                <a:latin typeface="Arial Black" panose="020B0604020202020204" pitchFamily="34" charset="0"/>
                <a:cs typeface="Arial Black" panose="020B0604020202020204" pitchFamily="34" charset="0"/>
              </a:rPr>
              <a:t>Project #2</a:t>
            </a:r>
            <a:endParaRPr lang="en-US" sz="4400"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5918925" y="3638480"/>
            <a:ext cx="3932238" cy="1155873"/>
          </a:xfrm>
        </p:spPr>
        <p:txBody>
          <a:bodyPr/>
          <a:lstStyle/>
          <a:p>
            <a:pPr algn="ctr"/>
            <a:r>
              <a:rPr lang="en-US" dirty="0"/>
              <a:t>Data Cleaning and </a:t>
            </a:r>
          </a:p>
          <a:p>
            <a:pPr algn="ctr"/>
            <a:r>
              <a:rPr lang="en-US" dirty="0"/>
              <a:t>Analyzing</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424953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Project #2</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Phase #2</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Content Placeholder 3">
            <a:extLst>
              <a:ext uri="{FF2B5EF4-FFF2-40B4-BE49-F238E27FC236}">
                <a16:creationId xmlns:a16="http://schemas.microsoft.com/office/drawing/2014/main" id="{8730C49E-6960-30BC-279E-DA291B1642F4}"/>
              </a:ext>
            </a:extLst>
          </p:cNvPr>
          <p:cNvSpPr>
            <a:spLocks noGrp="1"/>
          </p:cNvSpPr>
          <p:nvPr>
            <p:ph sz="half" idx="1"/>
          </p:nvPr>
        </p:nvSpPr>
        <p:spPr/>
        <p:txBody>
          <a:bodyPr/>
          <a:lstStyle/>
          <a:p>
            <a:pPr>
              <a:buFont typeface="Wingdings" panose="05000000000000000000" pitchFamily="2" charset="2"/>
              <a:buChar char="q"/>
            </a:pPr>
            <a:r>
              <a:rPr lang="en-US" dirty="0"/>
              <a:t>Project#2 is all about cleaning and analyzing the data, including:</a:t>
            </a:r>
          </a:p>
          <a:p>
            <a:pPr marL="0" indent="0">
              <a:buNone/>
            </a:pPr>
            <a:endParaRPr lang="en-US" dirty="0"/>
          </a:p>
          <a:p>
            <a:pPr lvl="1"/>
            <a:r>
              <a:rPr lang="en-US" sz="1800" b="1" dirty="0"/>
              <a:t>Univariate Analysis </a:t>
            </a:r>
          </a:p>
          <a:p>
            <a:pPr lvl="2"/>
            <a:r>
              <a:rPr lang="en-US" sz="1600" dirty="0"/>
              <a:t>Identifying and handling outliers</a:t>
            </a:r>
          </a:p>
          <a:p>
            <a:pPr lvl="2"/>
            <a:r>
              <a:rPr lang="en-US" sz="1600" dirty="0"/>
              <a:t>Describing the shape of the data</a:t>
            </a:r>
          </a:p>
          <a:p>
            <a:pPr lvl="2"/>
            <a:r>
              <a:rPr lang="en-US" sz="1600" dirty="0"/>
              <a:t>Selecting appropriate measures of central tendency and spread</a:t>
            </a:r>
          </a:p>
          <a:p>
            <a:pPr lvl="2"/>
            <a:r>
              <a:rPr lang="en-US" sz="1600" dirty="0"/>
              <a:t>Computing correlation between variables</a:t>
            </a:r>
          </a:p>
          <a:p>
            <a:pPr marL="795528" lvl="2" indent="0">
              <a:buNone/>
            </a:pPr>
            <a:endParaRPr lang="en-US" sz="1600" dirty="0"/>
          </a:p>
          <a:p>
            <a:pPr lvl="1"/>
            <a:r>
              <a:rPr lang="en-US" sz="1800" b="1" dirty="0"/>
              <a:t>Bivariate Analysis </a:t>
            </a:r>
          </a:p>
          <a:p>
            <a:pPr lvl="2"/>
            <a:r>
              <a:rPr lang="en-US" sz="1600" dirty="0"/>
              <a:t>Visualize the relationship between pairs of variables</a:t>
            </a:r>
          </a:p>
          <a:p>
            <a:pPr lvl="2"/>
            <a:r>
              <a:rPr lang="en-US" sz="1600" dirty="0"/>
              <a:t>Describing the form, direction, and strength of the observed relationship</a:t>
            </a:r>
          </a:p>
          <a:p>
            <a:pPr lvl="2"/>
            <a:r>
              <a:rPr lang="en-US" sz="1600" dirty="0"/>
              <a:t>Explaining the relationship in the context of the data</a:t>
            </a:r>
          </a:p>
          <a:p>
            <a:pPr lvl="2"/>
            <a:r>
              <a:rPr lang="en-US" sz="1600" dirty="0"/>
              <a:t>Describing the variability observed in the plot and its correspondence with the strength of the relationship</a:t>
            </a:r>
          </a:p>
          <a:p>
            <a:endParaRPr lang="en-US" dirty="0"/>
          </a:p>
        </p:txBody>
      </p:sp>
    </p:spTree>
    <p:extLst>
      <p:ext uri="{BB962C8B-B14F-4D97-AF65-F5344CB8AC3E}">
        <p14:creationId xmlns:p14="http://schemas.microsoft.com/office/powerpoint/2010/main" val="290384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2317142" y="2358224"/>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Project #3</a:t>
            </a:r>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idx="1"/>
          </p:nvPr>
        </p:nvSpPr>
        <p:spPr>
          <a:xfrm>
            <a:off x="3242093" y="3323248"/>
            <a:ext cx="2458329" cy="768096"/>
          </a:xfrm>
        </p:spPr>
        <p:txBody>
          <a:bodyPr/>
          <a:lstStyle/>
          <a:p>
            <a:r>
              <a:rPr lang="en-US" b="0" dirty="0"/>
              <a:t> </a:t>
            </a:r>
            <a:r>
              <a:rPr lang="en-US" sz="2400" b="0" dirty="0">
                <a:latin typeface="+mn-lt"/>
                <a:cs typeface="+mn-cs"/>
              </a:rPr>
              <a:t>Data</a:t>
            </a:r>
            <a:r>
              <a:rPr lang="en-US" b="0" dirty="0"/>
              <a:t> </a:t>
            </a:r>
            <a:r>
              <a:rPr lang="en-US" sz="2400" b="0" dirty="0">
                <a:latin typeface="+mn-lt"/>
                <a:cs typeface="+mn-cs"/>
              </a:rPr>
              <a:t>Modeling</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1702803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{4D54035C-8B64-4A1E-AB11-B3D656BA73E6}tf78438558_win32</Template>
  <TotalTime>598</TotalTime>
  <Words>697</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Sabon Next LT</vt:lpstr>
      <vt:lpstr>Söhne</vt:lpstr>
      <vt:lpstr>Wingdings</vt:lpstr>
      <vt:lpstr>Office Theme</vt:lpstr>
      <vt:lpstr>Driving Supermarket Profitability:</vt:lpstr>
      <vt:lpstr>AGENDA</vt:lpstr>
      <vt:lpstr>Introduction</vt:lpstr>
      <vt:lpstr>MEET OUR TEAM</vt:lpstr>
      <vt:lpstr>Project #1</vt:lpstr>
      <vt:lpstr>Project #1</vt:lpstr>
      <vt:lpstr>Project #2</vt:lpstr>
      <vt:lpstr>Project #2</vt:lpstr>
      <vt:lpstr>Project #3</vt:lpstr>
      <vt:lpstr>Project #3</vt:lpstr>
      <vt:lpstr>Increasing Meal Price could be a viable strategy to increase revenue? what does this indicate about customer behavior?</vt:lpstr>
      <vt:lpstr>PowerPoint Presentation</vt:lpstr>
      <vt:lpstr>Model Diagnostic</vt:lpstr>
      <vt:lpstr>Model Diagnostic</vt:lpstr>
      <vt:lpstr>Model Diagnostic</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 501-004</dc:title>
  <dc:subject/>
  <dc:creator>Tehsin Mohammedsiddique Shaikh</dc:creator>
  <cp:lastModifiedBy>Aesha Bhavanisinh Rathod</cp:lastModifiedBy>
  <cp:revision>64</cp:revision>
  <dcterms:created xsi:type="dcterms:W3CDTF">2023-04-21T05:09:14Z</dcterms:created>
  <dcterms:modified xsi:type="dcterms:W3CDTF">2023-04-26T23:34:13Z</dcterms:modified>
</cp:coreProperties>
</file>