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6" r:id="rId12"/>
    <p:sldId id="273" r:id="rId13"/>
    <p:sldId id="274" r:id="rId14"/>
    <p:sldId id="268" r:id="rId15"/>
    <p:sldId id="269" r:id="rId16"/>
    <p:sldId id="270" r:id="rId17"/>
    <p:sldId id="271" r:id="rId18"/>
    <p:sldId id="272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0B2E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5A5808-3B61-48CC-92EF-85AC2E0DFA56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2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7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5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5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8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April 14,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4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0C963C-C1DB-4AFD-9DDC-0691666BF49B}" type="datetime2">
              <a:rPr lang="en-US" smtClean="0"/>
              <a:pPr/>
              <a:t>Friday, April 14,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eshaRathod23/Python-Analysis-on-Bank-Data-Phase2-CleaningTransformationVisualization" TargetMode="External"/><Relationship Id="rId4" Type="http://schemas.openxmlformats.org/officeDocument/2006/relationships/hyperlink" Target="https://seaborn.pydata.org/tutorial/introduc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EC571-5B97-50FD-F3AB-2BC307D2D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758" y="2552347"/>
            <a:ext cx="4018180" cy="1547460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/>
              <a:t>ANALYSIS OF BANK DATA</a:t>
            </a:r>
            <a:endParaRPr lang="en-CA" sz="5400" b="1" dirty="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A78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1E31C63-96E5-BA23-F0A9-B91920772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4" r="12863" b="1"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2C3F24-F408-E7F6-4B7B-95281FED02B0}"/>
              </a:ext>
            </a:extLst>
          </p:cNvPr>
          <p:cNvSpPr txBox="1"/>
          <p:nvPr/>
        </p:nvSpPr>
        <p:spPr>
          <a:xfrm>
            <a:off x="1249947" y="487557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Group Number : 02</a:t>
            </a:r>
          </a:p>
          <a:p>
            <a:r>
              <a:rPr lang="en-US" sz="1800" b="1" dirty="0"/>
              <a:t>Section Number : 004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A336A-40D1-2616-4D91-693D447A33A8}"/>
              </a:ext>
            </a:extLst>
          </p:cNvPr>
          <p:cNvSpPr txBox="1"/>
          <p:nvPr/>
        </p:nvSpPr>
        <p:spPr>
          <a:xfrm>
            <a:off x="1138968" y="4128153"/>
            <a:ext cx="30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Phase 2 </a:t>
            </a:r>
            <a:r>
              <a:rPr lang="en-CA" dirty="0"/>
              <a:t>- Data Cleaning, Transformation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7653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B5B6-3889-9A1B-46BB-55D316A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332865"/>
            <a:ext cx="9720072" cy="734588"/>
          </a:xfrm>
        </p:spPr>
        <p:txBody>
          <a:bodyPr/>
          <a:lstStyle/>
          <a:p>
            <a:pPr algn="ctr"/>
            <a:r>
              <a:rPr lang="en-CA" dirty="0"/>
              <a:t>EDA - Visualization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2C66F-7F79-E3D5-78B2-A61D6C949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71"/>
          <a:stretch/>
        </p:blipFill>
        <p:spPr>
          <a:xfrm>
            <a:off x="5699820" y="1250292"/>
            <a:ext cx="6419116" cy="521913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3DB973A-4460-A75C-71CE-5241F2776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 r="4843"/>
          <a:stretch/>
        </p:blipFill>
        <p:spPr>
          <a:xfrm>
            <a:off x="157316" y="1878712"/>
            <a:ext cx="5542504" cy="43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7E8-16DC-6303-259F-50C86B03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6768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FC21-909E-FF8C-B348-AD90EF88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2" y="1465007"/>
            <a:ext cx="9869130" cy="480777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Portuguese Bank Marketing dataset contains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missing values and categorical variables.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Missing values can be handled by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imputation or deletion.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Categorical variables 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need to be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encoded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for analysis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Outliers 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need to be identified and addressed.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cleaned dataset should be checked for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consistency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IN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e.g. </a:t>
            </a:r>
            <a:r>
              <a:rPr lang="en-IN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Balance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is in minus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then removed, If above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60 age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is removed.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Removed unused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columns 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e.g. 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'default', 'loan', 'contact', 'day’.</a:t>
            </a:r>
          </a:p>
          <a:p>
            <a:pPr marL="0" indent="0" algn="just">
              <a:buNone/>
            </a:pPr>
            <a:endParaRPr lang="en-US" sz="2800" b="1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7155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2B4-562F-4FA3-A399-5E36C85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13646"/>
          </a:xfrm>
        </p:spPr>
        <p:txBody>
          <a:bodyPr/>
          <a:lstStyle/>
          <a:p>
            <a:r>
              <a:rPr lang="en-IN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CE5F-3786-0B2F-2EC4-10422DC7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4532"/>
            <a:ext cx="9720073" cy="45748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Data transformation may or may not be needed in the Portuguese Bank Marketing dataset, depending on the specific analysis or modeling task.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 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Data transformation refers to the process of converting the original data into a different format that better suits the requirements of the analysis or modeling task. It can include tasks such as scaling, normalization, or log transformation.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853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56C7-DAFF-B893-0B15-D5E339A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21" y="193630"/>
            <a:ext cx="8384958" cy="59375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62AC98-E659-6E5E-877E-1F9D3E376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1880"/>
          <a:stretch/>
        </p:blipFill>
        <p:spPr>
          <a:xfrm>
            <a:off x="399114" y="986401"/>
            <a:ext cx="3335125" cy="2652015"/>
          </a:xfrm>
          <a:prstGeom prst="rect">
            <a:avLst/>
          </a:prstGeom>
          <a:ln>
            <a:solidFill>
              <a:srgbClr val="FF3399"/>
            </a:solidFill>
          </a:ln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C04D2E4-B3B6-74F8-B7F2-E2FE9AD4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68"/>
          <a:stretch/>
        </p:blipFill>
        <p:spPr>
          <a:xfrm>
            <a:off x="3839894" y="986401"/>
            <a:ext cx="4736331" cy="265201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40E53D-CE17-65E3-7EC7-3BFDA637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34" y="3746947"/>
            <a:ext cx="9392850" cy="2769926"/>
          </a:xfrm>
          <a:prstGeom prst="rect">
            <a:avLst/>
          </a:prstGeom>
          <a:ln>
            <a:solidFill>
              <a:srgbClr val="99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FC03D6-8704-21F8-8470-223762E33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25" t="7943" r="8783" b="6405"/>
          <a:stretch/>
        </p:blipFill>
        <p:spPr>
          <a:xfrm>
            <a:off x="8681880" y="877870"/>
            <a:ext cx="3335125" cy="2869077"/>
          </a:xfrm>
          <a:prstGeom prst="rect">
            <a:avLst/>
          </a:prstGeom>
          <a:ln>
            <a:solidFill>
              <a:srgbClr val="990099"/>
            </a:solidFill>
          </a:ln>
        </p:spPr>
      </p:pic>
    </p:spTree>
    <p:extLst>
      <p:ext uri="{BB962C8B-B14F-4D97-AF65-F5344CB8AC3E}">
        <p14:creationId xmlns:p14="http://schemas.microsoft.com/office/powerpoint/2010/main" val="247715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F9E8D-0DFC-1415-D81D-E08C77B77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3"/>
          <a:stretch/>
        </p:blipFill>
        <p:spPr>
          <a:xfrm>
            <a:off x="45773" y="1275565"/>
            <a:ext cx="6050227" cy="207880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58D630-BA4F-C07F-14AE-BC11C4F4101C}"/>
              </a:ext>
            </a:extLst>
          </p:cNvPr>
          <p:cNvSpPr txBox="1">
            <a:spLocks/>
          </p:cNvSpPr>
          <p:nvPr/>
        </p:nvSpPr>
        <p:spPr>
          <a:xfrm>
            <a:off x="1235964" y="137768"/>
            <a:ext cx="9720072" cy="847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6B240-6C7F-09A1-CBF9-F07A1E53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3601473"/>
            <a:ext cx="9532595" cy="2821193"/>
          </a:xfrm>
          <a:prstGeom prst="rect">
            <a:avLst/>
          </a:prstGeom>
          <a:ln>
            <a:solidFill>
              <a:srgbClr val="99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6FA194-452D-33D6-D45B-34209BE5C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6095996" y="1275564"/>
            <a:ext cx="6050231" cy="207880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0633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DDB3-9E98-FA7D-54C9-FD2E717A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5ABE-9A11-D388-5076-15F3A104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0"/>
            <a:ext cx="11522439" cy="245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023B1-9D10-9C34-419E-23DDD3D74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3" y="4039350"/>
            <a:ext cx="11453853" cy="281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E5B53-A960-5750-B5FF-E565E166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79" y="1952221"/>
            <a:ext cx="11522439" cy="24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4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1E92-CCB0-6CFF-531A-EDBA1F8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16" y="183155"/>
            <a:ext cx="9720072" cy="742139"/>
          </a:xfrm>
        </p:spPr>
        <p:txBody>
          <a:bodyPr/>
          <a:lstStyle/>
          <a:p>
            <a:r>
              <a:rPr lang="en-CA" dirty="0"/>
              <a:t>Analysis questions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254D56-6F8B-D2CC-9693-2FA94CADF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5"/>
          <a:stretch/>
        </p:blipFill>
        <p:spPr>
          <a:xfrm>
            <a:off x="481781" y="2194052"/>
            <a:ext cx="5073445" cy="41514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73D71-2D6C-EE90-C8FF-6521F4465BAD}"/>
              </a:ext>
            </a:extLst>
          </p:cNvPr>
          <p:cNvSpPr txBox="1"/>
          <p:nvPr/>
        </p:nvSpPr>
        <p:spPr>
          <a:xfrm flipH="1">
            <a:off x="837316" y="1171299"/>
            <a:ext cx="5073445" cy="830997"/>
          </a:xfrm>
          <a:prstGeom prst="rect">
            <a:avLst/>
          </a:prstGeom>
          <a:solidFill>
            <a:srgbClr val="FF3399">
              <a:alpha val="45098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How do customer demographics (such as age, income, or education level) impact their financial behavior?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BAD4F-FC9A-DD12-2FCB-01D90E4FC7EA}"/>
              </a:ext>
            </a:extLst>
          </p:cNvPr>
          <p:cNvSpPr txBox="1"/>
          <p:nvPr/>
        </p:nvSpPr>
        <p:spPr>
          <a:xfrm flipH="1">
            <a:off x="6096000" y="1171299"/>
            <a:ext cx="561421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Are customers with certain job types more likely to subscribe to the bank's term deposit?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C7A34-1B65-F3B3-80D9-84C50D4D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61" y="2414150"/>
            <a:ext cx="605842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0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1-ADDE-6698-85C6-D48A6503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2742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5912-484B-DF18-4EA2-3AE9FD35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7958"/>
            <a:ext cx="9995806" cy="1766184"/>
          </a:xfrm>
        </p:spPr>
        <p:txBody>
          <a:bodyPr/>
          <a:lstStyle/>
          <a:p>
            <a:r>
              <a:rPr lang="en-CA" sz="2800" dirty="0"/>
              <a:t>Dataset: </a:t>
            </a:r>
            <a:r>
              <a:rPr lang="en-CA" sz="2800" dirty="0">
                <a:hlinkClick r:id="rId2"/>
              </a:rPr>
              <a:t>https://archive.ics.uci.edu/ml/datasets/bank+marketing</a:t>
            </a:r>
            <a:endParaRPr lang="en-CA" sz="2800" dirty="0"/>
          </a:p>
          <a:p>
            <a:r>
              <a:rPr lang="en-CA" sz="2800" dirty="0"/>
              <a:t>W3School: </a:t>
            </a:r>
            <a:r>
              <a:rPr lang="en-CA" sz="2800" dirty="0">
                <a:hlinkClick r:id="rId3"/>
              </a:rPr>
              <a:t>https://www.w3schools.com/python/matplotlib_intro.asp</a:t>
            </a:r>
            <a:endParaRPr lang="en-CA" sz="2800" dirty="0"/>
          </a:p>
          <a:p>
            <a:r>
              <a:rPr lang="en-CA" sz="2800" dirty="0"/>
              <a:t>Seaborn: </a:t>
            </a:r>
            <a:r>
              <a:rPr lang="en-CA" sz="2800" dirty="0">
                <a:hlinkClick r:id="rId4"/>
              </a:rPr>
              <a:t>https://seaborn.pydata.org/tutorial/introduction.html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0206F0-8198-C324-61CF-CE1DA543A18D}"/>
              </a:ext>
            </a:extLst>
          </p:cNvPr>
          <p:cNvSpPr txBox="1">
            <a:spLocks/>
          </p:cNvSpPr>
          <p:nvPr/>
        </p:nvSpPr>
        <p:spPr>
          <a:xfrm>
            <a:off x="1024128" y="3191312"/>
            <a:ext cx="9720072" cy="92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Link of project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9841C9-B309-86B4-2E82-DC0356DDD6BF}"/>
              </a:ext>
            </a:extLst>
          </p:cNvPr>
          <p:cNvSpPr txBox="1">
            <a:spLocks/>
          </p:cNvSpPr>
          <p:nvPr/>
        </p:nvSpPr>
        <p:spPr>
          <a:xfrm>
            <a:off x="1024128" y="3961106"/>
            <a:ext cx="9995806" cy="17661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GitHub: </a:t>
            </a:r>
            <a:r>
              <a:rPr lang="en-CA" sz="2800" dirty="0">
                <a:hlinkClick r:id="rId5"/>
              </a:rPr>
              <a:t>Phase2-CleaningTransformationVisualization</a:t>
            </a:r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19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C708-1E79-D7B0-39CD-0A9452C6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780" y="201918"/>
            <a:ext cx="4354151" cy="1072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Team Introduction</a:t>
            </a:r>
            <a:endParaRPr lang="en-CA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494E7-3299-5260-77CB-2EAD0C9BB307}"/>
              </a:ext>
            </a:extLst>
          </p:cNvPr>
          <p:cNvSpPr txBox="1"/>
          <p:nvPr/>
        </p:nvSpPr>
        <p:spPr>
          <a:xfrm>
            <a:off x="841248" y="932688"/>
            <a:ext cx="220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Members:</a:t>
            </a:r>
          </a:p>
        </p:txBody>
      </p:sp>
      <p:graphicFrame>
        <p:nvGraphicFramePr>
          <p:cNvPr id="16" name="Table 20">
            <a:extLst>
              <a:ext uri="{FF2B5EF4-FFF2-40B4-BE49-F238E27FC236}">
                <a16:creationId xmlns:a16="http://schemas.microsoft.com/office/drawing/2014/main" id="{A402216B-8D11-296C-765B-F4D109680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2895"/>
              </p:ext>
            </p:extLst>
          </p:nvPr>
        </p:nvGraphicFramePr>
        <p:xfrm>
          <a:off x="1215999" y="1502539"/>
          <a:ext cx="16147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32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Aesha Rathod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pic>
        <p:nvPicPr>
          <p:cNvPr id="33" name="Picture 32" descr="A picture containing person, clothing, suit, posing&#10;&#10;Description automatically generated">
            <a:extLst>
              <a:ext uri="{FF2B5EF4-FFF2-40B4-BE49-F238E27FC236}">
                <a16:creationId xmlns:a16="http://schemas.microsoft.com/office/drawing/2014/main" id="{50634663-72EC-A3C3-0156-BD6CCE4E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2" y="2419158"/>
            <a:ext cx="1686825" cy="222591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aphicFrame>
        <p:nvGraphicFramePr>
          <p:cNvPr id="49" name="Table 20">
            <a:extLst>
              <a:ext uri="{FF2B5EF4-FFF2-40B4-BE49-F238E27FC236}">
                <a16:creationId xmlns:a16="http://schemas.microsoft.com/office/drawing/2014/main" id="{D71FAA04-23C7-F433-D03C-730921023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23319"/>
              </p:ext>
            </p:extLst>
          </p:nvPr>
        </p:nvGraphicFramePr>
        <p:xfrm>
          <a:off x="3380022" y="1498492"/>
          <a:ext cx="15517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41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Isha </a:t>
                      </a:r>
                      <a:r>
                        <a:rPr lang="en-US" sz="2100" dirty="0" err="1"/>
                        <a:t>Dadhuk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graphicFrame>
        <p:nvGraphicFramePr>
          <p:cNvPr id="56" name="Table 20">
            <a:extLst>
              <a:ext uri="{FF2B5EF4-FFF2-40B4-BE49-F238E27FC236}">
                <a16:creationId xmlns:a16="http://schemas.microsoft.com/office/drawing/2014/main" id="{07C328AF-E579-A532-97CF-AD7C10E9F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50705"/>
              </p:ext>
            </p:extLst>
          </p:nvPr>
        </p:nvGraphicFramePr>
        <p:xfrm>
          <a:off x="5324531" y="1498492"/>
          <a:ext cx="22396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37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Jasleen Kour </a:t>
                      </a:r>
                      <a:r>
                        <a:rPr lang="en-US" sz="2100" dirty="0" err="1"/>
                        <a:t>Chibber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graphicFrame>
        <p:nvGraphicFramePr>
          <p:cNvPr id="58" name="Table 20">
            <a:extLst>
              <a:ext uri="{FF2B5EF4-FFF2-40B4-BE49-F238E27FC236}">
                <a16:creationId xmlns:a16="http://schemas.microsoft.com/office/drawing/2014/main" id="{41735E02-D0A1-453B-BEEE-D4890B402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28094"/>
              </p:ext>
            </p:extLst>
          </p:nvPr>
        </p:nvGraphicFramePr>
        <p:xfrm>
          <a:off x="7986932" y="1498492"/>
          <a:ext cx="160677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771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Kunal</a:t>
                      </a:r>
                      <a:r>
                        <a:rPr lang="en-US" sz="2100" dirty="0"/>
                        <a:t> Vaghela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graphicFrame>
        <p:nvGraphicFramePr>
          <p:cNvPr id="68" name="Table 20">
            <a:extLst>
              <a:ext uri="{FF2B5EF4-FFF2-40B4-BE49-F238E27FC236}">
                <a16:creationId xmlns:a16="http://schemas.microsoft.com/office/drawing/2014/main" id="{3BA745C4-1DF6-BC85-EFFD-736054147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32407"/>
              </p:ext>
            </p:extLst>
          </p:nvPr>
        </p:nvGraphicFramePr>
        <p:xfrm>
          <a:off x="9863528" y="1498492"/>
          <a:ext cx="178632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27">
                  <a:extLst>
                    <a:ext uri="{9D8B030D-6E8A-4147-A177-3AD203B41FA5}">
                      <a16:colId xmlns:a16="http://schemas.microsoft.com/office/drawing/2014/main" val="4149240501"/>
                    </a:ext>
                  </a:extLst>
                </a:gridCol>
              </a:tblGrid>
              <a:tr h="480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Tanveer</a:t>
                      </a:r>
                      <a:r>
                        <a:rPr lang="en-US" sz="2300" dirty="0"/>
                        <a:t>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8906"/>
                  </a:ext>
                </a:extLst>
              </a:tr>
            </a:tbl>
          </a:graphicData>
        </a:graphic>
      </p:graphicFrame>
      <p:pic>
        <p:nvPicPr>
          <p:cNvPr id="104" name="Picture 103" descr="A picture containing outdoor, tree, ground, person&#10;&#10;Description automatically generated">
            <a:extLst>
              <a:ext uri="{FF2B5EF4-FFF2-40B4-BE49-F238E27FC236}">
                <a16:creationId xmlns:a16="http://schemas.microsoft.com/office/drawing/2014/main" id="{2AC868E2-480A-D364-2F4E-28F0DC41F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1" t="32517" r="35039" b="44262"/>
          <a:stretch/>
        </p:blipFill>
        <p:spPr>
          <a:xfrm>
            <a:off x="5575245" y="2420271"/>
            <a:ext cx="1738207" cy="22248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07" name="Picture 106" descr="A picture containing person, person, necktie, suit&#10;&#10;Description automatically generated">
            <a:extLst>
              <a:ext uri="{FF2B5EF4-FFF2-40B4-BE49-F238E27FC236}">
                <a16:creationId xmlns:a16="http://schemas.microsoft.com/office/drawing/2014/main" id="{1AA1C8F8-5CDB-895E-E6D0-F56C70C7A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03" y="2403189"/>
            <a:ext cx="1730400" cy="22248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16" name="Picture 115" descr="A person standing next to a tree&#10;&#10;Description automatically generated with medium confidence">
            <a:extLst>
              <a:ext uri="{FF2B5EF4-FFF2-40B4-BE49-F238E27FC236}">
                <a16:creationId xmlns:a16="http://schemas.microsoft.com/office/drawing/2014/main" id="{70144A03-6B19-D12D-C5FF-0ADFA5AEC1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t="15519" r="39702" b="45136"/>
          <a:stretch/>
        </p:blipFill>
        <p:spPr>
          <a:xfrm>
            <a:off x="3295824" y="2403189"/>
            <a:ext cx="1732593" cy="22248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19" name="Picture 118" descr="A picture containing outdoor, ground, sidewalk, curb&#10;&#10;Description automatically generated">
            <a:extLst>
              <a:ext uri="{FF2B5EF4-FFF2-40B4-BE49-F238E27FC236}">
                <a16:creationId xmlns:a16="http://schemas.microsoft.com/office/drawing/2014/main" id="{552A3A3C-2970-6355-097F-EC5C35BE2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0" t="16611" r="38537" b="60438"/>
          <a:stretch/>
        </p:blipFill>
        <p:spPr>
          <a:xfrm>
            <a:off x="9862589" y="2403189"/>
            <a:ext cx="1787266" cy="22248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5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29DB-4DD4-C246-FCEF-E7F7A025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Background / Motivation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3038-751C-A42B-B3C9-683050B5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874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 A bank is a financial corporation that offers a variety of services to its customers. These services often include deposit accounts, loans, credit cards, and other financial items.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 Bank statistics can be analyzed to identify financial trends and guide decision-making.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 It provide significant insights into the financial industry, assist banks in managing risk and preventing fraud, and inform the development of new products and services that better serve clients.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7003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4E46-D9A0-B97D-5B9D-1709379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548640"/>
            <a:ext cx="10509505" cy="890416"/>
          </a:xfrm>
        </p:spPr>
        <p:txBody>
          <a:bodyPr>
            <a:normAutofit/>
          </a:bodyPr>
          <a:lstStyle/>
          <a:p>
            <a:r>
              <a:rPr lang="en-US" sz="5400" dirty="0"/>
              <a:t>Problem Statement</a:t>
            </a:r>
            <a:endParaRPr lang="en-CA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8FF9D-A1D3-4F5A-8B3C-1790176398DE}"/>
              </a:ext>
            </a:extLst>
          </p:cNvPr>
          <p:cNvSpPr txBox="1"/>
          <p:nvPr/>
        </p:nvSpPr>
        <p:spPr>
          <a:xfrm flipH="1">
            <a:off x="985251" y="1589886"/>
            <a:ext cx="10221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Portuguese bank dataset is a real-life dataset that contains information on direct marketing campaigns of a Portuguese banking institution. The problem statement of the dataset is to predict whether a client will subscribe to a term deposit (binary classification) based on a set of demographic, economic, and social indicators.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dataset contains 21 input variables, including the client's age, job, education, marital status, housing, loan status, etc. The output variable is a binary variable that indicates whether the client has subscribed to a term deposit or not.</a:t>
            </a:r>
          </a:p>
        </p:txBody>
      </p:sp>
    </p:spTree>
    <p:extLst>
      <p:ext uri="{BB962C8B-B14F-4D97-AF65-F5344CB8AC3E}">
        <p14:creationId xmlns:p14="http://schemas.microsoft.com/office/powerpoint/2010/main" val="38694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062F-3070-D00D-729C-3832B036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922757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Proposal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F326-D7D1-EE33-2706-488C9942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88772"/>
            <a:ext cx="10509504" cy="27012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CA" sz="3200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aim of this project is to develop a predictive model that can accurately predict whether a client will subscribe to a term deposit or not, based on a set of demographic, economic, and social indicators.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1975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02E0-85F4-BE03-083A-23D5E396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76436"/>
          </a:xfrm>
        </p:spPr>
        <p:txBody>
          <a:bodyPr/>
          <a:lstStyle/>
          <a:p>
            <a:r>
              <a:rPr lang="en-US" dirty="0"/>
              <a:t>Analysis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EA12-046C-85AF-2794-354FC3CA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4722"/>
            <a:ext cx="9720073" cy="402336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How do customer demographics (such as age, income, or education level) impact their financial behavior?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What is the overall response rate for the marketing campaign?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Are customers with certain job types more likely to subscribe to the bank's term deposit?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How does the time of day or month of contact affect the likelihood of subscription?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1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22EB-9120-E88B-F41B-41ED6B74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01374"/>
            <a:ext cx="9720072" cy="1499616"/>
          </a:xfrm>
        </p:spPr>
        <p:txBody>
          <a:bodyPr/>
          <a:lstStyle/>
          <a:p>
            <a:r>
              <a:rPr lang="en-US" dirty="0"/>
              <a:t>Data set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220F-3355-E01D-E73E-A616122C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8695"/>
            <a:ext cx="9720073" cy="440355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The Bank dataset is a collection of data related to a direct marketing campaign of a Portuguese bank institution.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The dataset contains 41,188 instances and 20 attributes including demographic information, financial information, and details about the campaign. The dataset was obtained from the UCI Machine Learning Repository.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The dataset has been used for various machine learning tasks such as classification, clustering, and prediction.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709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55BCEE-5FB4-4568-47DE-11854347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4" y="-24690"/>
            <a:ext cx="7727192" cy="68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3AAC-F825-9E06-7713-588AFDF2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347" y="274824"/>
            <a:ext cx="9720072" cy="830629"/>
          </a:xfrm>
        </p:spPr>
        <p:txBody>
          <a:bodyPr/>
          <a:lstStyle/>
          <a:p>
            <a:pPr algn="ctr"/>
            <a:r>
              <a:rPr lang="en-CA" dirty="0"/>
              <a:t>EDA - Visualization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0C20A-FF6B-DDBE-024C-2857D2ACC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0"/>
          <a:stretch/>
        </p:blipFill>
        <p:spPr>
          <a:xfrm>
            <a:off x="182771" y="879229"/>
            <a:ext cx="6144184" cy="2991465"/>
          </a:xfr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5403CD80-CC9D-50AE-4BD7-5328AC82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83" y="3123840"/>
            <a:ext cx="5779846" cy="34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0E4B06832A940B475A51DC1427145" ma:contentTypeVersion="3" ma:contentTypeDescription="Create a new document." ma:contentTypeScope="" ma:versionID="a4fd1562f08f877204a8faa237769449">
  <xsd:schema xmlns:xsd="http://www.w3.org/2001/XMLSchema" xmlns:xs="http://www.w3.org/2001/XMLSchema" xmlns:p="http://schemas.microsoft.com/office/2006/metadata/properties" xmlns:ns3="28bbfe06-2817-43ea-a12f-ae7ea6419786" targetNamespace="http://schemas.microsoft.com/office/2006/metadata/properties" ma:root="true" ma:fieldsID="f5e44b1cd0e0751450ca4c667db81a33" ns3:_="">
    <xsd:import namespace="28bbfe06-2817-43ea-a12f-ae7ea6419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bfe06-2817-43ea-a12f-ae7ea6419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bbfe06-2817-43ea-a12f-ae7ea6419786" xsi:nil="true"/>
  </documentManagement>
</p:properties>
</file>

<file path=customXml/itemProps1.xml><?xml version="1.0" encoding="utf-8"?>
<ds:datastoreItem xmlns:ds="http://schemas.openxmlformats.org/officeDocument/2006/customXml" ds:itemID="{01D5617A-DE40-438C-92E9-EB34F89F9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bfe06-2817-43ea-a12f-ae7ea6419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B8A4B9-36F0-4DA8-8ED4-C202CF6D2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0D4EE-2135-4154-92B3-C11810CABA0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28bbfe06-2817-43ea-a12f-ae7ea64197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1205</TotalTime>
  <Words>684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Roboto</vt:lpstr>
      <vt:lpstr>Söhne</vt:lpstr>
      <vt:lpstr>Tw Cen MT</vt:lpstr>
      <vt:lpstr>Tw Cen MT Condensed</vt:lpstr>
      <vt:lpstr>Wingdings</vt:lpstr>
      <vt:lpstr>Wingdings 3</vt:lpstr>
      <vt:lpstr>Integral</vt:lpstr>
      <vt:lpstr>ANALYSIS OF BANK DATA</vt:lpstr>
      <vt:lpstr>Team Introduction</vt:lpstr>
      <vt:lpstr>Background / Motivation</vt:lpstr>
      <vt:lpstr>Problem Statement</vt:lpstr>
      <vt:lpstr>Project Proposal</vt:lpstr>
      <vt:lpstr>Analysis Questions</vt:lpstr>
      <vt:lpstr>Data set description</vt:lpstr>
      <vt:lpstr>PowerPoint Presentation</vt:lpstr>
      <vt:lpstr>EDA - Visualization </vt:lpstr>
      <vt:lpstr>EDA - Visualization </vt:lpstr>
      <vt:lpstr>Data Cleaning</vt:lpstr>
      <vt:lpstr>Data Transformation</vt:lpstr>
      <vt:lpstr>Data Visualization</vt:lpstr>
      <vt:lpstr>PowerPoint Presentation</vt:lpstr>
      <vt:lpstr>PowerPoint Presentation</vt:lpstr>
      <vt:lpstr>Analysis 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BANK DATA</dc:title>
  <dc:creator>Tanveer Kaur</dc:creator>
  <cp:lastModifiedBy>Aesha Bhavanisinh Rathod</cp:lastModifiedBy>
  <cp:revision>60</cp:revision>
  <dcterms:created xsi:type="dcterms:W3CDTF">2023-03-24T19:58:15Z</dcterms:created>
  <dcterms:modified xsi:type="dcterms:W3CDTF">2023-04-14T19:46:43Z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0x0101008C10E4B06832A940B475A51DC1427145</vt:lpwstr>
  </property>
</Properties>
</file>