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1"/>
  </p:notesMasterIdLst>
  <p:sldIdLst>
    <p:sldId id="311" r:id="rId3"/>
    <p:sldId id="299" r:id="rId4"/>
    <p:sldId id="326" r:id="rId5"/>
    <p:sldId id="329" r:id="rId6"/>
    <p:sldId id="330" r:id="rId7"/>
    <p:sldId id="331" r:id="rId8"/>
    <p:sldId id="333" r:id="rId9"/>
    <p:sldId id="350" r:id="rId10"/>
    <p:sldId id="351" r:id="rId11"/>
    <p:sldId id="353" r:id="rId12"/>
    <p:sldId id="354" r:id="rId13"/>
    <p:sldId id="357" r:id="rId14"/>
    <p:sldId id="356" r:id="rId15"/>
    <p:sldId id="355" r:id="rId16"/>
    <p:sldId id="339" r:id="rId17"/>
    <p:sldId id="340" r:id="rId18"/>
    <p:sldId id="313"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3" autoAdjust="0"/>
    <p:restoredTop sz="95878" autoAdjust="0"/>
  </p:normalViewPr>
  <p:slideViewPr>
    <p:cSldViewPr snapToGrid="0">
      <p:cViewPr varScale="1">
        <p:scale>
          <a:sx n="82" d="100"/>
          <a:sy n="82" d="100"/>
        </p:scale>
        <p:origin x="322" y="62"/>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pPr/>
              <a:t>16</a:t>
            </a:fld>
            <a:endParaRPr lang="en-US"/>
          </a:p>
        </p:txBody>
      </p:sp>
    </p:spTree>
    <p:extLst>
      <p:ext uri="{BB962C8B-B14F-4D97-AF65-F5344CB8AC3E}">
        <p14:creationId xmlns:p14="http://schemas.microsoft.com/office/powerpoint/2010/main" val="10342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30 January 2023</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30 January 2023</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30 January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30 January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30 January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30 January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30 January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30 January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30 January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30 January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30 January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30 January 2023</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30 January 2023</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30 January 2023</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C0B1-E76A-8AC5-1F36-0CCE2466686B}"/>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Collecting the information about the houses/flats/apartments</a:t>
            </a:r>
          </a:p>
        </p:txBody>
      </p:sp>
      <p:sp>
        <p:nvSpPr>
          <p:cNvPr id="3" name="Date Placeholder 2">
            <a:extLst>
              <a:ext uri="{FF2B5EF4-FFF2-40B4-BE49-F238E27FC236}">
                <a16:creationId xmlns:a16="http://schemas.microsoft.com/office/drawing/2014/main" id="{DC5EFDE0-9CFA-3EDE-3A8E-FB97305D74C1}"/>
              </a:ext>
            </a:extLst>
          </p:cNvPr>
          <p:cNvSpPr>
            <a:spLocks noGrp="1"/>
          </p:cNvSpPr>
          <p:nvPr>
            <p:ph type="dt" sz="half" idx="2"/>
          </p:nvPr>
        </p:nvSpPr>
        <p:spPr/>
        <p:txBody>
          <a:bodyPr/>
          <a:lstStyle/>
          <a:p>
            <a:fld id="{6B4D52C1-AC35-45F3-96F2-AA0057DDFF5B}" type="datetime3">
              <a:rPr lang="en-US" smtClean="0"/>
              <a:pPr/>
              <a:t>30 January 2023</a:t>
            </a:fld>
            <a:endParaRPr lang="en-US" dirty="0"/>
          </a:p>
        </p:txBody>
      </p:sp>
      <p:sp>
        <p:nvSpPr>
          <p:cNvPr id="4" name="Footer Placeholder 3">
            <a:extLst>
              <a:ext uri="{FF2B5EF4-FFF2-40B4-BE49-F238E27FC236}">
                <a16:creationId xmlns:a16="http://schemas.microsoft.com/office/drawing/2014/main" id="{A9F16170-A9A1-685A-B406-0396D4EE4A9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BC091A71-2ED5-A6D4-4DD6-41D5378C8A57}"/>
              </a:ext>
            </a:extLst>
          </p:cNvPr>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Content Placeholder 5">
            <a:extLst>
              <a:ext uri="{FF2B5EF4-FFF2-40B4-BE49-F238E27FC236}">
                <a16:creationId xmlns:a16="http://schemas.microsoft.com/office/drawing/2014/main" id="{C1BAB0ED-98E1-860F-ECFF-9C38A869239E}"/>
              </a:ext>
            </a:extLst>
          </p:cNvPr>
          <p:cNvSpPr>
            <a:spLocks noGrp="1"/>
          </p:cNvSpPr>
          <p:nvPr>
            <p:ph sz="quarter" idx="10"/>
          </p:nvPr>
        </p:nvSpPr>
        <p:spPr/>
        <p:txBody>
          <a:bodyPr>
            <a:norm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data regarding the houses i.e. description, locality, city, BHK, amenities, square feet area and much more information will be collected by scrapping the data from website.</a:t>
            </a:r>
          </a:p>
          <a:p>
            <a:r>
              <a:rPr lang="en-IN" sz="2400" dirty="0">
                <a:latin typeface="Times New Roman" panose="02020603050405020304" pitchFamily="18" charset="0"/>
                <a:cs typeface="Times New Roman" panose="02020603050405020304" pitchFamily="18" charset="0"/>
              </a:rPr>
              <a:t>Priorly our dataset is taken from magic bricks website.</a:t>
            </a:r>
          </a:p>
          <a:p>
            <a:r>
              <a:rPr lang="en-IN" sz="2400" dirty="0">
                <a:latin typeface="Times New Roman" panose="02020603050405020304" pitchFamily="18" charset="0"/>
                <a:cs typeface="Times New Roman" panose="02020603050405020304" pitchFamily="18" charset="0"/>
              </a:rPr>
              <a:t>This dataset will first be cleaned to get only relevant data.</a:t>
            </a:r>
          </a:p>
          <a:p>
            <a:r>
              <a:rPr lang="en-IN" sz="2400" dirty="0">
                <a:latin typeface="Times New Roman" panose="02020603050405020304" pitchFamily="18" charset="0"/>
                <a:cs typeface="Times New Roman" panose="02020603050405020304" pitchFamily="18" charset="0"/>
              </a:rPr>
              <a:t>This dataset will then be merged with the dataset of the values gained from image Classification.</a:t>
            </a:r>
          </a:p>
          <a:p>
            <a:r>
              <a:rPr lang="en-IN" sz="2400" dirty="0">
                <a:latin typeface="Times New Roman" panose="02020603050405020304" pitchFamily="18" charset="0"/>
                <a:cs typeface="Times New Roman" panose="02020603050405020304" pitchFamily="18" charset="0"/>
              </a:rPr>
              <a:t>This completes the stage of collecting and organising the dataset. This results in two datasets: </a:t>
            </a:r>
            <a:r>
              <a:rPr lang="en-IN" sz="2400" b="1" dirty="0">
                <a:latin typeface="Times New Roman" panose="02020603050405020304" pitchFamily="18" charset="0"/>
                <a:cs typeface="Times New Roman" panose="02020603050405020304" pitchFamily="18" charset="0"/>
              </a:rPr>
              <a:t>House rent dataset and Furniture image dataset. </a:t>
            </a:r>
          </a:p>
        </p:txBody>
      </p:sp>
    </p:spTree>
    <p:extLst>
      <p:ext uri="{BB962C8B-B14F-4D97-AF65-F5344CB8AC3E}">
        <p14:creationId xmlns:p14="http://schemas.microsoft.com/office/powerpoint/2010/main" val="34139862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582A-FA14-489E-3DD4-9A3FEBECFFE9}"/>
              </a:ext>
            </a:extLst>
          </p:cNvPr>
          <p:cNvSpPr>
            <a:spLocks noGrp="1"/>
          </p:cNvSpPr>
          <p:nvPr>
            <p:ph type="title"/>
          </p:nvPr>
        </p:nvSpPr>
        <p:spPr/>
        <p:txBody>
          <a:bodyPr/>
          <a:lstStyle/>
          <a:p>
            <a:r>
              <a:rPr lang="en-IN" dirty="0"/>
              <a:t>Model Building</a:t>
            </a:r>
          </a:p>
        </p:txBody>
      </p:sp>
      <p:sp>
        <p:nvSpPr>
          <p:cNvPr id="3" name="Date Placeholder 2">
            <a:extLst>
              <a:ext uri="{FF2B5EF4-FFF2-40B4-BE49-F238E27FC236}">
                <a16:creationId xmlns:a16="http://schemas.microsoft.com/office/drawing/2014/main" id="{9527B544-DCD9-FE99-6678-2A9C714497E0}"/>
              </a:ext>
            </a:extLst>
          </p:cNvPr>
          <p:cNvSpPr>
            <a:spLocks noGrp="1"/>
          </p:cNvSpPr>
          <p:nvPr>
            <p:ph type="dt" sz="half" idx="2"/>
          </p:nvPr>
        </p:nvSpPr>
        <p:spPr/>
        <p:txBody>
          <a:bodyPr/>
          <a:lstStyle/>
          <a:p>
            <a:fld id="{6B4D52C1-AC35-45F3-96F2-AA0057DDFF5B}" type="datetime3">
              <a:rPr lang="en-US" smtClean="0"/>
              <a:pPr/>
              <a:t>30 January 2023</a:t>
            </a:fld>
            <a:endParaRPr lang="en-US" dirty="0"/>
          </a:p>
        </p:txBody>
      </p:sp>
      <p:sp>
        <p:nvSpPr>
          <p:cNvPr id="4" name="Footer Placeholder 3">
            <a:extLst>
              <a:ext uri="{FF2B5EF4-FFF2-40B4-BE49-F238E27FC236}">
                <a16:creationId xmlns:a16="http://schemas.microsoft.com/office/drawing/2014/main" id="{6B089300-8EDE-C4FB-29FA-6189F2181B8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DE22979-9EBE-FB2B-2E75-97F6BE7CBA34}"/>
              </a:ext>
            </a:extLst>
          </p:cNvPr>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Content Placeholder 5">
            <a:extLst>
              <a:ext uri="{FF2B5EF4-FFF2-40B4-BE49-F238E27FC236}">
                <a16:creationId xmlns:a16="http://schemas.microsoft.com/office/drawing/2014/main" id="{0EEFE689-C1C2-0F89-7CFE-CBEF17CD97F0}"/>
              </a:ext>
            </a:extLst>
          </p:cNvPr>
          <p:cNvSpPr>
            <a:spLocks noGrp="1"/>
          </p:cNvSpPr>
          <p:nvPr>
            <p:ph sz="quarter" idx="10"/>
          </p:nvPr>
        </p:nvSpPr>
        <p:spPr/>
        <p:txBody>
          <a:bodyPr/>
          <a:lstStyle/>
          <a:p>
            <a:r>
              <a:rPr lang="en-US" sz="2400" dirty="0">
                <a:latin typeface="Times New Roman" panose="02020603050405020304" pitchFamily="18" charset="0"/>
                <a:cs typeface="Times New Roman" panose="02020603050405020304" pitchFamily="18" charset="0"/>
              </a:rPr>
              <a:t>Model is built such that it returns correct rent of the houses/flats/apartments on the basis of data given by user and the images of the same uploaded by them.</a:t>
            </a:r>
          </a:p>
          <a:p>
            <a:r>
              <a:rPr lang="en-US" sz="2400" dirty="0">
                <a:latin typeface="Times New Roman" panose="02020603050405020304" pitchFamily="18" charset="0"/>
                <a:cs typeface="Times New Roman" panose="02020603050405020304" pitchFamily="18" charset="0"/>
              </a:rPr>
              <a:t> Lasso regression Machine learning algorithm is used over House rent dataset to achieve desired accuracy.</a:t>
            </a:r>
          </a:p>
          <a:p>
            <a:r>
              <a:rPr lang="en-US" sz="2400" b="0" i="0" dirty="0">
                <a:effectLst/>
                <a:latin typeface="Times New Roman" panose="02020603050405020304" pitchFamily="18" charset="0"/>
                <a:cs typeface="Times New Roman" panose="02020603050405020304" pitchFamily="18" charset="0"/>
              </a:rPr>
              <a:t>Machine Learning Regression is a technique for investigating the relationship between independent variables or features and a dependent variable or outcome. It’s used as a method for predictive modelling in machine learning, in which an algorithm is used to predict continuous outcomes.</a:t>
            </a:r>
          </a:p>
          <a:p>
            <a:r>
              <a:rPr lang="en-US" sz="2400" b="0" i="0" dirty="0">
                <a:effectLst/>
                <a:latin typeface="Times New Roman" panose="02020603050405020304" pitchFamily="18" charset="0"/>
                <a:cs typeface="Times New Roman" panose="02020603050405020304" pitchFamily="18" charset="0"/>
              </a:rPr>
              <a:t>Regression analysis is an integral part of any forecasting or predictive model, so is a common method found in machine learning powered predictive analytics.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356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582A-FA14-489E-3DD4-9A3FEBECFFE9}"/>
              </a:ext>
            </a:extLst>
          </p:cNvPr>
          <p:cNvSpPr>
            <a:spLocks noGrp="1"/>
          </p:cNvSpPr>
          <p:nvPr>
            <p:ph type="title"/>
          </p:nvPr>
        </p:nvSpPr>
        <p:spPr/>
        <p:txBody>
          <a:bodyPr/>
          <a:lstStyle/>
          <a:p>
            <a:r>
              <a:rPr lang="en-US" dirty="0"/>
              <a:t>Model Building</a:t>
            </a:r>
            <a:endParaRPr lang="en-IN" dirty="0"/>
          </a:p>
        </p:txBody>
      </p:sp>
      <p:sp>
        <p:nvSpPr>
          <p:cNvPr id="3" name="Date Placeholder 2">
            <a:extLst>
              <a:ext uri="{FF2B5EF4-FFF2-40B4-BE49-F238E27FC236}">
                <a16:creationId xmlns:a16="http://schemas.microsoft.com/office/drawing/2014/main" id="{9527B544-DCD9-FE99-6678-2A9C714497E0}"/>
              </a:ext>
            </a:extLst>
          </p:cNvPr>
          <p:cNvSpPr>
            <a:spLocks noGrp="1"/>
          </p:cNvSpPr>
          <p:nvPr>
            <p:ph type="dt" sz="half" idx="2"/>
          </p:nvPr>
        </p:nvSpPr>
        <p:spPr/>
        <p:txBody>
          <a:bodyPr/>
          <a:lstStyle/>
          <a:p>
            <a:fld id="{6B4D52C1-AC35-45F3-96F2-AA0057DDFF5B}" type="datetime3">
              <a:rPr lang="en-US" smtClean="0"/>
              <a:pPr/>
              <a:t>30 January 2023</a:t>
            </a:fld>
            <a:endParaRPr lang="en-US" dirty="0"/>
          </a:p>
        </p:txBody>
      </p:sp>
      <p:sp>
        <p:nvSpPr>
          <p:cNvPr id="4" name="Footer Placeholder 3">
            <a:extLst>
              <a:ext uri="{FF2B5EF4-FFF2-40B4-BE49-F238E27FC236}">
                <a16:creationId xmlns:a16="http://schemas.microsoft.com/office/drawing/2014/main" id="{6B089300-8EDE-C4FB-29FA-6189F2181B8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DE22979-9EBE-FB2B-2E75-97F6BE7CBA34}"/>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Content Placeholder 5">
            <a:extLst>
              <a:ext uri="{FF2B5EF4-FFF2-40B4-BE49-F238E27FC236}">
                <a16:creationId xmlns:a16="http://schemas.microsoft.com/office/drawing/2014/main" id="{0EEFE689-C1C2-0F89-7CFE-CBEF17CD97F0}"/>
              </a:ext>
            </a:extLst>
          </p:cNvPr>
          <p:cNvSpPr>
            <a:spLocks noGrp="1"/>
          </p:cNvSpPr>
          <p:nvPr>
            <p:ph sz="quarter" idx="10"/>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Lasso regression is a regularization technique. It is used over regression methods for a more accurate prediction</a:t>
            </a:r>
          </a:p>
          <a:p>
            <a:r>
              <a:rPr lang="en-US" sz="2400" b="0" i="0" dirty="0">
                <a:effectLst/>
                <a:latin typeface="Times New Roman" panose="02020603050405020304" pitchFamily="18" charset="0"/>
                <a:cs typeface="Times New Roman" panose="02020603050405020304" pitchFamily="18" charset="0"/>
              </a:rPr>
              <a:t>Lasso Regression uses L1 regularization technique. It is used when we have more features because it automatically performs feature selection.</a:t>
            </a:r>
          </a:p>
          <a:p>
            <a:r>
              <a:rPr lang="en-US" sz="2400" dirty="0">
                <a:latin typeface="Times New Roman" panose="02020603050405020304" pitchFamily="18" charset="0"/>
                <a:cs typeface="Times New Roman" panose="02020603050405020304" pitchFamily="18" charset="0"/>
              </a:rPr>
              <a:t>The house rent dataset consist of locality, rent,amenities,description about the location,carpet area,Bhk measure etc.</a:t>
            </a:r>
          </a:p>
          <a:p>
            <a:r>
              <a:rPr lang="en-US" sz="2400" b="0" i="0" dirty="0">
                <a:effectLst/>
                <a:latin typeface="Times New Roman" panose="02020603050405020304" pitchFamily="18" charset="0"/>
                <a:cs typeface="Times New Roman" panose="02020603050405020304" pitchFamily="18" charset="0"/>
              </a:rPr>
              <a:t>The second part of model building is to</a:t>
            </a:r>
            <a:r>
              <a:rPr lang="en-US" sz="2400" dirty="0">
                <a:latin typeface="Times New Roman" panose="02020603050405020304" pitchFamily="18" charset="0"/>
                <a:cs typeface="Times New Roman" panose="02020603050405020304" pitchFamily="18" charset="0"/>
              </a:rPr>
              <a:t> build a object detection model that classify and count the number of furniture items in  the image uploaded by user and accordingly based on items of furniture the model predicts the rent of the house/apartments /flat.</a:t>
            </a:r>
            <a:endParaRPr lang="en-US" sz="2400" b="0" i="0" dirty="0">
              <a:effectLst/>
              <a:latin typeface="Times New Roman" panose="02020603050405020304" pitchFamily="18" charset="0"/>
              <a:cs typeface="Times New Roman" panose="02020603050405020304" pitchFamily="18" charset="0"/>
            </a:endParaRPr>
          </a:p>
          <a:p>
            <a:endParaRPr lang="en-US" sz="2400" b="0" i="0" dirty="0">
              <a:solidFill>
                <a:srgbClr val="444444"/>
              </a:solidFill>
              <a:effectLst/>
              <a:latin typeface="Times New Roman" panose="02020603050405020304" pitchFamily="18" charset="0"/>
              <a:cs typeface="Times New Roman" panose="02020603050405020304" pitchFamily="18" charset="0"/>
            </a:endParaRPr>
          </a:p>
          <a:p>
            <a:endParaRPr lang="en-US" sz="2400" b="0" i="0" dirty="0">
              <a:solidFill>
                <a:srgbClr val="444444"/>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88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D284-1317-1B7A-AC18-132E6EAB5282}"/>
              </a:ext>
            </a:extLst>
          </p:cNvPr>
          <p:cNvSpPr>
            <a:spLocks noGrp="1"/>
          </p:cNvSpPr>
          <p:nvPr>
            <p:ph type="title"/>
          </p:nvPr>
        </p:nvSpPr>
        <p:spPr/>
        <p:txBody>
          <a:bodyPr/>
          <a:lstStyle/>
          <a:p>
            <a:r>
              <a:rPr lang="en-IN" dirty="0"/>
              <a:t>Binding together with Website</a:t>
            </a:r>
          </a:p>
        </p:txBody>
      </p:sp>
      <p:sp>
        <p:nvSpPr>
          <p:cNvPr id="3" name="Date Placeholder 2">
            <a:extLst>
              <a:ext uri="{FF2B5EF4-FFF2-40B4-BE49-F238E27FC236}">
                <a16:creationId xmlns:a16="http://schemas.microsoft.com/office/drawing/2014/main" id="{E2C7F416-75A5-F752-EBB2-E6CEECF019DC}"/>
              </a:ext>
            </a:extLst>
          </p:cNvPr>
          <p:cNvSpPr>
            <a:spLocks noGrp="1"/>
          </p:cNvSpPr>
          <p:nvPr>
            <p:ph type="dt" sz="half" idx="2"/>
          </p:nvPr>
        </p:nvSpPr>
        <p:spPr/>
        <p:txBody>
          <a:bodyPr/>
          <a:lstStyle/>
          <a:p>
            <a:fld id="{6B4D52C1-AC35-45F3-96F2-AA0057DDFF5B}" type="datetime3">
              <a:rPr lang="en-US" smtClean="0"/>
              <a:pPr/>
              <a:t>30 January 2023</a:t>
            </a:fld>
            <a:endParaRPr lang="en-US" dirty="0"/>
          </a:p>
        </p:txBody>
      </p:sp>
      <p:sp>
        <p:nvSpPr>
          <p:cNvPr id="4" name="Footer Placeholder 3">
            <a:extLst>
              <a:ext uri="{FF2B5EF4-FFF2-40B4-BE49-F238E27FC236}">
                <a16:creationId xmlns:a16="http://schemas.microsoft.com/office/drawing/2014/main" id="{1A19125A-F704-72B9-6175-878E5605B324}"/>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F895B48D-18FD-C7BA-3916-BB183C1A3350}"/>
              </a:ext>
            </a:extLst>
          </p:cNvPr>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Content Placeholder 5">
            <a:extLst>
              <a:ext uri="{FF2B5EF4-FFF2-40B4-BE49-F238E27FC236}">
                <a16:creationId xmlns:a16="http://schemas.microsoft.com/office/drawing/2014/main" id="{3C07C99A-EB14-0FB5-6A50-C2FCFA1ADD50}"/>
              </a:ext>
            </a:extLst>
          </p:cNvPr>
          <p:cNvSpPr>
            <a:spLocks noGrp="1"/>
          </p:cNvSpPr>
          <p:nvPr>
            <p:ph sz="quarter" idx="10"/>
          </p:nvPr>
        </p:nvSpPr>
        <p:spPr/>
        <p:txBody>
          <a:bodyPr>
            <a:norm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proposed machine learning model will be combined or embedded with the website which will be created using python flask and Bootstrap.</a:t>
            </a:r>
          </a:p>
          <a:p>
            <a:r>
              <a:rPr lang="en-IN" sz="2400" dirty="0">
                <a:latin typeface="Times New Roman" panose="02020603050405020304" pitchFamily="18" charset="0"/>
                <a:cs typeface="Times New Roman" panose="02020603050405020304" pitchFamily="18" charset="0"/>
              </a:rPr>
              <a:t>The website will ask the user to enter certain details of the houses/flats/apartments and upload the image of the interior of the house/flat/apartment.</a:t>
            </a:r>
          </a:p>
          <a:p>
            <a:r>
              <a:rPr lang="en-IN" sz="2400" dirty="0">
                <a:latin typeface="Times New Roman" panose="02020603050405020304" pitchFamily="18" charset="0"/>
                <a:cs typeface="Times New Roman" panose="02020603050405020304" pitchFamily="18" charset="0"/>
              </a:rPr>
              <a:t>The model will then predict the rent and display the result to the user.</a:t>
            </a:r>
          </a:p>
        </p:txBody>
      </p:sp>
    </p:spTree>
    <p:extLst>
      <p:ext uri="{BB962C8B-B14F-4D97-AF65-F5344CB8AC3E}">
        <p14:creationId xmlns:p14="http://schemas.microsoft.com/office/powerpoint/2010/main" val="28259773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33C9-DAFF-28E9-82DB-66A7687208A3}"/>
              </a:ext>
            </a:extLst>
          </p:cNvPr>
          <p:cNvSpPr>
            <a:spLocks noGrp="1"/>
          </p:cNvSpPr>
          <p:nvPr>
            <p:ph type="title"/>
          </p:nvPr>
        </p:nvSpPr>
        <p:spPr/>
        <p:txBody>
          <a:bodyPr/>
          <a:lstStyle/>
          <a:p>
            <a:r>
              <a:rPr lang="en-IN" dirty="0"/>
              <a:t>Technologies Used</a:t>
            </a:r>
          </a:p>
        </p:txBody>
      </p:sp>
      <p:sp>
        <p:nvSpPr>
          <p:cNvPr id="3" name="Date Placeholder 2">
            <a:extLst>
              <a:ext uri="{FF2B5EF4-FFF2-40B4-BE49-F238E27FC236}">
                <a16:creationId xmlns:a16="http://schemas.microsoft.com/office/drawing/2014/main" id="{9AE3B51C-5E81-9EDC-290F-6BE550224213}"/>
              </a:ext>
            </a:extLst>
          </p:cNvPr>
          <p:cNvSpPr>
            <a:spLocks noGrp="1"/>
          </p:cNvSpPr>
          <p:nvPr>
            <p:ph type="dt" sz="half" idx="2"/>
          </p:nvPr>
        </p:nvSpPr>
        <p:spPr/>
        <p:txBody>
          <a:bodyPr/>
          <a:lstStyle/>
          <a:p>
            <a:fld id="{6B4D52C1-AC35-45F3-96F2-AA0057DDFF5B}" type="datetime3">
              <a:rPr lang="en-US" smtClean="0"/>
              <a:pPr/>
              <a:t>30 January 2023</a:t>
            </a:fld>
            <a:endParaRPr lang="en-US" dirty="0"/>
          </a:p>
        </p:txBody>
      </p:sp>
      <p:sp>
        <p:nvSpPr>
          <p:cNvPr id="4" name="Footer Placeholder 3">
            <a:extLst>
              <a:ext uri="{FF2B5EF4-FFF2-40B4-BE49-F238E27FC236}">
                <a16:creationId xmlns:a16="http://schemas.microsoft.com/office/drawing/2014/main" id="{9B1D125F-F9DE-7141-9AB0-685C16538669}"/>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C53BB59E-4F2E-5D3C-6AA0-07468A34787C}"/>
              </a:ext>
            </a:extLst>
          </p:cNvPr>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Content Placeholder 5">
            <a:extLst>
              <a:ext uri="{FF2B5EF4-FFF2-40B4-BE49-F238E27FC236}">
                <a16:creationId xmlns:a16="http://schemas.microsoft.com/office/drawing/2014/main" id="{599C7A7A-E84D-2F6D-6099-0D6558994144}"/>
              </a:ext>
            </a:extLst>
          </p:cNvPr>
          <p:cNvSpPr>
            <a:spLocks noGrp="1"/>
          </p:cNvSpPr>
          <p:nvPr>
            <p:ph sz="quarter" idx="10"/>
          </p:nvPr>
        </p:nvSpPr>
        <p:spPr/>
        <p:txBody>
          <a:bodyPr/>
          <a:lstStyle/>
          <a:p>
            <a:r>
              <a:rPr lang="en-IN" dirty="0"/>
              <a:t>Beautiful Soup : Web Scrapping tool to collect the data</a:t>
            </a:r>
          </a:p>
          <a:p>
            <a:r>
              <a:rPr lang="en-IN" dirty="0" err="1"/>
              <a:t>Numpy</a:t>
            </a:r>
            <a:r>
              <a:rPr lang="en-IN" dirty="0"/>
              <a:t>/Pandas : Modules of python to work on datasets</a:t>
            </a:r>
          </a:p>
          <a:p>
            <a:r>
              <a:rPr lang="en-IN" dirty="0"/>
              <a:t>Machine Learning </a:t>
            </a:r>
          </a:p>
          <a:p>
            <a:r>
              <a:rPr lang="en-IN" dirty="0"/>
              <a:t>OpenCV/CNN</a:t>
            </a:r>
          </a:p>
          <a:p>
            <a:r>
              <a:rPr lang="en-IN" dirty="0"/>
              <a:t>Python </a:t>
            </a:r>
          </a:p>
          <a:p>
            <a:r>
              <a:rPr lang="en-IN" dirty="0"/>
              <a:t>Flask/Bootstrap/HTML/CSS : To build the frontend and backend of website</a:t>
            </a:r>
          </a:p>
          <a:p>
            <a:endParaRPr lang="en-IN" dirty="0"/>
          </a:p>
        </p:txBody>
      </p:sp>
    </p:spTree>
    <p:extLst>
      <p:ext uri="{BB962C8B-B14F-4D97-AF65-F5344CB8AC3E}">
        <p14:creationId xmlns:p14="http://schemas.microsoft.com/office/powerpoint/2010/main" val="10173848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prstGeom prst="rect">
            <a:avLst/>
          </a:prstGeom>
        </p:spPr>
        <p:txBody>
          <a:bodyPr>
            <a:noAutofit/>
          </a:bodyPr>
          <a:lstStyle/>
          <a:p>
            <a:pPr marL="228600" algn="just">
              <a:lnSpc>
                <a:spcPct val="100000"/>
              </a:lnSpc>
            </a:pPr>
            <a:r>
              <a:rPr lang="en-US" sz="2400" dirty="0">
                <a:latin typeface="Times New Roman" panose="02020603050405020304" pitchFamily="18" charset="0"/>
                <a:cs typeface="Times New Roman" panose="02020603050405020304" pitchFamily="18" charset="0"/>
              </a:rPr>
              <a:t>This project is expected to predict a precise and accurate value of house rent asked by user in Mumbai. The model developed in this project will take image as an input and perform some classification operation to predict a precise value of rent. Through this application users can save a lot of time in researching for market price of house/flats/apartments for a specific location in Mumbai</a:t>
            </a:r>
            <a:r>
              <a:rPr lang="en-US" sz="1600" dirty="0"/>
              <a:t>.</a:t>
            </a:r>
            <a:endParaRPr lang="en-US" sz="2500" dirty="0"/>
          </a:p>
        </p:txBody>
      </p:sp>
      <p:sp>
        <p:nvSpPr>
          <p:cNvPr id="4" name="Date Placeholder 3"/>
          <p:cNvSpPr>
            <a:spLocks noGrp="1"/>
          </p:cNvSpPr>
          <p:nvPr>
            <p:ph type="dt" sz="half" idx="2"/>
          </p:nvPr>
        </p:nvSpPr>
        <p:spPr/>
        <p:txBody>
          <a:bodyPr/>
          <a:lstStyle/>
          <a:p>
            <a:fld id="{8ECF1BBB-D5E3-4D7D-93D8-8901AC810A35}" type="datetime3">
              <a:rPr lang="en-US" smtClean="0"/>
              <a:pPr/>
              <a:t>30 January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prstGeom prst="rect">
            <a:avLst/>
          </a:prstGeom>
        </p:spPr>
        <p:txBody>
          <a:bodyPr>
            <a:normAutofit/>
          </a:bodyPr>
          <a:lstStyle/>
          <a:p>
            <a:r>
              <a:rPr lang="en-US" sz="2400" b="1" dirty="0">
                <a:latin typeface="Times New Roman" panose="02020603050405020304" pitchFamily="18" charset="0"/>
                <a:cs typeface="Times New Roman" panose="02020603050405020304" pitchFamily="18" charset="0"/>
              </a:rPr>
              <a:t>Conclusions:</a:t>
            </a:r>
          </a:p>
          <a:p>
            <a:pPr marL="457200" lvl="1" indent="0">
              <a:buNone/>
            </a:pPr>
            <a:r>
              <a:rPr lang="en-US" sz="2400" dirty="0">
                <a:latin typeface="Times New Roman" panose="02020603050405020304" pitchFamily="18" charset="0"/>
                <a:cs typeface="Times New Roman" panose="02020603050405020304" pitchFamily="18" charset="0"/>
              </a:rPr>
              <a:t>An online system for predicting house rent is an efficient and time saving way to deal 	with problems of uncertainty and regular changes in market prices. This system saves money as well as effort of searching for houses/flats/apartments on rent and proved to 	be the efficient solution for all problems stated above.</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Limitations:</a:t>
            </a:r>
          </a:p>
          <a:p>
            <a:pPr marL="457200" lvl="1" indent="0">
              <a:buNone/>
            </a:pPr>
            <a:r>
              <a:rPr lang="en-US" sz="2400" dirty="0">
                <a:latin typeface="Times New Roman" panose="02020603050405020304" pitchFamily="18" charset="0"/>
                <a:cs typeface="Times New Roman" panose="02020603050405020304" pitchFamily="18" charset="0"/>
              </a:rPr>
              <a:t>Since, property prices fluctuate between high and low frequently thus user sometimes cannot get the result on the running property prices as this system is developed as per the data collected in January 2023.</a:t>
            </a:r>
          </a:p>
        </p:txBody>
      </p:sp>
      <p:sp>
        <p:nvSpPr>
          <p:cNvPr id="4" name="Date Placeholder 3"/>
          <p:cNvSpPr>
            <a:spLocks noGrp="1"/>
          </p:cNvSpPr>
          <p:nvPr>
            <p:ph type="dt" sz="half" idx="2"/>
          </p:nvPr>
        </p:nvSpPr>
        <p:spPr/>
        <p:txBody>
          <a:bodyPr/>
          <a:lstStyle/>
          <a:p>
            <a:fld id="{5B7D0773-A0C8-4514-8B6D-7B894C8639B3}" type="datetime3">
              <a:rPr lang="en-US" smtClean="0"/>
              <a:pPr/>
              <a:t>30 January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30 January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17</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30 January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18</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890380" cy="1860146"/>
          </a:xfrm>
        </p:spPr>
        <p:txBody>
          <a:bodyPr>
            <a:normAutofit fontScale="90000"/>
          </a:bodyPr>
          <a:lstStyle/>
          <a:p>
            <a:r>
              <a:rPr lang="en-US" dirty="0">
                <a:latin typeface="Times New Roman" panose="02020603050405020304" pitchFamily="18" charset="0"/>
                <a:cs typeface="Times New Roman" panose="02020603050405020304" pitchFamily="18" charset="0"/>
              </a:rPr>
              <a:t>House Rent Prediction System</a:t>
            </a:r>
          </a:p>
        </p:txBody>
      </p:sp>
      <p:sp>
        <p:nvSpPr>
          <p:cNvPr id="3" name="Subtitle 2"/>
          <p:cNvSpPr>
            <a:spLocks noGrp="1"/>
          </p:cNvSpPr>
          <p:nvPr>
            <p:ph type="subTitle" idx="1"/>
          </p:nvPr>
        </p:nvSpPr>
        <p:spPr/>
        <p:txBody>
          <a:bodyPr>
            <a:normAutofit fontScale="62500" lnSpcReduction="20000"/>
          </a:bodyPr>
          <a:lstStyle/>
          <a:p>
            <a:pPr algn="l"/>
            <a:r>
              <a:rPr dirty="0">
                <a:latin typeface="Times New Roman" panose="02020603050405020304" pitchFamily="18" charset="0"/>
                <a:cs typeface="Times New Roman" panose="02020603050405020304" pitchFamily="18" charset="0"/>
              </a:rPr>
              <a:t>Submitted </a:t>
            </a:r>
            <a:r>
              <a:rPr dirty="0" err="1">
                <a:latin typeface="Times New Roman" panose="02020603050405020304" pitchFamily="18" charset="0"/>
                <a:cs typeface="Times New Roman" panose="02020603050405020304" pitchFamily="18" charset="0"/>
              </a:rPr>
              <a:t>to:Prof.Priyanka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Jangde</a:t>
            </a:r>
            <a:r>
              <a:rPr dirty="0">
                <a:latin typeface="Times New Roman" panose="02020603050405020304" pitchFamily="18" charset="0"/>
                <a:cs typeface="Times New Roman" panose="02020603050405020304" pitchFamily="18" charset="0"/>
              </a:rPr>
              <a:t>  </a:t>
            </a:r>
          </a:p>
          <a:p>
            <a:pPr algn="ctr"/>
            <a:r>
              <a:rPr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93" y="2448891"/>
            <a:ext cx="5269424" cy="2187227"/>
          </a:xfrm>
        </p:spPr>
        <p:txBody>
          <a:bodyPr anchor="t" anchorCtr="0">
            <a:normAutofit/>
          </a:bodyPr>
          <a:lstStyle/>
          <a:p>
            <a:r>
              <a:rPr sz="3200" dirty="0">
                <a:latin typeface="Times New Roman" panose="02020603050405020304" pitchFamily="18" charset="0"/>
                <a:cs typeface="Times New Roman" panose="02020603050405020304" pitchFamily="18" charset="0"/>
              </a:rPr>
              <a:t>Supervised By:</a:t>
            </a:r>
            <a:br>
              <a:rPr sz="3200" dirty="0">
                <a:latin typeface="Times New Roman" panose="02020603050405020304" pitchFamily="18" charset="0"/>
                <a:cs typeface="Times New Roman" panose="02020603050405020304" pitchFamily="18" charset="0"/>
              </a:rPr>
            </a:br>
            <a:r>
              <a:rPr sz="3200" dirty="0">
                <a:latin typeface="Times New Roman" panose="02020603050405020304" pitchFamily="18" charset="0"/>
                <a:cs typeface="Times New Roman" panose="02020603050405020304" pitchFamily="18" charset="0"/>
              </a:rPr>
              <a:t>Prof. Priyanka </a:t>
            </a:r>
            <a:r>
              <a:rPr sz="3200" dirty="0" err="1">
                <a:latin typeface="Times New Roman" panose="02020603050405020304" pitchFamily="18" charset="0"/>
                <a:cs typeface="Times New Roman" panose="02020603050405020304" pitchFamily="18" charset="0"/>
              </a:rPr>
              <a:t>Jangde</a:t>
            </a:r>
            <a:endParaRPr lang="en-US"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15396" y="1419258"/>
            <a:ext cx="6176603" cy="2827606"/>
          </a:xfrm>
        </p:spPr>
        <p:txBody>
          <a:bodyPr>
            <a:normAutofit/>
          </a:bodyPr>
          <a:lstStyle/>
          <a:p>
            <a:pPr>
              <a:lnSpc>
                <a:spcPct val="120000"/>
              </a:lnSpc>
              <a:spcBef>
                <a:spcPts val="0"/>
              </a:spcBef>
            </a:pPr>
            <a:r>
              <a:rPr lang="en-US" sz="3200" dirty="0">
                <a:solidFill>
                  <a:schemeClr val="tx1"/>
                </a:solidFill>
                <a:latin typeface="Times New Roman" panose="02020603050405020304" pitchFamily="18" charset="0"/>
                <a:cs typeface="Times New Roman" panose="02020603050405020304" pitchFamily="18" charset="0"/>
              </a:rPr>
              <a:t>Submitted By:</a:t>
            </a:r>
          </a:p>
          <a:p>
            <a:pPr>
              <a:lnSpc>
                <a:spcPct val="120000"/>
              </a:lnSpc>
              <a:spcBef>
                <a:spcPts val="0"/>
              </a:spcBef>
            </a:pPr>
            <a:r>
              <a:rPr lang="en-US" sz="3200" dirty="0" err="1">
                <a:solidFill>
                  <a:schemeClr val="tx1"/>
                </a:solidFill>
                <a:latin typeface="Times New Roman" panose="02020603050405020304" pitchFamily="18" charset="0"/>
                <a:cs typeface="Times New Roman" panose="02020603050405020304" pitchFamily="18" charset="0"/>
              </a:rPr>
              <a:t>Aeshna</a:t>
            </a:r>
            <a:r>
              <a:rPr lang="en-US" sz="3200" dirty="0">
                <a:solidFill>
                  <a:schemeClr val="tx1"/>
                </a:solidFill>
                <a:latin typeface="Times New Roman" panose="02020603050405020304" pitchFamily="18" charset="0"/>
                <a:cs typeface="Times New Roman" panose="02020603050405020304" pitchFamily="18" charset="0"/>
              </a:rPr>
              <a:t> Jain( 0827CS201017)</a:t>
            </a:r>
          </a:p>
        </p:txBody>
      </p:sp>
      <p:sp>
        <p:nvSpPr>
          <p:cNvPr id="4" name="Date Placeholder 3"/>
          <p:cNvSpPr>
            <a:spLocks noGrp="1"/>
          </p:cNvSpPr>
          <p:nvPr>
            <p:ph type="dt" sz="half" idx="10"/>
          </p:nvPr>
        </p:nvSpPr>
        <p:spPr/>
        <p:txBody>
          <a:bodyPr/>
          <a:lstStyle/>
          <a:p>
            <a:fld id="{9A1B14C0-9C57-4BFD-9C3E-891C212384C8}" type="datetime3">
              <a:rPr lang="en-US" smtClean="0"/>
              <a:pPr/>
              <a:t>30 January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0"/>
          </p:nvPr>
        </p:nvSpPr>
        <p:spPr>
          <a:prstGeom prst="rect">
            <a:avLst/>
          </a:prstGeo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Whenever the property is offered for rent, it’s difficult to decide its price. It requires much efforts of observing and researching market price for a specific location in Mumbai. </a:t>
            </a:r>
          </a:p>
          <a:p>
            <a:r>
              <a:rPr lang="en-US" sz="2400" dirty="0">
                <a:latin typeface="Times New Roman" panose="02020603050405020304" pitchFamily="18" charset="0"/>
                <a:cs typeface="Times New Roman" panose="02020603050405020304" pitchFamily="18" charset="0"/>
              </a:rPr>
              <a:t>It can also be difficult to calculate how much a tenant will spend on rent based on factors like location and amenities. </a:t>
            </a:r>
          </a:p>
          <a:p>
            <a:r>
              <a:rPr lang="en-US" sz="2400" dirty="0">
                <a:latin typeface="Times New Roman" panose="02020603050405020304" pitchFamily="18" charset="0"/>
                <a:cs typeface="Times New Roman" panose="02020603050405020304" pitchFamily="18" charset="0"/>
              </a:rPr>
              <a:t>Due to this both tenant and landlord faces several issues regarding the price offered for rent. So, the proposed solution is to develop a web application to determine the cost of a rental property based on its location, surroundings, and amenities.</a:t>
            </a:r>
          </a:p>
        </p:txBody>
      </p:sp>
      <p:sp>
        <p:nvSpPr>
          <p:cNvPr id="4" name="Date Placeholder 3"/>
          <p:cNvSpPr>
            <a:spLocks noGrp="1"/>
          </p:cNvSpPr>
          <p:nvPr>
            <p:ph type="dt" sz="half" idx="2"/>
          </p:nvPr>
        </p:nvSpPr>
        <p:spPr/>
        <p:txBody>
          <a:bodyPr/>
          <a:lstStyle/>
          <a:p>
            <a:fld id="{79383796-5F39-4134-BB1F-91570C15A74E}" type="datetime3">
              <a:rPr lang="en-US" smtClean="0"/>
              <a:pPr/>
              <a:t>30 January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project, a website will be created to get the information about the rents of the particular houses/flats/apartments that will be available on the website.</a:t>
            </a:r>
          </a:p>
          <a:p>
            <a:r>
              <a:rPr lang="en-US" sz="2400" dirty="0">
                <a:latin typeface="Times New Roman" panose="02020603050405020304" pitchFamily="18" charset="0"/>
                <a:cs typeface="Times New Roman" panose="02020603050405020304" pitchFamily="18" charset="0"/>
              </a:rPr>
              <a:t> The user can easily know about the rent of a particular house.</a:t>
            </a:r>
          </a:p>
          <a:p>
            <a:r>
              <a:rPr lang="en-US" sz="2400" dirty="0">
                <a:latin typeface="Times New Roman" panose="02020603050405020304" pitchFamily="18" charset="0"/>
                <a:cs typeface="Times New Roman" panose="02020603050405020304" pitchFamily="18" charset="0"/>
              </a:rPr>
              <a:t>User will upload certain specific images of the condition of the house, furniture and certain details of the house.</a:t>
            </a:r>
          </a:p>
          <a:p>
            <a:r>
              <a:rPr lang="en-US" sz="2400" dirty="0">
                <a:latin typeface="Times New Roman" panose="02020603050405020304" pitchFamily="18" charset="0"/>
                <a:cs typeface="Times New Roman" panose="02020603050405020304" pitchFamily="18" charset="0"/>
              </a:rPr>
              <a:t>According to the information provided, the prediction about the rent for the house will be made. </a:t>
            </a:r>
            <a:endParaRPr lang="en-US" sz="2400" b="0" i="0" dirty="0">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r>
              <a:rPr lang="en-US" dirty="0"/>
              <a:t>15 July 2022</a:t>
            </a:r>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To get the correct price of the houses/flats/apartments as per the choice of the user.</a:t>
            </a:r>
            <a:r>
              <a:rPr lang="en-US" sz="3000" dirty="0"/>
              <a:t> </a:t>
            </a:r>
          </a:p>
        </p:txBody>
      </p:sp>
      <p:sp>
        <p:nvSpPr>
          <p:cNvPr id="4" name="Date Placeholder 3"/>
          <p:cNvSpPr>
            <a:spLocks noGrp="1"/>
          </p:cNvSpPr>
          <p:nvPr>
            <p:ph type="dt" sz="half" idx="2"/>
          </p:nvPr>
        </p:nvSpPr>
        <p:spPr/>
        <p:txBody>
          <a:bodyPr/>
          <a:lstStyle/>
          <a:p>
            <a:fld id="{B008B673-7C08-4512-A3B6-F8D71772C357}" type="datetime3">
              <a:rPr lang="en-US" smtClean="0"/>
              <a:pPr/>
              <a:t>30 January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t>✓</a:t>
            </a:r>
            <a:r>
              <a:rPr lang="en-US" sz="2400" dirty="0">
                <a:latin typeface="Times New Roman" panose="02020603050405020304" pitchFamily="18" charset="0"/>
                <a:cs typeface="Times New Roman" panose="02020603050405020304" pitchFamily="18" charset="0"/>
              </a:rPr>
              <a:t>The main objective of this project is to get the correct price of the house that is to be rented. </a:t>
            </a:r>
          </a:p>
          <a:p>
            <a:pPr marL="0" indent="0">
              <a:buNone/>
            </a:pPr>
            <a:r>
              <a:rPr lang="en-US" sz="2400" dirty="0">
                <a:latin typeface="Times New Roman" panose="02020603050405020304" pitchFamily="18" charset="0"/>
                <a:cs typeface="Times New Roman" panose="02020603050405020304" pitchFamily="18" charset="0"/>
              </a:rPr>
              <a:t>✓ This website lets people know about the ongoing rent of property and it's easy for them to decide whether they want to buy a particular property or not. </a:t>
            </a:r>
          </a:p>
          <a:p>
            <a:pPr marL="0" indent="0">
              <a:buNone/>
            </a:pPr>
            <a:r>
              <a:rPr lang="en-US" sz="2400" dirty="0">
                <a:latin typeface="Times New Roman" panose="02020603050405020304" pitchFamily="18" charset="0"/>
                <a:cs typeface="Times New Roman" panose="02020603050405020304" pitchFamily="18" charset="0"/>
              </a:rPr>
              <a:t>✓ This will be helpful for the people living in rented flats/houses as they can upload specific images of the property and get the exact renting price for the particular property.</a:t>
            </a:r>
          </a:p>
          <a:p>
            <a:pPr marL="0" indent="0">
              <a:buNone/>
            </a:pPr>
            <a:r>
              <a:rPr lang="en-US" sz="2400" dirty="0">
                <a:latin typeface="Times New Roman" panose="02020603050405020304" pitchFamily="18" charset="0"/>
                <a:cs typeface="Times New Roman" panose="02020603050405020304" pitchFamily="18" charset="0"/>
              </a:rPr>
              <a:t> ✓ To save the commission given to brokers for referencing any properties. </a:t>
            </a:r>
          </a:p>
        </p:txBody>
      </p:sp>
      <p:sp>
        <p:nvSpPr>
          <p:cNvPr id="4" name="Date Placeholder 3"/>
          <p:cNvSpPr>
            <a:spLocks noGrp="1"/>
          </p:cNvSpPr>
          <p:nvPr>
            <p:ph type="dt" sz="half" idx="2"/>
          </p:nvPr>
        </p:nvSpPr>
        <p:spPr/>
        <p:txBody>
          <a:bodyPr/>
          <a:lstStyle/>
          <a:p>
            <a:fld id="{B5199DD8-BD4A-4CFD-B98A-9353AD2577AB}" type="datetime3">
              <a:rPr lang="en-US" smtClean="0"/>
              <a:pPr/>
              <a:t>30 January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4" name="Date Placeholder 3"/>
          <p:cNvSpPr>
            <a:spLocks noGrp="1"/>
          </p:cNvSpPr>
          <p:nvPr>
            <p:ph type="dt" sz="half" idx="2"/>
          </p:nvPr>
        </p:nvSpPr>
        <p:spPr/>
        <p:txBody>
          <a:bodyPr/>
          <a:lstStyle/>
          <a:p>
            <a:fld id="{0673EE94-23FD-4634-B22A-DDFE7C35FD25}" type="datetime3">
              <a:rPr lang="en-US" smtClean="0"/>
              <a:pPr/>
              <a:t>30 January 2023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7" name="Content Placeholder 6">
            <a:extLst>
              <a:ext uri="{FF2B5EF4-FFF2-40B4-BE49-F238E27FC236}">
                <a16:creationId xmlns:a16="http://schemas.microsoft.com/office/drawing/2014/main" id="{0F9AEA2E-82CD-E002-DC2D-79FBCF8AE23F}"/>
              </a:ext>
            </a:extLst>
          </p:cNvPr>
          <p:cNvSpPr>
            <a:spLocks noGrp="1"/>
          </p:cNvSpPr>
          <p:nvPr>
            <p:ph sz="quarter" idx="10"/>
          </p:nvPr>
        </p:nvSpPr>
        <p:spPr/>
        <p:txBody>
          <a:bodyPr>
            <a:noAutofit/>
          </a:bodyPr>
          <a:lstStyle/>
          <a:p>
            <a:r>
              <a:rPr lang="en-US" sz="2400" dirty="0">
                <a:latin typeface="Times New Roman" panose="02020603050405020304" pitchFamily="18" charset="0"/>
                <a:cs typeface="Times New Roman" panose="02020603050405020304" pitchFamily="18" charset="0"/>
              </a:rPr>
              <a:t>Operating System : Windows 10 or higher version</a:t>
            </a:r>
          </a:p>
          <a:p>
            <a:r>
              <a:rPr lang="en-US" sz="2400" dirty="0">
                <a:latin typeface="Times New Roman" panose="02020603050405020304" pitchFamily="18" charset="0"/>
                <a:cs typeface="Times New Roman" panose="02020603050405020304" pitchFamily="18" charset="0"/>
              </a:rPr>
              <a:t>Minimum 16GB RAM</a:t>
            </a:r>
          </a:p>
          <a:p>
            <a:r>
              <a:rPr lang="en-US" sz="2400" dirty="0">
                <a:latin typeface="Times New Roman" panose="02020603050405020304" pitchFamily="18" charset="0"/>
                <a:cs typeface="Times New Roman" panose="02020603050405020304" pitchFamily="18" charset="0"/>
              </a:rPr>
              <a:t>Python IDE</a:t>
            </a:r>
          </a:p>
          <a:p>
            <a:pPr marL="0" indent="0">
              <a:buNone/>
            </a:pPr>
            <a:r>
              <a:rPr lang="en-IN" sz="2400" b="1" dirty="0"/>
              <a:t>Non-Functional Requirements:</a:t>
            </a:r>
          </a:p>
          <a:p>
            <a:pPr marL="0" indent="0">
              <a:buNone/>
            </a:pPr>
            <a:r>
              <a:rPr lang="en-IN" sz="2400" dirty="0"/>
              <a:t>This website can run on any web browser.</a:t>
            </a:r>
          </a:p>
          <a:p>
            <a:r>
              <a:rPr lang="en-IN" sz="2400" dirty="0"/>
              <a:t> Security</a:t>
            </a:r>
          </a:p>
          <a:p>
            <a:r>
              <a:rPr lang="en-IN" sz="2400" dirty="0"/>
              <a:t> Usability</a:t>
            </a:r>
          </a:p>
          <a:p>
            <a:r>
              <a:rPr lang="en-IN" sz="2400" dirty="0"/>
              <a:t> Scalability</a:t>
            </a:r>
          </a:p>
          <a:p>
            <a:r>
              <a:rPr lang="en-IN" sz="2400" dirty="0"/>
              <a:t> Performance</a:t>
            </a:r>
          </a:p>
          <a:p>
            <a:r>
              <a:rPr lang="en-IN" sz="2400" dirty="0"/>
              <a:t> Maintainability</a:t>
            </a:r>
          </a:p>
          <a:p>
            <a:endParaRPr lang="en-US" sz="2400" dirty="0">
              <a:latin typeface="Times New Roman" panose="02020603050405020304" pitchFamily="18" charset="0"/>
              <a:cs typeface="Times New Roman" panose="02020603050405020304" pitchFamily="18" charset="0"/>
            </a:endParaRPr>
          </a:p>
          <a:p>
            <a:pPr marL="0" indent="0">
              <a:buNone/>
            </a:pPr>
            <a:endParaRPr lang="en-US" sz="3000" dirty="0"/>
          </a:p>
        </p:txBody>
      </p:sp>
    </p:spTree>
    <p:extLst>
      <p:ext uri="{BB962C8B-B14F-4D97-AF65-F5344CB8AC3E}">
        <p14:creationId xmlns:p14="http://schemas.microsoft.com/office/powerpoint/2010/main" val="2302879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C0B1-E76A-8AC5-1F36-0CCE2466686B}"/>
              </a:ext>
            </a:extLst>
          </p:cNvPr>
          <p:cNvSpPr>
            <a:spLocks noGrp="1"/>
          </p:cNvSpPr>
          <p:nvPr>
            <p:ph type="title"/>
          </p:nvPr>
        </p:nvSpPr>
        <p:spPr/>
        <p:txBody>
          <a:bodyPr/>
          <a:lstStyle/>
          <a:p>
            <a:r>
              <a:rPr lang="en-IN" dirty="0"/>
              <a:t>Solution Proposed</a:t>
            </a:r>
          </a:p>
        </p:txBody>
      </p:sp>
      <p:sp>
        <p:nvSpPr>
          <p:cNvPr id="3" name="Date Placeholder 2">
            <a:extLst>
              <a:ext uri="{FF2B5EF4-FFF2-40B4-BE49-F238E27FC236}">
                <a16:creationId xmlns:a16="http://schemas.microsoft.com/office/drawing/2014/main" id="{DC5EFDE0-9CFA-3EDE-3A8E-FB97305D74C1}"/>
              </a:ext>
            </a:extLst>
          </p:cNvPr>
          <p:cNvSpPr>
            <a:spLocks noGrp="1"/>
          </p:cNvSpPr>
          <p:nvPr>
            <p:ph type="dt" sz="half" idx="2"/>
          </p:nvPr>
        </p:nvSpPr>
        <p:spPr/>
        <p:txBody>
          <a:bodyPr/>
          <a:lstStyle/>
          <a:p>
            <a:fld id="{6B4D52C1-AC35-45F3-96F2-AA0057DDFF5B}" type="datetime3">
              <a:rPr lang="en-US" smtClean="0"/>
              <a:pPr/>
              <a:t>30 January 2023</a:t>
            </a:fld>
            <a:endParaRPr lang="en-US" dirty="0"/>
          </a:p>
        </p:txBody>
      </p:sp>
      <p:sp>
        <p:nvSpPr>
          <p:cNvPr id="4" name="Footer Placeholder 3">
            <a:extLst>
              <a:ext uri="{FF2B5EF4-FFF2-40B4-BE49-F238E27FC236}">
                <a16:creationId xmlns:a16="http://schemas.microsoft.com/office/drawing/2014/main" id="{A9F16170-A9A1-685A-B406-0396D4EE4A9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BC091A71-2ED5-A6D4-4DD6-41D5378C8A57}"/>
              </a:ext>
            </a:extLst>
          </p:cNvPr>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Content Placeholder 5">
            <a:extLst>
              <a:ext uri="{FF2B5EF4-FFF2-40B4-BE49-F238E27FC236}">
                <a16:creationId xmlns:a16="http://schemas.microsoft.com/office/drawing/2014/main" id="{C1BAB0ED-98E1-860F-ECFF-9C38A869239E}"/>
              </a:ext>
            </a:extLst>
          </p:cNvPr>
          <p:cNvSpPr>
            <a:spLocks noGrp="1"/>
          </p:cNvSpPr>
          <p:nvPr>
            <p:ph sz="quarter" idx="10"/>
          </p:nvPr>
        </p:nvSpPr>
        <p:spPr/>
        <p:txBody>
          <a:bodyPr/>
          <a:lstStyle/>
          <a:p>
            <a:r>
              <a:rPr lang="en-IN" dirty="0"/>
              <a:t>First, a dataset will be prepared by scrapping the data from different websites.</a:t>
            </a:r>
          </a:p>
          <a:p>
            <a:r>
              <a:rPr lang="en-IN" dirty="0"/>
              <a:t>This will include mainly two parts :</a:t>
            </a:r>
          </a:p>
          <a:p>
            <a:pPr marL="514350" indent="-514350">
              <a:buAutoNum type="arabicPeriod"/>
            </a:pPr>
            <a:r>
              <a:rPr lang="en-IN" dirty="0"/>
              <a:t>Collecting image dataset from Kaggle.com</a:t>
            </a:r>
          </a:p>
          <a:p>
            <a:pPr marL="514350" indent="-514350">
              <a:buAutoNum type="arabicPeriod"/>
            </a:pPr>
            <a:r>
              <a:rPr lang="en-IN" dirty="0"/>
              <a:t>Collecting the information about the houses/flats/apartments from magicbricks.com</a:t>
            </a:r>
          </a:p>
        </p:txBody>
      </p:sp>
    </p:spTree>
    <p:extLst>
      <p:ext uri="{BB962C8B-B14F-4D97-AF65-F5344CB8AC3E}">
        <p14:creationId xmlns:p14="http://schemas.microsoft.com/office/powerpoint/2010/main" val="3701693892"/>
      </p:ext>
    </p:extLst>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12204</TotalTime>
  <Words>1194</Words>
  <Application>Microsoft Office PowerPoint</Application>
  <PresentationFormat>Widescreen</PresentationFormat>
  <Paragraphs>130</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Courier New</vt:lpstr>
      <vt:lpstr>Lucida Console</vt:lpstr>
      <vt:lpstr>Segoe UI</vt:lpstr>
      <vt:lpstr>Times New Roman</vt:lpstr>
      <vt:lpstr>Wingdings</vt:lpstr>
      <vt:lpstr>WelcomeDoc</vt:lpstr>
      <vt:lpstr>PowerPoint Presentation</vt:lpstr>
      <vt:lpstr>House Rent Prediction System</vt:lpstr>
      <vt:lpstr>Supervised By: Prof. Priyanka Jangde</vt:lpstr>
      <vt:lpstr>Abstract</vt:lpstr>
      <vt:lpstr>Introduction </vt:lpstr>
      <vt:lpstr>The Problem Statement</vt:lpstr>
      <vt:lpstr>Objectives</vt:lpstr>
      <vt:lpstr>Requirement Analysis</vt:lpstr>
      <vt:lpstr>Solution Proposed</vt:lpstr>
      <vt:lpstr>Collecting the information about the houses/flats/apartments</vt:lpstr>
      <vt:lpstr>Model Building</vt:lpstr>
      <vt:lpstr>Model Building</vt:lpstr>
      <vt:lpstr>Binding together with Website</vt:lpstr>
      <vt:lpstr>Technologies Used</vt:lpstr>
      <vt:lpstr>The Outcome Discussion</vt:lpstr>
      <vt:lpstr>Conclusion and Limitation</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Prashita Jain</cp:lastModifiedBy>
  <cp:revision>47</cp:revision>
  <dcterms:created xsi:type="dcterms:W3CDTF">2014-03-28T16:17:36Z</dcterms:created>
  <dcterms:modified xsi:type="dcterms:W3CDTF">2023-01-30T16:56:17Z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