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7053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8646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19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40418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3961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1798141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94580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27634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5821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69512-994B-4D60-88D9-C2DEDBD84AC3}"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0415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69512-994B-4D60-88D9-C2DEDBD84AC3}"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118222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69512-994B-4D60-88D9-C2DEDBD84AC3}"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9458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69512-994B-4D60-88D9-C2DEDBD84AC3}"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07857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69512-994B-4D60-88D9-C2DEDBD84AC3}"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7207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69512-994B-4D60-88D9-C2DEDBD84AC3}"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310055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69512-994B-4D60-88D9-C2DEDBD84AC3}"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3DAC36-DF7F-4458-8E7D-9A79930466DE}" type="slidenum">
              <a:rPr lang="en-IN" smtClean="0"/>
              <a:t>‹#›</a:t>
            </a:fld>
            <a:endParaRPr lang="en-IN"/>
          </a:p>
        </p:txBody>
      </p:sp>
    </p:spTree>
    <p:extLst>
      <p:ext uri="{BB962C8B-B14F-4D97-AF65-F5344CB8AC3E}">
        <p14:creationId xmlns:p14="http://schemas.microsoft.com/office/powerpoint/2010/main" val="181564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C69512-994B-4D60-88D9-C2DEDBD84AC3}" type="datetimeFigureOut">
              <a:rPr lang="en-IN" smtClean="0"/>
              <a:t>23-04-2023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3DAC36-DF7F-4458-8E7D-9A79930466DE}" type="slidenum">
              <a:rPr lang="en-IN" smtClean="0"/>
              <a:t>‹#›</a:t>
            </a:fld>
            <a:endParaRPr lang="en-IN"/>
          </a:p>
        </p:txBody>
      </p:sp>
    </p:spTree>
    <p:extLst>
      <p:ext uri="{BB962C8B-B14F-4D97-AF65-F5344CB8AC3E}">
        <p14:creationId xmlns:p14="http://schemas.microsoft.com/office/powerpoint/2010/main" val="13433356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E1D1-141D-7B43-8C3B-57256D1AC07E}"/>
              </a:ext>
            </a:extLst>
          </p:cNvPr>
          <p:cNvSpPr>
            <a:spLocks noGrp="1"/>
          </p:cNvSpPr>
          <p:nvPr>
            <p:ph type="ctrTitle"/>
          </p:nvPr>
        </p:nvSpPr>
        <p:spPr>
          <a:xfrm>
            <a:off x="270589" y="139960"/>
            <a:ext cx="11849876" cy="3370004"/>
          </a:xfrm>
        </p:spPr>
        <p:txBody>
          <a:bodyPr>
            <a:normAutofit/>
          </a:bodyPr>
          <a:lstStyle/>
          <a:p>
            <a:r>
              <a:rPr lang="en-IN" sz="4900" dirty="0">
                <a:solidFill>
                  <a:srgbClr val="002060"/>
                </a:solidFill>
              </a:rPr>
              <a:t>CAPSTONE</a:t>
            </a:r>
            <a:r>
              <a:rPr lang="en-IN" dirty="0"/>
              <a:t> </a:t>
            </a:r>
            <a:r>
              <a:rPr lang="en-IN" sz="4900" dirty="0">
                <a:solidFill>
                  <a:srgbClr val="002060"/>
                </a:solidFill>
              </a:rPr>
              <a:t>PROJECT-2</a:t>
            </a:r>
            <a:br>
              <a:rPr lang="en-IN" dirty="0"/>
            </a:br>
            <a:r>
              <a:rPr lang="en-IN" sz="3600" dirty="0">
                <a:solidFill>
                  <a:schemeClr val="bg2">
                    <a:lumMod val="25000"/>
                  </a:schemeClr>
                </a:solidFill>
              </a:rPr>
              <a:t>on</a:t>
            </a:r>
            <a:br>
              <a:rPr lang="en-IN" dirty="0"/>
            </a:br>
            <a:r>
              <a:rPr lang="en-IN" dirty="0">
                <a:solidFill>
                  <a:srgbClr val="C00000"/>
                </a:solidFill>
              </a:rPr>
              <a:t>NETFLIX</a:t>
            </a:r>
            <a:r>
              <a:rPr lang="en-IN" dirty="0"/>
              <a:t> </a:t>
            </a:r>
            <a:r>
              <a:rPr lang="en-IN" dirty="0">
                <a:solidFill>
                  <a:srgbClr val="C00000"/>
                </a:solidFill>
              </a:rPr>
              <a:t>MOVIES</a:t>
            </a:r>
            <a:r>
              <a:rPr lang="en-IN" dirty="0"/>
              <a:t> </a:t>
            </a:r>
            <a:r>
              <a:rPr lang="en-IN" dirty="0">
                <a:solidFill>
                  <a:srgbClr val="C00000"/>
                </a:solidFill>
              </a:rPr>
              <a:t>AND</a:t>
            </a:r>
            <a:r>
              <a:rPr lang="en-IN" dirty="0"/>
              <a:t> </a:t>
            </a:r>
            <a:r>
              <a:rPr lang="en-IN" dirty="0">
                <a:solidFill>
                  <a:srgbClr val="C00000"/>
                </a:solidFill>
              </a:rPr>
              <a:t>TV</a:t>
            </a:r>
            <a:r>
              <a:rPr lang="en-IN" dirty="0"/>
              <a:t> </a:t>
            </a:r>
            <a:r>
              <a:rPr lang="en-IN" dirty="0">
                <a:solidFill>
                  <a:srgbClr val="C00000"/>
                </a:solidFill>
              </a:rPr>
              <a:t>SHOWS</a:t>
            </a:r>
            <a:r>
              <a:rPr lang="en-IN" dirty="0"/>
              <a:t> </a:t>
            </a:r>
            <a:r>
              <a:rPr lang="en-IN" dirty="0">
                <a:solidFill>
                  <a:srgbClr val="C00000"/>
                </a:solidFill>
              </a:rPr>
              <a:t>CLUSTERING</a:t>
            </a:r>
          </a:p>
        </p:txBody>
      </p:sp>
      <p:sp>
        <p:nvSpPr>
          <p:cNvPr id="3" name="Subtitle 2">
            <a:extLst>
              <a:ext uri="{FF2B5EF4-FFF2-40B4-BE49-F238E27FC236}">
                <a16:creationId xmlns:a16="http://schemas.microsoft.com/office/drawing/2014/main" id="{A6750534-A65C-D28D-F8D7-FFBCB4749150}"/>
              </a:ext>
            </a:extLst>
          </p:cNvPr>
          <p:cNvSpPr>
            <a:spLocks noGrp="1"/>
          </p:cNvSpPr>
          <p:nvPr>
            <p:ph type="subTitle" idx="1"/>
          </p:nvPr>
        </p:nvSpPr>
        <p:spPr/>
        <p:txBody>
          <a:bodyPr>
            <a:normAutofit fontScale="92500" lnSpcReduction="10000"/>
          </a:bodyPr>
          <a:lstStyle/>
          <a:p>
            <a:r>
              <a:rPr lang="en-IN" dirty="0"/>
              <a:t>BY</a:t>
            </a:r>
          </a:p>
          <a:p>
            <a:r>
              <a:rPr lang="en-IN" sz="4800" dirty="0">
                <a:solidFill>
                  <a:srgbClr val="FF0000"/>
                </a:solidFill>
              </a:rPr>
              <a:t>AESHU</a:t>
            </a:r>
            <a:r>
              <a:rPr lang="en-IN" dirty="0"/>
              <a:t> </a:t>
            </a:r>
            <a:r>
              <a:rPr lang="en-IN" sz="4800" dirty="0">
                <a:solidFill>
                  <a:srgbClr val="FF0000"/>
                </a:solidFill>
              </a:rPr>
              <a:t>AGARWAL</a:t>
            </a:r>
          </a:p>
        </p:txBody>
      </p:sp>
    </p:spTree>
    <p:extLst>
      <p:ext uri="{BB962C8B-B14F-4D97-AF65-F5344CB8AC3E}">
        <p14:creationId xmlns:p14="http://schemas.microsoft.com/office/powerpoint/2010/main" val="131185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0944-093D-B0D6-C79F-CF98D984812E}"/>
              </a:ext>
            </a:extLst>
          </p:cNvPr>
          <p:cNvSpPr>
            <a:spLocks noGrp="1"/>
          </p:cNvSpPr>
          <p:nvPr>
            <p:ph type="title"/>
          </p:nvPr>
        </p:nvSpPr>
        <p:spPr>
          <a:xfrm>
            <a:off x="195942" y="-111967"/>
            <a:ext cx="8928769" cy="1386891"/>
          </a:xfrm>
        </p:spPr>
        <p:txBody>
          <a:bodyPr>
            <a:normAutofit/>
          </a:bodyPr>
          <a:lstStyle/>
          <a:p>
            <a:r>
              <a:rPr lang="en-IN" sz="4000" dirty="0">
                <a:solidFill>
                  <a:srgbClr val="FF0000"/>
                </a:solidFill>
              </a:rPr>
              <a:t>CONTENTS</a:t>
            </a:r>
          </a:p>
        </p:txBody>
      </p:sp>
      <p:sp>
        <p:nvSpPr>
          <p:cNvPr id="3" name="Content Placeholder 2">
            <a:extLst>
              <a:ext uri="{FF2B5EF4-FFF2-40B4-BE49-F238E27FC236}">
                <a16:creationId xmlns:a16="http://schemas.microsoft.com/office/drawing/2014/main" id="{369682D9-95CC-7D32-2888-E7BEC8EF99C1}"/>
              </a:ext>
            </a:extLst>
          </p:cNvPr>
          <p:cNvSpPr>
            <a:spLocks noGrp="1"/>
          </p:cNvSpPr>
          <p:nvPr>
            <p:ph idx="1"/>
          </p:nvPr>
        </p:nvSpPr>
        <p:spPr>
          <a:xfrm>
            <a:off x="195943" y="643812"/>
            <a:ext cx="9078059" cy="6036906"/>
          </a:xfrm>
        </p:spPr>
        <p:txBody>
          <a:bodyPr/>
          <a:lstStyle/>
          <a:p>
            <a:r>
              <a:rPr lang="en-IN" dirty="0"/>
              <a:t>Introduction</a:t>
            </a:r>
          </a:p>
          <a:p>
            <a:r>
              <a:rPr lang="en-IN" dirty="0"/>
              <a:t>Problem Statement</a:t>
            </a:r>
          </a:p>
          <a:p>
            <a:r>
              <a:rPr lang="en-IN" dirty="0"/>
              <a:t>Data Description</a:t>
            </a:r>
          </a:p>
          <a:p>
            <a:r>
              <a:rPr lang="en-IN" dirty="0"/>
              <a:t>Null Value</a:t>
            </a:r>
          </a:p>
          <a:p>
            <a:r>
              <a:rPr lang="en-IN" dirty="0"/>
              <a:t>Exploratory Data Analysis</a:t>
            </a:r>
          </a:p>
          <a:p>
            <a:r>
              <a:rPr lang="en-IN" dirty="0"/>
              <a:t>Data Cleaning</a:t>
            </a:r>
          </a:p>
          <a:p>
            <a:r>
              <a:rPr lang="en-IN" dirty="0"/>
              <a:t>Topic modelling</a:t>
            </a:r>
          </a:p>
          <a:p>
            <a:r>
              <a:rPr lang="en-IN" dirty="0"/>
              <a:t>Model Implementation</a:t>
            </a:r>
          </a:p>
          <a:p>
            <a:r>
              <a:rPr lang="en-IN" dirty="0"/>
              <a:t>K-means</a:t>
            </a:r>
          </a:p>
          <a:p>
            <a:r>
              <a:rPr lang="en-IN" dirty="0"/>
              <a:t>Cluster Analysis</a:t>
            </a:r>
          </a:p>
        </p:txBody>
      </p:sp>
      <p:pic>
        <p:nvPicPr>
          <p:cNvPr id="5" name="Picture 4">
            <a:extLst>
              <a:ext uri="{FF2B5EF4-FFF2-40B4-BE49-F238E27FC236}">
                <a16:creationId xmlns:a16="http://schemas.microsoft.com/office/drawing/2014/main" id="{69296ACF-28A3-61B8-EC43-0C512DC93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350" y="444500"/>
            <a:ext cx="7063274" cy="5023240"/>
          </a:xfrm>
          <a:prstGeom prst="rect">
            <a:avLst/>
          </a:prstGeom>
        </p:spPr>
      </p:pic>
    </p:spTree>
    <p:extLst>
      <p:ext uri="{BB962C8B-B14F-4D97-AF65-F5344CB8AC3E}">
        <p14:creationId xmlns:p14="http://schemas.microsoft.com/office/powerpoint/2010/main" val="139592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69C9-1DE5-B256-3103-FCF80913F626}"/>
              </a:ext>
            </a:extLst>
          </p:cNvPr>
          <p:cNvSpPr>
            <a:spLocks noGrp="1"/>
          </p:cNvSpPr>
          <p:nvPr>
            <p:ph type="title"/>
          </p:nvPr>
        </p:nvSpPr>
        <p:spPr>
          <a:xfrm>
            <a:off x="195943" y="1"/>
            <a:ext cx="9078059" cy="816638"/>
          </a:xfrm>
        </p:spPr>
        <p:txBody>
          <a:bodyPr/>
          <a:lstStyle/>
          <a:p>
            <a:r>
              <a:rPr lang="en-IN" dirty="0">
                <a:solidFill>
                  <a:srgbClr val="FF0000"/>
                </a:solidFill>
              </a:rPr>
              <a:t>Problem</a:t>
            </a:r>
            <a:r>
              <a:rPr lang="en-IN" dirty="0"/>
              <a:t> </a:t>
            </a:r>
            <a:r>
              <a:rPr lang="en-IN" dirty="0">
                <a:solidFill>
                  <a:srgbClr val="FF0000"/>
                </a:solidFill>
              </a:rPr>
              <a:t>Statement</a:t>
            </a:r>
          </a:p>
        </p:txBody>
      </p:sp>
      <p:sp>
        <p:nvSpPr>
          <p:cNvPr id="3" name="Content Placeholder 2">
            <a:extLst>
              <a:ext uri="{FF2B5EF4-FFF2-40B4-BE49-F238E27FC236}">
                <a16:creationId xmlns:a16="http://schemas.microsoft.com/office/drawing/2014/main" id="{70EFBF42-AC8F-5826-DD3C-7792536AAC8B}"/>
              </a:ext>
            </a:extLst>
          </p:cNvPr>
          <p:cNvSpPr>
            <a:spLocks noGrp="1"/>
          </p:cNvSpPr>
          <p:nvPr>
            <p:ph idx="1"/>
          </p:nvPr>
        </p:nvSpPr>
        <p:spPr>
          <a:xfrm>
            <a:off x="294778" y="816639"/>
            <a:ext cx="9455711" cy="5224723"/>
          </a:xfrm>
        </p:spPr>
        <p:txBody>
          <a:bodyPr>
            <a:normAutofit/>
          </a:bodyPr>
          <a:lstStyle/>
          <a:p>
            <a:r>
              <a:rPr lang="en-IN" sz="2000" dirty="0"/>
              <a:t>This dataset consists of tv shows and movies available on Netflix as of 2019. The dataset is collected from flexible which is a third-party Netflix search engine.</a:t>
            </a:r>
          </a:p>
          <a:p>
            <a:r>
              <a:rPr lang="en-IN" sz="2000" dirty="0"/>
              <a:t>In 2018, they released on interesting report which shows that the number of tv shows an Netflix has nearly tripled since 2010.The streaming service’s number of movies has decreased by more than 2,000 tiles.</a:t>
            </a:r>
          </a:p>
          <a:p>
            <a:r>
              <a:rPr lang="en-IN" sz="2000" dirty="0"/>
              <a:t>Integrating the dataset with other external dataset such as tomatoes, can also provide many interesting findings.</a:t>
            </a:r>
          </a:p>
          <a:p>
            <a:pPr marL="0" indent="0">
              <a:buNone/>
            </a:pPr>
            <a:endParaRPr lang="en-IN" dirty="0"/>
          </a:p>
          <a:p>
            <a:pPr marL="0" indent="0">
              <a:buNone/>
            </a:pPr>
            <a:r>
              <a:rPr lang="en-IN" dirty="0"/>
              <a:t>In this project, you are required to do</a:t>
            </a:r>
          </a:p>
          <a:p>
            <a:pPr>
              <a:buAutoNum type="arabicPeriod"/>
            </a:pPr>
            <a:r>
              <a:rPr lang="en-IN" dirty="0"/>
              <a:t>Exploratory Data Analysis</a:t>
            </a:r>
          </a:p>
          <a:p>
            <a:pPr>
              <a:buAutoNum type="arabicPeriod"/>
            </a:pPr>
            <a:r>
              <a:rPr lang="en-IN" dirty="0"/>
              <a:t>Understanding What type content is available in different countries.</a:t>
            </a:r>
          </a:p>
          <a:p>
            <a:pPr>
              <a:buAutoNum type="arabicPeriod"/>
            </a:pPr>
            <a:r>
              <a:rPr lang="en-IN" dirty="0"/>
              <a:t>Clustering similar content by matching text based features.</a:t>
            </a:r>
          </a:p>
          <a:p>
            <a:pPr marL="0" indent="0">
              <a:buNone/>
            </a:pPr>
            <a:r>
              <a:rPr lang="en-IN" dirty="0"/>
              <a:t> </a:t>
            </a:r>
          </a:p>
        </p:txBody>
      </p:sp>
    </p:spTree>
    <p:extLst>
      <p:ext uri="{BB962C8B-B14F-4D97-AF65-F5344CB8AC3E}">
        <p14:creationId xmlns:p14="http://schemas.microsoft.com/office/powerpoint/2010/main" val="8611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64D1-6A50-864C-B13C-FE73093AD88C}"/>
              </a:ext>
            </a:extLst>
          </p:cNvPr>
          <p:cNvSpPr>
            <a:spLocks noGrp="1"/>
          </p:cNvSpPr>
          <p:nvPr>
            <p:ph type="title"/>
          </p:nvPr>
        </p:nvSpPr>
        <p:spPr>
          <a:xfrm>
            <a:off x="130629" y="83976"/>
            <a:ext cx="9143373" cy="905069"/>
          </a:xfrm>
        </p:spPr>
        <p:txBody>
          <a:bodyPr/>
          <a:lstStyle/>
          <a:p>
            <a:r>
              <a:rPr lang="en-IN" dirty="0">
                <a:solidFill>
                  <a:srgbClr val="FF0000"/>
                </a:solidFill>
              </a:rPr>
              <a:t>Data</a:t>
            </a:r>
            <a:r>
              <a:rPr lang="en-IN" dirty="0"/>
              <a:t> </a:t>
            </a:r>
            <a:r>
              <a:rPr lang="en-IN" dirty="0">
                <a:solidFill>
                  <a:srgbClr val="FF0000"/>
                </a:solidFill>
              </a:rPr>
              <a:t>Description</a:t>
            </a:r>
          </a:p>
        </p:txBody>
      </p:sp>
      <p:sp>
        <p:nvSpPr>
          <p:cNvPr id="3" name="Content Placeholder 2">
            <a:extLst>
              <a:ext uri="{FF2B5EF4-FFF2-40B4-BE49-F238E27FC236}">
                <a16:creationId xmlns:a16="http://schemas.microsoft.com/office/drawing/2014/main" id="{30C84B7E-BA83-9967-675D-807C01CD554F}"/>
              </a:ext>
            </a:extLst>
          </p:cNvPr>
          <p:cNvSpPr>
            <a:spLocks noGrp="1"/>
          </p:cNvSpPr>
          <p:nvPr>
            <p:ph idx="1"/>
          </p:nvPr>
        </p:nvSpPr>
        <p:spPr>
          <a:xfrm>
            <a:off x="261257" y="1054359"/>
            <a:ext cx="9012745" cy="5495731"/>
          </a:xfrm>
        </p:spPr>
        <p:txBody>
          <a:bodyPr/>
          <a:lstStyle/>
          <a:p>
            <a:r>
              <a:rPr lang="en-IN" dirty="0"/>
              <a:t>The data was collected from flexible which is third party </a:t>
            </a:r>
            <a:r>
              <a:rPr lang="en-IN" dirty="0" err="1"/>
              <a:t>netflix</a:t>
            </a:r>
            <a:r>
              <a:rPr lang="en-IN" dirty="0"/>
              <a:t> search engine. The dataset consists of movies and tv shows data till 2019.</a:t>
            </a:r>
          </a:p>
          <a:p>
            <a:r>
              <a:rPr lang="en-IN" dirty="0"/>
              <a:t>The dataset consists of eleven textual columns and one numeric column.</a:t>
            </a:r>
          </a:p>
          <a:p>
            <a:pPr marL="0" indent="0">
              <a:buNone/>
            </a:pPr>
            <a:endParaRPr lang="en-IN" dirty="0"/>
          </a:p>
          <a:p>
            <a:pPr marL="0" indent="0">
              <a:buNone/>
            </a:pPr>
            <a:endParaRPr lang="en-IN" dirty="0"/>
          </a:p>
          <a:p>
            <a:pPr marL="0" indent="0">
              <a:buNone/>
            </a:pPr>
            <a:r>
              <a:rPr lang="en-IN" dirty="0"/>
              <a:t>Attribute Information:</a:t>
            </a:r>
          </a:p>
          <a:p>
            <a:pPr>
              <a:buAutoNum type="arabicPeriod"/>
            </a:pPr>
            <a:r>
              <a:rPr lang="en-IN" dirty="0" err="1"/>
              <a:t>show_id</a:t>
            </a:r>
            <a:r>
              <a:rPr lang="en-IN" dirty="0"/>
              <a:t> : unique ID for every movie</a:t>
            </a:r>
          </a:p>
          <a:p>
            <a:pPr>
              <a:buAutoNum type="arabicPeriod"/>
            </a:pPr>
            <a:r>
              <a:rPr lang="en-IN" dirty="0"/>
              <a:t> type : identifier a movie or tv shows</a:t>
            </a:r>
          </a:p>
          <a:p>
            <a:pPr>
              <a:buAutoNum type="arabicPeriod"/>
            </a:pPr>
            <a:r>
              <a:rPr lang="en-IN" dirty="0"/>
              <a:t>title: title of the movie’</a:t>
            </a:r>
          </a:p>
          <a:p>
            <a:pPr>
              <a:buAutoNum type="arabicPeriod"/>
            </a:pPr>
            <a:r>
              <a:rPr lang="en-IN" dirty="0"/>
              <a:t>Director: director of the movie</a:t>
            </a:r>
          </a:p>
          <a:p>
            <a:pPr>
              <a:buAutoNum type="arabicPeriod"/>
            </a:pPr>
            <a:r>
              <a:rPr lang="en-IN" dirty="0"/>
              <a:t>Cast: actors involved in the movie</a:t>
            </a:r>
          </a:p>
          <a:p>
            <a:pPr>
              <a:buAutoNum type="arabicPeriod"/>
            </a:pPr>
            <a:r>
              <a:rPr lang="en-IN" dirty="0"/>
              <a:t>Country: country where the movie was produced</a:t>
            </a:r>
          </a:p>
          <a:p>
            <a:pPr>
              <a:buAutoNum type="arabicPeriod"/>
            </a:pPr>
            <a:r>
              <a:rPr lang="en-IN" dirty="0"/>
              <a:t>Duration: total duration</a:t>
            </a:r>
          </a:p>
        </p:txBody>
      </p:sp>
    </p:spTree>
    <p:extLst>
      <p:ext uri="{BB962C8B-B14F-4D97-AF65-F5344CB8AC3E}">
        <p14:creationId xmlns:p14="http://schemas.microsoft.com/office/powerpoint/2010/main" val="91489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A07F-9BB7-EC0D-4EB5-EF92BCFC0D3F}"/>
              </a:ext>
            </a:extLst>
          </p:cNvPr>
          <p:cNvSpPr>
            <a:spLocks noGrp="1"/>
          </p:cNvSpPr>
          <p:nvPr>
            <p:ph type="title"/>
          </p:nvPr>
        </p:nvSpPr>
        <p:spPr>
          <a:xfrm>
            <a:off x="121298" y="149290"/>
            <a:ext cx="9152704" cy="811763"/>
          </a:xfrm>
        </p:spPr>
        <p:txBody>
          <a:bodyPr/>
          <a:lstStyle/>
          <a:p>
            <a:r>
              <a:rPr lang="en-IN" dirty="0">
                <a:solidFill>
                  <a:srgbClr val="FF0000"/>
                </a:solidFill>
              </a:rPr>
              <a:t>Null</a:t>
            </a:r>
            <a:r>
              <a:rPr lang="en-IN" dirty="0"/>
              <a:t> </a:t>
            </a:r>
            <a:r>
              <a:rPr lang="en-IN" dirty="0">
                <a:solidFill>
                  <a:srgbClr val="FF0000"/>
                </a:solidFill>
              </a:rPr>
              <a:t>Value</a:t>
            </a:r>
          </a:p>
        </p:txBody>
      </p:sp>
      <p:sp>
        <p:nvSpPr>
          <p:cNvPr id="3" name="Content Placeholder 2">
            <a:extLst>
              <a:ext uri="{FF2B5EF4-FFF2-40B4-BE49-F238E27FC236}">
                <a16:creationId xmlns:a16="http://schemas.microsoft.com/office/drawing/2014/main" id="{4EA89A8D-D06E-D604-6A46-1C4BAE9A6316}"/>
              </a:ext>
            </a:extLst>
          </p:cNvPr>
          <p:cNvSpPr>
            <a:spLocks noGrp="1"/>
          </p:cNvSpPr>
          <p:nvPr>
            <p:ph idx="1"/>
          </p:nvPr>
        </p:nvSpPr>
        <p:spPr>
          <a:xfrm>
            <a:off x="121298" y="1110343"/>
            <a:ext cx="9152704" cy="4931019"/>
          </a:xfrm>
        </p:spPr>
        <p:txBody>
          <a:bodyPr/>
          <a:lstStyle/>
          <a:p>
            <a:pPr marL="0" indent="0">
              <a:buNone/>
            </a:pPr>
            <a:r>
              <a:rPr lang="en-IN" sz="4400" dirty="0"/>
              <a:t>Null</a:t>
            </a:r>
            <a:r>
              <a:rPr lang="en-IN" dirty="0"/>
              <a:t> </a:t>
            </a:r>
            <a:r>
              <a:rPr lang="en-IN" sz="4400" dirty="0"/>
              <a:t>Value</a:t>
            </a:r>
            <a:r>
              <a:rPr lang="en-IN" dirty="0"/>
              <a:t> </a:t>
            </a:r>
            <a:r>
              <a:rPr lang="en-IN" sz="4400" dirty="0"/>
              <a:t>Treatment</a:t>
            </a:r>
            <a:endParaRPr lang="en-IN" dirty="0"/>
          </a:p>
          <a:p>
            <a:pPr>
              <a:buFont typeface="Arial" panose="020B0604020202020204" pitchFamily="34" charset="0"/>
              <a:buChar char="•"/>
            </a:pPr>
            <a:r>
              <a:rPr lang="en-IN" sz="3600" dirty="0"/>
              <a:t>Director feature have more than of null values, fillings null value by unknown.</a:t>
            </a:r>
          </a:p>
          <a:p>
            <a:pPr>
              <a:buFont typeface="Arial" panose="020B0604020202020204" pitchFamily="34" charset="0"/>
              <a:buChar char="•"/>
            </a:pPr>
            <a:r>
              <a:rPr lang="en-IN" sz="3200" dirty="0"/>
              <a:t>Country feature have 6.51% of null values. Filling out of null values.</a:t>
            </a:r>
          </a:p>
          <a:p>
            <a:pPr>
              <a:buFont typeface="Arial" panose="020B0604020202020204" pitchFamily="34" charset="0"/>
              <a:buChar char="•"/>
            </a:pPr>
            <a:r>
              <a:rPr lang="en-IN" sz="3200" dirty="0"/>
              <a:t>Cast feature have 9.22% of null values.</a:t>
            </a:r>
          </a:p>
          <a:p>
            <a:pPr>
              <a:buFont typeface="Arial" panose="020B0604020202020204" pitchFamily="34" charset="0"/>
              <a:buChar char="•"/>
            </a:pPr>
            <a:r>
              <a:rPr lang="en-IN" sz="3200" dirty="0"/>
              <a:t>Rating out of null values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10926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F1749-08C2-D6AB-7555-D43BEAC3B824}"/>
              </a:ext>
            </a:extLst>
          </p:cNvPr>
          <p:cNvSpPr>
            <a:spLocks noGrp="1"/>
          </p:cNvSpPr>
          <p:nvPr>
            <p:ph idx="1"/>
          </p:nvPr>
        </p:nvSpPr>
        <p:spPr/>
        <p:txBody>
          <a:bodyPr/>
          <a:lstStyle/>
          <a:p>
            <a:pPr marL="0" indent="0">
              <a:buNone/>
            </a:pPr>
            <a:r>
              <a:rPr lang="en-IN" sz="6600" dirty="0">
                <a:solidFill>
                  <a:srgbClr val="FF0000"/>
                </a:solidFill>
              </a:rPr>
              <a:t>THANKING</a:t>
            </a:r>
            <a:r>
              <a:rPr lang="en-IN" dirty="0">
                <a:solidFill>
                  <a:srgbClr val="FF0000"/>
                </a:solidFill>
              </a:rPr>
              <a:t> </a:t>
            </a:r>
            <a:r>
              <a:rPr lang="en-IN" sz="6600" dirty="0">
                <a:solidFill>
                  <a:srgbClr val="FF0000"/>
                </a:solidFill>
              </a:rPr>
              <a:t>YOU</a:t>
            </a:r>
          </a:p>
        </p:txBody>
      </p:sp>
    </p:spTree>
    <p:extLst>
      <p:ext uri="{BB962C8B-B14F-4D97-AF65-F5344CB8AC3E}">
        <p14:creationId xmlns:p14="http://schemas.microsoft.com/office/powerpoint/2010/main" val="32370117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298</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CAPSTONE PROJECT-2 on NETFLIX MOVIES AND TV SHOWS CLUSTERING</vt:lpstr>
      <vt:lpstr>CONTENTS</vt:lpstr>
      <vt:lpstr>Problem Statement</vt:lpstr>
      <vt:lpstr>Data Description</vt:lpstr>
      <vt:lpstr>Null Value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on NETFLIX MOVIES AND TV SHOWS CLUSTERING</dc:title>
  <dc:creator>Aeshu Agarwal</dc:creator>
  <cp:lastModifiedBy>Aeshu Agarwal</cp:lastModifiedBy>
  <cp:revision>3</cp:revision>
  <dcterms:created xsi:type="dcterms:W3CDTF">2023-04-22T13:08:58Z</dcterms:created>
  <dcterms:modified xsi:type="dcterms:W3CDTF">2023-04-23T05:35:11Z</dcterms:modified>
</cp:coreProperties>
</file>