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8" r:id="rId2"/>
    <p:sldId id="264" r:id="rId3"/>
    <p:sldId id="258" r:id="rId4"/>
    <p:sldId id="284" r:id="rId5"/>
    <p:sldId id="282" r:id="rId6"/>
    <p:sldId id="265" r:id="rId7"/>
    <p:sldId id="279" r:id="rId8"/>
    <p:sldId id="266" r:id="rId9"/>
    <p:sldId id="280" r:id="rId10"/>
    <p:sldId id="271" r:id="rId11"/>
    <p:sldId id="273" r:id="rId12"/>
    <p:sldId id="274" r:id="rId13"/>
    <p:sldId id="275" r:id="rId14"/>
    <p:sldId id="286" r:id="rId15"/>
    <p:sldId id="281" r:id="rId16"/>
    <p:sldId id="285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7" autoAdjust="0"/>
    <p:restoredTop sz="96292" autoAdjust="0"/>
  </p:normalViewPr>
  <p:slideViewPr>
    <p:cSldViewPr snapToGrid="0" showGuides="1">
      <p:cViewPr varScale="1">
        <p:scale>
          <a:sx n="101" d="100"/>
          <a:sy n="101" d="100"/>
        </p:scale>
        <p:origin x="15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3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5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7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6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8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결과보고서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7919"/>
              </p:ext>
            </p:extLst>
          </p:nvPr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</a:t>
                      </a:r>
                      <a:r>
                        <a:rPr lang="ko-KR" altLang="en-US" sz="24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령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결과고서는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양식으로 작성 및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디자인은 프로젝트 주제와 어울리게 자유롭게 적용</a:t>
                      </a:r>
                      <a:endParaRPr lang="en-US" altLang="ko-KR" sz="18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en-US" altLang="ko-KR" sz="18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u="sng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목차 순서는 변경불가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제공된 목차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참조하여 작성하되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기본적인 구성을 유지한 상태에서 </a:t>
                      </a:r>
                      <a:r>
                        <a:rPr lang="ko-KR" altLang="en-US" sz="1800" b="1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양식을 보완하거나 추가하여 작성할 수 있음</a:t>
                      </a:r>
                      <a:endParaRPr lang="en-US" altLang="ko-KR" sz="1800" b="1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Font typeface="Wingdings" panose="05000000000000000000" pitchFamily="2" charset="2"/>
                        <a:buNone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포트폴리오에 작성한 내용은 관련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증빙자료를 모두 제출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 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묶어서 제출해주세요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1.  </a:t>
            </a:r>
            <a:r>
              <a:rPr lang="ko-KR" altLang="en-US" sz="1600" b="1" dirty="0">
                <a:solidFill>
                  <a:srgbClr val="1A7BAE"/>
                </a:solidFill>
              </a:rPr>
              <a:t>탐색적 분석 및 전처리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" y="3872284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49989" y="1474479"/>
            <a:ext cx="5905531" cy="1954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dirty="0"/>
              <a:t>학습 데이터 소개 </a:t>
            </a:r>
            <a:r>
              <a:rPr lang="en-US" altLang="ko-KR" sz="2400" dirty="0">
                <a:latin typeface="+mn-lt"/>
              </a:rPr>
              <a:t>(Train/dev set)</a:t>
            </a:r>
          </a:p>
          <a:p>
            <a:pPr latinLnBrk="0"/>
            <a:r>
              <a:rPr lang="en-US" altLang="ko-KR" sz="2400" dirty="0"/>
              <a:t> 	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LG CNS KORQUAD </a:t>
            </a:r>
            <a:r>
              <a:rPr lang="ko-KR" altLang="en-US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질의응답 형식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: 10,645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QA 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쌍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66,181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</a:t>
            </a:r>
          </a:p>
          <a:p>
            <a:pPr latinLnBrk="0"/>
            <a:endParaRPr lang="en-US" altLang="ko-KR" sz="2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endParaRPr lang="ko-KR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6497756" y="1406958"/>
            <a:ext cx="51587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Tokenizing : </a:t>
            </a:r>
            <a:r>
              <a:rPr lang="en-US" altLang="ko-KR" sz="2000" dirty="0" err="1"/>
              <a:t>Okt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Regular Expression : </a:t>
            </a:r>
            <a:r>
              <a:rPr lang="ko-KR" altLang="en-US" dirty="0"/>
              <a:t>불용어가 많아 필수 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숫자만 추출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Embedding :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(Glove ) – </a:t>
            </a:r>
            <a:r>
              <a:rPr lang="ko-KR" altLang="en-US" dirty="0" err="1"/>
              <a:t>단어사이</a:t>
            </a:r>
            <a:r>
              <a:rPr lang="ko-KR" altLang="en-US" dirty="0"/>
              <a:t> 문맥상 유사성 이해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Vocabulary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75" y="4126264"/>
            <a:ext cx="2045691" cy="231844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05" y="3516612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593" y="4453987"/>
            <a:ext cx="1816710" cy="2007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2798" y="3466885"/>
            <a:ext cx="2173901" cy="163422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2. </a:t>
            </a:r>
            <a:r>
              <a:rPr lang="ko-KR" altLang="en-US" sz="1600" b="1" dirty="0">
                <a:solidFill>
                  <a:srgbClr val="1A7BAE"/>
                </a:solidFill>
              </a:rPr>
              <a:t>모델 개요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971745" y="1498196"/>
            <a:ext cx="9556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피드백 루프를 순환하면서 주어진 입력에 관한 신경망 출력을  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방지하기 위해 고안된 순환 신경망</a:t>
            </a:r>
            <a:r>
              <a:rPr lang="en-US" altLang="ko-KR" dirty="0"/>
              <a:t>(RNN: </a:t>
            </a:r>
            <a:r>
              <a:rPr lang="en-US" altLang="ko-KR" sz="1600" dirty="0"/>
              <a:t>Recurrent Neural Network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35625150"/>
              </p:ext>
            </p:extLst>
          </p:nvPr>
        </p:nvGraphicFramePr>
        <p:xfrm>
          <a:off x="2819636" y="2883478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2665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3. </a:t>
            </a:r>
            <a:r>
              <a:rPr lang="ko-KR" altLang="en-US" sz="1600" b="1" dirty="0">
                <a:solidFill>
                  <a:srgbClr val="1A7BAE"/>
                </a:solidFill>
              </a:rPr>
              <a:t>모델 선정 및 분석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398192"/>
            <a:ext cx="756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	- 2Layer LSTM :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코사인 유사도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8" y="3198264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29" y="2690199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386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4. </a:t>
            </a:r>
            <a:r>
              <a:rPr lang="ko-KR" altLang="en-US" sz="1600" b="1" dirty="0">
                <a:solidFill>
                  <a:srgbClr val="1A7BAE"/>
                </a:solidFill>
              </a:rPr>
              <a:t>모델 평가 및 개선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498196"/>
            <a:ext cx="57967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LSTM(Long short-term memory)</a:t>
            </a:r>
          </a:p>
          <a:p>
            <a:r>
              <a:rPr lang="en-US" altLang="ko-KR" sz="2400" b="1" dirty="0"/>
              <a:t>     </a:t>
            </a:r>
            <a:r>
              <a:rPr lang="en-US" altLang="ko-KR" b="1" dirty="0"/>
              <a:t>- </a:t>
            </a:r>
            <a:r>
              <a:rPr lang="en-US" altLang="ko-KR" dirty="0"/>
              <a:t>3Layer LSTM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 err="1"/>
              <a:t>옵티마이저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en-US" altLang="ko-KR" dirty="0"/>
              <a:t>        : Adam -&gt;‘</a:t>
            </a:r>
            <a:r>
              <a:rPr lang="en-US" altLang="ko-KR" dirty="0" err="1"/>
              <a:t>rmsprop</a:t>
            </a:r>
            <a:r>
              <a:rPr lang="en-US" altLang="ko-KR" dirty="0"/>
              <a:t>’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 &gt;&gt; </a:t>
            </a:r>
            <a:r>
              <a:rPr lang="ko-KR" altLang="en-US" dirty="0"/>
              <a:t>학습속도 및 유사도 개선</a:t>
            </a:r>
            <a:endParaRPr lang="en-US" altLang="ko-K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5" y="1968346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17" y="478105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5. </a:t>
            </a:r>
            <a:r>
              <a:rPr lang="ko-KR" altLang="en-US" sz="1600" b="1" dirty="0">
                <a:solidFill>
                  <a:srgbClr val="1A7BAE"/>
                </a:solidFill>
              </a:rPr>
              <a:t>원본 개발 소스</a:t>
            </a:r>
            <a:r>
              <a:rPr lang="en-US" altLang="ko-KR" sz="1600" b="1" dirty="0">
                <a:solidFill>
                  <a:srgbClr val="1A7BAE"/>
                </a:solidFill>
              </a:rPr>
              <a:t>(</a:t>
            </a:r>
            <a:r>
              <a:rPr lang="ko-KR" altLang="en-US" sz="1600" b="1" dirty="0" err="1">
                <a:solidFill>
                  <a:srgbClr val="1A7BAE"/>
                </a:solidFill>
              </a:rPr>
              <a:t>깃허브</a:t>
            </a:r>
            <a:r>
              <a:rPr lang="en-US" altLang="ko-KR" sz="1600" b="1" dirty="0">
                <a:solidFill>
                  <a:srgbClr val="1A7BAE"/>
                </a:solidFill>
              </a:rPr>
              <a:t>) </a:t>
            </a:r>
            <a:r>
              <a:rPr lang="ko-KR" altLang="en-US" sz="1600" b="1" dirty="0">
                <a:solidFill>
                  <a:srgbClr val="1A7BAE"/>
                </a:solidFill>
              </a:rPr>
              <a:t>및 배포 </a:t>
            </a:r>
            <a:r>
              <a:rPr lang="en-US" altLang="ko-KR" sz="1600" b="1" dirty="0">
                <a:solidFill>
                  <a:srgbClr val="1A7BAE"/>
                </a:solidFill>
              </a:rPr>
              <a:t>URL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90709"/>
              </p:ext>
            </p:extLst>
          </p:nvPr>
        </p:nvGraphicFramePr>
        <p:xfrm>
          <a:off x="1225177" y="2290280"/>
          <a:ext cx="9381863" cy="311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502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Github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블로그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02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배포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URL 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7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느낀 점 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4399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수행하면서 느끼거나 경험한 성찰이나 반성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1800" b="1" i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경력계획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등과 연관시켜 </a:t>
                      </a:r>
                      <a:r>
                        <a:rPr lang="ko-KR" altLang="en-US" sz="1800" b="1" i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팀별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공통 의견 또는 개인 의견을 작성할 수 있다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마치고 수행상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 팀이 잘한 부분과 아쉬운 점을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프로젝트 수행을 통해 자신의 </a:t>
                      </a:r>
                      <a:r>
                        <a:rPr lang="ko-KR" altLang="en-US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진로설계와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취업분야 탐색 및 의사결정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도움된 사항이 있었다면 구체적으로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62891"/>
              </p:ext>
            </p:extLst>
          </p:nvPr>
        </p:nvGraphicFramePr>
        <p:xfrm>
          <a:off x="648925" y="1290829"/>
          <a:ext cx="11187477" cy="5290098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2707110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102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455102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어려움  극복 사례</a:t>
                      </a: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25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인터넷 악성 댓글 분류기 제작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0707" y="1350689"/>
            <a:ext cx="66159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ko-KR" sz="3600" b="1" dirty="0">
                <a:solidFill>
                  <a:srgbClr val="1A7BAE"/>
                </a:solidFill>
                <a:latin typeface="+mj-lt"/>
              </a:rPr>
              <a:t>4</a:t>
            </a:r>
            <a:r>
              <a:rPr lang="ko-KR" altLang="en-US" sz="3600" b="1" dirty="0" err="1">
                <a:solidFill>
                  <a:srgbClr val="1A7BAE"/>
                </a:solidFill>
                <a:latin typeface="+mj-lt"/>
              </a:rPr>
              <a:t>차산업혁명</a:t>
            </a:r>
            <a:r>
              <a:rPr lang="ko-KR" altLang="en-US" sz="3600" b="1" dirty="0">
                <a:solidFill>
                  <a:srgbClr val="1A7BAE"/>
                </a:solidFill>
                <a:latin typeface="+mj-lt"/>
              </a:rPr>
              <a:t> 선도인력양성훈련</a:t>
            </a:r>
            <a:endParaRPr lang="en-US" altLang="ko-KR" sz="3600" b="1" dirty="0">
              <a:solidFill>
                <a:srgbClr val="1A7BAE"/>
              </a:solidFill>
              <a:latin typeface="+mj-lt"/>
            </a:endParaRPr>
          </a:p>
          <a:p>
            <a:pPr lvl="0" algn="r"/>
            <a:r>
              <a:rPr lang="ko-KR" altLang="en-US" sz="3600" b="1" dirty="0">
                <a:solidFill>
                  <a:srgbClr val="1A7BAE"/>
                </a:solidFill>
                <a:latin typeface="+mj-lt"/>
              </a:rPr>
              <a:t>세미 프로젝트 </a:t>
            </a:r>
            <a:endParaRPr lang="zh-CN" altLang="en-US" sz="3600" b="1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5835" y="3939873"/>
            <a:ext cx="10857965" cy="2196733"/>
            <a:chOff x="495835" y="3792393"/>
            <a:chExt cx="10857965" cy="2196733"/>
          </a:xfrm>
        </p:grpSpPr>
        <p:sp>
          <p:nvSpPr>
            <p:cNvPr id="10" name="AutoShape 256" descr="04"/>
            <p:cNvSpPr>
              <a:spLocks noChangeArrowheads="1"/>
            </p:cNvSpPr>
            <p:nvPr/>
          </p:nvSpPr>
          <p:spPr bwMode="auto">
            <a:xfrm>
              <a:off x="495835" y="3792393"/>
              <a:ext cx="10653946" cy="2196733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5875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838200" y="4059243"/>
              <a:ext cx="10515600" cy="19266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</a:t>
              </a:r>
              <a:r>
                <a:rPr lang="en-US" altLang="ko-KR" sz="2000" b="1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2000" b="1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</a:t>
              </a:r>
              <a:r>
                <a:rPr lang="en-US" altLang="ko-KR" sz="2000" b="1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b="1" i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욕하지말아조</a:t>
              </a:r>
              <a:r>
                <a:rPr lang="en-US" altLang="ko-KR" sz="2000" b="1" i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팀원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조윤석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조원우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이동진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안애솔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훈련과정명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r>
                <a:rPr lang="en-US" altLang="ko-KR" sz="20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딥러닝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기반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AI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엔지니어링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운영기관명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멀티캠퍼스 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1741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배경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13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14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6301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배경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아래와 같은 내용 등으로 구성하여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환경 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 효과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41978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기본 단위로 작성하며 팀원의 수에 따라 칸을 추가하거나 </a:t>
                      </a:r>
                      <a:b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수 있다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훈련생 별로 해당 프로젝트를 진행하면서 주도적으로 참여한 부분을 중심으로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역할을 </a:t>
                      </a:r>
                      <a:r>
                        <a:rPr lang="ko-KR" altLang="en-US" sz="1800" b="0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디테일하게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50161"/>
              </p:ext>
            </p:extLst>
          </p:nvPr>
        </p:nvGraphicFramePr>
        <p:xfrm>
          <a:off x="648924" y="1297860"/>
          <a:ext cx="11125259" cy="5423617"/>
        </p:xfrm>
        <a:graphic>
          <a:graphicData uri="http://schemas.openxmlformats.org/drawingml/2006/table">
            <a:tbl>
              <a:tblPr/>
              <a:tblGrid>
                <a:gridCol w="1925311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9199948">
                  <a:extLst>
                    <a:ext uri="{9D8B030D-6E8A-4147-A177-3AD203B41FA5}">
                      <a16:colId xmlns:a16="http://schemas.microsoft.com/office/drawing/2014/main" val="214799246"/>
                    </a:ext>
                  </a:extLst>
                </a:gridCol>
              </a:tblGrid>
              <a:tr h="63374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1974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조윤석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리더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형태소 분석기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Khaiii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Okt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LSTM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전처리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tf-idf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 단어 중요도 분석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Word Cloud</a:t>
                      </a: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35900"/>
                  </a:ext>
                </a:extLst>
              </a:tr>
              <a:tr h="11974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조원우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형태소 분석기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Mecab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simpleRNN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CNN1D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전처리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69406"/>
                  </a:ext>
                </a:extLst>
              </a:tr>
              <a:tr h="11974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이동진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NB-SVM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전처리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25215"/>
                  </a:ext>
                </a:extLst>
              </a:tr>
              <a:tr h="11974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안애솔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배경 및 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9519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2322"/>
              </p:ext>
            </p:extLst>
          </p:nvPr>
        </p:nvGraphicFramePr>
        <p:xfrm>
          <a:off x="1073020" y="2008539"/>
          <a:ext cx="10049070" cy="3580498"/>
        </p:xfrm>
        <a:graphic>
          <a:graphicData uri="http://schemas.openxmlformats.org/drawingml/2006/table">
            <a:tbl>
              <a:tblPr/>
              <a:tblGrid>
                <a:gridCol w="10049070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1946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610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절차를 도식화하여 제시하거나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효과적으로 전달하는 방법 등이 있다면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기획 및 주제 선정 과정과 아이디어를 도출하는 과정을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단계에서 도출된 주제와 아이디어를 기반으로 실제 프로젝트를 수행한 세부적인 기간과 활동 내용을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98097"/>
              </p:ext>
            </p:extLst>
          </p:nvPr>
        </p:nvGraphicFramePr>
        <p:xfrm>
          <a:off x="648925" y="1327190"/>
          <a:ext cx="10989797" cy="3852002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:a16="http://schemas.microsoft.com/office/drawing/2014/main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:a16="http://schemas.microsoft.com/office/drawing/2014/main" val="584824119"/>
                    </a:ext>
                  </a:extLst>
                </a:gridCol>
              </a:tblGrid>
              <a:tr h="5359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8237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10/29(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11/01(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기획 및 주제 선정</a:t>
                      </a:r>
                      <a:endParaRPr lang="en-US" altLang="ko-KR" sz="16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6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6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8307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11/02(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11/10(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전처리</a:t>
                      </a:r>
                      <a:r>
                        <a:rPr lang="en-US" altLang="ko-K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형태소 라이브러리 별</a:t>
                      </a:r>
                      <a:r>
                        <a:rPr lang="en-US" altLang="ko-K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프로젝트 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&amp; Research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508895"/>
                  </a:ext>
                </a:extLst>
              </a:tr>
              <a:tr h="8307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11/10(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11/11(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3718"/>
                  </a:ext>
                </a:extLst>
              </a:tr>
              <a:tr h="8307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10/29(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11/11(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)(2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4308"/>
              </p:ext>
            </p:extLst>
          </p:nvPr>
        </p:nvGraphicFramePr>
        <p:xfrm>
          <a:off x="1002046" y="1268590"/>
          <a:ext cx="10145415" cy="4881262"/>
        </p:xfrm>
        <a:graphic>
          <a:graphicData uri="http://schemas.openxmlformats.org/drawingml/2006/table">
            <a:tbl>
              <a:tblPr/>
              <a:tblGrid>
                <a:gridCol w="10145415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4906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390626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결과물이 도출된 과정을 세부적으로 기록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 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4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(10~13p)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하나의 사례로 간단하게 제시한 것이므로</a:t>
                      </a:r>
                      <a:r>
                        <a:rPr lang="en-US" altLang="ko-KR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성격에 따라 보다 자세하게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기록하며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 서술하는 과정에서는 논리성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완결성이 잘 드러나도록 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논리성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결과물을 도출하기 위해 논리적인 과정으로 구성된 정도를 의미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 산업 분야 및 연구 문헌 검토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선진사례 및 문헌 활용 등이 있음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이전의 결과물과 달리 획기적인 주제나 아이디어로 만들어진 정도를 의미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실습 주제와 과정에 맞게 완결성 있게 도출된 정도를 의미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결과는 그 과정이 잘 드러날 수 있도록 데이터 가공 과정부터 활용까지 전체적인 프로세스를 확인할 수 있도록 단계별로 작성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자료 예시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결과물 사진 또는 동영상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등 </a:t>
                      </a:r>
                      <a:r>
                        <a:rPr lang="ko-KR" altLang="en-US" sz="1600" b="0" i="0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우수성이 들어날 수 있는 자료</a:t>
                      </a:r>
                      <a:endParaRPr lang="en-US" altLang="ko-KR" sz="1600" b="0" i="0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1003</Words>
  <Application>Microsoft Office PowerPoint</Application>
  <PresentationFormat>와이드스크린</PresentationFormat>
  <Paragraphs>192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 Unicode MS</vt:lpstr>
      <vt:lpstr>KoPub돋움체 Bold</vt:lpstr>
      <vt:lpstr>나눔고딕</vt:lpstr>
      <vt:lpstr>맑은 고딕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joww0</cp:lastModifiedBy>
  <cp:revision>122</cp:revision>
  <cp:lastPrinted>2020-01-30T02:26:31Z</cp:lastPrinted>
  <dcterms:created xsi:type="dcterms:W3CDTF">2020-01-16T02:16:59Z</dcterms:created>
  <dcterms:modified xsi:type="dcterms:W3CDTF">2020-11-09T12:36:53Z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6기\18. (공통) 프로젝트\파이널프로젝트\안내\(훈련생용 양식) [4차 6기] 파이널프로젝트_결과보고서_서비스산업.pptx</vt:lpwstr>
  </property>
</Properties>
</file>