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78" r:id="rId2"/>
    <p:sldId id="264" r:id="rId3"/>
    <p:sldId id="258" r:id="rId4"/>
    <p:sldId id="284" r:id="rId5"/>
    <p:sldId id="282" r:id="rId6"/>
    <p:sldId id="265" r:id="rId7"/>
    <p:sldId id="279" r:id="rId8"/>
    <p:sldId id="266" r:id="rId9"/>
    <p:sldId id="280" r:id="rId10"/>
    <p:sldId id="271" r:id="rId11"/>
    <p:sldId id="273" r:id="rId12"/>
    <p:sldId id="274" r:id="rId13"/>
    <p:sldId id="275" r:id="rId14"/>
    <p:sldId id="286" r:id="rId15"/>
    <p:sldId id="281" r:id="rId16"/>
    <p:sldId id="285" r:id="rId1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AFABAB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972" autoAdjust="0"/>
  </p:normalViewPr>
  <p:slideViewPr>
    <p:cSldViewPr snapToGrid="0" showGuides="1">
      <p:cViewPr varScale="1">
        <p:scale>
          <a:sx n="69" d="100"/>
          <a:sy n="69" d="100"/>
        </p:scale>
        <p:origin x="65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793DA-B02C-4C42-9760-40F495DA40F8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04385-C842-4B65-9336-64B8CDEF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4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773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17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857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67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2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570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7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65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550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718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89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96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92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12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9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01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3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8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8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7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2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4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93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7134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결과보고서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작성요령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97919"/>
              </p:ext>
            </p:extLst>
          </p:nvPr>
        </p:nvGraphicFramePr>
        <p:xfrm>
          <a:off x="1045029" y="1539705"/>
          <a:ext cx="10114383" cy="4758353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</a:tblGrid>
              <a:tr h="5498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</a:t>
                      </a:r>
                      <a:r>
                        <a:rPr lang="ko-KR" altLang="en-US" sz="2400" b="1" i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령</a:t>
                      </a:r>
                      <a:r>
                        <a:rPr lang="ko-KR" altLang="en-US" sz="24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4208552">
                <a:tc>
                  <a:txBody>
                    <a:bodyPr/>
                    <a:lstStyle/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결과고서는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 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양식으로 작성 및 제출</a:t>
                      </a:r>
                      <a:endParaRPr lang="en-US" altLang="ko-KR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endParaRPr lang="en-US" altLang="ko-KR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디자인은 프로젝트 주제와 어울리게 자유롭게 적용</a:t>
                      </a:r>
                      <a:endParaRPr lang="en-US" altLang="ko-KR" sz="1800" b="1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endParaRPr lang="en-US" altLang="ko-KR" sz="1800" b="1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u="sng" kern="1200" baseline="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목차 순서는 변경불가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수행 과정 및 결과에 대해서는 제공된 목차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세부 항목별 작성요령을 참조하여 작성하되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특성에 따라 기본적인 구성을 유지한 상태에서 </a:t>
                      </a:r>
                      <a:r>
                        <a:rPr lang="ko-KR" altLang="en-US" sz="1800" b="1" kern="1200" baseline="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제공 양식을 보완하거나 추가하여 작성할 수 있음</a:t>
                      </a:r>
                      <a:endParaRPr lang="en-US" altLang="ko-KR" sz="1800" b="1" kern="1200" baseline="0" dirty="0" smtClean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 latinLnBrk="0">
                        <a:buFont typeface="Wingdings" panose="05000000000000000000" pitchFamily="2" charset="2"/>
                        <a:buNone/>
                      </a:pPr>
                      <a:endParaRPr lang="en-US" altLang="ko-KR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훈련생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포트폴리오에 작성한 내용은 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</a:t>
                      </a:r>
                      <a:r>
                        <a:rPr lang="ko-KR" altLang="en-US" sz="18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증빙자료를 모두 제출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해야 함 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별로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zip </a:t>
                      </a:r>
                      <a:r>
                        <a:rPr lang="ko-KR" alt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파일로 묶어서 제출해주세요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 예시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기울임 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회색 글씨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모두 삭제 후 제출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7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1.  </a:t>
            </a:r>
            <a:r>
              <a:rPr lang="ko-KR" altLang="en-US" sz="1600" b="1" dirty="0">
                <a:solidFill>
                  <a:srgbClr val="1A7BAE"/>
                </a:solidFill>
              </a:rPr>
              <a:t>탐색적 분석 및 전처리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5" y="3872284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부제목 2"/>
          <p:cNvSpPr txBox="1">
            <a:spLocks/>
          </p:cNvSpPr>
          <p:nvPr/>
        </p:nvSpPr>
        <p:spPr>
          <a:xfrm>
            <a:off x="349989" y="1474479"/>
            <a:ext cx="5905531" cy="1954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dirty="0"/>
              <a:t>학습 데이터 소개 </a:t>
            </a:r>
            <a:r>
              <a:rPr lang="en-US" altLang="ko-KR" sz="2400" dirty="0">
                <a:latin typeface="+mn-lt"/>
              </a:rPr>
              <a:t>(Train/dev set)</a:t>
            </a:r>
          </a:p>
          <a:p>
            <a:pPr latinLnBrk="0"/>
            <a:r>
              <a:rPr lang="en-US" altLang="ko-KR" sz="2400" dirty="0"/>
              <a:t> 	</a:t>
            </a:r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LG CNS KORQUAD </a:t>
            </a:r>
            <a:r>
              <a:rPr lang="ko-KR" altLang="en-US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질의응답 형식</a:t>
            </a:r>
            <a:endParaRPr lang="en-US" altLang="ko-KR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257300" lvl="2" indent="-342900" latinLnBrk="0"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Context : 10,645</a:t>
            </a:r>
            <a:r>
              <a:rPr lang="ko-KR" altLang="en-US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</a:t>
            </a:r>
            <a:endParaRPr lang="en-US" altLang="ko-KR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257300" lvl="2" indent="-342900" latinLnBrk="0"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QA </a:t>
            </a:r>
            <a:r>
              <a:rPr lang="ko-KR" altLang="en-US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쌍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66,181</a:t>
            </a:r>
            <a:r>
              <a:rPr lang="ko-KR" altLang="en-US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 </a:t>
            </a:r>
          </a:p>
          <a:p>
            <a:pPr latinLnBrk="0"/>
            <a:endParaRPr lang="en-US" altLang="ko-KR" sz="21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atinLnBrk="0"/>
            <a:endParaRPr lang="ko-KR" altLang="ko-KR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718B9028-7A42-4747-B5ED-54D9EFDB6F3D}"/>
              </a:ext>
            </a:extLst>
          </p:cNvPr>
          <p:cNvSpPr/>
          <p:nvPr/>
        </p:nvSpPr>
        <p:spPr>
          <a:xfrm>
            <a:off x="6497756" y="1406958"/>
            <a:ext cx="515870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Tokenizing : </a:t>
            </a:r>
            <a:r>
              <a:rPr lang="en-US" altLang="ko-KR" sz="2000" dirty="0" err="1"/>
              <a:t>Okt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Regular Expression : </a:t>
            </a:r>
            <a:r>
              <a:rPr lang="ko-KR" altLang="en-US" dirty="0"/>
              <a:t>불용어가 많아 필수 한글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숫자만 추출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Embedding : </a:t>
            </a:r>
            <a:r>
              <a:rPr lang="ko-KR" altLang="en-US" sz="1600" dirty="0"/>
              <a:t>단어 </a:t>
            </a:r>
            <a:r>
              <a:rPr lang="ko-KR" altLang="en-US" sz="1600" dirty="0" err="1"/>
              <a:t>임베딩</a:t>
            </a:r>
            <a:r>
              <a:rPr lang="en-US" altLang="ko-KR" sz="1600" dirty="0"/>
              <a:t>(Glove ) – </a:t>
            </a:r>
            <a:r>
              <a:rPr lang="ko-KR" altLang="en-US" dirty="0" err="1"/>
              <a:t>단어사이</a:t>
            </a:r>
            <a:r>
              <a:rPr lang="ko-KR" altLang="en-US" dirty="0"/>
              <a:t> 문맥상 유사성 이해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Vocabulary   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775" y="4126264"/>
            <a:ext cx="2045691" cy="2318448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805" y="3516612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4593" y="4453987"/>
            <a:ext cx="1816710" cy="20071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2798" y="3466885"/>
            <a:ext cx="2173901" cy="163422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예시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193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2. </a:t>
            </a:r>
            <a:r>
              <a:rPr lang="ko-KR" altLang="en-US" sz="1600" b="1" dirty="0">
                <a:solidFill>
                  <a:srgbClr val="1A7BAE"/>
                </a:solidFill>
              </a:rPr>
              <a:t>모델 개요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718B9028-7A42-4747-B5ED-54D9EFDB6F3D}"/>
              </a:ext>
            </a:extLst>
          </p:cNvPr>
          <p:cNvSpPr/>
          <p:nvPr/>
        </p:nvSpPr>
        <p:spPr>
          <a:xfrm>
            <a:off x="971745" y="1498196"/>
            <a:ext cx="95566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LSTM(Long short-term memory)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피드백 루프를 순환하면서 주어진 입력에 관한 신경망 출력을  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방지하기 위해 고안된 순환 신경망</a:t>
            </a:r>
            <a:r>
              <a:rPr lang="en-US" altLang="ko-KR" dirty="0"/>
              <a:t>(RNN: </a:t>
            </a:r>
            <a:r>
              <a:rPr lang="en-US" altLang="ko-KR" sz="1600" dirty="0"/>
              <a:t>Recurrent Neural Network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935625150"/>
              </p:ext>
            </p:extLst>
          </p:nvPr>
        </p:nvGraphicFramePr>
        <p:xfrm>
          <a:off x="2819636" y="2883478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예시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82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3. </a:t>
            </a:r>
            <a:r>
              <a:rPr lang="ko-KR" altLang="en-US" sz="1600" b="1" dirty="0">
                <a:solidFill>
                  <a:srgbClr val="1A7BAE"/>
                </a:solidFill>
              </a:rPr>
              <a:t>모델 선정 및 분석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718B9028-7A42-4747-B5ED-54D9EFDB6F3D}"/>
              </a:ext>
            </a:extLst>
          </p:cNvPr>
          <p:cNvSpPr/>
          <p:nvPr/>
        </p:nvSpPr>
        <p:spPr>
          <a:xfrm>
            <a:off x="828370" y="1398192"/>
            <a:ext cx="7560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LSTM(Long short-term memory)</a:t>
            </a:r>
          </a:p>
          <a:p>
            <a:r>
              <a:rPr lang="en-US" altLang="ko-KR" dirty="0"/>
              <a:t>		- 2Layer LSTM : </a:t>
            </a:r>
            <a:r>
              <a:rPr lang="ko-KR" altLang="en-US" dirty="0"/>
              <a:t>문단</a:t>
            </a:r>
            <a:r>
              <a:rPr lang="en-US" altLang="ko-KR" dirty="0"/>
              <a:t>, </a:t>
            </a:r>
            <a:r>
              <a:rPr lang="ko-KR" altLang="en-US" dirty="0"/>
              <a:t>질문</a:t>
            </a:r>
            <a:endParaRPr lang="en-US" altLang="ko-KR" dirty="0"/>
          </a:p>
          <a:p>
            <a:r>
              <a:rPr lang="en-US" altLang="ko-KR" dirty="0"/>
              <a:t>		- </a:t>
            </a:r>
            <a:r>
              <a:rPr lang="ko-KR" altLang="en-US" dirty="0"/>
              <a:t>코사인 유사도</a:t>
            </a:r>
            <a:r>
              <a:rPr lang="en-US" altLang="ko-KR" dirty="0"/>
              <a:t>(</a:t>
            </a:r>
            <a:r>
              <a:rPr lang="ko-KR" altLang="en-US" dirty="0"/>
              <a:t>문서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Picture 2" descr="https://i.imgur.com/NV7jQ0X.png">
            <a:extLst>
              <a:ext uri="{FF2B5EF4-FFF2-40B4-BE49-F238E27FC236}">
                <a16:creationId xmlns=""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378" y="3198264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329" y="2690199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예시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66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4. </a:t>
            </a:r>
            <a:r>
              <a:rPr lang="ko-KR" altLang="en-US" sz="1600" b="1" dirty="0">
                <a:solidFill>
                  <a:srgbClr val="1A7BAE"/>
                </a:solidFill>
              </a:rPr>
              <a:t>모델 평가 및 개선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718B9028-7A42-4747-B5ED-54D9EFDB6F3D}"/>
              </a:ext>
            </a:extLst>
          </p:cNvPr>
          <p:cNvSpPr/>
          <p:nvPr/>
        </p:nvSpPr>
        <p:spPr>
          <a:xfrm>
            <a:off x="828370" y="1498196"/>
            <a:ext cx="579671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LSTM(Long short-term memory)</a:t>
            </a:r>
          </a:p>
          <a:p>
            <a:r>
              <a:rPr lang="en-US" altLang="ko-KR" sz="2400" b="1" dirty="0"/>
              <a:t>     </a:t>
            </a:r>
            <a:r>
              <a:rPr lang="en-US" altLang="ko-KR" b="1" dirty="0"/>
              <a:t>- </a:t>
            </a:r>
            <a:r>
              <a:rPr lang="en-US" altLang="ko-KR" dirty="0"/>
              <a:t>3Layer LSTM </a:t>
            </a:r>
            <a:r>
              <a:rPr lang="ko-KR" altLang="en-US" dirty="0"/>
              <a:t>으로 변경</a:t>
            </a:r>
            <a:endParaRPr lang="en-US" altLang="ko-KR" dirty="0"/>
          </a:p>
          <a:p>
            <a:r>
              <a:rPr lang="en-US" altLang="ko-KR" dirty="0"/>
              <a:t>      - </a:t>
            </a:r>
            <a:r>
              <a:rPr lang="ko-KR" altLang="en-US" dirty="0" err="1"/>
              <a:t>옵티마이저</a:t>
            </a:r>
            <a:r>
              <a:rPr lang="ko-KR" altLang="en-US" dirty="0"/>
              <a:t> 조정</a:t>
            </a:r>
            <a:endParaRPr lang="en-US" altLang="ko-KR" dirty="0"/>
          </a:p>
          <a:p>
            <a:r>
              <a:rPr lang="en-US" altLang="ko-KR" dirty="0"/>
              <a:t>        : Adam -&gt;‘</a:t>
            </a:r>
            <a:r>
              <a:rPr lang="en-US" altLang="ko-KR" dirty="0" err="1"/>
              <a:t>rmsprop</a:t>
            </a:r>
            <a:r>
              <a:rPr lang="en-US" altLang="ko-KR" dirty="0"/>
              <a:t>’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en-US" altLang="ko-KR" dirty="0"/>
              <a:t>	  &gt;&gt; </a:t>
            </a:r>
            <a:r>
              <a:rPr lang="ko-KR" altLang="en-US" dirty="0"/>
              <a:t>학습속도 및 유사도 개선</a:t>
            </a:r>
            <a:endParaRPr lang="en-US" altLang="ko-KR" sz="2400" dirty="0"/>
          </a:p>
        </p:txBody>
      </p:sp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25" y="1968346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17" y="4781055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예시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617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5</a:t>
            </a:r>
            <a:r>
              <a:rPr lang="en-US" altLang="ko-KR" sz="1600" b="1" dirty="0" smtClean="0">
                <a:solidFill>
                  <a:srgbClr val="1A7BAE"/>
                </a:solidFill>
              </a:rPr>
              <a:t>. </a:t>
            </a:r>
            <a:r>
              <a:rPr lang="ko-KR" altLang="en-US" sz="1600" b="1" dirty="0" smtClean="0">
                <a:solidFill>
                  <a:srgbClr val="1A7BAE"/>
                </a:solidFill>
              </a:rPr>
              <a:t>원본 개발 소스</a:t>
            </a:r>
            <a:r>
              <a:rPr lang="en-US" altLang="ko-KR" sz="1600" b="1" dirty="0" smtClean="0">
                <a:solidFill>
                  <a:srgbClr val="1A7BAE"/>
                </a:solidFill>
              </a:rPr>
              <a:t>(</a:t>
            </a:r>
            <a:r>
              <a:rPr lang="ko-KR" altLang="en-US" sz="1600" b="1" dirty="0" err="1" smtClean="0">
                <a:solidFill>
                  <a:srgbClr val="1A7BAE"/>
                </a:solidFill>
              </a:rPr>
              <a:t>깃허브</a:t>
            </a:r>
            <a:r>
              <a:rPr lang="en-US" altLang="ko-KR" sz="1600" b="1" dirty="0" smtClean="0">
                <a:solidFill>
                  <a:srgbClr val="1A7BAE"/>
                </a:solidFill>
              </a:rPr>
              <a:t>) </a:t>
            </a:r>
            <a:r>
              <a:rPr lang="ko-KR" altLang="en-US" sz="1600" b="1" dirty="0" smtClean="0">
                <a:solidFill>
                  <a:srgbClr val="1A7BAE"/>
                </a:solidFill>
              </a:rPr>
              <a:t>및 배포 </a:t>
            </a:r>
            <a:r>
              <a:rPr lang="en-US" altLang="ko-KR" sz="1600" b="1" dirty="0" smtClean="0">
                <a:solidFill>
                  <a:srgbClr val="1A7BAE"/>
                </a:solidFill>
              </a:rPr>
              <a:t>URL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890709"/>
              </p:ext>
            </p:extLst>
          </p:nvPr>
        </p:nvGraphicFramePr>
        <p:xfrm>
          <a:off x="1225177" y="2290280"/>
          <a:ext cx="9381863" cy="3110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451"/>
                <a:gridCol w="7261412"/>
              </a:tblGrid>
              <a:tr h="1555029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err="1" smtClean="0"/>
                        <a:t>Github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err="1" smtClean="0"/>
                        <a:t>블로그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정보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55029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배포 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URL 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79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Ⅴ. 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느낀 점 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94399"/>
              </p:ext>
            </p:extLst>
          </p:nvPr>
        </p:nvGraphicFramePr>
        <p:xfrm>
          <a:off x="1045029" y="1971218"/>
          <a:ext cx="10114383" cy="3599159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</a:tblGrid>
              <a:tr h="52217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3076983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느낀 점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수행하면서 느끼거나 경험한 성찰이나 반성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성과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자신의 </a:t>
                      </a:r>
                      <a:r>
                        <a:rPr lang="ko-KR" altLang="en-US" sz="1800" b="1" i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경력계획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등과 연관시켜 </a:t>
                      </a:r>
                      <a:r>
                        <a:rPr lang="ko-KR" altLang="en-US" sz="1800" b="1" i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팀별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공통 의견 또는 개인 의견을 작성할 수 있다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마치고 수행상 어려움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갈등요소 등을 작성하고 이를 해결한 방법을 작성한다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또한 프로젝트 수행에서 개인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우리 팀이 잘한 부분과 아쉬운 점을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그리고 프로젝트 수행을 통해 자신의 </a:t>
                      </a:r>
                      <a:r>
                        <a:rPr lang="ko-KR" altLang="en-US" sz="1800" b="1" i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진로설계와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취업분야 탐색 및 의사결정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도움된 사항이 있었다면 구체적으로 작성한다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693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Ⅴ. 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느낀 점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062891"/>
              </p:ext>
            </p:extLst>
          </p:nvPr>
        </p:nvGraphicFramePr>
        <p:xfrm>
          <a:off x="648925" y="1290829"/>
          <a:ext cx="11187477" cy="5290098"/>
        </p:xfrm>
        <a:graphic>
          <a:graphicData uri="http://schemas.openxmlformats.org/drawingml/2006/table">
            <a:tbl>
              <a:tblPr/>
              <a:tblGrid>
                <a:gridCol w="1710817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  <a:gridCol w="2707110">
                  <a:extLst>
                    <a:ext uri="{9D8B030D-6E8A-4147-A177-3AD203B41FA5}">
                      <a16:colId xmlns="" xmlns:a16="http://schemas.microsoft.com/office/drawing/2014/main" val="1518255068"/>
                    </a:ext>
                  </a:extLst>
                </a:gridCol>
                <a:gridCol w="1667435"/>
                <a:gridCol w="2033195"/>
                <a:gridCol w="3068920"/>
              </a:tblGrid>
              <a:tr h="455102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4215" marR="4215" marT="42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0581919"/>
                  </a:ext>
                </a:extLst>
              </a:tr>
              <a:tr h="455102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</a:t>
                      </a:r>
                      <a:endParaRPr lang="en-US" altLang="ko-KR" sz="1800" b="1" i="0" u="none" strike="noStrike" kern="1200" baseline="0" dirty="0" smtClean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수행상 어려움  극복 사례</a:t>
                      </a:r>
                    </a:p>
                    <a:p>
                      <a:pPr algn="ctr" fontAlgn="ctr">
                        <a:lnSpc>
                          <a:spcPct val="120000"/>
                        </a:lnSpc>
                      </a:pP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15" marR="4215" marT="42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프로젝트에서 </a:t>
                      </a:r>
                      <a:endParaRPr lang="en-US" altLang="ko-KR" sz="1800" b="1" i="0" u="none" strike="noStrike" kern="1200" baseline="0" dirty="0" smtClean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잘한 부분</a:t>
                      </a:r>
                    </a:p>
                    <a:p>
                      <a:pPr algn="ctr" fontAlgn="ctr">
                        <a:lnSpc>
                          <a:spcPct val="120000"/>
                        </a:lnSpc>
                      </a:pP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15" marR="4215" marT="42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프로젝트에서 </a:t>
                      </a:r>
                      <a:endParaRPr lang="en-US" altLang="ko-KR" sz="1800" b="1" i="0" u="none" strike="noStrike" kern="1200" baseline="0" dirty="0" smtClean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아쉬운 부분</a:t>
                      </a:r>
                    </a:p>
                    <a:p>
                      <a:pPr algn="ctr" fontAlgn="ctr">
                        <a:lnSpc>
                          <a:spcPct val="120000"/>
                        </a:lnSpc>
                      </a:pP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15" marR="4215" marT="42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통한 진로설계</a:t>
                      </a:r>
                      <a:r>
                        <a:rPr lang="en-US" altLang="ko-KR" sz="18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취업분야 탐색 및 결정 등 도움</a:t>
                      </a:r>
                    </a:p>
                    <a:p>
                      <a:pPr algn="ctr" fontAlgn="ctr">
                        <a:lnSpc>
                          <a:spcPct val="120000"/>
                        </a:lnSpc>
                      </a:pPr>
                      <a:endParaRPr lang="ko-KR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15" marR="4215" marT="42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94625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</a:t>
                      </a:r>
                      <a:r>
                        <a:rPr lang="en-US" altLang="ko-KR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</a:t>
                      </a:r>
                      <a:endParaRPr lang="ko-KR" altLang="en-US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endParaRPr lang="ko-KR" altLang="en-US" sz="1800" i="1" u="none" kern="1200" dirty="0">
                        <a:solidFill>
                          <a:srgbClr val="AFABA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0871514"/>
                  </a:ext>
                </a:extLst>
              </a:tr>
              <a:tr h="112912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</a:t>
                      </a:r>
                      <a:r>
                        <a:rPr lang="en-US" altLang="ko-KR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</a:t>
                      </a:r>
                      <a:endParaRPr lang="ko-KR" altLang="en-US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ko-KR" sz="1800" i="1" kern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75842892"/>
                  </a:ext>
                </a:extLst>
              </a:tr>
              <a:tr h="160325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</a:t>
                      </a:r>
                      <a:r>
                        <a:rPr lang="en-US" altLang="ko-KR" sz="18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00</a:t>
                      </a:r>
                      <a:endParaRPr lang="ko-KR" altLang="en-US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endParaRPr lang="ko-KR" altLang="ko-KR" sz="1800" i="1" kern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7381674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예시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99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666761"/>
            <a:ext cx="12192000" cy="1047747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3356518" y="2898246"/>
            <a:ext cx="83201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명 </a:t>
            </a:r>
            <a:endParaRPr lang="en-US" altLang="ko-K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60707" y="1350689"/>
            <a:ext cx="66159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ko-KR" sz="3600" b="1" dirty="0" smtClean="0">
                <a:solidFill>
                  <a:srgbClr val="1A7BAE"/>
                </a:solidFill>
                <a:latin typeface="+mj-lt"/>
              </a:rPr>
              <a:t>4</a:t>
            </a:r>
            <a:r>
              <a:rPr lang="ko-KR" altLang="en-US" sz="3600" b="1" dirty="0" err="1" smtClean="0">
                <a:solidFill>
                  <a:srgbClr val="1A7BAE"/>
                </a:solidFill>
                <a:latin typeface="+mj-lt"/>
              </a:rPr>
              <a:t>차산업혁명</a:t>
            </a:r>
            <a:r>
              <a:rPr lang="ko-KR" altLang="en-US" sz="3600" b="1" dirty="0" smtClean="0">
                <a:solidFill>
                  <a:srgbClr val="1A7BAE"/>
                </a:solidFill>
                <a:latin typeface="+mj-lt"/>
              </a:rPr>
              <a:t> 선도인력양성훈련</a:t>
            </a:r>
            <a:endParaRPr lang="en-US" altLang="ko-KR" sz="3600" b="1" dirty="0" smtClean="0">
              <a:solidFill>
                <a:srgbClr val="1A7BAE"/>
              </a:solidFill>
              <a:latin typeface="+mj-lt"/>
            </a:endParaRPr>
          </a:p>
          <a:p>
            <a:pPr lvl="0" algn="r"/>
            <a:r>
              <a:rPr lang="ko-KR" altLang="en-US" sz="3600" b="1" dirty="0" smtClean="0">
                <a:solidFill>
                  <a:srgbClr val="1A7BAE"/>
                </a:solidFill>
                <a:latin typeface="+mj-lt"/>
              </a:rPr>
              <a:t>세미 </a:t>
            </a:r>
            <a:r>
              <a:rPr lang="ko-KR" altLang="en-US" sz="3600" b="1" dirty="0" smtClean="0">
                <a:solidFill>
                  <a:srgbClr val="1A7BAE"/>
                </a:solidFill>
                <a:latin typeface="+mj-lt"/>
              </a:rPr>
              <a:t>프로젝트 </a:t>
            </a:r>
            <a:endParaRPr lang="zh-CN" altLang="en-US" sz="3600" b="1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95835" y="3939873"/>
            <a:ext cx="10857965" cy="2196733"/>
            <a:chOff x="495835" y="3792393"/>
            <a:chExt cx="10857965" cy="2196733"/>
          </a:xfrm>
        </p:grpSpPr>
        <p:sp>
          <p:nvSpPr>
            <p:cNvPr id="10" name="AutoShape 256" descr="04"/>
            <p:cNvSpPr>
              <a:spLocks noChangeArrowheads="1"/>
            </p:cNvSpPr>
            <p:nvPr/>
          </p:nvSpPr>
          <p:spPr bwMode="auto">
            <a:xfrm>
              <a:off x="495835" y="3792393"/>
              <a:ext cx="10653946" cy="2196733"/>
            </a:xfrm>
            <a:prstGeom prst="roundRect">
              <a:avLst>
                <a:gd name="adj" fmla="val 16667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15875" algn="ctr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 b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8" name="내용 개체 틀 2"/>
            <p:cNvSpPr txBox="1">
              <a:spLocks/>
            </p:cNvSpPr>
            <p:nvPr/>
          </p:nvSpPr>
          <p:spPr>
            <a:xfrm>
              <a:off x="838200" y="4059243"/>
              <a:ext cx="10515600" cy="1926696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팀명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 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팀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2000" b="1" i="1" dirty="0" err="1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어벤져스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  <a:p>
              <a:r>
                <a:rPr lang="ko-KR" altLang="en-US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팀원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2000" b="1" i="1" dirty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홍길동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이순신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장보고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신기술</a:t>
              </a:r>
              <a:r>
                <a:rPr lang="en-US" altLang="ko-KR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b="1" i="1" dirty="0" smtClean="0">
                  <a:solidFill>
                    <a:schemeClr val="bg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디지털</a:t>
              </a:r>
              <a:endParaRPr lang="en-US" altLang="ko-KR" sz="2000" b="1" i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훈련과정명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</a:t>
              </a:r>
              <a:r>
                <a:rPr lang="en-US" altLang="ko-KR" sz="2000" b="1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0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딥러닝</a:t>
              </a:r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기반 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AI </a:t>
              </a:r>
              <a:r>
                <a:rPr lang="ko-KR" altLang="en-US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엔지니어링</a:t>
              </a:r>
              <a:endPara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20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운영기관명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200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멀티캠퍼스 </a:t>
              </a:r>
              <a:endPara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2000" b="1" i="1" dirty="0">
                <a:solidFill>
                  <a:schemeClr val="bg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74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541741"/>
              </p:ext>
            </p:extLst>
          </p:nvPr>
        </p:nvGraphicFramePr>
        <p:xfrm>
          <a:off x="3546088" y="1302451"/>
          <a:ext cx="7214838" cy="4589814"/>
        </p:xfrm>
        <a:graphic>
          <a:graphicData uri="http://schemas.openxmlformats.org/drawingml/2006/table">
            <a:tbl>
              <a:tblPr/>
              <a:tblGrid>
                <a:gridCol w="7214838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</a:tblGrid>
              <a:tr h="32897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0581919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I.</a:t>
                      </a:r>
                      <a:r>
                        <a:rPr lang="en-US" altLang="ko-KR" sz="1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endParaRPr lang="ko-KR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Ⅱ.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팀 구성 및 역할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05830664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Ⅲ.</a:t>
                      </a:r>
                      <a:r>
                        <a:rPr lang="en-US" altLang="ko-KR" sz="1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수행절차 및 방법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80871514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Ⅳ.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 결과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04980399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Ⅴ. </a:t>
                      </a:r>
                      <a:r>
                        <a:rPr lang="ko-KR" alt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느낀 점</a:t>
                      </a:r>
                      <a:endParaRPr lang="ko-KR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52333981"/>
                  </a:ext>
                </a:extLst>
              </a:tr>
            </a:tbl>
          </a:graphicData>
        </a:graphic>
      </p:graphicFrame>
      <p:sp>
        <p:nvSpPr>
          <p:cNvPr id="9" name="矩形 2"/>
          <p:cNvSpPr/>
          <p:nvPr/>
        </p:nvSpPr>
        <p:spPr>
          <a:xfrm>
            <a:off x="1074172" y="520918"/>
            <a:ext cx="4774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목차</a:t>
            </a:r>
            <a:endParaRPr lang="zh-CN" altLang="en-US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13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14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5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20844" cy="365125"/>
          </a:xfrm>
        </p:spPr>
        <p:txBody>
          <a:bodyPr/>
          <a:lstStyle/>
          <a:p>
            <a:fld id="{D7D657F1-E26E-4878-8FB9-A33707A39A08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25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Ⅰ. </a:t>
            </a:r>
            <a:r>
              <a:rPr lang="ko-KR" altLang="en-US" sz="3600" b="1" dirty="0" smtClean="0">
                <a:solidFill>
                  <a:srgbClr val="1A7BAE"/>
                </a:solidFill>
                <a:latin typeface="Impact"/>
              </a:rPr>
              <a:t>프로젝트 배경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046301"/>
              </p:ext>
            </p:extLst>
          </p:nvPr>
        </p:nvGraphicFramePr>
        <p:xfrm>
          <a:off x="1045029" y="1971218"/>
          <a:ext cx="10114383" cy="3599159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</a:tblGrid>
              <a:tr h="52217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3076983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아래와 같은 내용 등으로 구성하여 작성한다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800" b="1" i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주제</a:t>
                      </a:r>
                      <a:endParaRPr lang="en-US" altLang="ko-KR" sz="1800" b="1" i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목적</a:t>
                      </a:r>
                      <a:endParaRPr lang="en-US" altLang="ko-KR" sz="1800" b="1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개요 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컨셉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 내용과의 관련성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환경 등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구조</a:t>
                      </a:r>
                      <a:endParaRPr lang="en-US" altLang="ko-KR" sz="1800" b="1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기대 효과</a:t>
                      </a:r>
                      <a:endParaRPr lang="en-US" altLang="ko-KR" sz="1800" b="1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4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Ⅱ.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팀 구성 및 역할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741978"/>
              </p:ext>
            </p:extLst>
          </p:nvPr>
        </p:nvGraphicFramePr>
        <p:xfrm>
          <a:off x="1045029" y="1971218"/>
          <a:ext cx="10114383" cy="3599159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</a:tblGrid>
              <a:tr h="52217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3076983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팀 구성 및 역할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프로젝트를 기본 단위로 작성하며 팀원의 수에 따라 칸을 추가하거나 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삭제할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 있다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역할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훈련생 별로 해당 프로젝트를 진행하면서 주도적으로 참여한 부분을 중심으로 </a:t>
                      </a:r>
                      <a:r>
                        <a:rPr lang="ko-KR" altLang="en-US" sz="18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endParaRPr lang="en-US" altLang="ko-KR" sz="1800" b="0" i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역할을 </a:t>
                      </a:r>
                      <a:r>
                        <a:rPr lang="ko-KR" altLang="en-US" sz="1800" b="0" i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디테일하게</a:t>
                      </a:r>
                      <a:r>
                        <a:rPr lang="ko-KR" altLang="en-US" sz="18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작성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73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Ⅱ.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팀 구성 및 역할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46463"/>
              </p:ext>
            </p:extLst>
          </p:nvPr>
        </p:nvGraphicFramePr>
        <p:xfrm>
          <a:off x="648924" y="1297859"/>
          <a:ext cx="11125259" cy="4989925"/>
        </p:xfrm>
        <a:graphic>
          <a:graphicData uri="http://schemas.openxmlformats.org/drawingml/2006/table">
            <a:tbl>
              <a:tblPr/>
              <a:tblGrid>
                <a:gridCol w="1925311">
                  <a:extLst>
                    <a:ext uri="{9D8B030D-6E8A-4147-A177-3AD203B41FA5}">
                      <a16:colId xmlns="" xmlns:a16="http://schemas.microsoft.com/office/drawing/2014/main" val="1518255068"/>
                    </a:ext>
                  </a:extLst>
                </a:gridCol>
                <a:gridCol w="9199948">
                  <a:extLst>
                    <a:ext uri="{9D8B030D-6E8A-4147-A177-3AD203B41FA5}">
                      <a16:colId xmlns="" xmlns:a16="http://schemas.microsoft.com/office/drawing/2014/main" val="214799246"/>
                    </a:ext>
                  </a:extLst>
                </a:gridCol>
              </a:tblGrid>
              <a:tr h="74827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훈련생 명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역할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0581919"/>
                  </a:ext>
                </a:extLst>
              </a:tr>
              <a:tr h="141388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  <a:endParaRPr lang="en-US" altLang="ko-KR" sz="1800" b="1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 리더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PPT</a:t>
                      </a:r>
                      <a:r>
                        <a:rPr lang="en-US" altLang="ko-KR" sz="1800" b="1" i="1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1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결과물을 작성하고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2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결과물을 보완함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90035900"/>
                  </a:ext>
                </a:extLst>
              </a:tr>
              <a:tr h="141388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1" i="1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김아무개</a:t>
                      </a:r>
                      <a:endParaRPr lang="en-US" altLang="ko-KR" sz="1800" b="1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팀원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 주차 회의록을 작성함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전처리작업을 담당함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28869406"/>
                  </a:ext>
                </a:extLst>
              </a:tr>
              <a:tr h="141388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김민수</a:t>
                      </a:r>
                      <a:endParaRPr lang="en-US" altLang="ko-KR" sz="1800" b="1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팀원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훈련에 임하며 사진을 촬영함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사전 데이터를 확보함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4222521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예시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76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9" name="矩形 2"/>
          <p:cNvSpPr/>
          <p:nvPr/>
        </p:nvSpPr>
        <p:spPr>
          <a:xfrm>
            <a:off x="790006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Ⅲ.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수행절차 및 방법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52322"/>
              </p:ext>
            </p:extLst>
          </p:nvPr>
        </p:nvGraphicFramePr>
        <p:xfrm>
          <a:off x="1073020" y="2008539"/>
          <a:ext cx="10049070" cy="3580498"/>
        </p:xfrm>
        <a:graphic>
          <a:graphicData uri="http://schemas.openxmlformats.org/drawingml/2006/table">
            <a:tbl>
              <a:tblPr/>
              <a:tblGrid>
                <a:gridCol w="10049070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</a:tblGrid>
              <a:tr h="51946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3061029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수행절차 및 방법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프로젝트의 사전 기획과 프로젝트 수행 및 완료 과정으로 나누어서 작성한다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 절차를 도식화하여 제시하거나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더 효과적으로 전달하는 방법 등이 있다면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기본적인 구성요소를 포함하여 보다 창의적으로 수정하여 작성 가능함</a:t>
                      </a:r>
                      <a:r>
                        <a:rPr lang="en-US" altLang="ko-KR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 및 </a:t>
                      </a:r>
                      <a:r>
                        <a:rPr lang="ko-KR" altLang="en-US" sz="18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주제 선정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과정과 아이디어를 도출하는 과정을 작성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단계에서 도출된 주제와 아이디어를 기반으로 실제 </a:t>
                      </a:r>
                      <a:r>
                        <a:rPr lang="ko-KR" altLang="en-US" sz="18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수행한 </a:t>
                      </a:r>
                      <a:r>
                        <a:rPr lang="ko-KR" altLang="en-US" sz="18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세부적인 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기간과 활동 내용을 작성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20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36051"/>
              </p:ext>
            </p:extLst>
          </p:nvPr>
        </p:nvGraphicFramePr>
        <p:xfrm>
          <a:off x="648925" y="1327190"/>
          <a:ext cx="10989797" cy="4924523"/>
        </p:xfrm>
        <a:graphic>
          <a:graphicData uri="http://schemas.openxmlformats.org/drawingml/2006/table">
            <a:tbl>
              <a:tblPr/>
              <a:tblGrid>
                <a:gridCol w="1885553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  <a:gridCol w="3095589">
                  <a:extLst>
                    <a:ext uri="{9D8B030D-6E8A-4147-A177-3AD203B41FA5}">
                      <a16:colId xmlns="" xmlns:a16="http://schemas.microsoft.com/office/drawing/2014/main" val="1518255068"/>
                    </a:ext>
                  </a:extLst>
                </a:gridCol>
                <a:gridCol w="3678797">
                  <a:extLst>
                    <a:ext uri="{9D8B030D-6E8A-4147-A177-3AD203B41FA5}">
                      <a16:colId xmlns="" xmlns:a16="http://schemas.microsoft.com/office/drawing/2014/main" val="3319531251"/>
                    </a:ext>
                  </a:extLst>
                </a:gridCol>
                <a:gridCol w="2329858">
                  <a:extLst>
                    <a:ext uri="{9D8B030D-6E8A-4147-A177-3AD203B41FA5}">
                      <a16:colId xmlns="" xmlns:a16="http://schemas.microsoft.com/office/drawing/2014/main" val="584824119"/>
                    </a:ext>
                  </a:extLst>
                </a:gridCol>
              </a:tblGrid>
              <a:tr h="47926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활동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0581919"/>
                  </a:ext>
                </a:extLst>
              </a:tr>
              <a:tr h="736691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사전 기획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O/O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 및 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주제 선정</a:t>
                      </a:r>
                      <a:endParaRPr lang="en-US" altLang="ko-KR" sz="1800" b="1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 err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기획안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작성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 선정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736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주제 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 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 발표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주제 선정 배경 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및 개요 발표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37809387"/>
                  </a:ext>
                </a:extLst>
              </a:tr>
              <a:tr h="742970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O/O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전처리</a:t>
                      </a:r>
                      <a:endParaRPr lang="en-US" altLang="ko-KR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 선정 및 </a:t>
                      </a:r>
                      <a:r>
                        <a:rPr lang="ko-KR" altLang="en-US" sz="1800" b="1" i="1" u="none" strike="noStrike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EDA &amp; Research</a:t>
                      </a: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67508895"/>
                  </a:ext>
                </a:extLst>
              </a:tr>
              <a:tr h="7429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 별 중간보고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피드백 및 일정 검토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06332610"/>
                  </a:ext>
                </a:extLst>
              </a:tr>
              <a:tr h="7429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보완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O/O(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피드백 의견 반영하여 프로젝트 고도화</a:t>
                      </a: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최적화</a:t>
                      </a:r>
                      <a:r>
                        <a:rPr lang="en-US" altLang="ko-KR" sz="1800" b="1" i="1" u="none" strike="noStrike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800" b="1" i="1" u="none" strike="noStrike" baseline="0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1" u="none" strike="noStrike" baseline="0" dirty="0" smtClean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 수정</a:t>
                      </a: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70513718"/>
                  </a:ext>
                </a:extLst>
              </a:tr>
              <a:tr h="7429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개발기간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O/O(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)(4</a:t>
                      </a:r>
                      <a:r>
                        <a:rPr lang="ko-KR" altLang="en-US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</a:t>
                      </a:r>
                      <a:r>
                        <a:rPr lang="en-US" altLang="ko-KR" sz="1800" b="1" i="1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30892908"/>
                  </a:ext>
                </a:extLst>
              </a:tr>
            </a:tbl>
          </a:graphicData>
        </a:graphic>
      </p:graphicFrame>
      <p:sp>
        <p:nvSpPr>
          <p:cNvPr id="9" name="矩形 2"/>
          <p:cNvSpPr/>
          <p:nvPr/>
        </p:nvSpPr>
        <p:spPr>
          <a:xfrm>
            <a:off x="790006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Ⅲ.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수행절차 및 방법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예시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25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pSp>
        <p:nvGrpSpPr>
          <p:cNvPr id="5" name="组合 1"/>
          <p:cNvGrpSpPr/>
          <p:nvPr/>
        </p:nvGrpSpPr>
        <p:grpSpPr>
          <a:xfrm>
            <a:off x="648925" y="14748"/>
            <a:ext cx="180000" cy="1188000"/>
            <a:chOff x="281524" y="0"/>
            <a:chExt cx="105725" cy="721610"/>
          </a:xfrm>
          <a:solidFill>
            <a:schemeClr val="accent1">
              <a:lumMod val="75000"/>
            </a:schemeClr>
          </a:solidFill>
        </p:grpSpPr>
        <p:sp>
          <p:nvSpPr>
            <p:cNvPr id="6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94308"/>
              </p:ext>
            </p:extLst>
          </p:nvPr>
        </p:nvGraphicFramePr>
        <p:xfrm>
          <a:off x="1002046" y="1268590"/>
          <a:ext cx="10145415" cy="4881262"/>
        </p:xfrm>
        <a:graphic>
          <a:graphicData uri="http://schemas.openxmlformats.org/drawingml/2006/table">
            <a:tbl>
              <a:tblPr/>
              <a:tblGrid>
                <a:gridCol w="10145415">
                  <a:extLst>
                    <a:ext uri="{9D8B030D-6E8A-4147-A177-3AD203B41FA5}">
                      <a16:colId xmlns="" xmlns:a16="http://schemas.microsoft.com/office/drawing/2014/main" val="1053143411"/>
                    </a:ext>
                  </a:extLst>
                </a:gridCol>
              </a:tblGrid>
              <a:tr h="49063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0675285"/>
                  </a:ext>
                </a:extLst>
              </a:tr>
              <a:tr h="4390626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 결과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프로젝트 결과물이 도출된 과정을 세부적으로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기록</a:t>
                      </a:r>
                      <a:endParaRPr lang="en-US" altLang="ko-KR" sz="1800" b="1" i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800" b="1" i="0" spc="-5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 </a:t>
                      </a:r>
                      <a:r>
                        <a:rPr lang="ko-KR" altLang="en-US" sz="1800" b="1" i="0" spc="-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예시</a:t>
                      </a:r>
                      <a:r>
                        <a:rPr lang="en-US" altLang="ko-KR" sz="1400" b="1" i="0" spc="-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(10~13p)</a:t>
                      </a:r>
                      <a:r>
                        <a:rPr lang="ko-KR" altLang="en-US" sz="1800" b="1" i="0" spc="-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하나의 사례로 간단하게 제시한 </a:t>
                      </a:r>
                      <a:r>
                        <a:rPr lang="ko-KR" altLang="en-US" sz="1800" b="1" i="0" spc="-5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것이므로</a:t>
                      </a:r>
                      <a:r>
                        <a:rPr lang="en-US" altLang="ko-KR" sz="1800" b="1" i="0" spc="-5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spc="-5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성격에 따라 보다 자세하게 </a:t>
                      </a:r>
                      <a:r>
                        <a:rPr lang="ko-KR" altLang="en-US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기록하며</a:t>
                      </a:r>
                      <a:r>
                        <a:rPr lang="en-US" altLang="ko-KR" sz="18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결과를 서술하는 과정에서는 논리성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창의성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완결성이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잘 드러나도록 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논리성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결과물을 도출하기 위해 논리적인 과정으로 구성된 정도를 의미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b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예를 들어 산업 분야 및 연구 문헌 검토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선진사례 및 문헌 활용 등이 있음</a:t>
                      </a:r>
                      <a:endParaRPr lang="en-US" altLang="ko-KR" sz="1600" b="0" i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창의성</a:t>
                      </a:r>
                      <a:r>
                        <a:rPr lang="en-US" altLang="ko-KR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결과물이 이전의 결과물과 달리 획기적인 주제나 아이디어로 만들어진 정도를 의미</a:t>
                      </a:r>
                      <a:endParaRPr lang="en-US" altLang="ko-KR" sz="1600" b="0" i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완결성</a:t>
                      </a:r>
                      <a:r>
                        <a:rPr lang="en-US" altLang="ko-KR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결과물이 실습 주제와 과정에 맞게 완결성 있게 도출된 정도를 의미</a:t>
                      </a:r>
                      <a:endParaRPr lang="en-US" altLang="ko-KR" sz="16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결과는 그 과정이 잘 드러날 수 있도록 데이터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가공 과정부터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활용까지 전체적인 프로세스를 확인할 수 있도록 단계별로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</a:t>
                      </a:r>
                      <a:endParaRPr lang="en-US" altLang="ko-KR" sz="1600" b="0" i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첨부 자료 예시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결과물 사진 또는 동영상</a:t>
                      </a:r>
                      <a:r>
                        <a:rPr lang="en-US" altLang="ko-KR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b="0" i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소스코드 등 </a:t>
                      </a:r>
                      <a:r>
                        <a:rPr lang="ko-KR" altLang="en-US" sz="1600" b="0" i="0" u="sng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우수성이 들어날 수 있는 자료</a:t>
                      </a:r>
                      <a:endParaRPr lang="en-US" altLang="ko-KR" sz="1600" b="0" i="0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42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773</Words>
  <Application>Microsoft Office PowerPoint</Application>
  <PresentationFormat>와이드스크린</PresentationFormat>
  <Paragraphs>193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Arial Unicode MS</vt:lpstr>
      <vt:lpstr>等线</vt:lpstr>
      <vt:lpstr>KoPub돋움체 Bold</vt:lpstr>
      <vt:lpstr>微软雅黑</vt:lpstr>
      <vt:lpstr>나눔고딕</vt:lpstr>
      <vt:lpstr>맑은 고딕</vt:lpstr>
      <vt:lpstr>Arial</vt:lpstr>
      <vt:lpstr>Impact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이현민</dc:creator>
  <cp:lastModifiedBy>Windows 사용자</cp:lastModifiedBy>
  <cp:revision>119</cp:revision>
  <cp:lastPrinted>2020-01-30T02:26:31Z</cp:lastPrinted>
  <dcterms:created xsi:type="dcterms:W3CDTF">2020-01-16T02:16:59Z</dcterms:created>
  <dcterms:modified xsi:type="dcterms:W3CDTF">2020-10-12T06:17:48Z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\\26.2.118.83\Share\08.정부지원\☆ 4차산업혁명선도인력양성사업\＃4차 운영\[] 6기\18. (공통) 프로젝트\파이널프로젝트\안내\(훈련생용 양식) [4차 6기] 파이널프로젝트_결과보고서_서비스산업.pptx</vt:lpwstr>
  </property>
</Properties>
</file>