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 id="2147483657" r:id="rId3"/>
    <p:sldMasterId id="2147483666" r:id="rId4"/>
  </p:sldMasterIdLst>
  <p:notesMasterIdLst>
    <p:notesMasterId r:id="rId6"/>
  </p:notesMasterIdLst>
  <p:handoutMasterIdLst>
    <p:handoutMasterId r:id="rId79"/>
  </p:handoutMasterIdLst>
  <p:sldIdLst>
    <p:sldId id="256" r:id="rId5"/>
    <p:sldId id="291" r:id="rId7"/>
    <p:sldId id="431" r:id="rId8"/>
    <p:sldId id="292" r:id="rId9"/>
    <p:sldId id="294" r:id="rId10"/>
    <p:sldId id="295" r:id="rId11"/>
    <p:sldId id="371" r:id="rId12"/>
    <p:sldId id="296" r:id="rId13"/>
    <p:sldId id="421" r:id="rId14"/>
    <p:sldId id="298" r:id="rId15"/>
    <p:sldId id="416" r:id="rId16"/>
    <p:sldId id="300" r:id="rId17"/>
    <p:sldId id="301" r:id="rId18"/>
    <p:sldId id="357" r:id="rId19"/>
    <p:sldId id="417" r:id="rId20"/>
    <p:sldId id="304" r:id="rId21"/>
    <p:sldId id="447" r:id="rId22"/>
    <p:sldId id="448" r:id="rId23"/>
    <p:sldId id="450" r:id="rId24"/>
    <p:sldId id="452" r:id="rId25"/>
    <p:sldId id="454" r:id="rId26"/>
    <p:sldId id="453" r:id="rId27"/>
    <p:sldId id="455" r:id="rId28"/>
    <p:sldId id="306" r:id="rId29"/>
    <p:sldId id="314" r:id="rId30"/>
    <p:sldId id="313" r:id="rId31"/>
    <p:sldId id="429" r:id="rId32"/>
    <p:sldId id="427" r:id="rId33"/>
    <p:sldId id="375" r:id="rId34"/>
    <p:sldId id="374" r:id="rId35"/>
    <p:sldId id="373" r:id="rId36"/>
    <p:sldId id="457" r:id="rId37"/>
    <p:sldId id="456" r:id="rId38"/>
    <p:sldId id="311" r:id="rId39"/>
    <p:sldId id="319" r:id="rId40"/>
    <p:sldId id="430" r:id="rId41"/>
    <p:sldId id="458" r:id="rId42"/>
    <p:sldId id="459" r:id="rId43"/>
    <p:sldId id="460" r:id="rId44"/>
    <p:sldId id="369" r:id="rId45"/>
    <p:sldId id="426" r:id="rId46"/>
    <p:sldId id="323" r:id="rId47"/>
    <p:sldId id="443" r:id="rId48"/>
    <p:sldId id="444" r:id="rId49"/>
    <p:sldId id="445" r:id="rId50"/>
    <p:sldId id="446" r:id="rId51"/>
    <p:sldId id="438" r:id="rId52"/>
    <p:sldId id="442" r:id="rId53"/>
    <p:sldId id="439" r:id="rId54"/>
    <p:sldId id="440" r:id="rId55"/>
    <p:sldId id="441" r:id="rId56"/>
    <p:sldId id="378" r:id="rId57"/>
    <p:sldId id="420" r:id="rId58"/>
    <p:sldId id="380" r:id="rId59"/>
    <p:sldId id="381" r:id="rId60"/>
    <p:sldId id="461" r:id="rId61"/>
    <p:sldId id="385" r:id="rId62"/>
    <p:sldId id="393" r:id="rId63"/>
    <p:sldId id="389" r:id="rId64"/>
    <p:sldId id="390" r:id="rId65"/>
    <p:sldId id="391" r:id="rId66"/>
    <p:sldId id="392" r:id="rId67"/>
    <p:sldId id="394" r:id="rId68"/>
    <p:sldId id="395" r:id="rId69"/>
    <p:sldId id="396" r:id="rId70"/>
    <p:sldId id="397" r:id="rId71"/>
    <p:sldId id="398" r:id="rId72"/>
    <p:sldId id="399" r:id="rId73"/>
    <p:sldId id="400" r:id="rId74"/>
    <p:sldId id="405" r:id="rId75"/>
    <p:sldId id="407" r:id="rId76"/>
    <p:sldId id="432" r:id="rId77"/>
    <p:sldId id="414" r:id="rId78"/>
  </p:sldIdLst>
  <p:sldSz cx="9144000" cy="6858000" type="screen4x3"/>
  <p:notesSz cx="7102475" cy="1023112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71543" autoAdjust="0"/>
  </p:normalViewPr>
  <p:slideViewPr>
    <p:cSldViewPr snapToObjects="1">
      <p:cViewPr varScale="1">
        <p:scale>
          <a:sx n="48" d="100"/>
          <a:sy n="48" d="100"/>
        </p:scale>
        <p:origin x="1800" y="40"/>
      </p:cViewPr>
      <p:guideLst>
        <p:guide orient="horz" pos="2160"/>
        <p:guide pos="2880"/>
      </p:guideLst>
    </p:cSldViewPr>
  </p:slideViewPr>
  <p:outlineViewPr>
    <p:cViewPr>
      <p:scale>
        <a:sx n="33" d="100"/>
        <a:sy n="33" d="100"/>
      </p:scale>
      <p:origin x="0" y="1248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3.xml"/><Relationship Id="rId79" Type="http://schemas.openxmlformats.org/officeDocument/2006/relationships/handoutMaster" Target="handoutMasters/handoutMaster1.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3077951" cy="511016"/>
          </a:xfrm>
          <a:prstGeom prst="rect">
            <a:avLst/>
          </a:prstGeom>
          <a:noFill/>
          <a:ln w="9525">
            <a:noFill/>
            <a:miter lim="800000"/>
          </a:ln>
          <a:effectLst/>
        </p:spPr>
        <p:txBody>
          <a:bodyPr vert="horz" wrap="square" lIns="99048" tIns="49524" rIns="99048" bIns="49524" numCol="1" anchor="t" anchorCtr="0" compatLnSpc="1"/>
          <a:lstStyle>
            <a:lvl1pPr defTabSz="990600">
              <a:defRPr sz="1300">
                <a:ea typeface="宋体" panose="02010600030101010101" pitchFamily="2" charset="-122"/>
              </a:defRPr>
            </a:lvl1pPr>
          </a:lstStyle>
          <a:p>
            <a:pPr>
              <a:defRPr/>
            </a:pPr>
            <a:endParaRPr lang="en-US" altLang="zh-CN"/>
          </a:p>
        </p:txBody>
      </p:sp>
      <p:sp>
        <p:nvSpPr>
          <p:cNvPr id="32771" name="Rectangle 3"/>
          <p:cNvSpPr>
            <a:spLocks noGrp="1" noChangeArrowheads="1"/>
          </p:cNvSpPr>
          <p:nvPr>
            <p:ph type="dt" sz="quarter" idx="1"/>
          </p:nvPr>
        </p:nvSpPr>
        <p:spPr bwMode="auto">
          <a:xfrm>
            <a:off x="4022937" y="1"/>
            <a:ext cx="3077951" cy="511016"/>
          </a:xfrm>
          <a:prstGeom prst="rect">
            <a:avLst/>
          </a:prstGeom>
          <a:noFill/>
          <a:ln w="9525">
            <a:noFill/>
            <a:miter lim="800000"/>
          </a:ln>
          <a:effectLst/>
        </p:spPr>
        <p:txBody>
          <a:bodyPr vert="horz" wrap="square" lIns="99048" tIns="49524" rIns="99048" bIns="49524" numCol="1" anchor="t" anchorCtr="0" compatLnSpc="1"/>
          <a:lstStyle>
            <a:lvl1pPr algn="r" defTabSz="990600">
              <a:defRPr sz="1300">
                <a:ea typeface="宋体" panose="02010600030101010101" pitchFamily="2" charset="-122"/>
              </a:defRPr>
            </a:lvl1pPr>
          </a:lstStyle>
          <a:p>
            <a:pPr>
              <a:defRPr/>
            </a:pPr>
            <a:endParaRPr lang="en-US" altLang="zh-CN"/>
          </a:p>
        </p:txBody>
      </p:sp>
      <p:sp>
        <p:nvSpPr>
          <p:cNvPr id="32772" name="Rectangle 4"/>
          <p:cNvSpPr>
            <a:spLocks noGrp="1" noChangeArrowheads="1"/>
          </p:cNvSpPr>
          <p:nvPr>
            <p:ph type="ftr" sz="quarter" idx="2"/>
          </p:nvPr>
        </p:nvSpPr>
        <p:spPr bwMode="auto">
          <a:xfrm>
            <a:off x="0" y="9718835"/>
            <a:ext cx="3077951" cy="511016"/>
          </a:xfrm>
          <a:prstGeom prst="rect">
            <a:avLst/>
          </a:prstGeom>
          <a:noFill/>
          <a:ln w="9525">
            <a:noFill/>
            <a:miter lim="800000"/>
          </a:ln>
          <a:effectLst/>
        </p:spPr>
        <p:txBody>
          <a:bodyPr vert="horz" wrap="square" lIns="99048" tIns="49524" rIns="99048" bIns="49524" numCol="1" anchor="b" anchorCtr="0" compatLnSpc="1"/>
          <a:lstStyle>
            <a:lvl1pPr defTabSz="990600">
              <a:defRPr sz="1300">
                <a:ea typeface="宋体" panose="02010600030101010101" pitchFamily="2" charset="-122"/>
              </a:defRPr>
            </a:lvl1pPr>
          </a:lstStyle>
          <a:p>
            <a:pPr>
              <a:defRPr/>
            </a:pPr>
            <a:endParaRPr lang="en-US" altLang="zh-CN"/>
          </a:p>
        </p:txBody>
      </p:sp>
      <p:sp>
        <p:nvSpPr>
          <p:cNvPr id="32773" name="Rectangle 5"/>
          <p:cNvSpPr>
            <a:spLocks noGrp="1" noChangeArrowheads="1"/>
          </p:cNvSpPr>
          <p:nvPr>
            <p:ph type="sldNum" sz="quarter" idx="3"/>
          </p:nvPr>
        </p:nvSpPr>
        <p:spPr bwMode="auto">
          <a:xfrm>
            <a:off x="4022937" y="9718835"/>
            <a:ext cx="3077951" cy="511016"/>
          </a:xfrm>
          <a:prstGeom prst="rect">
            <a:avLst/>
          </a:prstGeom>
          <a:noFill/>
          <a:ln w="9525">
            <a:noFill/>
            <a:miter lim="800000"/>
          </a:ln>
          <a:effectLst/>
        </p:spPr>
        <p:txBody>
          <a:bodyPr vert="horz" wrap="square" lIns="99048" tIns="49524" rIns="99048" bIns="49524" numCol="1" anchor="b" anchorCtr="0" compatLnSpc="1"/>
          <a:lstStyle>
            <a:lvl1pPr algn="r" defTabSz="990600">
              <a:defRPr sz="1300">
                <a:ea typeface="宋体" panose="02010600030101010101" pitchFamily="2" charset="-122"/>
              </a:defRPr>
            </a:lvl1pPr>
          </a:lstStyle>
          <a:p>
            <a:pPr>
              <a:defRPr/>
            </a:pPr>
            <a:fld id="{AAE39B95-69DC-4527-82D5-49CDC0EA3C7C}"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1"/>
            <a:ext cx="3077951" cy="511016"/>
          </a:xfrm>
          <a:prstGeom prst="rect">
            <a:avLst/>
          </a:prstGeom>
          <a:noFill/>
          <a:ln w="9525">
            <a:noFill/>
            <a:miter lim="800000"/>
          </a:ln>
          <a:effectLst/>
        </p:spPr>
        <p:txBody>
          <a:bodyPr vert="horz" wrap="square" lIns="99048" tIns="49524" rIns="99048" bIns="49524" numCol="1" anchor="t" anchorCtr="0" compatLnSpc="1"/>
          <a:lstStyle>
            <a:lvl1pPr defTabSz="990600">
              <a:defRPr sz="1300">
                <a:ea typeface="宋体" panose="02010600030101010101"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4022937" y="1"/>
            <a:ext cx="3077951" cy="511016"/>
          </a:xfrm>
          <a:prstGeom prst="rect">
            <a:avLst/>
          </a:prstGeom>
          <a:noFill/>
          <a:ln w="9525">
            <a:noFill/>
            <a:miter lim="800000"/>
          </a:ln>
          <a:effectLst/>
        </p:spPr>
        <p:txBody>
          <a:bodyPr vert="horz" wrap="square" lIns="99048" tIns="49524" rIns="99048" bIns="49524" numCol="1" anchor="t" anchorCtr="0" compatLnSpc="1"/>
          <a:lstStyle>
            <a:lvl1pPr algn="r" defTabSz="990600">
              <a:defRPr sz="1300">
                <a:ea typeface="宋体" panose="02010600030101010101"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709931" y="4859417"/>
            <a:ext cx="5682615" cy="4603909"/>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9718835"/>
            <a:ext cx="3077951" cy="511016"/>
          </a:xfrm>
          <a:prstGeom prst="rect">
            <a:avLst/>
          </a:prstGeom>
          <a:noFill/>
          <a:ln w="9525">
            <a:noFill/>
            <a:miter lim="800000"/>
          </a:ln>
          <a:effectLst/>
        </p:spPr>
        <p:txBody>
          <a:bodyPr vert="horz" wrap="square" lIns="99048" tIns="49524" rIns="99048" bIns="49524" numCol="1" anchor="b" anchorCtr="0" compatLnSpc="1"/>
          <a:lstStyle>
            <a:lvl1pPr defTabSz="990600">
              <a:defRPr sz="1300">
                <a:ea typeface="宋体" panose="02010600030101010101"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4022937" y="9718835"/>
            <a:ext cx="3077951" cy="511016"/>
          </a:xfrm>
          <a:prstGeom prst="rect">
            <a:avLst/>
          </a:prstGeom>
          <a:noFill/>
          <a:ln w="9525">
            <a:noFill/>
            <a:miter lim="800000"/>
          </a:ln>
          <a:effectLst/>
        </p:spPr>
        <p:txBody>
          <a:bodyPr vert="horz" wrap="square" lIns="99048" tIns="49524" rIns="99048" bIns="49524" numCol="1" anchor="b" anchorCtr="0" compatLnSpc="1"/>
          <a:lstStyle>
            <a:lvl1pPr algn="r" defTabSz="990600">
              <a:defRPr sz="1300">
                <a:ea typeface="宋体" panose="02010600030101010101" pitchFamily="2" charset="-122"/>
              </a:defRPr>
            </a:lvl1pPr>
          </a:lstStyle>
          <a:p>
            <a:pPr>
              <a:defRPr/>
            </a:pPr>
            <a:fld id="{96CFD8BC-6C38-49CD-B7B5-74810F99FBD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9" Type="http://schemas.openxmlformats.org/officeDocument/2006/relationships/hyperlink" Target="http://zh.wikipedia.org/wiki/%E6%95%B0%E5%AD%A6" TargetMode="External"/><Relationship Id="rId8" Type="http://schemas.openxmlformats.org/officeDocument/2006/relationships/hyperlink" Target="http://zh.wikipedia.org/wiki/%E6%95%B8%E5%AD%97" TargetMode="External"/><Relationship Id="rId7" Type="http://schemas.openxmlformats.org/officeDocument/2006/relationships/hyperlink" Target="http://zh.wikipedia.org/wiki/%E7%BA%BF%E6%80%A7%E7%A9%BA%E9%97%B4" TargetMode="External"/><Relationship Id="rId6" Type="http://schemas.openxmlformats.org/officeDocument/2006/relationships/hyperlink" Target="http://zh.wikipedia.org/wiki/%E6%A8%A1" TargetMode="External"/><Relationship Id="rId5" Type="http://schemas.openxmlformats.org/officeDocument/2006/relationships/hyperlink" Target="http://zh.wikipedia.org/wiki/%E5%9F%9F_(%E6%95%B8%E5%AD%B8)" TargetMode="External"/><Relationship Id="rId4" Type="http://schemas.openxmlformats.org/officeDocument/2006/relationships/hyperlink" Target="http://zh.wikipedia.org/wiki/%E7%BE%A4" TargetMode="External"/><Relationship Id="rId3" Type="http://schemas.openxmlformats.org/officeDocument/2006/relationships/hyperlink" Target="http://zh.wikipedia.org/wiki/%E9%9B%86%E5%90%88" TargetMode="External"/><Relationship Id="rId2" Type="http://schemas.openxmlformats.org/officeDocument/2006/relationships/notesMaster" Target="../notesMasters/notesMaster1.xml"/><Relationship Id="rId15" Type="http://schemas.openxmlformats.org/officeDocument/2006/relationships/hyperlink" Target="http://zh.wikipedia.org/wiki/%E5%B9%B3%E6%96%B9%E6%A0%B9" TargetMode="External"/><Relationship Id="rId14" Type="http://schemas.openxmlformats.org/officeDocument/2006/relationships/hyperlink" Target="http://zh.wikipedia.org/wiki/%E6%8C%87%E6%95%B0" TargetMode="External"/><Relationship Id="rId13" Type="http://schemas.openxmlformats.org/officeDocument/2006/relationships/hyperlink" Target="http://zh.wikipedia.org/wiki/%E9%99%A4%E6%B3%95" TargetMode="External"/><Relationship Id="rId12" Type="http://schemas.openxmlformats.org/officeDocument/2006/relationships/hyperlink" Target="http://zh.wikipedia.org/wiki/%E4%B9%98%E6%B3%95" TargetMode="External"/><Relationship Id="rId11" Type="http://schemas.openxmlformats.org/officeDocument/2006/relationships/hyperlink" Target="http://zh.wikipedia.org/wiki/%E6%B8%9B%E6%B3%95" TargetMode="External"/><Relationship Id="rId10" Type="http://schemas.openxmlformats.org/officeDocument/2006/relationships/hyperlink" Target="http://zh.wikipedia.org/wiki/%E5%8A%A0%E6%B3%95" TargetMode="Externa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8" Type="http://schemas.openxmlformats.org/officeDocument/2006/relationships/hyperlink" Target="http://baike.baidu.com/view/685605.htm" TargetMode="External"/><Relationship Id="rId7" Type="http://schemas.openxmlformats.org/officeDocument/2006/relationships/hyperlink" Target="http://baike.baidu.com/view/990066.htm" TargetMode="External"/><Relationship Id="rId6" Type="http://schemas.openxmlformats.org/officeDocument/2006/relationships/hyperlink" Target="http://baike.baidu.com/view/60408.htm" TargetMode="External"/><Relationship Id="rId5" Type="http://schemas.openxmlformats.org/officeDocument/2006/relationships/hyperlink" Target="http://baike.baidu.com/view/555716.htm" TargetMode="External"/><Relationship Id="rId4" Type="http://schemas.openxmlformats.org/officeDocument/2006/relationships/hyperlink" Target="http://baike.baidu.com/view/812.htm" TargetMode="External"/><Relationship Id="rId3" Type="http://schemas.openxmlformats.org/officeDocument/2006/relationships/hyperlink" Target="http://baike.baidu.com/view/25302.htm" TargetMode="External"/><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wikipedia.org/wiki/%E8%8E%B1%E5%B8%83%E5%B0%BC%E5%85%B9"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9" Type="http://schemas.openxmlformats.org/officeDocument/2006/relationships/hyperlink" Target="http://en.wikipedia.org/wiki/Manhattan_Project" TargetMode="External"/><Relationship Id="rId8" Type="http://schemas.openxmlformats.org/officeDocument/2006/relationships/hyperlink" Target="http://en.wikipedia.org/wiki/World_War_II" TargetMode="External"/><Relationship Id="rId7" Type="http://schemas.openxmlformats.org/officeDocument/2006/relationships/hyperlink" Target="http://en.wikipedia.org/wiki/University_of_Louisville" TargetMode="External"/><Relationship Id="rId6" Type="http://schemas.openxmlformats.org/officeDocument/2006/relationships/hyperlink" Target="http://en.wikipedia.org/wiki/University_of_Illinois_at_Urbana-Champaign" TargetMode="External"/><Relationship Id="rId5" Type="http://schemas.openxmlformats.org/officeDocument/2006/relationships/hyperlink" Target="http://en.wikipedia.org/wiki/Doctor_of_Philosophy" TargetMode="External"/><Relationship Id="rId4" Type="http://schemas.openxmlformats.org/officeDocument/2006/relationships/hyperlink" Target="http://en.wikipedia.org/wiki/University_of_Nebraska" TargetMode="External"/><Relationship Id="rId3" Type="http://schemas.openxmlformats.org/officeDocument/2006/relationships/hyperlink" Target="http://en.wikipedia.org/wiki/University_of_Chicago" TargetMode="External"/><Relationship Id="rId22" Type="http://schemas.openxmlformats.org/officeDocument/2006/relationships/hyperlink" Target="http://en.wikipedia.org/wiki/Association_for_Computing_Machinery" TargetMode="External"/><Relationship Id="rId21" Type="http://schemas.openxmlformats.org/officeDocument/2006/relationships/hyperlink" Target="http://en.wikipedia.org/wiki/Professor_Emeritus" TargetMode="External"/><Relationship Id="rId20" Type="http://schemas.openxmlformats.org/officeDocument/2006/relationships/hyperlink" Target="http://en.wikipedia.org/wiki/Adjunct_professor" TargetMode="External"/><Relationship Id="rId2" Type="http://schemas.openxmlformats.org/officeDocument/2006/relationships/notesMaster" Target="../notesMasters/notesMaster1.xml"/><Relationship Id="rId19" Type="http://schemas.openxmlformats.org/officeDocument/2006/relationships/hyperlink" Target="http://en.wikipedia.org/wiki/Naval_Postgraduate_School" TargetMode="External"/><Relationship Id="rId18" Type="http://schemas.openxmlformats.org/officeDocument/2006/relationships/hyperlink" Target="http://en.wikipedia.org/wiki/City_College_of_New_York" TargetMode="External"/><Relationship Id="rId17" Type="http://schemas.openxmlformats.org/officeDocument/2006/relationships/hyperlink" Target="http://en.wikipedia.org/wiki/Adjunct_Professor" TargetMode="External"/><Relationship Id="rId16" Type="http://schemas.openxmlformats.org/officeDocument/2006/relationships/hyperlink" Target="http://en.wikipedia.org/wiki/Claude_E._Shannon" TargetMode="External"/><Relationship Id="rId15" Type="http://schemas.openxmlformats.org/officeDocument/2006/relationships/hyperlink" Target="http://en.wikipedia.org/wiki/Bell_Labs" TargetMode="External"/><Relationship Id="rId14" Type="http://schemas.openxmlformats.org/officeDocument/2006/relationships/hyperlink" Target="http://en.wikipedia.org/wiki/Japan" TargetMode="External"/><Relationship Id="rId13" Type="http://schemas.openxmlformats.org/officeDocument/2006/relationships/hyperlink" Target="http://en.wikipedia.org/wiki/New_Mexico" TargetMode="External"/><Relationship Id="rId12" Type="http://schemas.openxmlformats.org/officeDocument/2006/relationships/hyperlink" Target="http://en.wikipedia.org/wiki/United_States" TargetMode="External"/><Relationship Id="rId11" Type="http://schemas.openxmlformats.org/officeDocument/2006/relationships/hyperlink" Target="http://en.wikipedia.org/wiki/Earth's_atmosphere" TargetMode="External"/><Relationship Id="rId10" Type="http://schemas.openxmlformats.org/officeDocument/2006/relationships/hyperlink" Target="http://en.wikipedia.org/wiki/Atomic_bomb" TargetMode="Externa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zh.wikipedia.org/wiki/%E6%96%A4" TargetMode="External"/><Relationship Id="rId7" Type="http://schemas.openxmlformats.org/officeDocument/2006/relationships/hyperlink" Target="http://zh.wikipedia.org/wiki/%E4%B8%A4" TargetMode="External"/><Relationship Id="rId6" Type="http://schemas.openxmlformats.org/officeDocument/2006/relationships/hyperlink" Target="http://zh.wikipedia.org/wiki/%E4%B8%AD%E5%9B%BD" TargetMode="External"/><Relationship Id="rId5" Type="http://schemas.openxmlformats.org/officeDocument/2006/relationships/hyperlink" Target="http://zh.wikipedia.org/wiki/%E5%8D%B0%E6%AD%90%E4%BA%BA" TargetMode="External"/><Relationship Id="rId4" Type="http://schemas.openxmlformats.org/officeDocument/2006/relationships/hyperlink" Target="http://zh.wikipedia.org/w/index.php?title=Yuki%E9%83%A8%E8%90%BD&amp;action=edit&amp;redlink=1" TargetMode="External"/><Relationship Id="rId3" Type="http://schemas.openxmlformats.org/officeDocument/2006/relationships/hyperlink" Target="http://zh.wikipedia.org/wiki/%E5%85%AB%E8%BF%9B%E5%88%B6" TargetMode="Externa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9" Type="http://schemas.openxmlformats.org/officeDocument/2006/relationships/hyperlink" Target="http://zh.wikipedia.org/zh-cn/BBS" TargetMode="External"/><Relationship Id="rId8" Type="http://schemas.openxmlformats.org/officeDocument/2006/relationships/hyperlink" Target="http://zh.wikipedia.org/zh-cn/IBM" TargetMode="External"/><Relationship Id="rId7" Type="http://schemas.openxmlformats.org/officeDocument/2006/relationships/hyperlink" Target="http://zh.wikipedia.org/w/index.php?title=IrDA&amp;action=edit&amp;redlink=1" TargetMode="External"/><Relationship Id="rId6" Type="http://schemas.openxmlformats.org/officeDocument/2006/relationships/hyperlink" Target="http://zh.wikipedia.org/zh-cn/PPP" TargetMode="External"/><Relationship Id="rId5" Type="http://schemas.openxmlformats.org/officeDocument/2006/relationships/hyperlink" Target="http://zh.wikipedia.org/zh-cn/Bluetooth" TargetMode="External"/><Relationship Id="rId4" Type="http://schemas.openxmlformats.org/officeDocument/2006/relationships/hyperlink" Target="http://zh.wikipedia.org/w/index.php?title=V.41&amp;action=edit&amp;redlink=1" TargetMode="External"/><Relationship Id="rId3" Type="http://schemas.openxmlformats.org/officeDocument/2006/relationships/hyperlink" Target="http://zh.wikipedia.org/w/index.php?title=X25&amp;action=edit&amp;redlink=1" TargetMode="External"/><Relationship Id="rId2" Type="http://schemas.openxmlformats.org/officeDocument/2006/relationships/notesMaster" Target="../notesMasters/notesMaster1.xml"/><Relationship Id="rId10" Type="http://schemas.openxmlformats.org/officeDocument/2006/relationships/hyperlink" Target="http://zh.wikipedia.org/w/index.php?title=XMODEM&amp;action=edit&amp;redlink=1" TargetMode="Externa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993775" y="768350"/>
            <a:ext cx="5114925" cy="3835400"/>
          </a:xfrm>
        </p:spPr>
      </p:sp>
      <p:sp>
        <p:nvSpPr>
          <p:cNvPr id="70659" name="备注占位符 2"/>
          <p:cNvSpPr>
            <a:spLocks noGrp="1"/>
          </p:cNvSpPr>
          <p:nvPr>
            <p:ph type="body" idx="1"/>
          </p:nvPr>
        </p:nvSpPr>
        <p:spPr>
          <a:noFill/>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节课</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0660" name="灯片编号占位符 3"/>
          <p:cNvSpPr>
            <a:spLocks noGrp="1"/>
          </p:cNvSpPr>
          <p:nvPr>
            <p:ph type="sldNum" sz="quarter" idx="5"/>
          </p:nvPr>
        </p:nvSpPr>
        <p:spPr>
          <a:noFill/>
        </p:spPr>
        <p:txBody>
          <a:bodyPr/>
          <a:lstStyle/>
          <a:p>
            <a:fld id="{7525A828-D78F-429B-98BE-082884F865EF}"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A9F860-13D2-48BC-A4CF-E0E90D2F86B6}" type="slidenum">
              <a:rPr lang="en-US" altLang="zh-CN"/>
            </a:fld>
            <a:endParaRPr lang="en-US" altLang="zh-CN"/>
          </a:p>
        </p:txBody>
      </p:sp>
      <p:sp>
        <p:nvSpPr>
          <p:cNvPr id="177154" name="Rectangle 2"/>
          <p:cNvSpPr>
            <a:spLocks noGrp="1" noRot="1" noChangeAspect="1" noChangeArrowheads="1" noTextEdit="1"/>
          </p:cNvSpPr>
          <p:nvPr>
            <p:ph type="sldImg"/>
          </p:nvPr>
        </p:nvSpPr>
        <p:spPr>
          <a:xfrm>
            <a:off x="993775" y="768350"/>
            <a:ext cx="5114925" cy="3835400"/>
          </a:xfrm>
        </p:spPr>
      </p:sp>
      <p:sp>
        <p:nvSpPr>
          <p:cNvPr id="177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759E07-436E-46DC-9C7D-BD239279AC4D}" type="slidenum">
              <a:rPr lang="en-US" altLang="zh-CN"/>
            </a:fld>
            <a:endParaRPr lang="en-US" altLang="zh-CN"/>
          </a:p>
        </p:txBody>
      </p:sp>
      <p:sp>
        <p:nvSpPr>
          <p:cNvPr id="106498" name="Rectangle 2"/>
          <p:cNvSpPr>
            <a:spLocks noGrp="1" noRot="1" noChangeAspect="1" noChangeArrowheads="1" noTextEdit="1"/>
          </p:cNvSpPr>
          <p:nvPr>
            <p:ph type="sldImg"/>
          </p:nvPr>
        </p:nvSpPr>
        <p:spPr>
          <a:xfrm>
            <a:off x="993775" y="768350"/>
            <a:ext cx="5114925" cy="3835400"/>
          </a:xfrm>
        </p:spPr>
      </p:sp>
      <p:sp>
        <p:nvSpPr>
          <p:cNvPr id="106499" name="Rectangle 3"/>
          <p:cNvSpPr>
            <a:spLocks noGrp="1" noChangeArrowheads="1"/>
          </p:cNvSpPr>
          <p:nvPr>
            <p:ph type="body" idx="1"/>
          </p:nvPr>
        </p:nvSpPr>
        <p:spPr/>
        <p:txBody>
          <a:bodyPr/>
          <a:lstStyle/>
          <a:p>
            <a:r>
              <a:rPr lang="zh-CN" altLang="en-US"/>
              <a:t>孤立余数、孤立整数</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浮点数（</a:t>
            </a:r>
            <a:r>
              <a:rPr lang="en-US" altLang="zh-CN" dirty="0"/>
              <a:t>floating-point number</a:t>
            </a:r>
            <a:r>
              <a:rPr lang="zh-CN" altLang="en-US" dirty="0"/>
              <a:t>）是属于有理数中某特定子集的数的数字表示，在计算机中用以近似表示任意某个实数。具体来说，这个实数由一个整数或定点数（即尾数）乘以某个基数（计算机中通常是</a:t>
            </a:r>
            <a:r>
              <a:rPr lang="en-US" altLang="zh-CN" dirty="0"/>
              <a:t>2</a:t>
            </a:r>
            <a:r>
              <a:rPr lang="zh-CN" altLang="en-US" dirty="0"/>
              <a:t>）的整数次幂得到，这种表示方法类似于基数为</a:t>
            </a:r>
            <a:r>
              <a:rPr lang="en-US" altLang="zh-CN" dirty="0"/>
              <a:t>10</a:t>
            </a:r>
            <a:r>
              <a:rPr lang="zh-CN" altLang="en-US" dirty="0"/>
              <a:t>的科学记数法。</a:t>
            </a:r>
            <a:endParaRPr lang="zh-CN" altLang="en-US" dirty="0"/>
          </a:p>
          <a:p>
            <a:endParaRPr lang="zh-CN" altLang="en-US" dirty="0"/>
          </a:p>
          <a:p>
            <a:r>
              <a:rPr lang="zh-CN" altLang="en-US" dirty="0"/>
              <a:t>浮点计算是指浮点数参与的运算，这种运算通常伴随着因为无法精确表示而进行的近似或舍入。</a:t>
            </a:r>
            <a:endParaRPr lang="zh-CN" altLang="en-US" dirty="0"/>
          </a:p>
          <a:p>
            <a:r>
              <a:rPr lang="zh-CN" altLang="en-US" dirty="0"/>
              <a:t>一个浮点数</a:t>
            </a:r>
            <a:r>
              <a:rPr lang="en-US" altLang="zh-CN" dirty="0"/>
              <a:t>a</a:t>
            </a:r>
            <a:r>
              <a:rPr lang="zh-CN" altLang="en-US" dirty="0"/>
              <a:t>由两个数</a:t>
            </a:r>
            <a:r>
              <a:rPr lang="en-US" altLang="zh-CN" dirty="0"/>
              <a:t>m</a:t>
            </a:r>
            <a:r>
              <a:rPr lang="zh-CN" altLang="en-US" dirty="0"/>
              <a:t>和</a:t>
            </a:r>
            <a:r>
              <a:rPr lang="en-US" altLang="zh-CN" dirty="0"/>
              <a:t>e</a:t>
            </a:r>
            <a:r>
              <a:rPr lang="zh-CN" altLang="en-US" dirty="0"/>
              <a:t>来表示：</a:t>
            </a:r>
            <a:r>
              <a:rPr lang="en-US" altLang="zh-CN" dirty="0"/>
              <a:t>a = m × be</a:t>
            </a:r>
            <a:r>
              <a:rPr lang="zh-CN" altLang="en-US" dirty="0"/>
              <a:t>。在任意一个这样的系统中，我们选择一个基数</a:t>
            </a:r>
            <a:r>
              <a:rPr lang="en-US" altLang="zh-CN" dirty="0"/>
              <a:t>b</a:t>
            </a:r>
            <a:r>
              <a:rPr lang="zh-CN" altLang="en-US" dirty="0"/>
              <a:t>（记数系统的基）和精度</a:t>
            </a:r>
            <a:r>
              <a:rPr lang="en-US" altLang="zh-CN" dirty="0"/>
              <a:t>p</a:t>
            </a:r>
            <a:r>
              <a:rPr lang="zh-CN" altLang="en-US" dirty="0"/>
              <a:t>（即使用多少位来存储）。</a:t>
            </a:r>
            <a:r>
              <a:rPr lang="en-US" altLang="zh-CN" dirty="0"/>
              <a:t>m</a:t>
            </a:r>
            <a:r>
              <a:rPr lang="zh-CN" altLang="en-US" dirty="0"/>
              <a:t>（即尾数）是形如</a:t>
            </a:r>
            <a:r>
              <a:rPr lang="en-US" altLang="zh-CN" dirty="0"/>
              <a:t>±</a:t>
            </a:r>
            <a:r>
              <a:rPr lang="en-US" altLang="zh-CN" dirty="0" err="1"/>
              <a:t>d.ddd</a:t>
            </a:r>
            <a:r>
              <a:rPr lang="en-US" altLang="zh-CN" dirty="0"/>
              <a:t>...</a:t>
            </a:r>
            <a:r>
              <a:rPr lang="en-US" altLang="zh-CN" dirty="0" err="1"/>
              <a:t>ddd</a:t>
            </a:r>
            <a:r>
              <a:rPr lang="zh-CN" altLang="en-US" dirty="0"/>
              <a:t>的</a:t>
            </a:r>
            <a:r>
              <a:rPr lang="en-US" altLang="zh-CN" dirty="0"/>
              <a:t>p</a:t>
            </a:r>
            <a:r>
              <a:rPr lang="zh-CN" altLang="en-US" dirty="0"/>
              <a:t>位数（每一位是一个介于</a:t>
            </a:r>
            <a:r>
              <a:rPr lang="en-US" altLang="zh-CN" dirty="0"/>
              <a:t>0</a:t>
            </a:r>
            <a:r>
              <a:rPr lang="zh-CN" altLang="en-US" dirty="0"/>
              <a:t>到</a:t>
            </a:r>
            <a:r>
              <a:rPr lang="en-US" altLang="zh-CN" dirty="0"/>
              <a:t>b-1</a:t>
            </a:r>
            <a:r>
              <a:rPr lang="zh-CN" altLang="en-US" dirty="0"/>
              <a:t>之间的整数，包括</a:t>
            </a:r>
            <a:r>
              <a:rPr lang="en-US" altLang="zh-CN" dirty="0"/>
              <a:t>0</a:t>
            </a:r>
            <a:r>
              <a:rPr lang="zh-CN" altLang="en-US" dirty="0"/>
              <a:t>和</a:t>
            </a:r>
            <a:r>
              <a:rPr lang="en-US" altLang="zh-CN" dirty="0"/>
              <a:t>b-1</a:t>
            </a:r>
            <a:r>
              <a:rPr lang="zh-CN" altLang="en-US" dirty="0"/>
              <a:t>）。如果</a:t>
            </a:r>
            <a:r>
              <a:rPr lang="en-US" altLang="zh-CN" dirty="0"/>
              <a:t>m</a:t>
            </a:r>
            <a:r>
              <a:rPr lang="zh-CN" altLang="en-US" dirty="0"/>
              <a:t>的第一位是非</a:t>
            </a:r>
            <a:r>
              <a:rPr lang="en-US" altLang="zh-CN" dirty="0"/>
              <a:t>0</a:t>
            </a:r>
            <a:r>
              <a:rPr lang="zh-CN" altLang="en-US" dirty="0"/>
              <a:t>整数，</a:t>
            </a:r>
            <a:r>
              <a:rPr lang="en-US" altLang="zh-CN" dirty="0"/>
              <a:t>m</a:t>
            </a:r>
            <a:r>
              <a:rPr lang="zh-CN" altLang="en-US" dirty="0"/>
              <a:t>称作正规化的。有一些描述使用一个单独的符号位（</a:t>
            </a:r>
            <a:r>
              <a:rPr lang="en-US" altLang="zh-CN" dirty="0"/>
              <a:t>s </a:t>
            </a:r>
            <a:r>
              <a:rPr lang="zh-CN" altLang="en-US" dirty="0"/>
              <a:t>代表</a:t>
            </a:r>
            <a:r>
              <a:rPr lang="en-US" altLang="zh-CN" dirty="0"/>
              <a:t>+</a:t>
            </a:r>
            <a:r>
              <a:rPr lang="zh-CN" altLang="en-US" dirty="0"/>
              <a:t>或者</a:t>
            </a:r>
            <a:r>
              <a:rPr lang="en-US" altLang="zh-CN" dirty="0"/>
              <a:t>-</a:t>
            </a:r>
            <a:r>
              <a:rPr lang="zh-CN" altLang="en-US" dirty="0"/>
              <a:t>）来表示正负，这样</a:t>
            </a:r>
            <a:r>
              <a:rPr lang="en-US" altLang="zh-CN" dirty="0"/>
              <a:t>m</a:t>
            </a:r>
            <a:r>
              <a:rPr lang="zh-CN" altLang="en-US" dirty="0"/>
              <a:t>必须是正的。</a:t>
            </a:r>
            <a:r>
              <a:rPr lang="en-US" altLang="zh-CN" dirty="0"/>
              <a:t>e</a:t>
            </a:r>
            <a:r>
              <a:rPr lang="zh-CN" altLang="en-US" dirty="0"/>
              <a:t>是指数。</a:t>
            </a:r>
            <a:endParaRPr lang="zh-CN" altLang="en-US" dirty="0"/>
          </a:p>
          <a:p>
            <a:endParaRPr lang="zh-CN" altLang="en-US" dirty="0"/>
          </a:p>
          <a:p>
            <a:r>
              <a:rPr lang="zh-CN" altLang="en-US" dirty="0"/>
              <a:t>这种设计可以在某个固定长度的存储空间内表示定点数</a:t>
            </a:r>
            <a:r>
              <a:rPr lang="en-US" altLang="zh-CN" dirty="0"/>
              <a:t>,</a:t>
            </a:r>
            <a:r>
              <a:rPr lang="zh-CN" altLang="en-US" dirty="0"/>
              <a:t>但无法表示的更大范围的数。</a:t>
            </a:r>
            <a:endParaRPr lang="zh-CN" altLang="en-US" dirty="0"/>
          </a:p>
          <a:p>
            <a:r>
              <a:rPr lang="zh-CN" altLang="en-US" dirty="0"/>
              <a:t>由于浮点数不能表达所有实数，浮点运算与相应的数学运算有所差异，有时此差异极为显著。</a:t>
            </a:r>
            <a:endParaRPr lang="zh-CN" altLang="en-US" dirty="0"/>
          </a:p>
          <a:p>
            <a:endParaRPr lang="zh-CN" altLang="en-US" dirty="0"/>
          </a:p>
          <a:p>
            <a:r>
              <a:rPr lang="zh-CN" altLang="en-US" dirty="0"/>
              <a:t>比如，二进制浮点数不能表达</a:t>
            </a:r>
            <a:r>
              <a:rPr lang="en-US" altLang="zh-CN" dirty="0"/>
              <a:t>0.1</a:t>
            </a:r>
            <a:r>
              <a:rPr lang="zh-CN" altLang="en-US" dirty="0"/>
              <a:t>和</a:t>
            </a:r>
            <a:r>
              <a:rPr lang="en-US" altLang="zh-CN" dirty="0"/>
              <a:t>0.01</a:t>
            </a:r>
            <a:r>
              <a:rPr lang="zh-CN" altLang="en-US" dirty="0"/>
              <a:t>，</a:t>
            </a:r>
            <a:r>
              <a:rPr lang="en-US" altLang="zh-CN" dirty="0"/>
              <a:t>0.1</a:t>
            </a:r>
            <a:r>
              <a:rPr lang="zh-CN" altLang="en-US" dirty="0"/>
              <a:t>的平方既不是准确的</a:t>
            </a:r>
            <a:r>
              <a:rPr lang="en-US" altLang="zh-CN" dirty="0"/>
              <a:t>0.01</a:t>
            </a:r>
            <a:r>
              <a:rPr lang="zh-CN" altLang="en-US" dirty="0"/>
              <a:t>，也不是最接近</a:t>
            </a:r>
            <a:r>
              <a:rPr lang="en-US" altLang="zh-CN" dirty="0"/>
              <a:t>0.01</a:t>
            </a:r>
            <a:r>
              <a:rPr lang="zh-CN" altLang="en-US" dirty="0"/>
              <a:t>的可表达的数。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5900">
              <a:spcBef>
                <a:spcPct val="0"/>
              </a:spcBef>
            </a:pPr>
            <a:r>
              <a:rPr lang="en-US" altLang="zh-CN" sz="2400" b="0" kern="0" dirty="0">
                <a:ea typeface="Calibri" panose="020F0502020204030204" charset="0"/>
                <a:cs typeface="Calibri" panose="020F0502020204030204" charset="0"/>
              </a:rPr>
              <a:t>Representation</a:t>
            </a:r>
            <a:endParaRPr lang="en-US" altLang="zh-CN" sz="2400" b="0" kern="0" dirty="0"/>
          </a:p>
          <a:p>
            <a:pPr lvl="1"/>
            <a:r>
              <a:rPr lang="en-US" altLang="zh-CN" sz="2000" b="0" kern="0" dirty="0"/>
              <a:t>Bits to right of “binary point” represent fractional powers of 2</a:t>
            </a:r>
            <a:endParaRPr lang="en-US" altLang="zh-CN" sz="2000" b="0" kern="0" dirty="0"/>
          </a:p>
          <a:p>
            <a:pPr lvl="1"/>
            <a:r>
              <a:rPr lang="en-US" altLang="zh-CN" sz="2000" b="0" kern="0" dirty="0"/>
              <a:t>Represents rational number:</a:t>
            </a:r>
            <a:endParaRPr lang="en-US" altLang="zh-CN" sz="2000" b="0" kern="0"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p:sp>
      <p:sp>
        <p:nvSpPr>
          <p:cNvPr id="576515" name="Rectangle 3"/>
          <p:cNvSpPr>
            <a:spLocks noGrp="1" noChangeArrowheads="1"/>
          </p:cNvSpPr>
          <p:nvPr>
            <p:ph type="body" idx="1"/>
          </p:nvPr>
        </p:nvSpPr>
        <p:spPr>
          <a:xfrm>
            <a:off x="914400" y="4343400"/>
            <a:ext cx="5029200" cy="4114800"/>
          </a:xfrm>
          <a:noFill/>
        </p:spPr>
        <p:txBody>
          <a:bodyPr lIns="86657" tIns="43328" rIns="86657" bIns="43328"/>
          <a:lstStyle/>
          <a:p>
            <a:r>
              <a:rPr lang="en-US" altLang="zh-CN" dirty="0">
                <a:latin typeface="Arial" panose="020B0604020202020204" pitchFamily="34" charset="0"/>
              </a:rPr>
              <a:t>Before we move on to the floating-point representation, let’s review the familiar scientific notation. For example, we can use 6.02x10</a:t>
            </a:r>
            <a:r>
              <a:rPr lang="en-US" altLang="zh-CN" baseline="30000" dirty="0">
                <a:latin typeface="Arial" panose="020B0604020202020204" pitchFamily="34" charset="0"/>
              </a:rPr>
              <a:t>21 </a:t>
            </a:r>
            <a:r>
              <a:rPr lang="en-US" altLang="zh-CN" dirty="0">
                <a:latin typeface="Arial" panose="020B0604020202020204" pitchFamily="34" charset="0"/>
              </a:rPr>
              <a:t>to represent 6,020,000,000,000,000,000,000. Here, the part before x is called mantissa,  the base is 10, the power of ten is called exponent. </a:t>
            </a:r>
            <a:endParaRPr lang="en-US" altLang="zh-CN" dirty="0">
              <a:latin typeface="Arial" panose="020B0604020202020204" pitchFamily="34" charset="0"/>
            </a:endParaRPr>
          </a:p>
          <a:p>
            <a:r>
              <a:rPr lang="en-US" altLang="zh-CN" dirty="0">
                <a:solidFill>
                  <a:srgbClr val="CC0000"/>
                </a:solidFill>
                <a:latin typeface="Arial" panose="020B0604020202020204" pitchFamily="34" charset="0"/>
              </a:rPr>
              <a:t>What the exponent mean?</a:t>
            </a:r>
            <a:r>
              <a:rPr lang="en-US" altLang="zh-CN" dirty="0">
                <a:latin typeface="Arial" panose="020B0604020202020204" pitchFamily="34" charset="0"/>
              </a:rPr>
              <a:t> </a:t>
            </a:r>
            <a:r>
              <a:rPr lang="en-US" altLang="zh-CN" dirty="0">
                <a:solidFill>
                  <a:srgbClr val="CC0000"/>
                </a:solidFill>
                <a:latin typeface="Arial" panose="020B0604020202020204" pitchFamily="34" charset="0"/>
              </a:rPr>
              <a:t>Who knows that?</a:t>
            </a:r>
            <a:endParaRPr lang="en-US" altLang="zh-CN" dirty="0">
              <a:solidFill>
                <a:srgbClr val="CC0000"/>
              </a:solidFill>
              <a:latin typeface="Arial" panose="020B0604020202020204" pitchFamily="34" charset="0"/>
            </a:endParaRPr>
          </a:p>
          <a:p>
            <a:r>
              <a:rPr lang="en-US" altLang="zh-CN" dirty="0">
                <a:latin typeface="Arial" panose="020B0604020202020204" pitchFamily="34" charset="0"/>
              </a:rPr>
              <a:t>Exponent is used for deciding the position of decimal point. When we change </a:t>
            </a:r>
            <a:r>
              <a:rPr lang="en-US" altLang="zh-CN" dirty="0" err="1">
                <a:latin typeface="Arial" panose="020B0604020202020204" pitchFamily="34" charset="0"/>
              </a:rPr>
              <a:t>exponent,the</a:t>
            </a:r>
            <a:r>
              <a:rPr lang="en-US" altLang="zh-CN" dirty="0">
                <a:latin typeface="Arial" panose="020B0604020202020204" pitchFamily="34" charset="0"/>
              </a:rPr>
              <a:t> decimal point can be floated. In this example, If we change the exponent to 31, it means the number of digits of real value will be 31+1=32,the number become longer and it’s value is more larger, but we need not increase the number of digits in exponent. It’s still 2 digits. </a:t>
            </a:r>
            <a:endParaRPr lang="en-US" altLang="zh-CN" dirty="0">
              <a:latin typeface="Arial" panose="020B0604020202020204" pitchFamily="34" charset="0"/>
            </a:endParaRPr>
          </a:p>
          <a:p>
            <a:r>
              <a:rPr lang="en-US" altLang="zh-CN" dirty="0">
                <a:latin typeface="Arial" panose="020B0604020202020204" pitchFamily="34" charset="0"/>
              </a:rPr>
              <a:t>In the scientific notation, a mantissa with no leading 0s and only one digit to left of decimal point is called to be normalized. It means an normalized number should have a nonzero leftmost digit. So, there is only one normalized form, whereas there are many </a:t>
            </a:r>
            <a:r>
              <a:rPr lang="en-US" altLang="zh-CN" dirty="0" err="1">
                <a:latin typeface="Arial" panose="020B0604020202020204" pitchFamily="34" charset="0"/>
              </a:rPr>
              <a:t>unnormalized</a:t>
            </a:r>
            <a:r>
              <a:rPr lang="en-US" altLang="zh-CN" dirty="0">
                <a:latin typeface="Arial" panose="020B0604020202020204" pitchFamily="34" charset="0"/>
              </a:rPr>
              <a:t> forms. For example, if we want to represent 1/1,000,000,000, the normalized form is 1.0x10</a:t>
            </a:r>
            <a:r>
              <a:rPr lang="en-US" altLang="zh-CN" baseline="30000" dirty="0">
                <a:latin typeface="Arial" panose="020B0604020202020204" pitchFamily="34" charset="0"/>
              </a:rPr>
              <a:t>-9</a:t>
            </a:r>
            <a:r>
              <a:rPr lang="en-US" altLang="zh-CN" dirty="0">
                <a:latin typeface="Arial" panose="020B0604020202020204" pitchFamily="34" charset="0"/>
              </a:rPr>
              <a:t> , whereas 0.1x10</a:t>
            </a:r>
            <a:r>
              <a:rPr lang="en-US" altLang="zh-CN" baseline="30000" dirty="0">
                <a:latin typeface="Arial" panose="020B0604020202020204" pitchFamily="34" charset="0"/>
              </a:rPr>
              <a:t>-8 </a:t>
            </a:r>
            <a:r>
              <a:rPr lang="en-US" altLang="zh-CN" dirty="0">
                <a:latin typeface="Arial" panose="020B0604020202020204" pitchFamily="34" charset="0"/>
              </a:rPr>
              <a:t>and 10.0x10</a:t>
            </a:r>
            <a:r>
              <a:rPr lang="en-US" altLang="zh-CN" baseline="30000" dirty="0">
                <a:latin typeface="Arial" panose="020B0604020202020204" pitchFamily="34" charset="0"/>
              </a:rPr>
              <a:t>-10</a:t>
            </a:r>
            <a:r>
              <a:rPr lang="en-US" altLang="zh-CN" dirty="0">
                <a:latin typeface="Arial" panose="020B0604020202020204" pitchFamily="34" charset="0"/>
              </a:rPr>
              <a:t>n are not normalized number. In this example, the exponent is negative (-9), it means the actual decimal point should be to the left of the </a:t>
            </a:r>
            <a:endParaRPr lang="en-US" altLang="zh-CN" dirty="0">
              <a:latin typeface="Arial" panose="020B0604020202020204" pitchFamily="34" charset="0"/>
            </a:endParaRPr>
          </a:p>
          <a:p>
            <a:r>
              <a:rPr lang="en-US" altLang="zh-CN" dirty="0">
                <a:latin typeface="Arial" panose="020B0604020202020204" pitchFamily="34" charset="0"/>
              </a:rPr>
              <a:t>9</a:t>
            </a:r>
            <a:r>
              <a:rPr lang="en-US" altLang="zh-CN" baseline="30000" dirty="0">
                <a:latin typeface="Arial" panose="020B0604020202020204" pitchFamily="34" charset="0"/>
              </a:rPr>
              <a:t>th</a:t>
            </a:r>
            <a:r>
              <a:rPr lang="en-US" altLang="zh-CN" dirty="0">
                <a:latin typeface="Arial" panose="020B0604020202020204" pitchFamily="34" charset="0"/>
              </a:rPr>
              <a:t> place. </a:t>
            </a:r>
            <a:endParaRPr lang="en-US" altLang="zh-CN" dirty="0">
              <a:latin typeface="Arial" panose="020B0604020202020204" pitchFamily="34" charset="0"/>
            </a:endParaRPr>
          </a:p>
          <a:p>
            <a:r>
              <a:rPr lang="en-US" altLang="zh-CN" dirty="0">
                <a:latin typeface="Arial" panose="020B0604020202020204" pitchFamily="34" charset="0"/>
              </a:rPr>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endParaRPr lang="en-US" altLang="zh-CN" dirty="0">
              <a:latin typeface="Arial" panose="020B0604020202020204" pitchFamily="34" charset="0"/>
            </a:endParaRPr>
          </a:p>
          <a:p>
            <a:r>
              <a:rPr lang="en-US" altLang="zh-CN" dirty="0">
                <a:latin typeface="Arial" panose="020B0604020202020204" pitchFamily="34" charset="0"/>
              </a:rPr>
              <a:t> </a:t>
            </a:r>
            <a:endParaRPr lang="en-US" altLang="zh-CN" dirty="0">
              <a:latin typeface="Arial" panose="020B0604020202020204" pitchFamily="34" charset="0"/>
            </a:endParaRPr>
          </a:p>
          <a:p>
            <a:endParaRPr lang="zh-CN"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F411602-F638-4DF5-98F2-B0E16E9EC118}"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72707" name="Rectangle 2"/>
          <p:cNvSpPr>
            <a:spLocks noGrp="1" noRot="1" noChangeAspect="1" noTextEdit="1"/>
          </p:cNvSpPr>
          <p:nvPr>
            <p:ph type="sldImg"/>
          </p:nvPr>
        </p:nvSpPr>
        <p:spPr>
          <a:xfrm>
            <a:off x="993775" y="768350"/>
            <a:ext cx="5114925" cy="3835400"/>
          </a:xfrm>
        </p:spPr>
      </p:sp>
      <p:sp>
        <p:nvSpPr>
          <p:cNvPr id="72708" name="Rectangle 3"/>
          <p:cNvSpPr>
            <a:spLocks noGrp="1"/>
          </p:cNvSpPr>
          <p:nvPr>
            <p:ph type="body" idx="1"/>
          </p:nvPr>
        </p:nvSpPr>
        <p:spPr>
          <a:noFill/>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数据的机器级表示</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数值表示和数制</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定点数和浮点数</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数值编码及计算</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符号编码：</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BCD</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码、</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ASCII</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、信息编码</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zh-CN" sz="1200" b="1"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动作、条件和状态编码：格雷码</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检错、纠错编码：海明码、奇偶校验码</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altLang="zh-CN" b="1" dirty="0"/>
          </a:p>
          <a:p>
            <a:endParaRPr lang="en-US" altLang="zh-CN" b="1" dirty="0"/>
          </a:p>
          <a:p>
            <a:endParaRPr lang="en-US" altLang="zh-CN" b="1" dirty="0"/>
          </a:p>
          <a:p>
            <a:r>
              <a:rPr lang="zh-CN" altLang="en-US" b="1" dirty="0"/>
              <a:t>简单地看，数字系统就是处理二进制数码</a:t>
            </a:r>
            <a:r>
              <a:rPr lang="en-US" altLang="zh-CN" b="1" dirty="0"/>
              <a:t>0</a:t>
            </a:r>
            <a:r>
              <a:rPr lang="zh-CN" altLang="en-US" b="1" dirty="0"/>
              <a:t>和</a:t>
            </a:r>
            <a:r>
              <a:rPr lang="en-US" altLang="zh-CN" b="1" dirty="0"/>
              <a:t>1</a:t>
            </a:r>
            <a:r>
              <a:rPr lang="zh-CN" altLang="en-US" b="1" dirty="0"/>
              <a:t>的电路，其中：</a:t>
            </a:r>
            <a:endParaRPr lang="en-US" altLang="zh-CN" b="1" dirty="0"/>
          </a:p>
          <a:p>
            <a:pPr lvl="1"/>
            <a:r>
              <a:rPr lang="zh-CN" altLang="en-US" b="1" dirty="0"/>
              <a:t>“二进制数码”就是现实世界中的对象在数字系统中的表示；（数字化的结果）</a:t>
            </a:r>
            <a:endParaRPr lang="en-US" altLang="zh-CN" b="1" dirty="0"/>
          </a:p>
          <a:p>
            <a:pPr lvl="1"/>
            <a:r>
              <a:rPr lang="zh-CN" altLang="en-US" b="1" dirty="0"/>
              <a:t>“处理”的方式和二进制数码表示的对象种类有关系。（数字设计的需求）</a:t>
            </a:r>
            <a:endParaRPr lang="en-US" altLang="zh-CN" b="1" dirty="0"/>
          </a:p>
          <a:p>
            <a:r>
              <a:rPr lang="zh-CN" altLang="en-US" b="1" dirty="0"/>
              <a:t>本章学习的目的：初步了解数字系统中</a:t>
            </a:r>
            <a:endParaRPr lang="en-US" altLang="zh-TW" b="1" dirty="0"/>
          </a:p>
          <a:p>
            <a:pPr lvl="1"/>
            <a:r>
              <a:rPr lang="zh-CN" altLang="en-US" b="1" dirty="0"/>
              <a:t>数值量可以如何表示和处理（数制）</a:t>
            </a:r>
            <a:endParaRPr lang="en-US" altLang="zh-CN" b="1" dirty="0"/>
          </a:p>
          <a:p>
            <a:pPr lvl="1"/>
            <a:r>
              <a:rPr lang="zh-CN" altLang="en-US" b="1" dirty="0"/>
              <a:t>非数值对象可以如何表示（编码）</a:t>
            </a:r>
            <a:endParaRPr lang="en-US" altLang="zh-TW" b="1" dirty="0"/>
          </a:p>
          <a:p>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Numerical Form: </a:t>
            </a:r>
            <a:br>
              <a:rPr lang="en-US" altLang="zh-CN" dirty="0"/>
            </a:br>
            <a:r>
              <a:rPr lang="en-US" altLang="zh-CN" dirty="0"/>
              <a:t>			(–1)</a:t>
            </a:r>
            <a:r>
              <a:rPr lang="en-US" altLang="zh-CN" baseline="32000" dirty="0"/>
              <a:t>s</a:t>
            </a:r>
            <a:r>
              <a:rPr lang="en-US" altLang="zh-CN" dirty="0"/>
              <a:t> </a:t>
            </a:r>
            <a:r>
              <a:rPr lang="en-US" altLang="zh-CN" dirty="0">
                <a:latin typeface="Calibri Bold Italic" charset="0"/>
                <a:ea typeface="Calibri Bold Italic" charset="0"/>
                <a:cs typeface="Calibri Bold Italic" charset="0"/>
                <a:sym typeface="Calibri Bold Italic" charset="0"/>
              </a:rPr>
              <a:t>M</a:t>
            </a:r>
            <a:r>
              <a:rPr lang="en-US" altLang="zh-CN" dirty="0"/>
              <a:t>  2</a:t>
            </a:r>
            <a:r>
              <a:rPr lang="en-US" altLang="zh-CN" baseline="32000" dirty="0">
                <a:latin typeface="Calibri Bold Italic" charset="0"/>
                <a:ea typeface="Calibri Bold Italic" charset="0"/>
                <a:cs typeface="Calibri Bold Italic" charset="0"/>
                <a:sym typeface="Calibri Bold Italic" charset="0"/>
              </a:rPr>
              <a:t>E</a:t>
            </a:r>
            <a:endParaRPr lang="en-US" altLang="zh-CN" dirty="0"/>
          </a:p>
          <a:p>
            <a:pPr marL="552450" lvl="1"/>
            <a:r>
              <a:rPr lang="en-US" altLang="zh-CN" dirty="0">
                <a:latin typeface="Calibri Bold" charset="0"/>
                <a:ea typeface="Calibri Bold" charset="0"/>
                <a:cs typeface="Calibri Bold" charset="0"/>
                <a:sym typeface="Calibri Bold" charset="0"/>
              </a:rPr>
              <a:t>Sign bit</a:t>
            </a:r>
            <a:r>
              <a:rPr lang="en-US" altLang="zh-CN" dirty="0"/>
              <a:t> </a:t>
            </a:r>
            <a:r>
              <a:rPr lang="en-US" altLang="zh-CN" dirty="0">
                <a:solidFill>
                  <a:srgbClr val="980002"/>
                </a:solidFill>
                <a:latin typeface="Calibri Bold Italic" charset="0"/>
                <a:ea typeface="Calibri Bold Italic" charset="0"/>
                <a:cs typeface="Calibri Bold Italic" charset="0"/>
                <a:sym typeface="Calibri Bold Italic" charset="0"/>
              </a:rPr>
              <a:t>s</a:t>
            </a:r>
            <a:r>
              <a:rPr lang="en-US" altLang="zh-CN" dirty="0"/>
              <a:t> determines whether number is negative or positive</a:t>
            </a:r>
            <a:endParaRPr lang="en-US" altLang="zh-CN" dirty="0"/>
          </a:p>
          <a:p>
            <a:pPr marL="552450" lvl="1"/>
            <a:r>
              <a:rPr lang="en-US" altLang="zh-CN" dirty="0">
                <a:latin typeface="Calibri Bold" charset="0"/>
                <a:ea typeface="Calibri Bold" charset="0"/>
                <a:cs typeface="Calibri Bold" charset="0"/>
                <a:sym typeface="Calibri Bold" charset="0"/>
              </a:rPr>
              <a:t>Significand</a:t>
            </a:r>
            <a:r>
              <a:rPr lang="en-US" altLang="zh-CN" dirty="0"/>
              <a:t> </a:t>
            </a:r>
            <a:r>
              <a:rPr lang="en-US" altLang="zh-CN" dirty="0">
                <a:solidFill>
                  <a:srgbClr val="980002"/>
                </a:solidFill>
                <a:latin typeface="Calibri Bold Italic" charset="0"/>
                <a:ea typeface="Calibri Bold Italic" charset="0"/>
                <a:cs typeface="Calibri Bold Italic" charset="0"/>
                <a:sym typeface="Calibri Bold Italic" charset="0"/>
              </a:rPr>
              <a:t>M</a:t>
            </a:r>
            <a:r>
              <a:rPr lang="en-US" altLang="zh-CN" dirty="0"/>
              <a:t>  normally a fractional value in range [1.0,2.0).</a:t>
            </a:r>
            <a:endParaRPr lang="en-US" altLang="zh-CN" dirty="0"/>
          </a:p>
          <a:p>
            <a:pPr marL="552450" lvl="1"/>
            <a:r>
              <a:rPr lang="en-US" altLang="zh-CN" dirty="0">
                <a:latin typeface="Calibri Bold" charset="0"/>
                <a:ea typeface="Calibri Bold" charset="0"/>
                <a:cs typeface="Calibri Bold" charset="0"/>
                <a:sym typeface="Calibri Bold" charset="0"/>
              </a:rPr>
              <a:t>Exponent</a:t>
            </a:r>
            <a:r>
              <a:rPr lang="en-US" altLang="zh-CN" dirty="0"/>
              <a:t> </a:t>
            </a:r>
            <a:r>
              <a:rPr lang="en-US" altLang="zh-CN" dirty="0">
                <a:solidFill>
                  <a:srgbClr val="980002"/>
                </a:solidFill>
                <a:latin typeface="Calibri Bold Italic" charset="0"/>
                <a:ea typeface="Calibri Bold Italic" charset="0"/>
                <a:cs typeface="Calibri Bold Italic" charset="0"/>
                <a:sym typeface="Calibri Bold Italic" charset="0"/>
              </a:rPr>
              <a:t>E</a:t>
            </a:r>
            <a:r>
              <a:rPr lang="en-US" altLang="zh-CN" dirty="0"/>
              <a:t> weights value by power of two</a:t>
            </a:r>
            <a:endParaRPr lang="en-US" altLang="zh-CN" dirty="0"/>
          </a:p>
          <a:p>
            <a:endParaRPr lang="en-US" altLang="zh-CN" dirty="0"/>
          </a:p>
          <a:p>
            <a:r>
              <a:rPr lang="en-US" altLang="zh-CN" dirty="0"/>
              <a:t>Encoding</a:t>
            </a:r>
            <a:endParaRPr lang="en-US" altLang="zh-CN" dirty="0"/>
          </a:p>
          <a:p>
            <a:pPr marL="552450" lvl="1"/>
            <a:r>
              <a:rPr lang="en-US" altLang="zh-CN" dirty="0"/>
              <a:t>MSB </a:t>
            </a:r>
            <a:r>
              <a:rPr lang="en-US" altLang="zh-CN" dirty="0">
                <a:latin typeface="Monaco" charset="0"/>
                <a:ea typeface="Monaco" charset="0"/>
                <a:cs typeface="Monaco" charset="0"/>
                <a:sym typeface="Monaco" charset="0"/>
              </a:rPr>
              <a:t>s</a:t>
            </a:r>
            <a:r>
              <a:rPr lang="en-US" altLang="zh-CN" dirty="0"/>
              <a:t> is sign bit </a:t>
            </a:r>
            <a:r>
              <a:rPr lang="en-US" altLang="zh-CN" dirty="0">
                <a:solidFill>
                  <a:srgbClr val="980002"/>
                </a:solidFill>
                <a:latin typeface="Calibri Bold Italic" charset="0"/>
                <a:ea typeface="Calibri Bold Italic" charset="0"/>
                <a:cs typeface="Calibri Bold Italic" charset="0"/>
                <a:sym typeface="Calibri Bold Italic" charset="0"/>
              </a:rPr>
              <a:t>s</a:t>
            </a:r>
            <a:endParaRPr lang="en-US" altLang="zh-CN" dirty="0"/>
          </a:p>
          <a:p>
            <a:pPr marL="552450" lvl="1"/>
            <a:r>
              <a:rPr lang="en-US" altLang="zh-CN" dirty="0" err="1">
                <a:latin typeface="Monaco" charset="0"/>
                <a:ea typeface="Monaco" charset="0"/>
                <a:cs typeface="Monaco" charset="0"/>
                <a:sym typeface="Monaco" charset="0"/>
              </a:rPr>
              <a:t>exp</a:t>
            </a:r>
            <a:r>
              <a:rPr lang="en-US" altLang="zh-CN" dirty="0"/>
              <a:t> field encodes </a:t>
            </a:r>
            <a:r>
              <a:rPr lang="en-US" altLang="zh-CN" dirty="0">
                <a:solidFill>
                  <a:srgbClr val="980002"/>
                </a:solidFill>
                <a:latin typeface="Calibri Bold Italic" charset="0"/>
                <a:ea typeface="Calibri Bold Italic" charset="0"/>
                <a:cs typeface="Calibri Bold Italic" charset="0"/>
                <a:sym typeface="Calibri Bold Italic" charset="0"/>
              </a:rPr>
              <a:t>E</a:t>
            </a:r>
            <a:r>
              <a:rPr lang="en-US" altLang="zh-CN" dirty="0"/>
              <a:t> (but is not equal to E)</a:t>
            </a:r>
            <a:endParaRPr lang="en-US" altLang="zh-CN" dirty="0"/>
          </a:p>
          <a:p>
            <a:pPr marL="552450" lvl="1"/>
            <a:r>
              <a:rPr lang="en-US" altLang="zh-CN" dirty="0" err="1">
                <a:latin typeface="Monaco" charset="0"/>
                <a:ea typeface="Monaco" charset="0"/>
                <a:cs typeface="Monaco" charset="0"/>
                <a:sym typeface="Monaco" charset="0"/>
              </a:rPr>
              <a:t>frac</a:t>
            </a:r>
            <a:r>
              <a:rPr lang="en-US" altLang="zh-CN" dirty="0"/>
              <a:t> field encodes </a:t>
            </a:r>
            <a:r>
              <a:rPr lang="en-US" altLang="zh-CN" dirty="0">
                <a:solidFill>
                  <a:srgbClr val="980002"/>
                </a:solidFill>
                <a:latin typeface="Calibri Bold Italic" charset="0"/>
                <a:ea typeface="Calibri Bold Italic" charset="0"/>
                <a:cs typeface="Calibri Bold Italic" charset="0"/>
                <a:sym typeface="Calibri Bold Italic" charset="0"/>
              </a:rPr>
              <a:t>M</a:t>
            </a:r>
            <a:r>
              <a:rPr lang="en-US" altLang="zh-CN" dirty="0"/>
              <a:t> (but is not equal to M)</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Condition: </a:t>
            </a:r>
            <a:r>
              <a:rPr lang="en-US" altLang="zh-CN" dirty="0" err="1"/>
              <a:t>exp</a:t>
            </a:r>
            <a:r>
              <a:rPr lang="en-US" altLang="zh-CN" dirty="0"/>
              <a:t> ≠ 000…0 and </a:t>
            </a:r>
            <a:r>
              <a:rPr lang="en-US" altLang="zh-CN" dirty="0" err="1"/>
              <a:t>exp</a:t>
            </a:r>
            <a:r>
              <a:rPr lang="en-US" altLang="zh-CN" dirty="0"/>
              <a:t> ≠ 111…1</a:t>
            </a:r>
            <a:endParaRPr lang="en-US" altLang="zh-CN" dirty="0"/>
          </a:p>
          <a:p>
            <a:endParaRPr lang="en-US" altLang="zh-CN" dirty="0"/>
          </a:p>
          <a:p>
            <a:r>
              <a:rPr lang="en-US" altLang="zh-CN" dirty="0"/>
              <a:t>Exponent coded as </a:t>
            </a:r>
            <a:r>
              <a:rPr lang="en-US" altLang="zh-CN" dirty="0">
                <a:latin typeface="Calibri Bold Italic" charset="0"/>
                <a:ea typeface="Calibri Bold Italic" charset="0"/>
                <a:cs typeface="Calibri Bold Italic" charset="0"/>
                <a:sym typeface="Calibri Bold Italic" charset="0"/>
              </a:rPr>
              <a:t>biased</a:t>
            </a:r>
            <a:r>
              <a:rPr lang="en-US" altLang="zh-CN" dirty="0"/>
              <a:t> value: </a:t>
            </a:r>
            <a:r>
              <a:rPr lang="en-US" altLang="zh-CN" dirty="0">
                <a:latin typeface="Calibri Bold Italic" charset="0"/>
                <a:ea typeface="Calibri Bold Italic" charset="0"/>
                <a:cs typeface="Calibri Bold Italic" charset="0"/>
                <a:sym typeface="Calibri Bold Italic" charset="0"/>
              </a:rPr>
              <a:t>E</a:t>
            </a:r>
            <a:r>
              <a:rPr lang="en-US" altLang="zh-CN" dirty="0"/>
              <a:t>  =  </a:t>
            </a:r>
            <a:r>
              <a:rPr lang="en-US" altLang="zh-CN" dirty="0" err="1">
                <a:latin typeface="Calibri Bold Italic" charset="0"/>
                <a:ea typeface="Calibri Bold Italic" charset="0"/>
                <a:cs typeface="Calibri Bold Italic" charset="0"/>
                <a:sym typeface="Calibri Bold Italic" charset="0"/>
              </a:rPr>
              <a:t>Exp</a:t>
            </a:r>
            <a:r>
              <a:rPr lang="en-US" altLang="zh-CN" dirty="0"/>
              <a:t> – </a:t>
            </a:r>
            <a:r>
              <a:rPr lang="en-US" altLang="zh-CN" dirty="0">
                <a:latin typeface="Calibri Bold Italic" charset="0"/>
                <a:ea typeface="Calibri Bold Italic" charset="0"/>
                <a:cs typeface="Calibri Bold Italic" charset="0"/>
                <a:sym typeface="Calibri Bold Italic" charset="0"/>
              </a:rPr>
              <a:t>Bias</a:t>
            </a:r>
            <a:endParaRPr lang="en-US" altLang="zh-CN" dirty="0"/>
          </a:p>
          <a:p>
            <a:pPr marL="552450" lvl="1"/>
            <a:r>
              <a:rPr lang="en-US" altLang="zh-CN" dirty="0" err="1">
                <a:latin typeface="Calibri Italic" charset="0"/>
                <a:ea typeface="Calibri Italic" charset="0"/>
                <a:cs typeface="Calibri Italic" charset="0"/>
                <a:sym typeface="Calibri Italic" charset="0"/>
              </a:rPr>
              <a:t>Exp</a:t>
            </a:r>
            <a:r>
              <a:rPr lang="en-US" altLang="zh-CN" dirty="0"/>
              <a:t>: unsigned value </a:t>
            </a:r>
            <a:r>
              <a:rPr lang="en-US" altLang="zh-CN" dirty="0" err="1">
                <a:latin typeface="Monaco" charset="0"/>
                <a:ea typeface="Monaco" charset="0"/>
                <a:cs typeface="Monaco" charset="0"/>
                <a:sym typeface="Monaco" charset="0"/>
              </a:rPr>
              <a:t>exp</a:t>
            </a:r>
            <a:r>
              <a:rPr lang="en-US" altLang="zh-CN" dirty="0"/>
              <a:t> </a:t>
            </a:r>
            <a:endParaRPr lang="en-US" altLang="zh-CN" dirty="0"/>
          </a:p>
          <a:p>
            <a:pPr marL="552450" lvl="1"/>
            <a:r>
              <a:rPr lang="en-US" altLang="zh-CN" dirty="0">
                <a:latin typeface="Calibri Italic" charset="0"/>
                <a:ea typeface="Calibri Italic" charset="0"/>
                <a:cs typeface="Calibri Italic" charset="0"/>
                <a:sym typeface="Calibri Italic" charset="0"/>
              </a:rPr>
              <a:t>Bias</a:t>
            </a:r>
            <a:r>
              <a:rPr lang="en-US" altLang="zh-CN" dirty="0"/>
              <a:t> = 2</a:t>
            </a:r>
            <a:r>
              <a:rPr lang="en-US" altLang="zh-CN" baseline="32000" dirty="0"/>
              <a:t>k-1</a:t>
            </a:r>
            <a:r>
              <a:rPr lang="en-US" altLang="zh-CN" dirty="0"/>
              <a:t> - 1, where </a:t>
            </a:r>
            <a:r>
              <a:rPr lang="en-US" altLang="zh-CN" dirty="0">
                <a:latin typeface="Calibri Italic" charset="0"/>
                <a:ea typeface="Calibri Italic" charset="0"/>
                <a:cs typeface="Calibri Italic" charset="0"/>
                <a:sym typeface="Calibri Italic" charset="0"/>
              </a:rPr>
              <a:t>k</a:t>
            </a:r>
            <a:r>
              <a:rPr lang="en-US" altLang="zh-CN" dirty="0"/>
              <a:t> is number of exponent bits</a:t>
            </a:r>
            <a:endParaRPr lang="en-US" altLang="zh-CN" dirty="0"/>
          </a:p>
          <a:p>
            <a:pPr marL="838200" lvl="2"/>
            <a:r>
              <a:rPr lang="en-US" altLang="zh-CN" dirty="0"/>
              <a:t>Single precision: 127 (</a:t>
            </a:r>
            <a:r>
              <a:rPr lang="en-US" altLang="zh-CN" dirty="0" err="1"/>
              <a:t>Exp</a:t>
            </a:r>
            <a:r>
              <a:rPr lang="en-US" altLang="zh-CN" dirty="0"/>
              <a:t>: 1…254, E: -126…127)</a:t>
            </a:r>
            <a:endParaRPr lang="en-US" altLang="zh-CN" dirty="0"/>
          </a:p>
          <a:p>
            <a:pPr marL="838200" lvl="2"/>
            <a:r>
              <a:rPr lang="en-US" altLang="zh-CN" dirty="0"/>
              <a:t>Double precision: 1023 (</a:t>
            </a:r>
            <a:r>
              <a:rPr lang="en-US" altLang="zh-CN" dirty="0" err="1"/>
              <a:t>Exp</a:t>
            </a:r>
            <a:r>
              <a:rPr lang="en-US" altLang="zh-CN" dirty="0"/>
              <a:t>: 1…2046, E: -1022…1023)</a:t>
            </a:r>
            <a:endParaRPr lang="en-US" altLang="zh-CN" dirty="0"/>
          </a:p>
          <a:p>
            <a:endParaRPr lang="en-US" altLang="zh-CN" dirty="0"/>
          </a:p>
          <a:p>
            <a:r>
              <a:rPr lang="en-US" altLang="zh-CN" dirty="0"/>
              <a:t>Significand coded with implied leading 1: </a:t>
            </a:r>
            <a:r>
              <a:rPr lang="en-US" altLang="zh-CN" dirty="0">
                <a:latin typeface="Calibri Bold Italic" charset="0"/>
                <a:ea typeface="Calibri Bold Italic" charset="0"/>
                <a:cs typeface="Calibri Bold Italic" charset="0"/>
                <a:sym typeface="Calibri Bold Italic" charset="0"/>
              </a:rPr>
              <a:t>M</a:t>
            </a:r>
            <a:r>
              <a:rPr lang="en-US" altLang="zh-CN" dirty="0"/>
              <a:t>  =  </a:t>
            </a:r>
            <a:r>
              <a:rPr lang="en-US" altLang="zh-CN" dirty="0">
                <a:latin typeface="Monaco" charset="0"/>
                <a:ea typeface="Monaco" charset="0"/>
                <a:cs typeface="Monaco" charset="0"/>
                <a:sym typeface="Monaco" charset="0"/>
              </a:rPr>
              <a:t>1.xxx…x</a:t>
            </a:r>
            <a:r>
              <a:rPr lang="en-US" altLang="zh-CN" baseline="-6000" dirty="0">
                <a:latin typeface="Monaco" charset="0"/>
                <a:ea typeface="Monaco" charset="0"/>
                <a:cs typeface="Monaco" charset="0"/>
                <a:sym typeface="Monaco" charset="0"/>
              </a:rPr>
              <a:t>2</a:t>
            </a:r>
            <a:endParaRPr lang="en-US" altLang="zh-CN" dirty="0"/>
          </a:p>
          <a:p>
            <a:pPr marL="552450" lvl="1"/>
            <a:r>
              <a:rPr lang="en-US" altLang="zh-CN" dirty="0"/>
              <a:t> </a:t>
            </a:r>
            <a:r>
              <a:rPr lang="en-US" altLang="zh-CN" dirty="0">
                <a:latin typeface="Monaco" charset="0"/>
                <a:ea typeface="Monaco" charset="0"/>
                <a:cs typeface="Monaco" charset="0"/>
                <a:sym typeface="Monaco" charset="0"/>
              </a:rPr>
              <a:t>xxx…x</a:t>
            </a:r>
            <a:r>
              <a:rPr lang="en-US" altLang="zh-CN" dirty="0"/>
              <a:t>: bits of </a:t>
            </a:r>
            <a:r>
              <a:rPr lang="en-US" altLang="zh-CN" dirty="0" err="1">
                <a:latin typeface="Monaco" charset="0"/>
                <a:ea typeface="Monaco" charset="0"/>
                <a:cs typeface="Monaco" charset="0"/>
                <a:sym typeface="Monaco" charset="0"/>
              </a:rPr>
              <a:t>frac</a:t>
            </a:r>
            <a:endParaRPr lang="en-US" altLang="zh-CN" dirty="0"/>
          </a:p>
          <a:p>
            <a:pPr marL="552450" lvl="1"/>
            <a:r>
              <a:rPr lang="en-US" altLang="zh-CN" dirty="0"/>
              <a:t>Minimum when </a:t>
            </a:r>
            <a:r>
              <a:rPr lang="en-US" altLang="zh-CN" dirty="0">
                <a:latin typeface="Monaco" charset="0"/>
                <a:ea typeface="Monaco" charset="0"/>
                <a:cs typeface="Monaco" charset="0"/>
                <a:sym typeface="Monaco" charset="0"/>
              </a:rPr>
              <a:t>000…0</a:t>
            </a:r>
            <a:r>
              <a:rPr lang="en-US" altLang="zh-CN" dirty="0"/>
              <a:t> (</a:t>
            </a:r>
            <a:r>
              <a:rPr lang="en-US" altLang="zh-CN" dirty="0">
                <a:latin typeface="Calibri Italic" charset="0"/>
                <a:ea typeface="Calibri Italic" charset="0"/>
                <a:cs typeface="Calibri Italic" charset="0"/>
                <a:sym typeface="Calibri Italic" charset="0"/>
              </a:rPr>
              <a:t>M</a:t>
            </a:r>
            <a:r>
              <a:rPr lang="en-US" altLang="zh-CN" dirty="0"/>
              <a:t> = 1.0)</a:t>
            </a:r>
            <a:endParaRPr lang="en-US" altLang="zh-CN" dirty="0"/>
          </a:p>
          <a:p>
            <a:pPr marL="552450" lvl="1"/>
            <a:r>
              <a:rPr lang="en-US" altLang="zh-CN" dirty="0"/>
              <a:t>Maximum when </a:t>
            </a:r>
            <a:r>
              <a:rPr lang="en-US" altLang="zh-CN" dirty="0">
                <a:latin typeface="Monaco" charset="0"/>
                <a:ea typeface="Monaco" charset="0"/>
                <a:cs typeface="Monaco" charset="0"/>
                <a:sym typeface="Monaco" charset="0"/>
              </a:rPr>
              <a:t>111…1</a:t>
            </a:r>
            <a:r>
              <a:rPr lang="en-US" altLang="zh-CN" dirty="0"/>
              <a:t> (</a:t>
            </a:r>
            <a:r>
              <a:rPr lang="en-US" altLang="zh-CN" dirty="0">
                <a:latin typeface="Calibri Italic" charset="0"/>
                <a:ea typeface="Calibri Italic" charset="0"/>
                <a:cs typeface="Calibri Italic" charset="0"/>
                <a:sym typeface="Calibri Italic" charset="0"/>
              </a:rPr>
              <a:t>M</a:t>
            </a:r>
            <a:r>
              <a:rPr lang="en-US" altLang="zh-CN" dirty="0"/>
              <a:t> = 2.0 – ε)</a:t>
            </a:r>
            <a:endParaRPr lang="en-US" altLang="zh-CN" dirty="0"/>
          </a:p>
          <a:p>
            <a:pPr marL="552450" lvl="1"/>
            <a:r>
              <a:rPr lang="en-US" altLang="zh-CN" dirty="0"/>
              <a:t>Get extra leading bit for “free”</a:t>
            </a:r>
            <a:endParaRPr lang="en-US" altLang="zh-CN" dirty="0"/>
          </a:p>
          <a:p>
            <a:pPr marL="552450" lvl="1"/>
            <a:endParaRPr lang="en-US" altLang="zh-CN" dirty="0"/>
          </a:p>
          <a:p>
            <a:pPr>
              <a:spcBef>
                <a:spcPct val="20000"/>
              </a:spcBef>
              <a:buClr>
                <a:schemeClr val="folHlink"/>
              </a:buClr>
              <a:buSzPct val="60000"/>
              <a:buFont typeface="Wingdings" panose="05000000000000000000" pitchFamily="2" charset="2"/>
              <a:buNone/>
            </a:pPr>
            <a:r>
              <a:rPr kumimoji="1" lang="en-US" altLang="zh-CN" sz="2400" b="1" dirty="0">
                <a:solidFill>
                  <a:srgbClr val="3333FF"/>
                </a:solidFill>
                <a:cs typeface="Arial" panose="020B0604020202020204" pitchFamily="34" charset="0"/>
              </a:rPr>
              <a:t>Significand</a:t>
            </a:r>
            <a:r>
              <a:rPr kumimoji="1" lang="zh-CN" altLang="en-US" sz="2400" b="1" dirty="0">
                <a:solidFill>
                  <a:srgbClr val="3333FF"/>
                </a:solidFill>
                <a:cs typeface="Arial" panose="020B0604020202020204" pitchFamily="34" charset="0"/>
              </a:rPr>
              <a:t>（尾数）</a:t>
            </a:r>
            <a:r>
              <a:rPr kumimoji="1" lang="en-US" altLang="zh-CN" sz="2400" b="1" dirty="0">
                <a:solidFill>
                  <a:srgbClr val="3333FF"/>
                </a:solidFill>
                <a:cs typeface="Arial" panose="020B0604020202020204" pitchFamily="34" charset="0"/>
              </a:rPr>
              <a:t>:</a:t>
            </a:r>
            <a:endParaRPr kumimoji="1" lang="en-US" altLang="zh-CN" sz="2400" b="1" dirty="0">
              <a:solidFill>
                <a:srgbClr val="3333FF"/>
              </a:solidFill>
              <a:cs typeface="Arial" panose="020B0604020202020204" pitchFamily="34" charset="0"/>
            </a:endParaRPr>
          </a:p>
          <a:p>
            <a:pPr>
              <a:spcBef>
                <a:spcPct val="20000"/>
              </a:spcBef>
              <a:buClr>
                <a:schemeClr val="folHlink"/>
              </a:buClr>
              <a:buSzPct val="60000"/>
              <a:buFont typeface="Wingdings" panose="05000000000000000000" pitchFamily="2" charset="2"/>
              <a:buNone/>
            </a:pPr>
            <a:r>
              <a:rPr kumimoji="1" lang="en-US" altLang="zh-CN" sz="2400" b="1" dirty="0">
                <a:solidFill>
                  <a:srgbClr val="3333FF"/>
                </a:solidFill>
                <a:cs typeface="Arial" panose="020B0604020202020204" pitchFamily="34" charset="0"/>
              </a:rPr>
              <a:t>   • </a:t>
            </a:r>
            <a:r>
              <a:rPr kumimoji="1" lang="zh-CN" altLang="en-US" sz="2400" b="1" dirty="0">
                <a:solidFill>
                  <a:srgbClr val="3333FF"/>
                </a:solidFill>
                <a:cs typeface="Arial" panose="020B0604020202020204" pitchFamily="34" charset="0"/>
              </a:rPr>
              <a:t>规格化尾数最高位总是</a:t>
            </a:r>
            <a:r>
              <a:rPr kumimoji="1" lang="en-US" altLang="zh-CN" sz="2400" b="1" dirty="0">
                <a:solidFill>
                  <a:srgbClr val="3333FF"/>
                </a:solidFill>
                <a:cs typeface="Arial" panose="020B0604020202020204" pitchFamily="34" charset="0"/>
              </a:rPr>
              <a:t>1</a:t>
            </a:r>
            <a:r>
              <a:rPr kumimoji="1" lang="zh-CN" altLang="en-US" sz="2400" b="1" dirty="0">
                <a:solidFill>
                  <a:srgbClr val="3333FF"/>
                </a:solidFill>
                <a:cs typeface="Arial" panose="020B0604020202020204" pitchFamily="34" charset="0"/>
              </a:rPr>
              <a:t>，所以隐含表示，省</a:t>
            </a:r>
            <a:r>
              <a:rPr kumimoji="1" lang="en-US" altLang="zh-CN" sz="2400" b="1" dirty="0">
                <a:solidFill>
                  <a:srgbClr val="3333FF"/>
                </a:solidFill>
                <a:cs typeface="Arial" panose="020B0604020202020204" pitchFamily="34" charset="0"/>
              </a:rPr>
              <a:t>1</a:t>
            </a:r>
            <a:r>
              <a:rPr kumimoji="1" lang="zh-CN" altLang="en-US" sz="2400" b="1" dirty="0">
                <a:solidFill>
                  <a:srgbClr val="3333FF"/>
                </a:solidFill>
                <a:cs typeface="Arial" panose="020B0604020202020204" pitchFamily="34" charset="0"/>
              </a:rPr>
              <a:t>位</a:t>
            </a:r>
            <a:endParaRPr kumimoji="1" lang="zh-CN" altLang="en-US" sz="2400" b="1" dirty="0">
              <a:solidFill>
                <a:srgbClr val="3333FF"/>
              </a:solidFill>
              <a:cs typeface="Arial" panose="020B0604020202020204" pitchFamily="34" charset="0"/>
            </a:endParaRPr>
          </a:p>
          <a:p>
            <a:pPr>
              <a:spcBef>
                <a:spcPct val="20000"/>
              </a:spcBef>
              <a:buClr>
                <a:schemeClr val="folHlink"/>
              </a:buClr>
              <a:buSzPct val="60000"/>
              <a:buFont typeface="Wingdings" panose="05000000000000000000" pitchFamily="2" charset="2"/>
              <a:buNone/>
            </a:pPr>
            <a:r>
              <a:rPr kumimoji="1" lang="en-US" altLang="zh-CN" sz="2400" b="1" dirty="0">
                <a:solidFill>
                  <a:srgbClr val="3333FF"/>
                </a:solidFill>
                <a:cs typeface="Arial" panose="020B0604020202020204" pitchFamily="34" charset="0"/>
              </a:rPr>
              <a:t>   • 1 + 23 bits </a:t>
            </a:r>
            <a:r>
              <a:rPr kumimoji="1" lang="zh-CN" altLang="en-US" sz="2400" b="1" dirty="0">
                <a:solidFill>
                  <a:srgbClr val="3333FF"/>
                </a:solidFill>
                <a:cs typeface="Arial" panose="020B0604020202020204" pitchFamily="34" charset="0"/>
              </a:rPr>
              <a:t>（ </a:t>
            </a:r>
            <a:r>
              <a:rPr kumimoji="1" lang="en-US" altLang="zh-CN" sz="2400" b="1" dirty="0">
                <a:solidFill>
                  <a:srgbClr val="3333FF"/>
                </a:solidFill>
                <a:cs typeface="Arial" panose="020B0604020202020204" pitchFamily="34" charset="0"/>
              </a:rPr>
              <a:t>single</a:t>
            </a:r>
            <a:r>
              <a:rPr kumimoji="1" lang="zh-CN" altLang="en-US" sz="2400" b="1" dirty="0">
                <a:solidFill>
                  <a:srgbClr val="3333FF"/>
                </a:solidFill>
                <a:cs typeface="Arial" panose="020B0604020202020204" pitchFamily="34" charset="0"/>
              </a:rPr>
              <a:t>），</a:t>
            </a:r>
            <a:r>
              <a:rPr kumimoji="1" lang="en-US" altLang="zh-CN" sz="2400" b="1" dirty="0">
                <a:solidFill>
                  <a:srgbClr val="3333FF"/>
                </a:solidFill>
                <a:cs typeface="Arial" panose="020B0604020202020204" pitchFamily="34" charset="0"/>
              </a:rPr>
              <a:t>1 + 52 bits </a:t>
            </a:r>
            <a:r>
              <a:rPr kumimoji="1" lang="zh-CN" altLang="en-US" sz="2400" b="1" dirty="0">
                <a:solidFill>
                  <a:srgbClr val="3333FF"/>
                </a:solidFill>
                <a:cs typeface="Arial" panose="020B0604020202020204" pitchFamily="34" charset="0"/>
              </a:rPr>
              <a:t>（</a:t>
            </a:r>
            <a:r>
              <a:rPr kumimoji="1" lang="en-US" altLang="zh-CN" sz="2400" b="1" dirty="0">
                <a:solidFill>
                  <a:srgbClr val="3333FF"/>
                </a:solidFill>
                <a:cs typeface="Arial" panose="020B0604020202020204" pitchFamily="34" charset="0"/>
              </a:rPr>
              <a:t>double</a:t>
            </a:r>
            <a:r>
              <a:rPr kumimoji="1" lang="zh-CN" altLang="en-US" sz="2400" b="1" dirty="0">
                <a:solidFill>
                  <a:srgbClr val="3333FF"/>
                </a:solidFill>
                <a:cs typeface="Arial" panose="020B0604020202020204" pitchFamily="34" charset="0"/>
              </a:rPr>
              <a:t>）</a:t>
            </a:r>
            <a:endParaRPr kumimoji="1" lang="zh-CN" altLang="en-US" sz="2400" b="1" dirty="0">
              <a:solidFill>
                <a:srgbClr val="3333FF"/>
              </a:solidFill>
              <a:cs typeface="Arial" panose="020B0604020202020204" pitchFamily="34" charset="0"/>
            </a:endParaRPr>
          </a:p>
          <a:p>
            <a:pPr marL="552450"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IEEE</a:t>
            </a:r>
            <a:r>
              <a:rPr lang="zh-CN" altLang="en-US" dirty="0"/>
              <a:t>二进制浮点数算术标准（</a:t>
            </a:r>
            <a:r>
              <a:rPr lang="en-US" altLang="zh-CN" dirty="0"/>
              <a:t>IEEE 754</a:t>
            </a:r>
            <a:r>
              <a:rPr lang="zh-CN" altLang="en-US" dirty="0"/>
              <a:t>）是</a:t>
            </a:r>
            <a:r>
              <a:rPr lang="en-US" altLang="zh-CN" dirty="0"/>
              <a:t>20</a:t>
            </a:r>
            <a:r>
              <a:rPr lang="zh-CN" altLang="en-US" dirty="0"/>
              <a:t>世纪</a:t>
            </a:r>
            <a:r>
              <a:rPr lang="en-US" altLang="zh-CN" dirty="0"/>
              <a:t>80</a:t>
            </a:r>
            <a:r>
              <a:rPr lang="zh-CN" altLang="en-US" dirty="0"/>
              <a:t>年代以来最广泛使用的浮点数运算标准，为许多</a:t>
            </a:r>
            <a:r>
              <a:rPr lang="en-US" altLang="zh-CN" dirty="0"/>
              <a:t>CPU</a:t>
            </a:r>
            <a:r>
              <a:rPr lang="zh-CN" altLang="en-US" dirty="0"/>
              <a:t>与浮点运算器所采用。这个标准定义了表示浮点数的格式（包括负零</a:t>
            </a:r>
            <a:r>
              <a:rPr lang="en-US" altLang="zh-CN" dirty="0"/>
              <a:t>-0</a:t>
            </a:r>
            <a:r>
              <a:rPr lang="zh-CN" altLang="en-US" dirty="0"/>
              <a:t>）与反常值（</a:t>
            </a:r>
            <a:r>
              <a:rPr lang="en-US" altLang="zh-CN" dirty="0" err="1"/>
              <a:t>denormal</a:t>
            </a:r>
            <a:r>
              <a:rPr lang="en-US" altLang="zh-CN" dirty="0"/>
              <a:t> number</a:t>
            </a:r>
            <a:r>
              <a:rPr lang="zh-CN" altLang="en-US" dirty="0"/>
              <a:t>）），一些特殊数值（无穷（</a:t>
            </a:r>
            <a:r>
              <a:rPr lang="en-US" altLang="zh-CN" dirty="0" err="1"/>
              <a:t>Inf</a:t>
            </a:r>
            <a:r>
              <a:rPr lang="zh-CN" altLang="en-US" dirty="0"/>
              <a:t>）与非数值（</a:t>
            </a:r>
            <a:r>
              <a:rPr lang="en-US" altLang="zh-CN" dirty="0" err="1"/>
              <a:t>NaN</a:t>
            </a:r>
            <a:r>
              <a:rPr lang="zh-CN" altLang="en-US" dirty="0"/>
              <a:t>）），以及这些数值的“浮点数运算符”；它也指明了四种数值舍入规则和五种例外状况（包括例外发生的时机与处理方式）。</a:t>
            </a:r>
            <a:endParaRPr lang="zh-CN" altLang="en-US" dirty="0"/>
          </a:p>
          <a:p>
            <a:endParaRPr lang="zh-CN" altLang="en-US" dirty="0"/>
          </a:p>
          <a:p>
            <a:r>
              <a:rPr lang="en-US" altLang="zh-CN" dirty="0"/>
              <a:t>IEEE 754</a:t>
            </a:r>
            <a:r>
              <a:rPr lang="zh-CN" altLang="en-US" dirty="0"/>
              <a:t>规定了四种表示浮点数值的方式：单精确度（</a:t>
            </a:r>
            <a:r>
              <a:rPr lang="en-US" altLang="zh-CN" dirty="0"/>
              <a:t>32</a:t>
            </a:r>
            <a:r>
              <a:rPr lang="zh-CN" altLang="en-US" dirty="0"/>
              <a:t>位）、双精确度（</a:t>
            </a:r>
            <a:r>
              <a:rPr lang="en-US" altLang="zh-CN" dirty="0"/>
              <a:t>64</a:t>
            </a:r>
            <a:r>
              <a:rPr lang="zh-CN" altLang="en-US" dirty="0"/>
              <a:t>位）、延伸单精确度（</a:t>
            </a:r>
            <a:r>
              <a:rPr lang="en-US" altLang="zh-CN" dirty="0"/>
              <a:t>43</a:t>
            </a:r>
            <a:r>
              <a:rPr lang="zh-CN" altLang="en-US" dirty="0"/>
              <a:t>比特以上，很少使用）与延伸双精确度（</a:t>
            </a:r>
            <a:r>
              <a:rPr lang="en-US" altLang="zh-CN" dirty="0"/>
              <a:t>79</a:t>
            </a:r>
            <a:r>
              <a:rPr lang="zh-CN" altLang="en-US" dirty="0"/>
              <a:t>比特以上，通常以</a:t>
            </a:r>
            <a:r>
              <a:rPr lang="en-US" altLang="zh-CN" dirty="0"/>
              <a:t>80</a:t>
            </a:r>
            <a:r>
              <a:rPr lang="zh-CN" altLang="en-US" dirty="0"/>
              <a:t>位实现）。只有</a:t>
            </a:r>
            <a:r>
              <a:rPr lang="en-US" altLang="zh-CN" dirty="0"/>
              <a:t>32</a:t>
            </a:r>
            <a:r>
              <a:rPr lang="zh-CN" altLang="en-US" dirty="0"/>
              <a:t>位模式有强制要求，其他都是选择性的。大部分编程语言都有提供</a:t>
            </a:r>
            <a:r>
              <a:rPr lang="en-US" altLang="zh-CN" dirty="0"/>
              <a:t>IEEE</a:t>
            </a:r>
            <a:r>
              <a:rPr lang="zh-CN" altLang="en-US" dirty="0"/>
              <a:t>浮点数格式与算术，但有些将其列为非必需的。例如，</a:t>
            </a:r>
            <a:r>
              <a:rPr lang="en-US" altLang="zh-CN" dirty="0"/>
              <a:t>IEEE 754</a:t>
            </a:r>
            <a:r>
              <a:rPr lang="zh-CN" altLang="en-US" dirty="0"/>
              <a:t>问世之前就有的</a:t>
            </a:r>
            <a:r>
              <a:rPr lang="en-US" altLang="zh-CN" dirty="0"/>
              <a:t>C</a:t>
            </a:r>
            <a:r>
              <a:rPr lang="zh-CN" altLang="en-US" dirty="0"/>
              <a:t>语言，现在有包括</a:t>
            </a:r>
            <a:r>
              <a:rPr lang="en-US" altLang="zh-CN" dirty="0"/>
              <a:t>IEEE</a:t>
            </a:r>
            <a:r>
              <a:rPr lang="zh-CN" altLang="en-US" dirty="0"/>
              <a:t>算术，但不算作强制要求（</a:t>
            </a:r>
            <a:r>
              <a:rPr lang="en-US" altLang="zh-CN" dirty="0"/>
              <a:t>C</a:t>
            </a:r>
            <a:r>
              <a:rPr lang="zh-CN" altLang="en-US" dirty="0"/>
              <a:t>语言的</a:t>
            </a:r>
            <a:r>
              <a:rPr lang="en-US" altLang="zh-CN" dirty="0"/>
              <a:t>float</a:t>
            </a:r>
            <a:r>
              <a:rPr lang="zh-CN" altLang="en-US" dirty="0"/>
              <a:t>通常是指</a:t>
            </a:r>
            <a:r>
              <a:rPr lang="en-US" altLang="zh-CN" dirty="0"/>
              <a:t>IEEE</a:t>
            </a:r>
            <a:r>
              <a:rPr lang="zh-CN" altLang="en-US" dirty="0"/>
              <a:t>单精确度，而</a:t>
            </a:r>
            <a:r>
              <a:rPr lang="en-US" altLang="zh-CN" dirty="0"/>
              <a:t>double</a:t>
            </a:r>
            <a:r>
              <a:rPr lang="zh-CN" altLang="en-US" dirty="0"/>
              <a:t>是指双精确度）。</a:t>
            </a:r>
            <a:endParaRPr lang="zh-CN" altLang="en-US" dirty="0"/>
          </a:p>
          <a:p>
            <a:endParaRPr lang="zh-CN" altLang="en-US" dirty="0"/>
          </a:p>
          <a:p>
            <a:r>
              <a:rPr lang="zh-CN" altLang="en-US" dirty="0"/>
              <a:t>该标准的全称为</a:t>
            </a:r>
            <a:r>
              <a:rPr lang="en-US" altLang="zh-CN" dirty="0"/>
              <a:t>IEEE</a:t>
            </a:r>
            <a:r>
              <a:rPr lang="zh-CN" altLang="en-US" dirty="0"/>
              <a:t>二进制浮点数算术标准（</a:t>
            </a:r>
            <a:r>
              <a:rPr lang="en-US" altLang="zh-CN" dirty="0"/>
              <a:t>ANSI/IEEE </a:t>
            </a:r>
            <a:r>
              <a:rPr lang="en-US" altLang="zh-CN" dirty="0" err="1"/>
              <a:t>Std</a:t>
            </a:r>
            <a:r>
              <a:rPr lang="en-US" altLang="zh-CN" dirty="0"/>
              <a:t> 754-1985</a:t>
            </a:r>
            <a:r>
              <a:rPr lang="zh-CN" altLang="en-US" dirty="0"/>
              <a:t>），又称</a:t>
            </a:r>
            <a:r>
              <a:rPr lang="en-US" altLang="zh-CN" dirty="0"/>
              <a:t>IEC 60559:1989</a:t>
            </a:r>
            <a:r>
              <a:rPr lang="zh-CN" altLang="en-US" dirty="0"/>
              <a:t>，微处理器系统的二进制浮点数算术（本来的编号是</a:t>
            </a:r>
            <a:r>
              <a:rPr lang="en-US" altLang="zh-CN" dirty="0"/>
              <a:t>IEC 559:1989</a:t>
            </a:r>
            <a:r>
              <a:rPr lang="zh-CN" altLang="en-US" dirty="0"/>
              <a:t>）</a:t>
            </a:r>
            <a:r>
              <a:rPr lang="en-US" altLang="zh-CN" dirty="0"/>
              <a:t>[1]</a:t>
            </a:r>
            <a:r>
              <a:rPr lang="zh-CN" altLang="en-US" dirty="0"/>
              <a:t>。后来还有“与基数无关的浮点数”的“</a:t>
            </a:r>
            <a:r>
              <a:rPr lang="en-US" altLang="zh-CN" dirty="0"/>
              <a:t>IEEE 854-1987</a:t>
            </a:r>
            <a:r>
              <a:rPr lang="zh-CN" altLang="en-US" dirty="0"/>
              <a:t>标准”，有规定基数为</a:t>
            </a:r>
            <a:r>
              <a:rPr lang="en-US" altLang="zh-CN" dirty="0"/>
              <a:t>2</a:t>
            </a:r>
            <a:r>
              <a:rPr lang="zh-CN" altLang="en-US" dirty="0"/>
              <a:t>跟</a:t>
            </a:r>
            <a:r>
              <a:rPr lang="en-US" altLang="zh-CN" dirty="0"/>
              <a:t>10</a:t>
            </a:r>
            <a:r>
              <a:rPr lang="zh-CN" altLang="en-US" dirty="0"/>
              <a:t>的状况。现在最新标准是“</a:t>
            </a:r>
            <a:r>
              <a:rPr lang="en-US" altLang="zh-CN" dirty="0"/>
              <a:t>IEEE 854-2008</a:t>
            </a:r>
            <a:r>
              <a:rPr lang="zh-CN" altLang="en-US" dirty="0"/>
              <a:t>标准”。</a:t>
            </a:r>
            <a:endParaRPr lang="zh-CN" altLang="en-US" dirty="0"/>
          </a:p>
          <a:p>
            <a:endParaRPr lang="zh-CN" altLang="en-US" dirty="0"/>
          </a:p>
          <a:p>
            <a:r>
              <a:rPr lang="zh-CN" altLang="en-US" dirty="0"/>
              <a:t>在六、七十年代，各家计算机公司的各个型号的计算机，有着千差万别的浮点数表示，却没有一个业界通用的标准。这给数据交换、计算机协同工作造成了极大不便。</a:t>
            </a:r>
            <a:r>
              <a:rPr lang="en-US" altLang="zh-CN" dirty="0"/>
              <a:t>IEEE</a:t>
            </a:r>
            <a:r>
              <a:rPr lang="zh-CN" altLang="en-US" dirty="0"/>
              <a:t>的浮点数专业小组于七十年代末期开始酝酿浮点数的标准。在</a:t>
            </a:r>
            <a:r>
              <a:rPr lang="en-US" altLang="zh-CN" dirty="0"/>
              <a:t>1980</a:t>
            </a:r>
            <a:r>
              <a:rPr lang="zh-CN" altLang="en-US" dirty="0"/>
              <a:t>年，英特尔公司就推出了单片的</a:t>
            </a:r>
            <a:r>
              <a:rPr lang="en-US" altLang="zh-CN" dirty="0"/>
              <a:t>8087</a:t>
            </a:r>
            <a:r>
              <a:rPr lang="zh-CN" altLang="en-US" dirty="0"/>
              <a:t>浮点数协处理器，其浮点数表示法及定义的运算具有足够的合理性、先进性，被</a:t>
            </a:r>
            <a:r>
              <a:rPr lang="en-US" altLang="zh-CN" dirty="0"/>
              <a:t>IEEE</a:t>
            </a:r>
            <a:r>
              <a:rPr lang="zh-CN" altLang="en-US" dirty="0"/>
              <a:t>采用作为浮点数的标准，于</a:t>
            </a:r>
            <a:r>
              <a:rPr lang="en-US" altLang="zh-CN" dirty="0"/>
              <a:t>1985</a:t>
            </a:r>
            <a:r>
              <a:rPr lang="zh-CN" altLang="en-US" dirty="0"/>
              <a:t>年发布。而在此前，这一标准的内容已在八十年代初期被各计算机公司广泛采用，成了事实上的业界工业标准。</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p:txBody>
          <a:bodyPr/>
          <a:lstStyle/>
          <a:p>
            <a:r>
              <a:rPr lang="zh-CN" altLang="en-US" dirty="0"/>
              <a:t>定义成整数则完全不同</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7A727DA-FE63-46EF-B8F8-A20BB7802DA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73731" name="Rectangle 2"/>
          <p:cNvSpPr>
            <a:spLocks noGrp="1" noRot="1" noChangeAspect="1" noTextEdit="1"/>
          </p:cNvSpPr>
          <p:nvPr>
            <p:ph type="sldImg"/>
          </p:nvPr>
        </p:nvSpPr>
        <p:spPr>
          <a:xfrm>
            <a:off x="993775" y="768350"/>
            <a:ext cx="5114925" cy="3835400"/>
          </a:xfrm>
        </p:spPr>
      </p:sp>
      <p:sp>
        <p:nvSpPr>
          <p:cNvPr id="73732" name="Rectangle 3"/>
          <p:cNvSpPr>
            <a:spLocks noGrp="1"/>
          </p:cNvSpPr>
          <p:nvPr>
            <p:ph type="body" idx="1"/>
          </p:nvPr>
        </p:nvSpPr>
        <p:spPr>
          <a:noFill/>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endPar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原码表示的性质：</a:t>
            </a:r>
            <a:endPar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数值</a:t>
            </a:r>
            <a:r>
              <a:rPr lang="zh-CN" altLang="en-US"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t>
            </a:r>
            <a:r>
              <a:rPr lang="en-US" altLang="zh-CN"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0”</a:t>
            </a:r>
            <a:r>
              <a:rPr lang="zh-CN" altLang="en-US"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有两种表示</a:t>
            </a:r>
            <a:endParaRPr lang="en-US" altLang="zh-CN"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zh-CN" altLang="en-US"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负整数与正整数个数相同</a:t>
            </a:r>
            <a:endParaRPr lang="en-US" altLang="zh-CN"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n </a:t>
            </a:r>
            <a:r>
              <a:rPr lang="zh-CN" altLang="en-US"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个二进位的原码可表示的数值范围是：</a:t>
            </a:r>
            <a:r>
              <a:rPr lang="en-US" altLang="zh-CN"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-2n-1 + 1 </a:t>
            </a:r>
            <a:r>
              <a:rPr lang="zh-CN" altLang="en-US"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t>
            </a:r>
            <a:r>
              <a:rPr lang="en-US" altLang="zh-CN"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2n-1-1</a:t>
            </a:r>
            <a:endParaRPr lang="en-US" altLang="zh-CN" sz="1200" b="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zh-CN" altLang="en-US" dirty="0"/>
              <a:t>幼儿园数学找好朋友，</a:t>
            </a:r>
            <a:r>
              <a:rPr lang="en-US" altLang="zh-CN" dirty="0"/>
              <a:t>1</a:t>
            </a:r>
            <a:r>
              <a:rPr lang="zh-CN" altLang="en-US" dirty="0"/>
              <a:t>，</a:t>
            </a:r>
            <a:r>
              <a:rPr lang="en-US" altLang="zh-CN" dirty="0"/>
              <a:t>9</a:t>
            </a:r>
            <a:r>
              <a:rPr lang="zh-CN" altLang="en-US" dirty="0"/>
              <a:t>；</a:t>
            </a:r>
            <a:r>
              <a:rPr lang="en-US" altLang="zh-CN" dirty="0"/>
              <a:t>2</a:t>
            </a:r>
            <a:r>
              <a:rPr lang="zh-CN" altLang="en-US" dirty="0"/>
              <a:t>，</a:t>
            </a:r>
            <a:r>
              <a:rPr lang="en-US" altLang="zh-CN" dirty="0"/>
              <a:t>8</a:t>
            </a:r>
            <a:r>
              <a:rPr lang="zh-CN" altLang="en-US" dirty="0"/>
              <a:t>。。。。</a:t>
            </a:r>
            <a:endParaRPr lang="en-US" altLang="zh-CN" dirty="0"/>
          </a:p>
          <a:p>
            <a:endParaRPr lang="en-US" altLang="zh-CN" dirty="0"/>
          </a:p>
          <a:p>
            <a:r>
              <a:rPr lang="zh-CN" altLang="en-US" dirty="0"/>
              <a:t>总体上，仍然是符号加上数值的表示方法。但是，负数的表示，用求补的方式记录。</a:t>
            </a:r>
            <a:endParaRPr lang="en-US" altLang="zh-CN" dirty="0"/>
          </a:p>
          <a:p>
            <a:r>
              <a:rPr lang="zh-CN" altLang="en-US" dirty="0"/>
              <a:t>在日常生活中，有许多化减为加的例子。例如，时钟是逢 </a:t>
            </a:r>
            <a:r>
              <a:rPr lang="en-US" altLang="zh-CN" dirty="0"/>
              <a:t>12 </a:t>
            </a:r>
            <a:r>
              <a:rPr lang="zh-CN" altLang="en-US" dirty="0"/>
              <a:t>进位，</a:t>
            </a:r>
            <a:r>
              <a:rPr lang="en-US" altLang="zh-CN" dirty="0"/>
              <a:t>12 </a:t>
            </a:r>
            <a:r>
              <a:rPr lang="zh-CN" altLang="en-US" dirty="0"/>
              <a:t>点也可看作 </a:t>
            </a:r>
            <a:r>
              <a:rPr lang="en-US" altLang="zh-CN" dirty="0"/>
              <a:t>0 </a:t>
            </a:r>
            <a:r>
              <a:rPr lang="zh-CN" altLang="en-US" dirty="0"/>
              <a:t>点。当将时针从 </a:t>
            </a:r>
            <a:r>
              <a:rPr lang="en-US" altLang="zh-CN" dirty="0"/>
              <a:t>10 </a:t>
            </a:r>
            <a:r>
              <a:rPr lang="zh-CN" altLang="en-US" dirty="0"/>
              <a:t>点调整到 </a:t>
            </a:r>
            <a:r>
              <a:rPr lang="en-US" altLang="zh-CN" dirty="0"/>
              <a:t>5 </a:t>
            </a:r>
            <a:r>
              <a:rPr lang="zh-CN" altLang="en-US" dirty="0"/>
              <a:t>点时有以下两种方法： 一种方法是时针逆时针方向拨 </a:t>
            </a:r>
            <a:r>
              <a:rPr lang="en-US" altLang="zh-CN" dirty="0"/>
              <a:t>5 </a:t>
            </a:r>
            <a:r>
              <a:rPr lang="zh-CN" altLang="en-US" dirty="0"/>
              <a:t>格，相当于做减法： </a:t>
            </a:r>
            <a:r>
              <a:rPr lang="en-US" altLang="zh-CN" dirty="0"/>
              <a:t>10</a:t>
            </a:r>
            <a:r>
              <a:rPr lang="zh-CN" altLang="en-US" dirty="0"/>
              <a:t>－</a:t>
            </a:r>
            <a:r>
              <a:rPr lang="en-US" altLang="zh-CN" dirty="0"/>
              <a:t>5</a:t>
            </a:r>
            <a:r>
              <a:rPr lang="zh-CN" altLang="en-US" dirty="0"/>
              <a:t>＝</a:t>
            </a:r>
            <a:r>
              <a:rPr lang="en-US" altLang="zh-CN" dirty="0"/>
              <a:t>5 </a:t>
            </a:r>
            <a:r>
              <a:rPr lang="zh-CN" altLang="en-US" dirty="0"/>
              <a:t>另一种方法是时针顺时针方向拨 </a:t>
            </a:r>
            <a:r>
              <a:rPr lang="en-US" altLang="zh-CN" dirty="0"/>
              <a:t>7 </a:t>
            </a:r>
            <a:r>
              <a:rPr lang="zh-CN" altLang="en-US" dirty="0"/>
              <a:t>格，相当于做加法： </a:t>
            </a:r>
            <a:r>
              <a:rPr lang="en-US" altLang="zh-CN" dirty="0"/>
              <a:t>10</a:t>
            </a:r>
            <a:r>
              <a:rPr lang="zh-CN" altLang="en-US" dirty="0"/>
              <a:t>＋</a:t>
            </a:r>
            <a:r>
              <a:rPr lang="en-US" altLang="zh-CN" dirty="0"/>
              <a:t>7</a:t>
            </a:r>
            <a:r>
              <a:rPr lang="zh-CN" altLang="en-US" dirty="0"/>
              <a:t>＝</a:t>
            </a:r>
            <a:r>
              <a:rPr lang="en-US" altLang="zh-CN" dirty="0"/>
              <a:t>12</a:t>
            </a:r>
            <a:r>
              <a:rPr lang="zh-CN" altLang="en-US" dirty="0"/>
              <a:t>＋</a:t>
            </a:r>
            <a:r>
              <a:rPr lang="en-US" altLang="zh-CN" dirty="0"/>
              <a:t>5</a:t>
            </a:r>
            <a:r>
              <a:rPr lang="zh-CN" altLang="en-US" dirty="0"/>
              <a:t>＝</a:t>
            </a:r>
            <a:r>
              <a:rPr lang="en-US" altLang="zh-CN" dirty="0"/>
              <a:t>5 (MOD 12) </a:t>
            </a:r>
            <a:r>
              <a:rPr lang="zh-CN" altLang="en-US" dirty="0"/>
              <a:t>这是由于时钟以 </a:t>
            </a:r>
            <a:r>
              <a:rPr lang="en-US" altLang="zh-CN" dirty="0"/>
              <a:t>12 </a:t>
            </a:r>
            <a:r>
              <a:rPr lang="zh-CN" altLang="en-US" dirty="0"/>
              <a:t>为模，在这个前提下，当和超过 </a:t>
            </a:r>
            <a:r>
              <a:rPr lang="en-US" altLang="zh-CN" dirty="0"/>
              <a:t>12 </a:t>
            </a:r>
            <a:r>
              <a:rPr lang="zh-CN" altLang="en-US" dirty="0"/>
              <a:t>时，可将 </a:t>
            </a:r>
            <a:r>
              <a:rPr lang="en-US" altLang="zh-CN" dirty="0"/>
              <a:t>12 </a:t>
            </a:r>
            <a:r>
              <a:rPr lang="zh-CN" altLang="en-US" dirty="0"/>
              <a:t>舍去。于是，减 </a:t>
            </a:r>
            <a:r>
              <a:rPr lang="en-US" altLang="zh-CN" dirty="0"/>
              <a:t>5 </a:t>
            </a:r>
            <a:r>
              <a:rPr lang="zh-CN" altLang="en-US" dirty="0"/>
              <a:t>相当于加 </a:t>
            </a:r>
            <a:r>
              <a:rPr lang="en-US" altLang="zh-CN" dirty="0"/>
              <a:t>7</a:t>
            </a:r>
            <a:r>
              <a:rPr lang="zh-CN" altLang="en-US" dirty="0"/>
              <a:t>。同理，减 </a:t>
            </a:r>
            <a:r>
              <a:rPr lang="en-US" altLang="zh-CN" dirty="0"/>
              <a:t>4 </a:t>
            </a:r>
            <a:r>
              <a:rPr lang="zh-CN" altLang="en-US" dirty="0"/>
              <a:t>可表示成加 </a:t>
            </a:r>
            <a:r>
              <a:rPr lang="en-US" altLang="zh-CN" dirty="0"/>
              <a:t>8</a:t>
            </a:r>
            <a:r>
              <a:rPr lang="zh-CN" altLang="en-US" dirty="0"/>
              <a:t>，减 </a:t>
            </a:r>
            <a:r>
              <a:rPr lang="en-US" altLang="zh-CN" dirty="0"/>
              <a:t>3 </a:t>
            </a:r>
            <a:r>
              <a:rPr lang="zh-CN" altLang="en-US" dirty="0"/>
              <a:t>可表示成加 </a:t>
            </a:r>
            <a:r>
              <a:rPr lang="en-US" altLang="zh-CN" dirty="0"/>
              <a:t>9</a:t>
            </a:r>
            <a:r>
              <a:rPr lang="zh-CN" altLang="en-US" dirty="0"/>
              <a:t>，</a:t>
            </a:r>
            <a:r>
              <a:rPr lang="en-US" altLang="zh-CN" dirty="0"/>
              <a:t>…</a:t>
            </a:r>
            <a:r>
              <a:rPr lang="zh-CN" altLang="en-US" dirty="0"/>
              <a:t>。 </a:t>
            </a:r>
            <a:endParaRPr lang="en-US" altLang="zh-CN" dirty="0"/>
          </a:p>
          <a:p>
            <a:r>
              <a:rPr lang="zh-CN" altLang="en-US" dirty="0"/>
              <a:t>在数学中，用“同余”概念描述上述关系，即两整数 </a:t>
            </a:r>
            <a:r>
              <a:rPr lang="en-US" altLang="zh-CN" dirty="0"/>
              <a:t>A</a:t>
            </a:r>
            <a:r>
              <a:rPr lang="zh-CN" altLang="en-US" dirty="0"/>
              <a:t>、</a:t>
            </a:r>
            <a:r>
              <a:rPr lang="en-US" altLang="zh-CN" dirty="0"/>
              <a:t>B </a:t>
            </a:r>
            <a:r>
              <a:rPr lang="zh-CN" altLang="en-US" dirty="0"/>
              <a:t>用同一个正整数 </a:t>
            </a:r>
            <a:r>
              <a:rPr lang="en-US" altLang="zh-CN" dirty="0"/>
              <a:t>M (M </a:t>
            </a:r>
            <a:r>
              <a:rPr lang="zh-CN" altLang="en-US" dirty="0"/>
              <a:t>称为 模</a:t>
            </a:r>
            <a:r>
              <a:rPr lang="en-US" altLang="zh-CN" dirty="0"/>
              <a:t>)</a:t>
            </a:r>
            <a:r>
              <a:rPr lang="zh-CN" altLang="en-US" dirty="0"/>
              <a:t>去除而余数相等，则称 </a:t>
            </a:r>
            <a:r>
              <a:rPr lang="en-US" altLang="zh-CN" dirty="0"/>
              <a:t>A</a:t>
            </a:r>
            <a:r>
              <a:rPr lang="zh-CN" altLang="en-US" dirty="0"/>
              <a:t>、</a:t>
            </a:r>
            <a:r>
              <a:rPr lang="en-US" altLang="zh-CN" dirty="0"/>
              <a:t>B </a:t>
            </a:r>
            <a:r>
              <a:rPr lang="zh-CN" altLang="en-US" dirty="0"/>
              <a:t>对 </a:t>
            </a:r>
            <a:r>
              <a:rPr lang="en-US" altLang="zh-CN" dirty="0"/>
              <a:t>M </a:t>
            </a:r>
            <a:r>
              <a:rPr lang="zh-CN" altLang="en-US" dirty="0"/>
              <a:t>同余，记作： </a:t>
            </a:r>
            <a:r>
              <a:rPr lang="en-US" altLang="zh-CN" dirty="0"/>
              <a:t>A</a:t>
            </a:r>
            <a:r>
              <a:rPr lang="zh-CN" altLang="en-US" dirty="0"/>
              <a:t>＝</a:t>
            </a:r>
            <a:r>
              <a:rPr lang="en-US" altLang="zh-CN" dirty="0"/>
              <a:t>B (MOD M) </a:t>
            </a:r>
            <a:r>
              <a:rPr lang="zh-CN" altLang="en-US" dirty="0"/>
              <a:t>具有同余关系的两个数为互补关系，其中一个称为另一个的补码。当 </a:t>
            </a:r>
            <a:r>
              <a:rPr lang="en-US" altLang="zh-CN" dirty="0"/>
              <a:t>M</a:t>
            </a:r>
            <a:r>
              <a:rPr lang="zh-CN" altLang="en-US" dirty="0"/>
              <a:t>＝</a:t>
            </a:r>
            <a:r>
              <a:rPr lang="en-US" altLang="zh-CN" dirty="0"/>
              <a:t>12 </a:t>
            </a:r>
            <a:r>
              <a:rPr lang="zh-CN" altLang="en-US" dirty="0"/>
              <a:t>时，－ </a:t>
            </a:r>
            <a:r>
              <a:rPr lang="en-US" altLang="zh-CN" dirty="0"/>
              <a:t>5 </a:t>
            </a:r>
            <a:r>
              <a:rPr lang="zh-CN" altLang="en-US" dirty="0"/>
              <a:t>和＋</a:t>
            </a:r>
            <a:r>
              <a:rPr lang="en-US" altLang="zh-CN" dirty="0"/>
              <a:t>7</a:t>
            </a:r>
            <a:r>
              <a:rPr lang="zh-CN" altLang="en-US" dirty="0"/>
              <a:t>，－</a:t>
            </a:r>
            <a:r>
              <a:rPr lang="en-US" altLang="zh-CN" dirty="0"/>
              <a:t>4 </a:t>
            </a:r>
            <a:r>
              <a:rPr lang="zh-CN" altLang="en-US" dirty="0"/>
              <a:t>和＋</a:t>
            </a:r>
            <a:r>
              <a:rPr lang="en-US" altLang="zh-CN" dirty="0"/>
              <a:t>8</a:t>
            </a:r>
            <a:r>
              <a:rPr lang="zh-CN" altLang="en-US" dirty="0"/>
              <a:t>，－</a:t>
            </a:r>
            <a:r>
              <a:rPr lang="en-US" altLang="zh-CN" dirty="0"/>
              <a:t>3 </a:t>
            </a:r>
            <a:r>
              <a:rPr lang="zh-CN" altLang="en-US" dirty="0"/>
              <a:t>和＋</a:t>
            </a:r>
            <a:r>
              <a:rPr lang="en-US" altLang="zh-CN" dirty="0"/>
              <a:t>9 </a:t>
            </a:r>
            <a:r>
              <a:rPr lang="zh-CN" altLang="en-US" dirty="0"/>
              <a:t>就是同余的，它们互为补码。 </a:t>
            </a:r>
            <a:r>
              <a:rPr lang="en-US" altLang="zh-CN" dirty="0"/>
              <a:t>-5=-1</a:t>
            </a:r>
            <a:r>
              <a:rPr lang="zh-CN" altLang="en-US" dirty="0"/>
              <a:t>*</a:t>
            </a:r>
            <a:r>
              <a:rPr lang="en-US" altLang="zh-CN" dirty="0"/>
              <a:t>12+7</a:t>
            </a:r>
            <a:endParaRPr lang="en-US" altLang="zh-CN" dirty="0"/>
          </a:p>
          <a:p>
            <a:r>
              <a:rPr lang="zh-CN" altLang="en-US" dirty="0"/>
              <a:t>从同余的概念和上述时钟的例子，不难得出结论：对于某一确定的模，用某数减去 小于模的另一个数，总可以用加上“模减去该数绝对值的差”来代替。因此，在有 模运算中，减法就可以化作加法来做。 </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1+(-1)=0</a:t>
            </a:r>
            <a:endParaRPr lang="en-US" altLang="zh-CN" dirty="0"/>
          </a:p>
          <a:p>
            <a:r>
              <a:rPr lang="en-US" altLang="zh-CN" dirty="0"/>
              <a:t>4+(-4)=0</a:t>
            </a:r>
            <a:endParaRPr lang="en-US" altLang="zh-CN" dirty="0"/>
          </a:p>
          <a:p>
            <a:r>
              <a:rPr lang="en-US" altLang="zh-CN" dirty="0"/>
              <a:t>-8+8=0</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b="1" dirty="0"/>
              <a:t>数</a:t>
            </a:r>
            <a:r>
              <a:rPr lang="zh-CN" altLang="zh-CN" dirty="0"/>
              <a:t>是</a:t>
            </a:r>
            <a:r>
              <a:rPr lang="zh-CN" altLang="en-US" dirty="0"/>
              <a:t>一个用作计数、标记或量度的</a:t>
            </a:r>
            <a:r>
              <a:rPr lang="zh-CN" altLang="en-US" dirty="0">
                <a:solidFill>
                  <a:srgbClr val="FF0000"/>
                </a:solidFill>
              </a:rPr>
              <a:t>抽象概念</a:t>
            </a:r>
            <a:r>
              <a:rPr lang="zh-CN" altLang="en-US" dirty="0"/>
              <a:t>，是比较同质或同属性事物的等级的简单符号记录形式（或称度量）。                         </a:t>
            </a:r>
            <a:r>
              <a:rPr lang="en-US" altLang="zh-CN" dirty="0"/>
              <a:t>--</a:t>
            </a:r>
            <a:r>
              <a:rPr lang="zh-CN" altLang="en-US" dirty="0"/>
              <a:t>维基百科</a:t>
            </a:r>
            <a:endParaRPr lang="en-US" altLang="zh-CN" dirty="0"/>
          </a:p>
          <a:p>
            <a:endParaRPr lang="en-US" altLang="zh-CN" dirty="0"/>
          </a:p>
          <a:p>
            <a:r>
              <a:rPr lang="zh-CN" altLang="zh-CN" b="1" dirty="0"/>
              <a:t>数字</a:t>
            </a:r>
            <a:r>
              <a:rPr lang="zh-CN" altLang="zh-CN" dirty="0"/>
              <a:t>是一种用来表示</a:t>
            </a:r>
            <a:r>
              <a:rPr lang="zh-CN" altLang="zh-CN" dirty="0">
                <a:solidFill>
                  <a:srgbClr val="FF0000"/>
                </a:solidFill>
              </a:rPr>
              <a:t>数</a:t>
            </a:r>
            <a:r>
              <a:rPr lang="zh-CN" altLang="zh-CN" dirty="0"/>
              <a:t>的符号</a:t>
            </a:r>
            <a:r>
              <a:rPr lang="zh-CN" altLang="en-US" dirty="0"/>
              <a:t>。</a:t>
            </a:r>
            <a:endParaRPr lang="en-US" altLang="zh-CN" dirty="0"/>
          </a:p>
          <a:p>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代数的研究对象不仅是数字，还有各种抽象化的结构。例如整数集作为一个带有加法、乘法和序关系的</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3" tooltip="集合"/>
              </a:rPr>
              <a:t>集合</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就是一个代数结构。在其中我们只关心各种关系及其性质，而对于“数本身是什么”这样的问题并不关心。常见的代数结构类型有</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4" tooltip="群"/>
              </a:rPr>
              <a:t>群</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、环、</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tooltip="域 (数学)"/>
              </a:rPr>
              <a:t>域</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6" tooltip="模"/>
              </a:rPr>
              <a:t>模</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7" tooltip="线性空间"/>
              </a:rPr>
              <a:t>线性空间</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等。</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算术这一词指的是记录</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8" tooltip="数字"/>
              </a:rPr>
              <a:t>数字</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某些</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运算</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基本性质的</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9" tooltip="数学"/>
              </a:rPr>
              <a:t>数学</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分支。常用的运算有</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10" tooltip="加法"/>
              </a:rPr>
              <a:t>加法</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11" tooltip="减法"/>
              </a:rPr>
              <a:t>减法</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12" tooltip="乘法"/>
              </a:rPr>
              <a:t>乘法</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13" tooltip="除法"/>
              </a:rPr>
              <a:t>除法</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，有时候，更复杂的运算如</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14" tooltip="指数"/>
              </a:rPr>
              <a:t>指数</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15" tooltip="平方根"/>
              </a:rPr>
              <a:t>平方根</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，也包括在算术运算的范畴内。算术运算要按照特定规则来进行。</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altLang="zh-CN" sz="1200" b="0" i="0" kern="1200" dirty="0">
              <a:solidFill>
                <a:schemeClr val="tx1"/>
              </a:solidFill>
              <a:effectLst/>
              <a:latin typeface="Arial" panose="020B0604020202020204" pitchFamily="34" charset="0"/>
              <a:ea typeface="宋体" panose="02010600030101010101" pitchFamily="2" charset="-122"/>
            </a:endParaRPr>
          </a:p>
          <a:p>
            <a:r>
              <a:rPr lang="zh-CN" altLang="en-US" dirty="0"/>
              <a:t>一般“共识”认为现在世界通行的十进制起源于印度。从</a:t>
            </a:r>
            <a:r>
              <a:rPr lang="en-US" altLang="zh-CN" dirty="0"/>
              <a:t>20</a:t>
            </a:r>
            <a:r>
              <a:rPr lang="zh-CN" altLang="en-US" dirty="0"/>
              <a:t>世纪初，国际上许多学者，包括李约瑟在内对印度起源论提出了质疑。</a:t>
            </a:r>
            <a:endParaRPr lang="en-US" altLang="zh-CN" dirty="0"/>
          </a:p>
          <a:p>
            <a:r>
              <a:rPr lang="en-US" altLang="zh-CN" dirty="0"/>
              <a:t>Digit</a:t>
            </a:r>
            <a:r>
              <a:rPr lang="zh-CN" altLang="en-US" dirty="0"/>
              <a:t>的解释</a:t>
            </a:r>
            <a:endParaRPr lang="en-US" altLang="zh-CN" dirty="0"/>
          </a:p>
          <a:p>
            <a:pPr lvl="1"/>
            <a:r>
              <a:rPr lang="zh-CN" altLang="en-US" dirty="0"/>
              <a:t>人的手指或脚趾</a:t>
            </a:r>
            <a:endParaRPr lang="zh-CN" altLang="en-US" dirty="0"/>
          </a:p>
          <a:p>
            <a:pPr lvl="1"/>
            <a:r>
              <a:rPr lang="zh-CN" altLang="en-US" dirty="0"/>
              <a:t>指宽</a:t>
            </a:r>
            <a:endParaRPr lang="zh-CN" altLang="en-US" dirty="0"/>
          </a:p>
          <a:p>
            <a:pPr lvl="1"/>
            <a:r>
              <a:rPr lang="zh-CN" altLang="en-US" dirty="0"/>
              <a:t>阿拉伯数字符号从</a:t>
            </a:r>
            <a:r>
              <a:rPr lang="en-US" altLang="zh-CN" dirty="0"/>
              <a:t>0</a:t>
            </a:r>
            <a:r>
              <a:rPr lang="zh-CN" altLang="en-US" dirty="0"/>
              <a:t>到</a:t>
            </a:r>
            <a:r>
              <a:rPr lang="en-US" altLang="zh-CN" dirty="0"/>
              <a:t>9</a:t>
            </a:r>
            <a:r>
              <a:rPr lang="zh-CN" altLang="en-US" dirty="0"/>
              <a:t>中的任意一个</a:t>
            </a:r>
            <a:endParaRPr lang="zh-CN" altLang="en-US" dirty="0"/>
          </a:p>
          <a:p>
            <a:pPr lvl="1"/>
            <a:r>
              <a:rPr lang="zh-CN" altLang="en-US" dirty="0"/>
              <a:t>用于计算系统中的符号</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en-US" altLang="zh-CN" dirty="0"/>
              <a:t>8</a:t>
            </a:r>
            <a:r>
              <a:rPr lang="zh-CN" altLang="en-US" dirty="0"/>
              <a:t>位浮点数，分别是</a:t>
            </a:r>
            <a:r>
              <a:rPr lang="en-US" altLang="zh-CN" dirty="0"/>
              <a:t>1</a:t>
            </a:r>
            <a:r>
              <a:rPr lang="zh-CN" altLang="en-US" dirty="0"/>
              <a:t>、</a:t>
            </a:r>
            <a:r>
              <a:rPr lang="en-US" altLang="zh-CN" dirty="0"/>
              <a:t>2</a:t>
            </a:r>
            <a:r>
              <a:rPr lang="zh-CN" altLang="en-US" dirty="0"/>
              <a:t>、</a:t>
            </a:r>
            <a:r>
              <a:rPr lang="en-US" altLang="zh-CN" dirty="0"/>
              <a:t>5</a:t>
            </a:r>
            <a:r>
              <a:rPr lang="zh-CN" altLang="en-US" dirty="0"/>
              <a:t>位</a:t>
            </a:r>
            <a:endParaRPr lang="en-US" altLang="zh-CN" dirty="0"/>
          </a:p>
          <a:p>
            <a:r>
              <a:rPr lang="zh-CN" altLang="en-US" dirty="0"/>
              <a:t>阶码</a:t>
            </a:r>
            <a:r>
              <a:rPr lang="en-US" altLang="zh-CN" dirty="0"/>
              <a:t>=01-1=0</a:t>
            </a:r>
            <a:r>
              <a:rPr lang="zh-CN" altLang="en-US" dirty="0"/>
              <a:t>，阶码偏置</a:t>
            </a:r>
            <a:r>
              <a:rPr lang="en-US" altLang="zh-CN" dirty="0"/>
              <a:t>2^1-1=1</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dirty="0"/>
              <a:t>在日常生活中，有许多化减为加的例子。例如，时钟是逢 </a:t>
            </a:r>
            <a:r>
              <a:rPr lang="en-US" altLang="zh-CN" dirty="0"/>
              <a:t>12 </a:t>
            </a:r>
            <a:r>
              <a:rPr lang="zh-CN" altLang="en-US" dirty="0"/>
              <a:t>进位，</a:t>
            </a:r>
            <a:r>
              <a:rPr lang="en-US" altLang="zh-CN" dirty="0"/>
              <a:t>12 </a:t>
            </a:r>
            <a:r>
              <a:rPr lang="zh-CN" altLang="en-US" dirty="0"/>
              <a:t>点也可看作 </a:t>
            </a:r>
            <a:r>
              <a:rPr lang="en-US" altLang="zh-CN" dirty="0"/>
              <a:t>0 </a:t>
            </a:r>
            <a:r>
              <a:rPr lang="zh-CN" altLang="en-US" dirty="0"/>
              <a:t>点。当将时针从 </a:t>
            </a:r>
            <a:r>
              <a:rPr lang="en-US" altLang="zh-CN" dirty="0"/>
              <a:t>10 </a:t>
            </a:r>
            <a:r>
              <a:rPr lang="zh-CN" altLang="en-US" dirty="0"/>
              <a:t>点调整到 </a:t>
            </a:r>
            <a:r>
              <a:rPr lang="en-US" altLang="zh-CN" dirty="0"/>
              <a:t>5 </a:t>
            </a:r>
            <a:r>
              <a:rPr lang="zh-CN" altLang="en-US" dirty="0"/>
              <a:t>点时有以下两种方法： 一种方法是时针逆时针方向拨 </a:t>
            </a:r>
            <a:r>
              <a:rPr lang="en-US" altLang="zh-CN" dirty="0"/>
              <a:t>5 </a:t>
            </a:r>
            <a:r>
              <a:rPr lang="zh-CN" altLang="en-US" dirty="0"/>
              <a:t>格，相当于做减法： </a:t>
            </a:r>
            <a:r>
              <a:rPr lang="en-US" altLang="zh-CN" dirty="0"/>
              <a:t>10</a:t>
            </a:r>
            <a:r>
              <a:rPr lang="zh-CN" altLang="en-US" dirty="0"/>
              <a:t>－</a:t>
            </a:r>
            <a:r>
              <a:rPr lang="en-US" altLang="zh-CN" dirty="0"/>
              <a:t>5</a:t>
            </a:r>
            <a:r>
              <a:rPr lang="zh-CN" altLang="en-US" dirty="0"/>
              <a:t>＝</a:t>
            </a:r>
            <a:r>
              <a:rPr lang="en-US" altLang="zh-CN" dirty="0"/>
              <a:t>5 </a:t>
            </a:r>
            <a:r>
              <a:rPr lang="zh-CN" altLang="en-US" dirty="0"/>
              <a:t>另一种方法是时针顺时针方向拨 </a:t>
            </a:r>
            <a:r>
              <a:rPr lang="en-US" altLang="zh-CN" dirty="0"/>
              <a:t>7 </a:t>
            </a:r>
            <a:r>
              <a:rPr lang="zh-CN" altLang="en-US" dirty="0"/>
              <a:t>格，相当于做加法： </a:t>
            </a:r>
            <a:r>
              <a:rPr lang="en-US" altLang="zh-CN" dirty="0"/>
              <a:t>10</a:t>
            </a:r>
            <a:r>
              <a:rPr lang="zh-CN" altLang="en-US" dirty="0"/>
              <a:t>＋</a:t>
            </a:r>
            <a:r>
              <a:rPr lang="en-US" altLang="zh-CN" dirty="0"/>
              <a:t>7</a:t>
            </a:r>
            <a:r>
              <a:rPr lang="zh-CN" altLang="en-US" dirty="0"/>
              <a:t>＝</a:t>
            </a:r>
            <a:r>
              <a:rPr lang="en-US" altLang="zh-CN" dirty="0"/>
              <a:t>12</a:t>
            </a:r>
            <a:r>
              <a:rPr lang="zh-CN" altLang="en-US" dirty="0"/>
              <a:t>＋</a:t>
            </a:r>
            <a:r>
              <a:rPr lang="en-US" altLang="zh-CN" dirty="0"/>
              <a:t>5</a:t>
            </a:r>
            <a:r>
              <a:rPr lang="zh-CN" altLang="en-US" dirty="0"/>
              <a:t>＝</a:t>
            </a:r>
            <a:r>
              <a:rPr lang="en-US" altLang="zh-CN" dirty="0"/>
              <a:t>5 (MOD 12) </a:t>
            </a:r>
            <a:r>
              <a:rPr lang="zh-CN" altLang="en-US" dirty="0"/>
              <a:t>这是由于时钟以 </a:t>
            </a:r>
            <a:r>
              <a:rPr lang="en-US" altLang="zh-CN" dirty="0"/>
              <a:t>12 </a:t>
            </a:r>
            <a:r>
              <a:rPr lang="zh-CN" altLang="en-US" dirty="0"/>
              <a:t>为模，在这个前提下，当和超过 </a:t>
            </a:r>
            <a:r>
              <a:rPr lang="en-US" altLang="zh-CN" dirty="0"/>
              <a:t>12 </a:t>
            </a:r>
            <a:r>
              <a:rPr lang="zh-CN" altLang="en-US" dirty="0"/>
              <a:t>时，可将 </a:t>
            </a:r>
            <a:r>
              <a:rPr lang="en-US" altLang="zh-CN" dirty="0"/>
              <a:t>12 </a:t>
            </a:r>
            <a:r>
              <a:rPr lang="zh-CN" altLang="en-US" dirty="0"/>
              <a:t>舍去。于是，减 </a:t>
            </a:r>
            <a:r>
              <a:rPr lang="en-US" altLang="zh-CN" dirty="0"/>
              <a:t>5 </a:t>
            </a:r>
            <a:r>
              <a:rPr lang="zh-CN" altLang="en-US" dirty="0"/>
              <a:t>相当于加 </a:t>
            </a:r>
            <a:r>
              <a:rPr lang="en-US" altLang="zh-CN" dirty="0"/>
              <a:t>7</a:t>
            </a:r>
            <a:r>
              <a:rPr lang="zh-CN" altLang="en-US" dirty="0"/>
              <a:t>。同理，减 </a:t>
            </a:r>
            <a:r>
              <a:rPr lang="en-US" altLang="zh-CN" dirty="0"/>
              <a:t>4 </a:t>
            </a:r>
            <a:r>
              <a:rPr lang="zh-CN" altLang="en-US" dirty="0"/>
              <a:t>可表示成加 </a:t>
            </a:r>
            <a:r>
              <a:rPr lang="en-US" altLang="zh-CN" dirty="0"/>
              <a:t>8</a:t>
            </a:r>
            <a:r>
              <a:rPr lang="zh-CN" altLang="en-US" dirty="0"/>
              <a:t>，减 </a:t>
            </a:r>
            <a:r>
              <a:rPr lang="en-US" altLang="zh-CN" dirty="0"/>
              <a:t>3 </a:t>
            </a:r>
            <a:r>
              <a:rPr lang="zh-CN" altLang="en-US" dirty="0"/>
              <a:t>可表示成加 </a:t>
            </a:r>
            <a:r>
              <a:rPr lang="en-US" altLang="zh-CN" dirty="0"/>
              <a:t>9</a:t>
            </a:r>
            <a:r>
              <a:rPr lang="zh-CN" altLang="en-US" dirty="0"/>
              <a:t>，</a:t>
            </a:r>
            <a:r>
              <a:rPr lang="en-US" altLang="zh-CN" dirty="0"/>
              <a:t>…</a:t>
            </a:r>
            <a:r>
              <a:rPr lang="zh-CN" altLang="en-US" dirty="0"/>
              <a:t>。 在数学中，用“同余”概念描述上述关系，即两整数 </a:t>
            </a:r>
            <a:r>
              <a:rPr lang="en-US" altLang="zh-CN" dirty="0"/>
              <a:t>A</a:t>
            </a:r>
            <a:r>
              <a:rPr lang="zh-CN" altLang="en-US" dirty="0"/>
              <a:t>、</a:t>
            </a:r>
            <a:r>
              <a:rPr lang="en-US" altLang="zh-CN" dirty="0"/>
              <a:t>B </a:t>
            </a:r>
            <a:r>
              <a:rPr lang="zh-CN" altLang="en-US" dirty="0"/>
              <a:t>用同一个正整数 </a:t>
            </a:r>
            <a:r>
              <a:rPr lang="en-US" altLang="zh-CN" dirty="0"/>
              <a:t>M (M </a:t>
            </a:r>
            <a:r>
              <a:rPr lang="zh-CN" altLang="en-US" dirty="0"/>
              <a:t>称为 模</a:t>
            </a:r>
            <a:r>
              <a:rPr lang="en-US" altLang="zh-CN" dirty="0"/>
              <a:t>)</a:t>
            </a:r>
            <a:r>
              <a:rPr lang="zh-CN" altLang="en-US" dirty="0"/>
              <a:t>去除而余数相等，则称 </a:t>
            </a:r>
            <a:r>
              <a:rPr lang="en-US" altLang="zh-CN" dirty="0"/>
              <a:t>A</a:t>
            </a:r>
            <a:r>
              <a:rPr lang="zh-CN" altLang="en-US" dirty="0"/>
              <a:t>、</a:t>
            </a:r>
            <a:r>
              <a:rPr lang="en-US" altLang="zh-CN" dirty="0"/>
              <a:t>B </a:t>
            </a:r>
            <a:r>
              <a:rPr lang="zh-CN" altLang="en-US" dirty="0"/>
              <a:t>对 </a:t>
            </a:r>
            <a:r>
              <a:rPr lang="en-US" altLang="zh-CN" dirty="0"/>
              <a:t>M </a:t>
            </a:r>
            <a:r>
              <a:rPr lang="zh-CN" altLang="en-US" dirty="0"/>
              <a:t>同余，记作： </a:t>
            </a:r>
            <a:r>
              <a:rPr lang="en-US" altLang="zh-CN" dirty="0"/>
              <a:t>A</a:t>
            </a:r>
            <a:r>
              <a:rPr lang="zh-CN" altLang="en-US" dirty="0"/>
              <a:t>＝</a:t>
            </a:r>
            <a:r>
              <a:rPr lang="en-US" altLang="zh-CN" dirty="0"/>
              <a:t>B (MOD M) </a:t>
            </a:r>
            <a:r>
              <a:rPr lang="zh-CN" altLang="en-US" dirty="0"/>
              <a:t>具有同余关系的两个数为互补关系，其中一个称为另一个的补码。当 </a:t>
            </a:r>
            <a:r>
              <a:rPr lang="en-US" altLang="zh-CN" dirty="0"/>
              <a:t>M</a:t>
            </a:r>
            <a:r>
              <a:rPr lang="zh-CN" altLang="en-US" dirty="0"/>
              <a:t>＝</a:t>
            </a:r>
            <a:r>
              <a:rPr lang="en-US" altLang="zh-CN" dirty="0"/>
              <a:t>12 </a:t>
            </a:r>
            <a:r>
              <a:rPr lang="zh-CN" altLang="en-US" dirty="0"/>
              <a:t>时，－ </a:t>
            </a:r>
            <a:r>
              <a:rPr lang="en-US" altLang="zh-CN" dirty="0"/>
              <a:t>5 </a:t>
            </a:r>
            <a:r>
              <a:rPr lang="zh-CN" altLang="en-US" dirty="0"/>
              <a:t>和＋</a:t>
            </a:r>
            <a:r>
              <a:rPr lang="en-US" altLang="zh-CN" dirty="0"/>
              <a:t>7</a:t>
            </a:r>
            <a:r>
              <a:rPr lang="zh-CN" altLang="en-US" dirty="0"/>
              <a:t>，－</a:t>
            </a:r>
            <a:r>
              <a:rPr lang="en-US" altLang="zh-CN" dirty="0"/>
              <a:t>4 </a:t>
            </a:r>
            <a:r>
              <a:rPr lang="zh-CN" altLang="en-US" dirty="0"/>
              <a:t>和＋</a:t>
            </a:r>
            <a:r>
              <a:rPr lang="en-US" altLang="zh-CN" dirty="0"/>
              <a:t>8</a:t>
            </a:r>
            <a:r>
              <a:rPr lang="zh-CN" altLang="en-US" dirty="0"/>
              <a:t>，－</a:t>
            </a:r>
            <a:r>
              <a:rPr lang="en-US" altLang="zh-CN" dirty="0"/>
              <a:t>3 </a:t>
            </a:r>
            <a:r>
              <a:rPr lang="zh-CN" altLang="en-US" dirty="0"/>
              <a:t>和＋</a:t>
            </a:r>
            <a:r>
              <a:rPr lang="en-US" altLang="zh-CN" dirty="0"/>
              <a:t>9 </a:t>
            </a:r>
            <a:r>
              <a:rPr lang="zh-CN" altLang="en-US" dirty="0"/>
              <a:t>就是同余的，它们互为补码。 从同余的概念和上述时钟的例子，不难得出结论：对于某一确定的模，用某数减去 小于模的另一个数，总可以用加上“模减去该数绝对值的差”来代替。因此，在有 模运算中，减法就可以化作加法来做。 </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dirty="0"/>
              <a:t>可以思考，原码和反码的运算是否需要考虑符号位？</a:t>
            </a:r>
            <a:endParaRPr lang="en-US" altLang="zh-CN" dirty="0"/>
          </a:p>
          <a:p>
            <a:r>
              <a:rPr lang="zh-CN" altLang="en-US" dirty="0"/>
              <a:t>第一，使符号位能与有效值部分一起参加运算，从而简化运算规则。从而可以简化 运算器的结构，提高运算速度；</a:t>
            </a:r>
            <a:endParaRPr lang="en-US" altLang="zh-CN" dirty="0"/>
          </a:p>
          <a:p>
            <a:r>
              <a:rPr lang="zh-CN" altLang="en-US" dirty="0"/>
              <a:t>第二，加法运算比减法运算更易于实现。使减法运算转换为加法运算，进一步简化 计算机中运算器的线路设计。 </a:t>
            </a:r>
            <a:endParaRPr lang="en-US" altLang="zh-CN" dirty="0"/>
          </a:p>
          <a:p>
            <a:r>
              <a:rPr lang="zh-CN" altLang="en-US" dirty="0"/>
              <a:t>采用补码表示还有另外一个原因，那就是为了防止 </a:t>
            </a:r>
            <a:r>
              <a:rPr lang="en-US" altLang="zh-CN" dirty="0"/>
              <a:t>0 </a:t>
            </a:r>
            <a:r>
              <a:rPr lang="zh-CN" altLang="en-US" dirty="0"/>
              <a:t>的机器数有两个编码。 </a:t>
            </a:r>
            <a:endParaRPr lang="en-US" altLang="zh-CN" dirty="0"/>
          </a:p>
          <a:p>
            <a:r>
              <a:rPr lang="zh-CN" altLang="en-US" dirty="0"/>
              <a:t>不但增加了一个数的表示范围，而 且还保证了 </a:t>
            </a:r>
            <a:r>
              <a:rPr lang="en-US" altLang="zh-CN" dirty="0"/>
              <a:t>0 </a:t>
            </a:r>
            <a:r>
              <a:rPr lang="zh-CN" altLang="en-US" dirty="0"/>
              <a:t>编码的唯一性。</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爻</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en-US" altLang="zh-CN" sz="120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yáo</a:t>
            </a:r>
            <a:b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br>
            <a:r>
              <a:rPr lang="en-US" altLang="zh-CN" sz="1200" b="1"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周易</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中组成卦的符号。 </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[line in eight trigrams]“―”</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为阳爻</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为阴爻。每三爻合成一卦</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可得八卦</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两卦</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六爻</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相重则得六十四卦</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称为别卦。爻含有交错和变化之意</a:t>
            </a:r>
            <a:b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br>
            <a:endPar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2000" dirty="0"/>
              <a:t>摩尔斯电码</a:t>
            </a:r>
            <a:endParaRPr lang="zh-CN" altLang="en-US" sz="2000" dirty="0"/>
          </a:p>
          <a:p>
            <a:pPr lvl="1">
              <a:buFont typeface="Wingdings" panose="05000000000000000000" pitchFamily="2" charset="2"/>
              <a:buNone/>
            </a:pPr>
            <a:r>
              <a:rPr lang="zh-CN" altLang="en-US" sz="2000" dirty="0"/>
              <a:t>    由美国人艾尔菲德</a:t>
            </a:r>
            <a:r>
              <a:rPr lang="en-US" altLang="zh-CN" sz="2000" dirty="0"/>
              <a:t>·</a:t>
            </a:r>
            <a:r>
              <a:rPr lang="zh-CN" altLang="en-US" sz="2000" dirty="0"/>
              <a:t>维尔创制，当时他正在协助</a:t>
            </a:r>
            <a:r>
              <a:rPr lang="en-US" altLang="zh-CN" sz="2000" dirty="0"/>
              <a:t>Samuel Morse</a:t>
            </a:r>
            <a:r>
              <a:rPr lang="zh-CN" altLang="en-US" sz="2000" dirty="0"/>
              <a:t>进行摩尔斯电报机的发明（</a:t>
            </a:r>
            <a:r>
              <a:rPr lang="en-US" altLang="zh-CN" sz="2000" dirty="0"/>
              <a:t>1835</a:t>
            </a:r>
            <a:r>
              <a:rPr lang="zh-CN" altLang="en-US" sz="2000" dirty="0"/>
              <a:t>年）。 </a:t>
            </a:r>
            <a:endParaRPr lang="zh-CN" altLang="en-US" sz="2000" dirty="0"/>
          </a:p>
          <a:p>
            <a:pPr lvl="1"/>
            <a:r>
              <a:rPr lang="zh-CN" altLang="en-US" sz="2000" dirty="0"/>
              <a:t>有两种“符号”用来表示字元：</a:t>
            </a:r>
            <a:endParaRPr lang="en-US" altLang="zh-CN" sz="2000" dirty="0"/>
          </a:p>
          <a:p>
            <a:pPr lvl="1"/>
            <a:r>
              <a:rPr lang="zh-CN" altLang="en-US" sz="2000" b="1" dirty="0">
                <a:solidFill>
                  <a:srgbClr val="FF0000"/>
                </a:solidFill>
              </a:rPr>
              <a:t>点</a:t>
            </a:r>
            <a:r>
              <a:rPr lang="zh-CN" altLang="en-US" sz="2000" b="1" dirty="0"/>
              <a:t>（</a:t>
            </a:r>
            <a:r>
              <a:rPr lang="en-US" altLang="zh-CN" sz="2000" b="1" dirty="0"/>
              <a:t>·</a:t>
            </a:r>
            <a:r>
              <a:rPr lang="zh-CN" altLang="en-US" sz="2000" b="1" dirty="0"/>
              <a:t>）</a:t>
            </a:r>
            <a:r>
              <a:rPr lang="zh-CN" altLang="en-US" sz="2000" dirty="0"/>
              <a:t>和</a:t>
            </a:r>
            <a:r>
              <a:rPr lang="zh-CN" altLang="en-US" sz="2000" b="1" dirty="0">
                <a:solidFill>
                  <a:srgbClr val="FF0000"/>
                </a:solidFill>
              </a:rPr>
              <a:t>划</a:t>
            </a:r>
            <a:r>
              <a:rPr lang="zh-CN" altLang="en-US" sz="2000" b="1" dirty="0"/>
              <a:t>（</a:t>
            </a:r>
            <a:r>
              <a:rPr lang="en-US" altLang="zh-CN" sz="2000" b="1" dirty="0"/>
              <a:t>—</a:t>
            </a:r>
            <a:r>
              <a:rPr lang="zh-CN" altLang="en-US" sz="2000" b="1" dirty="0"/>
              <a:t>）</a:t>
            </a:r>
            <a:r>
              <a:rPr lang="zh-CN" altLang="en-US" sz="2000" dirty="0"/>
              <a:t>，或分别叫</a:t>
            </a:r>
            <a:r>
              <a:rPr lang="zh-CN" altLang="en-US" sz="2000" b="1" dirty="0"/>
              <a:t>滴</a:t>
            </a:r>
            <a:r>
              <a:rPr lang="zh-CN" altLang="en-US" sz="2000" dirty="0"/>
              <a:t>（</a:t>
            </a:r>
            <a:r>
              <a:rPr lang="en-US" altLang="zh-CN" sz="2000" dirty="0" err="1"/>
              <a:t>Dit</a:t>
            </a:r>
            <a:r>
              <a:rPr lang="zh-CN" altLang="en-US" sz="2000" dirty="0"/>
              <a:t>）和</a:t>
            </a:r>
            <a:r>
              <a:rPr lang="zh-CN" altLang="en-US" sz="2000" b="1" dirty="0"/>
              <a:t>嗒</a:t>
            </a:r>
            <a:r>
              <a:rPr lang="zh-CN" altLang="en-US" sz="2000" dirty="0"/>
              <a:t>（</a:t>
            </a:r>
            <a:r>
              <a:rPr lang="en-US" altLang="zh-CN" sz="2000" dirty="0"/>
              <a:t>Dah</a:t>
            </a:r>
            <a:r>
              <a:rPr lang="zh-CN" altLang="en-US" sz="2000" dirty="0"/>
              <a:t>）</a:t>
            </a:r>
            <a:endParaRPr lang="zh-CN" altLang="en-US" sz="2000" dirty="0"/>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5A6C07-4522-45C7-B28F-089EE46C4232}" type="slidenum">
              <a:rPr lang="en-US" altLang="zh-CN"/>
            </a:fld>
            <a:endParaRPr lang="en-US" altLang="zh-CN"/>
          </a:p>
        </p:txBody>
      </p:sp>
      <p:sp>
        <p:nvSpPr>
          <p:cNvPr id="122882" name="Rectangle 2"/>
          <p:cNvSpPr>
            <a:spLocks noGrp="1" noRot="1" noChangeAspect="1" noChangeArrowheads="1" noTextEdit="1"/>
          </p:cNvSpPr>
          <p:nvPr>
            <p:ph type="sldImg"/>
          </p:nvPr>
        </p:nvSpPr>
        <p:spPr>
          <a:xfrm>
            <a:off x="993775" y="768350"/>
            <a:ext cx="5114925" cy="3835400"/>
          </a:xfrm>
        </p:spPr>
      </p:sp>
      <p:sp>
        <p:nvSpPr>
          <p:cNvPr id="122883" name="Rectangle 3"/>
          <p:cNvSpPr>
            <a:spLocks noGrp="1" noChangeArrowheads="1"/>
          </p:cNvSpPr>
          <p:nvPr>
            <p:ph type="body" idx="1"/>
          </p:nvPr>
        </p:nvSpPr>
        <p:spPr/>
        <p:txBody>
          <a:bodyPr/>
          <a:lstStyle/>
          <a:p>
            <a:r>
              <a:rPr lang="zh-CN" altLang="en-US" dirty="0"/>
              <a:t>方便显示和打印。和日常习惯一致。用</a:t>
            </a:r>
            <a:r>
              <a:rPr lang="en-US" altLang="zh-CN" dirty="0"/>
              <a:t>n</a:t>
            </a:r>
            <a:r>
              <a:rPr lang="zh-CN" altLang="en-US" dirty="0"/>
              <a:t>位二进制表示</a:t>
            </a:r>
            <a:endParaRPr lang="en-US" altLang="zh-CN" dirty="0"/>
          </a:p>
          <a:p>
            <a:pPr lvl="1"/>
            <a:r>
              <a:rPr lang="zh-CN" altLang="en-US" dirty="0"/>
              <a:t>加权码：</a:t>
            </a:r>
            <a:endParaRPr lang="en-US" altLang="zh-CN" dirty="0"/>
          </a:p>
          <a:p>
            <a:pPr lvl="2"/>
            <a:r>
              <a:rPr lang="en-US" altLang="zh-CN" dirty="0"/>
              <a:t>8421</a:t>
            </a:r>
            <a:r>
              <a:rPr lang="zh-CN" altLang="en-US" dirty="0"/>
              <a:t>，</a:t>
            </a:r>
            <a:r>
              <a:rPr lang="en-US" altLang="zh-CN" dirty="0"/>
              <a:t>2421</a:t>
            </a:r>
            <a:r>
              <a:rPr lang="zh-CN" altLang="en-US" dirty="0"/>
              <a:t>码等</a:t>
            </a:r>
            <a:endParaRPr lang="en-US" altLang="zh-CN" dirty="0"/>
          </a:p>
          <a:p>
            <a:pPr lvl="1"/>
            <a:r>
              <a:rPr lang="zh-CN" altLang="en-US" dirty="0"/>
              <a:t>自反码：</a:t>
            </a:r>
            <a:endParaRPr lang="en-US" altLang="zh-CN" dirty="0"/>
          </a:p>
          <a:p>
            <a:pPr lvl="2"/>
            <a:r>
              <a:rPr lang="en-US" altLang="zh-CN" dirty="0"/>
              <a:t>2421</a:t>
            </a:r>
            <a:r>
              <a:rPr lang="zh-CN" altLang="en-US" dirty="0"/>
              <a:t>，余</a:t>
            </a:r>
            <a:r>
              <a:rPr lang="en-US" altLang="zh-CN" dirty="0"/>
              <a:t>3</a:t>
            </a:r>
            <a:r>
              <a:rPr lang="zh-CN" altLang="en-US" dirty="0"/>
              <a:t>码。</a:t>
            </a:r>
            <a:endParaRPr lang="en-US" altLang="zh-CN" dirty="0"/>
          </a:p>
          <a:p>
            <a:pPr lvl="2"/>
            <a:endParaRPr lang="en-US" altLang="zh-CN" dirty="0"/>
          </a:p>
          <a:p>
            <a:pPr lvl="2"/>
            <a:endParaRPr lang="en-US" altLang="zh-CN" dirty="0"/>
          </a:p>
          <a:p>
            <a:r>
              <a:rPr lang="en-US" altLang="zh-CN" dirty="0"/>
              <a:t>BCD</a:t>
            </a:r>
            <a:r>
              <a:rPr lang="zh-CN" altLang="en-US" dirty="0"/>
              <a:t>码</a:t>
            </a:r>
            <a:r>
              <a:rPr lang="en-US" altLang="zh-CN" dirty="0"/>
              <a:t>(Binary-Coded Decimal)=</a:t>
            </a:r>
            <a:r>
              <a:rPr lang="zh-CN" altLang="en-US" dirty="0"/>
              <a:t>自然二</a:t>
            </a:r>
            <a:r>
              <a:rPr lang="en-US" altLang="zh-CN" dirty="0"/>
              <a:t>-</a:t>
            </a:r>
            <a:r>
              <a:rPr lang="zh-CN" altLang="en-US" dirty="0"/>
              <a:t>十进制码</a:t>
            </a:r>
            <a:r>
              <a:rPr lang="en-US" altLang="zh-CN" dirty="0"/>
              <a:t>=8421</a:t>
            </a:r>
            <a:r>
              <a:rPr lang="zh-CN" altLang="en-US" dirty="0"/>
              <a:t>码</a:t>
            </a:r>
            <a:endParaRPr lang="en-US" altLang="zh-CN" dirty="0"/>
          </a:p>
          <a:p>
            <a:endParaRPr lang="en-US" altLang="zh-CN" dirty="0"/>
          </a:p>
          <a:p>
            <a:r>
              <a:rPr lang="zh-CN" altLang="en-US" dirty="0"/>
              <a:t>排列（</a:t>
            </a:r>
            <a:r>
              <a:rPr lang="en-US" altLang="zh-CN" dirty="0"/>
              <a:t>10, 16</a:t>
            </a:r>
            <a:r>
              <a:rPr lang="zh-CN" altLang="en-US" dirty="0"/>
              <a:t>）</a:t>
            </a:r>
            <a:r>
              <a:rPr lang="en-US" altLang="zh-CN" dirty="0"/>
              <a:t>=16!/(16-6)! </a:t>
            </a:r>
            <a:r>
              <a:rPr lang="zh-CN" altLang="en-US" dirty="0"/>
              <a:t>约等于</a:t>
            </a:r>
            <a:r>
              <a:rPr lang="en-US" altLang="zh-CN" dirty="0"/>
              <a:t>2.9*10</a:t>
            </a:r>
            <a:r>
              <a:rPr lang="en-US" altLang="zh-CN" baseline="30000" dirty="0"/>
              <a:t>10</a:t>
            </a:r>
            <a:r>
              <a:rPr lang="zh-CN" altLang="en-US" dirty="0"/>
              <a:t>。（</a:t>
            </a:r>
            <a:r>
              <a:rPr lang="en-US" altLang="zh-CN" dirty="0"/>
              <a:t>290</a:t>
            </a:r>
            <a:r>
              <a:rPr lang="zh-CN" altLang="en-US" dirty="0"/>
              <a:t>亿种）</a:t>
            </a:r>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en-US" altLang="zh-CN" dirty="0"/>
              <a:t>4</a:t>
            </a:r>
            <a:r>
              <a:rPr lang="zh-CN" altLang="en-US" dirty="0"/>
              <a:t>位二进制，</a:t>
            </a:r>
            <a:r>
              <a:rPr lang="en-US" altLang="zh-CN" dirty="0"/>
              <a:t>1</a:t>
            </a:r>
            <a:r>
              <a:rPr lang="zh-CN" altLang="en-US" dirty="0"/>
              <a:t>个借位是</a:t>
            </a:r>
            <a:r>
              <a:rPr lang="en-US" altLang="zh-CN" dirty="0"/>
              <a:t>16</a:t>
            </a:r>
            <a:r>
              <a:rPr lang="zh-CN" altLang="en-US" dirty="0"/>
              <a:t>，在</a:t>
            </a:r>
            <a:r>
              <a:rPr lang="en-US" altLang="zh-CN" dirty="0"/>
              <a:t>BCD</a:t>
            </a:r>
            <a:r>
              <a:rPr lang="zh-CN" altLang="en-US" dirty="0"/>
              <a:t>码中需要减</a:t>
            </a:r>
            <a:r>
              <a:rPr lang="en-US" altLang="zh-CN" dirty="0"/>
              <a:t>6</a:t>
            </a:r>
            <a:r>
              <a:rPr lang="zh-CN" altLang="en-US" dirty="0"/>
              <a:t>修正</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其中：</a:t>
            </a:r>
            <a:endPar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 </a:t>
            </a:r>
            <a:r>
              <a:rPr lang="en-US" altLang="zh-CN" sz="1200" b="0" i="1"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基点（小数点）</a:t>
            </a:r>
            <a:endPar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r </a:t>
            </a:r>
            <a:r>
              <a:rPr lang="en-US" altLang="zh-CN" sz="1200" b="0" i="1"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基数</a:t>
            </a:r>
            <a:endPar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n——</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整数位数</a:t>
            </a:r>
            <a:endPar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m——</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小数位数</a:t>
            </a:r>
            <a:endPar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0" i="0" u="none" strike="noStrike" kern="1200" baseline="0" dirty="0" err="1">
                <a:solidFill>
                  <a:schemeClr val="tx1"/>
                </a:solidFill>
                <a:latin typeface="Arial" panose="020B0604020202020204" pitchFamily="34" charset="0"/>
                <a:ea typeface="宋体" panose="02010600030101010101" pitchFamily="2" charset="-122"/>
                <a:cs typeface="宋体" panose="02010600030101010101" pitchFamily="2" charset="-122"/>
              </a:rPr>
              <a:t>ai</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整数部分第</a:t>
            </a:r>
            <a:r>
              <a:rPr lang="en-US" altLang="zh-CN" sz="1200" b="0" i="0" u="none" strike="noStrike" kern="1200" baseline="0" dirty="0" err="1">
                <a:solidFill>
                  <a:schemeClr val="tx1"/>
                </a:solidFill>
                <a:latin typeface="Arial" panose="020B0604020202020204" pitchFamily="34" charset="0"/>
                <a:ea typeface="宋体" panose="02010600030101010101" pitchFamily="2" charset="-122"/>
                <a:cs typeface="宋体" panose="02010600030101010101" pitchFamily="2" charset="-122"/>
              </a:rPr>
              <a:t>i</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 </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位，</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n-1 ≥i≥0</a:t>
            </a:r>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a:t>
            </a:r>
            <a:r>
              <a:rPr lang="en-US" altLang="zh-CN" sz="1200" b="0" i="0" u="none" strike="noStrike" kern="1200" baseline="0" dirty="0" err="1">
                <a:solidFill>
                  <a:schemeClr val="tx1"/>
                </a:solidFill>
                <a:latin typeface="Arial" panose="020B0604020202020204" pitchFamily="34" charset="0"/>
                <a:ea typeface="宋体" panose="02010600030101010101" pitchFamily="2" charset="-122"/>
                <a:cs typeface="宋体" panose="02010600030101010101" pitchFamily="2" charset="-122"/>
              </a:rPr>
              <a:t>i</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小数部分第</a:t>
            </a:r>
            <a:r>
              <a:rPr lang="en-US" altLang="zh-CN" sz="1200" b="0" i="0" u="none" strike="noStrike" kern="1200" baseline="0" dirty="0" err="1">
                <a:solidFill>
                  <a:schemeClr val="tx1"/>
                </a:solidFill>
                <a:latin typeface="Arial" panose="020B0604020202020204" pitchFamily="34" charset="0"/>
                <a:ea typeface="宋体" panose="02010600030101010101" pitchFamily="2" charset="-122"/>
                <a:cs typeface="宋体" panose="02010600030101010101" pitchFamily="2" charset="-122"/>
              </a:rPr>
              <a:t>i</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 </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位，</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-1≥i≥-m</a:t>
            </a:r>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an-1——</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最高位</a:t>
            </a:r>
            <a:endPar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am——</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最低位</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3D8983-9131-48F9-B8F6-65988A6997A7}" type="slidenum">
              <a:rPr lang="en-US" altLang="zh-CN"/>
            </a:fld>
            <a:endParaRPr lang="en-US" altLang="zh-CN"/>
          </a:p>
        </p:txBody>
      </p:sp>
      <p:sp>
        <p:nvSpPr>
          <p:cNvPr id="124930" name="Rectangle 2"/>
          <p:cNvSpPr>
            <a:spLocks noGrp="1" noRot="1" noChangeAspect="1" noChangeArrowheads="1" noTextEdit="1"/>
          </p:cNvSpPr>
          <p:nvPr>
            <p:ph type="sldImg"/>
          </p:nvPr>
        </p:nvSpPr>
        <p:spPr>
          <a:xfrm>
            <a:off x="993775" y="768350"/>
            <a:ext cx="5114925" cy="3835400"/>
          </a:xfrm>
        </p:spPr>
      </p:sp>
      <p:sp>
        <p:nvSpPr>
          <p:cNvPr id="124931" name="Rectangle 3"/>
          <p:cNvSpPr>
            <a:spLocks noGrp="1" noChangeArrowheads="1"/>
          </p:cNvSpPr>
          <p:nvPr>
            <p:ph type="body" idx="1"/>
          </p:nvPr>
        </p:nvSpPr>
        <p:spPr/>
        <p:txBody>
          <a:bodyPr/>
          <a:lstStyle/>
          <a:p>
            <a:r>
              <a:rPr lang="zh-CN" altLang="en-US" dirty="0"/>
              <a:t>对于</a:t>
            </a:r>
            <a:r>
              <a:rPr lang="en-US" altLang="zh-CN" dirty="0"/>
              <a:t>2421</a:t>
            </a:r>
            <a:r>
              <a:rPr lang="zh-CN" altLang="en-US" dirty="0"/>
              <a:t>码的</a:t>
            </a:r>
            <a:r>
              <a:rPr lang="en-US" altLang="zh-CN" dirty="0"/>
              <a:t>5~9</a:t>
            </a:r>
            <a:r>
              <a:rPr lang="zh-CN" altLang="en-US" dirty="0"/>
              <a:t>，仿佛是从权（砝码）</a:t>
            </a:r>
            <a:r>
              <a:rPr lang="en-US" altLang="zh-CN" dirty="0"/>
              <a:t>2 4 2 1</a:t>
            </a:r>
            <a:r>
              <a:rPr lang="zh-CN" altLang="en-US" dirty="0"/>
              <a:t>中减去权，规则是优先减去低位的砝码。</a:t>
            </a:r>
            <a:endParaRPr lang="zh-CN" altLang="en-US" dirty="0"/>
          </a:p>
          <a:p>
            <a:r>
              <a:rPr lang="en-US" altLang="zh-CN" dirty="0"/>
              <a:t>0~9 1~8 2~7 3~6 4~5</a:t>
            </a:r>
            <a:r>
              <a:rPr lang="zh-CN" altLang="en-US" dirty="0"/>
              <a:t>互为反码</a:t>
            </a:r>
            <a:endParaRPr lang="zh-CN" altLang="en-US" dirty="0"/>
          </a:p>
          <a:p>
            <a:r>
              <a:rPr lang="en-US" altLang="zh-CN" dirty="0"/>
              <a:t>5421</a:t>
            </a:r>
            <a:r>
              <a:rPr lang="zh-CN" altLang="en-US" dirty="0"/>
              <a:t>码，可类比分频器。</a:t>
            </a:r>
            <a:endParaRPr lang="en-US" altLang="zh-CN" dirty="0"/>
          </a:p>
          <a:p>
            <a:endParaRPr lang="en-US" altLang="zh-CN" dirty="0"/>
          </a:p>
          <a:p>
            <a:r>
              <a:rPr lang="en-US" altLang="zh-CN" dirty="0"/>
              <a:t>8421</a:t>
            </a:r>
            <a:r>
              <a:rPr lang="zh-CN" altLang="en-US" dirty="0"/>
              <a:t>码，和余</a:t>
            </a:r>
            <a:r>
              <a:rPr lang="en-US" altLang="zh-CN" dirty="0"/>
              <a:t>3</a:t>
            </a:r>
            <a:r>
              <a:rPr lang="zh-CN" altLang="en-US" dirty="0"/>
              <a:t>循环码之间，还有一个</a:t>
            </a:r>
            <a:r>
              <a:rPr lang="en-US" altLang="zh-CN" dirty="0"/>
              <a:t>《</a:t>
            </a:r>
            <a:r>
              <a:rPr lang="zh-CN" altLang="en-US" dirty="0"/>
              <a:t>格雷码</a:t>
            </a:r>
            <a:r>
              <a:rPr lang="en-US" altLang="zh-CN" dirty="0"/>
              <a:t>》</a:t>
            </a:r>
            <a:r>
              <a:rPr lang="zh-CN" altLang="en-US" dirty="0"/>
              <a:t>。</a:t>
            </a:r>
            <a:br>
              <a:rPr lang="zh-CN" altLang="en-US" dirty="0"/>
            </a:br>
            <a:r>
              <a:rPr lang="zh-CN" altLang="en-US" dirty="0"/>
              <a:t>把 </a:t>
            </a:r>
            <a:r>
              <a:rPr lang="en-US" altLang="zh-CN" dirty="0"/>
              <a:t>0~15 </a:t>
            </a:r>
            <a:r>
              <a:rPr lang="zh-CN" altLang="en-US" dirty="0"/>
              <a:t>的 </a:t>
            </a:r>
            <a:r>
              <a:rPr lang="en-US" altLang="zh-CN" dirty="0"/>
              <a:t>8421 </a:t>
            </a:r>
            <a:r>
              <a:rPr lang="zh-CN" altLang="en-US" dirty="0"/>
              <a:t>码：</a:t>
            </a:r>
            <a:r>
              <a:rPr lang="en-US" altLang="zh-CN" dirty="0"/>
              <a:t>0000~1111</a:t>
            </a:r>
            <a:r>
              <a:rPr lang="zh-CN" altLang="en-US" dirty="0"/>
              <a:t>，变换成格雷码：</a:t>
            </a:r>
            <a:r>
              <a:rPr lang="en-US" altLang="zh-CN" dirty="0"/>
              <a:t>0000~1000</a:t>
            </a:r>
            <a:r>
              <a:rPr lang="zh-CN" altLang="en-US" dirty="0"/>
              <a:t>。</a:t>
            </a:r>
            <a:br>
              <a:rPr lang="zh-CN" altLang="en-US" dirty="0"/>
            </a:br>
            <a:r>
              <a:rPr lang="zh-CN" altLang="en-US" dirty="0"/>
              <a:t>格雷码中的</a:t>
            </a:r>
            <a:r>
              <a:rPr lang="en-US" altLang="zh-CN" dirty="0"/>
              <a:t>3 ~ 12</a:t>
            </a:r>
            <a:r>
              <a:rPr lang="zh-CN" altLang="en-US" dirty="0"/>
              <a:t>，即为 </a:t>
            </a:r>
            <a:r>
              <a:rPr lang="en-US" altLang="zh-CN" dirty="0"/>
              <a:t>0~9 </a:t>
            </a:r>
            <a:r>
              <a:rPr lang="zh-CN" altLang="en-US" dirty="0"/>
              <a:t>的余</a:t>
            </a:r>
            <a:r>
              <a:rPr lang="en-US" altLang="zh-CN" dirty="0"/>
              <a:t>3</a:t>
            </a:r>
            <a:r>
              <a:rPr lang="zh-CN" altLang="en-US" dirty="0"/>
              <a:t>循环码：</a:t>
            </a:r>
            <a:r>
              <a:rPr lang="en-US" altLang="zh-CN" dirty="0"/>
              <a:t>0010~1010</a:t>
            </a:r>
            <a:r>
              <a:rPr lang="zh-CN" altLang="en-US" dirty="0"/>
              <a:t>。</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t>
            </a:r>
            <a:r>
              <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ASCII</a:t>
            </a:r>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码</a:t>
            </a:r>
            <a:r>
              <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t>
            </a:r>
            <a:r>
              <a:rPr lang="en-US" altLang="zh-CN" sz="1200" i="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American Std. Codes for Info. Interchange</a:t>
            </a:r>
            <a:endParaRPr lang="en-US" altLang="zh-CN" sz="1200" i="1"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7</a:t>
            </a:r>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位二进制码，共计</a:t>
            </a:r>
            <a:r>
              <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128</a:t>
            </a:r>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个代码，含：</a:t>
            </a:r>
            <a:endPar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52</a:t>
            </a:r>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个大小写英文字母</a:t>
            </a:r>
            <a:endPar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10</a:t>
            </a:r>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个阿拉伯数字</a:t>
            </a:r>
            <a:endPar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32</a:t>
            </a:r>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个标点符号和运算符号</a:t>
            </a:r>
            <a:endPar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r>
              <a:rPr lang="en-US" altLang="zh-CN"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34</a:t>
            </a:r>
            <a:r>
              <a:rPr lang="zh-CN" altLang="en-US" sz="1200" kern="1200" baseline="0" dirty="0">
                <a:solidFill>
                  <a:schemeClr val="tx1"/>
                </a:solidFill>
                <a:latin typeface="Arial" panose="020B0604020202020204" pitchFamily="34" charset="0"/>
                <a:ea typeface="宋体" panose="02010600030101010101" pitchFamily="2" charset="-122"/>
                <a:cs typeface="宋体" panose="02010600030101010101" pitchFamily="2" charset="-122"/>
              </a:rPr>
              <a:t>个文字命令</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前面的</a:t>
            </a:r>
            <a:r>
              <a:rPr lang="en-US" altLang="zh-CN" dirty="0"/>
              <a:t>32</a:t>
            </a:r>
            <a:r>
              <a:rPr lang="zh-CN" altLang="en-US" dirty="0"/>
              <a:t>个是控制字符</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en-US" altLang="zh-CN" dirty="0"/>
              <a:t>Unicode </a:t>
            </a:r>
            <a:r>
              <a:rPr lang="zh-CN" altLang="en-US" dirty="0"/>
              <a:t>采用两个字节编码体系，因此它允许表示</a:t>
            </a:r>
            <a:r>
              <a:rPr lang="en-US" altLang="zh-CN" dirty="0"/>
              <a:t>65536</a:t>
            </a:r>
            <a:r>
              <a:rPr lang="zh-CN" altLang="en-US" dirty="0"/>
              <a:t>个字符，这已能满足目前大多数场合的需要。前</a:t>
            </a:r>
            <a:r>
              <a:rPr lang="en-US" altLang="zh-CN" dirty="0"/>
              <a:t>128</a:t>
            </a:r>
            <a:r>
              <a:rPr lang="zh-CN" altLang="en-US" dirty="0"/>
              <a:t>个</a:t>
            </a:r>
            <a:r>
              <a:rPr lang="en-US" altLang="zh-CN" dirty="0"/>
              <a:t>Unicode</a:t>
            </a:r>
            <a:r>
              <a:rPr lang="zh-CN" altLang="en-US" dirty="0"/>
              <a:t>字符是标准的</a:t>
            </a:r>
            <a:r>
              <a:rPr lang="en-US" altLang="zh-CN" dirty="0"/>
              <a:t>ASCII</a:t>
            </a:r>
            <a:r>
              <a:rPr lang="zh-CN" altLang="en-US" dirty="0"/>
              <a:t>字符，接下来 的</a:t>
            </a:r>
            <a:r>
              <a:rPr lang="en-US" altLang="zh-CN" dirty="0"/>
              <a:t>128</a:t>
            </a:r>
            <a:r>
              <a:rPr lang="zh-CN" altLang="en-US" dirty="0"/>
              <a:t>个扩展的</a:t>
            </a:r>
            <a:r>
              <a:rPr lang="en-US" altLang="zh-CN" dirty="0"/>
              <a:t>ASCII</a:t>
            </a:r>
            <a:r>
              <a:rPr lang="zh-CN" altLang="en-US" dirty="0"/>
              <a:t>字符，其余的字符供不同语言的文字和符号使用。其版本</a:t>
            </a:r>
            <a:r>
              <a:rPr lang="en-US" altLang="zh-CN" dirty="0"/>
              <a:t>V3.0</a:t>
            </a:r>
            <a:r>
              <a:rPr lang="zh-CN" altLang="en-US" dirty="0"/>
              <a:t>于</a:t>
            </a:r>
            <a:r>
              <a:rPr lang="en-US" altLang="zh-CN" dirty="0"/>
              <a:t>2000</a:t>
            </a:r>
            <a:r>
              <a:rPr lang="zh-CN" altLang="en-US" dirty="0"/>
              <a:t>年公布，内容包括字母和符号</a:t>
            </a:r>
            <a:r>
              <a:rPr lang="en-US" altLang="zh-CN" dirty="0"/>
              <a:t>10236</a:t>
            </a:r>
            <a:r>
              <a:rPr lang="zh-CN" altLang="en-US" dirty="0"/>
              <a:t>个、汉字 </a:t>
            </a:r>
            <a:r>
              <a:rPr lang="en-US" altLang="zh-CN" dirty="0"/>
              <a:t>27786</a:t>
            </a:r>
            <a:r>
              <a:rPr lang="zh-CN" altLang="en-US" dirty="0"/>
              <a:t>个、韩文拼音</a:t>
            </a:r>
            <a:r>
              <a:rPr lang="en-US" altLang="zh-CN" dirty="0"/>
              <a:t>11172</a:t>
            </a:r>
            <a:r>
              <a:rPr lang="zh-CN" altLang="en-US" dirty="0"/>
              <a:t>个、造字区</a:t>
            </a:r>
            <a:r>
              <a:rPr lang="en-US" altLang="zh-CN" dirty="0"/>
              <a:t>6400</a:t>
            </a:r>
            <a:r>
              <a:rPr lang="zh-CN" altLang="en-US" dirty="0"/>
              <a:t>个、保留</a:t>
            </a:r>
            <a:r>
              <a:rPr lang="en-US" altLang="zh-CN" dirty="0"/>
              <a:t>20249</a:t>
            </a:r>
            <a:r>
              <a:rPr lang="zh-CN" altLang="en-US" dirty="0"/>
              <a:t>个，控制符</a:t>
            </a:r>
            <a:r>
              <a:rPr lang="en-US" altLang="zh-CN" dirty="0"/>
              <a:t>65</a:t>
            </a:r>
            <a:r>
              <a:rPr lang="zh-CN" altLang="en-US" dirty="0"/>
              <a:t>个。 </a:t>
            </a:r>
            <a:endParaRPr lang="zh-CN" altLang="en-US" dirty="0"/>
          </a:p>
          <a:p>
            <a:r>
              <a:rPr lang="en-US" altLang="zh-CN" dirty="0"/>
              <a:t>UNICODE </a:t>
            </a:r>
            <a:r>
              <a:rPr lang="zh-CN" altLang="en-US" dirty="0"/>
              <a:t>同现在流行的代码页最显著不同点在于：</a:t>
            </a:r>
            <a:r>
              <a:rPr lang="en-US" altLang="zh-CN" dirty="0"/>
              <a:t>UNICODE</a:t>
            </a:r>
            <a:r>
              <a:rPr lang="zh-CN" altLang="en-US" dirty="0"/>
              <a:t>是两字节的全编码，对于</a:t>
            </a:r>
            <a:r>
              <a:rPr lang="en-US" altLang="zh-CN" dirty="0"/>
              <a:t>ASCII</a:t>
            </a:r>
            <a:r>
              <a:rPr lang="zh-CN" altLang="en-US" dirty="0"/>
              <a:t>字符它也使用两字节表示。代码页是通过高字节的取值范围来确定是 </a:t>
            </a:r>
            <a:r>
              <a:rPr lang="en-US" altLang="zh-CN" dirty="0"/>
              <a:t>ASCII</a:t>
            </a:r>
            <a:r>
              <a:rPr lang="zh-CN" altLang="en-US" dirty="0"/>
              <a:t>字符，还是汉字的高字节。如果发生数据损坏，某处内容破坏，则会引起其后汉字的混乱。</a:t>
            </a:r>
            <a:r>
              <a:rPr lang="en-US" altLang="zh-CN" dirty="0"/>
              <a:t>UNICODE</a:t>
            </a:r>
            <a:r>
              <a:rPr lang="zh-CN" altLang="en-US" dirty="0"/>
              <a:t>则一律使用两个字节表示一个字符，最明显的 好处是它简化了汉字的处理过程。 </a:t>
            </a:r>
            <a:endParaRPr lang="zh-CN" altLang="en-US" dirty="0"/>
          </a:p>
          <a:p>
            <a:r>
              <a:rPr lang="en-US" altLang="zh-CN" dirty="0"/>
              <a:t>UNICODE </a:t>
            </a:r>
            <a:r>
              <a:rPr lang="zh-CN" altLang="en-US" dirty="0"/>
              <a:t>有双重含义，首先</a:t>
            </a:r>
            <a:r>
              <a:rPr lang="en-US" altLang="zh-CN" dirty="0"/>
              <a:t>UNICODE</a:t>
            </a:r>
            <a:r>
              <a:rPr lang="zh-CN" altLang="en-US" dirty="0"/>
              <a:t>是对国际标准</a:t>
            </a:r>
            <a:r>
              <a:rPr lang="en-US" altLang="zh-CN" dirty="0"/>
              <a:t>ISO/IEC10646</a:t>
            </a:r>
            <a:r>
              <a:rPr lang="zh-CN" altLang="en-US" dirty="0"/>
              <a:t>编码的一种称谓（</a:t>
            </a:r>
            <a:r>
              <a:rPr lang="en-US" altLang="zh-CN" dirty="0"/>
              <a:t>ISO/IEC10646</a:t>
            </a:r>
            <a:r>
              <a:rPr lang="zh-CN" altLang="en-US" dirty="0"/>
              <a:t>是一个国际标准，亦称大字符集，它是 </a:t>
            </a:r>
            <a:r>
              <a:rPr lang="en-US" altLang="zh-CN" dirty="0"/>
              <a:t>ISO</a:t>
            </a:r>
            <a:r>
              <a:rPr lang="zh-CN" altLang="en-US" dirty="0"/>
              <a:t>于</a:t>
            </a:r>
            <a:r>
              <a:rPr lang="en-US" altLang="zh-CN" dirty="0"/>
              <a:t>1993</a:t>
            </a:r>
            <a:r>
              <a:rPr lang="zh-CN" altLang="en-US" dirty="0"/>
              <a:t>年颁布的一项重要国际标准，其宗旨是全球所有文种统一编码），另外它又是由美国的</a:t>
            </a:r>
            <a:r>
              <a:rPr lang="en-US" altLang="zh-CN" dirty="0"/>
              <a:t>HP</a:t>
            </a:r>
            <a:r>
              <a:rPr lang="zh-CN" altLang="en-US" dirty="0"/>
              <a:t>、</a:t>
            </a:r>
            <a:r>
              <a:rPr lang="en-US" altLang="zh-CN" dirty="0"/>
              <a:t>Microsoft</a:t>
            </a:r>
            <a:r>
              <a:rPr lang="zh-CN" altLang="en-US" dirty="0"/>
              <a:t>、</a:t>
            </a:r>
            <a:r>
              <a:rPr lang="en-US" altLang="zh-CN" dirty="0"/>
              <a:t>IBM</a:t>
            </a:r>
            <a:r>
              <a:rPr lang="zh-CN" altLang="en-US" dirty="0"/>
              <a:t>、</a:t>
            </a:r>
            <a:r>
              <a:rPr lang="en-US" altLang="zh-CN" dirty="0"/>
              <a:t>Apple</a:t>
            </a:r>
            <a:r>
              <a:rPr lang="zh-CN" altLang="en-US" dirty="0"/>
              <a:t>等大企业 组成的联盟集团的名称，成立该集团的宗旨就是要推进多文种的统一编码。 </a:t>
            </a:r>
            <a:endParaRPr lang="zh-CN" altLang="en-US" dirty="0"/>
          </a:p>
          <a:p>
            <a:r>
              <a:rPr lang="en-US" altLang="zh-CN" dirty="0"/>
              <a:t>UNICODE</a:t>
            </a:r>
            <a:r>
              <a:rPr lang="zh-CN" altLang="en-US" dirty="0"/>
              <a:t>使用平面来描述编码空间，每个平面分为</a:t>
            </a:r>
            <a:r>
              <a:rPr lang="en-US" altLang="zh-CN" dirty="0"/>
              <a:t>256</a:t>
            </a:r>
            <a:r>
              <a:rPr lang="zh-CN" altLang="en-US" dirty="0"/>
              <a:t>行，</a:t>
            </a:r>
            <a:r>
              <a:rPr lang="en-US" altLang="zh-CN" dirty="0"/>
              <a:t>256</a:t>
            </a:r>
            <a:r>
              <a:rPr lang="zh-CN" altLang="en-US" dirty="0"/>
              <a:t>列，相对于两字节编码的高低两个字节。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为什么不用区位码直接表示国标码，为要加上</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2020H</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b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b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区位码是中国定义的</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94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乘以</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94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的一个表。一个字节只用低七位的话有</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127</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中状态。英文中</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到</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32</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的字符都是些控制字符，第</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127</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位是</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del</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字符，即删除字符，所以总共有</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个控制字符。（从</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到</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127</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128</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减去（从</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到</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32</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是</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33</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加上第</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127</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位的那一个字符共</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等于</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94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。所以可供中文使用的是</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94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个状态。 国标码其实就是交换码，是中国用来交换的，当然交换码是不能引起歧义的，</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94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行</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94</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列的一个编码再加上</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32</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就是行号从</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33</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到</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126</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列号也是从</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33</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到</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126</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。这样就与</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0~32</a:t>
            </a:r>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的英文控制字符没有冲突了。</a:t>
            </a:r>
            <a:endPar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因为汉字处理</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3"/>
              </a:rPr>
              <a:t>系统</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要保证中西文的兼容，当系统中同时存在</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4"/>
              </a:rPr>
              <a:t>ASCII</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4"/>
              </a:rPr>
              <a:t>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和汉字</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时，将会产生二义性。例如：有两个字节的内容为</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30H</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21H</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，它既可表示汉字“啊”的</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，又可表示西文“</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ASCII</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码。为此，汉字机内码应对</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加以适当处理和变换。</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的机内码为二</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6"/>
              </a:rPr>
              <a:t>字节</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长的代码，它是在相应</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的每个字节最高位上加“</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，即</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汉字机内码</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7"/>
              </a:rPr>
              <a:t>汉字国标码</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+8080H</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例如，上述“啊”字的</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是</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3021H</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，其汉字机内码则是</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B0A1H</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汉字机内码的基础是</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7"/>
              </a:rPr>
              <a:t>汉字国标码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机内码：为了避免</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ASCII</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码和</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同时使用时产生二义性问题，大部分汉字</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3"/>
              </a:rPr>
              <a:t>系统</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都采用将国标码每个</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6"/>
              </a:rPr>
              <a:t>字节</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高位置</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作为汉字机内码。这样既解决了汉字机内码与西文机内码之间的二义性，又使汉字机内码与</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具有极简单的对应关系。</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汉字机内码、</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8"/>
              </a:rPr>
              <a:t>区位码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三者之间的关系为：区位码（十进制）的两个字节分别转换为十六进制后加</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2020H</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得到对应的国标码；机内码是汉字交换码（国标码）两个字节的最高位分别加</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，即汉字交换码（国标码）的两个字节分别加</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80H</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得到对应的机内码；区位码（十进制）的两个字节分别转换为十六进制后加</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A0H</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得到对应的机内码。</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举例：机内码位</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BEDF</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，求</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8"/>
              </a:rPr>
              <a:t>区位码</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有两种解法：</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1.BEDFH-A0A0H=1E3FH=3063D</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2.BEDFH-8080H=3E5FH(</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a:rPr>
              <a:t>国标码</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),3E5FH-2020H=1E3FH=3063D.</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514350" indent="-514350"/>
            <a:r>
              <a:rPr lang="zh-CN" altLang="en-US" dirty="0"/>
              <a:t>产生格雷码的两种方法：</a:t>
            </a:r>
            <a:endParaRPr lang="en-US" altLang="zh-CN" dirty="0"/>
          </a:p>
          <a:p>
            <a:pPr marL="863600" lvl="1" indent="-514350"/>
            <a:r>
              <a:rPr lang="zh-CN" altLang="en-US" dirty="0"/>
              <a:t>方法</a:t>
            </a:r>
            <a:r>
              <a:rPr lang="en-US" altLang="zh-CN" dirty="0"/>
              <a:t>1</a:t>
            </a:r>
            <a:r>
              <a:rPr lang="zh-CN" altLang="en-US" dirty="0"/>
              <a:t>（基于反射码的原理）：</a:t>
            </a:r>
            <a:endParaRPr lang="en-US" altLang="zh-CN" dirty="0"/>
          </a:p>
          <a:p>
            <a:pPr marL="1158875" lvl="2" indent="-514350"/>
            <a:r>
              <a:rPr lang="en-US" altLang="zh-CN" dirty="0"/>
              <a:t>1</a:t>
            </a:r>
            <a:r>
              <a:rPr lang="zh-CN" altLang="en-US" dirty="0"/>
              <a:t>位格雷码有</a:t>
            </a:r>
            <a:r>
              <a:rPr lang="en-US" altLang="zh-CN" dirty="0"/>
              <a:t>2</a:t>
            </a:r>
            <a:r>
              <a:rPr lang="zh-CN" altLang="en-US" dirty="0"/>
              <a:t>个码字：</a:t>
            </a:r>
            <a:r>
              <a:rPr lang="en-US" altLang="zh-CN" dirty="0"/>
              <a:t>0  1</a:t>
            </a:r>
            <a:endParaRPr lang="en-US" altLang="zh-CN" dirty="0"/>
          </a:p>
          <a:p>
            <a:pPr marL="1158875" lvl="2" indent="-514350"/>
            <a:r>
              <a:rPr lang="en-US" altLang="zh-CN" dirty="0"/>
              <a:t>N+1</a:t>
            </a:r>
            <a:r>
              <a:rPr lang="zh-CN" altLang="en-US" dirty="0"/>
              <a:t>位格雷码中的前</a:t>
            </a:r>
            <a:r>
              <a:rPr lang="en-US" altLang="zh-CN" dirty="0"/>
              <a:t>2</a:t>
            </a:r>
            <a:r>
              <a:rPr lang="en-US" altLang="zh-CN" baseline="30000" dirty="0"/>
              <a:t>N</a:t>
            </a:r>
            <a:r>
              <a:rPr lang="zh-CN" altLang="en-US" dirty="0"/>
              <a:t>个码字是</a:t>
            </a:r>
            <a:r>
              <a:rPr lang="en-US" altLang="zh-CN" dirty="0"/>
              <a:t>N</a:t>
            </a:r>
            <a:r>
              <a:rPr lang="zh-CN" altLang="en-US" dirty="0"/>
              <a:t>位格雷码顺序排列，且前面加</a:t>
            </a:r>
            <a:r>
              <a:rPr lang="en-US" altLang="zh-CN" dirty="0"/>
              <a:t>0</a:t>
            </a:r>
            <a:r>
              <a:rPr lang="zh-CN" altLang="en-US" dirty="0"/>
              <a:t>。</a:t>
            </a:r>
            <a:endParaRPr lang="en-US" altLang="zh-CN" dirty="0"/>
          </a:p>
          <a:p>
            <a:pPr marL="1158875" lvl="2" indent="-514350"/>
            <a:r>
              <a:rPr lang="en-US" altLang="zh-CN" dirty="0"/>
              <a:t>N+1</a:t>
            </a:r>
            <a:r>
              <a:rPr lang="zh-CN" altLang="en-US" dirty="0"/>
              <a:t>位格雷码中的后</a:t>
            </a:r>
            <a:r>
              <a:rPr lang="en-US" altLang="zh-CN" dirty="0"/>
              <a:t>2</a:t>
            </a:r>
            <a:r>
              <a:rPr lang="en-US" altLang="zh-CN" baseline="30000" dirty="0"/>
              <a:t>N</a:t>
            </a:r>
            <a:r>
              <a:rPr lang="zh-CN" altLang="en-US" dirty="0"/>
              <a:t>个码字是</a:t>
            </a:r>
            <a:r>
              <a:rPr lang="en-US" altLang="zh-CN" dirty="0"/>
              <a:t>N</a:t>
            </a:r>
            <a:r>
              <a:rPr lang="zh-CN" altLang="en-US" dirty="0"/>
              <a:t>位格雷码逆序排列，且前面加</a:t>
            </a:r>
            <a:r>
              <a:rPr lang="en-US" altLang="zh-CN" dirty="0"/>
              <a:t>1</a:t>
            </a:r>
            <a:endParaRPr lang="en-US" altLang="zh-CN" dirty="0"/>
          </a:p>
          <a:p>
            <a:pPr marL="863600" lvl="1" indent="-514350"/>
            <a:r>
              <a:rPr lang="zh-CN" altLang="en-US" dirty="0"/>
              <a:t>方法二：</a:t>
            </a:r>
            <a:endParaRPr lang="en-US" altLang="zh-CN" dirty="0"/>
          </a:p>
          <a:p>
            <a:pPr marL="1158875" lvl="2" indent="-514350"/>
            <a:r>
              <a:rPr lang="en-US" altLang="zh-CN" dirty="0"/>
              <a:t>N</a:t>
            </a:r>
            <a:r>
              <a:rPr lang="zh-CN" altLang="en-US" dirty="0"/>
              <a:t>位二进制数字从右向左，从</a:t>
            </a:r>
            <a:r>
              <a:rPr lang="en-US" altLang="zh-CN" dirty="0"/>
              <a:t>0</a:t>
            </a:r>
            <a:r>
              <a:rPr lang="zh-CN" altLang="en-US" dirty="0"/>
              <a:t>到</a:t>
            </a:r>
            <a:r>
              <a:rPr lang="en-US" altLang="zh-CN" dirty="0"/>
              <a:t>n-1</a:t>
            </a:r>
            <a:r>
              <a:rPr lang="zh-CN" altLang="en-US" dirty="0"/>
              <a:t>编号；</a:t>
            </a:r>
            <a:endParaRPr lang="en-US" altLang="zh-CN" dirty="0"/>
          </a:p>
          <a:p>
            <a:pPr marL="1158875" lvl="2" indent="-514350"/>
            <a:r>
              <a:rPr lang="zh-CN" altLang="en-US" dirty="0"/>
              <a:t>如果第</a:t>
            </a:r>
            <a:r>
              <a:rPr lang="en-US" altLang="zh-CN" dirty="0" err="1"/>
              <a:t>i</a:t>
            </a:r>
            <a:r>
              <a:rPr lang="zh-CN" altLang="en-US" dirty="0"/>
              <a:t>位和第</a:t>
            </a:r>
            <a:r>
              <a:rPr lang="en-US" altLang="zh-CN" dirty="0"/>
              <a:t>i+1</a:t>
            </a:r>
            <a:r>
              <a:rPr lang="zh-CN" altLang="en-US" dirty="0"/>
              <a:t>位相同，则对应格雷码的第</a:t>
            </a:r>
            <a:r>
              <a:rPr lang="en-US" altLang="zh-CN" dirty="0" err="1"/>
              <a:t>i</a:t>
            </a:r>
            <a:r>
              <a:rPr lang="zh-CN" altLang="en-US" dirty="0"/>
              <a:t>位为</a:t>
            </a:r>
            <a:r>
              <a:rPr lang="en-US" altLang="zh-CN" dirty="0"/>
              <a:t>0</a:t>
            </a:r>
            <a:r>
              <a:rPr lang="zh-CN" altLang="en-US" dirty="0"/>
              <a:t>，否则为</a:t>
            </a:r>
            <a:r>
              <a:rPr lang="en-US" altLang="zh-CN" dirty="0"/>
              <a:t>1</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863600" lvl="1" indent="-514350"/>
            <a:r>
              <a:rPr lang="zh-CN" altLang="en-US" dirty="0"/>
              <a:t>方法</a:t>
            </a:r>
            <a:r>
              <a:rPr lang="en-US" altLang="zh-CN" dirty="0"/>
              <a:t>1</a:t>
            </a:r>
            <a:r>
              <a:rPr lang="zh-CN" altLang="en-US" dirty="0"/>
              <a:t>（基于反射码的原理）：</a:t>
            </a:r>
            <a:endParaRPr lang="en-US" altLang="zh-CN" dirty="0"/>
          </a:p>
          <a:p>
            <a:pPr marL="1158875" lvl="2" indent="-514350"/>
            <a:r>
              <a:rPr lang="en-US" altLang="zh-CN" dirty="0"/>
              <a:t>1</a:t>
            </a:r>
            <a:r>
              <a:rPr lang="zh-CN" altLang="en-US" dirty="0"/>
              <a:t>位格雷码有</a:t>
            </a:r>
            <a:r>
              <a:rPr lang="en-US" altLang="zh-CN" dirty="0"/>
              <a:t>2</a:t>
            </a:r>
            <a:r>
              <a:rPr lang="zh-CN" altLang="en-US" dirty="0"/>
              <a:t>个码字：</a:t>
            </a:r>
            <a:r>
              <a:rPr lang="en-US" altLang="zh-CN" dirty="0"/>
              <a:t>0  1</a:t>
            </a:r>
            <a:endParaRPr lang="en-US" altLang="zh-CN" dirty="0"/>
          </a:p>
          <a:p>
            <a:pPr marL="1158875" lvl="2" indent="-514350"/>
            <a:r>
              <a:rPr lang="en-US" altLang="zh-CN" dirty="0"/>
              <a:t>N+1</a:t>
            </a:r>
            <a:r>
              <a:rPr lang="zh-CN" altLang="en-US" dirty="0"/>
              <a:t>位格雷码中的前</a:t>
            </a:r>
            <a:r>
              <a:rPr lang="en-US" altLang="zh-CN" dirty="0"/>
              <a:t>2</a:t>
            </a:r>
            <a:r>
              <a:rPr lang="en-US" altLang="zh-CN" baseline="30000" dirty="0"/>
              <a:t>N</a:t>
            </a:r>
            <a:r>
              <a:rPr lang="zh-CN" altLang="en-US" dirty="0"/>
              <a:t>个码字是</a:t>
            </a:r>
            <a:r>
              <a:rPr lang="en-US" altLang="zh-CN" dirty="0"/>
              <a:t>N</a:t>
            </a:r>
            <a:r>
              <a:rPr lang="zh-CN" altLang="en-US" dirty="0"/>
              <a:t>位格雷码顺序排列，且前面加</a:t>
            </a:r>
            <a:r>
              <a:rPr lang="en-US" altLang="zh-CN" dirty="0"/>
              <a:t>0</a:t>
            </a:r>
            <a:r>
              <a:rPr lang="zh-CN" altLang="en-US" dirty="0"/>
              <a:t>。</a:t>
            </a:r>
            <a:endParaRPr lang="en-US" altLang="zh-CN" dirty="0"/>
          </a:p>
          <a:p>
            <a:pPr marL="1158875" lvl="2" indent="-514350"/>
            <a:r>
              <a:rPr lang="en-US" altLang="zh-CN" dirty="0"/>
              <a:t>N+1</a:t>
            </a:r>
            <a:r>
              <a:rPr lang="zh-CN" altLang="en-US" dirty="0"/>
              <a:t>位格雷码中的后</a:t>
            </a:r>
            <a:r>
              <a:rPr lang="en-US" altLang="zh-CN" dirty="0"/>
              <a:t>2</a:t>
            </a:r>
            <a:r>
              <a:rPr lang="en-US" altLang="zh-CN" baseline="30000" dirty="0"/>
              <a:t>N</a:t>
            </a:r>
            <a:r>
              <a:rPr lang="zh-CN" altLang="en-US" dirty="0"/>
              <a:t>个码字是</a:t>
            </a:r>
            <a:r>
              <a:rPr lang="en-US" altLang="zh-CN" dirty="0"/>
              <a:t>N</a:t>
            </a:r>
            <a:r>
              <a:rPr lang="zh-CN" altLang="en-US" dirty="0"/>
              <a:t>位格雷码逆序排列，且前面加</a:t>
            </a:r>
            <a:r>
              <a:rPr lang="en-US" altLang="zh-CN" dirty="0"/>
              <a:t>1</a:t>
            </a:r>
            <a:endParaRPr lang="en-US" altLang="zh-CN" dirty="0"/>
          </a:p>
          <a:p>
            <a:pPr marL="863600" lvl="1" indent="-514350"/>
            <a:r>
              <a:rPr lang="zh-CN" altLang="en-US" dirty="0"/>
              <a:t>方法二：</a:t>
            </a:r>
            <a:endParaRPr lang="en-US" altLang="zh-CN" dirty="0"/>
          </a:p>
          <a:p>
            <a:pPr marL="1158875" lvl="2" indent="-514350"/>
            <a:r>
              <a:rPr lang="en-US" altLang="zh-CN" dirty="0"/>
              <a:t>N</a:t>
            </a:r>
            <a:r>
              <a:rPr lang="zh-CN" altLang="en-US" dirty="0"/>
              <a:t>位二进制数字从右向左，从</a:t>
            </a:r>
            <a:r>
              <a:rPr lang="en-US" altLang="zh-CN" dirty="0"/>
              <a:t>0</a:t>
            </a:r>
            <a:r>
              <a:rPr lang="zh-CN" altLang="en-US" dirty="0"/>
              <a:t>到</a:t>
            </a:r>
            <a:r>
              <a:rPr lang="en-US" altLang="zh-CN" dirty="0"/>
              <a:t>n-1</a:t>
            </a:r>
            <a:r>
              <a:rPr lang="zh-CN" altLang="en-US" dirty="0"/>
              <a:t>编号；</a:t>
            </a:r>
            <a:endParaRPr lang="en-US" altLang="zh-CN" dirty="0"/>
          </a:p>
          <a:p>
            <a:pPr marL="1158875" lvl="2" indent="-514350"/>
            <a:r>
              <a:rPr lang="zh-CN" altLang="en-US" dirty="0"/>
              <a:t>如果第</a:t>
            </a:r>
            <a:r>
              <a:rPr lang="en-US" altLang="zh-CN" dirty="0" err="1"/>
              <a:t>i</a:t>
            </a:r>
            <a:r>
              <a:rPr lang="zh-CN" altLang="en-US" dirty="0"/>
              <a:t>位和第</a:t>
            </a:r>
            <a:r>
              <a:rPr lang="en-US" altLang="zh-CN" dirty="0"/>
              <a:t>i+1</a:t>
            </a:r>
            <a:r>
              <a:rPr lang="zh-CN" altLang="en-US" dirty="0"/>
              <a:t>位相同，则对应格雷码的第</a:t>
            </a:r>
            <a:r>
              <a:rPr lang="en-US" altLang="zh-CN" dirty="0" err="1"/>
              <a:t>i</a:t>
            </a:r>
            <a:r>
              <a:rPr lang="zh-CN" altLang="en-US" dirty="0"/>
              <a:t>位为</a:t>
            </a:r>
            <a:r>
              <a:rPr lang="en-US" altLang="zh-CN" dirty="0"/>
              <a:t>0</a:t>
            </a:r>
            <a:r>
              <a:rPr lang="zh-CN" altLang="en-US" dirty="0"/>
              <a:t>，否则为</a:t>
            </a:r>
            <a:r>
              <a:rPr lang="en-US" altLang="zh-CN" dirty="0"/>
              <a:t>1</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由</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18</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世纪德国数理哲学大师</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3" tooltip="莱布尼兹"/>
              </a:rPr>
              <a:t>莱布尼兹</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发现。据说莱布尼兹提出二进制的概念还是在中国古老太极八卦图的启示下</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触动灵机</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获得成功的</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事实是，莱布尼兹先发明了二进制，后来才看到传教士带回的宋代学者重新编排的</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周易</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八卦，并发现八卦可以用他的二进制来解释。</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二进制乃是具有世界普遍性的、最完美的逻辑语言</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公认牛顿和莱布尼茨是各自独立地创建微积分的。</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牛顿从物理学出发，运用集合方法研究微积分，其应用上更多地结合了运动学，造诣高于莱布尼茨。莱布尼茨则从几何问题出发，运用分析学方法引进微积分概念、得出运算法则，其数学的严密性与系统性是牛顿所不及的。</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计算机使用二进制有一下优点：</a:t>
            </a:r>
            <a:endPar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en-US"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、电路中容易实现：当计算机工作的时候，电路通电工作，于是每个输出端就有了电压。电压的高低通过模数转换即转换成了二进制：高电平是由</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表示，低电平由</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表示。也就是说将模拟电路转换成为数字电路。这里的高电平与低电平可以人为确定，一般地，</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2.5</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伏以下即为低电平，</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3.2</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伏以上为高电平。二进制数码只有两个</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。电路只要能识别低、高就可以表示“</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、物理上最易实现存储：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）基本道理：二进制在物理上最易实现存储，通过磁极的取向、表面的凹凸、光照的有无等来记录。 </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）具体道理：对于只写一次的光盘，将激光束聚住成</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1--2um</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的小光束，依靠热的作用融化盘片表面上的碲合金薄膜，在薄膜上形成小洞（凹坑），记录下“</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，原来的位置表示记录“</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0”</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、便于进行加、减运算和计数编码。易于进行转换，二进制与十进制数易于互相转换。简化运算规则：两个二进制数和、积运算组合各有三种，运算规则简单，</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有利于简化计算机内部结构，提高运算速度。电子计算机能以极高速度进行信息处理和加工，包括数据处理和加工，而且有极大的信息存储能力。</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数据在计算机中以器件的物理状态表示，采用二进制数字系统，计算机处理所有的字符或符号也要用二进制编码来表示。</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用二进制的优点是容易表示，</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b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b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运算规则简单，节省设备。人们知道，具有两种稳定状态的元件（如晶体管的导通和截止，继电器的接通和断开，电脉冲电平的高低等）容易找到，而要找到具有</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种稳定状态的元件来对应十进制的</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个数就困难了</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4</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、便于逻辑判断（是或非）。适合逻辑运算：逻辑代数是逻辑运算的理论依据，二进制只有两个数码，正好与逻辑代数中的“真”和“假”相吻合。</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二进制的两个数码正好与逻辑命题中的“真</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Ture</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、“假</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(False)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或称为”是</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(Yes)</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、“否</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(No)</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相对应。</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5</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、用二进制表示数据具有抗干扰能力强，可靠性高等优点。因为每位数据只有高低两个状态，当受到一定程度的干扰时，仍能可靠地分辨出它是高还是低。</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在计算机中，采用二进制的主要原因是：两个状态的系统容易实现、运算法则简单、可进行逻辑运算。</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为此，计算机采用二进制。根据最优化原理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计算机采用的进位制应遵循如下原则</a:t>
            </a:r>
            <a:r>
              <a:rPr lang="en-US" altLang="zh-CN" sz="12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在同样多的元件“状态”数条件下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该进位制所表达的数的范围最大。或者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在一定的计数范围内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该进位制所需元件状态数最少。经过理论计算，二进制和进制最好。但是基于前面物理电路的“两状态”，计算机中就采取了二进制的方式表示数据。</a:t>
            </a:r>
            <a:endPar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br>
              <a:rPr lang="zh-CN" altLang="en-US" dirty="0"/>
            </a:b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Kilo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KB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(2^10) byte</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Mega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MB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KB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Giga Byte </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GB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MB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a:t>
            </a:r>
            <a:r>
              <a:rPr lang="en-US" altLang="zh-CN" sz="1200" b="0" i="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Tera</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TB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GB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Peta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PB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TB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a:t>
            </a:r>
            <a:r>
              <a:rPr lang="en-US" altLang="zh-CN" sz="1200" b="0" i="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Exa</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EB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PB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a:t>
            </a:r>
            <a:r>
              <a:rPr lang="en-US" altLang="zh-CN" sz="1200" b="0" i="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Zetta</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ZB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EB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1Yotta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YB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ZB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a:t>
            </a:r>
            <a:r>
              <a:rPr lang="en-US" altLang="zh-CN" sz="1200" b="0" i="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Bronto</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BB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1024 YB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1Nona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NB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=1024 BB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a:t>
            </a:r>
            <a:r>
              <a:rPr lang="en-US" altLang="zh-CN" sz="1200" b="0" i="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Dogga</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DB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=1024 NB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 Corydon Byte</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CB</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=1024DB</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pPr lvl="1"/>
            <a:endParaRPr lang="zh-CN" altLang="en-US" sz="1200" b="0" i="0" u="none" strike="noStrike" kern="1200" baseline="0" dirty="0">
              <a:solidFill>
                <a:schemeClr val="tx1"/>
              </a:solidFill>
              <a:latin typeface="Arial" panose="020B0604020202020204"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zh-CN" altLang="en-US" sz="2800" dirty="0"/>
              <a:t>转储和传输过程中，因噪声干扰、粒子幅射、介质缺损等，码元可能出错</a:t>
            </a:r>
            <a:r>
              <a:rPr lang="en-US" altLang="zh-CN" sz="2800" b="1" dirty="0"/>
              <a:t>0</a:t>
            </a:r>
            <a:r>
              <a:rPr lang="zh-CN" altLang="en-US" sz="2800" b="1" dirty="0"/>
              <a:t>→</a:t>
            </a:r>
            <a:r>
              <a:rPr lang="en-US" altLang="zh-CN" sz="2800" b="1" dirty="0"/>
              <a:t>1</a:t>
            </a:r>
            <a:r>
              <a:rPr lang="zh-CN" altLang="en-US" sz="2800" b="1" dirty="0"/>
              <a:t>或</a:t>
            </a:r>
            <a:r>
              <a:rPr lang="en-US" altLang="zh-CN" sz="2800" b="1" dirty="0"/>
              <a:t>1</a:t>
            </a:r>
            <a:r>
              <a:rPr lang="zh-CN" altLang="en-US" sz="2800" b="1" dirty="0"/>
              <a:t> → </a:t>
            </a:r>
            <a:r>
              <a:rPr lang="en-US" altLang="zh-CN" sz="2800" b="1" dirty="0"/>
              <a:t>0</a:t>
            </a:r>
            <a:r>
              <a:rPr lang="zh-CN" altLang="en-US" sz="2800" b="1" dirty="0"/>
              <a:t>；</a:t>
            </a:r>
            <a:endParaRPr lang="zh-CN" altLang="en-US" sz="2800" b="1" dirty="0"/>
          </a:p>
          <a:p>
            <a:pPr lvl="1"/>
            <a:r>
              <a:rPr lang="zh-CN" altLang="en-US" sz="2400" dirty="0"/>
              <a:t> 检错码</a:t>
            </a:r>
            <a:r>
              <a:rPr lang="en-US" altLang="zh-CN" sz="2400" b="1" dirty="0"/>
              <a:t>Error-Detecting Code</a:t>
            </a:r>
            <a:endParaRPr lang="en-US" altLang="zh-CN" sz="2400" b="1" dirty="0"/>
          </a:p>
          <a:p>
            <a:pPr lvl="1"/>
            <a:r>
              <a:rPr lang="zh-CN" altLang="en-US" sz="2400" dirty="0"/>
              <a:t> 纠错码</a:t>
            </a:r>
            <a:r>
              <a:rPr lang="en-US" altLang="zh-CN" sz="2400" b="1" dirty="0"/>
              <a:t>Error-Correcting Code</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fontScale="77500" lnSpcReduction="20000"/>
          </a:bodyPr>
          <a:lstStyle/>
          <a:p>
            <a:r>
              <a:rPr lang="zh-CN" altLang="en-US" dirty="0"/>
              <a:t>理查德</a:t>
            </a:r>
            <a:r>
              <a:rPr lang="en-US" altLang="zh-CN" dirty="0"/>
              <a:t>·</a:t>
            </a:r>
            <a:r>
              <a:rPr lang="zh-CN" altLang="en-US" dirty="0"/>
              <a:t>卫斯里</a:t>
            </a:r>
            <a:r>
              <a:rPr lang="en-US" altLang="zh-CN" dirty="0"/>
              <a:t>·</a:t>
            </a:r>
            <a:r>
              <a:rPr lang="zh-CN" altLang="en-US" dirty="0"/>
              <a:t>汉明（英语：</a:t>
            </a:r>
            <a:r>
              <a:rPr lang="en-US" altLang="zh-CN" dirty="0"/>
              <a:t>Richard Wesley Hamming</a:t>
            </a:r>
            <a:r>
              <a:rPr lang="zh-CN" altLang="en-US" dirty="0"/>
              <a:t>，</a:t>
            </a:r>
            <a:r>
              <a:rPr lang="en-US" altLang="zh-CN" dirty="0"/>
              <a:t>1915</a:t>
            </a:r>
            <a:r>
              <a:rPr lang="zh-CN" altLang="en-US" dirty="0"/>
              <a:t>年</a:t>
            </a:r>
            <a:r>
              <a:rPr lang="en-US" altLang="zh-CN" dirty="0"/>
              <a:t>2</a:t>
            </a:r>
            <a:r>
              <a:rPr lang="zh-CN" altLang="en-US" dirty="0"/>
              <a:t>月</a:t>
            </a:r>
            <a:r>
              <a:rPr lang="en-US" altLang="zh-CN" dirty="0"/>
              <a:t>11</a:t>
            </a:r>
            <a:r>
              <a:rPr lang="zh-CN" altLang="en-US" dirty="0"/>
              <a:t>日－</a:t>
            </a:r>
            <a:r>
              <a:rPr lang="en-US" altLang="zh-CN" dirty="0"/>
              <a:t>1998</a:t>
            </a:r>
            <a:r>
              <a:rPr lang="zh-CN" altLang="en-US" dirty="0"/>
              <a:t>年</a:t>
            </a:r>
            <a:r>
              <a:rPr lang="en-US" altLang="zh-CN" dirty="0"/>
              <a:t>1</a:t>
            </a:r>
            <a:r>
              <a:rPr lang="zh-CN" altLang="en-US" dirty="0"/>
              <a:t>月</a:t>
            </a:r>
            <a:r>
              <a:rPr lang="en-US" altLang="zh-CN" dirty="0"/>
              <a:t>7</a:t>
            </a:r>
            <a:r>
              <a:rPr lang="zh-CN" altLang="en-US" dirty="0"/>
              <a:t>日），美国数学家，主要贡献在计算机科学和电讯。</a:t>
            </a:r>
            <a:endParaRPr lang="zh-CN" altLang="en-US" dirty="0"/>
          </a:p>
          <a:p>
            <a:r>
              <a:rPr lang="en-US" altLang="zh-CN" dirty="0"/>
              <a:t>1937</a:t>
            </a:r>
            <a:r>
              <a:rPr lang="zh-CN" altLang="en-US" dirty="0"/>
              <a:t>年芝加哥大学学士学位毕业，</a:t>
            </a:r>
            <a:r>
              <a:rPr lang="en-US" altLang="zh-CN" dirty="0"/>
              <a:t>1939</a:t>
            </a:r>
            <a:r>
              <a:rPr lang="zh-CN" altLang="en-US" dirty="0"/>
              <a:t>年内布拉斯加大学硕士学位毕业，</a:t>
            </a:r>
            <a:r>
              <a:rPr lang="en-US" altLang="zh-CN" dirty="0"/>
              <a:t>1942</a:t>
            </a:r>
            <a:r>
              <a:rPr lang="zh-CN" altLang="en-US" dirty="0"/>
              <a:t>年伊利诺伊大学香槟分校博士学位毕业，博士论文为</a:t>
            </a:r>
            <a:r>
              <a:rPr lang="en-US" altLang="zh-CN" dirty="0"/>
              <a:t>《</a:t>
            </a:r>
            <a:r>
              <a:rPr lang="zh-CN" altLang="en-US" dirty="0"/>
              <a:t>一些线性微分方程边界值理论上的问题</a:t>
            </a:r>
            <a:r>
              <a:rPr lang="en-US" altLang="zh-CN" dirty="0"/>
              <a:t>》</a:t>
            </a:r>
            <a:r>
              <a:rPr lang="zh-CN" altLang="en-US" dirty="0"/>
              <a:t>（</a:t>
            </a:r>
            <a:r>
              <a:rPr lang="en-US" altLang="zh-CN" dirty="0"/>
              <a:t>Some Problems in the Boundary Value Theory of Linear Differential Equations</a:t>
            </a:r>
            <a:r>
              <a:rPr lang="zh-CN" altLang="en-US" dirty="0"/>
              <a:t>）。二战期间在路易斯维尔大学当教授，</a:t>
            </a:r>
            <a:r>
              <a:rPr lang="en-US" altLang="zh-CN" dirty="0"/>
              <a:t>1945</a:t>
            </a:r>
            <a:r>
              <a:rPr lang="zh-CN" altLang="en-US" dirty="0"/>
              <a:t>年参加曼克顿计划，负责编写电脑程式，计算物理学家所提供方程的解。该程式是判断引爆核弹会否燃烧大气层，结果是不会，于是核弹便开始试验。</a:t>
            </a:r>
            <a:endParaRPr lang="zh-CN" altLang="en-US" dirty="0"/>
          </a:p>
          <a:p>
            <a:r>
              <a:rPr lang="en-US" altLang="zh-CN" dirty="0"/>
              <a:t>1946</a:t>
            </a:r>
            <a:r>
              <a:rPr lang="zh-CN" altLang="en-US" dirty="0"/>
              <a:t>至</a:t>
            </a:r>
            <a:r>
              <a:rPr lang="en-US" altLang="zh-CN" dirty="0"/>
              <a:t>76</a:t>
            </a:r>
            <a:r>
              <a:rPr lang="zh-CN" altLang="en-US" dirty="0"/>
              <a:t>年在贝尔实验室工作。他曾和约翰</a:t>
            </a:r>
            <a:r>
              <a:rPr lang="en-US" altLang="zh-CN" dirty="0"/>
              <a:t>·</a:t>
            </a:r>
            <a:r>
              <a:rPr lang="zh-CN" altLang="en-US" dirty="0"/>
              <a:t>怀尔德</a:t>
            </a:r>
            <a:r>
              <a:rPr lang="en-US" altLang="zh-CN" dirty="0"/>
              <a:t>·</a:t>
            </a:r>
            <a:r>
              <a:rPr lang="zh-CN" altLang="en-US" dirty="0"/>
              <a:t>杜奇、克劳德</a:t>
            </a:r>
            <a:r>
              <a:rPr lang="en-US" altLang="zh-CN" dirty="0"/>
              <a:t>·</a:t>
            </a:r>
            <a:r>
              <a:rPr lang="zh-CN" altLang="en-US" dirty="0"/>
              <a:t>艾尔伍德</a:t>
            </a:r>
            <a:r>
              <a:rPr lang="en-US" altLang="zh-CN" dirty="0"/>
              <a:t>·</a:t>
            </a:r>
            <a:r>
              <a:rPr lang="zh-CN" altLang="en-US" dirty="0"/>
              <a:t>香农合作。</a:t>
            </a:r>
            <a:r>
              <a:rPr lang="en-US" altLang="zh-CN" dirty="0"/>
              <a:t>1956</a:t>
            </a:r>
            <a:r>
              <a:rPr lang="zh-CN" altLang="en-US" dirty="0"/>
              <a:t>年他参与了</a:t>
            </a:r>
            <a:r>
              <a:rPr lang="en-US" altLang="zh-CN" dirty="0"/>
              <a:t>IBM 650</a:t>
            </a:r>
            <a:r>
              <a:rPr lang="zh-CN" altLang="en-US" dirty="0"/>
              <a:t>的编程语言发展工作。</a:t>
            </a:r>
            <a:endParaRPr lang="zh-CN" altLang="en-US" dirty="0"/>
          </a:p>
          <a:p>
            <a:r>
              <a:rPr lang="en-US" altLang="zh-CN" dirty="0"/>
              <a:t>1976</a:t>
            </a:r>
            <a:r>
              <a:rPr lang="zh-CN" altLang="en-US" dirty="0"/>
              <a:t>年</a:t>
            </a:r>
            <a:r>
              <a:rPr lang="en-US" altLang="zh-CN" dirty="0"/>
              <a:t>7</a:t>
            </a:r>
            <a:r>
              <a:rPr lang="zh-CN" altLang="en-US" dirty="0"/>
              <a:t>月</a:t>
            </a:r>
            <a:r>
              <a:rPr lang="en-US" altLang="zh-CN" dirty="0"/>
              <a:t>23</a:t>
            </a:r>
            <a:r>
              <a:rPr lang="zh-CN" altLang="en-US" dirty="0"/>
              <a:t>日起在海军研究院当兼任教授，</a:t>
            </a:r>
            <a:r>
              <a:rPr lang="en-US" altLang="zh-CN" dirty="0"/>
              <a:t>1997</a:t>
            </a:r>
            <a:r>
              <a:rPr lang="zh-CN" altLang="en-US" dirty="0"/>
              <a:t>年成为名誉教授。</a:t>
            </a:r>
            <a:endParaRPr lang="zh-CN" altLang="en-US" dirty="0"/>
          </a:p>
          <a:p>
            <a:r>
              <a:rPr lang="zh-CN" altLang="en-US" dirty="0"/>
              <a:t>他是美国电脑协会（</a:t>
            </a:r>
            <a:r>
              <a:rPr lang="en-US" altLang="zh-CN" dirty="0"/>
              <a:t>ACM</a:t>
            </a:r>
            <a:r>
              <a:rPr lang="zh-CN" altLang="en-US" dirty="0"/>
              <a:t>）的创立人之一，曾任该组织的主席。</a:t>
            </a:r>
            <a:endParaRPr lang="zh-CN" altLang="en-US" dirty="0"/>
          </a:p>
          <a:p>
            <a:endParaRPr lang="zh-CN" altLang="en-US" dirty="0"/>
          </a:p>
          <a:p>
            <a:r>
              <a:rPr lang="en-US" altLang="zh-CN" sz="1200" dirty="0"/>
              <a:t>Richard Wesley Hamming (Chicago, February 11, 1915 – Monterey, California, January 7, 1998) was an American mathematician whose work had many implications for computer science and telecommunications. His contributions include the </a:t>
            </a:r>
            <a:r>
              <a:rPr lang="en-US" altLang="zh-CN" sz="1200" dirty="0">
                <a:solidFill>
                  <a:srgbClr val="FF0000"/>
                </a:solidFill>
              </a:rPr>
              <a:t>Hamming code </a:t>
            </a:r>
            <a:r>
              <a:rPr lang="en-US" altLang="zh-CN" sz="1200" dirty="0"/>
              <a:t>(which makes use of a Hamming matrix), the </a:t>
            </a:r>
            <a:r>
              <a:rPr lang="en-US" altLang="zh-CN" sz="1200" dirty="0">
                <a:solidFill>
                  <a:srgbClr val="FF0000"/>
                </a:solidFill>
              </a:rPr>
              <a:t>Hamming window</a:t>
            </a:r>
            <a:r>
              <a:rPr lang="en-US" altLang="zh-CN" sz="1200" dirty="0"/>
              <a:t> (described in Section 5.8 of his book Digital Filters), </a:t>
            </a:r>
            <a:r>
              <a:rPr lang="en-US" altLang="zh-CN" sz="1200" dirty="0">
                <a:solidFill>
                  <a:srgbClr val="FF0000"/>
                </a:solidFill>
              </a:rPr>
              <a:t>Hamming numbers</a:t>
            </a:r>
            <a:r>
              <a:rPr lang="en-US" altLang="zh-CN" sz="1200" dirty="0"/>
              <a:t>, </a:t>
            </a:r>
            <a:r>
              <a:rPr lang="en-US" altLang="zh-CN" sz="1200" dirty="0">
                <a:solidFill>
                  <a:srgbClr val="FF0000"/>
                </a:solidFill>
              </a:rPr>
              <a:t>Sphere-packing</a:t>
            </a:r>
            <a:r>
              <a:rPr lang="en-US" altLang="zh-CN" sz="1200" dirty="0"/>
              <a:t> (or hamming bound) and the </a:t>
            </a:r>
            <a:r>
              <a:rPr lang="en-US" altLang="zh-CN" sz="1200" dirty="0">
                <a:solidFill>
                  <a:srgbClr val="FF0000"/>
                </a:solidFill>
              </a:rPr>
              <a:t>Hamming distance</a:t>
            </a:r>
            <a:r>
              <a:rPr lang="en-US" altLang="zh-CN" sz="1200" dirty="0"/>
              <a:t>.</a:t>
            </a:r>
            <a:endParaRPr lang="en-US" altLang="zh-CN" sz="1200" dirty="0"/>
          </a:p>
          <a:p>
            <a:r>
              <a:rPr lang="en-US" altLang="zh-CN" sz="1200" dirty="0"/>
              <a:t>from 1946 to 1976, he worked at the </a:t>
            </a:r>
            <a:r>
              <a:rPr lang="en-US" altLang="zh-CN" sz="1200" dirty="0">
                <a:solidFill>
                  <a:srgbClr val="FF0000"/>
                </a:solidFill>
              </a:rPr>
              <a:t>Bell Telephone Laboratories</a:t>
            </a:r>
            <a:r>
              <a:rPr lang="en-US" altLang="zh-CN" sz="1200" dirty="0"/>
              <a:t>, where he collaborated with </a:t>
            </a:r>
            <a:r>
              <a:rPr lang="en-US" altLang="zh-CN" sz="1200" dirty="0">
                <a:solidFill>
                  <a:srgbClr val="FF0000"/>
                </a:solidFill>
              </a:rPr>
              <a:t>Claude E. Shannon</a:t>
            </a:r>
            <a:r>
              <a:rPr lang="en-US" altLang="zh-CN" sz="1200" dirty="0"/>
              <a:t>. During this period, he was an Adjunct Professor at the City College of New York, School of Engineering. On July 23, 1976 he moved to the Naval Postgraduate School, where he worked as an Adjunct Professor until 1997, when he became Professor Emeritus.</a:t>
            </a:r>
            <a:r>
              <a:rPr lang="zh-CN" altLang="en-US" sz="1200" dirty="0"/>
              <a:t> </a:t>
            </a:r>
            <a:endParaRPr lang="en-US" altLang="zh-CN" sz="1200" dirty="0"/>
          </a:p>
          <a:p>
            <a:endParaRPr lang="en-US" altLang="zh-CN" dirty="0"/>
          </a:p>
          <a:p>
            <a:r>
              <a:rPr lang="en-US" altLang="zh-CN" dirty="0"/>
              <a:t>He received his bachelor's degree from the </a:t>
            </a:r>
            <a:r>
              <a:rPr lang="en-US" altLang="zh-CN" dirty="0">
                <a:hlinkClick r:id="rId3" tooltip="University of Chicago" action="ppaction://hlinkfile"/>
              </a:rPr>
              <a:t>University of Chicago</a:t>
            </a:r>
            <a:r>
              <a:rPr lang="en-US" altLang="zh-CN" dirty="0"/>
              <a:t> in 1937, a master's degree from the </a:t>
            </a:r>
            <a:r>
              <a:rPr lang="en-US" altLang="zh-CN" dirty="0">
                <a:hlinkClick r:id="rId4" tooltip="University of Nebraska" action="ppaction://hlinkfile"/>
              </a:rPr>
              <a:t>University of Nebraska</a:t>
            </a:r>
            <a:r>
              <a:rPr lang="en-US" altLang="zh-CN" dirty="0"/>
              <a:t> in 1939, and finally a </a:t>
            </a:r>
            <a:r>
              <a:rPr lang="en-US" altLang="zh-CN" dirty="0">
                <a:hlinkClick r:id="rId5" tooltip="Doctor of Philosophy" action="ppaction://hlinkfile"/>
              </a:rPr>
              <a:t>Ph.D.</a:t>
            </a:r>
            <a:r>
              <a:rPr lang="en-US" altLang="zh-CN" dirty="0"/>
              <a:t> from the </a:t>
            </a:r>
            <a:r>
              <a:rPr lang="en-US" altLang="zh-CN" dirty="0">
                <a:hlinkClick r:id="rId6" tooltip="University of Illinois at Urbana-Champaign" action="ppaction://hlinkfile"/>
              </a:rPr>
              <a:t>University of Illinois at Urbana-Champaign</a:t>
            </a:r>
            <a:r>
              <a:rPr lang="en-US" altLang="zh-CN" dirty="0"/>
              <a:t> in 1942. He was a professor at the </a:t>
            </a:r>
            <a:r>
              <a:rPr lang="en-US" altLang="zh-CN" dirty="0">
                <a:hlinkClick r:id="rId7" tooltip="University of Louisville" action="ppaction://hlinkfile"/>
              </a:rPr>
              <a:t>University of Louisville</a:t>
            </a:r>
            <a:r>
              <a:rPr lang="en-US" altLang="zh-CN" dirty="0"/>
              <a:t> during </a:t>
            </a:r>
            <a:r>
              <a:rPr lang="en-US" altLang="zh-CN" dirty="0">
                <a:hlinkClick r:id="rId8" tooltip="World War II" action="ppaction://hlinkfile"/>
              </a:rPr>
              <a:t>World War II</a:t>
            </a:r>
            <a:r>
              <a:rPr lang="en-US" altLang="zh-CN" dirty="0"/>
              <a:t>, and left to work on the </a:t>
            </a:r>
            <a:r>
              <a:rPr lang="en-US" altLang="zh-CN" dirty="0">
                <a:hlinkClick r:id="rId9" tooltip="Manhattan Project" action="ppaction://hlinkfile"/>
              </a:rPr>
              <a:t>Manhattan Project</a:t>
            </a:r>
            <a:r>
              <a:rPr lang="en-US" altLang="zh-CN" dirty="0"/>
              <a:t> in 1945, programming one of the earliest electronic digital computers to calculate the solution to equations provided by the project's physicists. The objective of the program was to discover if the detonation of an </a:t>
            </a:r>
            <a:r>
              <a:rPr lang="en-US" altLang="zh-CN" dirty="0">
                <a:hlinkClick r:id="rId10" tooltip="Atomic bomb" action="ppaction://hlinkfile"/>
              </a:rPr>
              <a:t>atomic bomb</a:t>
            </a:r>
            <a:r>
              <a:rPr lang="en-US" altLang="zh-CN" dirty="0"/>
              <a:t> would ignite the </a:t>
            </a:r>
            <a:r>
              <a:rPr lang="en-US" altLang="zh-CN" dirty="0">
                <a:hlinkClick r:id="rId11" tooltip="Earth's atmosphere" action="ppaction://hlinkfile"/>
              </a:rPr>
              <a:t>atmosphere</a:t>
            </a:r>
            <a:r>
              <a:rPr lang="en-US" altLang="zh-CN" dirty="0"/>
              <a:t>. The result of the computation was that this would not occur, and so the </a:t>
            </a:r>
            <a:r>
              <a:rPr lang="en-US" altLang="zh-CN" dirty="0">
                <a:hlinkClick r:id="rId12" tooltip="United States" action="ppaction://hlinkfile"/>
              </a:rPr>
              <a:t>United States</a:t>
            </a:r>
            <a:r>
              <a:rPr lang="en-US" altLang="zh-CN" dirty="0"/>
              <a:t> used the bomb, first in a test in </a:t>
            </a:r>
            <a:r>
              <a:rPr lang="en-US" altLang="zh-CN" dirty="0">
                <a:hlinkClick r:id="rId13" tooltip="New Mexico" action="ppaction://hlinkfile"/>
              </a:rPr>
              <a:t>New Mexico</a:t>
            </a:r>
            <a:r>
              <a:rPr lang="en-US" altLang="zh-CN" dirty="0"/>
              <a:t>, and then twice against </a:t>
            </a:r>
            <a:r>
              <a:rPr lang="en-US" altLang="zh-CN" dirty="0">
                <a:hlinkClick r:id="rId14" tooltip="Japan" action="ppaction://hlinkfile"/>
              </a:rPr>
              <a:t>Japan</a:t>
            </a:r>
            <a:r>
              <a:rPr lang="en-US" altLang="zh-CN" dirty="0"/>
              <a:t>.</a:t>
            </a:r>
            <a:endParaRPr lang="en-US" altLang="zh-CN" dirty="0"/>
          </a:p>
          <a:p>
            <a:r>
              <a:rPr lang="en-US" altLang="zh-CN" dirty="0"/>
              <a:t>Later, from 1946 to 1976, he worked at the </a:t>
            </a:r>
            <a:r>
              <a:rPr lang="en-US" altLang="zh-CN" dirty="0">
                <a:hlinkClick r:id="rId15" tooltip="Bell Labs" action="ppaction://hlinkfile"/>
              </a:rPr>
              <a:t>Bell Telephone Laboratories</a:t>
            </a:r>
            <a:r>
              <a:rPr lang="en-US" altLang="zh-CN" dirty="0"/>
              <a:t>, where he collaborated with </a:t>
            </a:r>
            <a:r>
              <a:rPr lang="en-US" altLang="zh-CN" dirty="0">
                <a:hlinkClick r:id="rId16" tooltip="Claude E. Shannon" action="ppaction://hlinkfile"/>
              </a:rPr>
              <a:t>Claude E. Shannon</a:t>
            </a:r>
            <a:r>
              <a:rPr lang="en-US" altLang="zh-CN" dirty="0"/>
              <a:t>. During this period, he was an </a:t>
            </a:r>
            <a:r>
              <a:rPr lang="en-US" altLang="zh-CN" dirty="0">
                <a:hlinkClick r:id="rId17" tooltip="Adjunct Professor" action="ppaction://hlinkfile"/>
              </a:rPr>
              <a:t>Adjunct Professor</a:t>
            </a:r>
            <a:r>
              <a:rPr lang="en-US" altLang="zh-CN" dirty="0"/>
              <a:t> at the </a:t>
            </a:r>
            <a:r>
              <a:rPr lang="en-US" altLang="zh-CN" dirty="0">
                <a:hlinkClick r:id="rId18" tooltip="City College of New York" action="ppaction://hlinkfile"/>
              </a:rPr>
              <a:t>City College of New York</a:t>
            </a:r>
            <a:r>
              <a:rPr lang="en-US" altLang="zh-CN" dirty="0"/>
              <a:t>, School of Engineering. On July 23, 1976 he moved to the </a:t>
            </a:r>
            <a:r>
              <a:rPr lang="en-US" altLang="zh-CN" dirty="0">
                <a:hlinkClick r:id="rId19" tooltip="Naval Postgraduate School" action="ppaction://hlinkfile"/>
              </a:rPr>
              <a:t>Naval Postgraduate School</a:t>
            </a:r>
            <a:r>
              <a:rPr lang="en-US" altLang="zh-CN" dirty="0"/>
              <a:t>, where he worked as an </a:t>
            </a:r>
            <a:r>
              <a:rPr lang="en-US" altLang="zh-CN" dirty="0">
                <a:hlinkClick r:id="rId20" tooltip="Adjunct professor" action="ppaction://hlinkfile"/>
              </a:rPr>
              <a:t>Adjunct Professor</a:t>
            </a:r>
            <a:r>
              <a:rPr lang="en-US" altLang="zh-CN" dirty="0"/>
              <a:t> until 1997, when he became </a:t>
            </a:r>
            <a:r>
              <a:rPr lang="en-US" altLang="zh-CN" dirty="0">
                <a:hlinkClick r:id="rId21" tooltip="Professor Emeritus" action="ppaction://hlinkfile"/>
              </a:rPr>
              <a:t>Professor Emeritus</a:t>
            </a:r>
            <a:r>
              <a:rPr lang="en-US" altLang="zh-CN" dirty="0"/>
              <a:t>.</a:t>
            </a:r>
            <a:endParaRPr lang="en-US" altLang="zh-CN" dirty="0"/>
          </a:p>
          <a:p>
            <a:r>
              <a:rPr lang="en-US" altLang="zh-CN" dirty="0"/>
              <a:t>He was a founder and president of the </a:t>
            </a:r>
            <a:r>
              <a:rPr lang="en-US" altLang="zh-CN" dirty="0">
                <a:hlinkClick r:id="rId22" tooltip="Association for Computing Machinery" action="ppaction://hlinkfile"/>
              </a:rPr>
              <a:t>Association for Computing Machinery</a:t>
            </a:r>
            <a:r>
              <a:rPr lang="en-US" altLang="zh-CN" dirty="0"/>
              <a:t>. His philosophy on scientific computing appears as preface to his 1962 book on numerical methods: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zh-CN" altLang="en-US" dirty="0"/>
              <a:t>把一组编码中的码字看成是一个空间的点，所有码字对应的点构成了</a:t>
            </a:r>
            <a:r>
              <a:rPr lang="en-US" altLang="zh-CN" dirty="0"/>
              <a:t>n</a:t>
            </a:r>
            <a:r>
              <a:rPr lang="zh-CN" altLang="en-US" dirty="0"/>
              <a:t>维体（</a:t>
            </a:r>
            <a:r>
              <a:rPr lang="en-US" altLang="zh-CN" dirty="0"/>
              <a:t>n-cube</a:t>
            </a:r>
            <a:r>
              <a:rPr lang="zh-CN" altLang="en-US" dirty="0"/>
              <a:t>）</a:t>
            </a:r>
            <a:endParaRPr lang="zh-CN" altLang="en-US" dirty="0"/>
          </a:p>
          <a:p>
            <a:endParaRPr lang="en-US" altLang="zh-CN" dirty="0"/>
          </a:p>
          <a:p>
            <a:r>
              <a:rPr lang="zh-CN" altLang="en-US" dirty="0"/>
              <a:t>注意 顶点</a:t>
            </a:r>
            <a:r>
              <a:rPr lang="en-US" altLang="zh-CN" dirty="0"/>
              <a:t>111</a:t>
            </a:r>
            <a:r>
              <a:rPr lang="zh-CN" altLang="en-US" dirty="0"/>
              <a:t>，与其他编码的距离为</a:t>
            </a:r>
            <a:r>
              <a:rPr lang="en-US" altLang="zh-CN" dirty="0"/>
              <a:t>1</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dirty="0"/>
              <a:t>用异或门生成校验码，</a:t>
            </a:r>
            <a:r>
              <a:rPr lang="en-US" altLang="zh-CN" dirty="0"/>
              <a:t>1</a:t>
            </a:r>
            <a:r>
              <a:rPr lang="zh-CN" altLang="en-US" dirty="0"/>
              <a:t>⊕</a:t>
            </a:r>
            <a:r>
              <a:rPr lang="en-US" altLang="zh-CN" dirty="0"/>
              <a:t>1=0</a:t>
            </a:r>
            <a:r>
              <a:rPr lang="zh-CN" altLang="en-US" dirty="0"/>
              <a:t>，</a:t>
            </a:r>
            <a:r>
              <a:rPr lang="en-US" altLang="zh-CN" dirty="0"/>
              <a:t>0</a:t>
            </a:r>
            <a:r>
              <a:rPr lang="zh-CN" altLang="en-US" dirty="0"/>
              <a:t>⊕</a:t>
            </a:r>
            <a:r>
              <a:rPr lang="en-US" altLang="zh-CN" dirty="0"/>
              <a:t>0=0</a:t>
            </a:r>
            <a:r>
              <a:rPr lang="zh-CN" altLang="en-US" dirty="0"/>
              <a:t>，</a:t>
            </a:r>
            <a:r>
              <a:rPr lang="en-US" altLang="zh-CN" dirty="0"/>
              <a:t>1</a:t>
            </a:r>
            <a:r>
              <a:rPr lang="zh-CN" altLang="en-US" dirty="0"/>
              <a:t>⊕</a:t>
            </a:r>
            <a:r>
              <a:rPr lang="en-US" altLang="zh-CN" dirty="0"/>
              <a:t>0=1</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algn="l"/>
            <a:r>
              <a:rPr lang="zh-CN" altLang="en-US" sz="1200" dirty="0"/>
              <a:t>最小距离为</a:t>
            </a:r>
            <a:r>
              <a:rPr lang="en-US" altLang="zh-CN" sz="1200" dirty="0"/>
              <a:t>2c+d+1</a:t>
            </a:r>
            <a:r>
              <a:rPr lang="zh-CN" altLang="en-US" sz="1200" dirty="0"/>
              <a:t>的编码，如果只检错，则最多可检</a:t>
            </a:r>
            <a:r>
              <a:rPr lang="en-US" altLang="zh-CN" sz="1200" dirty="0"/>
              <a:t>2c+d</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用异或操作生成校验位算法，将有“</a:t>
            </a:r>
            <a:r>
              <a:rPr lang="en-US" altLang="zh-CN" dirty="0"/>
              <a:t>1</a:t>
            </a:r>
            <a:r>
              <a:rPr lang="zh-CN" altLang="en-US" dirty="0"/>
              <a:t>”的位置序号用二进制表示再异或</a:t>
            </a:r>
            <a:r>
              <a:rPr lang="en-US" altLang="zh-CN" dirty="0"/>
              <a:t>111</a:t>
            </a:r>
            <a:r>
              <a:rPr lang="zh-CN" altLang="en-US" dirty="0"/>
              <a:t>⊕</a:t>
            </a:r>
            <a:r>
              <a:rPr lang="en-US" altLang="zh-CN" dirty="0"/>
              <a:t>101</a:t>
            </a:r>
            <a:r>
              <a:rPr lang="zh-CN" altLang="en-US" dirty="0"/>
              <a:t>⊕</a:t>
            </a:r>
            <a:r>
              <a:rPr lang="en-US" altLang="zh-CN" dirty="0"/>
              <a:t>011=001</a:t>
            </a:r>
            <a:endParaRPr lang="zh-CN" altLang="en-US" dirty="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sz="1200" kern="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kern="0" dirty="0"/>
              <a:t>实例：信息位：</a:t>
            </a:r>
            <a:r>
              <a:rPr lang="en-US" altLang="zh-CN" sz="1200" kern="0" dirty="0"/>
              <a:t>1011</a:t>
            </a:r>
            <a:r>
              <a:rPr lang="zh-CN" altLang="en-US" sz="1200" kern="0" dirty="0"/>
              <a:t>，则，校验位</a:t>
            </a:r>
            <a:r>
              <a:rPr lang="en-US" altLang="zh-CN" sz="1200" kern="0" dirty="0"/>
              <a:t>A</a:t>
            </a:r>
            <a:r>
              <a:rPr lang="zh-CN" altLang="en-US" sz="1200" kern="0" dirty="0"/>
              <a:t>组</a:t>
            </a:r>
            <a:r>
              <a:rPr lang="en-US" altLang="zh-CN" sz="1200" kern="0" dirty="0"/>
              <a:t>1</a:t>
            </a:r>
            <a:r>
              <a:rPr lang="zh-CN" altLang="en-US" sz="1200" kern="0" dirty="0"/>
              <a:t>、</a:t>
            </a:r>
            <a:r>
              <a:rPr lang="en-US" altLang="zh-CN" sz="1200" kern="0" dirty="0"/>
              <a:t>B</a:t>
            </a:r>
            <a:r>
              <a:rPr lang="zh-CN" altLang="en-US" sz="1200" kern="0" dirty="0"/>
              <a:t>组</a:t>
            </a:r>
            <a:r>
              <a:rPr lang="en-US" altLang="zh-CN" sz="1200" kern="0" dirty="0"/>
              <a:t>0</a:t>
            </a:r>
            <a:r>
              <a:rPr lang="zh-CN" altLang="en-US" sz="1200" kern="0" dirty="0"/>
              <a:t>、</a:t>
            </a:r>
            <a:r>
              <a:rPr lang="en-US" altLang="zh-CN" sz="1200" kern="0" dirty="0"/>
              <a:t>C</a:t>
            </a:r>
            <a:r>
              <a:rPr lang="zh-CN" altLang="en-US" sz="1200" kern="0" dirty="0"/>
              <a:t>组</a:t>
            </a:r>
            <a:r>
              <a:rPr lang="en-US" altLang="zh-CN" sz="1200" kern="0" dirty="0"/>
              <a:t>0</a:t>
            </a:r>
            <a:endParaRPr lang="en-US" altLang="zh-CN" sz="1200" kern="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同时包含第</a:t>
            </a:r>
            <a:r>
              <a:rPr lang="en-US" altLang="zh-CN" sz="1200" dirty="0"/>
              <a:t>3</a:t>
            </a:r>
            <a:r>
              <a:rPr lang="zh-CN" altLang="en-US" sz="1200" dirty="0"/>
              <a:t>、</a:t>
            </a:r>
            <a:r>
              <a:rPr lang="en-US" altLang="zh-CN" sz="1200" dirty="0"/>
              <a:t>5</a:t>
            </a:r>
            <a:r>
              <a:rPr lang="zh-CN" altLang="en-US" sz="1200" dirty="0"/>
              <a:t>位的</a:t>
            </a:r>
            <a:r>
              <a:rPr lang="en-US" altLang="zh-CN" sz="1200" dirty="0"/>
              <a:t>A</a:t>
            </a:r>
            <a:r>
              <a:rPr lang="zh-CN" altLang="en-US" sz="1200" dirty="0"/>
              <a:t>组的奇偶校验正确，但包含第</a:t>
            </a:r>
            <a:r>
              <a:rPr lang="en-US" altLang="zh-CN" sz="1200" dirty="0"/>
              <a:t>3</a:t>
            </a:r>
            <a:r>
              <a:rPr lang="zh-CN" altLang="en-US" sz="1200" dirty="0"/>
              <a:t>位的</a:t>
            </a:r>
            <a:r>
              <a:rPr lang="en-US" altLang="zh-CN" sz="1200" dirty="0"/>
              <a:t>B</a:t>
            </a:r>
            <a:r>
              <a:rPr lang="zh-CN" altLang="en-US" sz="1200" dirty="0"/>
              <a:t>组和包含第</a:t>
            </a:r>
            <a:r>
              <a:rPr lang="en-US" altLang="zh-CN" sz="1200" dirty="0"/>
              <a:t>5</a:t>
            </a:r>
            <a:r>
              <a:rPr lang="zh-CN" altLang="en-US" sz="1200" dirty="0"/>
              <a:t>位的</a:t>
            </a:r>
            <a:r>
              <a:rPr lang="en-US" altLang="zh-CN" sz="1200" dirty="0"/>
              <a:t>C</a:t>
            </a:r>
            <a:r>
              <a:rPr lang="zh-CN" altLang="en-US" sz="1200" dirty="0"/>
              <a:t>组奇偶校验出错。</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二进制数的书写不太方便，使用八进制或十六进制书写。</a:t>
            </a:r>
            <a:endParaRPr lang="zh-CN" altLang="en-US" sz="1200" dirty="0"/>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基数</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8</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的系统（</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3" tooltip="八进制"/>
              </a:rPr>
              <a:t>八进制</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）是北加利福尼亚的</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4" tooltip="Yuki部落（页面不存在）"/>
              </a:rPr>
              <a:t>Yuki</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4" tooltip="Yuki部落（页面不存在）"/>
              </a:rPr>
              <a:t>部落</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设计的，他们使用了手指间的间隔来数数。也有语言学证据显示青铜时代</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5" tooltip="印欧人"/>
              </a:rPr>
              <a:t>印欧人</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（多数欧洲和印度语言来源于此）可能用基数</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的系统取代了基数</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8</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系统（或者一个只能数到</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8</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的系统）。</a:t>
            </a:r>
            <a:endPar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在历史上，</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6" tooltip="中国"/>
              </a:rPr>
              <a:t>中国</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曾经在重量单位上使用过</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16</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进制，比如，规定</a:t>
            </a:r>
            <a:r>
              <a:rPr lang="en-US" altLang="zh-CN"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16</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7" tooltip="两"/>
              </a:rPr>
              <a:t>两</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为一</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hlinkClick r:id="rId8" tooltip="斤"/>
              </a:rPr>
              <a:t>斤</a:t>
            </a:r>
            <a:r>
              <a:rPr lang="zh-CN" altLang="en-US" sz="12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zh-CN" altLang="en-US" dirty="0"/>
              <a:t>距离为</a:t>
            </a:r>
            <a:r>
              <a:rPr lang="en-US" altLang="zh-CN" dirty="0"/>
              <a:t>4</a:t>
            </a:r>
            <a:r>
              <a:rPr lang="zh-CN" altLang="en-US" dirty="0"/>
              <a:t>的</a:t>
            </a:r>
            <a:r>
              <a:rPr lang="en-US" altLang="zh-CN" dirty="0"/>
              <a:t>hamming</a:t>
            </a:r>
            <a:r>
              <a:rPr lang="zh-CN" altLang="en-US" dirty="0"/>
              <a:t>码，增加的位是全部七位编码的偶校验。可以用来检测</a:t>
            </a:r>
            <a:r>
              <a:rPr lang="en-US" altLang="zh-CN" dirty="0"/>
              <a:t>3</a:t>
            </a:r>
            <a:r>
              <a:rPr lang="zh-CN" altLang="en-US" dirty="0"/>
              <a:t>位错的情况。</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en-US" altLang="zh-CN" dirty="0"/>
              <a:t>CRC-12:</a:t>
            </a:r>
            <a:r>
              <a:rPr lang="en-US" altLang="zh-CN" i="1" dirty="0"/>
              <a:t>x</a:t>
            </a:r>
            <a:r>
              <a:rPr lang="en-US" altLang="zh-CN" baseline="30000" dirty="0"/>
              <a:t>12</a:t>
            </a:r>
            <a:r>
              <a:rPr lang="zh-CN" altLang="en-US" dirty="0"/>
              <a:t> </a:t>
            </a:r>
            <a:r>
              <a:rPr lang="en-US" altLang="zh-CN" dirty="0"/>
              <a:t>+ </a:t>
            </a:r>
            <a:r>
              <a:rPr lang="en-US" altLang="zh-CN" i="1" dirty="0"/>
              <a:t>x</a:t>
            </a:r>
            <a:r>
              <a:rPr lang="en-US" altLang="zh-CN" baseline="30000" dirty="0"/>
              <a:t>11</a:t>
            </a:r>
            <a:r>
              <a:rPr lang="zh-CN" altLang="en-US" dirty="0"/>
              <a:t> </a:t>
            </a:r>
            <a:r>
              <a:rPr lang="en-US" altLang="zh-CN" dirty="0"/>
              <a:t>+ </a:t>
            </a:r>
            <a:r>
              <a:rPr lang="en-US" altLang="zh-CN" i="1" dirty="0"/>
              <a:t>x</a:t>
            </a:r>
            <a:r>
              <a:rPr lang="en-US" altLang="zh-CN" baseline="30000" dirty="0"/>
              <a:t>3</a:t>
            </a:r>
            <a:r>
              <a:rPr lang="zh-CN" altLang="en-US" dirty="0"/>
              <a:t> </a:t>
            </a:r>
            <a:r>
              <a:rPr lang="en-US" altLang="zh-CN" dirty="0"/>
              <a:t>+ </a:t>
            </a:r>
            <a:r>
              <a:rPr lang="en-US" altLang="zh-CN" i="1" dirty="0"/>
              <a:t>x</a:t>
            </a:r>
            <a:r>
              <a:rPr lang="en-US" altLang="zh-CN" baseline="30000" dirty="0"/>
              <a:t>2</a:t>
            </a:r>
            <a:r>
              <a:rPr lang="zh-CN" altLang="en-US" dirty="0"/>
              <a:t> </a:t>
            </a:r>
            <a:r>
              <a:rPr lang="en-US" altLang="zh-CN" dirty="0"/>
              <a:t>+ </a:t>
            </a:r>
            <a:r>
              <a:rPr lang="en-US" altLang="zh-CN" i="1" dirty="0"/>
              <a:t>x</a:t>
            </a:r>
            <a:r>
              <a:rPr lang="zh-CN" altLang="en-US" dirty="0"/>
              <a:t> </a:t>
            </a:r>
            <a:r>
              <a:rPr lang="en-US" altLang="zh-CN" dirty="0"/>
              <a:t>+ 1 (</a:t>
            </a:r>
            <a:r>
              <a:rPr lang="zh-CN" altLang="en-US" dirty="0"/>
              <a:t>用途：通信系统</a:t>
            </a:r>
            <a:r>
              <a:rPr lang="en-US" altLang="zh-CN" dirty="0"/>
              <a:t>)</a:t>
            </a:r>
            <a:endParaRPr lang="en-US" altLang="zh-CN" dirty="0"/>
          </a:p>
          <a:p>
            <a:r>
              <a:rPr lang="en-US" altLang="zh-CN" dirty="0"/>
              <a:t>CRC-16-CCITT: </a:t>
            </a:r>
            <a:r>
              <a:rPr lang="en-US" altLang="zh-CN" i="1" dirty="0"/>
              <a:t>x</a:t>
            </a:r>
            <a:r>
              <a:rPr lang="en-US" altLang="zh-CN" baseline="30000" dirty="0"/>
              <a:t>16</a:t>
            </a:r>
            <a:r>
              <a:rPr lang="en-US" altLang="zh-CN" dirty="0"/>
              <a:t> + </a:t>
            </a:r>
            <a:r>
              <a:rPr lang="en-US" altLang="zh-CN" i="1" dirty="0"/>
              <a:t>x</a:t>
            </a:r>
            <a:r>
              <a:rPr lang="en-US" altLang="zh-CN" baseline="30000" dirty="0"/>
              <a:t>12</a:t>
            </a:r>
            <a:r>
              <a:rPr lang="en-US" altLang="zh-CN" dirty="0"/>
              <a:t> + </a:t>
            </a:r>
            <a:r>
              <a:rPr lang="en-US" altLang="zh-CN" i="1" dirty="0"/>
              <a:t>x</a:t>
            </a:r>
            <a:r>
              <a:rPr lang="en-US" altLang="zh-CN" baseline="30000" dirty="0"/>
              <a:t>5</a:t>
            </a:r>
            <a:r>
              <a:rPr lang="en-US" altLang="zh-CN" dirty="0"/>
              <a:t> + 1 (</a:t>
            </a:r>
            <a:r>
              <a:rPr lang="en-US" altLang="zh-CN" dirty="0">
                <a:hlinkClick r:id="rId3" tooltip="X25（尚未撰写）" action="ppaction://hlinkfile"/>
              </a:rPr>
              <a:t>X25</a:t>
            </a:r>
            <a:r>
              <a:rPr lang="en-US" altLang="zh-CN" dirty="0"/>
              <a:t>, </a:t>
            </a:r>
            <a:r>
              <a:rPr lang="en-US" altLang="zh-CN" dirty="0">
                <a:hlinkClick r:id="rId4" tooltip="V.41（尚未撰写）" action="ppaction://hlinkfile"/>
              </a:rPr>
              <a:t>V.41</a:t>
            </a:r>
            <a:r>
              <a:rPr lang="en-US" altLang="zh-CN" dirty="0"/>
              <a:t>, </a:t>
            </a:r>
            <a:r>
              <a:rPr lang="en-US" altLang="zh-CN" dirty="0">
                <a:hlinkClick r:id="rId5" tooltip="Bluetooth" action="ppaction://hlinkfile"/>
              </a:rPr>
              <a:t>Bluetooth</a:t>
            </a:r>
            <a:r>
              <a:rPr lang="en-US" altLang="zh-CN" dirty="0"/>
              <a:t>, </a:t>
            </a:r>
            <a:r>
              <a:rPr lang="en-US" altLang="zh-CN" dirty="0">
                <a:hlinkClick r:id="rId6" tooltip="PPP" action="ppaction://hlinkfile"/>
              </a:rPr>
              <a:t>PPP</a:t>
            </a:r>
            <a:r>
              <a:rPr lang="en-US" altLang="zh-CN" dirty="0"/>
              <a:t>, </a:t>
            </a:r>
            <a:r>
              <a:rPr lang="en-US" altLang="zh-CN" dirty="0">
                <a:hlinkClick r:id="rId7" tooltip="IrDA（尚未撰写）" action="ppaction://hlinkfile"/>
              </a:rPr>
              <a:t>IrDA</a:t>
            </a:r>
            <a:r>
              <a:rPr lang="en-US" altLang="zh-CN" dirty="0"/>
              <a:t>) 0x1021 or 0x8408 (0x0811)</a:t>
            </a:r>
            <a:endParaRPr lang="en-US" altLang="zh-CN" dirty="0"/>
          </a:p>
          <a:p>
            <a:r>
              <a:rPr lang="en-US" altLang="zh-CN" dirty="0"/>
              <a:t> CRC-16-</a:t>
            </a:r>
            <a:r>
              <a:rPr lang="en-US" altLang="zh-CN" dirty="0">
                <a:hlinkClick r:id="rId8" tooltip="IBM" action="ppaction://hlinkfile"/>
              </a:rPr>
              <a:t>IBM</a:t>
            </a:r>
            <a:r>
              <a:rPr lang="en-US" altLang="zh-CN" dirty="0"/>
              <a:t>: </a:t>
            </a:r>
            <a:r>
              <a:rPr lang="en-US" altLang="zh-CN" i="1" dirty="0"/>
              <a:t>x</a:t>
            </a:r>
            <a:r>
              <a:rPr lang="en-US" altLang="zh-CN" baseline="30000" dirty="0"/>
              <a:t>16</a:t>
            </a:r>
            <a:r>
              <a:rPr lang="en-US" altLang="zh-CN" dirty="0"/>
              <a:t> +</a:t>
            </a:r>
            <a:r>
              <a:rPr lang="en-US" altLang="zh-CN" i="1" dirty="0"/>
              <a:t>x</a:t>
            </a:r>
            <a:r>
              <a:rPr lang="en-US" altLang="zh-CN" baseline="30000" dirty="0"/>
              <a:t>15</a:t>
            </a:r>
            <a:r>
              <a:rPr lang="en-US" altLang="zh-CN" dirty="0"/>
              <a:t> + </a:t>
            </a:r>
            <a:r>
              <a:rPr lang="en-US" altLang="zh-CN" i="1" dirty="0"/>
              <a:t>x</a:t>
            </a:r>
            <a:r>
              <a:rPr lang="en-US" altLang="zh-CN" baseline="30000" dirty="0"/>
              <a:t>2</a:t>
            </a:r>
            <a:r>
              <a:rPr lang="en-US" altLang="zh-CN" dirty="0"/>
              <a:t> + 1 0x8005 or 0xA001 (0x4003) CRC-16-</a:t>
            </a:r>
            <a:r>
              <a:rPr lang="en-US" altLang="zh-CN" dirty="0">
                <a:hlinkClick r:id="rId9" tooltip="BBS" action="ppaction://hlinkfile"/>
              </a:rPr>
              <a:t>BBS</a:t>
            </a:r>
            <a:r>
              <a:rPr lang="en-US" altLang="zh-CN" dirty="0"/>
              <a:t> x</a:t>
            </a:r>
            <a:r>
              <a:rPr lang="en-US" altLang="zh-CN" baseline="30000" dirty="0"/>
              <a:t>16</a:t>
            </a:r>
            <a:r>
              <a:rPr lang="en-US" altLang="zh-CN" dirty="0"/>
              <a:t> + x</a:t>
            </a:r>
            <a:r>
              <a:rPr lang="en-US" altLang="zh-CN" baseline="30000" dirty="0"/>
              <a:t>15</a:t>
            </a:r>
            <a:r>
              <a:rPr lang="en-US" altLang="zh-CN" dirty="0"/>
              <a:t> + x</a:t>
            </a:r>
            <a:r>
              <a:rPr lang="en-US" altLang="zh-CN" baseline="30000" dirty="0"/>
              <a:t>10</a:t>
            </a:r>
            <a:r>
              <a:rPr lang="en-US" altLang="zh-CN" dirty="0"/>
              <a:t> + x</a:t>
            </a:r>
            <a:r>
              <a:rPr lang="en-US" altLang="zh-CN" baseline="30000" dirty="0"/>
              <a:t>3</a:t>
            </a:r>
            <a:r>
              <a:rPr lang="en-US" altLang="zh-CN" dirty="0"/>
              <a:t> (</a:t>
            </a:r>
            <a:r>
              <a:rPr lang="zh-CN" altLang="en-US" dirty="0"/>
              <a:t>用途：</a:t>
            </a:r>
            <a:r>
              <a:rPr lang="en-US" altLang="zh-CN" dirty="0">
                <a:hlinkClick r:id="rId10" tooltip="XMODEM（尚未撰写）" action="ppaction://hlinkfile"/>
              </a:rPr>
              <a:t>XMODEM</a:t>
            </a:r>
            <a:r>
              <a:rPr lang="en-US" altLang="zh-CN" dirty="0"/>
              <a:t> </a:t>
            </a:r>
            <a:r>
              <a:rPr lang="zh-CN" altLang="en-US" dirty="0"/>
              <a:t>协议</a:t>
            </a:r>
            <a:r>
              <a:rPr lang="en-US" altLang="zh-CN" dirty="0"/>
              <a:t>) 0x8408 (0x????)</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ED7583-FE5C-443D-BD72-0ECD440E5584}" type="slidenum">
              <a:rPr lang="en-US" altLang="zh-CN"/>
            </a:fld>
            <a:endParaRPr lang="en-US" altLang="zh-CN"/>
          </a:p>
        </p:txBody>
      </p:sp>
      <p:sp>
        <p:nvSpPr>
          <p:cNvPr id="180226" name="Rectangle 2"/>
          <p:cNvSpPr>
            <a:spLocks noGrp="1" noRot="1" noChangeAspect="1" noChangeArrowheads="1" noTextEdit="1"/>
          </p:cNvSpPr>
          <p:nvPr>
            <p:ph type="sldImg"/>
          </p:nvPr>
        </p:nvSpPr>
        <p:spPr>
          <a:xfrm>
            <a:off x="993775" y="768350"/>
            <a:ext cx="5114925" cy="3835400"/>
          </a:xfrm>
        </p:spPr>
      </p:sp>
      <p:sp>
        <p:nvSpPr>
          <p:cNvPr id="180227" name="Rectangle 3"/>
          <p:cNvSpPr>
            <a:spLocks noGrp="1" noChangeArrowheads="1"/>
          </p:cNvSpPr>
          <p:nvPr>
            <p:ph type="body" idx="1"/>
          </p:nvPr>
        </p:nvSpPr>
        <p:spPr/>
        <p:txBody>
          <a:bodyPr/>
          <a:lstStyle/>
          <a:p>
            <a:r>
              <a:rPr lang="zh-CN" altLang="en-US" sz="3200" dirty="0"/>
              <a:t>八进制、十六进制到二进制间的转换</a:t>
            </a:r>
            <a:endParaRPr lang="zh-CN" altLang="en-US" sz="3200" dirty="0"/>
          </a:p>
          <a:p>
            <a:pPr lvl="1"/>
            <a:r>
              <a:rPr lang="zh-CN" altLang="en-US" sz="2800" dirty="0"/>
              <a:t>将每一位八进制或十六进制数用</a:t>
            </a:r>
            <a:r>
              <a:rPr lang="zh-CN" altLang="en-US" sz="2800" dirty="0">
                <a:solidFill>
                  <a:srgbClr val="FF0000"/>
                </a:solidFill>
              </a:rPr>
              <a:t>等值</a:t>
            </a:r>
            <a:r>
              <a:rPr lang="zh-CN" altLang="en-US" sz="2800" dirty="0"/>
              <a:t>的</a:t>
            </a:r>
            <a:r>
              <a:rPr lang="en-US" altLang="zh-CN" sz="2800" dirty="0"/>
              <a:t>3</a:t>
            </a:r>
            <a:r>
              <a:rPr lang="zh-CN" altLang="en-US" sz="2800" dirty="0"/>
              <a:t>位或</a:t>
            </a:r>
            <a:r>
              <a:rPr lang="en-US" altLang="zh-CN" sz="2800" dirty="0"/>
              <a:t>4</a:t>
            </a:r>
            <a:r>
              <a:rPr lang="zh-CN" altLang="en-US" sz="2800" dirty="0"/>
              <a:t>位二进制数来</a:t>
            </a:r>
            <a:r>
              <a:rPr lang="zh-CN" altLang="en-US" sz="2800" dirty="0">
                <a:solidFill>
                  <a:srgbClr val="FF0000"/>
                </a:solidFill>
              </a:rPr>
              <a:t>代替。</a:t>
            </a:r>
            <a:endParaRPr lang="zh-CN" altLang="en-US" sz="2800" dirty="0">
              <a:solidFill>
                <a:srgbClr val="FF0000"/>
              </a:solidFill>
            </a:endParaRPr>
          </a:p>
          <a:p>
            <a:pPr lvl="1">
              <a:buFont typeface="Wingdings" panose="05000000000000000000" pitchFamily="2" charset="2"/>
              <a:buNone/>
            </a:pPr>
            <a:r>
              <a:rPr lang="zh-CN" altLang="en-US" sz="2800" dirty="0"/>
              <a:t>  例： </a:t>
            </a:r>
            <a:r>
              <a:rPr lang="en-US" altLang="zh-CN" sz="2800" dirty="0">
                <a:latin typeface="Times New Roman" panose="02020603050405020304" pitchFamily="18" charset="0"/>
              </a:rPr>
              <a:t>(8 F A . C 6 )</a:t>
            </a:r>
            <a:r>
              <a:rPr lang="en-US" altLang="zh-CN" sz="2800" baseline="-25000" dirty="0">
                <a:latin typeface="Times New Roman" panose="02020603050405020304" pitchFamily="18" charset="0"/>
              </a:rPr>
              <a:t>16</a:t>
            </a:r>
            <a:endParaRPr lang="en-US" altLang="zh-CN" sz="2800" baseline="-25000" dirty="0">
              <a:latin typeface="Times New Roman" panose="02020603050405020304" pitchFamily="18" charset="0"/>
            </a:endParaRPr>
          </a:p>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a:defRPr/>
            </a:pPr>
            <a:endParaRPr lang="zh-CN" altLang="en-US"/>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a:defRPr/>
            </a:pPr>
            <a:endParaRPr lang="zh-CN" altLang="en-US"/>
          </a:p>
        </p:txBody>
      </p:sp>
      <p:pic>
        <p:nvPicPr>
          <p:cNvPr id="6"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325C3E8B-76DC-4704-BC81-52048ECFA9A2}" type="datetime1">
              <a:rPr lang="zh-CN" altLang="en-US" smtClean="0"/>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B61D18F-6206-49DC-8CCF-FBB63B304E3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FAC37479-E7BB-4D14-AF54-ED2E12CA50B1}" type="datetime1">
              <a:rPr lang="zh-CN" altLang="en-US" smtClean="0"/>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75E8292-1E8D-4F65-A8FE-56F2C7075C84}"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08FFAA77-DA57-4CE6-B433-CEEA9F6EBA22}" type="datetime1">
              <a:rPr lang="zh-CN" altLang="en-US" smtClean="0"/>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A439F89-88FD-402F-A1F0-DB3BBC19D56F}"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fld id="{51648A62-95E5-4468-B971-0AFB30D235AF}" type="datetime1">
              <a:rPr lang="zh-CN" altLang="en-US" smtClean="0"/>
            </a:fld>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AA488558-A857-4460-A8E9-71E6E1760324}" type="slidenum">
              <a:rPr lang="en-US" altLang="zh-CN"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fld id="{CF77BE6C-EB76-4B9E-BE40-A4208825A4BA}" type="datetime1">
              <a:rPr lang="zh-CN" altLang="en-US" smtClean="0"/>
            </a:fld>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C43364DC-038D-4912-9C0F-DEE81C4D9C66}" type="slidenum">
              <a:rPr lang="en-US" altLang="zh-CN"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66613A10-0B92-4DE7-B1FD-BD39FE7C1B0D}" type="datetime1">
              <a:rPr lang="zh-CN" altLang="en-US" smtClean="0"/>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65CA45B0-40FE-4CAD-9E3C-EE111F12CB02}"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9C391DAB-CFC6-45DE-8D09-F1C99FABE0D4}" type="datetime1">
              <a:rPr lang="zh-CN" altLang="en-US" smtClean="0"/>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BBFC23B-5F00-4F89-ABA7-3CB861519377}"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640763" cy="914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4800" y="1600200"/>
            <a:ext cx="8640763"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304800" y="3924300"/>
            <a:ext cx="8640763"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533400" y="6502400"/>
            <a:ext cx="1447800" cy="228600"/>
          </a:xfrm>
        </p:spPr>
        <p:txBody>
          <a:bodyPr/>
          <a:lstStyle>
            <a:lvl1pPr>
              <a:defRPr/>
            </a:lvl1pPr>
          </a:lstStyle>
          <a:p>
            <a:fld id="{7775CC96-F1F7-4134-8DEE-28EFB4DB0BC5}" type="datetime1">
              <a:rPr lang="zh-CN" altLang="en-US" smtClean="0"/>
            </a:fld>
            <a:endParaRPr lang="en-US" altLang="zh-CN"/>
          </a:p>
        </p:txBody>
      </p:sp>
      <p:sp>
        <p:nvSpPr>
          <p:cNvPr id="6" name="灯片编号占位符 5"/>
          <p:cNvSpPr>
            <a:spLocks noGrp="1"/>
          </p:cNvSpPr>
          <p:nvPr>
            <p:ph type="sldNum" sz="quarter" idx="11"/>
          </p:nvPr>
        </p:nvSpPr>
        <p:spPr>
          <a:xfrm>
            <a:off x="8153400" y="6400800"/>
            <a:ext cx="838200" cy="304800"/>
          </a:xfrm>
        </p:spPr>
        <p:txBody>
          <a:bodyPr/>
          <a:lstStyle>
            <a:lvl1pPr>
              <a:defRPr/>
            </a:lvl1pPr>
          </a:lstStyle>
          <a:p>
            <a:fld id="{CDF5D16F-6711-4156-B1E4-11EE2D0F0171}" type="slidenum">
              <a:rPr lang="en-US" altLang="zh-CN"/>
            </a:fld>
            <a:endParaRPr lang="en-US" altLang="zh-CN"/>
          </a:p>
        </p:txBody>
      </p:sp>
      <p:sp>
        <p:nvSpPr>
          <p:cNvPr id="7" name="页脚占位符 6"/>
          <p:cNvSpPr>
            <a:spLocks noGrp="1"/>
          </p:cNvSpPr>
          <p:nvPr>
            <p:ph type="ftr" sz="quarter" idx="12"/>
          </p:nvPr>
        </p:nvSpPr>
        <p:spPr>
          <a:xfrm>
            <a:off x="1219200" y="76200"/>
            <a:ext cx="3200400" cy="304800"/>
          </a:xfrm>
        </p:spPr>
        <p:txBody>
          <a:bodyPr/>
          <a:lstStyle>
            <a:lvl1pPr>
              <a:defRPr/>
            </a:lvl1pPr>
          </a:lstStyle>
          <a:p>
            <a:r>
              <a:rPr lang="zh-CN" altLang="en-US"/>
              <a:t>第</a:t>
            </a:r>
            <a:r>
              <a:rPr lang="en-US" altLang="zh-CN"/>
              <a:t>2</a:t>
            </a:r>
            <a:r>
              <a:rPr lang="zh-CN" altLang="en-US"/>
              <a:t>章数制和编码</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a:defRPr/>
            </a:pPr>
            <a:endParaRPr lang="zh-CN" altLang="en-US">
              <a:latin typeface="Arial" panose="020B0604020202020204" pitchFamily="34" charset="0"/>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a:defRPr/>
            </a:pPr>
            <a:endParaRPr lang="zh-CN" altLang="en-US">
              <a:latin typeface="Arial" panose="020B0604020202020204" pitchFamily="34" charset="0"/>
            </a:endParaRPr>
          </a:p>
        </p:txBody>
      </p:sp>
      <p:pic>
        <p:nvPicPr>
          <p:cNvPr id="6" name="Picture 2" descr="Digital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AB0498C5-77E7-4D86-A34D-86766AB99D7A}" type="datetime1">
              <a:rPr lang="zh-CN" altLang="en-US" smtClean="0"/>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B61D18F-6206-49DC-8CCF-FBB63B304E35}" type="slidenum">
              <a:rPr lang="en-US" altLang="zh-CN" smtClean="0"/>
            </a:fld>
            <a:endParaRPr lang="en-US" altLang="zh-CN"/>
          </a:p>
        </p:txBody>
      </p:sp>
      <p:pic>
        <p:nvPicPr>
          <p:cNvPr id="10"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BF188C47-1843-4025-A04F-2805F1B04A75}" type="datetime1">
              <a:rPr lang="zh-CN" altLang="en-US" smtClean="0"/>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75E8292-1E8D-4F65-A8FE-56F2C7075C84}" type="slidenum">
              <a:rPr lang="en-US" altLang="zh-CN"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20AA5E02-1461-4B6A-A9FD-6CA05647301F}" type="datetime1">
              <a:rPr lang="zh-CN" altLang="en-US" smtClean="0"/>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A439F89-88FD-402F-A1F0-DB3BBC19D56F}"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594CFD72-414F-4EB3-A924-392D2781D050}" type="datetime1">
              <a:rPr lang="zh-CN" altLang="en-US" smtClean="0"/>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75E8292-1E8D-4F65-A8FE-56F2C7075C84}"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fld id="{FF195DD6-2E30-4CF7-B717-3A45F25D59A9}" type="datetime1">
              <a:rPr lang="zh-CN" altLang="en-US" smtClean="0"/>
            </a:fld>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AA488558-A857-4460-A8E9-71E6E1760324}" type="slidenum">
              <a:rPr lang="en-US" altLang="zh-CN"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fld id="{3DB0F572-1C93-49A1-A9B3-3B5253136718}" type="datetime1">
              <a:rPr lang="zh-CN" altLang="en-US" smtClean="0"/>
            </a:fld>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C43364DC-038D-4912-9C0F-DEE81C4D9C66}" type="slidenum">
              <a:rPr lang="en-US" altLang="zh-CN"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C23BD81A-FD16-466C-9A98-9C4AC5DE7F91}" type="datetime1">
              <a:rPr lang="zh-CN" altLang="en-US" smtClean="0"/>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65CA45B0-40FE-4CAD-9E3C-EE111F12CB02}" type="slidenum">
              <a:rPr lang="zh-CN" altLang="en-US"/>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9644F74D-508A-408A-A95F-A7E0FCD3CE7E}" type="datetime1">
              <a:rPr lang="zh-CN" altLang="en-US" smtClean="0"/>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BBFC23B-5F00-4F89-ABA7-3CB861519377}"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640763" cy="914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4800" y="1600200"/>
            <a:ext cx="8640763"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304800" y="3924300"/>
            <a:ext cx="8640763"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533400" y="6502400"/>
            <a:ext cx="1447800" cy="228600"/>
          </a:xfrm>
        </p:spPr>
        <p:txBody>
          <a:bodyPr/>
          <a:lstStyle>
            <a:lvl1pPr>
              <a:defRPr/>
            </a:lvl1pPr>
          </a:lstStyle>
          <a:p>
            <a:fld id="{9C107D85-EEBC-4770-8971-FE06F32C1273}" type="datetime1">
              <a:rPr lang="zh-CN" altLang="en-US" smtClean="0"/>
            </a:fld>
            <a:endParaRPr lang="en-US" altLang="zh-CN"/>
          </a:p>
        </p:txBody>
      </p:sp>
      <p:sp>
        <p:nvSpPr>
          <p:cNvPr id="6" name="灯片编号占位符 5"/>
          <p:cNvSpPr>
            <a:spLocks noGrp="1"/>
          </p:cNvSpPr>
          <p:nvPr>
            <p:ph type="sldNum" sz="quarter" idx="11"/>
          </p:nvPr>
        </p:nvSpPr>
        <p:spPr>
          <a:xfrm>
            <a:off x="8153400" y="6400800"/>
            <a:ext cx="838200" cy="304800"/>
          </a:xfrm>
        </p:spPr>
        <p:txBody>
          <a:bodyPr/>
          <a:lstStyle>
            <a:lvl1pPr>
              <a:defRPr/>
            </a:lvl1pPr>
          </a:lstStyle>
          <a:p>
            <a:fld id="{CDF5D16F-6711-4156-B1E4-11EE2D0F0171}" type="slidenum">
              <a:rPr lang="en-US" altLang="zh-CN"/>
            </a:fld>
            <a:endParaRPr lang="en-US" altLang="zh-CN"/>
          </a:p>
        </p:txBody>
      </p:sp>
      <p:sp>
        <p:nvSpPr>
          <p:cNvPr id="7" name="页脚占位符 6"/>
          <p:cNvSpPr>
            <a:spLocks noGrp="1"/>
          </p:cNvSpPr>
          <p:nvPr>
            <p:ph type="ftr" sz="quarter" idx="12"/>
          </p:nvPr>
        </p:nvSpPr>
        <p:spPr>
          <a:xfrm>
            <a:off x="1219200" y="76200"/>
            <a:ext cx="3200400" cy="304800"/>
          </a:xfrm>
        </p:spPr>
        <p:txBody>
          <a:bodyPr/>
          <a:lstStyle>
            <a:lvl1pPr>
              <a:defRPr/>
            </a:lvl1pPr>
          </a:lstStyle>
          <a:p>
            <a:r>
              <a:rPr lang="zh-CN" altLang="en-US"/>
              <a:t>第</a:t>
            </a:r>
            <a:r>
              <a:rPr lang="en-US" altLang="zh-CN"/>
              <a:t>2</a:t>
            </a:r>
            <a:r>
              <a:rPr lang="zh-CN" altLang="en-US"/>
              <a:t>章数制和编码</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71D6CD49-7E1B-4441-9E62-060CFB485BD9}" type="datetime1">
              <a:rPr lang="zh-CN" altLang="en-US" smtClean="0"/>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A439F89-88FD-402F-A1F0-DB3BBC19D56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fld id="{34D8D95D-1B5F-44F2-BC15-3630BFA37F50}" type="datetime1">
              <a:rPr lang="zh-CN" altLang="en-US" smtClean="0"/>
            </a:fld>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AA488558-A857-4460-A8E9-71E6E176032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fld id="{E7E41CDF-E177-4BA6-9844-08C180613229}" type="datetime1">
              <a:rPr lang="zh-CN" altLang="en-US" smtClean="0"/>
            </a:fld>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C43364DC-038D-4912-9C0F-DEE81C4D9C6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41FE34DD-17F0-4CA3-8C3A-0663250FC25D}" type="datetime1">
              <a:rPr lang="zh-CN" altLang="en-US" smtClean="0"/>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65CA45B0-40FE-4CAD-9E3C-EE111F12CB02}"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83DDF70C-DC67-4B33-BB72-1243AB6EB1CF}" type="datetime1">
              <a:rPr lang="zh-CN" altLang="en-US" smtClean="0"/>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BBFC23B-5F00-4F89-ABA7-3CB86151937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640763" cy="914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4800" y="1600200"/>
            <a:ext cx="8640763"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304800" y="3924300"/>
            <a:ext cx="8640763"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533400" y="6502400"/>
            <a:ext cx="1447800" cy="228600"/>
          </a:xfrm>
        </p:spPr>
        <p:txBody>
          <a:bodyPr/>
          <a:lstStyle>
            <a:lvl1pPr>
              <a:defRPr/>
            </a:lvl1pPr>
          </a:lstStyle>
          <a:p>
            <a:fld id="{DD7EF43C-8FF1-4488-96D1-472E083C84FF}" type="datetime1">
              <a:rPr lang="zh-CN" altLang="en-US" smtClean="0"/>
            </a:fld>
            <a:endParaRPr lang="en-US" altLang="zh-CN"/>
          </a:p>
        </p:txBody>
      </p:sp>
      <p:sp>
        <p:nvSpPr>
          <p:cNvPr id="6" name="灯片编号占位符 5"/>
          <p:cNvSpPr>
            <a:spLocks noGrp="1"/>
          </p:cNvSpPr>
          <p:nvPr>
            <p:ph type="sldNum" sz="quarter" idx="11"/>
          </p:nvPr>
        </p:nvSpPr>
        <p:spPr>
          <a:xfrm>
            <a:off x="8153400" y="6400800"/>
            <a:ext cx="838200" cy="304800"/>
          </a:xfrm>
        </p:spPr>
        <p:txBody>
          <a:bodyPr/>
          <a:lstStyle>
            <a:lvl1pPr>
              <a:defRPr/>
            </a:lvl1pPr>
          </a:lstStyle>
          <a:p>
            <a:fld id="{CDF5D16F-6711-4156-B1E4-11EE2D0F0171}" type="slidenum">
              <a:rPr lang="en-US" altLang="zh-CN"/>
            </a:fld>
            <a:endParaRPr lang="en-US" altLang="zh-CN"/>
          </a:p>
        </p:txBody>
      </p:sp>
      <p:sp>
        <p:nvSpPr>
          <p:cNvPr id="7" name="页脚占位符 6"/>
          <p:cNvSpPr>
            <a:spLocks noGrp="1"/>
          </p:cNvSpPr>
          <p:nvPr>
            <p:ph type="ftr" sz="quarter" idx="12"/>
          </p:nvPr>
        </p:nvSpPr>
        <p:spPr>
          <a:xfrm>
            <a:off x="1219200" y="76200"/>
            <a:ext cx="3200400" cy="304800"/>
          </a:xfrm>
        </p:spPr>
        <p:txBody>
          <a:bodyPr/>
          <a:lstStyle>
            <a:lvl1pPr>
              <a:defRPr/>
            </a:lvl1pPr>
          </a:lstStyle>
          <a:p>
            <a:r>
              <a:rPr lang="zh-CN" altLang="en-US"/>
              <a:t>第</a:t>
            </a:r>
            <a:r>
              <a:rPr lang="en-US" altLang="zh-CN"/>
              <a:t>2</a:t>
            </a:r>
            <a:r>
              <a:rPr lang="zh-CN" altLang="en-US"/>
              <a:t>章数制和编码</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a:defRPr/>
            </a:pPr>
            <a:endParaRPr lang="zh-CN" altLang="en-US">
              <a:latin typeface="Arial" panose="020B0604020202020204" pitchFamily="34" charset="0"/>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a:defRPr/>
            </a:pPr>
            <a:endParaRPr lang="zh-CN" altLang="en-US">
              <a:latin typeface="Arial" panose="020B0604020202020204" pitchFamily="34" charset="0"/>
            </a:endParaRPr>
          </a:p>
        </p:txBody>
      </p:sp>
      <p:pic>
        <p:nvPicPr>
          <p:cNvPr id="6" name="Picture 2" descr="Digital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674EB033-597C-4A97-8B54-B2CA66F56A00}" type="datetime1">
              <a:rPr lang="zh-CN" altLang="en-US" smtClean="0"/>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B61D18F-6206-49DC-8CCF-FBB63B304E35}" type="slidenum">
              <a:rPr lang="en-US" altLang="zh-CN" smtClean="0"/>
            </a:fld>
            <a:endParaRPr lang="en-US" altLang="zh-CN"/>
          </a:p>
        </p:txBody>
      </p:sp>
      <p:pic>
        <p:nvPicPr>
          <p:cNvPr id="10"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image" Target="../media/image2.jpeg"/><Relationship Id="rId10" Type="http://schemas.openxmlformats.org/officeDocument/2006/relationships/image" Target="../media/image5.jpeg"/><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1" Type="http://schemas.openxmlformats.org/officeDocument/2006/relationships/theme" Target="../theme/theme3.xml"/><Relationship Id="rId10" Type="http://schemas.openxmlformats.org/officeDocument/2006/relationships/image" Target="../media/image5.jpeg"/><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a:defRPr/>
            </a:pPr>
            <a:endParaRPr lang="zh-CN" altLang="en-US"/>
          </a:p>
        </p:txBody>
      </p:sp>
      <p:sp>
        <p:nvSpPr>
          <p:cNvPr id="4099" name="Rectangle 3"/>
          <p:cNvSpPr>
            <a:spLocks noGrp="1" noChangeArrowheads="1"/>
          </p:cNvSpPr>
          <p:nvPr>
            <p:ph type="title"/>
          </p:nvPr>
        </p:nvSpPr>
        <p:spPr bwMode="auto">
          <a:xfrm>
            <a:off x="1023938" y="185738"/>
            <a:ext cx="6905625" cy="7429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457200" y="1239838"/>
            <a:ext cx="8686800" cy="5094287"/>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ln>
          <a:effectLst/>
        </p:spPr>
        <p:txBody>
          <a:bodyPr vert="horz" wrap="square" lIns="91440" tIns="45720" rIns="91440" bIns="45720" numCol="1" anchor="t" anchorCtr="0" compatLnSpc="1"/>
          <a:lstStyle>
            <a:lvl1pPr>
              <a:defRPr sz="1000">
                <a:ea typeface="宋体" panose="02010600030101010101" pitchFamily="2" charset="-122"/>
              </a:defRPr>
            </a:lvl1pPr>
          </a:lstStyle>
          <a:p>
            <a:pPr>
              <a:defRPr/>
            </a:pPr>
            <a:fld id="{025DAE8C-246F-4443-9947-A85754995C7C}" type="datetime1">
              <a:rPr lang="zh-CN" altLang="en-US" smtClean="0"/>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pPr>
              <a:defRPr/>
            </a:pPr>
            <a:r>
              <a:rPr lang="zh-CN" altLang="en-US"/>
              <a:t>第</a:t>
            </a:r>
            <a:r>
              <a:rPr lang="en-US" altLang="zh-CN"/>
              <a:t>2</a:t>
            </a:r>
            <a:r>
              <a:rPr lang="zh-CN" altLang="en-US"/>
              <a:t>章数制和编码</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ln>
          <a:effectLst/>
        </p:spPr>
        <p:txBody>
          <a:bodyPr vert="horz" wrap="square" lIns="91440" tIns="45720" rIns="91440" bIns="45720" numCol="1" anchor="t" anchorCtr="0" compatLnSpc="1"/>
          <a:lstStyle>
            <a:lvl1pPr algn="r">
              <a:defRPr sz="1000">
                <a:ea typeface="宋体" panose="02010600030101010101" pitchFamily="2" charset="-122"/>
              </a:defRPr>
            </a:lvl1pPr>
          </a:lstStyle>
          <a:p>
            <a:pPr>
              <a:defRPr/>
            </a:pPr>
            <a:fld id="{14BD3924-696E-4DAF-95EE-AB4E4413C4CB}" type="slidenum">
              <a:rPr lang="en-US" altLang="zh-CN"/>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ln>
        </p:spPr>
        <p:txBody>
          <a:bodyPr wrap="none" anchor="ctr"/>
          <a:lstStyle/>
          <a:p>
            <a:pPr>
              <a:defRPr/>
            </a:pPr>
            <a:endParaRPr lang="zh-CN" altLang="en-US"/>
          </a:p>
        </p:txBody>
      </p:sp>
      <p:pic>
        <p:nvPicPr>
          <p:cNvPr id="4105" name="图片 41" descr="系标.jpg"/>
          <p:cNvPicPr>
            <a:picLocks noChangeAspect="1"/>
          </p:cNvPicPr>
          <p:nvPr userDrawn="1"/>
        </p:nvPicPr>
        <p:blipFill>
          <a:blip r:embed="rId9" cstate="print"/>
          <a:srcRect/>
          <a:stretch>
            <a:fillRect/>
          </a:stretch>
        </p:blipFill>
        <p:spPr bwMode="auto">
          <a:xfrm>
            <a:off x="0" y="0"/>
            <a:ext cx="990600" cy="992188"/>
          </a:xfrm>
          <a:prstGeom prst="rect">
            <a:avLst/>
          </a:prstGeom>
          <a:noFill/>
          <a:ln w="9525">
            <a:noFill/>
            <a:miter lim="800000"/>
            <a:headEnd/>
            <a:tailEnd/>
          </a:ln>
        </p:spPr>
      </p:pic>
      <p:pic>
        <p:nvPicPr>
          <p:cNvPr id="4106" name="Picture 4" descr="Microprocessor"/>
          <p:cNvPicPr>
            <a:picLocks noChangeAspect="1" noChangeArrowheads="1"/>
          </p:cNvPicPr>
          <p:nvPr userDrawn="1"/>
        </p:nvPicPr>
        <p:blipFill>
          <a:blip r:embed="rId10" cstate="print"/>
          <a:srcRect/>
          <a:stretch>
            <a:fillRect/>
          </a:stretch>
        </p:blipFill>
        <p:spPr bwMode="auto">
          <a:xfrm>
            <a:off x="7962900" y="0"/>
            <a:ext cx="1181100" cy="1066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rtl="0" eaLnBrk="0" fontAlgn="base" hangingPunct="0">
        <a:spcBef>
          <a:spcPct val="0"/>
        </a:spcBef>
        <a:spcAft>
          <a:spcPct val="0"/>
        </a:spcAft>
        <a:defRPr sz="3900" b="1">
          <a:solidFill>
            <a:schemeClr val="tx2"/>
          </a:solidFill>
          <a:latin typeface="+mj-lt"/>
          <a:ea typeface="+mj-ea"/>
          <a:cs typeface="宋体" panose="02010600030101010101" pitchFamily="2" charset="-122"/>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宋体" panose="02010600030101010101" pitchFamily="2" charset="-122"/>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cs typeface="宋体" panose="0201060003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cs typeface="宋体" panose="0201060003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cs typeface="宋体" panose="0201060003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cs typeface="宋体" panose="0201060003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536002" y="152400"/>
            <a:ext cx="0" cy="1524000"/>
          </a:xfrm>
          <a:prstGeom prst="line">
            <a:avLst/>
          </a:prstGeom>
          <a:noFill/>
          <a:ln w="9525">
            <a:solidFill>
              <a:schemeClr val="tx1"/>
            </a:solidFill>
            <a:round/>
          </a:ln>
          <a:effectLst/>
        </p:spPr>
        <p:txBody>
          <a:bodyPr/>
          <a:lstStyle/>
          <a:p>
            <a:pPr>
              <a:defRPr/>
            </a:pPr>
            <a:endParaRPr lang="zh-CN" altLang="en-US">
              <a:latin typeface="Arial" panose="020B0604020202020204" pitchFamily="34" charset="0"/>
            </a:endParaRPr>
          </a:p>
        </p:txBody>
      </p:sp>
      <p:sp>
        <p:nvSpPr>
          <p:cNvPr id="4099"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a:defRPr/>
            </a:pPr>
            <a:fld id="{43F57BF0-C81A-4EDA-AAED-10974C3E7881}" type="datetime1">
              <a:rPr lang="zh-CN" altLang="en-US" smtClean="0"/>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a:defRPr/>
            </a:pPr>
            <a:r>
              <a:rPr lang="zh-CN" altLang="en-US"/>
              <a:t>第</a:t>
            </a:r>
            <a:r>
              <a:rPr lang="en-US" altLang="zh-CN"/>
              <a:t>2</a:t>
            </a:r>
            <a:r>
              <a:rPr lang="zh-CN" altLang="en-US"/>
              <a:t>章数制和编码</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ln>
          <a:effectLst/>
        </p:spPr>
        <p:txBody>
          <a:bodyPr vert="horz" wrap="square" lIns="91440" tIns="45720" rIns="91440" bIns="45720" numCol="1" anchor="t" anchorCtr="0" compatLnSpc="1"/>
          <a:lstStyle>
            <a:lvl1pPr algn="r">
              <a:defRPr sz="1000">
                <a:latin typeface="Arial" panose="020B0604020202020204" pitchFamily="34" charset="0"/>
              </a:defRPr>
            </a:lvl1pPr>
          </a:lstStyle>
          <a:p>
            <a:pPr>
              <a:defRPr/>
            </a:pPr>
            <a:fld id="{14BD3924-696E-4DAF-95EE-AB4E4413C4CB}" type="slidenum">
              <a:rPr lang="en-US" altLang="zh-CN" smtClean="0"/>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ln>
        </p:spPr>
        <p:txBody>
          <a:bodyPr wrap="none" anchor="ctr"/>
          <a:lstStyle/>
          <a:p>
            <a:pPr>
              <a:defRPr/>
            </a:pPr>
            <a:endParaRPr lang="zh-CN" altLang="en-US">
              <a:latin typeface="Arial" panose="020B0604020202020204" pitchFamily="34" charset="0"/>
            </a:endParaRPr>
          </a:p>
        </p:txBody>
      </p:sp>
      <p:pic>
        <p:nvPicPr>
          <p:cNvPr id="5122" name="Picture 2" descr="http://d3i5bpxkxvwmz.cloudfront.net/resized/images/remote/http_s.eeweb.com/articles/2013/01/30/High-Speed-High-Performance-Digital-System-1359564106_473_288_75.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1402" y="0"/>
            <a:ext cx="15825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0" y="0"/>
            <a:ext cx="1023938" cy="1032566"/>
          </a:xfrm>
          <a:prstGeom prst="rect">
            <a:avLst/>
          </a:prstGeom>
        </p:spPr>
      </p:pic>
      <p:pic>
        <p:nvPicPr>
          <p:cNvPr id="11" name="图片 41" descr="系标.jpg"/>
          <p:cNvPicPr>
            <a:picLocks noChangeAspect="1"/>
          </p:cNvPicPr>
          <p:nvPr userDrawn="1"/>
        </p:nvPicPr>
        <p:blipFill>
          <a:blip r:embed="rId11" cstate="print"/>
          <a:srcRect/>
          <a:stretch>
            <a:fillRect/>
          </a:stretch>
        </p:blipFill>
        <p:spPr bwMode="auto">
          <a:xfrm>
            <a:off x="0" y="0"/>
            <a:ext cx="990600" cy="992188"/>
          </a:xfrm>
          <a:prstGeom prst="rect">
            <a:avLst/>
          </a:prstGeom>
          <a:noFill/>
          <a:ln w="9525">
            <a:noFill/>
            <a:miter lim="800000"/>
            <a:headEnd/>
            <a:tailEnd/>
          </a:ln>
        </p:spPr>
      </p:pic>
      <p:pic>
        <p:nvPicPr>
          <p:cNvPr id="12" name="Picture 4" descr="Microprocessor"/>
          <p:cNvPicPr>
            <a:picLocks noChangeAspect="1" noChangeArrowheads="1"/>
          </p:cNvPicPr>
          <p:nvPr userDrawn="1"/>
        </p:nvPicPr>
        <p:blipFill>
          <a:blip r:embed="rId12" cstate="print"/>
          <a:srcRect/>
          <a:stretch>
            <a:fillRect/>
          </a:stretch>
        </p:blipFill>
        <p:spPr bwMode="auto">
          <a:xfrm>
            <a:off x="7962900" y="0"/>
            <a:ext cx="1181100" cy="1066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hdr="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a:defRPr/>
            </a:pPr>
            <a:fld id="{7087957C-7EC9-46EF-AAA8-8F0B6172EF07}" type="datetime1">
              <a:rPr lang="zh-CN" altLang="en-US" smtClean="0"/>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a:defRPr/>
            </a:pPr>
            <a:r>
              <a:rPr lang="zh-CN" altLang="en-US"/>
              <a:t>第</a:t>
            </a:r>
            <a:r>
              <a:rPr lang="en-US" altLang="zh-CN"/>
              <a:t>2</a:t>
            </a:r>
            <a:r>
              <a:rPr lang="zh-CN" altLang="en-US"/>
              <a:t>章数制和编码</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ln>
          <a:effectLst/>
        </p:spPr>
        <p:txBody>
          <a:bodyPr vert="horz" wrap="square" lIns="91440" tIns="45720" rIns="91440" bIns="45720" numCol="1" anchor="t" anchorCtr="0" compatLnSpc="1"/>
          <a:lstStyle>
            <a:lvl1pPr algn="r">
              <a:defRPr sz="1000">
                <a:latin typeface="Arial" panose="020B0604020202020204" pitchFamily="34" charset="0"/>
              </a:defRPr>
            </a:lvl1pPr>
          </a:lstStyle>
          <a:p>
            <a:pPr>
              <a:defRPr/>
            </a:pPr>
            <a:fld id="{14BD3924-696E-4DAF-95EE-AB4E4413C4CB}" type="slidenum">
              <a:rPr lang="en-US" altLang="zh-CN" smtClean="0"/>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ln>
        </p:spPr>
        <p:txBody>
          <a:bodyPr wrap="none" anchor="ctr"/>
          <a:lstStyle/>
          <a:p>
            <a:pPr>
              <a:defRPr/>
            </a:pPr>
            <a:endParaRPr lang="zh-CN" altLang="en-US">
              <a:latin typeface="Arial" panose="020B0604020202020204" pitchFamily="34" charset="0"/>
            </a:endParaRPr>
          </a:p>
        </p:txBody>
      </p:sp>
      <p:pic>
        <p:nvPicPr>
          <p:cNvPr id="5122" name="Picture 2" descr="http://d3i5bpxkxvwmz.cloudfront.net/resized/images/remote/http_s.eeweb.com/articles/2013/01/30/High-Speed-High-Performance-Digital-System-1359564106_473_288_75.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1402" y="0"/>
            <a:ext cx="15825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0" y="0"/>
            <a:ext cx="1023938" cy="1032566"/>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hf hdr="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3.vml"/><Relationship Id="rId5" Type="http://schemas.openxmlformats.org/officeDocument/2006/relationships/slideLayout" Target="../slideLayouts/slideLayout18.xml"/><Relationship Id="rId4" Type="http://schemas.openxmlformats.org/officeDocument/2006/relationships/image" Target="../media/image15.wmf"/><Relationship Id="rId3" Type="http://schemas.openxmlformats.org/officeDocument/2006/relationships/oleObject" Target="../embeddings/oleObject8.bin"/><Relationship Id="rId2" Type="http://schemas.openxmlformats.org/officeDocument/2006/relationships/image" Target="../media/image14.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4.vml"/><Relationship Id="rId5" Type="http://schemas.openxmlformats.org/officeDocument/2006/relationships/slideLayout" Target="../slideLayouts/slideLayout18.xml"/><Relationship Id="rId4" Type="http://schemas.openxmlformats.org/officeDocument/2006/relationships/image" Target="../media/image17.wmf"/><Relationship Id="rId3" Type="http://schemas.openxmlformats.org/officeDocument/2006/relationships/oleObject" Target="../embeddings/oleObject10.bin"/><Relationship Id="rId2" Type="http://schemas.openxmlformats.org/officeDocument/2006/relationships/image" Target="../media/image16.wmf"/><Relationship Id="rId1"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5.vml"/><Relationship Id="rId3" Type="http://schemas.openxmlformats.org/officeDocument/2006/relationships/slideLayout" Target="../slideLayouts/slideLayout23.xml"/><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6.vml"/><Relationship Id="rId3" Type="http://schemas.openxmlformats.org/officeDocument/2006/relationships/slideLayout" Target="../slideLayouts/slideLayout18.xml"/><Relationship Id="rId2" Type="http://schemas.openxmlformats.org/officeDocument/2006/relationships/image" Target="../media/image20.wmf"/><Relationship Id="rId1"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image" Target="../media/image22.png"/><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7.vml"/><Relationship Id="rId3" Type="http://schemas.openxmlformats.org/officeDocument/2006/relationships/slideLayout" Target="../slideLayouts/slideLayout18.xml"/><Relationship Id="rId2" Type="http://schemas.openxmlformats.org/officeDocument/2006/relationships/image" Target="../media/image25.wmf"/><Relationship Id="rId1"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8.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8.vml"/><Relationship Id="rId3" Type="http://schemas.openxmlformats.org/officeDocument/2006/relationships/slideLayout" Target="../slideLayouts/slideLayout20.xml"/><Relationship Id="rId2" Type="http://schemas.openxmlformats.org/officeDocument/2006/relationships/image" Target="../media/image27.wmf"/><Relationship Id="rId1" Type="http://schemas.openxmlformats.org/officeDocument/2006/relationships/oleObject" Target="../embeddings/oleObject14.bin"/></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vmlDrawing" Target="../drawings/vmlDrawing9.vml"/><Relationship Id="rId4" Type="http://schemas.openxmlformats.org/officeDocument/2006/relationships/slideLayout" Target="../slideLayouts/slideLayout18.xml"/><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image" Target="../media/image31.jpeg"/><Relationship Id="rId1"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8.xml"/><Relationship Id="rId2" Type="http://schemas.openxmlformats.org/officeDocument/2006/relationships/image" Target="../media/image32.jpeg"/><Relationship Id="rId1" Type="http://schemas.openxmlformats.org/officeDocument/2006/relationships/hyperlink" Target="http://upload.wikimedia.org/wikipedia/en/3/39/Hamming.jpg" TargetMode="Externa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8.xml"/><Relationship Id="rId1" Type="http://schemas.openxmlformats.org/officeDocument/2006/relationships/image" Target="../media/image34.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image" Target="../media/image35.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8.xml"/><Relationship Id="rId2" Type="http://schemas.openxmlformats.org/officeDocument/2006/relationships/image" Target="../media/image37.png"/><Relationship Id="rId1" Type="http://schemas.openxmlformats.org/officeDocument/2006/relationships/image" Target="../media/image3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8.xml"/><Relationship Id="rId1" Type="http://schemas.openxmlformats.org/officeDocument/2006/relationships/image" Target="../media/image3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8.xml"/><Relationship Id="rId1"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8.xml"/><Relationship Id="rId1" Type="http://schemas.openxmlformats.org/officeDocument/2006/relationships/image" Target="../media/image4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11.wmf"/><Relationship Id="rId7" Type="http://schemas.openxmlformats.org/officeDocument/2006/relationships/oleObject" Target="../embeddings/oleObject5.bin"/><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3" Type="http://schemas.openxmlformats.org/officeDocument/2006/relationships/notesSlide" Target="../notesSlides/notesSlide7.xml"/><Relationship Id="rId12" Type="http://schemas.openxmlformats.org/officeDocument/2006/relationships/vmlDrawing" Target="../drawings/vmlDrawing2.vml"/><Relationship Id="rId11" Type="http://schemas.openxmlformats.org/officeDocument/2006/relationships/slideLayout" Target="../slideLayouts/slideLayout21.xml"/><Relationship Id="rId10" Type="http://schemas.openxmlformats.org/officeDocument/2006/relationships/image" Target="../media/image12.w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zh-CN" altLang="en-US" sz="4400"/>
              <a:t>第二章 数制和编码</a:t>
            </a:r>
            <a:endParaRPr lang="en-US" altLang="zh-CN" sz="4400"/>
          </a:p>
        </p:txBody>
      </p:sp>
      <p:sp>
        <p:nvSpPr>
          <p:cNvPr id="7171" name="Rectangle 3"/>
          <p:cNvSpPr>
            <a:spLocks noGrp="1" noChangeArrowheads="1"/>
          </p:cNvSpPr>
          <p:nvPr>
            <p:ph type="subTitle" idx="1"/>
          </p:nvPr>
        </p:nvSpPr>
        <p:spPr>
          <a:xfrm>
            <a:off x="849313" y="3049588"/>
            <a:ext cx="6248400" cy="2971800"/>
          </a:xfrm>
        </p:spPr>
        <p:txBody>
          <a:bodyPr/>
          <a:lstStyle/>
          <a:p>
            <a:pPr algn="ctr" eaLnBrk="1" hangingPunct="1"/>
            <a:r>
              <a:rPr lang="zh-CN" altLang="en-US" dirty="0"/>
              <a:t>数据的机器级表示</a:t>
            </a:r>
            <a:endParaRPr lang="en-US" altLang="zh-CN" dirty="0"/>
          </a:p>
          <a:p>
            <a:pPr algn="ctr" eaLnBrk="1" hangingPunct="1"/>
            <a:endParaRPr lang="en-US" altLang="zh-CN" dirty="0"/>
          </a:p>
          <a:p>
            <a:pPr algn="ctr"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p:spPr>
        <p:txBody>
          <a:bodyPr lIns="92075" tIns="46038" rIns="92075" bIns="46038" anchor="ctr"/>
          <a:lstStyle/>
          <a:p>
            <a:r>
              <a:rPr lang="zh-CN" altLang="en-US" dirty="0"/>
              <a:t>进位数制间的相互转换</a:t>
            </a:r>
            <a:endParaRPr lang="en-US" altLang="zh-CN" dirty="0"/>
          </a:p>
        </p:txBody>
      </p:sp>
      <p:sp>
        <p:nvSpPr>
          <p:cNvPr id="15364" name="Rectangle 3"/>
          <p:cNvSpPr>
            <a:spLocks noGrp="1" noChangeArrowheads="1"/>
          </p:cNvSpPr>
          <p:nvPr>
            <p:ph idx="1"/>
          </p:nvPr>
        </p:nvSpPr>
        <p:spPr>
          <a:xfrm>
            <a:off x="285750" y="1214437"/>
            <a:ext cx="8553450" cy="5222875"/>
          </a:xfrm>
          <a:noFill/>
        </p:spPr>
        <p:txBody>
          <a:bodyPr lIns="92075" tIns="46038" rIns="92075" bIns="46038"/>
          <a:lstStyle/>
          <a:p>
            <a:r>
              <a:rPr lang="zh-CN" altLang="en-US" sz="2800" b="1" dirty="0"/>
              <a:t>整数部分</a:t>
            </a:r>
            <a:r>
              <a:rPr lang="zh-CN" altLang="en-US" sz="2800" dirty="0">
                <a:solidFill>
                  <a:srgbClr val="FF0000"/>
                </a:solidFill>
              </a:rPr>
              <a:t>：</a:t>
            </a:r>
            <a:r>
              <a:rPr lang="zh-CN" altLang="en-US" sz="2800" b="1" dirty="0">
                <a:solidFill>
                  <a:srgbClr val="FF0000"/>
                </a:solidFill>
              </a:rPr>
              <a:t>除以基数取余法</a:t>
            </a:r>
            <a:endParaRPr lang="zh-CN" altLang="en-US" sz="2800" b="1" dirty="0">
              <a:solidFill>
                <a:srgbClr val="FF0000"/>
              </a:solidFill>
            </a:endParaRPr>
          </a:p>
          <a:p>
            <a:pPr lvl="1"/>
            <a:r>
              <a:rPr lang="en-US" altLang="zh-CN" sz="2400" dirty="0"/>
              <a:t>A-&gt;B</a:t>
            </a:r>
            <a:r>
              <a:rPr lang="zh-CN" altLang="en-US" sz="2400" dirty="0"/>
              <a:t>转换的理论基础</a:t>
            </a:r>
            <a:r>
              <a:rPr lang="en-US" altLang="zh-CN" sz="2400" dirty="0"/>
              <a:t>:</a:t>
            </a:r>
            <a:endParaRPr lang="en-US" altLang="zh-CN" sz="2400" dirty="0"/>
          </a:p>
          <a:p>
            <a:pPr lvl="2"/>
            <a:r>
              <a:rPr lang="en-US" altLang="zh-CN" sz="2400" dirty="0"/>
              <a:t>(</a:t>
            </a:r>
            <a:r>
              <a:rPr lang="en-US" altLang="zh-CN" sz="2400" i="1" dirty="0"/>
              <a:t>N</a:t>
            </a:r>
            <a:r>
              <a:rPr lang="en-US" altLang="zh-CN" sz="2400" i="1" baseline="-25000" dirty="0"/>
              <a:t>I</a:t>
            </a:r>
            <a:r>
              <a:rPr lang="en-US" altLang="zh-CN" sz="2400" dirty="0"/>
              <a:t>)</a:t>
            </a:r>
            <a:r>
              <a:rPr lang="en-US" altLang="zh-CN" sz="2400" i="1" baseline="-25000" dirty="0"/>
              <a:t>A</a:t>
            </a:r>
            <a:r>
              <a:rPr lang="en-US" altLang="zh-CN" sz="2400" i="1" dirty="0"/>
              <a:t> = b</a:t>
            </a:r>
            <a:r>
              <a:rPr lang="en-US" altLang="zh-CN" sz="2400" i="1" baseline="-25000" dirty="0"/>
              <a:t>n-1</a:t>
            </a:r>
            <a:r>
              <a:rPr lang="en-US" altLang="zh-CN" sz="2400" i="1" dirty="0"/>
              <a:t>B</a:t>
            </a:r>
            <a:r>
              <a:rPr lang="en-US" altLang="zh-CN" sz="2400" i="1" baseline="30000" dirty="0"/>
              <a:t>n-1</a:t>
            </a:r>
            <a:r>
              <a:rPr lang="en-US" altLang="zh-CN" sz="2400" i="1" dirty="0"/>
              <a:t> + </a:t>
            </a:r>
            <a:r>
              <a:rPr lang="en-US" altLang="zh-CN" sz="2400" i="1" dirty="0">
                <a:latin typeface="Times New Roman" panose="02020603050405020304" pitchFamily="18" charset="0"/>
              </a:rPr>
              <a:t>…</a:t>
            </a:r>
            <a:r>
              <a:rPr lang="en-US" altLang="zh-CN" sz="2400" i="1" dirty="0"/>
              <a:t> + b</a:t>
            </a:r>
            <a:r>
              <a:rPr lang="en-US" altLang="zh-CN" sz="2400" i="1" baseline="-25000" dirty="0"/>
              <a:t>0</a:t>
            </a:r>
            <a:r>
              <a:rPr lang="en-US" altLang="zh-CN" sz="2400" i="1" dirty="0"/>
              <a:t>B</a:t>
            </a:r>
            <a:r>
              <a:rPr lang="en-US" altLang="zh-CN" sz="2400" i="1" baseline="30000" dirty="0"/>
              <a:t>0</a:t>
            </a:r>
            <a:r>
              <a:rPr lang="en-US" altLang="zh-CN" sz="2000" i="1" dirty="0"/>
              <a:t> 		</a:t>
            </a:r>
            <a:endParaRPr lang="en-US" altLang="zh-CN" sz="2000" dirty="0"/>
          </a:p>
          <a:p>
            <a:pPr lvl="3">
              <a:buFont typeface="Wingdings" panose="05000000000000000000" pitchFamily="2" charset="2"/>
              <a:buNone/>
            </a:pPr>
            <a:r>
              <a:rPr lang="zh-CN" altLang="en-US" dirty="0"/>
              <a:t>这里</a:t>
            </a:r>
            <a:r>
              <a:rPr lang="en-US" altLang="zh-CN" dirty="0"/>
              <a:t>, </a:t>
            </a:r>
            <a:r>
              <a:rPr lang="en-US" altLang="zh-CN" i="1" dirty="0"/>
              <a:t>b</a:t>
            </a:r>
            <a:r>
              <a:rPr lang="en-US" altLang="zh-CN" i="1" baseline="-25000" dirty="0"/>
              <a:t>i</a:t>
            </a:r>
            <a:r>
              <a:rPr lang="en-US" altLang="zh-CN" dirty="0">
                <a:latin typeface="Times New Roman" panose="02020603050405020304" pitchFamily="18" charset="0"/>
              </a:rPr>
              <a:t>’</a:t>
            </a:r>
            <a:r>
              <a:rPr lang="en-US" altLang="zh-CN" dirty="0"/>
              <a:t>s represents the digits of (</a:t>
            </a:r>
            <a:r>
              <a:rPr lang="en-US" altLang="zh-CN" i="1" dirty="0"/>
              <a:t>N</a:t>
            </a:r>
            <a:r>
              <a:rPr lang="en-US" altLang="zh-CN" i="1" baseline="-25000" dirty="0"/>
              <a:t>I</a:t>
            </a:r>
            <a:r>
              <a:rPr lang="en-US" altLang="zh-CN" dirty="0"/>
              <a:t>)</a:t>
            </a:r>
            <a:r>
              <a:rPr lang="en-US" altLang="zh-CN" i="1" baseline="-25000" dirty="0"/>
              <a:t>B</a:t>
            </a:r>
            <a:r>
              <a:rPr lang="en-US" altLang="zh-CN" i="1" dirty="0"/>
              <a:t> </a:t>
            </a:r>
            <a:r>
              <a:rPr lang="en-US" altLang="zh-CN" dirty="0"/>
              <a:t>in base </a:t>
            </a:r>
            <a:r>
              <a:rPr lang="en-US" altLang="zh-CN" i="1" dirty="0"/>
              <a:t>A</a:t>
            </a:r>
            <a:r>
              <a:rPr lang="en-US" altLang="zh-CN" dirty="0"/>
              <a:t>.</a:t>
            </a:r>
            <a:endParaRPr lang="en-US" altLang="zh-CN" dirty="0"/>
          </a:p>
          <a:p>
            <a:pPr lvl="2"/>
            <a:r>
              <a:rPr lang="en-US" altLang="zh-CN" sz="2000" i="1" dirty="0"/>
              <a:t>N</a:t>
            </a:r>
            <a:r>
              <a:rPr lang="en-US" altLang="zh-CN" sz="2000" i="1" baseline="-25000" dirty="0"/>
              <a:t>I</a:t>
            </a:r>
            <a:r>
              <a:rPr lang="en-US" altLang="zh-CN" sz="2000" dirty="0"/>
              <a:t> </a:t>
            </a:r>
            <a:r>
              <a:rPr lang="en-US" altLang="zh-CN" sz="2000" dirty="0">
                <a:latin typeface="Symbol" panose="05050102010706020507" pitchFamily="18" charset="2"/>
              </a:rPr>
              <a:t>/ </a:t>
            </a:r>
            <a:r>
              <a:rPr lang="en-US" altLang="zh-CN" sz="2000" i="1" dirty="0">
                <a:latin typeface="Symbol" panose="05050102010706020507" pitchFamily="18" charset="2"/>
              </a:rPr>
              <a:t>B</a:t>
            </a:r>
            <a:r>
              <a:rPr lang="en-US" altLang="zh-CN" sz="2000" dirty="0">
                <a:latin typeface="Symbol" panose="05050102010706020507" pitchFamily="18" charset="2"/>
              </a:rPr>
              <a:t>  = (</a:t>
            </a:r>
            <a:r>
              <a:rPr lang="en-US" altLang="zh-CN" sz="2000" i="1" dirty="0"/>
              <a:t>b</a:t>
            </a:r>
            <a:r>
              <a:rPr lang="en-US" altLang="zh-CN" sz="2000" i="1" baseline="-25000" dirty="0"/>
              <a:t>n-1</a:t>
            </a:r>
            <a:r>
              <a:rPr lang="en-US" altLang="zh-CN" sz="2000" i="1" dirty="0"/>
              <a:t>B</a:t>
            </a:r>
            <a:r>
              <a:rPr lang="en-US" altLang="zh-CN" sz="2000" i="1" baseline="30000" dirty="0"/>
              <a:t>n-1</a:t>
            </a:r>
            <a:r>
              <a:rPr lang="en-US" altLang="zh-CN" sz="2000" i="1" dirty="0"/>
              <a:t> + </a:t>
            </a:r>
            <a:r>
              <a:rPr lang="en-US" altLang="zh-CN" sz="2000" i="1" dirty="0">
                <a:latin typeface="Times New Roman" panose="02020603050405020304" pitchFamily="18" charset="0"/>
              </a:rPr>
              <a:t>…</a:t>
            </a:r>
            <a:r>
              <a:rPr lang="en-US" altLang="zh-CN" sz="2000" i="1" dirty="0"/>
              <a:t> + b</a:t>
            </a:r>
            <a:r>
              <a:rPr lang="en-US" altLang="zh-CN" sz="2000" i="1" baseline="-25000" dirty="0"/>
              <a:t>1</a:t>
            </a:r>
            <a:r>
              <a:rPr lang="en-US" altLang="zh-CN" sz="2000" i="1" dirty="0"/>
              <a:t>B</a:t>
            </a:r>
            <a:r>
              <a:rPr lang="en-US" altLang="zh-CN" sz="2000" i="1" baseline="30000" dirty="0"/>
              <a:t>1</a:t>
            </a:r>
            <a:r>
              <a:rPr lang="en-US" altLang="zh-CN" sz="2000" i="1" dirty="0"/>
              <a:t> + b</a:t>
            </a:r>
            <a:r>
              <a:rPr lang="en-US" altLang="zh-CN" sz="2000" i="1" baseline="-25000" dirty="0"/>
              <a:t>0</a:t>
            </a:r>
            <a:r>
              <a:rPr lang="en-US" altLang="zh-CN" sz="2000" i="1" dirty="0"/>
              <a:t>B</a:t>
            </a:r>
            <a:r>
              <a:rPr lang="en-US" altLang="zh-CN" sz="2000" i="1" baseline="30000" dirty="0"/>
              <a:t>0</a:t>
            </a:r>
            <a:r>
              <a:rPr lang="en-US" altLang="zh-CN" sz="2000" i="1" dirty="0"/>
              <a:t> </a:t>
            </a:r>
            <a:r>
              <a:rPr lang="en-US" altLang="zh-CN" sz="2000" dirty="0"/>
              <a:t>) / </a:t>
            </a:r>
            <a:r>
              <a:rPr lang="en-US" altLang="zh-CN" sz="2000" i="1" dirty="0"/>
              <a:t>B</a:t>
            </a:r>
            <a:endParaRPr lang="en-US" altLang="zh-CN" sz="2000" dirty="0"/>
          </a:p>
          <a:p>
            <a:pPr lvl="3">
              <a:buFont typeface="Wingdings" panose="05000000000000000000" pitchFamily="2" charset="2"/>
              <a:buNone/>
            </a:pPr>
            <a:r>
              <a:rPr lang="en-US" altLang="zh-CN" dirty="0"/>
              <a:t> =  (</a:t>
            </a:r>
            <a:r>
              <a:rPr lang="zh-CN" altLang="en-US" dirty="0"/>
              <a:t>商 </a:t>
            </a:r>
            <a:r>
              <a:rPr lang="en-US" altLang="zh-CN" i="1" dirty="0"/>
              <a:t>Q</a:t>
            </a:r>
            <a:r>
              <a:rPr lang="en-US" altLang="zh-CN" i="1" baseline="-25000" dirty="0"/>
              <a:t>1</a:t>
            </a:r>
            <a:r>
              <a:rPr lang="en-US" altLang="zh-CN" dirty="0"/>
              <a:t>: </a:t>
            </a:r>
            <a:r>
              <a:rPr lang="en-US" altLang="zh-CN" i="1" dirty="0"/>
              <a:t>b</a:t>
            </a:r>
            <a:r>
              <a:rPr lang="en-US" altLang="zh-CN" i="1" baseline="-25000" dirty="0"/>
              <a:t>n-1</a:t>
            </a:r>
            <a:r>
              <a:rPr lang="en-US" altLang="zh-CN" i="1" dirty="0"/>
              <a:t>B</a:t>
            </a:r>
            <a:r>
              <a:rPr lang="en-US" altLang="zh-CN" i="1" baseline="30000" dirty="0"/>
              <a:t>n-2</a:t>
            </a:r>
            <a:r>
              <a:rPr lang="en-US" altLang="zh-CN" i="1" dirty="0"/>
              <a:t> + </a:t>
            </a:r>
            <a:r>
              <a:rPr lang="en-US" altLang="zh-CN" i="1" dirty="0">
                <a:latin typeface="Times New Roman" panose="02020603050405020304" pitchFamily="18" charset="0"/>
              </a:rPr>
              <a:t>…</a:t>
            </a:r>
            <a:r>
              <a:rPr lang="en-US" altLang="zh-CN" i="1" dirty="0"/>
              <a:t> + b</a:t>
            </a:r>
            <a:r>
              <a:rPr lang="en-US" altLang="zh-CN" i="1" baseline="-25000" dirty="0"/>
              <a:t>1</a:t>
            </a:r>
            <a:r>
              <a:rPr lang="en-US" altLang="zh-CN" i="1" dirty="0"/>
              <a:t>B</a:t>
            </a:r>
            <a:r>
              <a:rPr lang="en-US" altLang="zh-CN" i="1" baseline="30000" dirty="0"/>
              <a:t>0</a:t>
            </a:r>
            <a:r>
              <a:rPr lang="en-US" altLang="zh-CN" i="1" dirty="0"/>
              <a:t> ) + </a:t>
            </a:r>
            <a:r>
              <a:rPr lang="en-US" altLang="zh-CN" dirty="0"/>
              <a:t>(</a:t>
            </a:r>
            <a:r>
              <a:rPr lang="zh-CN" altLang="en-US" dirty="0"/>
              <a:t>余数 </a:t>
            </a:r>
            <a:r>
              <a:rPr lang="en-US" altLang="zh-CN" i="1" dirty="0"/>
              <a:t>R</a:t>
            </a:r>
            <a:r>
              <a:rPr lang="en-US" altLang="zh-CN" i="1" baseline="-25000" dirty="0"/>
              <a:t>0</a:t>
            </a:r>
            <a:r>
              <a:rPr lang="en-US" altLang="zh-CN" dirty="0"/>
              <a:t>:</a:t>
            </a:r>
            <a:r>
              <a:rPr lang="en-US" altLang="zh-CN" i="1" dirty="0"/>
              <a:t> b</a:t>
            </a:r>
            <a:r>
              <a:rPr lang="en-US" altLang="zh-CN" i="1" baseline="-25000" dirty="0"/>
              <a:t>0</a:t>
            </a:r>
            <a:r>
              <a:rPr lang="en-US" altLang="zh-CN" i="1" dirty="0"/>
              <a:t>)</a:t>
            </a:r>
            <a:endParaRPr lang="en-US" altLang="zh-CN" i="1" dirty="0"/>
          </a:p>
          <a:p>
            <a:pPr lvl="2"/>
            <a:r>
              <a:rPr lang="zh-CN" altLang="en-US" sz="2400" dirty="0"/>
              <a:t>一般来说</a:t>
            </a:r>
            <a:r>
              <a:rPr lang="en-US" altLang="zh-CN" sz="2400" dirty="0"/>
              <a:t>, (</a:t>
            </a:r>
            <a:r>
              <a:rPr lang="en-US" altLang="zh-CN" sz="2400" i="1" dirty="0"/>
              <a:t>b</a:t>
            </a:r>
            <a:r>
              <a:rPr lang="en-US" altLang="zh-CN" sz="2400" i="1" baseline="-25000" dirty="0"/>
              <a:t>i</a:t>
            </a:r>
            <a:r>
              <a:rPr lang="en-US" altLang="zh-CN" sz="2400" dirty="0"/>
              <a:t>)</a:t>
            </a:r>
            <a:r>
              <a:rPr lang="en-US" altLang="zh-CN" sz="2400" i="1" baseline="-25000" dirty="0"/>
              <a:t>A</a:t>
            </a:r>
            <a:r>
              <a:rPr lang="en-US" altLang="zh-CN" sz="2400" i="1" dirty="0"/>
              <a:t> </a:t>
            </a:r>
            <a:r>
              <a:rPr lang="zh-CN" altLang="en-US" sz="2400" dirty="0"/>
              <a:t>就是</a:t>
            </a:r>
            <a:r>
              <a:rPr lang="en-US" altLang="zh-CN" sz="2400" i="1" dirty="0" err="1"/>
              <a:t>Q</a:t>
            </a:r>
            <a:r>
              <a:rPr lang="en-US" altLang="zh-CN" sz="2400" i="1" baseline="-25000" dirty="0" err="1"/>
              <a:t>i</a:t>
            </a:r>
            <a:r>
              <a:rPr lang="en-US" altLang="zh-CN" sz="2400" i="1" dirty="0"/>
              <a:t> </a:t>
            </a:r>
            <a:r>
              <a:rPr lang="zh-CN" altLang="en-US" sz="2400" i="1" dirty="0"/>
              <a:t>除以</a:t>
            </a:r>
            <a:r>
              <a:rPr lang="en-US" altLang="zh-CN" sz="2400" dirty="0"/>
              <a:t>(</a:t>
            </a:r>
            <a:r>
              <a:rPr lang="en-US" altLang="zh-CN" sz="2400" i="1" dirty="0"/>
              <a:t>B</a:t>
            </a:r>
            <a:r>
              <a:rPr lang="en-US" altLang="zh-CN" sz="2400" dirty="0"/>
              <a:t>)</a:t>
            </a:r>
            <a:r>
              <a:rPr lang="en-US" altLang="zh-CN" sz="2400" i="1" baseline="-25000" dirty="0"/>
              <a:t>A</a:t>
            </a:r>
            <a:r>
              <a:rPr lang="zh-CN" altLang="en-US" sz="2400" i="1" dirty="0"/>
              <a:t> 的</a:t>
            </a:r>
            <a:r>
              <a:rPr lang="zh-CN" altLang="en-US" sz="2400" i="1" dirty="0">
                <a:solidFill>
                  <a:srgbClr val="FF0000"/>
                </a:solidFill>
              </a:rPr>
              <a:t>余数</a:t>
            </a:r>
            <a:r>
              <a:rPr lang="en-US" altLang="zh-CN" sz="2400" i="1" dirty="0" err="1"/>
              <a:t>R</a:t>
            </a:r>
            <a:r>
              <a:rPr lang="en-US" altLang="zh-CN" sz="2400" i="1" baseline="-25000" dirty="0" err="1"/>
              <a:t>i</a:t>
            </a:r>
            <a:r>
              <a:rPr lang="en-US" altLang="zh-CN" sz="2400" i="1" dirty="0"/>
              <a:t>.</a:t>
            </a:r>
            <a:endParaRPr lang="en-US" altLang="zh-CN" sz="2400" i="1" dirty="0"/>
          </a:p>
          <a:p>
            <a:pPr lvl="1">
              <a:lnSpc>
                <a:spcPct val="90000"/>
              </a:lnSpc>
            </a:pPr>
            <a:r>
              <a:rPr lang="zh-CN" altLang="en-US" sz="2400" b="1" dirty="0"/>
              <a:t>转换过程</a:t>
            </a:r>
            <a:endParaRPr lang="zh-CN" altLang="en-US" sz="2400" dirty="0"/>
          </a:p>
          <a:p>
            <a:pPr lvl="2">
              <a:lnSpc>
                <a:spcPct val="90000"/>
              </a:lnSpc>
              <a:buNone/>
            </a:pPr>
            <a:r>
              <a:rPr lang="en-US" altLang="zh-CN" sz="2400" dirty="0"/>
              <a:t>1. (</a:t>
            </a:r>
            <a:r>
              <a:rPr lang="en-US" altLang="zh-CN" sz="2400" i="1" dirty="0"/>
              <a:t>N</a:t>
            </a:r>
            <a:r>
              <a:rPr lang="en-US" altLang="zh-CN" sz="2400" i="1" baseline="-25000" dirty="0"/>
              <a:t>I</a:t>
            </a:r>
            <a:r>
              <a:rPr lang="en-US" altLang="zh-CN" sz="2400" dirty="0"/>
              <a:t>)</a:t>
            </a:r>
            <a:r>
              <a:rPr lang="en-US" altLang="zh-CN" sz="2400" i="1" baseline="-25000" dirty="0"/>
              <a:t>A</a:t>
            </a:r>
            <a:r>
              <a:rPr lang="en-US" altLang="zh-CN" sz="2400" i="1" dirty="0"/>
              <a:t> </a:t>
            </a:r>
            <a:r>
              <a:rPr lang="zh-CN" altLang="en-US" sz="2400" dirty="0"/>
              <a:t>除以</a:t>
            </a:r>
            <a:r>
              <a:rPr lang="en-US" altLang="zh-CN" sz="2400" dirty="0"/>
              <a:t> (</a:t>
            </a:r>
            <a:r>
              <a:rPr lang="en-US" altLang="zh-CN" sz="2400" i="1" dirty="0"/>
              <a:t>B</a:t>
            </a:r>
            <a:r>
              <a:rPr lang="en-US" altLang="zh-CN" sz="2400" dirty="0"/>
              <a:t>)</a:t>
            </a:r>
            <a:r>
              <a:rPr lang="en-US" altLang="zh-CN" sz="2400" i="1" baseline="-25000" dirty="0"/>
              <a:t>A</a:t>
            </a:r>
            <a:r>
              <a:rPr lang="en-US" altLang="zh-CN" sz="2400" dirty="0"/>
              <a:t>, </a:t>
            </a:r>
            <a:r>
              <a:rPr lang="zh-CN" altLang="en-US" sz="2400" dirty="0"/>
              <a:t>得到</a:t>
            </a:r>
            <a:r>
              <a:rPr lang="en-US" altLang="zh-CN" sz="2400" i="1" dirty="0"/>
              <a:t>Q</a:t>
            </a:r>
            <a:r>
              <a:rPr lang="en-US" altLang="zh-CN" sz="2400" i="1" baseline="-25000" dirty="0"/>
              <a:t>1</a:t>
            </a:r>
            <a:r>
              <a:rPr lang="en-US" altLang="zh-CN" sz="2400" i="1" dirty="0"/>
              <a:t> </a:t>
            </a:r>
            <a:r>
              <a:rPr lang="zh-CN" altLang="en-US" sz="2400" i="1" dirty="0"/>
              <a:t>和 </a:t>
            </a:r>
            <a:r>
              <a:rPr lang="en-US" altLang="zh-CN" sz="2400" i="1" dirty="0"/>
              <a:t>R</a:t>
            </a:r>
            <a:r>
              <a:rPr lang="en-US" altLang="zh-CN" sz="2400" i="1" baseline="-25000" dirty="0"/>
              <a:t>0</a:t>
            </a:r>
            <a:r>
              <a:rPr lang="zh-CN" altLang="en-US" sz="2400" i="1" dirty="0"/>
              <a:t>。</a:t>
            </a:r>
            <a:endParaRPr lang="en-US" altLang="zh-CN" sz="2400" i="1" dirty="0"/>
          </a:p>
          <a:p>
            <a:pPr lvl="2">
              <a:lnSpc>
                <a:spcPct val="90000"/>
              </a:lnSpc>
              <a:buNone/>
            </a:pPr>
            <a:r>
              <a:rPr lang="en-US" altLang="zh-CN" sz="2400" i="1" dirty="0"/>
              <a:t>    </a:t>
            </a:r>
            <a:r>
              <a:rPr lang="en-US" altLang="zh-CN" sz="2400" dirty="0"/>
              <a:t>R</a:t>
            </a:r>
            <a:r>
              <a:rPr lang="en-US" altLang="zh-CN" sz="2400" baseline="-25000" dirty="0"/>
              <a:t>0</a:t>
            </a:r>
            <a:r>
              <a:rPr lang="en-US" altLang="zh-CN" sz="2400" dirty="0"/>
              <a:t> </a:t>
            </a:r>
            <a:r>
              <a:rPr lang="zh-CN" altLang="en-US" sz="2400" dirty="0"/>
              <a:t>是结果的最低位（</a:t>
            </a:r>
            <a:r>
              <a:rPr lang="en-US" altLang="zh-CN" sz="2400" dirty="0"/>
              <a:t>LSD</a:t>
            </a:r>
            <a:r>
              <a:rPr lang="zh-CN" altLang="en-US" sz="2400" dirty="0"/>
              <a:t>）</a:t>
            </a:r>
            <a:r>
              <a:rPr lang="en-US" altLang="zh-CN" sz="2400" i="1" dirty="0"/>
              <a:t>d</a:t>
            </a:r>
            <a:r>
              <a:rPr lang="en-US" altLang="zh-CN" sz="2400" i="1" baseline="-25000" dirty="0"/>
              <a:t>0</a:t>
            </a:r>
            <a:r>
              <a:rPr lang="zh-CN" altLang="en-US" sz="2400" dirty="0"/>
              <a:t>。</a:t>
            </a:r>
            <a:endParaRPr lang="en-US" altLang="zh-CN" sz="2400" dirty="0"/>
          </a:p>
          <a:p>
            <a:pPr lvl="2">
              <a:lnSpc>
                <a:spcPct val="90000"/>
              </a:lnSpc>
              <a:buNone/>
            </a:pPr>
            <a:r>
              <a:rPr lang="en-US" altLang="zh-CN" sz="2400" dirty="0"/>
              <a:t>2. </a:t>
            </a:r>
            <a:r>
              <a:rPr lang="zh-CN" altLang="en-US" sz="2400" dirty="0"/>
              <a:t>计算</a:t>
            </a:r>
            <a:r>
              <a:rPr lang="en-US" altLang="zh-CN" sz="2400" i="1" dirty="0"/>
              <a:t>d</a:t>
            </a:r>
            <a:r>
              <a:rPr lang="en-US" altLang="zh-CN" sz="2400" i="1" baseline="-25000" dirty="0"/>
              <a:t>i</a:t>
            </a:r>
            <a:r>
              <a:rPr lang="en-US" altLang="zh-CN" sz="2400" dirty="0"/>
              <a:t>, </a:t>
            </a:r>
            <a:r>
              <a:rPr lang="en-US" altLang="zh-CN" sz="2400" i="1" dirty="0" err="1"/>
              <a:t>i</a:t>
            </a:r>
            <a:r>
              <a:rPr lang="en-US" altLang="zh-CN" sz="2400" dirty="0"/>
              <a:t> = 1 </a:t>
            </a:r>
            <a:r>
              <a:rPr lang="en-US" altLang="zh-CN" sz="2400" dirty="0">
                <a:latin typeface="Times New Roman" panose="02020603050405020304" pitchFamily="18" charset="0"/>
              </a:rPr>
              <a:t>…</a:t>
            </a:r>
            <a:r>
              <a:rPr lang="en-US" altLang="zh-CN" sz="2400" dirty="0"/>
              <a:t> </a:t>
            </a:r>
            <a:r>
              <a:rPr lang="en-US" altLang="zh-CN" sz="2400" i="1" dirty="0"/>
              <a:t>n</a:t>
            </a:r>
            <a:r>
              <a:rPr lang="en-US" altLang="zh-CN" sz="2400" dirty="0"/>
              <a:t> </a:t>
            </a:r>
            <a:r>
              <a:rPr lang="en-US" altLang="zh-CN" sz="2400" dirty="0">
                <a:latin typeface="Times New Roman" panose="02020603050405020304" pitchFamily="18" charset="0"/>
              </a:rPr>
              <a:t>–</a:t>
            </a:r>
            <a:r>
              <a:rPr lang="en-US" altLang="zh-CN" sz="2400" dirty="0"/>
              <a:t> 1</a:t>
            </a:r>
            <a:endParaRPr lang="en-US" altLang="zh-CN" sz="2400" dirty="0"/>
          </a:p>
          <a:p>
            <a:pPr lvl="2">
              <a:lnSpc>
                <a:spcPct val="90000"/>
              </a:lnSpc>
              <a:buNone/>
            </a:pPr>
            <a:r>
              <a:rPr lang="en-US" altLang="zh-CN" sz="2400" i="1" dirty="0"/>
              <a:t>   </a:t>
            </a:r>
            <a:r>
              <a:rPr lang="zh-CN" altLang="en-US" sz="2400" i="1" dirty="0"/>
              <a:t>用</a:t>
            </a:r>
            <a:r>
              <a:rPr lang="en-US" altLang="zh-CN" sz="2400" i="1" dirty="0"/>
              <a:t>Q</a:t>
            </a:r>
            <a:r>
              <a:rPr lang="en-US" altLang="zh-CN" sz="2400" i="1" baseline="-25000" dirty="0"/>
              <a:t>i</a:t>
            </a:r>
            <a:r>
              <a:rPr lang="en-US" altLang="zh-CN" sz="2400" dirty="0"/>
              <a:t> </a:t>
            </a:r>
            <a:r>
              <a:rPr lang="zh-CN" altLang="en-US" sz="2400" dirty="0"/>
              <a:t>除以 </a:t>
            </a:r>
            <a:r>
              <a:rPr lang="en-US" altLang="zh-CN" sz="2400" dirty="0"/>
              <a:t>(</a:t>
            </a:r>
            <a:r>
              <a:rPr lang="en-US" altLang="zh-CN" sz="2400" i="1" dirty="0"/>
              <a:t>B</a:t>
            </a:r>
            <a:r>
              <a:rPr lang="en-US" altLang="zh-CN" sz="2400" dirty="0"/>
              <a:t>)</a:t>
            </a:r>
            <a:r>
              <a:rPr lang="en-US" altLang="zh-CN" sz="2400" i="1" baseline="-25000" dirty="0"/>
              <a:t>A</a:t>
            </a:r>
            <a:r>
              <a:rPr lang="en-US" altLang="zh-CN" sz="2400" dirty="0"/>
              <a:t>, </a:t>
            </a:r>
            <a:r>
              <a:rPr lang="zh-CN" altLang="en-US" sz="2400" dirty="0"/>
              <a:t>得到 </a:t>
            </a:r>
            <a:r>
              <a:rPr lang="en-US" altLang="zh-CN" sz="2400" i="1" dirty="0"/>
              <a:t>Q</a:t>
            </a:r>
            <a:r>
              <a:rPr lang="en-US" altLang="zh-CN" sz="2400" i="1" baseline="-25000" dirty="0"/>
              <a:t>i+1</a:t>
            </a:r>
            <a:r>
              <a:rPr lang="en-US" altLang="zh-CN" sz="2400" dirty="0"/>
              <a:t> </a:t>
            </a:r>
            <a:r>
              <a:rPr lang="zh-CN" altLang="en-US" sz="2400" dirty="0"/>
              <a:t>和</a:t>
            </a:r>
            <a:r>
              <a:rPr lang="en-US" altLang="zh-CN" sz="2400" i="1" dirty="0" err="1"/>
              <a:t>R</a:t>
            </a:r>
            <a:r>
              <a:rPr lang="en-US" altLang="zh-CN" sz="2400" i="1" baseline="-25000" dirty="0" err="1"/>
              <a:t>i</a:t>
            </a:r>
            <a:r>
              <a:rPr lang="en-US" altLang="zh-CN" sz="2400" dirty="0"/>
              <a:t>, </a:t>
            </a:r>
            <a:r>
              <a:rPr lang="en-US" altLang="zh-CN" sz="2400" i="1" dirty="0" err="1"/>
              <a:t>R</a:t>
            </a:r>
            <a:r>
              <a:rPr lang="en-US" altLang="zh-CN" sz="2400" i="1" baseline="-25000" dirty="0" err="1"/>
              <a:t>i</a:t>
            </a:r>
            <a:r>
              <a:rPr lang="en-US" altLang="zh-CN" sz="2400" dirty="0"/>
              <a:t> </a:t>
            </a:r>
            <a:r>
              <a:rPr lang="zh-CN" altLang="en-US" sz="2400" dirty="0"/>
              <a:t>就是</a:t>
            </a:r>
            <a:r>
              <a:rPr lang="en-US" altLang="zh-CN" sz="2400" i="1" dirty="0"/>
              <a:t>d</a:t>
            </a:r>
            <a:r>
              <a:rPr lang="en-US" altLang="zh-CN" sz="2400" i="1" baseline="-25000" dirty="0"/>
              <a:t>i</a:t>
            </a:r>
            <a:r>
              <a:rPr lang="zh-CN" altLang="en-US" sz="2400" dirty="0"/>
              <a:t>。</a:t>
            </a:r>
            <a:endParaRPr lang="en-US" altLang="zh-CN" sz="2400" dirty="0"/>
          </a:p>
          <a:p>
            <a:pPr lvl="2">
              <a:lnSpc>
                <a:spcPct val="90000"/>
              </a:lnSpc>
              <a:buNone/>
            </a:pPr>
            <a:r>
              <a:rPr lang="en-US" altLang="zh-CN" sz="2400" dirty="0"/>
              <a:t>3. </a:t>
            </a:r>
            <a:r>
              <a:rPr lang="zh-CN" altLang="en-US" sz="2400" dirty="0"/>
              <a:t>当</a:t>
            </a:r>
            <a:r>
              <a:rPr lang="en-US" altLang="zh-CN" sz="2400" i="1" dirty="0"/>
              <a:t>Q</a:t>
            </a:r>
            <a:r>
              <a:rPr lang="en-US" altLang="zh-CN" sz="2400" i="1" baseline="-25000" dirty="0"/>
              <a:t>i+1</a:t>
            </a:r>
            <a:r>
              <a:rPr lang="en-US" altLang="zh-CN" sz="2400" dirty="0"/>
              <a:t> = 0</a:t>
            </a:r>
            <a:r>
              <a:rPr lang="zh-CN" altLang="en-US" sz="2400" dirty="0"/>
              <a:t>时，停止过程</a:t>
            </a:r>
            <a:r>
              <a:rPr lang="en-US" altLang="zh-CN" sz="2400" dirty="0"/>
              <a:t>.</a:t>
            </a:r>
            <a:endParaRPr lang="zh-CN" altLang="en-US" sz="2400" dirty="0"/>
          </a:p>
          <a:p>
            <a:pPr lvl="1"/>
            <a:endParaRPr lang="en-US" altLang="zh-CN" sz="2800" i="1" dirty="0"/>
          </a:p>
        </p:txBody>
      </p:sp>
      <p:sp>
        <p:nvSpPr>
          <p:cNvPr id="6" name="日期占位符 5"/>
          <p:cNvSpPr>
            <a:spLocks noGrp="1"/>
          </p:cNvSpPr>
          <p:nvPr>
            <p:ph type="dt" sz="half" idx="10"/>
          </p:nvPr>
        </p:nvSpPr>
        <p:spPr/>
        <p:txBody>
          <a:bodyPr/>
          <a:lstStyle/>
          <a:p>
            <a:pPr>
              <a:defRPr/>
            </a:pPr>
            <a:fld id="{7E331767-7C9C-4664-A7C3-6D298768558F}" type="datetime1">
              <a:rPr lang="zh-CN" altLang="en-US" smtClean="0"/>
            </a:fld>
            <a:endParaRPr lang="en-US" altLang="zh-CN"/>
          </a:p>
        </p:txBody>
      </p:sp>
      <p:sp>
        <p:nvSpPr>
          <p:cNvPr id="15362"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15365" name="灯片编号占位符 6"/>
          <p:cNvSpPr>
            <a:spLocks noGrp="1"/>
          </p:cNvSpPr>
          <p:nvPr>
            <p:ph type="sldNum" sz="quarter" idx="12"/>
          </p:nvPr>
        </p:nvSpPr>
        <p:spPr>
          <a:noFill/>
        </p:spPr>
        <p:txBody>
          <a:bodyPr/>
          <a:lstStyle/>
          <a:p>
            <a:fld id="{7A40CBDB-11DE-48A8-9B5F-739928953766}"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9" name="Rectangle 19"/>
          <p:cNvSpPr>
            <a:spLocks noGrp="1" noChangeArrowheads="1"/>
          </p:cNvSpPr>
          <p:nvPr>
            <p:ph type="title"/>
          </p:nvPr>
        </p:nvSpPr>
        <p:spPr>
          <a:xfrm>
            <a:off x="1104900" y="0"/>
            <a:ext cx="5853987" cy="914400"/>
          </a:xfrm>
        </p:spPr>
        <p:txBody>
          <a:bodyPr/>
          <a:lstStyle/>
          <a:p>
            <a:r>
              <a:rPr lang="zh-CN" altLang="en-US" dirty="0"/>
              <a:t>进位数制间的相互转换</a:t>
            </a:r>
            <a:endParaRPr lang="zh-CN" altLang="en-US" dirty="0"/>
          </a:p>
        </p:txBody>
      </p:sp>
      <p:sp>
        <p:nvSpPr>
          <p:cNvPr id="102420" name="Rectangle 20"/>
          <p:cNvSpPr>
            <a:spLocks noGrp="1" noChangeArrowheads="1"/>
          </p:cNvSpPr>
          <p:nvPr>
            <p:ph idx="1"/>
          </p:nvPr>
        </p:nvSpPr>
        <p:spPr>
          <a:xfrm>
            <a:off x="304800" y="1385888"/>
            <a:ext cx="8640763" cy="602952"/>
          </a:xfrm>
        </p:spPr>
        <p:txBody>
          <a:bodyPr/>
          <a:lstStyle/>
          <a:p>
            <a:r>
              <a:rPr lang="zh-CN" altLang="en-US" dirty="0"/>
              <a:t>例（十进制整数转换成二进制）：</a:t>
            </a:r>
            <a:endParaRPr lang="zh-CN" altLang="en-US" dirty="0"/>
          </a:p>
        </p:txBody>
      </p:sp>
      <p:sp>
        <p:nvSpPr>
          <p:cNvPr id="4" name="日期占位符 3"/>
          <p:cNvSpPr>
            <a:spLocks noGrp="1"/>
          </p:cNvSpPr>
          <p:nvPr>
            <p:ph type="dt" sz="half" idx="10"/>
          </p:nvPr>
        </p:nvSpPr>
        <p:spPr/>
        <p:txBody>
          <a:bodyPr/>
          <a:lstStyle/>
          <a:p>
            <a:pPr>
              <a:defRPr/>
            </a:pPr>
            <a:fld id="{E09DEC7C-EF3F-474F-9D0B-4C3BD873C52F}"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99" name="灯片编号占位符 4"/>
          <p:cNvSpPr>
            <a:spLocks noGrp="1"/>
          </p:cNvSpPr>
          <p:nvPr>
            <p:ph type="sldNum" sz="quarter" idx="12"/>
          </p:nvPr>
        </p:nvSpPr>
        <p:spPr/>
        <p:txBody>
          <a:bodyPr/>
          <a:lstStyle/>
          <a:p>
            <a:fld id="{4B063EE6-32B1-429F-88F3-F2F1676EEC11}" type="slidenum">
              <a:rPr lang="en-US" altLang="zh-CN"/>
            </a:fld>
            <a:endParaRPr lang="en-US" altLang="zh-CN"/>
          </a:p>
        </p:txBody>
      </p:sp>
      <p:grpSp>
        <p:nvGrpSpPr>
          <p:cNvPr id="102402" name="Group 2"/>
          <p:cNvGrpSpPr/>
          <p:nvPr/>
        </p:nvGrpSpPr>
        <p:grpSpPr bwMode="auto">
          <a:xfrm>
            <a:off x="990600" y="2224088"/>
            <a:ext cx="3657600" cy="4114800"/>
            <a:chOff x="624" y="1536"/>
            <a:chExt cx="2304" cy="2592"/>
          </a:xfrm>
        </p:grpSpPr>
        <p:sp>
          <p:nvSpPr>
            <p:cNvPr id="102403" name="Rectangle 3"/>
            <p:cNvSpPr>
              <a:spLocks noChangeArrowheads="1"/>
            </p:cNvSpPr>
            <p:nvPr/>
          </p:nvSpPr>
          <p:spPr bwMode="auto">
            <a:xfrm>
              <a:off x="624" y="1824"/>
              <a:ext cx="624"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4" name="Rectangle 4"/>
            <p:cNvSpPr>
              <a:spLocks noChangeArrowheads="1"/>
            </p:cNvSpPr>
            <p:nvPr/>
          </p:nvSpPr>
          <p:spPr bwMode="auto">
            <a:xfrm>
              <a:off x="624" y="2400"/>
              <a:ext cx="816"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5" name="Rectangle 5"/>
            <p:cNvSpPr>
              <a:spLocks noChangeArrowheads="1"/>
            </p:cNvSpPr>
            <p:nvPr/>
          </p:nvSpPr>
          <p:spPr bwMode="auto">
            <a:xfrm>
              <a:off x="624" y="2976"/>
              <a:ext cx="1008"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6" name="Rectangle 6"/>
            <p:cNvSpPr>
              <a:spLocks noChangeArrowheads="1"/>
            </p:cNvSpPr>
            <p:nvPr/>
          </p:nvSpPr>
          <p:spPr bwMode="auto">
            <a:xfrm>
              <a:off x="624" y="3552"/>
              <a:ext cx="1200"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7" name="Rectangle 7"/>
            <p:cNvSpPr>
              <a:spLocks noChangeArrowheads="1"/>
            </p:cNvSpPr>
            <p:nvPr/>
          </p:nvSpPr>
          <p:spPr bwMode="auto">
            <a:xfrm>
              <a:off x="1200" y="1536"/>
              <a:ext cx="1728"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8" name="Rectangle 8"/>
            <p:cNvSpPr>
              <a:spLocks noChangeArrowheads="1"/>
            </p:cNvSpPr>
            <p:nvPr/>
          </p:nvSpPr>
          <p:spPr bwMode="auto">
            <a:xfrm>
              <a:off x="1248" y="1824"/>
              <a:ext cx="1680"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9" name="Rectangle 9"/>
            <p:cNvSpPr>
              <a:spLocks noChangeArrowheads="1"/>
            </p:cNvSpPr>
            <p:nvPr/>
          </p:nvSpPr>
          <p:spPr bwMode="auto">
            <a:xfrm>
              <a:off x="1440" y="2400"/>
              <a:ext cx="1488"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0" name="Rectangle 10"/>
            <p:cNvSpPr>
              <a:spLocks noChangeArrowheads="1"/>
            </p:cNvSpPr>
            <p:nvPr/>
          </p:nvSpPr>
          <p:spPr bwMode="auto">
            <a:xfrm>
              <a:off x="1344" y="2112"/>
              <a:ext cx="1584"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1" name="Rectangle 11"/>
            <p:cNvSpPr>
              <a:spLocks noChangeArrowheads="1"/>
            </p:cNvSpPr>
            <p:nvPr/>
          </p:nvSpPr>
          <p:spPr bwMode="auto">
            <a:xfrm>
              <a:off x="624" y="2112"/>
              <a:ext cx="720"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2" name="Rectangle 12"/>
            <p:cNvSpPr>
              <a:spLocks noChangeArrowheads="1"/>
            </p:cNvSpPr>
            <p:nvPr/>
          </p:nvSpPr>
          <p:spPr bwMode="auto">
            <a:xfrm>
              <a:off x="624" y="2688"/>
              <a:ext cx="912"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3" name="Rectangle 13"/>
            <p:cNvSpPr>
              <a:spLocks noChangeArrowheads="1"/>
            </p:cNvSpPr>
            <p:nvPr/>
          </p:nvSpPr>
          <p:spPr bwMode="auto">
            <a:xfrm>
              <a:off x="1536" y="2688"/>
              <a:ext cx="1392"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4" name="Rectangle 14"/>
            <p:cNvSpPr>
              <a:spLocks noChangeArrowheads="1"/>
            </p:cNvSpPr>
            <p:nvPr/>
          </p:nvSpPr>
          <p:spPr bwMode="auto">
            <a:xfrm>
              <a:off x="624" y="3264"/>
              <a:ext cx="1104"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5" name="Rectangle 15"/>
            <p:cNvSpPr>
              <a:spLocks noChangeArrowheads="1"/>
            </p:cNvSpPr>
            <p:nvPr/>
          </p:nvSpPr>
          <p:spPr bwMode="auto">
            <a:xfrm>
              <a:off x="1632" y="2976"/>
              <a:ext cx="1296"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6" name="Rectangle 16"/>
            <p:cNvSpPr>
              <a:spLocks noChangeArrowheads="1"/>
            </p:cNvSpPr>
            <p:nvPr/>
          </p:nvSpPr>
          <p:spPr bwMode="auto">
            <a:xfrm>
              <a:off x="1728" y="3264"/>
              <a:ext cx="1200"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7" name="Rectangle 17"/>
            <p:cNvSpPr>
              <a:spLocks noChangeArrowheads="1"/>
            </p:cNvSpPr>
            <p:nvPr/>
          </p:nvSpPr>
          <p:spPr bwMode="auto">
            <a:xfrm>
              <a:off x="624" y="3840"/>
              <a:ext cx="1296"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8" name="Rectangle 18"/>
            <p:cNvSpPr>
              <a:spLocks noChangeArrowheads="1"/>
            </p:cNvSpPr>
            <p:nvPr/>
          </p:nvSpPr>
          <p:spPr bwMode="auto">
            <a:xfrm>
              <a:off x="1824" y="3552"/>
              <a:ext cx="1104"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21" name="Text Box 21"/>
          <p:cNvSpPr txBox="1">
            <a:spLocks noChangeArrowheads="1"/>
          </p:cNvSpPr>
          <p:nvPr/>
        </p:nvSpPr>
        <p:spPr bwMode="auto">
          <a:xfrm>
            <a:off x="685800" y="2147888"/>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(173)</a:t>
            </a:r>
            <a:r>
              <a:rPr lang="en-US" altLang="zh-CN" sz="2800" baseline="-25000"/>
              <a:t>10</a:t>
            </a:r>
            <a:endParaRPr lang="en-US" altLang="zh-CN" sz="2800" baseline="-25000"/>
          </a:p>
        </p:txBody>
      </p:sp>
      <p:grpSp>
        <p:nvGrpSpPr>
          <p:cNvPr id="102422" name="Group 22"/>
          <p:cNvGrpSpPr/>
          <p:nvPr/>
        </p:nvGrpSpPr>
        <p:grpSpPr bwMode="auto">
          <a:xfrm>
            <a:off x="152400" y="2224088"/>
            <a:ext cx="1828800" cy="457200"/>
            <a:chOff x="1824" y="1536"/>
            <a:chExt cx="1152" cy="288"/>
          </a:xfrm>
        </p:grpSpPr>
        <p:sp>
          <p:nvSpPr>
            <p:cNvPr id="102423" name="Freeform 23"/>
            <p:cNvSpPr/>
            <p:nvPr/>
          </p:nvSpPr>
          <p:spPr bwMode="auto">
            <a:xfrm>
              <a:off x="2064" y="1536"/>
              <a:ext cx="912"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24" name="Text Box 24"/>
            <p:cNvSpPr txBox="1">
              <a:spLocks noChangeArrowheads="1"/>
            </p:cNvSpPr>
            <p:nvPr/>
          </p:nvSpPr>
          <p:spPr bwMode="auto">
            <a:xfrm>
              <a:off x="1824" y="15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grpSp>
      <p:grpSp>
        <p:nvGrpSpPr>
          <p:cNvPr id="102425" name="Group 25"/>
          <p:cNvGrpSpPr/>
          <p:nvPr/>
        </p:nvGrpSpPr>
        <p:grpSpPr bwMode="auto">
          <a:xfrm>
            <a:off x="304800" y="2681288"/>
            <a:ext cx="1676400" cy="457200"/>
            <a:chOff x="576" y="1824"/>
            <a:chExt cx="1056" cy="288"/>
          </a:xfrm>
        </p:grpSpPr>
        <p:sp>
          <p:nvSpPr>
            <p:cNvPr id="102426" name="Freeform 26"/>
            <p:cNvSpPr/>
            <p:nvPr/>
          </p:nvSpPr>
          <p:spPr bwMode="auto">
            <a:xfrm>
              <a:off x="816" y="1824"/>
              <a:ext cx="816"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27" name="Text Box 27"/>
            <p:cNvSpPr txBox="1">
              <a:spLocks noChangeArrowheads="1"/>
            </p:cNvSpPr>
            <p:nvPr/>
          </p:nvSpPr>
          <p:spPr bwMode="auto">
            <a:xfrm>
              <a:off x="576"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grpSp>
      <p:sp>
        <p:nvSpPr>
          <p:cNvPr id="102428" name="Text Box 28"/>
          <p:cNvSpPr txBox="1">
            <a:spLocks noChangeArrowheads="1"/>
          </p:cNvSpPr>
          <p:nvPr/>
        </p:nvSpPr>
        <p:spPr bwMode="auto">
          <a:xfrm>
            <a:off x="1219200" y="26812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86</a:t>
            </a:r>
            <a:endParaRPr lang="en-US" altLang="zh-CN" sz="2800" baseline="-25000"/>
          </a:p>
        </p:txBody>
      </p:sp>
      <p:grpSp>
        <p:nvGrpSpPr>
          <p:cNvPr id="102429" name="Group 29"/>
          <p:cNvGrpSpPr/>
          <p:nvPr/>
        </p:nvGrpSpPr>
        <p:grpSpPr bwMode="auto">
          <a:xfrm>
            <a:off x="2133600" y="2147888"/>
            <a:ext cx="2667000" cy="519112"/>
            <a:chOff x="1728" y="1776"/>
            <a:chExt cx="1680" cy="327"/>
          </a:xfrm>
        </p:grpSpPr>
        <p:sp>
          <p:nvSpPr>
            <p:cNvPr id="102430" name="Line 30"/>
            <p:cNvSpPr>
              <a:spLocks noChangeShapeType="1"/>
            </p:cNvSpPr>
            <p:nvPr/>
          </p:nvSpPr>
          <p:spPr bwMode="auto">
            <a:xfrm>
              <a:off x="1728" y="1968"/>
              <a:ext cx="768"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31" name="Text Box 31"/>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grpSp>
        <p:nvGrpSpPr>
          <p:cNvPr id="102432" name="Group 32"/>
          <p:cNvGrpSpPr/>
          <p:nvPr/>
        </p:nvGrpSpPr>
        <p:grpSpPr bwMode="auto">
          <a:xfrm>
            <a:off x="457200" y="3138488"/>
            <a:ext cx="1447800" cy="457200"/>
            <a:chOff x="672" y="2112"/>
            <a:chExt cx="912" cy="288"/>
          </a:xfrm>
        </p:grpSpPr>
        <p:sp>
          <p:nvSpPr>
            <p:cNvPr id="102433" name="Freeform 33"/>
            <p:cNvSpPr/>
            <p:nvPr/>
          </p:nvSpPr>
          <p:spPr bwMode="auto">
            <a:xfrm>
              <a:off x="912" y="2112"/>
              <a:ext cx="672"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34" name="Text Box 34"/>
            <p:cNvSpPr txBox="1">
              <a:spLocks noChangeArrowheads="1"/>
            </p:cNvSpPr>
            <p:nvPr/>
          </p:nvSpPr>
          <p:spPr bwMode="auto">
            <a:xfrm>
              <a:off x="672" y="21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grpSp>
      <p:grpSp>
        <p:nvGrpSpPr>
          <p:cNvPr id="102435" name="Group 35"/>
          <p:cNvGrpSpPr/>
          <p:nvPr/>
        </p:nvGrpSpPr>
        <p:grpSpPr bwMode="auto">
          <a:xfrm>
            <a:off x="1219200" y="2605088"/>
            <a:ext cx="3581400" cy="1052512"/>
            <a:chOff x="1152" y="1776"/>
            <a:chExt cx="2256" cy="663"/>
          </a:xfrm>
        </p:grpSpPr>
        <p:sp>
          <p:nvSpPr>
            <p:cNvPr id="102436" name="Text Box 36"/>
            <p:cNvSpPr txBox="1">
              <a:spLocks noChangeArrowheads="1"/>
            </p:cNvSpPr>
            <p:nvPr/>
          </p:nvSpPr>
          <p:spPr bwMode="auto">
            <a:xfrm>
              <a:off x="1152" y="211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43</a:t>
              </a:r>
              <a:endParaRPr lang="en-US" altLang="zh-CN" sz="2800" baseline="-25000"/>
            </a:p>
          </p:txBody>
        </p:sp>
        <p:grpSp>
          <p:nvGrpSpPr>
            <p:cNvPr id="102437" name="Group 37"/>
            <p:cNvGrpSpPr/>
            <p:nvPr/>
          </p:nvGrpSpPr>
          <p:grpSpPr bwMode="auto">
            <a:xfrm>
              <a:off x="1728" y="1776"/>
              <a:ext cx="1680" cy="327"/>
              <a:chOff x="1728" y="1776"/>
              <a:chExt cx="1680" cy="327"/>
            </a:xfrm>
          </p:grpSpPr>
          <p:sp>
            <p:nvSpPr>
              <p:cNvPr id="102438" name="Line 38"/>
              <p:cNvSpPr>
                <a:spLocks noChangeShapeType="1"/>
              </p:cNvSpPr>
              <p:nvPr/>
            </p:nvSpPr>
            <p:spPr bwMode="auto">
              <a:xfrm>
                <a:off x="1728" y="1968"/>
                <a:ext cx="768"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39" name="Text Box 39"/>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=0</a:t>
                </a:r>
                <a:endParaRPr lang="en-US" altLang="zh-CN" sz="2800" baseline="-25000"/>
              </a:p>
            </p:txBody>
          </p:sp>
        </p:grpSp>
      </p:grpSp>
      <p:grpSp>
        <p:nvGrpSpPr>
          <p:cNvPr id="102440" name="Group 40"/>
          <p:cNvGrpSpPr/>
          <p:nvPr/>
        </p:nvGrpSpPr>
        <p:grpSpPr bwMode="auto">
          <a:xfrm>
            <a:off x="1219200" y="3076575"/>
            <a:ext cx="3581400" cy="1038225"/>
            <a:chOff x="1152" y="2073"/>
            <a:chExt cx="2256" cy="654"/>
          </a:xfrm>
        </p:grpSpPr>
        <p:sp>
          <p:nvSpPr>
            <p:cNvPr id="102441" name="Text Box 41"/>
            <p:cNvSpPr txBox="1">
              <a:spLocks noChangeArrowheads="1"/>
            </p:cNvSpPr>
            <p:nvPr/>
          </p:nvSpPr>
          <p:spPr bwMode="auto">
            <a:xfrm>
              <a:off x="1152" y="240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21</a:t>
              </a:r>
              <a:endParaRPr lang="en-US" altLang="zh-CN" sz="2800" baseline="-25000"/>
            </a:p>
          </p:txBody>
        </p:sp>
        <p:grpSp>
          <p:nvGrpSpPr>
            <p:cNvPr id="102442" name="Group 42"/>
            <p:cNvGrpSpPr/>
            <p:nvPr/>
          </p:nvGrpSpPr>
          <p:grpSpPr bwMode="auto">
            <a:xfrm>
              <a:off x="1728" y="2073"/>
              <a:ext cx="1680" cy="327"/>
              <a:chOff x="1728" y="1776"/>
              <a:chExt cx="1680" cy="327"/>
            </a:xfrm>
          </p:grpSpPr>
          <p:sp>
            <p:nvSpPr>
              <p:cNvPr id="102443" name="Line 43"/>
              <p:cNvSpPr>
                <a:spLocks noChangeShapeType="1"/>
              </p:cNvSpPr>
              <p:nvPr/>
            </p:nvSpPr>
            <p:spPr bwMode="auto">
              <a:xfrm>
                <a:off x="1728" y="1968"/>
                <a:ext cx="768"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44" name="Text Box 44"/>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grpSp>
      <p:grpSp>
        <p:nvGrpSpPr>
          <p:cNvPr id="102445" name="Group 45"/>
          <p:cNvGrpSpPr/>
          <p:nvPr/>
        </p:nvGrpSpPr>
        <p:grpSpPr bwMode="auto">
          <a:xfrm>
            <a:off x="609600" y="3595688"/>
            <a:ext cx="1295400" cy="457200"/>
            <a:chOff x="768" y="2400"/>
            <a:chExt cx="816" cy="288"/>
          </a:xfrm>
        </p:grpSpPr>
        <p:sp>
          <p:nvSpPr>
            <p:cNvPr id="102446" name="Text Box 46"/>
            <p:cNvSpPr txBox="1">
              <a:spLocks noChangeArrowheads="1"/>
            </p:cNvSpPr>
            <p:nvPr/>
          </p:nvSpPr>
          <p:spPr bwMode="auto">
            <a:xfrm>
              <a:off x="768" y="24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sp>
          <p:nvSpPr>
            <p:cNvPr id="102447" name="Freeform 47"/>
            <p:cNvSpPr/>
            <p:nvPr/>
          </p:nvSpPr>
          <p:spPr bwMode="auto">
            <a:xfrm>
              <a:off x="1008" y="2400"/>
              <a:ext cx="576"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48" name="Group 48"/>
          <p:cNvGrpSpPr/>
          <p:nvPr/>
        </p:nvGrpSpPr>
        <p:grpSpPr bwMode="auto">
          <a:xfrm>
            <a:off x="762000" y="4052888"/>
            <a:ext cx="1143000" cy="457200"/>
            <a:chOff x="864" y="2688"/>
            <a:chExt cx="720" cy="288"/>
          </a:xfrm>
        </p:grpSpPr>
        <p:sp>
          <p:nvSpPr>
            <p:cNvPr id="102449" name="Freeform 49"/>
            <p:cNvSpPr/>
            <p:nvPr/>
          </p:nvSpPr>
          <p:spPr bwMode="auto">
            <a:xfrm>
              <a:off x="1104" y="2688"/>
              <a:ext cx="480"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50" name="Text Box 50"/>
            <p:cNvSpPr txBox="1">
              <a:spLocks noChangeArrowheads="1"/>
            </p:cNvSpPr>
            <p:nvPr/>
          </p:nvSpPr>
          <p:spPr bwMode="auto">
            <a:xfrm>
              <a:off x="864"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grpSp>
      <p:grpSp>
        <p:nvGrpSpPr>
          <p:cNvPr id="102451" name="Group 51"/>
          <p:cNvGrpSpPr/>
          <p:nvPr/>
        </p:nvGrpSpPr>
        <p:grpSpPr bwMode="auto">
          <a:xfrm>
            <a:off x="1219200" y="3533775"/>
            <a:ext cx="3581400" cy="1038225"/>
            <a:chOff x="1152" y="2361"/>
            <a:chExt cx="2256" cy="654"/>
          </a:xfrm>
        </p:grpSpPr>
        <p:sp>
          <p:nvSpPr>
            <p:cNvPr id="102452" name="Text Box 52"/>
            <p:cNvSpPr txBox="1">
              <a:spLocks noChangeArrowheads="1"/>
            </p:cNvSpPr>
            <p:nvPr/>
          </p:nvSpPr>
          <p:spPr bwMode="auto">
            <a:xfrm>
              <a:off x="1152" y="268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10</a:t>
              </a:r>
              <a:endParaRPr lang="en-US" altLang="zh-CN" sz="2800" baseline="-25000"/>
            </a:p>
          </p:txBody>
        </p:sp>
        <p:grpSp>
          <p:nvGrpSpPr>
            <p:cNvPr id="102453" name="Group 53"/>
            <p:cNvGrpSpPr/>
            <p:nvPr/>
          </p:nvGrpSpPr>
          <p:grpSpPr bwMode="auto">
            <a:xfrm>
              <a:off x="1728" y="2361"/>
              <a:ext cx="1680" cy="327"/>
              <a:chOff x="1728" y="1776"/>
              <a:chExt cx="1680" cy="327"/>
            </a:xfrm>
          </p:grpSpPr>
          <p:sp>
            <p:nvSpPr>
              <p:cNvPr id="102454" name="Line 54"/>
              <p:cNvSpPr>
                <a:spLocks noChangeShapeType="1"/>
              </p:cNvSpPr>
              <p:nvPr/>
            </p:nvSpPr>
            <p:spPr bwMode="auto">
              <a:xfrm>
                <a:off x="1728" y="1968"/>
                <a:ext cx="768"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55" name="Text Box 55"/>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grpSp>
      <p:grpSp>
        <p:nvGrpSpPr>
          <p:cNvPr id="102456" name="Group 56"/>
          <p:cNvGrpSpPr/>
          <p:nvPr/>
        </p:nvGrpSpPr>
        <p:grpSpPr bwMode="auto">
          <a:xfrm>
            <a:off x="1219200" y="3990975"/>
            <a:ext cx="3581400" cy="1038225"/>
            <a:chOff x="1152" y="2649"/>
            <a:chExt cx="2256" cy="654"/>
          </a:xfrm>
        </p:grpSpPr>
        <p:sp>
          <p:nvSpPr>
            <p:cNvPr id="102457" name="Text Box 57"/>
            <p:cNvSpPr txBox="1">
              <a:spLocks noChangeArrowheads="1"/>
            </p:cNvSpPr>
            <p:nvPr/>
          </p:nvSpPr>
          <p:spPr bwMode="auto">
            <a:xfrm>
              <a:off x="1152" y="297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  5</a:t>
              </a:r>
              <a:endParaRPr lang="en-US" altLang="zh-CN" sz="2800" baseline="-25000"/>
            </a:p>
          </p:txBody>
        </p:sp>
        <p:grpSp>
          <p:nvGrpSpPr>
            <p:cNvPr id="102458" name="Group 58"/>
            <p:cNvGrpSpPr/>
            <p:nvPr/>
          </p:nvGrpSpPr>
          <p:grpSpPr bwMode="auto">
            <a:xfrm>
              <a:off x="1728" y="2649"/>
              <a:ext cx="1680" cy="327"/>
              <a:chOff x="1728" y="1776"/>
              <a:chExt cx="1680" cy="327"/>
            </a:xfrm>
          </p:grpSpPr>
          <p:sp>
            <p:nvSpPr>
              <p:cNvPr id="102459" name="Line 59"/>
              <p:cNvSpPr>
                <a:spLocks noChangeShapeType="1"/>
              </p:cNvSpPr>
              <p:nvPr/>
            </p:nvSpPr>
            <p:spPr bwMode="auto">
              <a:xfrm>
                <a:off x="1728" y="1968"/>
                <a:ext cx="768"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60" name="Text Box 60"/>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=0</a:t>
                </a:r>
                <a:endParaRPr lang="en-US" altLang="zh-CN" sz="2800" baseline="-25000"/>
              </a:p>
            </p:txBody>
          </p:sp>
        </p:grpSp>
      </p:grpSp>
      <p:grpSp>
        <p:nvGrpSpPr>
          <p:cNvPr id="102461" name="Group 61"/>
          <p:cNvGrpSpPr/>
          <p:nvPr/>
        </p:nvGrpSpPr>
        <p:grpSpPr bwMode="auto">
          <a:xfrm>
            <a:off x="838200" y="4510088"/>
            <a:ext cx="990600" cy="457200"/>
            <a:chOff x="960" y="2976"/>
            <a:chExt cx="624" cy="288"/>
          </a:xfrm>
        </p:grpSpPr>
        <p:sp>
          <p:nvSpPr>
            <p:cNvPr id="102462" name="Text Box 62"/>
            <p:cNvSpPr txBox="1">
              <a:spLocks noChangeArrowheads="1"/>
            </p:cNvSpPr>
            <p:nvPr/>
          </p:nvSpPr>
          <p:spPr bwMode="auto">
            <a:xfrm>
              <a:off x="960"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sp>
          <p:nvSpPr>
            <p:cNvPr id="102463" name="Freeform 63"/>
            <p:cNvSpPr/>
            <p:nvPr/>
          </p:nvSpPr>
          <p:spPr bwMode="auto">
            <a:xfrm>
              <a:off x="1200" y="2976"/>
              <a:ext cx="384"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64" name="Group 64"/>
          <p:cNvGrpSpPr/>
          <p:nvPr/>
        </p:nvGrpSpPr>
        <p:grpSpPr bwMode="auto">
          <a:xfrm>
            <a:off x="1219200" y="4433888"/>
            <a:ext cx="3581400" cy="1052512"/>
            <a:chOff x="1152" y="2928"/>
            <a:chExt cx="2256" cy="663"/>
          </a:xfrm>
        </p:grpSpPr>
        <p:sp>
          <p:nvSpPr>
            <p:cNvPr id="102465" name="Text Box 65"/>
            <p:cNvSpPr txBox="1">
              <a:spLocks noChangeArrowheads="1"/>
            </p:cNvSpPr>
            <p:nvPr/>
          </p:nvSpPr>
          <p:spPr bwMode="auto">
            <a:xfrm>
              <a:off x="1152" y="32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  2</a:t>
              </a:r>
              <a:endParaRPr lang="en-US" altLang="zh-CN" sz="2800" baseline="-25000"/>
            </a:p>
          </p:txBody>
        </p:sp>
        <p:grpSp>
          <p:nvGrpSpPr>
            <p:cNvPr id="102466" name="Group 66"/>
            <p:cNvGrpSpPr/>
            <p:nvPr/>
          </p:nvGrpSpPr>
          <p:grpSpPr bwMode="auto">
            <a:xfrm>
              <a:off x="1728" y="2928"/>
              <a:ext cx="1680" cy="327"/>
              <a:chOff x="1728" y="1776"/>
              <a:chExt cx="1680" cy="327"/>
            </a:xfrm>
          </p:grpSpPr>
          <p:sp>
            <p:nvSpPr>
              <p:cNvPr id="102467" name="Line 67"/>
              <p:cNvSpPr>
                <a:spLocks noChangeShapeType="1"/>
              </p:cNvSpPr>
              <p:nvPr/>
            </p:nvSpPr>
            <p:spPr bwMode="auto">
              <a:xfrm>
                <a:off x="1728" y="1968"/>
                <a:ext cx="768"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68" name="Text Box 68"/>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grpSp>
      <p:grpSp>
        <p:nvGrpSpPr>
          <p:cNvPr id="102469" name="Group 69"/>
          <p:cNvGrpSpPr/>
          <p:nvPr/>
        </p:nvGrpSpPr>
        <p:grpSpPr bwMode="auto">
          <a:xfrm>
            <a:off x="914400" y="4967288"/>
            <a:ext cx="990600" cy="457200"/>
            <a:chOff x="960" y="2976"/>
            <a:chExt cx="624" cy="288"/>
          </a:xfrm>
        </p:grpSpPr>
        <p:sp>
          <p:nvSpPr>
            <p:cNvPr id="102470" name="Text Box 70"/>
            <p:cNvSpPr txBox="1">
              <a:spLocks noChangeArrowheads="1"/>
            </p:cNvSpPr>
            <p:nvPr/>
          </p:nvSpPr>
          <p:spPr bwMode="auto">
            <a:xfrm>
              <a:off x="960"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sp>
          <p:nvSpPr>
            <p:cNvPr id="102471" name="Freeform 71"/>
            <p:cNvSpPr/>
            <p:nvPr/>
          </p:nvSpPr>
          <p:spPr bwMode="auto">
            <a:xfrm>
              <a:off x="1200" y="2976"/>
              <a:ext cx="384"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72" name="Group 72"/>
          <p:cNvGrpSpPr/>
          <p:nvPr/>
        </p:nvGrpSpPr>
        <p:grpSpPr bwMode="auto">
          <a:xfrm>
            <a:off x="1219200" y="4891088"/>
            <a:ext cx="3581400" cy="1052512"/>
            <a:chOff x="1152" y="3216"/>
            <a:chExt cx="2256" cy="663"/>
          </a:xfrm>
        </p:grpSpPr>
        <p:sp>
          <p:nvSpPr>
            <p:cNvPr id="102473" name="Text Box 73"/>
            <p:cNvSpPr txBox="1">
              <a:spLocks noChangeArrowheads="1"/>
            </p:cNvSpPr>
            <p:nvPr/>
          </p:nvSpPr>
          <p:spPr bwMode="auto">
            <a:xfrm>
              <a:off x="1152" y="355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  1</a:t>
              </a:r>
              <a:endParaRPr lang="en-US" altLang="zh-CN" sz="2800" baseline="-25000"/>
            </a:p>
          </p:txBody>
        </p:sp>
        <p:grpSp>
          <p:nvGrpSpPr>
            <p:cNvPr id="102474" name="Group 74"/>
            <p:cNvGrpSpPr/>
            <p:nvPr/>
          </p:nvGrpSpPr>
          <p:grpSpPr bwMode="auto">
            <a:xfrm>
              <a:off x="1728" y="3216"/>
              <a:ext cx="1680" cy="327"/>
              <a:chOff x="1728" y="1776"/>
              <a:chExt cx="1680" cy="327"/>
            </a:xfrm>
          </p:grpSpPr>
          <p:sp>
            <p:nvSpPr>
              <p:cNvPr id="102475" name="Line 75"/>
              <p:cNvSpPr>
                <a:spLocks noChangeShapeType="1"/>
              </p:cNvSpPr>
              <p:nvPr/>
            </p:nvSpPr>
            <p:spPr bwMode="auto">
              <a:xfrm>
                <a:off x="1728" y="1968"/>
                <a:ext cx="768"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76" name="Text Box 76"/>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=0</a:t>
                </a:r>
                <a:endParaRPr lang="en-US" altLang="zh-CN" sz="2800" baseline="-25000"/>
              </a:p>
            </p:txBody>
          </p:sp>
        </p:grpSp>
      </p:grpSp>
      <p:grpSp>
        <p:nvGrpSpPr>
          <p:cNvPr id="102477" name="Group 77"/>
          <p:cNvGrpSpPr/>
          <p:nvPr/>
        </p:nvGrpSpPr>
        <p:grpSpPr bwMode="auto">
          <a:xfrm>
            <a:off x="1066800" y="5424488"/>
            <a:ext cx="838200" cy="457200"/>
            <a:chOff x="1056" y="3552"/>
            <a:chExt cx="528" cy="288"/>
          </a:xfrm>
        </p:grpSpPr>
        <p:sp>
          <p:nvSpPr>
            <p:cNvPr id="102478" name="Text Box 78"/>
            <p:cNvSpPr txBox="1">
              <a:spLocks noChangeArrowheads="1"/>
            </p:cNvSpPr>
            <p:nvPr/>
          </p:nvSpPr>
          <p:spPr bwMode="auto">
            <a:xfrm>
              <a:off x="1056"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sp>
          <p:nvSpPr>
            <p:cNvPr id="102479" name="Freeform 79"/>
            <p:cNvSpPr/>
            <p:nvPr/>
          </p:nvSpPr>
          <p:spPr bwMode="auto">
            <a:xfrm>
              <a:off x="1248" y="3552"/>
              <a:ext cx="336"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80" name="Group 80"/>
          <p:cNvGrpSpPr/>
          <p:nvPr/>
        </p:nvGrpSpPr>
        <p:grpSpPr bwMode="auto">
          <a:xfrm>
            <a:off x="1219200" y="5348288"/>
            <a:ext cx="3581400" cy="1052512"/>
            <a:chOff x="1152" y="3504"/>
            <a:chExt cx="2256" cy="663"/>
          </a:xfrm>
        </p:grpSpPr>
        <p:grpSp>
          <p:nvGrpSpPr>
            <p:cNvPr id="102481" name="Group 81"/>
            <p:cNvGrpSpPr/>
            <p:nvPr/>
          </p:nvGrpSpPr>
          <p:grpSpPr bwMode="auto">
            <a:xfrm>
              <a:off x="1728" y="3504"/>
              <a:ext cx="1680" cy="327"/>
              <a:chOff x="1728" y="1776"/>
              <a:chExt cx="1680" cy="327"/>
            </a:xfrm>
          </p:grpSpPr>
          <p:sp>
            <p:nvSpPr>
              <p:cNvPr id="102482" name="Line 82"/>
              <p:cNvSpPr>
                <a:spLocks noChangeShapeType="1"/>
              </p:cNvSpPr>
              <p:nvPr/>
            </p:nvSpPr>
            <p:spPr bwMode="auto">
              <a:xfrm>
                <a:off x="1728" y="1968"/>
                <a:ext cx="768"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83" name="Text Box 83"/>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sp>
          <p:nvSpPr>
            <p:cNvPr id="102484" name="Text Box 84"/>
            <p:cNvSpPr txBox="1">
              <a:spLocks noChangeArrowheads="1"/>
            </p:cNvSpPr>
            <p:nvPr/>
          </p:nvSpPr>
          <p:spPr bwMode="auto">
            <a:xfrm>
              <a:off x="1152" y="384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  </a:t>
              </a:r>
              <a:r>
                <a:rPr lang="en-US" altLang="zh-CN" sz="2800">
                  <a:solidFill>
                    <a:schemeClr val="accent2"/>
                  </a:solidFill>
                </a:rPr>
                <a:t>0</a:t>
              </a:r>
              <a:endParaRPr lang="en-US" altLang="zh-CN" sz="2800" baseline="-25000">
                <a:solidFill>
                  <a:schemeClr val="accent2"/>
                </a:solidFill>
              </a:endParaRPr>
            </a:p>
          </p:txBody>
        </p:sp>
      </p:grpSp>
      <p:grpSp>
        <p:nvGrpSpPr>
          <p:cNvPr id="102485" name="Group 85"/>
          <p:cNvGrpSpPr/>
          <p:nvPr/>
        </p:nvGrpSpPr>
        <p:grpSpPr bwMode="auto">
          <a:xfrm>
            <a:off x="5181600" y="2147888"/>
            <a:ext cx="1295400" cy="3597275"/>
            <a:chOff x="3744" y="1488"/>
            <a:chExt cx="816" cy="2266"/>
          </a:xfrm>
        </p:grpSpPr>
        <p:sp>
          <p:nvSpPr>
            <p:cNvPr id="102486" name="AutoShape 86"/>
            <p:cNvSpPr>
              <a:spLocks noChangeArrowheads="1"/>
            </p:cNvSpPr>
            <p:nvPr/>
          </p:nvSpPr>
          <p:spPr bwMode="auto">
            <a:xfrm>
              <a:off x="3744" y="1488"/>
              <a:ext cx="306" cy="2256"/>
            </a:xfrm>
            <a:prstGeom prst="upArrow">
              <a:avLst>
                <a:gd name="adj1" fmla="val 49676"/>
                <a:gd name="adj2" fmla="val 10652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7" name="Text Box 87"/>
            <p:cNvSpPr txBox="1">
              <a:spLocks noChangeArrowheads="1"/>
            </p:cNvSpPr>
            <p:nvPr/>
          </p:nvSpPr>
          <p:spPr bwMode="auto">
            <a:xfrm>
              <a:off x="4080" y="148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低位</a:t>
              </a:r>
              <a:endParaRPr lang="zh-CN" altLang="en-US" sz="2000"/>
            </a:p>
          </p:txBody>
        </p:sp>
        <p:sp>
          <p:nvSpPr>
            <p:cNvPr id="102488" name="Text Box 88"/>
            <p:cNvSpPr txBox="1">
              <a:spLocks noChangeArrowheads="1"/>
            </p:cNvSpPr>
            <p:nvPr/>
          </p:nvSpPr>
          <p:spPr bwMode="auto">
            <a:xfrm>
              <a:off x="4080" y="350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高位</a:t>
              </a:r>
              <a:endParaRPr lang="zh-CN" altLang="en-US" sz="2000"/>
            </a:p>
          </p:txBody>
        </p:sp>
      </p:grpSp>
      <p:sp>
        <p:nvSpPr>
          <p:cNvPr id="102489" name="Text Box 89"/>
          <p:cNvSpPr txBox="1">
            <a:spLocks noChangeArrowheads="1"/>
          </p:cNvSpPr>
          <p:nvPr/>
        </p:nvSpPr>
        <p:spPr bwMode="auto">
          <a:xfrm>
            <a:off x="4800600" y="2147888"/>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0</a:t>
            </a:r>
            <a:endParaRPr lang="en-US" altLang="zh-CN" baseline="-25000" dirty="0"/>
          </a:p>
        </p:txBody>
      </p:sp>
      <p:grpSp>
        <p:nvGrpSpPr>
          <p:cNvPr id="102490" name="Group 90"/>
          <p:cNvGrpSpPr/>
          <p:nvPr/>
        </p:nvGrpSpPr>
        <p:grpSpPr bwMode="auto">
          <a:xfrm>
            <a:off x="4800600" y="2605088"/>
            <a:ext cx="533400" cy="3113088"/>
            <a:chOff x="3408" y="1776"/>
            <a:chExt cx="336" cy="1961"/>
          </a:xfrm>
        </p:grpSpPr>
        <p:sp>
          <p:nvSpPr>
            <p:cNvPr id="102491" name="Text Box 91"/>
            <p:cNvSpPr txBox="1">
              <a:spLocks noChangeArrowheads="1"/>
            </p:cNvSpPr>
            <p:nvPr/>
          </p:nvSpPr>
          <p:spPr bwMode="auto">
            <a:xfrm>
              <a:off x="3408" y="177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1</a:t>
              </a:r>
              <a:endParaRPr lang="en-US" altLang="zh-CN" baseline="-25000" dirty="0"/>
            </a:p>
          </p:txBody>
        </p:sp>
        <p:sp>
          <p:nvSpPr>
            <p:cNvPr id="102492" name="Text Box 92"/>
            <p:cNvSpPr txBox="1">
              <a:spLocks noChangeArrowheads="1"/>
            </p:cNvSpPr>
            <p:nvPr/>
          </p:nvSpPr>
          <p:spPr bwMode="auto">
            <a:xfrm>
              <a:off x="3408" y="206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2</a:t>
              </a:r>
              <a:endParaRPr lang="en-US" altLang="zh-CN" baseline="-25000" dirty="0"/>
            </a:p>
          </p:txBody>
        </p:sp>
        <p:sp>
          <p:nvSpPr>
            <p:cNvPr id="102493" name="Text Box 93"/>
            <p:cNvSpPr txBox="1">
              <a:spLocks noChangeArrowheads="1"/>
            </p:cNvSpPr>
            <p:nvPr/>
          </p:nvSpPr>
          <p:spPr bwMode="auto">
            <a:xfrm>
              <a:off x="3408" y="235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3</a:t>
              </a:r>
              <a:endParaRPr lang="en-US" altLang="zh-CN" baseline="-25000" dirty="0"/>
            </a:p>
          </p:txBody>
        </p:sp>
        <p:sp>
          <p:nvSpPr>
            <p:cNvPr id="102494" name="Text Box 94"/>
            <p:cNvSpPr txBox="1">
              <a:spLocks noChangeArrowheads="1"/>
            </p:cNvSpPr>
            <p:nvPr/>
          </p:nvSpPr>
          <p:spPr bwMode="auto">
            <a:xfrm>
              <a:off x="3408" y="264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4</a:t>
              </a:r>
              <a:endParaRPr lang="en-US" altLang="zh-CN" baseline="-25000" dirty="0"/>
            </a:p>
          </p:txBody>
        </p:sp>
        <p:sp>
          <p:nvSpPr>
            <p:cNvPr id="102495" name="Text Box 95"/>
            <p:cNvSpPr txBox="1">
              <a:spLocks noChangeArrowheads="1"/>
            </p:cNvSpPr>
            <p:nvPr/>
          </p:nvSpPr>
          <p:spPr bwMode="auto">
            <a:xfrm>
              <a:off x="3408" y="292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5</a:t>
              </a:r>
              <a:endParaRPr lang="en-US" altLang="zh-CN" baseline="-25000" dirty="0"/>
            </a:p>
          </p:txBody>
        </p:sp>
        <p:sp>
          <p:nvSpPr>
            <p:cNvPr id="102496" name="Text Box 96"/>
            <p:cNvSpPr txBox="1">
              <a:spLocks noChangeArrowheads="1"/>
            </p:cNvSpPr>
            <p:nvPr/>
          </p:nvSpPr>
          <p:spPr bwMode="auto">
            <a:xfrm>
              <a:off x="3408" y="321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6</a:t>
              </a:r>
              <a:endParaRPr lang="en-US" altLang="zh-CN" baseline="-25000" dirty="0"/>
            </a:p>
          </p:txBody>
        </p:sp>
        <p:sp>
          <p:nvSpPr>
            <p:cNvPr id="102497" name="Text Box 97"/>
            <p:cNvSpPr txBox="1">
              <a:spLocks noChangeArrowheads="1"/>
            </p:cNvSpPr>
            <p:nvPr/>
          </p:nvSpPr>
          <p:spPr bwMode="auto">
            <a:xfrm>
              <a:off x="3408" y="350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7</a:t>
              </a:r>
              <a:endParaRPr lang="en-US" altLang="zh-CN" baseline="-25000" dirty="0"/>
            </a:p>
          </p:txBody>
        </p:sp>
      </p:grpSp>
      <p:sp>
        <p:nvSpPr>
          <p:cNvPr id="102498" name="Text Box 98"/>
          <p:cNvSpPr txBox="1">
            <a:spLocks noChangeArrowheads="1"/>
          </p:cNvSpPr>
          <p:nvPr/>
        </p:nvSpPr>
        <p:spPr bwMode="auto">
          <a:xfrm>
            <a:off x="5687509" y="3497807"/>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zh-CN" sz="2400" dirty="0"/>
              <a:t>(173)</a:t>
            </a:r>
            <a:r>
              <a:rPr lang="en-US" altLang="zh-CN" sz="2400" baseline="-25000" dirty="0"/>
              <a:t>10 </a:t>
            </a:r>
            <a:r>
              <a:rPr lang="en-US" altLang="zh-CN" sz="2400" dirty="0"/>
              <a:t>= (1010 1101)</a:t>
            </a:r>
            <a:r>
              <a:rPr lang="en-US" altLang="zh-CN" sz="2400" baseline="-25000" dirty="0"/>
              <a:t>2</a:t>
            </a:r>
            <a:endParaRPr lang="en-US" altLang="zh-CN" sz="2400" baseline="-25000" dirty="0"/>
          </a:p>
        </p:txBody>
      </p:sp>
      <p:graphicFrame>
        <p:nvGraphicFramePr>
          <p:cNvPr id="2" name="对象 1"/>
          <p:cNvGraphicFramePr>
            <a:graphicFrameLocks noChangeAspect="1"/>
          </p:cNvGraphicFramePr>
          <p:nvPr/>
        </p:nvGraphicFramePr>
        <p:xfrm>
          <a:off x="5844152" y="4258571"/>
          <a:ext cx="2846387" cy="552450"/>
        </p:xfrm>
        <a:graphic>
          <a:graphicData uri="http://schemas.openxmlformats.org/presentationml/2006/ole">
            <mc:AlternateContent xmlns:mc="http://schemas.openxmlformats.org/markup-compatibility/2006">
              <mc:Choice xmlns:v="urn:schemas-microsoft-com:vml" Requires="v">
                <p:oleObj spid="_x0000_s148880" name="Equation" r:id="rId1" imgW="1244600" imgH="241300" progId="">
                  <p:embed/>
                </p:oleObj>
              </mc:Choice>
              <mc:Fallback>
                <p:oleObj name="Equation" r:id="rId1" imgW="1244600" imgH="241300" progId="">
                  <p:embed/>
                  <p:pic>
                    <p:nvPicPr>
                      <p:cNvPr id="0" name="Object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152" y="4258571"/>
                        <a:ext cx="2846387"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Grp="1" noChangeAspect="1"/>
          </p:cNvGraphicFramePr>
          <p:nvPr/>
        </p:nvGraphicFramePr>
        <p:xfrm>
          <a:off x="4648200" y="5740020"/>
          <a:ext cx="4172272" cy="1001348"/>
        </p:xfrm>
        <a:graphic>
          <a:graphicData uri="http://schemas.openxmlformats.org/presentationml/2006/ole">
            <mc:AlternateContent xmlns:mc="http://schemas.openxmlformats.org/markup-compatibility/2006">
              <mc:Choice xmlns:v="urn:schemas-microsoft-com:vml" Requires="v">
                <p:oleObj spid="_x0000_s148881" name="Equation" r:id="rId3" imgW="2184400" imgH="711200" progId="">
                  <p:embed/>
                </p:oleObj>
              </mc:Choice>
              <mc:Fallback>
                <p:oleObj name="Equation" r:id="rId3" imgW="2184400" imgH="711200" progId="">
                  <p:embed/>
                  <p:pic>
                    <p:nvPicPr>
                      <p:cNvPr id="0" name="Object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5740020"/>
                        <a:ext cx="4172272" cy="1001348"/>
                      </a:xfrm>
                      <a:prstGeom prst="rect">
                        <a:avLst/>
                      </a:prstGeom>
                      <a:solidFill>
                        <a:schemeClr val="bg1"/>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4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24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24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24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24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24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024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24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24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024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24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24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024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024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0247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0248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0248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248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024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102498"/>
                                        </p:tgtEl>
                                        <p:attrNameLst>
                                          <p:attrName>style.visibility</p:attrName>
                                        </p:attrNameLst>
                                      </p:cBhvr>
                                      <p:to>
                                        <p:strVal val="visible"/>
                                      </p:to>
                                    </p:set>
                                    <p:anim calcmode="lin" valueType="num">
                                      <p:cBhvr additive="base">
                                        <p:cTn id="87" dur="500" fill="hold"/>
                                        <p:tgtEl>
                                          <p:spTgt spid="102498"/>
                                        </p:tgtEl>
                                        <p:attrNameLst>
                                          <p:attrName>ppt_x</p:attrName>
                                        </p:attrNameLst>
                                      </p:cBhvr>
                                      <p:tavLst>
                                        <p:tav tm="0">
                                          <p:val>
                                            <p:strVal val="1+#ppt_w/2"/>
                                          </p:val>
                                        </p:tav>
                                        <p:tav tm="100000">
                                          <p:val>
                                            <p:strVal val="#ppt_x"/>
                                          </p:val>
                                        </p:tav>
                                      </p:tavLst>
                                    </p:anim>
                                    <p:anim calcmode="lin" valueType="num">
                                      <p:cBhvr additive="base">
                                        <p:cTn id="88" dur="500" fill="hold"/>
                                        <p:tgtEl>
                                          <p:spTgt spid="102498"/>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102402"/>
                                        </p:tgtEl>
                                        <p:attrNameLst>
                                          <p:attrName>style.visibility</p:attrName>
                                        </p:attrNameLst>
                                      </p:cBhvr>
                                      <p:to>
                                        <p:strVal val="visible"/>
                                      </p:to>
                                    </p:set>
                                    <p:animEffect transition="in" filter="dissolve">
                                      <p:cBhvr>
                                        <p:cTn id="93" dur="500"/>
                                        <p:tgtEl>
                                          <p:spTgt spid="102402"/>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nodeType="click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wipe(down)">
                                      <p:cBhvr>
                                        <p:cTn id="102" dur="290">
                                          <p:stCondLst>
                                            <p:cond delay="0"/>
                                          </p:stCondLst>
                                        </p:cTn>
                                        <p:tgtEl>
                                          <p:spTgt spid="3"/>
                                        </p:tgtEl>
                                      </p:cBhvr>
                                    </p:animEffect>
                                    <p:anim calcmode="lin" valueType="num">
                                      <p:cBhvr>
                                        <p:cTn id="103"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04"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5"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06"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07"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08" dur="13">
                                          <p:stCondLst>
                                            <p:cond delay="325"/>
                                          </p:stCondLst>
                                        </p:cTn>
                                        <p:tgtEl>
                                          <p:spTgt spid="3"/>
                                        </p:tgtEl>
                                      </p:cBhvr>
                                      <p:to x="100000" y="60000"/>
                                    </p:animScale>
                                    <p:animScale>
                                      <p:cBhvr>
                                        <p:cTn id="109" dur="83" decel="50000">
                                          <p:stCondLst>
                                            <p:cond delay="338"/>
                                          </p:stCondLst>
                                        </p:cTn>
                                        <p:tgtEl>
                                          <p:spTgt spid="3"/>
                                        </p:tgtEl>
                                      </p:cBhvr>
                                      <p:to x="100000" y="100000"/>
                                    </p:animScale>
                                    <p:animScale>
                                      <p:cBhvr>
                                        <p:cTn id="110" dur="13">
                                          <p:stCondLst>
                                            <p:cond delay="656"/>
                                          </p:stCondLst>
                                        </p:cTn>
                                        <p:tgtEl>
                                          <p:spTgt spid="3"/>
                                        </p:tgtEl>
                                      </p:cBhvr>
                                      <p:to x="100000" y="80000"/>
                                    </p:animScale>
                                    <p:animScale>
                                      <p:cBhvr>
                                        <p:cTn id="111" dur="83" decel="50000">
                                          <p:stCondLst>
                                            <p:cond delay="669"/>
                                          </p:stCondLst>
                                        </p:cTn>
                                        <p:tgtEl>
                                          <p:spTgt spid="3"/>
                                        </p:tgtEl>
                                      </p:cBhvr>
                                      <p:to x="100000" y="100000"/>
                                    </p:animScale>
                                    <p:animScale>
                                      <p:cBhvr>
                                        <p:cTn id="112" dur="13">
                                          <p:stCondLst>
                                            <p:cond delay="821"/>
                                          </p:stCondLst>
                                        </p:cTn>
                                        <p:tgtEl>
                                          <p:spTgt spid="3"/>
                                        </p:tgtEl>
                                      </p:cBhvr>
                                      <p:to x="100000" y="90000"/>
                                    </p:animScale>
                                    <p:animScale>
                                      <p:cBhvr>
                                        <p:cTn id="113" dur="83" decel="50000">
                                          <p:stCondLst>
                                            <p:cond delay="834"/>
                                          </p:stCondLst>
                                        </p:cTn>
                                        <p:tgtEl>
                                          <p:spTgt spid="3"/>
                                        </p:tgtEl>
                                      </p:cBhvr>
                                      <p:to x="100000" y="100000"/>
                                    </p:animScale>
                                    <p:animScale>
                                      <p:cBhvr>
                                        <p:cTn id="114" dur="13">
                                          <p:stCondLst>
                                            <p:cond delay="904"/>
                                          </p:stCondLst>
                                        </p:cTn>
                                        <p:tgtEl>
                                          <p:spTgt spid="3"/>
                                        </p:tgtEl>
                                      </p:cBhvr>
                                      <p:to x="100000" y="95000"/>
                                    </p:animScale>
                                    <p:animScale>
                                      <p:cBhvr>
                                        <p:cTn id="115"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8" grpId="0" autoUpdateAnimBg="0"/>
      <p:bldP spid="102489" grpId="0" autoUpdateAnimBg="0"/>
      <p:bldP spid="10249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7"/>
          <p:cNvSpPr>
            <a:spLocks noGrp="1" noChangeArrowheads="1"/>
          </p:cNvSpPr>
          <p:nvPr>
            <p:ph type="title"/>
          </p:nvPr>
        </p:nvSpPr>
        <p:spPr>
          <a:noFill/>
        </p:spPr>
        <p:txBody>
          <a:bodyPr lIns="92075" tIns="46038" rIns="92075" bIns="46038" anchor="ctr"/>
          <a:lstStyle/>
          <a:p>
            <a:r>
              <a:rPr lang="zh-CN" altLang="en-US" dirty="0"/>
              <a:t>进位数制间的相互转换</a:t>
            </a:r>
            <a:endParaRPr lang="en-US" altLang="zh-CN" dirty="0"/>
          </a:p>
        </p:txBody>
      </p:sp>
      <p:sp>
        <p:nvSpPr>
          <p:cNvPr id="2053" name="Rectangle 3"/>
          <p:cNvSpPr>
            <a:spLocks noGrp="1" noChangeArrowheads="1"/>
          </p:cNvSpPr>
          <p:nvPr>
            <p:ph idx="1"/>
          </p:nvPr>
        </p:nvSpPr>
        <p:spPr>
          <a:xfrm>
            <a:off x="457200" y="1239838"/>
            <a:ext cx="8229600" cy="5094287"/>
          </a:xfrm>
          <a:noFill/>
        </p:spPr>
        <p:txBody>
          <a:bodyPr lIns="92075" tIns="46038" rIns="92075" bIns="46038"/>
          <a:lstStyle/>
          <a:p>
            <a:r>
              <a:rPr lang="zh-CN" altLang="en-US" b="1" dirty="0"/>
              <a:t>除以基数取余法</a:t>
            </a:r>
            <a:endParaRPr lang="zh-CN" altLang="en-US" b="1" dirty="0"/>
          </a:p>
          <a:p>
            <a:pPr lvl="1"/>
            <a:r>
              <a:rPr lang="en-US" altLang="zh-CN" b="1" i="1" dirty="0"/>
              <a:t>Examples</a:t>
            </a:r>
            <a:endParaRPr lang="en-US" altLang="zh-CN" dirty="0"/>
          </a:p>
          <a:p>
            <a:pPr lvl="2"/>
            <a:r>
              <a:rPr lang="en-US" altLang="zh-CN" dirty="0"/>
              <a:t>(315)</a:t>
            </a:r>
            <a:r>
              <a:rPr lang="en-US" altLang="zh-CN" baseline="-25000" dirty="0"/>
              <a:t>10</a:t>
            </a:r>
            <a:r>
              <a:rPr lang="en-US" altLang="zh-CN" dirty="0"/>
              <a:t> = (473)</a:t>
            </a:r>
            <a:r>
              <a:rPr lang="en-US" altLang="zh-CN" baseline="-25000" dirty="0"/>
              <a:t>8</a:t>
            </a:r>
            <a:r>
              <a:rPr lang="en-US" altLang="zh-CN" dirty="0"/>
              <a:t>  </a:t>
            </a:r>
            <a:endParaRPr lang="en-US" altLang="zh-CN" dirty="0"/>
          </a:p>
          <a:p>
            <a:pPr lvl="1">
              <a:buFont typeface="Wingdings" panose="05000000000000000000" pitchFamily="2" charset="2"/>
              <a:buNone/>
            </a:pPr>
            <a:endParaRPr lang="en-US" altLang="zh-CN" b="1" i="1" dirty="0"/>
          </a:p>
          <a:p>
            <a:pPr lvl="1">
              <a:buFont typeface="Wingdings" panose="05000000000000000000" pitchFamily="2" charset="2"/>
              <a:buNone/>
            </a:pPr>
            <a:endParaRPr lang="en-US" altLang="zh-CN" dirty="0"/>
          </a:p>
          <a:p>
            <a:pPr lvl="2"/>
            <a:r>
              <a:rPr lang="en-US" altLang="zh-CN" dirty="0"/>
              <a:t>(315)</a:t>
            </a:r>
            <a:r>
              <a:rPr lang="en-US" altLang="zh-CN" baseline="-25000" dirty="0"/>
              <a:t>10</a:t>
            </a:r>
            <a:r>
              <a:rPr lang="en-US" altLang="zh-CN" dirty="0"/>
              <a:t> = (13B)</a:t>
            </a:r>
            <a:r>
              <a:rPr lang="en-US" altLang="zh-CN" baseline="-25000" dirty="0"/>
              <a:t>16</a:t>
            </a:r>
            <a:endParaRPr lang="en-US" altLang="zh-CN" baseline="-25000" dirty="0"/>
          </a:p>
          <a:p>
            <a:pPr lvl="2"/>
            <a:endParaRPr lang="en-US" altLang="zh-CN" baseline="-25000" dirty="0"/>
          </a:p>
          <a:p>
            <a:pPr lvl="2"/>
            <a:endParaRPr lang="en-US" altLang="zh-CN" baseline="-25000" dirty="0"/>
          </a:p>
          <a:p>
            <a:pPr lvl="2"/>
            <a:endParaRPr lang="en-US" altLang="zh-CN" baseline="-25000" dirty="0"/>
          </a:p>
          <a:p>
            <a:pPr lvl="2"/>
            <a:r>
              <a:rPr lang="en-US" altLang="zh-CN" dirty="0"/>
              <a:t>(315)</a:t>
            </a:r>
            <a:r>
              <a:rPr lang="en-US" altLang="zh-CN" baseline="-25000" dirty="0"/>
              <a:t>7</a:t>
            </a:r>
            <a:r>
              <a:rPr lang="en-US" altLang="zh-CN" dirty="0"/>
              <a:t> = (237)</a:t>
            </a:r>
            <a:r>
              <a:rPr lang="en-US" altLang="zh-CN" baseline="-25000" dirty="0"/>
              <a:t>8  </a:t>
            </a:r>
            <a:r>
              <a:rPr lang="en-US" altLang="zh-CN" dirty="0"/>
              <a:t>?</a:t>
            </a:r>
            <a:endParaRPr lang="en-US" altLang="zh-CN" dirty="0"/>
          </a:p>
        </p:txBody>
      </p:sp>
      <p:sp>
        <p:nvSpPr>
          <p:cNvPr id="8" name="日期占位符 7"/>
          <p:cNvSpPr>
            <a:spLocks noGrp="1"/>
          </p:cNvSpPr>
          <p:nvPr>
            <p:ph type="dt" sz="half" idx="10"/>
          </p:nvPr>
        </p:nvSpPr>
        <p:spPr/>
        <p:txBody>
          <a:bodyPr/>
          <a:lstStyle/>
          <a:p>
            <a:pPr>
              <a:defRPr/>
            </a:pPr>
            <a:fld id="{F814CD6F-8152-4400-BE02-A0A1A92E8828}" type="datetime1">
              <a:rPr lang="zh-CN" altLang="en-US" smtClean="0"/>
            </a:fld>
            <a:endParaRPr lang="en-US" altLang="zh-CN"/>
          </a:p>
        </p:txBody>
      </p:sp>
      <p:sp>
        <p:nvSpPr>
          <p:cNvPr id="2052"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2055" name="灯片编号占位符 8"/>
          <p:cNvSpPr>
            <a:spLocks noGrp="1"/>
          </p:cNvSpPr>
          <p:nvPr>
            <p:ph type="sldNum" sz="quarter" idx="12"/>
          </p:nvPr>
        </p:nvSpPr>
        <p:spPr>
          <a:noFill/>
        </p:spPr>
        <p:txBody>
          <a:bodyPr/>
          <a:lstStyle/>
          <a:p>
            <a:fld id="{300F2709-0DDA-4588-B034-1599D3632211}" type="slidenum">
              <a:rPr lang="en-US" altLang="zh-CN" smtClean="0">
                <a:ea typeface="宋体" panose="02010600030101010101" pitchFamily="2" charset="-122"/>
              </a:rPr>
            </a:fld>
            <a:endParaRPr lang="en-US" altLang="zh-CN">
              <a:ea typeface="宋体" panose="02010600030101010101" pitchFamily="2" charset="-122"/>
            </a:endParaRPr>
          </a:p>
        </p:txBody>
      </p:sp>
      <p:graphicFrame>
        <p:nvGraphicFramePr>
          <p:cNvPr id="104452" name="Object 2"/>
          <p:cNvGraphicFramePr/>
          <p:nvPr/>
        </p:nvGraphicFramePr>
        <p:xfrm>
          <a:off x="4593785" y="1717809"/>
          <a:ext cx="2673350" cy="1800225"/>
        </p:xfrm>
        <a:graphic>
          <a:graphicData uri="http://schemas.openxmlformats.org/presentationml/2006/ole">
            <mc:AlternateContent xmlns:mc="http://schemas.openxmlformats.org/markup-compatibility/2006">
              <mc:Choice xmlns:v="urn:schemas-microsoft-com:vml" Requires="v">
                <p:oleObj spid="_x0000_s2494" name="VISIO" r:id="rId1" imgW="2251075" imgH="1109345" progId="">
                  <p:embed/>
                </p:oleObj>
              </mc:Choice>
              <mc:Fallback>
                <p:oleObj name="VISIO" r:id="rId1" imgW="2251075" imgH="1109345" progId="">
                  <p:embed/>
                  <p:pic>
                    <p:nvPicPr>
                      <p:cNvPr id="0" name="Object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785" y="1717809"/>
                        <a:ext cx="2673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3" name="Object 3"/>
          <p:cNvGraphicFramePr/>
          <p:nvPr/>
        </p:nvGraphicFramePr>
        <p:xfrm>
          <a:off x="4685506" y="3621222"/>
          <a:ext cx="2668588" cy="2016125"/>
        </p:xfrm>
        <a:graphic>
          <a:graphicData uri="http://schemas.openxmlformats.org/presentationml/2006/ole">
            <mc:AlternateContent xmlns:mc="http://schemas.openxmlformats.org/markup-compatibility/2006">
              <mc:Choice xmlns:v="urn:schemas-microsoft-com:vml" Requires="v">
                <p:oleObj spid="_x0000_s2495" name="VISIO" r:id="rId3" imgW="2365375" imgH="1109345" progId="">
                  <p:embed/>
                </p:oleObj>
              </mc:Choice>
              <mc:Fallback>
                <p:oleObj name="VISIO" r:id="rId3" imgW="2365375" imgH="1109345"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506" y="3621222"/>
                        <a:ext cx="266858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linds(horizontal)">
                                      <p:cBhvr>
                                        <p:cTn id="7" dur="500"/>
                                        <p:tgtEl>
                                          <p:spTgt spid="104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linds(horizontal)">
                                      <p:cBhvr>
                                        <p:cTn id="12"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type="title"/>
          </p:nvPr>
        </p:nvSpPr>
        <p:spPr>
          <a:noFill/>
        </p:spPr>
        <p:txBody>
          <a:bodyPr lIns="92075" tIns="46038" rIns="92075" bIns="46038" anchor="ctr"/>
          <a:lstStyle/>
          <a:p>
            <a:r>
              <a:rPr lang="zh-CN" altLang="en-US" dirty="0"/>
              <a:t>进位数制间的相互转换</a:t>
            </a:r>
            <a:endParaRPr lang="en-US" altLang="zh-CN" dirty="0"/>
          </a:p>
        </p:txBody>
      </p:sp>
      <p:sp>
        <p:nvSpPr>
          <p:cNvPr id="17411" name="Rectangle 3"/>
          <p:cNvSpPr>
            <a:spLocks noGrp="1" noChangeArrowheads="1"/>
          </p:cNvSpPr>
          <p:nvPr>
            <p:ph idx="1"/>
          </p:nvPr>
        </p:nvSpPr>
        <p:spPr>
          <a:xfrm>
            <a:off x="457200" y="1196752"/>
            <a:ext cx="8478838" cy="5240561"/>
          </a:xfrm>
          <a:noFill/>
        </p:spPr>
        <p:txBody>
          <a:bodyPr lIns="92075" tIns="46038" rIns="92075" bIns="46038"/>
          <a:lstStyle/>
          <a:p>
            <a:r>
              <a:rPr lang="zh-CN" altLang="en-US" sz="2800" b="1" dirty="0"/>
              <a:t>小数部分</a:t>
            </a:r>
            <a:r>
              <a:rPr lang="zh-CN" altLang="en-US" sz="2800" dirty="0"/>
              <a:t>：</a:t>
            </a:r>
            <a:r>
              <a:rPr lang="zh-CN" altLang="en-US" sz="2800" b="1" dirty="0">
                <a:solidFill>
                  <a:srgbClr val="FF0000"/>
                </a:solidFill>
              </a:rPr>
              <a:t>乘以基数取整法</a:t>
            </a:r>
            <a:endParaRPr lang="zh-CN" altLang="en-US" sz="2800" dirty="0">
              <a:solidFill>
                <a:srgbClr val="FF0000"/>
              </a:solidFill>
            </a:endParaRPr>
          </a:p>
          <a:p>
            <a:pPr lvl="1"/>
            <a:r>
              <a:rPr lang="zh-CN" altLang="en-US" sz="2400" dirty="0"/>
              <a:t>理论基础</a:t>
            </a:r>
            <a:r>
              <a:rPr lang="en-US" altLang="zh-CN" sz="2400" dirty="0"/>
              <a:t>:</a:t>
            </a:r>
            <a:endParaRPr lang="en-US" altLang="zh-CN" sz="2400" dirty="0"/>
          </a:p>
          <a:p>
            <a:pPr lvl="2"/>
            <a:r>
              <a:rPr lang="en-US" altLang="zh-CN" sz="2000" dirty="0"/>
              <a:t>(</a:t>
            </a:r>
            <a:r>
              <a:rPr lang="en-US" altLang="zh-CN" sz="2000" i="1" dirty="0"/>
              <a:t>N</a:t>
            </a:r>
            <a:r>
              <a:rPr lang="en-US" altLang="zh-CN" sz="2000" i="1" baseline="-25000" dirty="0"/>
              <a:t>F</a:t>
            </a:r>
            <a:r>
              <a:rPr lang="en-US" altLang="zh-CN" sz="2000" dirty="0"/>
              <a:t>)</a:t>
            </a:r>
            <a:r>
              <a:rPr lang="en-US" altLang="zh-CN" sz="2000" i="1" baseline="-25000" dirty="0"/>
              <a:t>A</a:t>
            </a:r>
            <a:r>
              <a:rPr lang="en-US" altLang="zh-CN" sz="2000" i="1" dirty="0"/>
              <a:t> = b</a:t>
            </a:r>
            <a:r>
              <a:rPr lang="en-US" altLang="zh-CN" sz="2000" i="1" baseline="-25000" dirty="0"/>
              <a:t>-1</a:t>
            </a:r>
            <a:r>
              <a:rPr lang="en-US" altLang="zh-CN" sz="2000" i="1" dirty="0"/>
              <a:t>B</a:t>
            </a:r>
            <a:r>
              <a:rPr lang="en-US" altLang="zh-CN" sz="2000" i="1" baseline="30000" dirty="0"/>
              <a:t>-1</a:t>
            </a:r>
            <a:r>
              <a:rPr lang="en-US" altLang="zh-CN" sz="2000" i="1" dirty="0"/>
              <a:t> + b</a:t>
            </a:r>
            <a:r>
              <a:rPr lang="en-US" altLang="zh-CN" sz="2000" i="1" baseline="-25000" dirty="0"/>
              <a:t>-2</a:t>
            </a:r>
            <a:r>
              <a:rPr lang="en-US" altLang="zh-CN" sz="2000" i="1" dirty="0"/>
              <a:t>B</a:t>
            </a:r>
            <a:r>
              <a:rPr lang="en-US" altLang="zh-CN" sz="2000" i="1" baseline="30000" dirty="0"/>
              <a:t>-2 </a:t>
            </a:r>
            <a:r>
              <a:rPr lang="en-US" altLang="zh-CN" sz="2000" i="1" dirty="0"/>
              <a:t>+ </a:t>
            </a:r>
            <a:r>
              <a:rPr lang="en-US" altLang="zh-CN" sz="2000" i="1" dirty="0">
                <a:latin typeface="Times New Roman" panose="02020603050405020304" pitchFamily="18" charset="0"/>
              </a:rPr>
              <a:t>…</a:t>
            </a:r>
            <a:r>
              <a:rPr lang="en-US" altLang="zh-CN" sz="2000" i="1" dirty="0"/>
              <a:t> + b</a:t>
            </a:r>
            <a:r>
              <a:rPr lang="en-US" altLang="zh-CN" sz="2000" i="1" baseline="-25000" dirty="0"/>
              <a:t>-</a:t>
            </a:r>
            <a:r>
              <a:rPr lang="en-US" altLang="zh-CN" sz="2000" i="1" baseline="-25000" dirty="0" err="1"/>
              <a:t>m</a:t>
            </a:r>
            <a:r>
              <a:rPr lang="en-US" altLang="zh-CN" sz="2000" i="1" dirty="0" err="1"/>
              <a:t>B</a:t>
            </a:r>
            <a:r>
              <a:rPr lang="en-US" altLang="zh-CN" sz="2000" i="1" baseline="30000" dirty="0"/>
              <a:t>-m</a:t>
            </a:r>
            <a:r>
              <a:rPr lang="en-US" altLang="zh-CN" sz="2000" i="1" dirty="0"/>
              <a:t> 	</a:t>
            </a:r>
            <a:endParaRPr lang="en-US" altLang="zh-CN" sz="2000" dirty="0"/>
          </a:p>
          <a:p>
            <a:pPr lvl="2">
              <a:buFont typeface="Wingdings" panose="05000000000000000000" pitchFamily="2" charset="2"/>
              <a:buNone/>
            </a:pPr>
            <a:r>
              <a:rPr lang="zh-CN" altLang="en-US" sz="2000" dirty="0"/>
              <a:t>这里</a:t>
            </a:r>
            <a:r>
              <a:rPr lang="en-US" altLang="zh-CN" sz="2000" dirty="0"/>
              <a:t>, (</a:t>
            </a:r>
            <a:r>
              <a:rPr lang="en-US" altLang="zh-CN" sz="2000" i="1" dirty="0"/>
              <a:t>N</a:t>
            </a:r>
            <a:r>
              <a:rPr lang="en-US" altLang="zh-CN" sz="2000" i="1" baseline="-25000" dirty="0"/>
              <a:t>F</a:t>
            </a:r>
            <a:r>
              <a:rPr lang="en-US" altLang="zh-CN" sz="2000" dirty="0"/>
              <a:t>)</a:t>
            </a:r>
            <a:r>
              <a:rPr lang="en-US" altLang="zh-CN" sz="2000" i="1" baseline="-25000" dirty="0"/>
              <a:t>A</a:t>
            </a:r>
            <a:r>
              <a:rPr lang="en-US" altLang="zh-CN" sz="2000" i="1" dirty="0"/>
              <a:t> </a:t>
            </a:r>
            <a:r>
              <a:rPr lang="zh-CN" altLang="en-US" sz="2000" dirty="0"/>
              <a:t>是</a:t>
            </a:r>
            <a:r>
              <a:rPr lang="en-US" altLang="zh-CN" sz="2000" i="1" dirty="0"/>
              <a:t>A</a:t>
            </a:r>
            <a:r>
              <a:rPr lang="zh-CN" altLang="en-US" sz="2000" dirty="0"/>
              <a:t>进制小数， </a:t>
            </a:r>
            <a:r>
              <a:rPr lang="en-US" altLang="zh-CN" sz="2000" i="1" dirty="0"/>
              <a:t>b</a:t>
            </a:r>
            <a:r>
              <a:rPr lang="en-US" altLang="zh-CN" sz="2000" i="1" baseline="-25000" dirty="0"/>
              <a:t>i</a:t>
            </a:r>
            <a:r>
              <a:rPr lang="en-US" altLang="zh-CN" sz="2000" dirty="0">
                <a:latin typeface="Times New Roman" panose="02020603050405020304" pitchFamily="18" charset="0"/>
              </a:rPr>
              <a:t>’</a:t>
            </a:r>
            <a:r>
              <a:rPr lang="en-US" altLang="zh-CN" sz="2000" dirty="0"/>
              <a:t>s </a:t>
            </a:r>
            <a:r>
              <a:rPr lang="zh-CN" altLang="en-US" sz="2000" dirty="0"/>
              <a:t>是</a:t>
            </a:r>
            <a:r>
              <a:rPr lang="en-US" altLang="zh-CN" sz="2000" dirty="0"/>
              <a:t> (</a:t>
            </a:r>
            <a:r>
              <a:rPr lang="en-US" altLang="zh-CN" sz="2000" i="1" dirty="0"/>
              <a:t>N</a:t>
            </a:r>
            <a:r>
              <a:rPr lang="en-US" altLang="zh-CN" sz="2000" i="1" baseline="-25000" dirty="0"/>
              <a:t>F</a:t>
            </a:r>
            <a:r>
              <a:rPr lang="en-US" altLang="zh-CN" sz="2000" dirty="0"/>
              <a:t>)</a:t>
            </a:r>
            <a:r>
              <a:rPr lang="en-US" altLang="zh-CN" sz="2000" i="1" baseline="-25000" dirty="0"/>
              <a:t>B</a:t>
            </a:r>
            <a:r>
              <a:rPr lang="en-US" altLang="zh-CN" sz="2000" i="1" dirty="0"/>
              <a:t> </a:t>
            </a:r>
            <a:r>
              <a:rPr lang="zh-CN" altLang="en-US" sz="2000" i="1" dirty="0"/>
              <a:t>的</a:t>
            </a:r>
            <a:r>
              <a:rPr lang="en-US" altLang="zh-CN" sz="2000" i="1" dirty="0"/>
              <a:t>A</a:t>
            </a:r>
            <a:r>
              <a:rPr lang="zh-CN" altLang="en-US" sz="2000" i="1" dirty="0"/>
              <a:t>进制数字。</a:t>
            </a:r>
            <a:endParaRPr lang="en-US" altLang="zh-CN" sz="2000" dirty="0"/>
          </a:p>
          <a:p>
            <a:pPr lvl="2"/>
            <a:r>
              <a:rPr lang="en-US" altLang="zh-CN" sz="2000" i="1" dirty="0"/>
              <a:t>B </a:t>
            </a:r>
            <a:r>
              <a:rPr lang="en-US" altLang="zh-CN" sz="2000" dirty="0">
                <a:cs typeface="Times New Roman" panose="02020603050405020304" pitchFamily="18" charset="0"/>
                <a:sym typeface="Symbol" panose="05050102010706020507" pitchFamily="18" charset="2"/>
              </a:rPr>
              <a:t></a:t>
            </a:r>
            <a:r>
              <a:rPr lang="en-US" altLang="zh-CN" sz="2000" i="1" dirty="0"/>
              <a:t> </a:t>
            </a:r>
            <a:r>
              <a:rPr lang="en-US" altLang="zh-CN" sz="2000" dirty="0">
                <a:latin typeface="Symbol" panose="05050102010706020507" pitchFamily="18" charset="2"/>
              </a:rPr>
              <a:t> </a:t>
            </a:r>
            <a:r>
              <a:rPr lang="en-US" altLang="zh-CN" sz="2000" i="1" dirty="0"/>
              <a:t>N</a:t>
            </a:r>
            <a:r>
              <a:rPr lang="en-US" altLang="zh-CN" sz="2000" i="1" baseline="-25000" dirty="0"/>
              <a:t>F</a:t>
            </a:r>
            <a:r>
              <a:rPr lang="en-US" altLang="zh-CN" sz="2000" dirty="0"/>
              <a:t> = </a:t>
            </a:r>
            <a:r>
              <a:rPr lang="en-US" altLang="zh-CN" sz="2000" i="1" dirty="0"/>
              <a:t>B </a:t>
            </a:r>
            <a:r>
              <a:rPr lang="en-US" altLang="zh-CN" sz="2000" dirty="0">
                <a:cs typeface="Times New Roman" panose="02020603050405020304" pitchFamily="18" charset="0"/>
                <a:sym typeface="Symbol" panose="05050102010706020507" pitchFamily="18" charset="2"/>
              </a:rPr>
              <a:t></a:t>
            </a:r>
            <a:r>
              <a:rPr lang="en-US" altLang="zh-CN" sz="2000" i="1" dirty="0"/>
              <a:t> </a:t>
            </a:r>
            <a:r>
              <a:rPr lang="en-US" altLang="zh-CN" sz="2000" dirty="0">
                <a:latin typeface="Symbol" panose="05050102010706020507" pitchFamily="18" charset="2"/>
              </a:rPr>
              <a:t> </a:t>
            </a:r>
            <a:r>
              <a:rPr lang="en-US" altLang="zh-CN" sz="2000" dirty="0"/>
              <a:t>(</a:t>
            </a:r>
            <a:r>
              <a:rPr lang="en-US" altLang="zh-CN" sz="2000" i="1" dirty="0"/>
              <a:t>b</a:t>
            </a:r>
            <a:r>
              <a:rPr lang="en-US" altLang="zh-CN" sz="2000" i="1" baseline="-25000" dirty="0"/>
              <a:t>-1</a:t>
            </a:r>
            <a:r>
              <a:rPr lang="en-US" altLang="zh-CN" sz="2000" i="1" dirty="0"/>
              <a:t>B</a:t>
            </a:r>
            <a:r>
              <a:rPr lang="en-US" altLang="zh-CN" sz="2000" i="1" baseline="30000" dirty="0"/>
              <a:t>-1</a:t>
            </a:r>
            <a:r>
              <a:rPr lang="en-US" altLang="zh-CN" sz="2000" i="1" dirty="0"/>
              <a:t> + b</a:t>
            </a:r>
            <a:r>
              <a:rPr lang="en-US" altLang="zh-CN" sz="2000" i="1" baseline="-25000" dirty="0"/>
              <a:t>-2</a:t>
            </a:r>
            <a:r>
              <a:rPr lang="en-US" altLang="zh-CN" sz="2000" i="1" dirty="0"/>
              <a:t>B</a:t>
            </a:r>
            <a:r>
              <a:rPr lang="en-US" altLang="zh-CN" sz="2000" i="1" baseline="30000" dirty="0"/>
              <a:t>-2 </a:t>
            </a:r>
            <a:r>
              <a:rPr lang="en-US" altLang="zh-CN" sz="2000" i="1" dirty="0"/>
              <a:t>+ </a:t>
            </a:r>
            <a:r>
              <a:rPr lang="en-US" altLang="zh-CN" sz="2000" i="1" dirty="0">
                <a:latin typeface="Times New Roman" panose="02020603050405020304" pitchFamily="18" charset="0"/>
              </a:rPr>
              <a:t>…</a:t>
            </a:r>
            <a:r>
              <a:rPr lang="en-US" altLang="zh-CN" sz="2000" i="1" dirty="0"/>
              <a:t> + b</a:t>
            </a:r>
            <a:r>
              <a:rPr lang="en-US" altLang="zh-CN" sz="2000" i="1" baseline="-25000" dirty="0"/>
              <a:t>-</a:t>
            </a:r>
            <a:r>
              <a:rPr lang="en-US" altLang="zh-CN" sz="2000" i="1" baseline="-25000" dirty="0" err="1"/>
              <a:t>m</a:t>
            </a:r>
            <a:r>
              <a:rPr lang="en-US" altLang="zh-CN" sz="2000" i="1" dirty="0" err="1"/>
              <a:t>B</a:t>
            </a:r>
            <a:r>
              <a:rPr lang="en-US" altLang="zh-CN" sz="2000" i="1" baseline="30000" dirty="0"/>
              <a:t>-m</a:t>
            </a:r>
            <a:r>
              <a:rPr lang="en-US" altLang="zh-CN" sz="2000" i="1" dirty="0"/>
              <a:t> </a:t>
            </a:r>
            <a:r>
              <a:rPr lang="en-US" altLang="zh-CN" sz="2000" dirty="0"/>
              <a:t>)</a:t>
            </a:r>
            <a:endParaRPr lang="en-US" altLang="zh-CN" sz="2000" dirty="0"/>
          </a:p>
          <a:p>
            <a:pPr lvl="2">
              <a:buFont typeface="Wingdings" panose="05000000000000000000" pitchFamily="2" charset="2"/>
              <a:buNone/>
            </a:pPr>
            <a:r>
              <a:rPr lang="en-US" altLang="zh-CN" sz="2000" i="1" dirty="0"/>
              <a:t> = </a:t>
            </a:r>
            <a:r>
              <a:rPr lang="en-US" altLang="zh-CN" sz="2000" dirty="0"/>
              <a:t>(</a:t>
            </a:r>
            <a:r>
              <a:rPr lang="zh-CN" altLang="en-US" sz="2000" dirty="0"/>
              <a:t>整数</a:t>
            </a:r>
            <a:r>
              <a:rPr lang="zh-CN" altLang="en-US" sz="2000" i="1" dirty="0"/>
              <a:t> </a:t>
            </a:r>
            <a:r>
              <a:rPr lang="en-US" altLang="zh-CN" sz="2000" i="1" dirty="0"/>
              <a:t>I</a:t>
            </a:r>
            <a:r>
              <a:rPr lang="en-US" altLang="zh-CN" sz="2000" i="1" baseline="-25000" dirty="0"/>
              <a:t>-1</a:t>
            </a:r>
            <a:r>
              <a:rPr lang="en-US" altLang="zh-CN" sz="2000" dirty="0"/>
              <a:t>:</a:t>
            </a:r>
            <a:r>
              <a:rPr lang="en-US" altLang="zh-CN" sz="2000" i="1" dirty="0"/>
              <a:t> </a:t>
            </a:r>
            <a:r>
              <a:rPr lang="en-US" altLang="zh-CN" sz="2000" i="1" baseline="-25000" dirty="0"/>
              <a:t> </a:t>
            </a:r>
            <a:r>
              <a:rPr lang="en-US" altLang="zh-CN" sz="2000" i="1" dirty="0"/>
              <a:t>b</a:t>
            </a:r>
            <a:r>
              <a:rPr lang="en-US" altLang="zh-CN" sz="2000" i="1" baseline="-25000" dirty="0"/>
              <a:t>-1</a:t>
            </a:r>
            <a:r>
              <a:rPr lang="en-US" altLang="zh-CN" sz="2000" dirty="0"/>
              <a:t>) </a:t>
            </a:r>
            <a:r>
              <a:rPr lang="en-US" altLang="zh-CN" sz="2000" i="1" dirty="0"/>
              <a:t> + </a:t>
            </a:r>
            <a:r>
              <a:rPr lang="en-US" altLang="zh-CN" sz="2000" dirty="0"/>
              <a:t>(</a:t>
            </a:r>
            <a:r>
              <a:rPr lang="zh-CN" altLang="en-US" sz="2000" dirty="0"/>
              <a:t>小数</a:t>
            </a:r>
            <a:r>
              <a:rPr lang="zh-CN" altLang="en-US" sz="2000" i="1" dirty="0"/>
              <a:t> </a:t>
            </a:r>
            <a:r>
              <a:rPr lang="en-US" altLang="zh-CN" sz="2000" i="1" dirty="0"/>
              <a:t>F</a:t>
            </a:r>
            <a:r>
              <a:rPr lang="en-US" altLang="zh-CN" sz="2000" i="1" baseline="-25000" dirty="0"/>
              <a:t>-2</a:t>
            </a:r>
            <a:r>
              <a:rPr lang="en-US" altLang="zh-CN" sz="2000" dirty="0"/>
              <a:t>:</a:t>
            </a:r>
            <a:r>
              <a:rPr lang="en-US" altLang="zh-CN" sz="2000" i="1" dirty="0"/>
              <a:t> b</a:t>
            </a:r>
            <a:r>
              <a:rPr lang="en-US" altLang="zh-CN" sz="2000" i="1" baseline="-25000" dirty="0"/>
              <a:t>-2</a:t>
            </a:r>
            <a:r>
              <a:rPr lang="en-US" altLang="zh-CN" sz="2000" i="1" dirty="0"/>
              <a:t>B</a:t>
            </a:r>
            <a:r>
              <a:rPr lang="en-US" altLang="zh-CN" sz="2000" i="1" baseline="30000" dirty="0"/>
              <a:t>-1 </a:t>
            </a:r>
            <a:r>
              <a:rPr lang="en-US" altLang="zh-CN" sz="2000" i="1" dirty="0"/>
              <a:t>+ </a:t>
            </a:r>
            <a:r>
              <a:rPr lang="en-US" altLang="zh-CN" sz="2000" i="1" dirty="0">
                <a:latin typeface="Times New Roman" panose="02020603050405020304" pitchFamily="18" charset="0"/>
              </a:rPr>
              <a:t>…</a:t>
            </a:r>
            <a:r>
              <a:rPr lang="en-US" altLang="zh-CN" sz="2000" i="1" dirty="0"/>
              <a:t> + b</a:t>
            </a:r>
            <a:r>
              <a:rPr lang="en-US" altLang="zh-CN" sz="2000" i="1" baseline="-25000" dirty="0"/>
              <a:t>-</a:t>
            </a:r>
            <a:r>
              <a:rPr lang="en-US" altLang="zh-CN" sz="2000" i="1" baseline="-25000" dirty="0" err="1"/>
              <a:t>m</a:t>
            </a:r>
            <a:r>
              <a:rPr lang="en-US" altLang="zh-CN" sz="2000" i="1" dirty="0" err="1"/>
              <a:t>B</a:t>
            </a:r>
            <a:r>
              <a:rPr lang="en-US" altLang="zh-CN" sz="2000" i="1" baseline="30000" dirty="0"/>
              <a:t>-</a:t>
            </a:r>
            <a:r>
              <a:rPr lang="en-US" altLang="zh-CN" sz="2000" baseline="30000" dirty="0"/>
              <a:t>(</a:t>
            </a:r>
            <a:r>
              <a:rPr lang="en-US" altLang="zh-CN" sz="2000" i="1" baseline="30000" dirty="0"/>
              <a:t>m-1</a:t>
            </a:r>
            <a:r>
              <a:rPr lang="en-US" altLang="zh-CN" sz="2000" baseline="30000" dirty="0"/>
              <a:t>)</a:t>
            </a:r>
            <a:r>
              <a:rPr lang="en-US" altLang="zh-CN" sz="2000" dirty="0"/>
              <a:t>)</a:t>
            </a:r>
            <a:endParaRPr lang="en-US" altLang="zh-CN" sz="2000" dirty="0"/>
          </a:p>
          <a:p>
            <a:pPr lvl="2"/>
            <a:r>
              <a:rPr lang="zh-CN" altLang="en-US" sz="2000" dirty="0"/>
              <a:t>一般来说</a:t>
            </a:r>
            <a:r>
              <a:rPr lang="en-US" altLang="zh-CN" sz="2000" dirty="0"/>
              <a:t>, (</a:t>
            </a:r>
            <a:r>
              <a:rPr lang="en-US" altLang="zh-CN" sz="2000" i="1" dirty="0"/>
              <a:t>b</a:t>
            </a:r>
            <a:r>
              <a:rPr lang="en-US" altLang="zh-CN" sz="2000" i="1" baseline="-25000" dirty="0"/>
              <a:t>i</a:t>
            </a:r>
            <a:r>
              <a:rPr lang="en-US" altLang="zh-CN" sz="2000" dirty="0"/>
              <a:t>)</a:t>
            </a:r>
            <a:r>
              <a:rPr lang="en-US" altLang="zh-CN" sz="2000" i="1" baseline="-25000" dirty="0"/>
              <a:t>A</a:t>
            </a:r>
            <a:r>
              <a:rPr lang="en-US" altLang="zh-CN" sz="2000" i="1" dirty="0"/>
              <a:t> </a:t>
            </a:r>
            <a:r>
              <a:rPr lang="zh-CN" altLang="en-US" sz="2000" dirty="0"/>
              <a:t>是</a:t>
            </a:r>
            <a:r>
              <a:rPr lang="en-US" altLang="zh-CN" sz="2000" i="1" dirty="0"/>
              <a:t>F</a:t>
            </a:r>
            <a:r>
              <a:rPr lang="en-US" altLang="zh-CN" sz="2000" i="1" baseline="-25000" dirty="0"/>
              <a:t>-</a:t>
            </a:r>
            <a:r>
              <a:rPr lang="en-US" altLang="zh-CN" sz="2000" baseline="-25000" dirty="0"/>
              <a:t>(</a:t>
            </a:r>
            <a:r>
              <a:rPr lang="en-US" altLang="zh-CN" sz="2000" i="1" baseline="-25000" dirty="0"/>
              <a:t>i+1</a:t>
            </a:r>
            <a:r>
              <a:rPr lang="en-US" altLang="zh-CN" sz="2000" baseline="-25000" dirty="0"/>
              <a:t>)</a:t>
            </a:r>
            <a:r>
              <a:rPr lang="en-US" altLang="zh-CN" sz="2000" dirty="0"/>
              <a:t> </a:t>
            </a:r>
            <a:r>
              <a:rPr lang="en-US" altLang="zh-CN" sz="2000" dirty="0">
                <a:cs typeface="Times New Roman" panose="02020603050405020304" pitchFamily="18" charset="0"/>
                <a:sym typeface="Symbol" panose="05050102010706020507" pitchFamily="18" charset="2"/>
              </a:rPr>
              <a:t></a:t>
            </a:r>
            <a:r>
              <a:rPr lang="en-US" altLang="zh-CN" sz="2000" dirty="0"/>
              <a:t> </a:t>
            </a:r>
            <a:r>
              <a:rPr lang="en-US" altLang="zh-CN" sz="2000" dirty="0">
                <a:latin typeface="Symbol" panose="05050102010706020507" pitchFamily="18" charset="2"/>
              </a:rPr>
              <a:t> </a:t>
            </a:r>
            <a:r>
              <a:rPr lang="en-US" altLang="zh-CN" sz="2000" dirty="0"/>
              <a:t>(</a:t>
            </a:r>
            <a:r>
              <a:rPr lang="en-US" altLang="zh-CN" sz="2000" i="1" dirty="0"/>
              <a:t>B</a:t>
            </a:r>
            <a:r>
              <a:rPr lang="en-US" altLang="zh-CN" sz="2000" i="1" baseline="-25000" dirty="0"/>
              <a:t>A</a:t>
            </a:r>
            <a:r>
              <a:rPr lang="en-US" altLang="zh-CN" sz="2000" dirty="0"/>
              <a:t>)</a:t>
            </a:r>
            <a:r>
              <a:rPr lang="zh-CN" altLang="en-US" sz="2000" dirty="0"/>
              <a:t>的</a:t>
            </a:r>
            <a:r>
              <a:rPr lang="zh-CN" altLang="en-US" sz="2000" dirty="0">
                <a:solidFill>
                  <a:srgbClr val="FF0000"/>
                </a:solidFill>
              </a:rPr>
              <a:t>整数</a:t>
            </a:r>
            <a:r>
              <a:rPr lang="zh-CN" altLang="en-US" sz="2000" dirty="0"/>
              <a:t>部分 </a:t>
            </a:r>
            <a:r>
              <a:rPr lang="en-US" altLang="zh-CN" sz="2000" i="1" dirty="0"/>
              <a:t>I</a:t>
            </a:r>
            <a:r>
              <a:rPr lang="en-US" altLang="zh-CN" sz="2000" i="1" baseline="-25000" dirty="0"/>
              <a:t>-</a:t>
            </a:r>
            <a:r>
              <a:rPr lang="en-US" altLang="zh-CN" sz="2000" i="1" baseline="-25000" dirty="0" err="1"/>
              <a:t>i</a:t>
            </a:r>
            <a:r>
              <a:rPr lang="en-US" altLang="zh-CN" sz="2000" dirty="0"/>
              <a:t>.</a:t>
            </a:r>
            <a:endParaRPr lang="en-US" altLang="zh-CN" sz="2000" dirty="0"/>
          </a:p>
          <a:p>
            <a:pPr lvl="1"/>
            <a:r>
              <a:rPr lang="zh-CN" altLang="en-US" sz="2800" dirty="0"/>
              <a:t>转换过程：</a:t>
            </a:r>
            <a:endParaRPr lang="zh-CN" altLang="en-US" sz="2800" dirty="0"/>
          </a:p>
          <a:p>
            <a:pPr lvl="1">
              <a:buNone/>
            </a:pPr>
            <a:r>
              <a:rPr lang="zh-CN" altLang="en-US" sz="2000" dirty="0"/>
              <a:t>    </a:t>
            </a:r>
            <a:r>
              <a:rPr lang="en-US" altLang="zh-CN" sz="2000" dirty="0"/>
              <a:t>1. </a:t>
            </a:r>
            <a:r>
              <a:rPr lang="zh-CN" altLang="en-US" sz="2000" dirty="0"/>
              <a:t>设 </a:t>
            </a:r>
            <a:r>
              <a:rPr lang="en-US" altLang="zh-CN" sz="2000" i="1" dirty="0"/>
              <a:t>F</a:t>
            </a:r>
            <a:r>
              <a:rPr lang="en-US" altLang="zh-CN" sz="2000" i="1" baseline="-25000" dirty="0"/>
              <a:t>-1</a:t>
            </a:r>
            <a:r>
              <a:rPr lang="en-US" altLang="zh-CN" sz="2000" dirty="0"/>
              <a:t> = (</a:t>
            </a:r>
            <a:r>
              <a:rPr lang="en-US" altLang="zh-CN" sz="2000" i="1" dirty="0"/>
              <a:t>N</a:t>
            </a:r>
            <a:r>
              <a:rPr lang="en-US" altLang="zh-CN" sz="2000" i="1" baseline="-25000" dirty="0"/>
              <a:t>F</a:t>
            </a:r>
            <a:r>
              <a:rPr lang="en-US" altLang="zh-CN" sz="2000" dirty="0"/>
              <a:t>)</a:t>
            </a:r>
            <a:r>
              <a:rPr lang="en-US" altLang="zh-CN" sz="2000" i="1" baseline="-25000" dirty="0"/>
              <a:t>A</a:t>
            </a:r>
            <a:r>
              <a:rPr lang="en-US" altLang="zh-CN" sz="2000" dirty="0"/>
              <a:t>.</a:t>
            </a:r>
            <a:endParaRPr lang="en-US" altLang="zh-CN" sz="2000" dirty="0"/>
          </a:p>
          <a:p>
            <a:pPr lvl="1">
              <a:buNone/>
            </a:pPr>
            <a:r>
              <a:rPr lang="en-US" altLang="zh-CN" sz="2000" dirty="0"/>
              <a:t>     2.</a:t>
            </a:r>
            <a:r>
              <a:rPr lang="zh-CN" altLang="en-US" sz="2000" dirty="0"/>
              <a:t>用 </a:t>
            </a:r>
            <a:r>
              <a:rPr lang="en-US" altLang="zh-CN" sz="2000" i="1" dirty="0"/>
              <a:t>F</a:t>
            </a:r>
            <a:r>
              <a:rPr lang="en-US" altLang="zh-CN" sz="2000" i="1" baseline="-25000" dirty="0"/>
              <a:t>-</a:t>
            </a:r>
            <a:r>
              <a:rPr lang="en-US" altLang="zh-CN" sz="2000" i="1" baseline="-25000" dirty="0" err="1"/>
              <a:t>i</a:t>
            </a:r>
            <a:r>
              <a:rPr lang="en-US" altLang="zh-CN" sz="2000" dirty="0"/>
              <a:t> </a:t>
            </a:r>
            <a:r>
              <a:rPr lang="zh-CN" altLang="en-US" sz="2000" dirty="0"/>
              <a:t>乘以 </a:t>
            </a:r>
            <a:r>
              <a:rPr lang="en-US" altLang="zh-CN" sz="2000" dirty="0"/>
              <a:t>(</a:t>
            </a:r>
            <a:r>
              <a:rPr lang="en-US" altLang="zh-CN" sz="2000" i="1" dirty="0"/>
              <a:t>B</a:t>
            </a:r>
            <a:r>
              <a:rPr lang="en-US" altLang="zh-CN" sz="2000" dirty="0"/>
              <a:t>)</a:t>
            </a:r>
            <a:r>
              <a:rPr lang="en-US" altLang="zh-CN" sz="2000" baseline="-25000" dirty="0"/>
              <a:t>A,</a:t>
            </a:r>
            <a:r>
              <a:rPr lang="zh-CN" altLang="en-US" sz="2000" dirty="0"/>
              <a:t>计算 </a:t>
            </a:r>
            <a:r>
              <a:rPr lang="en-US" altLang="zh-CN" sz="2000" dirty="0"/>
              <a:t>(</a:t>
            </a:r>
            <a:r>
              <a:rPr lang="en-US" altLang="zh-CN" sz="2000" i="1" dirty="0"/>
              <a:t>b</a:t>
            </a:r>
            <a:r>
              <a:rPr lang="en-US" altLang="zh-CN" sz="2000" i="1" baseline="-25000" dirty="0"/>
              <a:t>-</a:t>
            </a:r>
            <a:r>
              <a:rPr lang="en-US" altLang="zh-CN" sz="2000" i="1" baseline="-25000" dirty="0" err="1"/>
              <a:t>i</a:t>
            </a:r>
            <a:r>
              <a:rPr lang="en-US" altLang="zh-CN" sz="2000" dirty="0"/>
              <a:t>)</a:t>
            </a:r>
            <a:r>
              <a:rPr lang="en-US" altLang="zh-CN" sz="2000" i="1" baseline="-25000" dirty="0"/>
              <a:t>A</a:t>
            </a:r>
            <a:r>
              <a:rPr lang="en-US" altLang="zh-CN" sz="2000" dirty="0"/>
              <a:t>, </a:t>
            </a:r>
            <a:r>
              <a:rPr lang="zh-CN" altLang="en-US" sz="2000" dirty="0"/>
              <a:t>其中</a:t>
            </a:r>
            <a:r>
              <a:rPr lang="en-US" altLang="zh-CN" sz="2000" i="1" dirty="0" err="1"/>
              <a:t>i</a:t>
            </a:r>
            <a:r>
              <a:rPr lang="en-US" altLang="zh-CN" sz="2000" dirty="0"/>
              <a:t> = 1 </a:t>
            </a:r>
            <a:r>
              <a:rPr lang="en-US" altLang="zh-CN" sz="2000" dirty="0">
                <a:latin typeface="Times New Roman" panose="02020603050405020304" pitchFamily="18" charset="0"/>
              </a:rPr>
              <a:t>…</a:t>
            </a:r>
            <a:r>
              <a:rPr lang="en-US" altLang="zh-CN" sz="2000" dirty="0"/>
              <a:t> </a:t>
            </a:r>
            <a:r>
              <a:rPr lang="en-US" altLang="zh-CN" sz="2000" i="1" dirty="0"/>
              <a:t>m</a:t>
            </a:r>
            <a:r>
              <a:rPr lang="en-US" altLang="zh-CN" sz="2000" dirty="0"/>
              <a:t>, </a:t>
            </a:r>
            <a:endParaRPr lang="en-US" altLang="zh-CN" sz="2000" dirty="0"/>
          </a:p>
          <a:p>
            <a:pPr lvl="1">
              <a:buNone/>
            </a:pPr>
            <a:r>
              <a:rPr lang="en-US" altLang="zh-CN" sz="2000" dirty="0"/>
              <a:t>       </a:t>
            </a:r>
            <a:r>
              <a:rPr lang="zh-CN" altLang="en-US" sz="2000" dirty="0"/>
              <a:t>得到整数 </a:t>
            </a:r>
            <a:r>
              <a:rPr lang="en-US" altLang="zh-CN" sz="2000" i="1" dirty="0"/>
              <a:t>I</a:t>
            </a:r>
            <a:r>
              <a:rPr lang="en-US" altLang="zh-CN" sz="2000" i="1" baseline="-25000" dirty="0"/>
              <a:t>-</a:t>
            </a:r>
            <a:r>
              <a:rPr lang="en-US" altLang="zh-CN" sz="2000" i="1" baseline="-25000" dirty="0" err="1"/>
              <a:t>i</a:t>
            </a:r>
            <a:r>
              <a:rPr lang="en-US" altLang="zh-CN" sz="2000" dirty="0"/>
              <a:t>, </a:t>
            </a:r>
            <a:r>
              <a:rPr lang="zh-CN" altLang="en-US" sz="2000" dirty="0"/>
              <a:t>表示 </a:t>
            </a:r>
            <a:r>
              <a:rPr lang="en-US" altLang="zh-CN" sz="2000" dirty="0"/>
              <a:t>(</a:t>
            </a:r>
            <a:r>
              <a:rPr lang="en-US" altLang="zh-CN" sz="2000" i="1" dirty="0"/>
              <a:t>b</a:t>
            </a:r>
            <a:r>
              <a:rPr lang="en-US" altLang="zh-CN" sz="2000" i="1" baseline="-25000" dirty="0"/>
              <a:t>-</a:t>
            </a:r>
            <a:r>
              <a:rPr lang="en-US" altLang="zh-CN" sz="2000" i="1" baseline="-25000" dirty="0" err="1"/>
              <a:t>i</a:t>
            </a:r>
            <a:r>
              <a:rPr lang="en-US" altLang="zh-CN" sz="2000" dirty="0"/>
              <a:t>)</a:t>
            </a:r>
            <a:r>
              <a:rPr lang="en-US" altLang="zh-CN" sz="2000" i="1" baseline="-25000" dirty="0"/>
              <a:t>A</a:t>
            </a:r>
            <a:r>
              <a:rPr lang="en-US" altLang="zh-CN" sz="2000" dirty="0"/>
              <a:t>, </a:t>
            </a:r>
            <a:r>
              <a:rPr lang="zh-CN" altLang="en-US" sz="2000" dirty="0"/>
              <a:t>以及小数</a:t>
            </a:r>
            <a:r>
              <a:rPr lang="en-US" altLang="zh-CN" sz="2000" i="1" dirty="0"/>
              <a:t>F</a:t>
            </a:r>
            <a:r>
              <a:rPr lang="en-US" altLang="zh-CN" sz="2000" i="1" baseline="-25000" dirty="0"/>
              <a:t>-</a:t>
            </a:r>
            <a:r>
              <a:rPr lang="en-US" altLang="zh-CN" sz="2000" baseline="-25000" dirty="0"/>
              <a:t>(</a:t>
            </a:r>
            <a:r>
              <a:rPr lang="en-US" altLang="zh-CN" sz="2000" i="1" baseline="-25000" dirty="0"/>
              <a:t>i+1</a:t>
            </a:r>
            <a:r>
              <a:rPr lang="en-US" altLang="zh-CN" sz="2000" baseline="-25000" dirty="0"/>
              <a:t>)</a:t>
            </a:r>
            <a:r>
              <a:rPr lang="en-US" altLang="zh-CN" sz="2000" dirty="0"/>
              <a:t>.</a:t>
            </a:r>
            <a:endParaRPr lang="en-US" altLang="zh-CN" sz="2000" dirty="0"/>
          </a:p>
          <a:p>
            <a:pPr lvl="1">
              <a:buNone/>
            </a:pPr>
            <a:r>
              <a:rPr lang="en-US" altLang="zh-CN" sz="2000" dirty="0"/>
              <a:t>     3. </a:t>
            </a:r>
            <a:r>
              <a:rPr lang="zh-CN" altLang="en-US" sz="2000" dirty="0"/>
              <a:t>把 </a:t>
            </a:r>
            <a:r>
              <a:rPr lang="en-US" altLang="zh-CN" sz="2000" dirty="0"/>
              <a:t>(</a:t>
            </a:r>
            <a:r>
              <a:rPr lang="en-US" altLang="zh-CN" sz="2000" i="1" dirty="0"/>
              <a:t>b</a:t>
            </a:r>
            <a:r>
              <a:rPr lang="en-US" altLang="zh-CN" sz="2000" i="1" baseline="-25000" dirty="0"/>
              <a:t>-</a:t>
            </a:r>
            <a:r>
              <a:rPr lang="en-US" altLang="zh-CN" sz="2000" i="1" baseline="-25000" dirty="0" err="1"/>
              <a:t>i</a:t>
            </a:r>
            <a:r>
              <a:rPr lang="en-US" altLang="zh-CN" sz="2000" dirty="0"/>
              <a:t>)</a:t>
            </a:r>
            <a:r>
              <a:rPr lang="en-US" altLang="zh-CN" sz="2000" i="1" baseline="-25000" dirty="0"/>
              <a:t>A</a:t>
            </a:r>
            <a:r>
              <a:rPr lang="en-US" altLang="zh-CN" sz="2000" dirty="0"/>
              <a:t> </a:t>
            </a:r>
            <a:r>
              <a:rPr lang="zh-CN" altLang="en-US" sz="2000" dirty="0"/>
              <a:t>改写成</a:t>
            </a:r>
            <a:r>
              <a:rPr lang="en-US" altLang="zh-CN" sz="2000" i="1" dirty="0"/>
              <a:t>B</a:t>
            </a:r>
            <a:r>
              <a:rPr lang="zh-CN" altLang="en-US" sz="2000" i="1" dirty="0"/>
              <a:t>进制数</a:t>
            </a:r>
            <a:r>
              <a:rPr lang="en-US" altLang="zh-CN" sz="2000" dirty="0"/>
              <a:t>.</a:t>
            </a:r>
            <a:endParaRPr lang="en-US" altLang="zh-CN" sz="2000" dirty="0"/>
          </a:p>
          <a:p>
            <a:pPr lvl="1">
              <a:buNone/>
            </a:pPr>
            <a:r>
              <a:rPr lang="en-US" altLang="zh-CN" sz="2000" dirty="0"/>
              <a:t>     4. </a:t>
            </a:r>
            <a:r>
              <a:rPr lang="zh-CN" altLang="en-US" sz="2000" dirty="0"/>
              <a:t>直到 </a:t>
            </a:r>
            <a:r>
              <a:rPr lang="en-US" altLang="zh-CN" sz="2000" dirty="0"/>
              <a:t>fraction=0</a:t>
            </a:r>
            <a:r>
              <a:rPr lang="zh-CN" altLang="en-US" sz="2000" dirty="0"/>
              <a:t>或到达最大有效数字</a:t>
            </a:r>
            <a:endParaRPr lang="en-US" altLang="zh-CN" dirty="0"/>
          </a:p>
        </p:txBody>
      </p:sp>
      <p:sp>
        <p:nvSpPr>
          <p:cNvPr id="6" name="日期占位符 5"/>
          <p:cNvSpPr>
            <a:spLocks noGrp="1"/>
          </p:cNvSpPr>
          <p:nvPr>
            <p:ph type="dt" sz="half" idx="10"/>
          </p:nvPr>
        </p:nvSpPr>
        <p:spPr/>
        <p:txBody>
          <a:bodyPr/>
          <a:lstStyle/>
          <a:p>
            <a:pPr>
              <a:defRPr/>
            </a:pPr>
            <a:fld id="{F21C0DD1-679D-4587-8026-8C28D40D7883}" type="datetime1">
              <a:rPr lang="zh-CN" altLang="en-US" smtClean="0"/>
            </a:fld>
            <a:endParaRPr lang="en-US" altLang="zh-CN"/>
          </a:p>
        </p:txBody>
      </p:sp>
      <p:sp>
        <p:nvSpPr>
          <p:cNvPr id="17410"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17413" name="灯片编号占位符 6"/>
          <p:cNvSpPr>
            <a:spLocks noGrp="1"/>
          </p:cNvSpPr>
          <p:nvPr>
            <p:ph type="sldNum" sz="quarter" idx="12"/>
          </p:nvPr>
        </p:nvSpPr>
        <p:spPr>
          <a:noFill/>
        </p:spPr>
        <p:txBody>
          <a:bodyPr/>
          <a:lstStyle/>
          <a:p>
            <a:fld id="{1C782925-AF30-464E-B353-9832E0F7E134}"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1142975" y="304801"/>
            <a:ext cx="6429421" cy="695308"/>
          </a:xfrm>
        </p:spPr>
        <p:txBody>
          <a:bodyPr/>
          <a:lstStyle/>
          <a:p>
            <a:r>
              <a:rPr lang="zh-CN" altLang="en-US" sz="4000" dirty="0"/>
              <a:t>进位数制间的相互转换</a:t>
            </a:r>
            <a:endParaRPr lang="zh-CN" altLang="en-US" sz="4000" dirty="0"/>
          </a:p>
        </p:txBody>
      </p:sp>
      <p:sp>
        <p:nvSpPr>
          <p:cNvPr id="4102" name="Rectangle 3"/>
          <p:cNvSpPr>
            <a:spLocks noGrp="1" noChangeArrowheads="1"/>
          </p:cNvSpPr>
          <p:nvPr>
            <p:ph type="body" sz="half" idx="1"/>
          </p:nvPr>
        </p:nvSpPr>
        <p:spPr>
          <a:xfrm>
            <a:off x="221451" y="2151775"/>
            <a:ext cx="4050775" cy="1385887"/>
          </a:xfrm>
        </p:spPr>
        <p:txBody>
          <a:bodyPr/>
          <a:lstStyle/>
          <a:p>
            <a:pPr eaLnBrk="1" hangingPunct="1">
              <a:buFont typeface="Wingdings" panose="05000000000000000000" pitchFamily="2" charset="2"/>
              <a:buNone/>
            </a:pPr>
            <a:r>
              <a:rPr lang="zh-CN" altLang="en-US" sz="2600" dirty="0">
                <a:sym typeface="Wingdings" panose="05000000000000000000" pitchFamily="2" charset="2"/>
              </a:rPr>
              <a:t>例</a:t>
            </a:r>
            <a:r>
              <a:rPr lang="en-US" altLang="zh-CN" sz="2600" dirty="0">
                <a:sym typeface="Wingdings" panose="05000000000000000000" pitchFamily="2" charset="2"/>
              </a:rPr>
              <a:t>: (0.8125)</a:t>
            </a:r>
            <a:r>
              <a:rPr lang="en-US" altLang="zh-CN" sz="2600" baseline="-25000" dirty="0">
                <a:sym typeface="Wingdings" panose="05000000000000000000" pitchFamily="2" charset="2"/>
              </a:rPr>
              <a:t>10</a:t>
            </a:r>
            <a:r>
              <a:rPr lang="en-US" altLang="zh-CN" sz="2600" dirty="0">
                <a:sym typeface="Wingdings" panose="05000000000000000000" pitchFamily="2" charset="2"/>
              </a:rPr>
              <a:t>=(</a:t>
            </a:r>
            <a:r>
              <a:rPr lang="zh-CN" altLang="en-US" sz="2600" dirty="0">
                <a:sym typeface="Wingdings" panose="05000000000000000000" pitchFamily="2" charset="2"/>
              </a:rPr>
              <a:t>         </a:t>
            </a:r>
            <a:r>
              <a:rPr lang="en-US" altLang="zh-CN" sz="2600" dirty="0">
                <a:sym typeface="Wingdings" panose="05000000000000000000" pitchFamily="2" charset="2"/>
              </a:rPr>
              <a:t>)</a:t>
            </a:r>
            <a:r>
              <a:rPr lang="en-US" altLang="zh-CN" sz="2600" baseline="-25000" dirty="0">
                <a:sym typeface="Wingdings" panose="05000000000000000000" pitchFamily="2" charset="2"/>
              </a:rPr>
              <a:t>2</a:t>
            </a:r>
            <a:endParaRPr lang="zh-CN" altLang="en-US" sz="2600" baseline="-25000" dirty="0">
              <a:sym typeface="Wingdings" panose="05000000000000000000" pitchFamily="2" charset="2"/>
            </a:endParaRPr>
          </a:p>
          <a:p>
            <a:pPr eaLnBrk="1" hangingPunct="1">
              <a:buFont typeface="Wingdings" panose="05000000000000000000" pitchFamily="2" charset="2"/>
              <a:buNone/>
            </a:pPr>
            <a:endParaRPr lang="en-US" altLang="zh-CN" sz="2600" dirty="0"/>
          </a:p>
        </p:txBody>
      </p:sp>
      <p:graphicFrame>
        <p:nvGraphicFramePr>
          <p:cNvPr id="4098" name="Object 29"/>
          <p:cNvGraphicFramePr>
            <a:graphicFrameLocks noGrp="1" noChangeAspect="1"/>
          </p:cNvGraphicFramePr>
          <p:nvPr>
            <p:ph sz="half" idx="2"/>
          </p:nvPr>
        </p:nvGraphicFramePr>
        <p:xfrm>
          <a:off x="631031" y="4076646"/>
          <a:ext cx="3668713" cy="1238250"/>
        </p:xfrm>
        <a:graphic>
          <a:graphicData uri="http://schemas.openxmlformats.org/presentationml/2006/ole">
            <mc:AlternateContent xmlns:mc="http://schemas.openxmlformats.org/markup-compatibility/2006">
              <mc:Choice xmlns:v="urn:schemas-microsoft-com:vml" Requires="v">
                <p:oleObj spid="_x0000_s84193" name="Equation" r:id="rId1" imgW="2032000" imgH="685800" progId="">
                  <p:embed/>
                </p:oleObj>
              </mc:Choice>
              <mc:Fallback>
                <p:oleObj name="Equation" r:id="rId1" imgW="2032000" imgH="685800" progId="">
                  <p:embed/>
                  <p:pic>
                    <p:nvPicPr>
                      <p:cNvPr id="0" name="Object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31" y="4076646"/>
                        <a:ext cx="36687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日期占位符 29"/>
          <p:cNvSpPr>
            <a:spLocks noGrp="1"/>
          </p:cNvSpPr>
          <p:nvPr>
            <p:ph type="dt" sz="half" idx="10"/>
          </p:nvPr>
        </p:nvSpPr>
        <p:spPr/>
        <p:txBody>
          <a:bodyPr/>
          <a:lstStyle/>
          <a:p>
            <a:pPr>
              <a:defRPr/>
            </a:pPr>
            <a:fld id="{E71D94F9-D780-4473-A0AE-CFDC96B6FB59}" type="datetime1">
              <a:rPr lang="zh-CN" altLang="en-US" smtClean="0"/>
            </a:fld>
            <a:endParaRPr lang="en-US" altLang="zh-CN"/>
          </a:p>
        </p:txBody>
      </p:sp>
      <p:sp>
        <p:nvSpPr>
          <p:cNvPr id="32" name="页脚占位符 31"/>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31" name="灯片编号占位符 30"/>
          <p:cNvSpPr>
            <a:spLocks noGrp="1"/>
          </p:cNvSpPr>
          <p:nvPr>
            <p:ph type="sldNum" sz="quarter" idx="12"/>
          </p:nvPr>
        </p:nvSpPr>
        <p:spPr/>
        <p:txBody>
          <a:bodyPr/>
          <a:lstStyle/>
          <a:p>
            <a:pPr>
              <a:defRPr/>
            </a:pPr>
            <a:fld id="{FBBFC23B-5F00-4F89-ABA7-3CB861519377}" type="slidenum">
              <a:rPr lang="en-US" altLang="zh-CN" smtClean="0"/>
            </a:fld>
            <a:endParaRPr lang="en-US" altLang="zh-CN"/>
          </a:p>
        </p:txBody>
      </p:sp>
      <p:sp>
        <p:nvSpPr>
          <p:cNvPr id="14340" name="Rectangle 4"/>
          <p:cNvSpPr>
            <a:spLocks noChangeArrowheads="1"/>
          </p:cNvSpPr>
          <p:nvPr/>
        </p:nvSpPr>
        <p:spPr bwMode="auto">
          <a:xfrm>
            <a:off x="5064125" y="1700213"/>
            <a:ext cx="1223963" cy="641350"/>
          </a:xfrm>
          <a:prstGeom prst="rect">
            <a:avLst/>
          </a:prstGeom>
          <a:noFill/>
          <a:ln w="9525">
            <a:noFill/>
            <a:miter lim="800000"/>
          </a:ln>
        </p:spPr>
        <p:txBody>
          <a:bodyPr>
            <a:spAutoFit/>
          </a:bodyPr>
          <a:lstStyle/>
          <a:p>
            <a:r>
              <a:rPr lang="en-US" altLang="zh-CN">
                <a:latin typeface="Arial" panose="020B0604020202020204" pitchFamily="34" charset="0"/>
                <a:sym typeface="Wingdings" panose="05000000000000000000" pitchFamily="2" charset="2"/>
              </a:rPr>
              <a:t>     0.8125</a:t>
            </a:r>
            <a:endParaRPr lang="en-US" altLang="zh-CN">
              <a:latin typeface="Arial" panose="020B0604020202020204" pitchFamily="34" charset="0"/>
              <a:sym typeface="Wingdings" panose="05000000000000000000" pitchFamily="2" charset="2"/>
            </a:endParaRPr>
          </a:p>
          <a:p>
            <a:r>
              <a:rPr lang="en-US" altLang="zh-CN" sz="1600" u="sng">
                <a:latin typeface="Times New Roman" panose="02020603050405020304" pitchFamily="18" charset="0"/>
                <a:cs typeface="Times New Roman" panose="02020603050405020304" pitchFamily="18" charset="0"/>
                <a:sym typeface="Wingdings" panose="05000000000000000000" pitchFamily="2" charset="2"/>
              </a:rPr>
              <a:t>×	</a:t>
            </a:r>
            <a:r>
              <a:rPr lang="en-US" altLang="zh-CN" u="sng">
                <a:latin typeface="Times New Roman" panose="02020603050405020304" pitchFamily="18" charset="0"/>
                <a:cs typeface="Times New Roman" panose="02020603050405020304" pitchFamily="18" charset="0"/>
                <a:sym typeface="Wingdings" panose="05000000000000000000" pitchFamily="2" charset="2"/>
              </a:rPr>
              <a:t>2</a:t>
            </a:r>
            <a:endParaRPr lang="en-US" altLang="zh-CN">
              <a:latin typeface="Arial" panose="020B0604020202020204" pitchFamily="34" charset="0"/>
              <a:sym typeface="Wingdings" panose="05000000000000000000" pitchFamily="2" charset="2"/>
            </a:endParaRPr>
          </a:p>
        </p:txBody>
      </p:sp>
      <p:sp>
        <p:nvSpPr>
          <p:cNvPr id="14341" name="Rectangle 5"/>
          <p:cNvSpPr>
            <a:spLocks noChangeArrowheads="1"/>
          </p:cNvSpPr>
          <p:nvPr/>
        </p:nvSpPr>
        <p:spPr bwMode="auto">
          <a:xfrm>
            <a:off x="5405438" y="2276475"/>
            <a:ext cx="882650" cy="366713"/>
          </a:xfrm>
          <a:prstGeom prst="rect">
            <a:avLst/>
          </a:prstGeom>
          <a:noFill/>
          <a:ln w="9525">
            <a:noFill/>
            <a:miter lim="800000"/>
          </a:ln>
        </p:spPr>
        <p:txBody>
          <a:bodyPr wrap="none">
            <a:spAutoFit/>
          </a:bodyPr>
          <a:lstStyle/>
          <a:p>
            <a:r>
              <a:rPr lang="en-US" altLang="zh-CN">
                <a:latin typeface="Arial" panose="020B0604020202020204" pitchFamily="34" charset="0"/>
                <a:sym typeface="Wingdings" panose="05000000000000000000" pitchFamily="2" charset="2"/>
              </a:rPr>
              <a:t>1.6250</a:t>
            </a:r>
            <a:endParaRPr lang="en-US" altLang="zh-CN">
              <a:latin typeface="Arial" panose="020B0604020202020204" pitchFamily="34" charset="0"/>
              <a:sym typeface="Wingdings" panose="05000000000000000000" pitchFamily="2" charset="2"/>
            </a:endParaRPr>
          </a:p>
        </p:txBody>
      </p:sp>
      <p:sp>
        <p:nvSpPr>
          <p:cNvPr id="14342" name="Rectangle 6"/>
          <p:cNvSpPr>
            <a:spLocks noChangeArrowheads="1"/>
          </p:cNvSpPr>
          <p:nvPr/>
        </p:nvSpPr>
        <p:spPr bwMode="auto">
          <a:xfrm>
            <a:off x="5424488" y="3278188"/>
            <a:ext cx="882650" cy="366712"/>
          </a:xfrm>
          <a:prstGeom prst="rect">
            <a:avLst/>
          </a:prstGeom>
          <a:noFill/>
          <a:ln w="9525">
            <a:noFill/>
            <a:miter lim="800000"/>
          </a:ln>
        </p:spPr>
        <p:txBody>
          <a:bodyPr wrap="none">
            <a:spAutoFit/>
          </a:bodyPr>
          <a:lstStyle/>
          <a:p>
            <a:r>
              <a:rPr lang="en-US" altLang="zh-CN">
                <a:latin typeface="Arial" panose="020B0604020202020204" pitchFamily="34" charset="0"/>
                <a:sym typeface="Wingdings" panose="05000000000000000000" pitchFamily="2" charset="2"/>
              </a:rPr>
              <a:t>1.2500</a:t>
            </a:r>
            <a:endParaRPr lang="en-US" altLang="zh-CN">
              <a:latin typeface="Arial" panose="020B0604020202020204" pitchFamily="34" charset="0"/>
              <a:sym typeface="Wingdings" panose="05000000000000000000" pitchFamily="2" charset="2"/>
            </a:endParaRPr>
          </a:p>
        </p:txBody>
      </p:sp>
      <p:grpSp>
        <p:nvGrpSpPr>
          <p:cNvPr id="2" name="Group 7"/>
          <p:cNvGrpSpPr/>
          <p:nvPr/>
        </p:nvGrpSpPr>
        <p:grpSpPr bwMode="auto">
          <a:xfrm>
            <a:off x="5010150" y="2708275"/>
            <a:ext cx="1296988" cy="649288"/>
            <a:chOff x="3156" y="1706"/>
            <a:chExt cx="817" cy="409"/>
          </a:xfrm>
        </p:grpSpPr>
        <p:sp>
          <p:nvSpPr>
            <p:cNvPr id="4124" name="Rectangle 8"/>
            <p:cNvSpPr>
              <a:spLocks noChangeArrowheads="1"/>
            </p:cNvSpPr>
            <p:nvPr/>
          </p:nvSpPr>
          <p:spPr bwMode="auto">
            <a:xfrm>
              <a:off x="3156" y="1884"/>
              <a:ext cx="805" cy="231"/>
            </a:xfrm>
            <a:prstGeom prst="rect">
              <a:avLst/>
            </a:prstGeom>
            <a:noFill/>
            <a:ln w="9525">
              <a:noFill/>
              <a:miter lim="800000"/>
            </a:ln>
          </p:spPr>
          <p:txBody>
            <a:bodyPr>
              <a:spAutoFit/>
            </a:bodyPr>
            <a:lstStyle/>
            <a:p>
              <a:pPr algn="r"/>
              <a:r>
                <a:rPr lang="en-US" altLang="zh-CN" u="sng">
                  <a:latin typeface="Arial" panose="020B0604020202020204" pitchFamily="34" charset="0"/>
                  <a:sym typeface="Wingdings" panose="05000000000000000000" pitchFamily="2" charset="2"/>
                </a:rPr>
                <a:t>×	2</a:t>
              </a:r>
              <a:endParaRPr lang="en-US" altLang="zh-CN" u="sng">
                <a:latin typeface="Arial" panose="020B0604020202020204" pitchFamily="34" charset="0"/>
                <a:sym typeface="Wingdings" panose="05000000000000000000" pitchFamily="2" charset="2"/>
              </a:endParaRPr>
            </a:p>
          </p:txBody>
        </p:sp>
        <p:sp>
          <p:nvSpPr>
            <p:cNvPr id="4125" name="Rectangle 9"/>
            <p:cNvSpPr>
              <a:spLocks noChangeArrowheads="1"/>
            </p:cNvSpPr>
            <p:nvPr/>
          </p:nvSpPr>
          <p:spPr bwMode="auto">
            <a:xfrm>
              <a:off x="3417" y="1706"/>
              <a:ext cx="556" cy="231"/>
            </a:xfrm>
            <a:prstGeom prst="rect">
              <a:avLst/>
            </a:prstGeom>
            <a:noFill/>
            <a:ln w="9525">
              <a:noFill/>
              <a:miter lim="800000"/>
            </a:ln>
          </p:spPr>
          <p:txBody>
            <a:bodyPr wrap="none">
              <a:spAutoFit/>
            </a:bodyPr>
            <a:lstStyle/>
            <a:p>
              <a:r>
                <a:rPr lang="en-US" altLang="zh-CN">
                  <a:latin typeface="Arial" panose="020B0604020202020204" pitchFamily="34" charset="0"/>
                  <a:sym typeface="Wingdings" panose="05000000000000000000" pitchFamily="2" charset="2"/>
                </a:rPr>
                <a:t>0.6250</a:t>
              </a:r>
              <a:endParaRPr lang="en-US" altLang="zh-CN">
                <a:latin typeface="Arial" panose="020B0604020202020204" pitchFamily="34" charset="0"/>
                <a:sym typeface="Wingdings" panose="05000000000000000000" pitchFamily="2" charset="2"/>
              </a:endParaRPr>
            </a:p>
          </p:txBody>
        </p:sp>
      </p:grpSp>
      <p:sp>
        <p:nvSpPr>
          <p:cNvPr id="14346" name="Rectangle 10"/>
          <p:cNvSpPr>
            <a:spLocks noChangeArrowheads="1"/>
          </p:cNvSpPr>
          <p:nvPr/>
        </p:nvSpPr>
        <p:spPr bwMode="auto">
          <a:xfrm>
            <a:off x="5424488" y="4292600"/>
            <a:ext cx="882650" cy="366713"/>
          </a:xfrm>
          <a:prstGeom prst="rect">
            <a:avLst/>
          </a:prstGeom>
          <a:noFill/>
          <a:ln w="9525">
            <a:noFill/>
            <a:miter lim="800000"/>
          </a:ln>
        </p:spPr>
        <p:txBody>
          <a:bodyPr wrap="none">
            <a:spAutoFit/>
          </a:bodyPr>
          <a:lstStyle/>
          <a:p>
            <a:r>
              <a:rPr lang="en-US" altLang="zh-CN">
                <a:latin typeface="Arial" panose="020B0604020202020204" pitchFamily="34" charset="0"/>
                <a:sym typeface="Wingdings" panose="05000000000000000000" pitchFamily="2" charset="2"/>
              </a:rPr>
              <a:t>0.5000</a:t>
            </a:r>
            <a:endParaRPr lang="en-US" altLang="zh-CN">
              <a:latin typeface="Arial" panose="020B0604020202020204" pitchFamily="34" charset="0"/>
              <a:sym typeface="Wingdings" panose="05000000000000000000" pitchFamily="2" charset="2"/>
            </a:endParaRPr>
          </a:p>
        </p:txBody>
      </p:sp>
      <p:grpSp>
        <p:nvGrpSpPr>
          <p:cNvPr id="3" name="Group 11"/>
          <p:cNvGrpSpPr/>
          <p:nvPr/>
        </p:nvGrpSpPr>
        <p:grpSpPr bwMode="auto">
          <a:xfrm>
            <a:off x="5010150" y="3722688"/>
            <a:ext cx="1296988" cy="649287"/>
            <a:chOff x="3156" y="2345"/>
            <a:chExt cx="817" cy="409"/>
          </a:xfrm>
        </p:grpSpPr>
        <p:sp>
          <p:nvSpPr>
            <p:cNvPr id="4122" name="Rectangle 12"/>
            <p:cNvSpPr>
              <a:spLocks noChangeArrowheads="1"/>
            </p:cNvSpPr>
            <p:nvPr/>
          </p:nvSpPr>
          <p:spPr bwMode="auto">
            <a:xfrm>
              <a:off x="3156" y="2523"/>
              <a:ext cx="805" cy="231"/>
            </a:xfrm>
            <a:prstGeom prst="rect">
              <a:avLst/>
            </a:prstGeom>
            <a:noFill/>
            <a:ln w="9525">
              <a:noFill/>
              <a:miter lim="800000"/>
            </a:ln>
          </p:spPr>
          <p:txBody>
            <a:bodyPr>
              <a:spAutoFit/>
            </a:bodyPr>
            <a:lstStyle/>
            <a:p>
              <a:pPr algn="r"/>
              <a:r>
                <a:rPr lang="en-US" altLang="zh-CN" u="sng">
                  <a:latin typeface="Arial" panose="020B0604020202020204" pitchFamily="34" charset="0"/>
                  <a:sym typeface="Wingdings" panose="05000000000000000000" pitchFamily="2" charset="2"/>
                </a:rPr>
                <a:t>×	2</a:t>
              </a:r>
              <a:endParaRPr lang="en-US" altLang="zh-CN" u="sng">
                <a:latin typeface="Arial" panose="020B0604020202020204" pitchFamily="34" charset="0"/>
                <a:sym typeface="Wingdings" panose="05000000000000000000" pitchFamily="2" charset="2"/>
              </a:endParaRPr>
            </a:p>
          </p:txBody>
        </p:sp>
        <p:sp>
          <p:nvSpPr>
            <p:cNvPr id="4123" name="Rectangle 13"/>
            <p:cNvSpPr>
              <a:spLocks noChangeArrowheads="1"/>
            </p:cNvSpPr>
            <p:nvPr/>
          </p:nvSpPr>
          <p:spPr bwMode="auto">
            <a:xfrm>
              <a:off x="3417" y="2345"/>
              <a:ext cx="556" cy="231"/>
            </a:xfrm>
            <a:prstGeom prst="rect">
              <a:avLst/>
            </a:prstGeom>
            <a:noFill/>
            <a:ln w="9525">
              <a:noFill/>
              <a:miter lim="800000"/>
            </a:ln>
          </p:spPr>
          <p:txBody>
            <a:bodyPr wrap="none">
              <a:spAutoFit/>
            </a:bodyPr>
            <a:lstStyle/>
            <a:p>
              <a:r>
                <a:rPr lang="en-US" altLang="zh-CN">
                  <a:latin typeface="Arial" panose="020B0604020202020204" pitchFamily="34" charset="0"/>
                  <a:sym typeface="Wingdings" panose="05000000000000000000" pitchFamily="2" charset="2"/>
                </a:rPr>
                <a:t>0.2500</a:t>
              </a:r>
              <a:endParaRPr lang="en-US" altLang="zh-CN">
                <a:latin typeface="Arial" panose="020B0604020202020204" pitchFamily="34" charset="0"/>
                <a:sym typeface="Wingdings" panose="05000000000000000000" pitchFamily="2" charset="2"/>
              </a:endParaRPr>
            </a:p>
          </p:txBody>
        </p:sp>
      </p:grpSp>
      <p:sp>
        <p:nvSpPr>
          <p:cNvPr id="14350" name="Rectangle 14"/>
          <p:cNvSpPr>
            <a:spLocks noChangeArrowheads="1"/>
          </p:cNvSpPr>
          <p:nvPr/>
        </p:nvSpPr>
        <p:spPr bwMode="auto">
          <a:xfrm>
            <a:off x="5362575" y="5222875"/>
            <a:ext cx="946150" cy="366713"/>
          </a:xfrm>
          <a:prstGeom prst="rect">
            <a:avLst/>
          </a:prstGeom>
          <a:noFill/>
          <a:ln w="9525">
            <a:noFill/>
            <a:miter lim="800000"/>
          </a:ln>
        </p:spPr>
        <p:txBody>
          <a:bodyPr wrap="none">
            <a:spAutoFit/>
          </a:bodyPr>
          <a:lstStyle/>
          <a:p>
            <a:r>
              <a:rPr lang="en-US" altLang="zh-CN">
                <a:latin typeface="Arial" panose="020B0604020202020204" pitchFamily="34" charset="0"/>
                <a:sym typeface="Wingdings" panose="05000000000000000000" pitchFamily="2" charset="2"/>
              </a:rPr>
              <a:t>1. 0000</a:t>
            </a:r>
            <a:endParaRPr lang="en-US" altLang="zh-CN">
              <a:latin typeface="Arial" panose="020B0604020202020204" pitchFamily="34" charset="0"/>
              <a:sym typeface="Wingdings" panose="05000000000000000000" pitchFamily="2" charset="2"/>
            </a:endParaRPr>
          </a:p>
        </p:txBody>
      </p:sp>
      <p:grpSp>
        <p:nvGrpSpPr>
          <p:cNvPr id="4" name="Group 15"/>
          <p:cNvGrpSpPr/>
          <p:nvPr/>
        </p:nvGrpSpPr>
        <p:grpSpPr bwMode="auto">
          <a:xfrm>
            <a:off x="5003800" y="4652963"/>
            <a:ext cx="1304925" cy="649287"/>
            <a:chOff x="3152" y="2931"/>
            <a:chExt cx="822" cy="409"/>
          </a:xfrm>
        </p:grpSpPr>
        <p:sp>
          <p:nvSpPr>
            <p:cNvPr id="4120" name="Rectangle 16"/>
            <p:cNvSpPr>
              <a:spLocks noChangeArrowheads="1"/>
            </p:cNvSpPr>
            <p:nvPr/>
          </p:nvSpPr>
          <p:spPr bwMode="auto">
            <a:xfrm>
              <a:off x="3152" y="3109"/>
              <a:ext cx="805" cy="231"/>
            </a:xfrm>
            <a:prstGeom prst="rect">
              <a:avLst/>
            </a:prstGeom>
            <a:noFill/>
            <a:ln w="9525">
              <a:noFill/>
              <a:miter lim="800000"/>
            </a:ln>
          </p:spPr>
          <p:txBody>
            <a:bodyPr>
              <a:spAutoFit/>
            </a:bodyPr>
            <a:lstStyle/>
            <a:p>
              <a:pPr algn="r"/>
              <a:r>
                <a:rPr lang="en-US" altLang="zh-CN" u="sng">
                  <a:latin typeface="Arial" panose="020B0604020202020204" pitchFamily="34" charset="0"/>
                  <a:sym typeface="Wingdings" panose="05000000000000000000" pitchFamily="2" charset="2"/>
                </a:rPr>
                <a:t>×	2</a:t>
              </a:r>
              <a:endParaRPr lang="en-US" altLang="zh-CN" u="sng">
                <a:latin typeface="Arial" panose="020B0604020202020204" pitchFamily="34" charset="0"/>
                <a:sym typeface="Wingdings" panose="05000000000000000000" pitchFamily="2" charset="2"/>
              </a:endParaRPr>
            </a:p>
          </p:txBody>
        </p:sp>
        <p:sp>
          <p:nvSpPr>
            <p:cNvPr id="4121" name="Rectangle 17"/>
            <p:cNvSpPr>
              <a:spLocks noChangeArrowheads="1"/>
            </p:cNvSpPr>
            <p:nvPr/>
          </p:nvSpPr>
          <p:spPr bwMode="auto">
            <a:xfrm>
              <a:off x="3378" y="2931"/>
              <a:ext cx="596" cy="231"/>
            </a:xfrm>
            <a:prstGeom prst="rect">
              <a:avLst/>
            </a:prstGeom>
            <a:noFill/>
            <a:ln w="9525">
              <a:noFill/>
              <a:miter lim="800000"/>
            </a:ln>
          </p:spPr>
          <p:txBody>
            <a:bodyPr wrap="none">
              <a:spAutoFit/>
            </a:bodyPr>
            <a:lstStyle/>
            <a:p>
              <a:r>
                <a:rPr lang="en-US" altLang="zh-CN">
                  <a:latin typeface="Arial" panose="020B0604020202020204" pitchFamily="34" charset="0"/>
                  <a:sym typeface="Wingdings" panose="05000000000000000000" pitchFamily="2" charset="2"/>
                </a:rPr>
                <a:t>0. 5000</a:t>
              </a:r>
              <a:endParaRPr lang="en-US" altLang="zh-CN">
                <a:latin typeface="Arial" panose="020B0604020202020204" pitchFamily="34" charset="0"/>
                <a:sym typeface="Wingdings" panose="05000000000000000000" pitchFamily="2" charset="2"/>
              </a:endParaRPr>
            </a:p>
          </p:txBody>
        </p:sp>
      </p:grpSp>
      <p:sp>
        <p:nvSpPr>
          <p:cNvPr id="14354" name="Rectangle 18"/>
          <p:cNvSpPr>
            <a:spLocks noChangeArrowheads="1"/>
          </p:cNvSpPr>
          <p:nvPr/>
        </p:nvSpPr>
        <p:spPr bwMode="auto">
          <a:xfrm>
            <a:off x="6283325" y="5157788"/>
            <a:ext cx="2403475" cy="336550"/>
          </a:xfrm>
          <a:prstGeom prst="rect">
            <a:avLst/>
          </a:prstGeom>
          <a:noFill/>
          <a:ln w="9525">
            <a:noFill/>
            <a:miter lim="800000"/>
          </a:ln>
        </p:spPr>
        <p:txBody>
          <a:bodyPr>
            <a:spAutoFit/>
          </a:bodyPr>
          <a:lstStyle/>
          <a:p>
            <a:pPr algn="r"/>
            <a:r>
              <a:rPr lang="en-US" altLang="zh-CN" sz="1600">
                <a:latin typeface="Arial" panose="020B0604020202020204" pitchFamily="34" charset="0"/>
                <a:sym typeface="Wingdings" panose="05000000000000000000" pitchFamily="2" charset="2"/>
              </a:rPr>
              <a:t>……………</a:t>
            </a:r>
            <a:r>
              <a:rPr lang="zh-CN" altLang="en-US" sz="1600">
                <a:latin typeface="Arial" panose="020B0604020202020204" pitchFamily="34" charset="0"/>
                <a:sym typeface="Wingdings" panose="05000000000000000000" pitchFamily="2" charset="2"/>
              </a:rPr>
              <a:t>整数部分＝</a:t>
            </a:r>
            <a:r>
              <a:rPr lang="en-US" altLang="zh-CN" sz="1600">
                <a:latin typeface="Arial" panose="020B0604020202020204" pitchFamily="34" charset="0"/>
                <a:sym typeface="Wingdings" panose="05000000000000000000" pitchFamily="2" charset="2"/>
              </a:rPr>
              <a:t>1</a:t>
            </a:r>
            <a:endParaRPr lang="en-US" altLang="zh-CN" sz="1600">
              <a:latin typeface="Arial" panose="020B0604020202020204" pitchFamily="34" charset="0"/>
              <a:sym typeface="Wingdings" panose="05000000000000000000" pitchFamily="2" charset="2"/>
            </a:endParaRPr>
          </a:p>
        </p:txBody>
      </p:sp>
      <p:sp>
        <p:nvSpPr>
          <p:cNvPr id="14355" name="Rectangle 19"/>
          <p:cNvSpPr>
            <a:spLocks noChangeArrowheads="1"/>
          </p:cNvSpPr>
          <p:nvPr/>
        </p:nvSpPr>
        <p:spPr bwMode="auto">
          <a:xfrm>
            <a:off x="6283325" y="4221163"/>
            <a:ext cx="2403475" cy="336550"/>
          </a:xfrm>
          <a:prstGeom prst="rect">
            <a:avLst/>
          </a:prstGeom>
          <a:noFill/>
          <a:ln w="9525">
            <a:noFill/>
            <a:miter lim="800000"/>
          </a:ln>
        </p:spPr>
        <p:txBody>
          <a:bodyPr>
            <a:spAutoFit/>
          </a:bodyPr>
          <a:lstStyle/>
          <a:p>
            <a:pPr algn="r"/>
            <a:r>
              <a:rPr lang="en-US" altLang="zh-CN" sz="1600">
                <a:latin typeface="Arial" panose="020B0604020202020204" pitchFamily="34" charset="0"/>
                <a:sym typeface="Wingdings" panose="05000000000000000000" pitchFamily="2" charset="2"/>
              </a:rPr>
              <a:t>……………</a:t>
            </a:r>
            <a:r>
              <a:rPr lang="zh-CN" altLang="en-US" sz="1600">
                <a:latin typeface="Arial" panose="020B0604020202020204" pitchFamily="34" charset="0"/>
                <a:sym typeface="Wingdings" panose="05000000000000000000" pitchFamily="2" charset="2"/>
              </a:rPr>
              <a:t>整数部分＝</a:t>
            </a:r>
            <a:r>
              <a:rPr lang="en-US" altLang="zh-CN" sz="1600">
                <a:latin typeface="Arial" panose="020B0604020202020204" pitchFamily="34" charset="0"/>
                <a:sym typeface="Wingdings" panose="05000000000000000000" pitchFamily="2" charset="2"/>
              </a:rPr>
              <a:t>0</a:t>
            </a:r>
            <a:endParaRPr lang="en-US" altLang="zh-CN" sz="1600">
              <a:latin typeface="Arial" panose="020B0604020202020204" pitchFamily="34" charset="0"/>
              <a:sym typeface="Wingdings" panose="05000000000000000000" pitchFamily="2" charset="2"/>
            </a:endParaRPr>
          </a:p>
        </p:txBody>
      </p:sp>
      <p:sp>
        <p:nvSpPr>
          <p:cNvPr id="14356" name="Rectangle 20"/>
          <p:cNvSpPr>
            <a:spLocks noChangeArrowheads="1"/>
          </p:cNvSpPr>
          <p:nvPr/>
        </p:nvSpPr>
        <p:spPr bwMode="auto">
          <a:xfrm>
            <a:off x="6281738" y="3236913"/>
            <a:ext cx="2403475" cy="336550"/>
          </a:xfrm>
          <a:prstGeom prst="rect">
            <a:avLst/>
          </a:prstGeom>
          <a:noFill/>
          <a:ln w="9525">
            <a:noFill/>
            <a:miter lim="800000"/>
          </a:ln>
        </p:spPr>
        <p:txBody>
          <a:bodyPr>
            <a:spAutoFit/>
          </a:bodyPr>
          <a:lstStyle/>
          <a:p>
            <a:pPr algn="r"/>
            <a:r>
              <a:rPr lang="en-US" altLang="zh-CN" sz="1600">
                <a:latin typeface="Arial" panose="020B0604020202020204" pitchFamily="34" charset="0"/>
                <a:sym typeface="Wingdings" panose="05000000000000000000" pitchFamily="2" charset="2"/>
              </a:rPr>
              <a:t>……………</a:t>
            </a:r>
            <a:r>
              <a:rPr lang="zh-CN" altLang="en-US" sz="1600">
                <a:latin typeface="Arial" panose="020B0604020202020204" pitchFamily="34" charset="0"/>
                <a:sym typeface="Wingdings" panose="05000000000000000000" pitchFamily="2" charset="2"/>
              </a:rPr>
              <a:t>整数部分＝</a:t>
            </a:r>
            <a:r>
              <a:rPr lang="en-US" altLang="zh-CN" sz="1600">
                <a:latin typeface="Arial" panose="020B0604020202020204" pitchFamily="34" charset="0"/>
                <a:sym typeface="Wingdings" panose="05000000000000000000" pitchFamily="2" charset="2"/>
              </a:rPr>
              <a:t>1</a:t>
            </a:r>
            <a:endParaRPr lang="en-US" altLang="zh-CN" sz="1600">
              <a:latin typeface="Arial" panose="020B0604020202020204" pitchFamily="34" charset="0"/>
              <a:sym typeface="Wingdings" panose="05000000000000000000" pitchFamily="2" charset="2"/>
            </a:endParaRPr>
          </a:p>
        </p:txBody>
      </p:sp>
      <p:sp>
        <p:nvSpPr>
          <p:cNvPr id="14357" name="Rectangle 21"/>
          <p:cNvSpPr>
            <a:spLocks noChangeArrowheads="1"/>
          </p:cNvSpPr>
          <p:nvPr/>
        </p:nvSpPr>
        <p:spPr bwMode="auto">
          <a:xfrm>
            <a:off x="6283325" y="2228850"/>
            <a:ext cx="2403475" cy="336550"/>
          </a:xfrm>
          <a:prstGeom prst="rect">
            <a:avLst/>
          </a:prstGeom>
          <a:noFill/>
          <a:ln w="9525">
            <a:noFill/>
            <a:miter lim="800000"/>
          </a:ln>
        </p:spPr>
        <p:txBody>
          <a:bodyPr>
            <a:spAutoFit/>
          </a:bodyPr>
          <a:lstStyle/>
          <a:p>
            <a:pPr algn="r"/>
            <a:r>
              <a:rPr lang="en-US" altLang="zh-CN" sz="1600">
                <a:latin typeface="Arial" panose="020B0604020202020204" pitchFamily="34" charset="0"/>
                <a:sym typeface="Wingdings" panose="05000000000000000000" pitchFamily="2" charset="2"/>
              </a:rPr>
              <a:t>……………</a:t>
            </a:r>
            <a:r>
              <a:rPr lang="zh-CN" altLang="en-US" sz="1600">
                <a:latin typeface="Arial" panose="020B0604020202020204" pitchFamily="34" charset="0"/>
                <a:sym typeface="Wingdings" panose="05000000000000000000" pitchFamily="2" charset="2"/>
              </a:rPr>
              <a:t>整数部分＝</a:t>
            </a:r>
            <a:r>
              <a:rPr lang="en-US" altLang="zh-CN" sz="1600">
                <a:latin typeface="Arial" panose="020B0604020202020204" pitchFamily="34" charset="0"/>
                <a:sym typeface="Wingdings" panose="05000000000000000000" pitchFamily="2" charset="2"/>
              </a:rPr>
              <a:t>1</a:t>
            </a:r>
            <a:endParaRPr lang="en-US" altLang="zh-CN" sz="1600">
              <a:latin typeface="Arial" panose="020B0604020202020204" pitchFamily="34" charset="0"/>
              <a:sym typeface="Wingdings" panose="05000000000000000000" pitchFamily="2" charset="2"/>
            </a:endParaRPr>
          </a:p>
        </p:txBody>
      </p:sp>
      <p:sp>
        <p:nvSpPr>
          <p:cNvPr id="14358" name="Line 22"/>
          <p:cNvSpPr>
            <a:spLocks noChangeShapeType="1"/>
          </p:cNvSpPr>
          <p:nvPr/>
        </p:nvSpPr>
        <p:spPr bwMode="auto">
          <a:xfrm>
            <a:off x="8820150" y="2228850"/>
            <a:ext cx="0" cy="3030538"/>
          </a:xfrm>
          <a:prstGeom prst="line">
            <a:avLst/>
          </a:prstGeom>
          <a:noFill/>
          <a:ln w="25400">
            <a:solidFill>
              <a:srgbClr val="FF0000"/>
            </a:solidFill>
            <a:round/>
            <a:tailEnd type="triangle" w="med" len="med"/>
          </a:ln>
        </p:spPr>
        <p:txBody>
          <a:bodyPr/>
          <a:lstStyle/>
          <a:p>
            <a:endParaRPr lang="zh-CN" altLang="en-US"/>
          </a:p>
        </p:txBody>
      </p:sp>
      <p:sp>
        <p:nvSpPr>
          <p:cNvPr id="14359" name="Text Box 23"/>
          <p:cNvSpPr txBox="1">
            <a:spLocks noChangeArrowheads="1"/>
          </p:cNvSpPr>
          <p:nvPr/>
        </p:nvSpPr>
        <p:spPr bwMode="auto">
          <a:xfrm>
            <a:off x="5364163" y="5789613"/>
            <a:ext cx="3311525" cy="519112"/>
          </a:xfrm>
          <a:prstGeom prst="rect">
            <a:avLst/>
          </a:prstGeom>
          <a:noFill/>
          <a:ln w="9525">
            <a:noFill/>
            <a:miter lim="800000"/>
          </a:ln>
        </p:spPr>
        <p:txBody>
          <a:bodyPr>
            <a:spAutoFit/>
          </a:bodyPr>
          <a:lstStyle/>
          <a:p>
            <a:pPr>
              <a:spcBef>
                <a:spcPct val="50000"/>
              </a:spcBef>
            </a:pPr>
            <a:r>
              <a:rPr lang="en-US" altLang="zh-CN" sz="2800">
                <a:latin typeface="Arial" panose="020B0604020202020204" pitchFamily="34" charset="0"/>
              </a:rPr>
              <a:t>0.8125</a:t>
            </a:r>
            <a:r>
              <a:rPr lang="en-US" altLang="zh-CN" sz="2800" baseline="-25000">
                <a:solidFill>
                  <a:schemeClr val="hlink"/>
                </a:solidFill>
                <a:latin typeface="Arial" panose="020B0604020202020204" pitchFamily="34" charset="0"/>
              </a:rPr>
              <a:t>10</a:t>
            </a:r>
            <a:r>
              <a:rPr lang="zh-CN" altLang="en-US" sz="2800">
                <a:latin typeface="Arial" panose="020B0604020202020204" pitchFamily="34" charset="0"/>
              </a:rPr>
              <a:t>＝</a:t>
            </a:r>
            <a:r>
              <a:rPr lang="en-US" altLang="zh-CN" sz="2800">
                <a:latin typeface="Arial" panose="020B0604020202020204" pitchFamily="34" charset="0"/>
              </a:rPr>
              <a:t>0.1101</a:t>
            </a:r>
            <a:r>
              <a:rPr lang="en-US" altLang="zh-CN" sz="2800" baseline="-25000">
                <a:solidFill>
                  <a:schemeClr val="hlink"/>
                </a:solidFill>
                <a:latin typeface="Arial" panose="020B0604020202020204" pitchFamily="34" charset="0"/>
              </a:rPr>
              <a:t>2</a:t>
            </a:r>
            <a:endParaRPr lang="en-US" altLang="zh-CN" sz="2800" baseline="-25000">
              <a:solidFill>
                <a:schemeClr val="hlink"/>
              </a:solidFill>
              <a:latin typeface="Arial" panose="020B0604020202020204" pitchFamily="34" charset="0"/>
            </a:endParaRPr>
          </a:p>
        </p:txBody>
      </p:sp>
      <p:sp>
        <p:nvSpPr>
          <p:cNvPr id="5" name="矩形 4"/>
          <p:cNvSpPr/>
          <p:nvPr/>
        </p:nvSpPr>
        <p:spPr>
          <a:xfrm>
            <a:off x="457200" y="1304799"/>
            <a:ext cx="2339102" cy="523220"/>
          </a:xfrm>
          <a:prstGeom prst="rect">
            <a:avLst/>
          </a:prstGeom>
        </p:spPr>
        <p:txBody>
          <a:bodyPr wrap="none">
            <a:spAutoFit/>
          </a:bodyPr>
          <a:lstStyle/>
          <a:p>
            <a:r>
              <a:rPr lang="zh-CN" altLang="en-US" sz="2800" b="1" dirty="0"/>
              <a:t>乘基数取整法</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14358"/>
                                        </p:tgtEl>
                                        <p:attrNameLst>
                                          <p:attrName>style.visibility</p:attrName>
                                        </p:attrNameLst>
                                      </p:cBhvr>
                                      <p:to>
                                        <p:strVal val="visible"/>
                                      </p:to>
                                    </p:set>
                                    <p:animEffect transition="in" filter="strips(downLeft)">
                                      <p:cBhvr>
                                        <p:cTn id="55" dur="500"/>
                                        <p:tgtEl>
                                          <p:spTgt spid="14358"/>
                                        </p:tgtEl>
                                      </p:cBhvr>
                                    </p:animEffect>
                                  </p:childTnLst>
                                </p:cTn>
                              </p:par>
                            </p:childTnLst>
                          </p:cTn>
                        </p:par>
                        <p:par>
                          <p:cTn id="56" fill="hold">
                            <p:stCondLst>
                              <p:cond delay="500"/>
                            </p:stCondLst>
                            <p:childTnLst>
                              <p:par>
                                <p:cTn id="57" presetID="18" presetClass="entr" presetSubtype="6" fill="hold" grpId="0" nodeType="afterEffect">
                                  <p:stCondLst>
                                    <p:cond delay="0"/>
                                  </p:stCondLst>
                                  <p:childTnLst>
                                    <p:set>
                                      <p:cBhvr>
                                        <p:cTn id="58" dur="1" fill="hold">
                                          <p:stCondLst>
                                            <p:cond delay="0"/>
                                          </p:stCondLst>
                                        </p:cTn>
                                        <p:tgtEl>
                                          <p:spTgt spid="14359"/>
                                        </p:tgtEl>
                                        <p:attrNameLst>
                                          <p:attrName>style.visibility</p:attrName>
                                        </p:attrNameLst>
                                      </p:cBhvr>
                                      <p:to>
                                        <p:strVal val="visible"/>
                                      </p:to>
                                    </p:set>
                                    <p:animEffect transition="in" filter="strips(downRight)">
                                      <p:cBhvr>
                                        <p:cTn id="59" dur="500"/>
                                        <p:tgtEl>
                                          <p:spTgt spid="1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P spid="14342" grpId="0"/>
      <p:bldP spid="14346" grpId="0"/>
      <p:bldP spid="14350" grpId="0"/>
      <p:bldP spid="14354" grpId="0"/>
      <p:bldP spid="14355" grpId="0"/>
      <p:bldP spid="14356" grpId="0"/>
      <p:bldP spid="14357" grpId="0"/>
      <p:bldP spid="14358" grpId="0" animBg="1"/>
      <p:bldP spid="143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066800" y="49924"/>
            <a:ext cx="6677997" cy="914400"/>
          </a:xfrm>
        </p:spPr>
        <p:txBody>
          <a:bodyPr/>
          <a:lstStyle/>
          <a:p>
            <a:r>
              <a:rPr lang="zh-CN" altLang="en-US" dirty="0"/>
              <a:t>进位数制间的相互转换</a:t>
            </a:r>
            <a:endParaRPr lang="zh-CN" altLang="en-US" dirty="0"/>
          </a:p>
        </p:txBody>
      </p:sp>
      <p:sp>
        <p:nvSpPr>
          <p:cNvPr id="105475" name="Rectangle 3"/>
          <p:cNvSpPr>
            <a:spLocks noGrp="1" noChangeArrowheads="1"/>
          </p:cNvSpPr>
          <p:nvPr>
            <p:ph type="body" sz="half" idx="1"/>
          </p:nvPr>
        </p:nvSpPr>
        <p:spPr>
          <a:xfrm>
            <a:off x="304800" y="1235075"/>
            <a:ext cx="8640763" cy="1447800"/>
          </a:xfrm>
        </p:spPr>
        <p:txBody>
          <a:bodyPr/>
          <a:lstStyle/>
          <a:p>
            <a:r>
              <a:rPr lang="zh-CN" altLang="en-US" sz="2800"/>
              <a:t>例（十进制数转换成二进制）：</a:t>
            </a:r>
            <a:endParaRPr lang="zh-CN" altLang="en-US" sz="2800"/>
          </a:p>
          <a:p>
            <a:pPr lvl="1">
              <a:buFont typeface="Wingdings" panose="05000000000000000000" pitchFamily="2" charset="2"/>
              <a:buNone/>
            </a:pPr>
            <a:r>
              <a:rPr lang="en-US" altLang="zh-CN" sz="2400">
                <a:latin typeface="Times New Roman" panose="02020603050405020304" pitchFamily="18" charset="0"/>
              </a:rPr>
              <a:t>(219.723)</a:t>
            </a:r>
            <a:r>
              <a:rPr lang="en-US" altLang="zh-CN" sz="2400" baseline="-25000">
                <a:latin typeface="Times New Roman" panose="02020603050405020304" pitchFamily="18" charset="0"/>
              </a:rPr>
              <a:t>10 </a:t>
            </a:r>
            <a:r>
              <a:rPr lang="en-US" altLang="zh-CN" sz="2400">
                <a:latin typeface="Times New Roman" panose="02020603050405020304" pitchFamily="18" charset="0"/>
              </a:rPr>
              <a:t>——</a:t>
            </a:r>
            <a:r>
              <a:rPr lang="zh-CN" altLang="en-US" sz="2400">
                <a:latin typeface="Times New Roman" panose="02020603050405020304" pitchFamily="18" charset="0"/>
              </a:rPr>
              <a:t>整数部分 和 纯小数部分</a:t>
            </a:r>
            <a:endParaRPr lang="zh-CN" altLang="en-US" sz="2400" baseline="-25000">
              <a:latin typeface="Times New Roman" panose="02020603050405020304" pitchFamily="18" charset="0"/>
            </a:endParaRPr>
          </a:p>
        </p:txBody>
      </p:sp>
      <p:sp>
        <p:nvSpPr>
          <p:cNvPr id="2" name="日期占位符 1"/>
          <p:cNvSpPr>
            <a:spLocks noGrp="1"/>
          </p:cNvSpPr>
          <p:nvPr>
            <p:ph type="dt" sz="half" idx="10"/>
          </p:nvPr>
        </p:nvSpPr>
        <p:spPr/>
        <p:txBody>
          <a:bodyPr/>
          <a:lstStyle/>
          <a:p>
            <a:fld id="{D428F2CA-4803-4667-BDDE-256FD3D7CB44}" type="datetime1">
              <a:rPr lang="zh-CN" altLang="en-US" smtClean="0"/>
            </a:fld>
            <a:endParaRPr lang="en-US" altLang="zh-CN"/>
          </a:p>
        </p:txBody>
      </p:sp>
      <p:sp>
        <p:nvSpPr>
          <p:cNvPr id="99" name="灯片编号占位符 5"/>
          <p:cNvSpPr>
            <a:spLocks noGrp="1"/>
          </p:cNvSpPr>
          <p:nvPr>
            <p:ph type="sldNum" sz="quarter" idx="11"/>
          </p:nvPr>
        </p:nvSpPr>
        <p:spPr/>
        <p:txBody>
          <a:bodyPr/>
          <a:lstStyle/>
          <a:p>
            <a:fld id="{D7999840-1D7E-4B8B-B938-D61A5CCF742A}" type="slidenum">
              <a:rPr lang="en-US" altLang="zh-CN"/>
            </a:fld>
            <a:endParaRPr lang="en-US" altLang="zh-CN"/>
          </a:p>
        </p:txBody>
      </p:sp>
      <p:grpSp>
        <p:nvGrpSpPr>
          <p:cNvPr id="105476" name="Group 4"/>
          <p:cNvGrpSpPr/>
          <p:nvPr/>
        </p:nvGrpSpPr>
        <p:grpSpPr bwMode="auto">
          <a:xfrm>
            <a:off x="533400" y="2225675"/>
            <a:ext cx="1828800" cy="3489325"/>
            <a:chOff x="576" y="1824"/>
            <a:chExt cx="1152" cy="2198"/>
          </a:xfrm>
        </p:grpSpPr>
        <p:sp>
          <p:nvSpPr>
            <p:cNvPr id="105477" name="Text Box 5"/>
            <p:cNvSpPr txBox="1">
              <a:spLocks noChangeArrowheads="1"/>
            </p:cNvSpPr>
            <p:nvPr/>
          </p:nvSpPr>
          <p:spPr bwMode="auto">
            <a:xfrm>
              <a:off x="912" y="182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219</a:t>
              </a:r>
              <a:endParaRPr lang="en-US" altLang="zh-CN"/>
            </a:p>
          </p:txBody>
        </p:sp>
        <p:sp>
          <p:nvSpPr>
            <p:cNvPr id="105478" name="Line 6"/>
            <p:cNvSpPr>
              <a:spLocks noChangeShapeType="1"/>
            </p:cNvSpPr>
            <p:nvPr/>
          </p:nvSpPr>
          <p:spPr bwMode="auto">
            <a:xfrm>
              <a:off x="816" y="182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79" name="Line 7"/>
            <p:cNvSpPr>
              <a:spLocks noChangeShapeType="1"/>
            </p:cNvSpPr>
            <p:nvPr/>
          </p:nvSpPr>
          <p:spPr bwMode="auto">
            <a:xfrm>
              <a:off x="816" y="2064"/>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0" name="Text Box 8"/>
            <p:cNvSpPr txBox="1">
              <a:spLocks noChangeArrowheads="1"/>
            </p:cNvSpPr>
            <p:nvPr/>
          </p:nvSpPr>
          <p:spPr bwMode="auto">
            <a:xfrm>
              <a:off x="912" y="206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109</a:t>
              </a:r>
              <a:endParaRPr lang="en-US" altLang="zh-CN"/>
            </a:p>
          </p:txBody>
        </p:sp>
        <p:sp>
          <p:nvSpPr>
            <p:cNvPr id="105481" name="Line 9"/>
            <p:cNvSpPr>
              <a:spLocks noChangeShapeType="1"/>
            </p:cNvSpPr>
            <p:nvPr/>
          </p:nvSpPr>
          <p:spPr bwMode="auto">
            <a:xfrm>
              <a:off x="864" y="206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2" name="Line 10"/>
            <p:cNvSpPr>
              <a:spLocks noChangeShapeType="1"/>
            </p:cNvSpPr>
            <p:nvPr/>
          </p:nvSpPr>
          <p:spPr bwMode="auto">
            <a:xfrm>
              <a:off x="864" y="2304"/>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3" name="Text Box 11"/>
            <p:cNvSpPr txBox="1">
              <a:spLocks noChangeArrowheads="1"/>
            </p:cNvSpPr>
            <p:nvPr/>
          </p:nvSpPr>
          <p:spPr bwMode="auto">
            <a:xfrm>
              <a:off x="576" y="182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endParaRPr lang="en-US" altLang="zh-CN"/>
            </a:p>
          </p:txBody>
        </p:sp>
        <p:sp>
          <p:nvSpPr>
            <p:cNvPr id="105484" name="Text Box 12"/>
            <p:cNvSpPr txBox="1">
              <a:spLocks noChangeArrowheads="1"/>
            </p:cNvSpPr>
            <p:nvPr/>
          </p:nvSpPr>
          <p:spPr bwMode="auto">
            <a:xfrm>
              <a:off x="672" y="206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endParaRPr lang="en-US" altLang="zh-CN"/>
            </a:p>
          </p:txBody>
        </p:sp>
        <p:sp>
          <p:nvSpPr>
            <p:cNvPr id="105485" name="Text Box 13"/>
            <p:cNvSpPr txBox="1">
              <a:spLocks noChangeArrowheads="1"/>
            </p:cNvSpPr>
            <p:nvPr/>
          </p:nvSpPr>
          <p:spPr bwMode="auto">
            <a:xfrm>
              <a:off x="1440" y="1824"/>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a:p>
          </p:txBody>
        </p:sp>
        <p:sp>
          <p:nvSpPr>
            <p:cNvPr id="105486" name="Text Box 14"/>
            <p:cNvSpPr txBox="1">
              <a:spLocks noChangeArrowheads="1"/>
            </p:cNvSpPr>
            <p:nvPr/>
          </p:nvSpPr>
          <p:spPr bwMode="auto">
            <a:xfrm>
              <a:off x="912" y="230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54</a:t>
              </a:r>
              <a:endParaRPr lang="en-US" altLang="zh-CN"/>
            </a:p>
          </p:txBody>
        </p:sp>
        <p:sp>
          <p:nvSpPr>
            <p:cNvPr id="105487" name="Line 15"/>
            <p:cNvSpPr>
              <a:spLocks noChangeShapeType="1"/>
            </p:cNvSpPr>
            <p:nvPr/>
          </p:nvSpPr>
          <p:spPr bwMode="auto">
            <a:xfrm>
              <a:off x="912" y="230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8" name="Line 16"/>
            <p:cNvSpPr>
              <a:spLocks noChangeShapeType="1"/>
            </p:cNvSpPr>
            <p:nvPr/>
          </p:nvSpPr>
          <p:spPr bwMode="auto">
            <a:xfrm>
              <a:off x="912" y="2544"/>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9" name="Text Box 17"/>
            <p:cNvSpPr txBox="1">
              <a:spLocks noChangeArrowheads="1"/>
            </p:cNvSpPr>
            <p:nvPr/>
          </p:nvSpPr>
          <p:spPr bwMode="auto">
            <a:xfrm>
              <a:off x="720" y="230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endParaRPr lang="en-US" altLang="zh-CN"/>
            </a:p>
          </p:txBody>
        </p:sp>
        <p:sp>
          <p:nvSpPr>
            <p:cNvPr id="105490" name="Text Box 18"/>
            <p:cNvSpPr txBox="1">
              <a:spLocks noChangeArrowheads="1"/>
            </p:cNvSpPr>
            <p:nvPr/>
          </p:nvSpPr>
          <p:spPr bwMode="auto">
            <a:xfrm>
              <a:off x="1488" y="206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a:p>
          </p:txBody>
        </p:sp>
        <p:sp>
          <p:nvSpPr>
            <p:cNvPr id="105491" name="Text Box 19"/>
            <p:cNvSpPr txBox="1">
              <a:spLocks noChangeArrowheads="1"/>
            </p:cNvSpPr>
            <p:nvPr/>
          </p:nvSpPr>
          <p:spPr bwMode="auto">
            <a:xfrm>
              <a:off x="1488" y="230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a:t>
              </a:r>
              <a:endParaRPr lang="en-US" altLang="zh-CN"/>
            </a:p>
          </p:txBody>
        </p:sp>
        <p:sp>
          <p:nvSpPr>
            <p:cNvPr id="105492" name="Text Box 20"/>
            <p:cNvSpPr txBox="1">
              <a:spLocks noChangeArrowheads="1"/>
            </p:cNvSpPr>
            <p:nvPr/>
          </p:nvSpPr>
          <p:spPr bwMode="auto">
            <a:xfrm>
              <a:off x="912" y="254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27</a:t>
              </a:r>
              <a:endParaRPr lang="en-US" altLang="zh-CN"/>
            </a:p>
          </p:txBody>
        </p:sp>
        <p:sp>
          <p:nvSpPr>
            <p:cNvPr id="105493" name="Line 21"/>
            <p:cNvSpPr>
              <a:spLocks noChangeShapeType="1"/>
            </p:cNvSpPr>
            <p:nvPr/>
          </p:nvSpPr>
          <p:spPr bwMode="auto">
            <a:xfrm>
              <a:off x="960" y="254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4" name="Line 22"/>
            <p:cNvSpPr>
              <a:spLocks noChangeShapeType="1"/>
            </p:cNvSpPr>
            <p:nvPr/>
          </p:nvSpPr>
          <p:spPr bwMode="auto">
            <a:xfrm>
              <a:off x="960" y="2784"/>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5" name="Text Box 23"/>
            <p:cNvSpPr txBox="1">
              <a:spLocks noChangeArrowheads="1"/>
            </p:cNvSpPr>
            <p:nvPr/>
          </p:nvSpPr>
          <p:spPr bwMode="auto">
            <a:xfrm>
              <a:off x="768" y="254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endParaRPr lang="en-US" altLang="zh-CN"/>
            </a:p>
          </p:txBody>
        </p:sp>
        <p:sp>
          <p:nvSpPr>
            <p:cNvPr id="105496" name="Text Box 24"/>
            <p:cNvSpPr txBox="1">
              <a:spLocks noChangeArrowheads="1"/>
            </p:cNvSpPr>
            <p:nvPr/>
          </p:nvSpPr>
          <p:spPr bwMode="auto">
            <a:xfrm>
              <a:off x="1488" y="254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a:p>
          </p:txBody>
        </p:sp>
        <p:sp>
          <p:nvSpPr>
            <p:cNvPr id="105497" name="Text Box 25"/>
            <p:cNvSpPr txBox="1">
              <a:spLocks noChangeArrowheads="1"/>
            </p:cNvSpPr>
            <p:nvPr/>
          </p:nvSpPr>
          <p:spPr bwMode="auto">
            <a:xfrm>
              <a:off x="912" y="278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13</a:t>
              </a:r>
              <a:endParaRPr lang="en-US" altLang="zh-CN"/>
            </a:p>
          </p:txBody>
        </p:sp>
        <p:sp>
          <p:nvSpPr>
            <p:cNvPr id="105498" name="Line 26"/>
            <p:cNvSpPr>
              <a:spLocks noChangeShapeType="1"/>
            </p:cNvSpPr>
            <p:nvPr/>
          </p:nvSpPr>
          <p:spPr bwMode="auto">
            <a:xfrm>
              <a:off x="1008" y="278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9" name="Line 27"/>
            <p:cNvSpPr>
              <a:spLocks noChangeShapeType="1"/>
            </p:cNvSpPr>
            <p:nvPr/>
          </p:nvSpPr>
          <p:spPr bwMode="auto">
            <a:xfrm>
              <a:off x="1008" y="302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0" name="Text Box 28"/>
            <p:cNvSpPr txBox="1">
              <a:spLocks noChangeArrowheads="1"/>
            </p:cNvSpPr>
            <p:nvPr/>
          </p:nvSpPr>
          <p:spPr bwMode="auto">
            <a:xfrm>
              <a:off x="816" y="278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endParaRPr lang="en-US" altLang="zh-CN"/>
            </a:p>
          </p:txBody>
        </p:sp>
        <p:sp>
          <p:nvSpPr>
            <p:cNvPr id="105501" name="Text Box 29"/>
            <p:cNvSpPr txBox="1">
              <a:spLocks noChangeArrowheads="1"/>
            </p:cNvSpPr>
            <p:nvPr/>
          </p:nvSpPr>
          <p:spPr bwMode="auto">
            <a:xfrm>
              <a:off x="1488" y="278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a:p>
          </p:txBody>
        </p:sp>
        <p:sp>
          <p:nvSpPr>
            <p:cNvPr id="105502" name="Text Box 30"/>
            <p:cNvSpPr txBox="1">
              <a:spLocks noChangeArrowheads="1"/>
            </p:cNvSpPr>
            <p:nvPr/>
          </p:nvSpPr>
          <p:spPr bwMode="auto">
            <a:xfrm>
              <a:off x="912" y="302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6</a:t>
              </a:r>
              <a:endParaRPr lang="en-US" altLang="zh-CN"/>
            </a:p>
          </p:txBody>
        </p:sp>
        <p:sp>
          <p:nvSpPr>
            <p:cNvPr id="105503" name="Line 31"/>
            <p:cNvSpPr>
              <a:spLocks noChangeShapeType="1"/>
            </p:cNvSpPr>
            <p:nvPr/>
          </p:nvSpPr>
          <p:spPr bwMode="auto">
            <a:xfrm flipV="1">
              <a:off x="1392" y="1968"/>
              <a:ext cx="144" cy="240"/>
            </a:xfrm>
            <a:prstGeom prst="line">
              <a:avLst/>
            </a:prstGeom>
            <a:noFill/>
            <a:ln w="63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4" name="Line 32"/>
            <p:cNvSpPr>
              <a:spLocks noChangeShapeType="1"/>
            </p:cNvSpPr>
            <p:nvPr/>
          </p:nvSpPr>
          <p:spPr bwMode="auto">
            <a:xfrm flipV="1">
              <a:off x="1392" y="2208"/>
              <a:ext cx="144" cy="240"/>
            </a:xfrm>
            <a:prstGeom prst="line">
              <a:avLst/>
            </a:prstGeom>
            <a:noFill/>
            <a:ln w="63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5" name="Line 33"/>
            <p:cNvSpPr>
              <a:spLocks noChangeShapeType="1"/>
            </p:cNvSpPr>
            <p:nvPr/>
          </p:nvSpPr>
          <p:spPr bwMode="auto">
            <a:xfrm flipV="1">
              <a:off x="1392" y="2448"/>
              <a:ext cx="144" cy="240"/>
            </a:xfrm>
            <a:prstGeom prst="line">
              <a:avLst/>
            </a:prstGeom>
            <a:noFill/>
            <a:ln w="63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6" name="Line 34"/>
            <p:cNvSpPr>
              <a:spLocks noChangeShapeType="1"/>
            </p:cNvSpPr>
            <p:nvPr/>
          </p:nvSpPr>
          <p:spPr bwMode="auto">
            <a:xfrm flipV="1">
              <a:off x="1392" y="2688"/>
              <a:ext cx="144" cy="240"/>
            </a:xfrm>
            <a:prstGeom prst="line">
              <a:avLst/>
            </a:prstGeom>
            <a:noFill/>
            <a:ln w="63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7" name="Line 35"/>
            <p:cNvSpPr>
              <a:spLocks noChangeShapeType="1"/>
            </p:cNvSpPr>
            <p:nvPr/>
          </p:nvSpPr>
          <p:spPr bwMode="auto">
            <a:xfrm flipV="1">
              <a:off x="1392" y="2928"/>
              <a:ext cx="144" cy="240"/>
            </a:xfrm>
            <a:prstGeom prst="line">
              <a:avLst/>
            </a:prstGeom>
            <a:noFill/>
            <a:ln w="63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8" name="Line 36"/>
            <p:cNvSpPr>
              <a:spLocks noChangeShapeType="1"/>
            </p:cNvSpPr>
            <p:nvPr/>
          </p:nvSpPr>
          <p:spPr bwMode="auto">
            <a:xfrm>
              <a:off x="1056" y="302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9" name="Line 37"/>
            <p:cNvSpPr>
              <a:spLocks noChangeShapeType="1"/>
            </p:cNvSpPr>
            <p:nvPr/>
          </p:nvSpPr>
          <p:spPr bwMode="auto">
            <a:xfrm>
              <a:off x="1056" y="3264"/>
              <a:ext cx="3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0" name="Text Box 38"/>
            <p:cNvSpPr txBox="1">
              <a:spLocks noChangeArrowheads="1"/>
            </p:cNvSpPr>
            <p:nvPr/>
          </p:nvSpPr>
          <p:spPr bwMode="auto">
            <a:xfrm>
              <a:off x="864" y="302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endParaRPr lang="en-US" altLang="zh-CN"/>
            </a:p>
          </p:txBody>
        </p:sp>
        <p:sp>
          <p:nvSpPr>
            <p:cNvPr id="105511" name="Text Box 39"/>
            <p:cNvSpPr txBox="1">
              <a:spLocks noChangeArrowheads="1"/>
            </p:cNvSpPr>
            <p:nvPr/>
          </p:nvSpPr>
          <p:spPr bwMode="auto">
            <a:xfrm>
              <a:off x="912" y="326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3</a:t>
              </a:r>
              <a:endParaRPr lang="en-US" altLang="zh-CN"/>
            </a:p>
          </p:txBody>
        </p:sp>
        <p:sp>
          <p:nvSpPr>
            <p:cNvPr id="105512" name="Line 40"/>
            <p:cNvSpPr>
              <a:spLocks noChangeShapeType="1"/>
            </p:cNvSpPr>
            <p:nvPr/>
          </p:nvSpPr>
          <p:spPr bwMode="auto">
            <a:xfrm>
              <a:off x="1104" y="326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3" name="Line 41"/>
            <p:cNvSpPr>
              <a:spLocks noChangeShapeType="1"/>
            </p:cNvSpPr>
            <p:nvPr/>
          </p:nvSpPr>
          <p:spPr bwMode="auto">
            <a:xfrm>
              <a:off x="1104" y="3504"/>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4" name="Text Box 42"/>
            <p:cNvSpPr txBox="1">
              <a:spLocks noChangeArrowheads="1"/>
            </p:cNvSpPr>
            <p:nvPr/>
          </p:nvSpPr>
          <p:spPr bwMode="auto">
            <a:xfrm>
              <a:off x="1488" y="302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a:t>
              </a:r>
              <a:endParaRPr lang="en-US" altLang="zh-CN"/>
            </a:p>
          </p:txBody>
        </p:sp>
        <p:sp>
          <p:nvSpPr>
            <p:cNvPr id="105515" name="Line 43"/>
            <p:cNvSpPr>
              <a:spLocks noChangeShapeType="1"/>
            </p:cNvSpPr>
            <p:nvPr/>
          </p:nvSpPr>
          <p:spPr bwMode="auto">
            <a:xfrm flipV="1">
              <a:off x="1392" y="3168"/>
              <a:ext cx="144" cy="240"/>
            </a:xfrm>
            <a:prstGeom prst="line">
              <a:avLst/>
            </a:prstGeom>
            <a:noFill/>
            <a:ln w="63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6" name="Text Box 44"/>
            <p:cNvSpPr txBox="1">
              <a:spLocks noChangeArrowheads="1"/>
            </p:cNvSpPr>
            <p:nvPr/>
          </p:nvSpPr>
          <p:spPr bwMode="auto">
            <a:xfrm>
              <a:off x="912" y="326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endParaRPr lang="en-US" altLang="zh-CN"/>
            </a:p>
          </p:txBody>
        </p:sp>
        <p:sp>
          <p:nvSpPr>
            <p:cNvPr id="105517" name="Text Box 45"/>
            <p:cNvSpPr txBox="1">
              <a:spLocks noChangeArrowheads="1"/>
            </p:cNvSpPr>
            <p:nvPr/>
          </p:nvSpPr>
          <p:spPr bwMode="auto">
            <a:xfrm>
              <a:off x="912" y="350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a:p>
          </p:txBody>
        </p:sp>
        <p:sp>
          <p:nvSpPr>
            <p:cNvPr id="105518" name="Text Box 46"/>
            <p:cNvSpPr txBox="1">
              <a:spLocks noChangeArrowheads="1"/>
            </p:cNvSpPr>
            <p:nvPr/>
          </p:nvSpPr>
          <p:spPr bwMode="auto">
            <a:xfrm>
              <a:off x="1488" y="326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a:p>
          </p:txBody>
        </p:sp>
        <p:sp>
          <p:nvSpPr>
            <p:cNvPr id="105519" name="Line 47"/>
            <p:cNvSpPr>
              <a:spLocks noChangeShapeType="1"/>
            </p:cNvSpPr>
            <p:nvPr/>
          </p:nvSpPr>
          <p:spPr bwMode="auto">
            <a:xfrm flipV="1">
              <a:off x="1392" y="3408"/>
              <a:ext cx="144" cy="240"/>
            </a:xfrm>
            <a:prstGeom prst="line">
              <a:avLst/>
            </a:prstGeom>
            <a:noFill/>
            <a:ln w="63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0" name="Line 48"/>
            <p:cNvSpPr>
              <a:spLocks noChangeShapeType="1"/>
            </p:cNvSpPr>
            <p:nvPr/>
          </p:nvSpPr>
          <p:spPr bwMode="auto">
            <a:xfrm>
              <a:off x="1152" y="350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1" name="Line 49"/>
            <p:cNvSpPr>
              <a:spLocks noChangeShapeType="1"/>
            </p:cNvSpPr>
            <p:nvPr/>
          </p:nvSpPr>
          <p:spPr bwMode="auto">
            <a:xfrm>
              <a:off x="1152" y="3744"/>
              <a:ext cx="2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2" name="Text Box 50"/>
            <p:cNvSpPr txBox="1">
              <a:spLocks noChangeArrowheads="1"/>
            </p:cNvSpPr>
            <p:nvPr/>
          </p:nvSpPr>
          <p:spPr bwMode="auto">
            <a:xfrm>
              <a:off x="960" y="350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endParaRPr lang="en-US" altLang="zh-CN"/>
            </a:p>
          </p:txBody>
        </p:sp>
        <p:sp>
          <p:nvSpPr>
            <p:cNvPr id="105523" name="Text Box 51"/>
            <p:cNvSpPr txBox="1">
              <a:spLocks noChangeArrowheads="1"/>
            </p:cNvSpPr>
            <p:nvPr/>
          </p:nvSpPr>
          <p:spPr bwMode="auto">
            <a:xfrm>
              <a:off x="912" y="3792"/>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solidFill>
                    <a:schemeClr val="accent2"/>
                  </a:solidFill>
                </a:rPr>
                <a:t>0</a:t>
              </a:r>
              <a:endParaRPr lang="en-US" altLang="zh-CN">
                <a:solidFill>
                  <a:schemeClr val="accent2"/>
                </a:solidFill>
              </a:endParaRPr>
            </a:p>
          </p:txBody>
        </p:sp>
        <p:sp>
          <p:nvSpPr>
            <p:cNvPr id="105524" name="Text Box 52"/>
            <p:cNvSpPr txBox="1">
              <a:spLocks noChangeArrowheads="1"/>
            </p:cNvSpPr>
            <p:nvPr/>
          </p:nvSpPr>
          <p:spPr bwMode="auto">
            <a:xfrm>
              <a:off x="1488" y="350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a:p>
          </p:txBody>
        </p:sp>
        <p:sp>
          <p:nvSpPr>
            <p:cNvPr id="105525" name="Line 53"/>
            <p:cNvSpPr>
              <a:spLocks noChangeShapeType="1"/>
            </p:cNvSpPr>
            <p:nvPr/>
          </p:nvSpPr>
          <p:spPr bwMode="auto">
            <a:xfrm flipV="1">
              <a:off x="1392" y="3696"/>
              <a:ext cx="144" cy="240"/>
            </a:xfrm>
            <a:prstGeom prst="line">
              <a:avLst/>
            </a:prstGeom>
            <a:noFill/>
            <a:ln w="63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5526" name="Text Box 54"/>
          <p:cNvSpPr txBox="1">
            <a:spLocks noChangeArrowheads="1"/>
          </p:cNvSpPr>
          <p:nvPr/>
        </p:nvSpPr>
        <p:spPr bwMode="auto">
          <a:xfrm>
            <a:off x="381000" y="5807075"/>
            <a:ext cx="297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dirty="0"/>
              <a:t>(219)</a:t>
            </a:r>
            <a:r>
              <a:rPr lang="en-US" altLang="zh-CN" baseline="-25000" dirty="0"/>
              <a:t>10</a:t>
            </a:r>
            <a:r>
              <a:rPr lang="en-US" altLang="zh-CN" dirty="0"/>
              <a:t>=(1101 1011)</a:t>
            </a:r>
            <a:r>
              <a:rPr lang="en-US" altLang="zh-CN" baseline="-25000" dirty="0"/>
              <a:t>2</a:t>
            </a:r>
            <a:endParaRPr lang="en-US" altLang="zh-CN" baseline="-25000" dirty="0"/>
          </a:p>
        </p:txBody>
      </p:sp>
      <p:grpSp>
        <p:nvGrpSpPr>
          <p:cNvPr id="105527" name="Group 55"/>
          <p:cNvGrpSpPr/>
          <p:nvPr/>
        </p:nvGrpSpPr>
        <p:grpSpPr bwMode="auto">
          <a:xfrm>
            <a:off x="2438400" y="2301875"/>
            <a:ext cx="533400" cy="2987675"/>
            <a:chOff x="1776" y="1872"/>
            <a:chExt cx="336" cy="1882"/>
          </a:xfrm>
        </p:grpSpPr>
        <p:sp>
          <p:nvSpPr>
            <p:cNvPr id="105528" name="Line 56"/>
            <p:cNvSpPr>
              <a:spLocks noChangeShapeType="1"/>
            </p:cNvSpPr>
            <p:nvPr/>
          </p:nvSpPr>
          <p:spPr bwMode="auto">
            <a:xfrm flipV="1">
              <a:off x="1872" y="2064"/>
              <a:ext cx="0" cy="1392"/>
            </a:xfrm>
            <a:prstGeom prst="line">
              <a:avLst/>
            </a:prstGeom>
            <a:noFill/>
            <a:ln w="25400">
              <a:solidFill>
                <a:srgbClr val="FF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9" name="Text Box 57"/>
            <p:cNvSpPr txBox="1">
              <a:spLocks noChangeArrowheads="1"/>
            </p:cNvSpPr>
            <p:nvPr/>
          </p:nvSpPr>
          <p:spPr bwMode="auto">
            <a:xfrm>
              <a:off x="1776" y="3600"/>
              <a:ext cx="3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600">
                  <a:solidFill>
                    <a:schemeClr val="accent2"/>
                  </a:solidFill>
                </a:rPr>
                <a:t>MSB</a:t>
              </a:r>
              <a:endParaRPr lang="en-US" altLang="zh-CN" sz="1600">
                <a:solidFill>
                  <a:schemeClr val="accent2"/>
                </a:solidFill>
              </a:endParaRPr>
            </a:p>
          </p:txBody>
        </p:sp>
        <p:sp>
          <p:nvSpPr>
            <p:cNvPr id="105530" name="Text Box 58"/>
            <p:cNvSpPr txBox="1">
              <a:spLocks noChangeArrowheads="1"/>
            </p:cNvSpPr>
            <p:nvPr/>
          </p:nvSpPr>
          <p:spPr bwMode="auto">
            <a:xfrm>
              <a:off x="1776" y="1872"/>
              <a:ext cx="3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600">
                  <a:solidFill>
                    <a:schemeClr val="accent2"/>
                  </a:solidFill>
                </a:rPr>
                <a:t>LSB</a:t>
              </a:r>
              <a:endParaRPr lang="en-US" altLang="zh-CN" sz="1600">
                <a:solidFill>
                  <a:schemeClr val="accent2"/>
                </a:solidFill>
              </a:endParaRPr>
            </a:p>
          </p:txBody>
        </p:sp>
      </p:grpSp>
      <p:grpSp>
        <p:nvGrpSpPr>
          <p:cNvPr id="105531" name="Group 59"/>
          <p:cNvGrpSpPr/>
          <p:nvPr/>
        </p:nvGrpSpPr>
        <p:grpSpPr bwMode="auto">
          <a:xfrm>
            <a:off x="3886200" y="2225675"/>
            <a:ext cx="1981200" cy="4098925"/>
            <a:chOff x="2448" y="1632"/>
            <a:chExt cx="1248" cy="2582"/>
          </a:xfrm>
        </p:grpSpPr>
        <p:grpSp>
          <p:nvGrpSpPr>
            <p:cNvPr id="105532" name="Group 60"/>
            <p:cNvGrpSpPr/>
            <p:nvPr/>
          </p:nvGrpSpPr>
          <p:grpSpPr bwMode="auto">
            <a:xfrm>
              <a:off x="2736" y="1632"/>
              <a:ext cx="960" cy="2582"/>
              <a:chOff x="2256" y="1632"/>
              <a:chExt cx="960" cy="2582"/>
            </a:xfrm>
          </p:grpSpPr>
          <p:sp>
            <p:nvSpPr>
              <p:cNvPr id="105533" name="Text Box 61"/>
              <p:cNvSpPr txBox="1">
                <a:spLocks noChangeArrowheads="1"/>
              </p:cNvSpPr>
              <p:nvPr/>
            </p:nvSpPr>
            <p:spPr bwMode="auto">
              <a:xfrm>
                <a:off x="2496" y="1632"/>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0.723</a:t>
                </a:r>
                <a:endParaRPr lang="en-US" altLang="zh-CN" baseline="-25000"/>
              </a:p>
            </p:txBody>
          </p:sp>
          <p:sp>
            <p:nvSpPr>
              <p:cNvPr id="105534" name="Text Box 62"/>
              <p:cNvSpPr txBox="1">
                <a:spLocks noChangeArrowheads="1"/>
              </p:cNvSpPr>
              <p:nvPr/>
            </p:nvSpPr>
            <p:spPr bwMode="auto">
              <a:xfrm>
                <a:off x="2496" y="1814"/>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35" name="Line 63"/>
              <p:cNvSpPr>
                <a:spLocks noChangeShapeType="1"/>
              </p:cNvSpPr>
              <p:nvPr/>
            </p:nvSpPr>
            <p:spPr bwMode="auto">
              <a:xfrm>
                <a:off x="2544" y="2006"/>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36" name="Line 64"/>
              <p:cNvSpPr>
                <a:spLocks noChangeShapeType="1"/>
              </p:cNvSpPr>
              <p:nvPr/>
            </p:nvSpPr>
            <p:spPr bwMode="auto">
              <a:xfrm>
                <a:off x="2544" y="200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37" name="Text Box 65"/>
              <p:cNvSpPr txBox="1">
                <a:spLocks noChangeArrowheads="1"/>
              </p:cNvSpPr>
              <p:nvPr/>
            </p:nvSpPr>
            <p:spPr bwMode="auto">
              <a:xfrm>
                <a:off x="2640" y="2006"/>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.446</a:t>
                </a:r>
                <a:endParaRPr lang="en-US" altLang="zh-CN" baseline="-25000"/>
              </a:p>
            </p:txBody>
          </p:sp>
          <p:sp>
            <p:nvSpPr>
              <p:cNvPr id="105538" name="Text Box 66"/>
              <p:cNvSpPr txBox="1">
                <a:spLocks noChangeArrowheads="1"/>
              </p:cNvSpPr>
              <p:nvPr/>
            </p:nvSpPr>
            <p:spPr bwMode="auto">
              <a:xfrm>
                <a:off x="2256" y="200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baseline="-25000"/>
              </a:p>
            </p:txBody>
          </p:sp>
          <p:sp>
            <p:nvSpPr>
              <p:cNvPr id="105539" name="Text Box 67"/>
              <p:cNvSpPr txBox="1">
                <a:spLocks noChangeArrowheads="1"/>
              </p:cNvSpPr>
              <p:nvPr/>
            </p:nvSpPr>
            <p:spPr bwMode="auto">
              <a:xfrm>
                <a:off x="2496" y="2198"/>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40" name="Line 68"/>
              <p:cNvSpPr>
                <a:spLocks noChangeShapeType="1"/>
              </p:cNvSpPr>
              <p:nvPr/>
            </p:nvSpPr>
            <p:spPr bwMode="auto">
              <a:xfrm>
                <a:off x="2544" y="239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41" name="Line 69"/>
              <p:cNvSpPr>
                <a:spLocks noChangeShapeType="1"/>
              </p:cNvSpPr>
              <p:nvPr/>
            </p:nvSpPr>
            <p:spPr bwMode="auto">
              <a:xfrm>
                <a:off x="2544" y="2390"/>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42" name="Text Box 70"/>
              <p:cNvSpPr txBox="1">
                <a:spLocks noChangeArrowheads="1"/>
              </p:cNvSpPr>
              <p:nvPr/>
            </p:nvSpPr>
            <p:spPr bwMode="auto">
              <a:xfrm>
                <a:off x="2256" y="239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a:t>
                </a:r>
                <a:endParaRPr lang="en-US" altLang="zh-CN" baseline="-25000"/>
              </a:p>
            </p:txBody>
          </p:sp>
          <p:sp>
            <p:nvSpPr>
              <p:cNvPr id="105543" name="Text Box 71"/>
              <p:cNvSpPr txBox="1">
                <a:spLocks noChangeArrowheads="1"/>
              </p:cNvSpPr>
              <p:nvPr/>
            </p:nvSpPr>
            <p:spPr bwMode="auto">
              <a:xfrm>
                <a:off x="2640" y="2390"/>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.892</a:t>
                </a:r>
                <a:endParaRPr lang="en-US" altLang="zh-CN" baseline="-25000"/>
              </a:p>
            </p:txBody>
          </p:sp>
          <p:sp>
            <p:nvSpPr>
              <p:cNvPr id="105544" name="Text Box 72"/>
              <p:cNvSpPr txBox="1">
                <a:spLocks noChangeArrowheads="1"/>
              </p:cNvSpPr>
              <p:nvPr/>
            </p:nvSpPr>
            <p:spPr bwMode="auto">
              <a:xfrm>
                <a:off x="2496" y="2592"/>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45" name="Line 73"/>
              <p:cNvSpPr>
                <a:spLocks noChangeShapeType="1"/>
              </p:cNvSpPr>
              <p:nvPr/>
            </p:nvSpPr>
            <p:spPr bwMode="auto">
              <a:xfrm>
                <a:off x="2544" y="2822"/>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46" name="Line 74"/>
              <p:cNvSpPr>
                <a:spLocks noChangeShapeType="1"/>
              </p:cNvSpPr>
              <p:nvPr/>
            </p:nvSpPr>
            <p:spPr bwMode="auto">
              <a:xfrm>
                <a:off x="2544" y="282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47" name="Text Box 75"/>
              <p:cNvSpPr txBox="1">
                <a:spLocks noChangeArrowheads="1"/>
              </p:cNvSpPr>
              <p:nvPr/>
            </p:nvSpPr>
            <p:spPr bwMode="auto">
              <a:xfrm>
                <a:off x="2256" y="2822"/>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baseline="-25000"/>
              </a:p>
            </p:txBody>
          </p:sp>
          <p:sp>
            <p:nvSpPr>
              <p:cNvPr id="105548" name="Text Box 76"/>
              <p:cNvSpPr txBox="1">
                <a:spLocks noChangeArrowheads="1"/>
              </p:cNvSpPr>
              <p:nvPr/>
            </p:nvSpPr>
            <p:spPr bwMode="auto">
              <a:xfrm>
                <a:off x="2640" y="2822"/>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.784</a:t>
                </a:r>
                <a:endParaRPr lang="en-US" altLang="zh-CN" baseline="-25000"/>
              </a:p>
            </p:txBody>
          </p:sp>
          <p:sp>
            <p:nvSpPr>
              <p:cNvPr id="105549" name="Text Box 77"/>
              <p:cNvSpPr txBox="1">
                <a:spLocks noChangeArrowheads="1"/>
              </p:cNvSpPr>
              <p:nvPr/>
            </p:nvSpPr>
            <p:spPr bwMode="auto">
              <a:xfrm>
                <a:off x="2496" y="3014"/>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50" name="Line 78"/>
              <p:cNvSpPr>
                <a:spLocks noChangeShapeType="1"/>
              </p:cNvSpPr>
              <p:nvPr/>
            </p:nvSpPr>
            <p:spPr bwMode="auto">
              <a:xfrm>
                <a:off x="2544" y="3206"/>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51" name="Line 79"/>
              <p:cNvSpPr>
                <a:spLocks noChangeShapeType="1"/>
              </p:cNvSpPr>
              <p:nvPr/>
            </p:nvSpPr>
            <p:spPr bwMode="auto">
              <a:xfrm>
                <a:off x="2544" y="320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52" name="Text Box 80"/>
              <p:cNvSpPr txBox="1">
                <a:spLocks noChangeArrowheads="1"/>
              </p:cNvSpPr>
              <p:nvPr/>
            </p:nvSpPr>
            <p:spPr bwMode="auto">
              <a:xfrm>
                <a:off x="2256" y="319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baseline="-25000"/>
              </a:p>
            </p:txBody>
          </p:sp>
          <p:sp>
            <p:nvSpPr>
              <p:cNvPr id="105553" name="Text Box 81"/>
              <p:cNvSpPr txBox="1">
                <a:spLocks noChangeArrowheads="1"/>
              </p:cNvSpPr>
              <p:nvPr/>
            </p:nvSpPr>
            <p:spPr bwMode="auto">
              <a:xfrm>
                <a:off x="2640" y="3206"/>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.568</a:t>
                </a:r>
                <a:endParaRPr lang="en-US" altLang="zh-CN" baseline="-25000"/>
              </a:p>
            </p:txBody>
          </p:sp>
          <p:sp>
            <p:nvSpPr>
              <p:cNvPr id="105554" name="Text Box 82"/>
              <p:cNvSpPr txBox="1">
                <a:spLocks noChangeArrowheads="1"/>
              </p:cNvSpPr>
              <p:nvPr/>
            </p:nvSpPr>
            <p:spPr bwMode="auto">
              <a:xfrm>
                <a:off x="2496" y="3388"/>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55" name="Line 83"/>
              <p:cNvSpPr>
                <a:spLocks noChangeShapeType="1"/>
              </p:cNvSpPr>
              <p:nvPr/>
            </p:nvSpPr>
            <p:spPr bwMode="auto">
              <a:xfrm>
                <a:off x="2544" y="358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56" name="Line 84"/>
              <p:cNvSpPr>
                <a:spLocks noChangeShapeType="1"/>
              </p:cNvSpPr>
              <p:nvPr/>
            </p:nvSpPr>
            <p:spPr bwMode="auto">
              <a:xfrm>
                <a:off x="2544" y="3580"/>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57" name="Text Box 85"/>
              <p:cNvSpPr txBox="1">
                <a:spLocks noChangeArrowheads="1"/>
              </p:cNvSpPr>
              <p:nvPr/>
            </p:nvSpPr>
            <p:spPr bwMode="auto">
              <a:xfrm>
                <a:off x="2256" y="358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baseline="-25000"/>
              </a:p>
            </p:txBody>
          </p:sp>
          <p:sp>
            <p:nvSpPr>
              <p:cNvPr id="105558" name="Text Box 86"/>
              <p:cNvSpPr txBox="1">
                <a:spLocks noChangeArrowheads="1"/>
              </p:cNvSpPr>
              <p:nvPr/>
            </p:nvSpPr>
            <p:spPr bwMode="auto">
              <a:xfrm>
                <a:off x="2640" y="3580"/>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.136</a:t>
                </a:r>
                <a:endParaRPr lang="en-US" altLang="zh-CN" baseline="-25000"/>
              </a:p>
            </p:txBody>
          </p:sp>
          <p:sp>
            <p:nvSpPr>
              <p:cNvPr id="105559" name="Text Box 87"/>
              <p:cNvSpPr txBox="1">
                <a:spLocks noChangeArrowheads="1"/>
              </p:cNvSpPr>
              <p:nvPr/>
            </p:nvSpPr>
            <p:spPr bwMode="auto">
              <a:xfrm>
                <a:off x="2496" y="3772"/>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60" name="Line 88"/>
              <p:cNvSpPr>
                <a:spLocks noChangeShapeType="1"/>
              </p:cNvSpPr>
              <p:nvPr/>
            </p:nvSpPr>
            <p:spPr bwMode="auto">
              <a:xfrm>
                <a:off x="2544" y="3964"/>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61" name="Line 89"/>
              <p:cNvSpPr>
                <a:spLocks noChangeShapeType="1"/>
              </p:cNvSpPr>
              <p:nvPr/>
            </p:nvSpPr>
            <p:spPr bwMode="auto">
              <a:xfrm>
                <a:off x="2544" y="396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62" name="Text Box 90"/>
              <p:cNvSpPr txBox="1">
                <a:spLocks noChangeArrowheads="1"/>
              </p:cNvSpPr>
              <p:nvPr/>
            </p:nvSpPr>
            <p:spPr bwMode="auto">
              <a:xfrm>
                <a:off x="2256" y="396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a:t>
                </a:r>
                <a:endParaRPr lang="en-US" altLang="zh-CN" baseline="-25000"/>
              </a:p>
            </p:txBody>
          </p:sp>
          <p:sp>
            <p:nvSpPr>
              <p:cNvPr id="105563" name="Text Box 91"/>
              <p:cNvSpPr txBox="1">
                <a:spLocks noChangeArrowheads="1"/>
              </p:cNvSpPr>
              <p:nvPr/>
            </p:nvSpPr>
            <p:spPr bwMode="auto">
              <a:xfrm>
                <a:off x="2640" y="3984"/>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.272</a:t>
                </a:r>
                <a:endParaRPr lang="en-US" altLang="zh-CN" baseline="-25000"/>
              </a:p>
            </p:txBody>
          </p:sp>
        </p:grpSp>
        <p:sp>
          <p:nvSpPr>
            <p:cNvPr id="105564" name="Line 92"/>
            <p:cNvSpPr>
              <a:spLocks noChangeShapeType="1"/>
            </p:cNvSpPr>
            <p:nvPr/>
          </p:nvSpPr>
          <p:spPr bwMode="auto">
            <a:xfrm>
              <a:off x="2640" y="1968"/>
              <a:ext cx="0" cy="1920"/>
            </a:xfrm>
            <a:prstGeom prst="line">
              <a:avLst/>
            </a:prstGeom>
            <a:noFill/>
            <a:ln w="25400">
              <a:solidFill>
                <a:srgbClr val="FF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65" name="Text Box 93"/>
            <p:cNvSpPr txBox="1">
              <a:spLocks noChangeArrowheads="1"/>
            </p:cNvSpPr>
            <p:nvPr/>
          </p:nvSpPr>
          <p:spPr bwMode="auto">
            <a:xfrm>
              <a:off x="2448" y="1680"/>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solidFill>
                    <a:schemeClr val="accent2"/>
                  </a:solidFill>
                </a:rPr>
                <a:t>MSB</a:t>
              </a:r>
              <a:endParaRPr lang="en-US" altLang="zh-CN" sz="1600">
                <a:solidFill>
                  <a:schemeClr val="accent2"/>
                </a:solidFill>
              </a:endParaRPr>
            </a:p>
          </p:txBody>
        </p:sp>
        <p:sp>
          <p:nvSpPr>
            <p:cNvPr id="105566" name="Text Box 94"/>
            <p:cNvSpPr txBox="1">
              <a:spLocks noChangeArrowheads="1"/>
            </p:cNvSpPr>
            <p:nvPr/>
          </p:nvSpPr>
          <p:spPr bwMode="auto">
            <a:xfrm>
              <a:off x="2448" y="3888"/>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solidFill>
                    <a:schemeClr val="accent2"/>
                  </a:solidFill>
                </a:rPr>
                <a:t>LSB</a:t>
              </a:r>
              <a:endParaRPr lang="en-US" altLang="zh-CN" sz="1600">
                <a:solidFill>
                  <a:schemeClr val="accent2"/>
                </a:solidFill>
              </a:endParaRPr>
            </a:p>
          </p:txBody>
        </p:sp>
      </p:grpSp>
      <p:grpSp>
        <p:nvGrpSpPr>
          <p:cNvPr id="105567" name="Group 95"/>
          <p:cNvGrpSpPr/>
          <p:nvPr/>
        </p:nvGrpSpPr>
        <p:grpSpPr bwMode="auto">
          <a:xfrm>
            <a:off x="6156325" y="2362200"/>
            <a:ext cx="2759075" cy="3902075"/>
            <a:chOff x="3936" y="1104"/>
            <a:chExt cx="1584" cy="2640"/>
          </a:xfrm>
        </p:grpSpPr>
        <p:sp>
          <p:nvSpPr>
            <p:cNvPr id="105568" name="AutoShape 96"/>
            <p:cNvSpPr>
              <a:spLocks noChangeArrowheads="1"/>
            </p:cNvSpPr>
            <p:nvPr/>
          </p:nvSpPr>
          <p:spPr bwMode="auto">
            <a:xfrm>
              <a:off x="3936" y="1104"/>
              <a:ext cx="1584" cy="2640"/>
            </a:xfrm>
            <a:prstGeom prst="roundRect">
              <a:avLst>
                <a:gd name="adj" fmla="val 9722"/>
              </a:avLst>
            </a:prstGeom>
            <a:solidFill>
              <a:schemeClr val="folHlink">
                <a:alpha val="50000"/>
              </a:schemeClr>
            </a:solidFill>
            <a:ln w="19050">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69" name="Text Box 97"/>
            <p:cNvSpPr txBox="1">
              <a:spLocks noChangeArrowheads="1"/>
            </p:cNvSpPr>
            <p:nvPr/>
          </p:nvSpPr>
          <p:spPr bwMode="auto">
            <a:xfrm>
              <a:off x="4032" y="1269"/>
              <a:ext cx="1392" cy="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ea typeface="黑体" panose="02010609060101010101" pitchFamily="2" charset="-122"/>
                </a:rPr>
                <a:t>思考：</a:t>
              </a:r>
              <a:endParaRPr lang="zh-CN" altLang="en-US" sz="2800" dirty="0">
                <a:ea typeface="黑体" panose="02010609060101010101" pitchFamily="2" charset="-122"/>
              </a:endParaRPr>
            </a:p>
            <a:p>
              <a:pPr>
                <a:spcBef>
                  <a:spcPct val="50000"/>
                </a:spcBef>
                <a:buFont typeface="Wingdings" panose="05000000000000000000" pitchFamily="2" charset="2"/>
                <a:buChar char="q"/>
              </a:pPr>
              <a:r>
                <a:rPr lang="zh-CN" altLang="en-US" sz="2800" dirty="0">
                  <a:ea typeface="黑体" panose="02010609060101010101" pitchFamily="2" charset="-122"/>
                </a:rPr>
                <a:t>转换误差为多少？</a:t>
              </a:r>
              <a:endParaRPr lang="zh-CN" altLang="en-US" sz="2800" dirty="0">
                <a:ea typeface="黑体" panose="02010609060101010101" pitchFamily="2" charset="-122"/>
              </a:endParaRPr>
            </a:p>
            <a:p>
              <a:pPr>
                <a:spcBef>
                  <a:spcPct val="50000"/>
                </a:spcBef>
                <a:buFont typeface="Wingdings" panose="05000000000000000000" pitchFamily="2" charset="2"/>
                <a:buChar char="q"/>
              </a:pPr>
              <a:r>
                <a:rPr lang="zh-CN" altLang="en-US" sz="2800" dirty="0">
                  <a:ea typeface="黑体" panose="02010609060101010101" pitchFamily="2" charset="-122"/>
                </a:rPr>
                <a:t>若要保持原数据的精度，二进制数的小数位应取几位</a:t>
              </a:r>
              <a:r>
                <a:rPr lang="zh-CN" altLang="en-US" sz="2800" dirty="0"/>
                <a:t>？</a:t>
              </a:r>
              <a:endParaRPr lang="zh-CN" altLang="en-US" sz="2800" dirty="0"/>
            </a:p>
          </p:txBody>
        </p:sp>
      </p:grpSp>
      <p:sp>
        <p:nvSpPr>
          <p:cNvPr id="3" name="页脚占位符 2"/>
          <p:cNvSpPr>
            <a:spLocks noGrp="1"/>
          </p:cNvSpPr>
          <p:nvPr>
            <p:ph type="ftr" sz="quarter" idx="12"/>
          </p:nvPr>
        </p:nvSpPr>
        <p:spPr>
          <a:xfrm>
            <a:off x="2438400" y="6513388"/>
            <a:ext cx="3200400" cy="304800"/>
          </a:xfrm>
        </p:spPr>
        <p:txBody>
          <a:bodyPr/>
          <a:lstStyle/>
          <a:p>
            <a:r>
              <a:rPr lang="zh-CN" altLang="en-US" dirty="0"/>
              <a:t>第</a:t>
            </a:r>
            <a:r>
              <a:rPr lang="en-US" altLang="zh-CN" dirty="0"/>
              <a:t>2</a:t>
            </a:r>
            <a:r>
              <a:rPr lang="zh-CN" altLang="en-US" dirty="0"/>
              <a:t>章数制和编码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54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5527"/>
                                        </p:tgtEl>
                                        <p:attrNameLst>
                                          <p:attrName>style.visibility</p:attrName>
                                        </p:attrNameLst>
                                      </p:cBhvr>
                                      <p:to>
                                        <p:strVal val="visible"/>
                                      </p:to>
                                    </p:set>
                                    <p:anim calcmode="lin" valueType="num">
                                      <p:cBhvr additive="base">
                                        <p:cTn id="11" dur="500" fill="hold"/>
                                        <p:tgtEl>
                                          <p:spTgt spid="105527"/>
                                        </p:tgtEl>
                                        <p:attrNameLst>
                                          <p:attrName>ppt_x</p:attrName>
                                        </p:attrNameLst>
                                      </p:cBhvr>
                                      <p:tavLst>
                                        <p:tav tm="0">
                                          <p:val>
                                            <p:strVal val="#ppt_x"/>
                                          </p:val>
                                        </p:tav>
                                        <p:tav tm="100000">
                                          <p:val>
                                            <p:strVal val="#ppt_x"/>
                                          </p:val>
                                        </p:tav>
                                      </p:tavLst>
                                    </p:anim>
                                    <p:anim calcmode="lin" valueType="num">
                                      <p:cBhvr additive="base">
                                        <p:cTn id="12" dur="500" fill="hold"/>
                                        <p:tgtEl>
                                          <p:spTgt spid="1055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5526"/>
                                        </p:tgtEl>
                                        <p:attrNameLst>
                                          <p:attrName>style.visibility</p:attrName>
                                        </p:attrNameLst>
                                      </p:cBhvr>
                                      <p:to>
                                        <p:strVal val="visible"/>
                                      </p:to>
                                    </p:set>
                                    <p:anim calcmode="lin" valueType="num">
                                      <p:cBhvr additive="base">
                                        <p:cTn id="17" dur="500" fill="hold"/>
                                        <p:tgtEl>
                                          <p:spTgt spid="105526"/>
                                        </p:tgtEl>
                                        <p:attrNameLst>
                                          <p:attrName>ppt_x</p:attrName>
                                        </p:attrNameLst>
                                      </p:cBhvr>
                                      <p:tavLst>
                                        <p:tav tm="0">
                                          <p:val>
                                            <p:strVal val="#ppt_x"/>
                                          </p:val>
                                        </p:tav>
                                        <p:tav tm="100000">
                                          <p:val>
                                            <p:strVal val="#ppt_x"/>
                                          </p:val>
                                        </p:tav>
                                      </p:tavLst>
                                    </p:anim>
                                    <p:anim calcmode="lin" valueType="num">
                                      <p:cBhvr additive="base">
                                        <p:cTn id="18" dur="500" fill="hold"/>
                                        <p:tgtEl>
                                          <p:spTgt spid="1055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55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5567"/>
                                        </p:tgtEl>
                                        <p:attrNameLst>
                                          <p:attrName>style.visibility</p:attrName>
                                        </p:attrNameLst>
                                      </p:cBhvr>
                                      <p:to>
                                        <p:strVal val="visible"/>
                                      </p:to>
                                    </p:set>
                                    <p:animEffect transition="in" filter="dissolve">
                                      <p:cBhvr>
                                        <p:cTn id="27" dur="500"/>
                                        <p:tgtEl>
                                          <p:spTgt spid="10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2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5"/>
          <p:cNvSpPr>
            <a:spLocks noGrp="1" noChangeArrowheads="1"/>
          </p:cNvSpPr>
          <p:nvPr>
            <p:ph type="title"/>
          </p:nvPr>
        </p:nvSpPr>
        <p:spPr>
          <a:noFill/>
        </p:spPr>
        <p:txBody>
          <a:bodyPr lIns="92075" tIns="46038" rIns="92075" bIns="46038" anchor="ctr"/>
          <a:lstStyle/>
          <a:p>
            <a:r>
              <a:rPr lang="zh-CN" altLang="en-US" dirty="0"/>
              <a:t>进位数制间的相互转换</a:t>
            </a:r>
            <a:endParaRPr lang="en-US" altLang="zh-CN" dirty="0"/>
          </a:p>
        </p:txBody>
      </p:sp>
      <p:sp>
        <p:nvSpPr>
          <p:cNvPr id="20483" name="Rectangle 3"/>
          <p:cNvSpPr>
            <a:spLocks noGrp="1" noChangeArrowheads="1"/>
          </p:cNvSpPr>
          <p:nvPr>
            <p:ph idx="1"/>
          </p:nvPr>
        </p:nvSpPr>
        <p:spPr>
          <a:xfrm>
            <a:off x="457200" y="1214438"/>
            <a:ext cx="8362950" cy="4918075"/>
          </a:xfrm>
          <a:noFill/>
        </p:spPr>
        <p:txBody>
          <a:bodyPr lIns="92075" tIns="46038" rIns="92075" bIns="46038"/>
          <a:lstStyle/>
          <a:p>
            <a:pPr>
              <a:lnSpc>
                <a:spcPct val="90000"/>
              </a:lnSpc>
            </a:pPr>
            <a:r>
              <a:rPr lang="zh-CN" altLang="en-US" sz="2800" b="1" dirty="0"/>
              <a:t>通用转换过程</a:t>
            </a:r>
            <a:endParaRPr lang="zh-CN" altLang="en-US" sz="2800" dirty="0"/>
          </a:p>
          <a:p>
            <a:pPr lvl="1">
              <a:lnSpc>
                <a:spcPct val="90000"/>
              </a:lnSpc>
            </a:pPr>
            <a:r>
              <a:rPr lang="zh-CN" altLang="en-US" sz="2400" b="1" dirty="0"/>
              <a:t>算法</a:t>
            </a:r>
            <a:r>
              <a:rPr lang="en-US" altLang="zh-CN" sz="2400" b="1" dirty="0"/>
              <a:t>1</a:t>
            </a:r>
            <a:endParaRPr lang="en-US" altLang="zh-CN" sz="2400" dirty="0"/>
          </a:p>
          <a:p>
            <a:pPr lvl="1">
              <a:lnSpc>
                <a:spcPct val="90000"/>
              </a:lnSpc>
              <a:buFont typeface="Wingdings" panose="05000000000000000000" pitchFamily="2" charset="2"/>
              <a:buNone/>
            </a:pPr>
            <a:r>
              <a:rPr lang="en-US" altLang="zh-CN" sz="2400" dirty="0"/>
              <a:t>     A</a:t>
            </a:r>
            <a:r>
              <a:rPr lang="zh-CN" altLang="en-US" sz="2400" dirty="0"/>
              <a:t>进制数</a:t>
            </a:r>
            <a:r>
              <a:rPr lang="en-US" altLang="zh-CN" sz="2400" dirty="0"/>
              <a:t>N</a:t>
            </a:r>
            <a:r>
              <a:rPr lang="zh-CN" altLang="en-US" sz="2400" dirty="0"/>
              <a:t>转换成</a:t>
            </a:r>
            <a:r>
              <a:rPr lang="en-US" altLang="zh-CN" sz="2400" dirty="0"/>
              <a:t>B</a:t>
            </a:r>
            <a:r>
              <a:rPr lang="zh-CN" altLang="en-US" sz="2400" dirty="0"/>
              <a:t>进制数。</a:t>
            </a:r>
            <a:endParaRPr lang="en-US" altLang="zh-CN" sz="2400" dirty="0"/>
          </a:p>
          <a:p>
            <a:pPr lvl="1">
              <a:lnSpc>
                <a:spcPct val="90000"/>
              </a:lnSpc>
              <a:buFont typeface="Wingdings" panose="05000000000000000000" pitchFamily="2" charset="2"/>
              <a:buNone/>
            </a:pPr>
            <a:r>
              <a:rPr lang="en-US" altLang="zh-CN" sz="2400" dirty="0"/>
              <a:t>     (a) </a:t>
            </a:r>
            <a:r>
              <a:rPr lang="zh-CN" altLang="en-US" sz="2400" dirty="0"/>
              <a:t>用</a:t>
            </a:r>
            <a:r>
              <a:rPr lang="en-US" altLang="zh-CN" sz="2400" dirty="0"/>
              <a:t>B</a:t>
            </a:r>
            <a:r>
              <a:rPr lang="zh-CN" altLang="en-US" sz="2400" dirty="0"/>
              <a:t>进制数取代展开序列中的数字，并计算结果，或</a:t>
            </a:r>
            <a:endParaRPr lang="en-US" altLang="zh-CN" sz="2400" dirty="0"/>
          </a:p>
          <a:p>
            <a:pPr lvl="1">
              <a:lnSpc>
                <a:spcPct val="90000"/>
              </a:lnSpc>
              <a:buFont typeface="Wingdings" panose="05000000000000000000" pitchFamily="2" charset="2"/>
              <a:buNone/>
            </a:pPr>
            <a:r>
              <a:rPr lang="en-US" altLang="zh-CN" sz="2400" dirty="0"/>
              <a:t>     (b) </a:t>
            </a:r>
            <a:r>
              <a:rPr lang="zh-CN" altLang="en-US" sz="2400" dirty="0"/>
              <a:t>基于</a:t>
            </a:r>
            <a:r>
              <a:rPr lang="en-US" altLang="zh-CN" sz="2400" dirty="0"/>
              <a:t>A</a:t>
            </a:r>
            <a:r>
              <a:rPr lang="zh-CN" altLang="en-US" sz="2400" dirty="0"/>
              <a:t>进制运算，计算</a:t>
            </a:r>
            <a:r>
              <a:rPr lang="en-US" altLang="zh-CN" sz="2400" dirty="0"/>
              <a:t>B</a:t>
            </a:r>
            <a:r>
              <a:rPr lang="zh-CN" altLang="en-US" sz="2400" dirty="0"/>
              <a:t>基数的乘除法。</a:t>
            </a:r>
            <a:endParaRPr lang="en-US" altLang="zh-CN" sz="2400" dirty="0"/>
          </a:p>
          <a:p>
            <a:pPr lvl="1">
              <a:lnSpc>
                <a:spcPct val="90000"/>
              </a:lnSpc>
              <a:buFont typeface="Wingdings" panose="05000000000000000000" pitchFamily="2" charset="2"/>
              <a:buNone/>
            </a:pPr>
            <a:endParaRPr lang="en-US" altLang="zh-CN" sz="2400" dirty="0"/>
          </a:p>
          <a:p>
            <a:pPr lvl="1">
              <a:lnSpc>
                <a:spcPct val="90000"/>
              </a:lnSpc>
            </a:pPr>
            <a:r>
              <a:rPr lang="zh-CN" altLang="en-US" sz="2400" b="1" dirty="0"/>
              <a:t>算法</a:t>
            </a:r>
            <a:r>
              <a:rPr lang="en-US" altLang="zh-CN" sz="2400" b="1" dirty="0"/>
              <a:t>2</a:t>
            </a:r>
            <a:endParaRPr lang="en-US" altLang="zh-CN" sz="2400" dirty="0"/>
          </a:p>
          <a:p>
            <a:pPr lvl="1">
              <a:lnSpc>
                <a:spcPct val="90000"/>
              </a:lnSpc>
              <a:buFont typeface="Wingdings" panose="05000000000000000000" pitchFamily="2" charset="2"/>
              <a:buNone/>
            </a:pPr>
            <a:r>
              <a:rPr lang="en-US" altLang="zh-CN" sz="2400" dirty="0"/>
              <a:t>     A</a:t>
            </a:r>
            <a:r>
              <a:rPr lang="zh-CN" altLang="en-US" sz="2400" dirty="0"/>
              <a:t>进制数</a:t>
            </a:r>
            <a:r>
              <a:rPr lang="en-US" altLang="zh-CN" sz="2400" dirty="0"/>
              <a:t>N</a:t>
            </a:r>
            <a:r>
              <a:rPr lang="zh-CN" altLang="en-US" sz="2400" dirty="0"/>
              <a:t>转换成</a:t>
            </a:r>
            <a:r>
              <a:rPr lang="en-US" altLang="zh-CN" sz="2400" dirty="0"/>
              <a:t>B</a:t>
            </a:r>
            <a:r>
              <a:rPr lang="zh-CN" altLang="en-US" sz="2400" dirty="0"/>
              <a:t>进制数。</a:t>
            </a:r>
            <a:endParaRPr lang="en-US" altLang="zh-CN" sz="2400" dirty="0"/>
          </a:p>
          <a:p>
            <a:pPr lvl="1">
              <a:lnSpc>
                <a:spcPct val="90000"/>
              </a:lnSpc>
              <a:buFont typeface="Wingdings" panose="05000000000000000000" pitchFamily="2" charset="2"/>
              <a:buNone/>
            </a:pPr>
            <a:r>
              <a:rPr lang="en-US" altLang="zh-CN" sz="2400" dirty="0"/>
              <a:t>     (a) </a:t>
            </a:r>
            <a:r>
              <a:rPr lang="zh-CN" altLang="en-US" sz="2400" dirty="0"/>
              <a:t>用序列替代法将</a:t>
            </a:r>
            <a:r>
              <a:rPr lang="en-US" altLang="zh-CN" sz="2400" dirty="0"/>
              <a:t>A</a:t>
            </a:r>
            <a:r>
              <a:rPr lang="zh-CN" altLang="en-US" sz="2400" dirty="0"/>
              <a:t>进制数转换成</a:t>
            </a:r>
            <a:r>
              <a:rPr lang="en-US" altLang="zh-CN" sz="2400" dirty="0">
                <a:solidFill>
                  <a:srgbClr val="FF0000"/>
                </a:solidFill>
              </a:rPr>
              <a:t>10</a:t>
            </a:r>
            <a:r>
              <a:rPr lang="zh-CN" altLang="en-US" sz="2400" dirty="0">
                <a:solidFill>
                  <a:srgbClr val="FF0000"/>
                </a:solidFill>
              </a:rPr>
              <a:t>进制</a:t>
            </a:r>
            <a:r>
              <a:rPr lang="zh-CN" altLang="en-US" sz="2400" dirty="0"/>
              <a:t>。</a:t>
            </a:r>
            <a:endParaRPr lang="zh-CN" altLang="en-US" sz="2400" dirty="0"/>
          </a:p>
          <a:p>
            <a:pPr lvl="1">
              <a:lnSpc>
                <a:spcPct val="90000"/>
              </a:lnSpc>
              <a:buFont typeface="Wingdings" panose="05000000000000000000" pitchFamily="2" charset="2"/>
              <a:buNone/>
            </a:pPr>
            <a:r>
              <a:rPr lang="en-US" altLang="zh-CN" sz="2400" dirty="0"/>
              <a:t>     (b) </a:t>
            </a:r>
            <a:r>
              <a:rPr lang="zh-CN" altLang="en-US" sz="2400" dirty="0"/>
              <a:t>用基数乘除法，将</a:t>
            </a:r>
            <a:r>
              <a:rPr lang="en-US" altLang="zh-CN" sz="2400" dirty="0">
                <a:solidFill>
                  <a:srgbClr val="FF0000"/>
                </a:solidFill>
              </a:rPr>
              <a:t>10</a:t>
            </a:r>
            <a:r>
              <a:rPr lang="zh-CN" altLang="en-US" sz="2400" dirty="0">
                <a:solidFill>
                  <a:srgbClr val="FF0000"/>
                </a:solidFill>
              </a:rPr>
              <a:t>进制</a:t>
            </a:r>
            <a:r>
              <a:rPr lang="zh-CN" altLang="en-US" sz="2400" dirty="0"/>
              <a:t>数转换成</a:t>
            </a:r>
            <a:r>
              <a:rPr lang="en-US" altLang="zh-CN" sz="2400" dirty="0"/>
              <a:t>B</a:t>
            </a:r>
            <a:r>
              <a:rPr lang="zh-CN" altLang="en-US" sz="2400" dirty="0"/>
              <a:t>进制数。</a:t>
            </a:r>
            <a:endParaRPr lang="en-US" altLang="zh-CN" sz="2400" dirty="0"/>
          </a:p>
          <a:p>
            <a:pPr lvl="1">
              <a:lnSpc>
                <a:spcPct val="90000"/>
              </a:lnSpc>
              <a:buFont typeface="Wingdings" panose="05000000000000000000" pitchFamily="2" charset="2"/>
              <a:buNone/>
            </a:pPr>
            <a:r>
              <a:rPr lang="en-US" altLang="zh-CN" sz="2400" dirty="0"/>
              <a:t>     </a:t>
            </a:r>
            <a:endParaRPr lang="zh-CN" altLang="en-US" sz="2400" dirty="0"/>
          </a:p>
        </p:txBody>
      </p:sp>
      <p:sp>
        <p:nvSpPr>
          <p:cNvPr id="6" name="日期占位符 5"/>
          <p:cNvSpPr>
            <a:spLocks noGrp="1"/>
          </p:cNvSpPr>
          <p:nvPr>
            <p:ph type="dt" sz="half" idx="10"/>
          </p:nvPr>
        </p:nvSpPr>
        <p:spPr/>
        <p:txBody>
          <a:bodyPr/>
          <a:lstStyle/>
          <a:p>
            <a:pPr>
              <a:defRPr/>
            </a:pPr>
            <a:fld id="{1498FBA1-BE59-44ED-B41B-485CD710A72E}" type="datetime1">
              <a:rPr lang="zh-CN" altLang="en-US" smtClean="0"/>
            </a:fld>
            <a:endParaRPr lang="en-US" altLang="zh-CN"/>
          </a:p>
        </p:txBody>
      </p:sp>
      <p:sp>
        <p:nvSpPr>
          <p:cNvPr id="20482"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20485" name="灯片编号占位符 6"/>
          <p:cNvSpPr>
            <a:spLocks noGrp="1"/>
          </p:cNvSpPr>
          <p:nvPr>
            <p:ph type="sldNum" sz="quarter" idx="12"/>
          </p:nvPr>
        </p:nvSpPr>
        <p:spPr>
          <a:noFill/>
        </p:spPr>
        <p:txBody>
          <a:bodyPr/>
          <a:lstStyle/>
          <a:p>
            <a:fld id="{7516E350-5393-4AC3-84EE-3895D75550EA}"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定点数和浮点数</a:t>
            </a:r>
            <a:endParaRPr lang="zh-CN" altLang="en-US" dirty="0"/>
          </a:p>
        </p:txBody>
      </p:sp>
      <p:sp>
        <p:nvSpPr>
          <p:cNvPr id="3" name="内容占位符 2"/>
          <p:cNvSpPr>
            <a:spLocks noGrp="1"/>
          </p:cNvSpPr>
          <p:nvPr>
            <p:ph idx="1"/>
          </p:nvPr>
        </p:nvSpPr>
        <p:spPr/>
        <p:txBody>
          <a:bodyPr/>
          <a:lstStyle/>
          <a:p>
            <a:r>
              <a:rPr lang="zh-CN" altLang="en-US" dirty="0"/>
              <a:t>日常生活中所使用的数有整数和实数之分。</a:t>
            </a:r>
            <a:endParaRPr lang="en-US" altLang="zh-CN" dirty="0"/>
          </a:p>
          <a:p>
            <a:pPr lvl="1"/>
            <a:r>
              <a:rPr lang="zh-CN" altLang="en-US" dirty="0"/>
              <a:t>整数的小数点固定在数的最右边，可省略不写。</a:t>
            </a:r>
            <a:endParaRPr lang="en-US" altLang="zh-CN" dirty="0"/>
          </a:p>
          <a:p>
            <a:pPr lvl="1"/>
            <a:r>
              <a:rPr lang="zh-CN" altLang="en-US" dirty="0"/>
              <a:t>实数的小数点则不固定。</a:t>
            </a:r>
            <a:endParaRPr lang="en-US" altLang="zh-CN" dirty="0"/>
          </a:p>
          <a:p>
            <a:r>
              <a:rPr lang="zh-CN" altLang="en-US" b="1" dirty="0"/>
              <a:t>定点数：</a:t>
            </a:r>
            <a:r>
              <a:rPr lang="zh-CN" altLang="en-US" dirty="0"/>
              <a:t>小数点位置约定在某一个固定位置的数。</a:t>
            </a:r>
            <a:endParaRPr lang="en-US" altLang="zh-CN" dirty="0"/>
          </a:p>
          <a:p>
            <a:pPr lvl="1"/>
            <a:r>
              <a:rPr lang="zh-CN" altLang="en-US" dirty="0"/>
              <a:t>定点整数是纯整数，约定的小数点位置在有效数值部分最低位之后。</a:t>
            </a:r>
            <a:endParaRPr lang="en-US" altLang="zh-CN" dirty="0"/>
          </a:p>
          <a:p>
            <a:pPr lvl="1"/>
            <a:r>
              <a:rPr lang="zh-CN" altLang="en-US" b="1" dirty="0"/>
              <a:t>定点小数</a:t>
            </a:r>
            <a:r>
              <a:rPr lang="zh-CN" altLang="en-US" dirty="0"/>
              <a:t>是纯小数，约定的小数点位置在有效数值部分最高位之前。</a:t>
            </a:r>
            <a:endParaRPr lang="en-US" altLang="zh-CN" dirty="0"/>
          </a:p>
          <a:p>
            <a:r>
              <a:rPr lang="zh-CN" altLang="en-US" b="1" dirty="0"/>
              <a:t>浮点数：</a:t>
            </a:r>
            <a:r>
              <a:rPr lang="zh-CN" altLang="en-US" dirty="0"/>
              <a:t>小数点位置约定可以浮动的数。</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D3D6162B-EE7B-4965-96E8-5C3ACC718E57}"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二进制实数表示</a:t>
            </a:r>
            <a:endParaRPr lang="zh-CN" altLang="en-US" dirty="0"/>
          </a:p>
        </p:txBody>
      </p:sp>
      <p:sp>
        <p:nvSpPr>
          <p:cNvPr id="4" name="日期占位符 3"/>
          <p:cNvSpPr>
            <a:spLocks noGrp="1"/>
          </p:cNvSpPr>
          <p:nvPr>
            <p:ph type="dt" sz="half" idx="10"/>
          </p:nvPr>
        </p:nvSpPr>
        <p:spPr/>
        <p:txBody>
          <a:bodyPr/>
          <a:lstStyle/>
          <a:p>
            <a:pPr>
              <a:defRPr/>
            </a:pPr>
            <a:fld id="{281FADFC-C69A-4AF1-97F3-9491F1A53DB3}"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fld>
            <a:endParaRPr lang="en-US" altLang="zh-CN"/>
          </a:p>
        </p:txBody>
      </p:sp>
      <p:graphicFrame>
        <p:nvGraphicFramePr>
          <p:cNvPr id="7" name="Group 1"/>
          <p:cNvGraphicFramePr>
            <a:graphicFrameLocks noGrp="1"/>
          </p:cNvGraphicFramePr>
          <p:nvPr/>
        </p:nvGraphicFramePr>
        <p:xfrm>
          <a:off x="4131816" y="1052695"/>
          <a:ext cx="584200" cy="2160281"/>
        </p:xfrm>
        <a:graphic>
          <a:graphicData uri="http://schemas.openxmlformats.org/drawingml/2006/table">
            <a:tbl>
              <a:tblPr/>
              <a:tblGrid>
                <a:gridCol w="584200"/>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2</a:t>
                      </a:r>
                      <a:r>
                        <a:rPr kumimoji="0" lang="en-US" sz="20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i</a:t>
                      </a:r>
                      <a:endParaRPr kumimoji="0" lang="en-US" sz="20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2</a:t>
                      </a:r>
                      <a:r>
                        <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i-1</a:t>
                      </a:r>
                      <a:endPar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rgbClr val="980002"/>
                        </a:solidFill>
                        <a:effectLst/>
                        <a:latin typeface="Calibri" panose="020F0502020204030204" charset="0"/>
                        <a:ea typeface="ヒラギノ角ゴ ProN W3" charset="0"/>
                        <a:cs typeface="ヒラギノ角ゴ ProN W3"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altLang="zh-CN"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4</a:t>
                      </a:r>
                      <a:endPar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altLang="zh-CN"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2</a:t>
                      </a:r>
                      <a:endPar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altLang="zh-CN"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1</a:t>
                      </a:r>
                      <a:endPar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graphicFrame>
        <p:nvGraphicFramePr>
          <p:cNvPr id="8" name="Group 27"/>
          <p:cNvGraphicFramePr>
            <a:graphicFrameLocks noGrp="1"/>
          </p:cNvGraphicFramePr>
          <p:nvPr/>
        </p:nvGraphicFramePr>
        <p:xfrm>
          <a:off x="3581400" y="3733800"/>
          <a:ext cx="660400" cy="1727200"/>
        </p:xfrm>
        <a:graphic>
          <a:graphicData uri="http://schemas.openxmlformats.org/drawingml/2006/table">
            <a:tbl>
              <a:tblPr/>
              <a:tblGrid>
                <a:gridCol w="660400"/>
              </a:tblGrid>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1/2</a:t>
                      </a:r>
                      <a:endPar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1/4</a:t>
                      </a:r>
                      <a:endPar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1/8</a:t>
                      </a:r>
                      <a:endParaRPr kumimoji="0" lang="en-US" sz="20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rgbClr val="980002"/>
                        </a:solidFill>
                        <a:effectLst/>
                        <a:latin typeface="Calibri" panose="020F0502020204030204" charset="0"/>
                        <a:ea typeface="ヒラギノ角ゴ ProN W3" charset="0"/>
                        <a:cs typeface="ヒラギノ角ゴ ProN W3"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2</a:t>
                      </a:r>
                      <a:r>
                        <a:rPr kumimoji="0" lang="en-US" sz="20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-j</a:t>
                      </a:r>
                      <a:endParaRPr kumimoji="0" lang="en-US" sz="20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graphicFrame>
        <p:nvGraphicFramePr>
          <p:cNvPr id="9" name="Group 49"/>
          <p:cNvGraphicFramePr>
            <a:graphicFrameLocks noGrp="1"/>
          </p:cNvGraphicFramePr>
          <p:nvPr/>
        </p:nvGraphicFramePr>
        <p:xfrm>
          <a:off x="901700" y="3187700"/>
          <a:ext cx="6527800" cy="546100"/>
        </p:xfrm>
        <a:graphic>
          <a:graphicData uri="http://schemas.openxmlformats.org/drawingml/2006/table">
            <a:tbl>
              <a:tblPr/>
              <a:tblGrid>
                <a:gridCol w="571500"/>
                <a:gridCol w="584200"/>
                <a:gridCol w="685800"/>
                <a:gridCol w="571500"/>
                <a:gridCol w="571500"/>
                <a:gridCol w="571500"/>
                <a:gridCol w="571500"/>
                <a:gridCol w="571500"/>
                <a:gridCol w="571500"/>
                <a:gridCol w="685800"/>
                <a:gridCol w="571500"/>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i</a:t>
                      </a:r>
                      <a:endPar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i-1</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endPar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0</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-1</a:t>
                      </a:r>
                      <a:endPar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-3</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a:t>
                      </a:r>
                      <a:endPar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-j</a:t>
                      </a:r>
                      <a:endPar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Rectangle 97"/>
          <p:cNvSpPr/>
          <p:nvPr/>
        </p:nvSpPr>
        <p:spPr bwMode="auto">
          <a:xfrm rot="10800000">
            <a:off x="6205538" y="405765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endParaRPr lang="en-US" sz="2400">
              <a:solidFill>
                <a:schemeClr val="tx1"/>
              </a:solidFill>
              <a:latin typeface="Times" pitchFamily="18" charset="0"/>
              <a:ea typeface="Times" pitchFamily="18" charset="0"/>
              <a:cs typeface="Times" pitchFamily="18" charset="0"/>
              <a:sym typeface="Times" pitchFamily="18" charset="0"/>
            </a:endParaRPr>
          </a:p>
        </p:txBody>
      </p:sp>
      <p:sp>
        <p:nvSpPr>
          <p:cNvPr id="12" name="Freeform 100"/>
          <p:cNvSpPr/>
          <p:nvPr/>
        </p:nvSpPr>
        <p:spPr bwMode="auto">
          <a:xfrm>
            <a:off x="4040188" y="301783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3" name="Freeform 101"/>
          <p:cNvSpPr/>
          <p:nvPr/>
        </p:nvSpPr>
        <p:spPr bwMode="auto">
          <a:xfrm>
            <a:off x="3505200" y="258603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4" name="Freeform 102"/>
          <p:cNvSpPr/>
          <p:nvPr/>
        </p:nvSpPr>
        <p:spPr bwMode="auto">
          <a:xfrm>
            <a:off x="2955925" y="234473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5" name="Freeform 103"/>
          <p:cNvSpPr/>
          <p:nvPr/>
        </p:nvSpPr>
        <p:spPr bwMode="auto">
          <a:xfrm>
            <a:off x="1778000" y="167163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6" name="Freeform 104"/>
          <p:cNvSpPr/>
          <p:nvPr/>
        </p:nvSpPr>
        <p:spPr bwMode="auto">
          <a:xfrm>
            <a:off x="1028700" y="131603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7" name="Rectangle 105"/>
          <p:cNvSpPr/>
          <p:nvPr/>
        </p:nvSpPr>
        <p:spPr bwMode="auto">
          <a:xfrm>
            <a:off x="2111375" y="242093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endParaRPr lang="en-US" sz="2400">
              <a:solidFill>
                <a:schemeClr val="tx1"/>
              </a:solidFill>
              <a:latin typeface="Times" pitchFamily="18" charset="0"/>
              <a:ea typeface="Times" pitchFamily="18" charset="0"/>
              <a:cs typeface="Times" pitchFamily="18" charset="0"/>
              <a:sym typeface="Times" pitchFamily="18" charset="0"/>
            </a:endParaRPr>
          </a:p>
        </p:txBody>
      </p:sp>
      <p:sp>
        <p:nvSpPr>
          <p:cNvPr id="18" name="Freeform 106"/>
          <p:cNvSpPr/>
          <p:nvPr/>
        </p:nvSpPr>
        <p:spPr bwMode="auto">
          <a:xfrm rot="10800000">
            <a:off x="4298950" y="377825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9" name="Freeform 107"/>
          <p:cNvSpPr/>
          <p:nvPr/>
        </p:nvSpPr>
        <p:spPr bwMode="auto">
          <a:xfrm rot="10800000">
            <a:off x="4286250" y="377825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20" name="Freeform 108"/>
          <p:cNvSpPr/>
          <p:nvPr/>
        </p:nvSpPr>
        <p:spPr bwMode="auto">
          <a:xfrm rot="10800000">
            <a:off x="4284663" y="379095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21" name="Freeform 109"/>
          <p:cNvSpPr/>
          <p:nvPr/>
        </p:nvSpPr>
        <p:spPr bwMode="auto">
          <a:xfrm rot="10800000">
            <a:off x="4275138" y="375285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22" name="Oval 110"/>
          <p:cNvSpPr/>
          <p:nvPr/>
        </p:nvSpPr>
        <p:spPr bwMode="auto">
          <a:xfrm>
            <a:off x="4341751" y="362972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23" name="Picture 111"/>
          <p:cNvPicPr>
            <a:picLocks noChangeAspect="1" noChangeArrowheads="1"/>
          </p:cNvPicPr>
          <p:nvPr/>
        </p:nvPicPr>
        <p:blipFill>
          <a:blip r:embed="rId1"/>
          <a:srcRect/>
          <a:stretch>
            <a:fillRect/>
          </a:stretch>
        </p:blipFill>
        <p:spPr bwMode="auto">
          <a:xfrm>
            <a:off x="5714999" y="1484312"/>
            <a:ext cx="2190725" cy="1295477"/>
          </a:xfrm>
          <a:prstGeom prst="rect">
            <a:avLst/>
          </a:prstGeom>
          <a:noFill/>
          <a:ln w="12700" cap="flat">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646113" y="1185863"/>
            <a:ext cx="8497887" cy="2938462"/>
          </a:xfrm>
        </p:spPr>
        <p:txBody>
          <a:bodyPr lIns="63500" tIns="25400" rIns="63500" bIns="25400">
            <a:spAutoFit/>
          </a:bodyPr>
          <a:lstStyle/>
          <a:p>
            <a:pPr>
              <a:lnSpc>
                <a:spcPct val="90000"/>
              </a:lnSpc>
              <a:buFontTx/>
              <a:buNone/>
            </a:pPr>
            <a:r>
              <a:rPr lang="en-US" altLang="zh-CN" sz="2000" dirty="0"/>
              <a:t>Example:</a:t>
            </a:r>
            <a:endParaRPr lang="en-US" altLang="zh-CN" sz="2000" dirty="0"/>
          </a:p>
          <a:p>
            <a:pPr>
              <a:lnSpc>
                <a:spcPct val="90000"/>
              </a:lnSpc>
              <a:buFontTx/>
              <a:buNone/>
            </a:pPr>
            <a:r>
              <a:rPr lang="en-US" altLang="zh-CN" sz="2000" dirty="0"/>
              <a:t>	</a:t>
            </a:r>
            <a:r>
              <a:rPr lang="en-US" altLang="zh-CN" sz="2000" i="1" dirty="0"/>
              <a:t>mantissa (</a:t>
            </a:r>
            <a:r>
              <a:rPr lang="zh-CN" altLang="en-US" sz="2000" i="1" dirty="0"/>
              <a:t>尾数</a:t>
            </a:r>
            <a:r>
              <a:rPr lang="en-US" altLang="zh-CN" sz="2000" i="1" dirty="0"/>
              <a:t>)                                       exponent(</a:t>
            </a:r>
            <a:r>
              <a:rPr lang="zh-CN" altLang="en-US" sz="2000" i="1" dirty="0"/>
              <a:t>阶码、指数</a:t>
            </a:r>
            <a:r>
              <a:rPr lang="en-US" altLang="zh-CN" sz="2000" i="1" dirty="0"/>
              <a:t>)</a:t>
            </a:r>
            <a:r>
              <a:rPr lang="zh-CN" altLang="en-US" sz="2000" dirty="0"/>
              <a:t> 	</a:t>
            </a:r>
            <a:endParaRPr lang="zh-CN" altLang="en-US" sz="2000" dirty="0"/>
          </a:p>
          <a:p>
            <a:pPr>
              <a:lnSpc>
                <a:spcPct val="90000"/>
              </a:lnSpc>
              <a:buFontTx/>
              <a:buNone/>
            </a:pPr>
            <a:r>
              <a:rPr lang="en-US" altLang="zh-CN" sz="2000" dirty="0"/>
              <a:t>                                </a:t>
            </a:r>
            <a:r>
              <a:rPr lang="en-US" altLang="zh-CN" sz="2800" dirty="0"/>
              <a:t>6.02     </a:t>
            </a:r>
            <a:r>
              <a:rPr lang="en-US" altLang="zh-CN" sz="1600" dirty="0">
                <a:solidFill>
                  <a:srgbClr val="000000"/>
                </a:solidFill>
                <a:latin typeface="Tahoma" panose="020B0604030504040204" pitchFamily="34" charset="0"/>
              </a:rPr>
              <a:t>x</a:t>
            </a:r>
            <a:r>
              <a:rPr lang="en-US" altLang="zh-CN" sz="2800" dirty="0"/>
              <a:t>    10 </a:t>
            </a:r>
            <a:r>
              <a:rPr lang="en-US" altLang="zh-CN" sz="2800" baseline="30000" dirty="0"/>
              <a:t>21</a:t>
            </a:r>
            <a:endParaRPr lang="en-US" altLang="zh-CN" sz="2800" baseline="30000" dirty="0"/>
          </a:p>
          <a:p>
            <a:pPr>
              <a:lnSpc>
                <a:spcPct val="60000"/>
              </a:lnSpc>
              <a:buFontTx/>
              <a:buNone/>
            </a:pPr>
            <a:r>
              <a:rPr lang="en-US" altLang="zh-CN" sz="2000" dirty="0"/>
              <a:t>                       </a:t>
            </a:r>
            <a:endParaRPr lang="en-US" altLang="zh-CN" sz="2000" dirty="0"/>
          </a:p>
          <a:p>
            <a:pPr>
              <a:lnSpc>
                <a:spcPct val="100000"/>
              </a:lnSpc>
              <a:buFontTx/>
              <a:buNone/>
            </a:pPr>
            <a:r>
              <a:rPr lang="en-US" altLang="zh-CN" sz="2000" dirty="0"/>
              <a:t>                 </a:t>
            </a:r>
            <a:r>
              <a:rPr lang="en-US" altLang="zh-CN" sz="2000" i="1" dirty="0"/>
              <a:t>decimal point</a:t>
            </a:r>
            <a:r>
              <a:rPr lang="en-US" altLang="zh-CN" sz="2000" dirty="0"/>
              <a:t>                         </a:t>
            </a:r>
            <a:r>
              <a:rPr lang="en-US" altLang="zh-CN" sz="2000" i="1" dirty="0"/>
              <a:t>radix (base</a:t>
            </a:r>
            <a:r>
              <a:rPr lang="zh-CN" altLang="en-US" sz="2000" i="1" dirty="0"/>
              <a:t>，基</a:t>
            </a:r>
            <a:r>
              <a:rPr lang="en-US" altLang="zh-CN" sz="2000" i="1" dirty="0"/>
              <a:t>) </a:t>
            </a:r>
            <a:endParaRPr lang="en-US" altLang="zh-CN" sz="2000" i="1" dirty="0"/>
          </a:p>
          <a:p>
            <a:r>
              <a:rPr lang="en-US" altLang="zh-CN" sz="1800" dirty="0">
                <a:solidFill>
                  <a:srgbClr val="990000"/>
                </a:solidFill>
                <a:ea typeface="黑体" panose="02010609060101010101" pitchFamily="2" charset="-122"/>
              </a:rPr>
              <a:t>Normalized form</a:t>
            </a:r>
            <a:r>
              <a:rPr lang="zh-CN" altLang="en-US" sz="1800" dirty="0">
                <a:solidFill>
                  <a:srgbClr val="990000"/>
                </a:solidFill>
                <a:ea typeface="黑体" panose="02010609060101010101" pitchFamily="2" charset="-122"/>
              </a:rPr>
              <a:t>（规格化形式）</a:t>
            </a:r>
            <a:r>
              <a:rPr lang="en-US" altLang="zh-CN" sz="1800" dirty="0">
                <a:solidFill>
                  <a:srgbClr val="990000"/>
                </a:solidFill>
                <a:ea typeface="黑体" panose="02010609060101010101" pitchFamily="2" charset="-122"/>
              </a:rPr>
              <a:t>: </a:t>
            </a:r>
            <a:r>
              <a:rPr lang="zh-CN" altLang="en-US" sz="1800" dirty="0">
                <a:solidFill>
                  <a:schemeClr val="tx2"/>
                </a:solidFill>
                <a:ea typeface="黑体" panose="02010609060101010101" pitchFamily="2" charset="-122"/>
              </a:rPr>
              <a:t>小数点前只有一位非</a:t>
            </a:r>
            <a:r>
              <a:rPr lang="en-US" altLang="zh-CN" sz="1800" dirty="0">
                <a:solidFill>
                  <a:schemeClr val="tx2"/>
                </a:solidFill>
                <a:ea typeface="黑体" panose="02010609060101010101" pitchFamily="2" charset="-122"/>
              </a:rPr>
              <a:t>0</a:t>
            </a:r>
            <a:r>
              <a:rPr lang="zh-CN" altLang="en-US" sz="1800" dirty="0">
                <a:solidFill>
                  <a:schemeClr val="tx2"/>
                </a:solidFill>
                <a:ea typeface="黑体" panose="02010609060101010101" pitchFamily="2" charset="-122"/>
              </a:rPr>
              <a:t>数</a:t>
            </a:r>
            <a:endParaRPr lang="zh-CN" altLang="en-US" sz="1800" dirty="0">
              <a:solidFill>
                <a:schemeClr val="tx2"/>
              </a:solidFill>
              <a:ea typeface="黑体" panose="02010609060101010101" pitchFamily="2" charset="-122"/>
            </a:endParaRPr>
          </a:p>
          <a:p>
            <a:r>
              <a:rPr lang="zh-CN" altLang="en-US" sz="1800" dirty="0">
                <a:ea typeface="黑体" panose="02010609060101010101" pitchFamily="2" charset="-122"/>
              </a:rPr>
              <a:t>同一个数有多种表示形式。例：对于数 </a:t>
            </a:r>
            <a:r>
              <a:rPr lang="en-US" altLang="zh-CN" sz="1800" dirty="0">
                <a:ea typeface="黑体" panose="02010609060101010101" pitchFamily="2" charset="-122"/>
              </a:rPr>
              <a:t>1/1,000,000,000</a:t>
            </a:r>
            <a:endParaRPr lang="en-US" altLang="zh-CN" sz="1800" dirty="0">
              <a:ea typeface="黑体" panose="02010609060101010101" pitchFamily="2" charset="-122"/>
            </a:endParaRPr>
          </a:p>
          <a:p>
            <a:pPr lvl="1"/>
            <a:r>
              <a:rPr lang="en-US" altLang="zh-CN" sz="1400" dirty="0">
                <a:ea typeface="黑体" panose="02010609060101010101" pitchFamily="2" charset="-122"/>
              </a:rPr>
              <a:t>Normalized (</a:t>
            </a:r>
            <a:r>
              <a:rPr lang="zh-CN" altLang="en-US" sz="1400" dirty="0">
                <a:ea typeface="黑体" panose="02010609060101010101" pitchFamily="2" charset="-122"/>
              </a:rPr>
              <a:t>唯一的规格化形式</a:t>
            </a:r>
            <a:r>
              <a:rPr lang="en-US" altLang="zh-CN" sz="1400" dirty="0">
                <a:ea typeface="黑体" panose="02010609060101010101" pitchFamily="2" charset="-122"/>
              </a:rPr>
              <a:t>): 1.0 </a:t>
            </a:r>
            <a:r>
              <a:rPr lang="en-US" altLang="zh-CN" sz="1400" dirty="0">
                <a:solidFill>
                  <a:srgbClr val="000000"/>
                </a:solidFill>
                <a:ea typeface="黑体" panose="02010609060101010101" pitchFamily="2" charset="-122"/>
              </a:rPr>
              <a:t>x</a:t>
            </a:r>
            <a:r>
              <a:rPr lang="en-US" altLang="zh-CN" sz="1400" dirty="0">
                <a:ea typeface="黑体" panose="02010609060101010101" pitchFamily="2" charset="-122"/>
              </a:rPr>
              <a:t> 10</a:t>
            </a:r>
            <a:r>
              <a:rPr lang="en-US" altLang="zh-CN" sz="1400" baseline="30000" dirty="0">
                <a:ea typeface="黑体" panose="02010609060101010101" pitchFamily="2" charset="-122"/>
              </a:rPr>
              <a:t>-9</a:t>
            </a:r>
            <a:endParaRPr lang="en-US" altLang="zh-CN" sz="1400" baseline="30000" dirty="0">
              <a:ea typeface="黑体" panose="02010609060101010101" pitchFamily="2" charset="-122"/>
            </a:endParaRPr>
          </a:p>
          <a:p>
            <a:pPr lvl="1"/>
            <a:r>
              <a:rPr lang="en-US" altLang="zh-CN" sz="1400" dirty="0" err="1">
                <a:ea typeface="黑体" panose="02010609060101010101" pitchFamily="2" charset="-122"/>
              </a:rPr>
              <a:t>Unnormalized</a:t>
            </a:r>
            <a:r>
              <a:rPr lang="zh-CN" altLang="en-US" sz="1400" dirty="0">
                <a:ea typeface="黑体" panose="02010609060101010101" pitchFamily="2" charset="-122"/>
              </a:rPr>
              <a:t>（非规格化形式不唯一）</a:t>
            </a:r>
            <a:r>
              <a:rPr lang="en-US" altLang="zh-CN" sz="1400" dirty="0">
                <a:ea typeface="黑体" panose="02010609060101010101" pitchFamily="2" charset="-122"/>
              </a:rPr>
              <a:t>: 0.1 </a:t>
            </a:r>
            <a:r>
              <a:rPr lang="en-US" altLang="zh-CN" sz="1400" dirty="0">
                <a:solidFill>
                  <a:srgbClr val="000000"/>
                </a:solidFill>
                <a:ea typeface="黑体" panose="02010609060101010101" pitchFamily="2" charset="-122"/>
              </a:rPr>
              <a:t>x</a:t>
            </a:r>
            <a:r>
              <a:rPr lang="en-US" altLang="zh-CN" sz="1400" dirty="0">
                <a:ea typeface="黑体" panose="02010609060101010101" pitchFamily="2" charset="-122"/>
              </a:rPr>
              <a:t> 10</a:t>
            </a:r>
            <a:r>
              <a:rPr lang="en-US" altLang="zh-CN" sz="1400" baseline="30000" dirty="0">
                <a:ea typeface="黑体" panose="02010609060101010101" pitchFamily="2" charset="-122"/>
              </a:rPr>
              <a:t>-8</a:t>
            </a:r>
            <a:r>
              <a:rPr lang="en-US" altLang="zh-CN" sz="1400" dirty="0">
                <a:ea typeface="黑体" panose="02010609060101010101" pitchFamily="2" charset="-122"/>
              </a:rPr>
              <a:t>, 10.0 </a:t>
            </a:r>
            <a:r>
              <a:rPr lang="en-US" altLang="zh-CN" sz="1400" dirty="0">
                <a:solidFill>
                  <a:srgbClr val="000000"/>
                </a:solidFill>
                <a:ea typeface="黑体" panose="02010609060101010101" pitchFamily="2" charset="-122"/>
              </a:rPr>
              <a:t>x</a:t>
            </a:r>
            <a:r>
              <a:rPr lang="en-US" altLang="zh-CN" sz="1400" dirty="0">
                <a:ea typeface="黑体" panose="02010609060101010101" pitchFamily="2" charset="-122"/>
              </a:rPr>
              <a:t> 10</a:t>
            </a:r>
            <a:r>
              <a:rPr lang="en-US" altLang="zh-CN" sz="1400" baseline="30000" dirty="0">
                <a:ea typeface="黑体" panose="02010609060101010101" pitchFamily="2" charset="-122"/>
              </a:rPr>
              <a:t>-10</a:t>
            </a:r>
            <a:endParaRPr lang="en-US" altLang="zh-CN" sz="1400" baseline="30000" dirty="0">
              <a:ea typeface="黑体" panose="02010609060101010101" pitchFamily="2" charset="-122"/>
            </a:endParaRPr>
          </a:p>
        </p:txBody>
      </p:sp>
      <p:sp>
        <p:nvSpPr>
          <p:cNvPr id="575495" name="Rectangle 8"/>
          <p:cNvSpPr>
            <a:spLocks noGrp="1" noChangeArrowheads="1"/>
          </p:cNvSpPr>
          <p:nvPr>
            <p:ph type="title" idx="4294967295"/>
          </p:nvPr>
        </p:nvSpPr>
        <p:spPr>
          <a:xfrm>
            <a:off x="1066800" y="265551"/>
            <a:ext cx="6324600" cy="544513"/>
          </a:xfrm>
          <a:noFill/>
        </p:spPr>
        <p:txBody>
          <a:bodyPr wrap="square" lIns="63500" tIns="25400" rIns="63500" bIns="25400" anchor="b">
            <a:spAutoFit/>
          </a:bodyPr>
          <a:lstStyle/>
          <a:p>
            <a:r>
              <a:rPr lang="zh-CN" altLang="en-US" sz="3200" dirty="0"/>
              <a:t>科学计数法与浮点数</a:t>
            </a:r>
            <a:endParaRPr lang="zh-CN" altLang="en-US" sz="3200" dirty="0"/>
          </a:p>
        </p:txBody>
      </p:sp>
      <p:sp>
        <p:nvSpPr>
          <p:cNvPr id="575491" name="Line 3"/>
          <p:cNvSpPr>
            <a:spLocks noChangeShapeType="1"/>
          </p:cNvSpPr>
          <p:nvPr/>
        </p:nvSpPr>
        <p:spPr bwMode="auto">
          <a:xfrm>
            <a:off x="2414588" y="1828800"/>
            <a:ext cx="533400" cy="184150"/>
          </a:xfrm>
          <a:prstGeom prst="line">
            <a:avLst/>
          </a:prstGeom>
          <a:noFill/>
          <a:ln w="38100">
            <a:solidFill>
              <a:srgbClr val="990000"/>
            </a:solidFill>
            <a:miter lim="800000"/>
            <a:tailEnd type="triangle" w="med" len="med"/>
          </a:ln>
        </p:spPr>
        <p:txBody>
          <a:bodyPr wrap="none"/>
          <a:lstStyle/>
          <a:p>
            <a:endParaRPr lang="zh-CN" altLang="en-US"/>
          </a:p>
        </p:txBody>
      </p:sp>
      <p:sp>
        <p:nvSpPr>
          <p:cNvPr id="575492" name="Line 4"/>
          <p:cNvSpPr>
            <a:spLocks noChangeShapeType="1"/>
          </p:cNvSpPr>
          <p:nvPr/>
        </p:nvSpPr>
        <p:spPr bwMode="auto">
          <a:xfrm flipH="1">
            <a:off x="5389563" y="1763713"/>
            <a:ext cx="630237" cy="314325"/>
          </a:xfrm>
          <a:prstGeom prst="line">
            <a:avLst/>
          </a:prstGeom>
          <a:noFill/>
          <a:ln w="38100">
            <a:solidFill>
              <a:srgbClr val="990000"/>
            </a:solidFill>
            <a:miter lim="800000"/>
            <a:tailEnd type="triangle" w="med" len="med"/>
          </a:ln>
        </p:spPr>
        <p:txBody>
          <a:bodyPr wrap="none"/>
          <a:lstStyle/>
          <a:p>
            <a:endParaRPr lang="zh-CN" altLang="en-US"/>
          </a:p>
        </p:txBody>
      </p:sp>
      <p:sp>
        <p:nvSpPr>
          <p:cNvPr id="575493" name="Line 5"/>
          <p:cNvSpPr>
            <a:spLocks noChangeShapeType="1"/>
          </p:cNvSpPr>
          <p:nvPr/>
        </p:nvSpPr>
        <p:spPr bwMode="auto">
          <a:xfrm flipV="1">
            <a:off x="2851177" y="2234590"/>
            <a:ext cx="360363" cy="319087"/>
          </a:xfrm>
          <a:prstGeom prst="line">
            <a:avLst/>
          </a:prstGeom>
          <a:noFill/>
          <a:ln w="38100">
            <a:solidFill>
              <a:srgbClr val="990000"/>
            </a:solidFill>
            <a:miter lim="800000"/>
            <a:tailEnd type="triangle" w="med" len="med"/>
          </a:ln>
        </p:spPr>
        <p:txBody>
          <a:bodyPr wrap="none"/>
          <a:lstStyle/>
          <a:p>
            <a:endParaRPr lang="zh-CN" altLang="en-US"/>
          </a:p>
        </p:txBody>
      </p:sp>
      <p:sp>
        <p:nvSpPr>
          <p:cNvPr id="575494" name="Line 6"/>
          <p:cNvSpPr>
            <a:spLocks noChangeShapeType="1"/>
          </p:cNvSpPr>
          <p:nvPr/>
        </p:nvSpPr>
        <p:spPr bwMode="auto">
          <a:xfrm flipH="1" flipV="1">
            <a:off x="4818276" y="2306352"/>
            <a:ext cx="560388" cy="280988"/>
          </a:xfrm>
          <a:prstGeom prst="line">
            <a:avLst/>
          </a:prstGeom>
          <a:noFill/>
          <a:ln w="38100">
            <a:solidFill>
              <a:srgbClr val="990000"/>
            </a:solidFill>
            <a:miter lim="800000"/>
            <a:tailEnd type="triangle" w="med" len="med"/>
          </a:ln>
        </p:spPr>
        <p:txBody>
          <a:bodyPr wrap="none"/>
          <a:lstStyle/>
          <a:p>
            <a:endParaRPr lang="zh-CN" altLang="en-US"/>
          </a:p>
        </p:txBody>
      </p:sp>
      <p:grpSp>
        <p:nvGrpSpPr>
          <p:cNvPr id="2" name="Group 14"/>
          <p:cNvGrpSpPr/>
          <p:nvPr/>
        </p:nvGrpSpPr>
        <p:grpSpPr bwMode="auto">
          <a:xfrm>
            <a:off x="250825" y="4539647"/>
            <a:ext cx="8497888" cy="1695450"/>
            <a:chOff x="270" y="2853"/>
            <a:chExt cx="5353" cy="1068"/>
          </a:xfrm>
        </p:grpSpPr>
        <p:sp>
          <p:nvSpPr>
            <p:cNvPr id="575497" name="Rectangle 9"/>
            <p:cNvSpPr>
              <a:spLocks noChangeArrowheads="1"/>
            </p:cNvSpPr>
            <p:nvPr/>
          </p:nvSpPr>
          <p:spPr bwMode="auto">
            <a:xfrm>
              <a:off x="270" y="2853"/>
              <a:ext cx="5353" cy="1068"/>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kumimoji="1" lang="zh-CN" altLang="en-US" sz="2800" dirty="0">
                  <a:latin typeface="Times New Roman" panose="02020603050405020304" pitchFamily="18" charset="0"/>
                </a:rPr>
                <a:t>		 </a:t>
              </a:r>
              <a:r>
                <a:rPr kumimoji="1" lang="en-US" altLang="zh-CN" sz="2000" b="1" i="1" dirty="0">
                  <a:cs typeface="Arial" panose="020B0604020202020204" pitchFamily="34" charset="0"/>
                </a:rPr>
                <a:t>mantissa</a:t>
              </a:r>
              <a:r>
                <a:rPr kumimoji="1" lang="zh-CN" altLang="en-US" sz="2000" b="1" i="1" dirty="0">
                  <a:cs typeface="Arial" panose="020B0604020202020204" pitchFamily="34" charset="0"/>
                </a:rPr>
                <a:t>（尾数）                            </a:t>
              </a:r>
              <a:r>
                <a:rPr kumimoji="1" lang="en-US" altLang="zh-CN" sz="2000" b="1" i="1" dirty="0">
                  <a:cs typeface="Arial" panose="020B0604020202020204" pitchFamily="34" charset="0"/>
                </a:rPr>
                <a:t>exponent</a:t>
              </a:r>
              <a:r>
                <a:rPr kumimoji="1" lang="zh-CN" altLang="en-US" sz="2000" b="1" i="1" dirty="0">
                  <a:cs typeface="Arial" panose="020B0604020202020204" pitchFamily="34" charset="0"/>
                </a:rPr>
                <a:t>（指数）</a:t>
              </a:r>
              <a:endParaRPr kumimoji="1" lang="zh-CN" altLang="en-US" sz="2000" b="1" dirty="0">
                <a:cs typeface="Arial" panose="020B060402020202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kumimoji="1" lang="en-US" altLang="zh-CN" sz="2000" b="1" dirty="0">
                  <a:cs typeface="Arial" panose="020B0604020202020204" pitchFamily="34" charset="0"/>
                </a:rPr>
                <a:t>                                          1.101</a:t>
              </a:r>
              <a:r>
                <a:rPr kumimoji="1" lang="en-US" altLang="zh-CN" sz="2000" b="1" baseline="-25000" dirty="0">
                  <a:solidFill>
                    <a:schemeClr val="accent2"/>
                  </a:solidFill>
                  <a:cs typeface="Arial" panose="020B0604020202020204" pitchFamily="34" charset="0"/>
                </a:rPr>
                <a:t>two</a:t>
              </a:r>
              <a:r>
                <a:rPr kumimoji="1" lang="en-US" altLang="zh-CN" sz="2000" b="1" dirty="0">
                  <a:cs typeface="Arial" panose="020B0604020202020204" pitchFamily="34" charset="0"/>
                </a:rPr>
                <a:t>   </a:t>
              </a:r>
              <a:r>
                <a:rPr kumimoji="1" lang="en-US" altLang="zh-CN" sz="2000" b="1" dirty="0">
                  <a:solidFill>
                    <a:srgbClr val="000000"/>
                  </a:solidFill>
                  <a:cs typeface="Arial" panose="020B0604020202020204" pitchFamily="34" charset="0"/>
                </a:rPr>
                <a:t>x</a:t>
              </a:r>
              <a:r>
                <a:rPr kumimoji="1" lang="en-US" altLang="zh-CN" sz="2000" b="1" dirty="0">
                  <a:cs typeface="Arial" panose="020B0604020202020204" pitchFamily="34" charset="0"/>
                </a:rPr>
                <a:t>   </a:t>
              </a:r>
              <a:r>
                <a:rPr kumimoji="1" lang="en-US" altLang="zh-CN" sz="2000" b="1" dirty="0">
                  <a:solidFill>
                    <a:schemeClr val="accent2"/>
                  </a:solidFill>
                  <a:cs typeface="Arial" panose="020B0604020202020204" pitchFamily="34" charset="0"/>
                </a:rPr>
                <a:t>2</a:t>
              </a:r>
              <a:r>
                <a:rPr kumimoji="1" lang="en-US" altLang="zh-CN" sz="2000" b="1" dirty="0">
                  <a:cs typeface="Arial" panose="020B0604020202020204" pitchFamily="34" charset="0"/>
                </a:rPr>
                <a:t> </a:t>
              </a:r>
              <a:r>
                <a:rPr kumimoji="1" lang="en-US" altLang="zh-CN" sz="2000" b="1" baseline="30000" dirty="0">
                  <a:cs typeface="Arial" panose="020B0604020202020204" pitchFamily="34" charset="0"/>
                </a:rPr>
                <a:t>-10</a:t>
              </a:r>
              <a:endParaRPr kumimoji="1" lang="en-US" altLang="zh-CN" sz="2000" b="1" baseline="30000" dirty="0">
                <a:cs typeface="Arial" panose="020B0604020202020204" pitchFamily="34" charset="0"/>
              </a:endParaRPr>
            </a:p>
            <a:p>
              <a:pPr marL="342900" indent="-342900">
                <a:lnSpc>
                  <a:spcPct val="60000"/>
                </a:lnSpc>
                <a:spcBef>
                  <a:spcPct val="20000"/>
                </a:spcBef>
                <a:buClr>
                  <a:schemeClr val="folHlink"/>
                </a:buClr>
                <a:buSzPct val="60000"/>
                <a:buFont typeface="Wingdings" panose="05000000000000000000" pitchFamily="2" charset="2"/>
                <a:buNone/>
              </a:pPr>
              <a:r>
                <a:rPr kumimoji="1" lang="en-US" altLang="zh-CN" sz="2000" b="1" dirty="0">
                  <a:cs typeface="Arial" panose="020B0604020202020204" pitchFamily="34" charset="0"/>
                </a:rPr>
                <a:t>                       </a:t>
              </a:r>
              <a:endParaRPr kumimoji="1" lang="en-US" altLang="zh-CN" sz="2000" b="1" dirty="0">
                <a:cs typeface="Arial" panose="020B060402020202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kumimoji="1" lang="en-US" altLang="zh-CN" sz="2000" b="1" dirty="0">
                  <a:cs typeface="Arial" panose="020B0604020202020204" pitchFamily="34" charset="0"/>
                </a:rPr>
                <a:t>                      	   </a:t>
              </a:r>
              <a:r>
                <a:rPr kumimoji="1" lang="en-US" altLang="zh-CN" sz="2000" b="1" i="1" dirty="0">
                  <a:solidFill>
                    <a:schemeClr val="accent2"/>
                  </a:solidFill>
                  <a:cs typeface="Arial" panose="020B0604020202020204" pitchFamily="34" charset="0"/>
                </a:rPr>
                <a:t>binary </a:t>
              </a:r>
              <a:r>
                <a:rPr kumimoji="1" lang="en-US" altLang="zh-CN" sz="2000" b="1" i="1" dirty="0">
                  <a:cs typeface="Arial" panose="020B0604020202020204" pitchFamily="34" charset="0"/>
                </a:rPr>
                <a:t>point                      </a:t>
              </a:r>
              <a:r>
                <a:rPr kumimoji="1" lang="zh-CN" altLang="en-US" sz="2000" b="1" i="1" dirty="0">
                  <a:cs typeface="Arial" panose="020B0604020202020204" pitchFamily="34" charset="0"/>
                </a:rPr>
                <a:t>基为</a:t>
              </a:r>
              <a:r>
                <a:rPr kumimoji="1" lang="en-US" altLang="zh-CN" sz="2000" b="1" i="1" dirty="0">
                  <a:cs typeface="Arial" panose="020B0604020202020204" pitchFamily="34" charset="0"/>
                </a:rPr>
                <a:t>2</a:t>
              </a:r>
              <a:endParaRPr kumimoji="1" lang="en-US" altLang="zh-CN" sz="2000" b="1" baseline="30000" dirty="0">
                <a:cs typeface="Arial" panose="020B0604020202020204" pitchFamily="34" charset="0"/>
              </a:endParaRPr>
            </a:p>
          </p:txBody>
        </p:sp>
        <p:sp>
          <p:nvSpPr>
            <p:cNvPr id="575498" name="Line 10"/>
            <p:cNvSpPr>
              <a:spLocks noChangeShapeType="1"/>
            </p:cNvSpPr>
            <p:nvPr/>
          </p:nvSpPr>
          <p:spPr bwMode="auto">
            <a:xfrm>
              <a:off x="1801" y="3097"/>
              <a:ext cx="305" cy="96"/>
            </a:xfrm>
            <a:prstGeom prst="line">
              <a:avLst/>
            </a:prstGeom>
            <a:noFill/>
            <a:ln w="38100">
              <a:solidFill>
                <a:srgbClr val="990000"/>
              </a:solidFill>
              <a:miter lim="800000"/>
              <a:tailEnd type="triangle" w="med" len="med"/>
            </a:ln>
          </p:spPr>
          <p:txBody>
            <a:bodyPr wrap="none"/>
            <a:lstStyle/>
            <a:p>
              <a:endParaRPr lang="zh-CN" altLang="en-US"/>
            </a:p>
          </p:txBody>
        </p:sp>
        <p:sp>
          <p:nvSpPr>
            <p:cNvPr id="575499" name="Line 11"/>
            <p:cNvSpPr>
              <a:spLocks noChangeShapeType="1"/>
            </p:cNvSpPr>
            <p:nvPr/>
          </p:nvSpPr>
          <p:spPr bwMode="auto">
            <a:xfrm flipH="1">
              <a:off x="3414" y="3099"/>
              <a:ext cx="225" cy="143"/>
            </a:xfrm>
            <a:prstGeom prst="line">
              <a:avLst/>
            </a:prstGeom>
            <a:noFill/>
            <a:ln w="38100">
              <a:solidFill>
                <a:srgbClr val="990000"/>
              </a:solidFill>
              <a:miter lim="800000"/>
              <a:tailEnd type="triangle" w="med" len="med"/>
            </a:ln>
          </p:spPr>
          <p:txBody>
            <a:bodyPr wrap="none"/>
            <a:lstStyle/>
            <a:p>
              <a:endParaRPr lang="zh-CN" altLang="en-US"/>
            </a:p>
          </p:txBody>
        </p:sp>
        <p:sp>
          <p:nvSpPr>
            <p:cNvPr id="575500" name="Line 12"/>
            <p:cNvSpPr>
              <a:spLocks noChangeShapeType="1"/>
            </p:cNvSpPr>
            <p:nvPr/>
          </p:nvSpPr>
          <p:spPr bwMode="auto">
            <a:xfrm flipV="1">
              <a:off x="2040" y="3324"/>
              <a:ext cx="235" cy="209"/>
            </a:xfrm>
            <a:prstGeom prst="line">
              <a:avLst/>
            </a:prstGeom>
            <a:noFill/>
            <a:ln w="38100">
              <a:solidFill>
                <a:srgbClr val="990000"/>
              </a:solidFill>
              <a:miter lim="800000"/>
              <a:tailEnd type="triangle" w="med" len="med"/>
            </a:ln>
          </p:spPr>
          <p:txBody>
            <a:bodyPr wrap="none"/>
            <a:lstStyle/>
            <a:p>
              <a:endParaRPr lang="zh-CN" altLang="en-US"/>
            </a:p>
          </p:txBody>
        </p:sp>
        <p:sp>
          <p:nvSpPr>
            <p:cNvPr id="575501" name="Line 13"/>
            <p:cNvSpPr>
              <a:spLocks noChangeShapeType="1"/>
            </p:cNvSpPr>
            <p:nvPr/>
          </p:nvSpPr>
          <p:spPr bwMode="auto">
            <a:xfrm flipH="1" flipV="1">
              <a:off x="3168" y="3332"/>
              <a:ext cx="243" cy="208"/>
            </a:xfrm>
            <a:prstGeom prst="line">
              <a:avLst/>
            </a:prstGeom>
            <a:noFill/>
            <a:ln w="38100">
              <a:solidFill>
                <a:srgbClr val="990000"/>
              </a:solidFill>
              <a:miter lim="800000"/>
              <a:tailEnd type="triangle" w="med" len="med"/>
            </a:ln>
          </p:spPr>
          <p:txBody>
            <a:bodyPr wrap="none"/>
            <a:lstStyle/>
            <a:p>
              <a:endParaRPr lang="zh-CN" altLang="en-US"/>
            </a:p>
          </p:txBody>
        </p:sp>
      </p:grpSp>
      <p:sp>
        <p:nvSpPr>
          <p:cNvPr id="300047" name="Rectangle 15"/>
          <p:cNvSpPr>
            <a:spLocks noChangeArrowheads="1"/>
          </p:cNvSpPr>
          <p:nvPr/>
        </p:nvSpPr>
        <p:spPr bwMode="auto">
          <a:xfrm>
            <a:off x="365126" y="4191000"/>
            <a:ext cx="2638425" cy="457200"/>
          </a:xfrm>
          <a:prstGeom prst="rect">
            <a:avLst/>
          </a:prstGeom>
          <a:noFill/>
          <a:ln w="12700">
            <a:noFill/>
            <a:miter lim="800000"/>
          </a:ln>
        </p:spPr>
        <p:txBody>
          <a:bodyPr wrap="none">
            <a:spAutoFit/>
          </a:bodyPr>
          <a:lstStyle/>
          <a:p>
            <a:pPr eaLnBrk="0" hangingPunct="0">
              <a:lnSpc>
                <a:spcPct val="120000"/>
              </a:lnSpc>
              <a:spcBef>
                <a:spcPct val="30000"/>
              </a:spcBef>
              <a:buClr>
                <a:schemeClr val="accent1"/>
              </a:buClr>
              <a:buSzPct val="100000"/>
              <a:buFont typeface="Wingdings" panose="05000000000000000000" pitchFamily="2" charset="2"/>
              <a:buNone/>
            </a:pPr>
            <a:r>
              <a:rPr lang="en-US" altLang="zh-CN" sz="2000" b="1" dirty="0">
                <a:solidFill>
                  <a:srgbClr val="063DE9"/>
                </a:solidFill>
                <a:cs typeface="Arial" panose="020B0604020202020204" pitchFamily="34" charset="0"/>
              </a:rPr>
              <a:t>for Binary Numbers:</a:t>
            </a:r>
            <a:endParaRPr lang="en-US" altLang="zh-CN" sz="2000" b="1" dirty="0">
              <a:solidFill>
                <a:srgbClr val="063DE9"/>
              </a:solidFill>
              <a:cs typeface="Arial" panose="020B0604020202020204" pitchFamily="34" charset="0"/>
            </a:endParaRPr>
          </a:p>
        </p:txBody>
      </p:sp>
      <p:sp>
        <p:nvSpPr>
          <p:cNvPr id="300048" name="Text Box 16"/>
          <p:cNvSpPr txBox="1">
            <a:spLocks noChangeArrowheads="1"/>
          </p:cNvSpPr>
          <p:nvPr/>
        </p:nvSpPr>
        <p:spPr bwMode="auto">
          <a:xfrm>
            <a:off x="107504" y="5991671"/>
            <a:ext cx="9145015" cy="461665"/>
          </a:xfrm>
          <a:prstGeom prst="rect">
            <a:avLst/>
          </a:prstGeom>
          <a:noFill/>
          <a:ln w="12700">
            <a:noFill/>
            <a:miter lim="800000"/>
          </a:ln>
        </p:spPr>
        <p:txBody>
          <a:bodyPr wrap="square">
            <a:spAutoFit/>
          </a:bodyPr>
          <a:lstStyle/>
          <a:p>
            <a:pPr eaLnBrk="0" hangingPunct="0">
              <a:spcBef>
                <a:spcPct val="50000"/>
              </a:spcBef>
            </a:pPr>
            <a:r>
              <a:rPr lang="zh-CN" altLang="en-US" sz="2400" b="1" dirty="0">
                <a:solidFill>
                  <a:srgbClr val="CC0000"/>
                </a:solidFill>
                <a:latin typeface="Times New Roman" panose="02020603050405020304" pitchFamily="18" charset="0"/>
                <a:ea typeface="黑体" panose="02010609060101010101" pitchFamily="2" charset="-122"/>
              </a:rPr>
              <a:t>对符号位、尾数和指数分别编码，可表示一个浮点数（即：实数）</a:t>
            </a:r>
            <a:endParaRPr lang="zh-CN" altLang="en-US" sz="2400" b="1" dirty="0">
              <a:solidFill>
                <a:srgbClr val="CC0000"/>
              </a:solidFill>
              <a:latin typeface="Times New Roman" panose="02020603050405020304" pitchFamily="18" charset="0"/>
              <a:ea typeface="黑体" panose="02010609060101010101" pitchFamily="2" charset="-122"/>
            </a:endParaRPr>
          </a:p>
        </p:txBody>
      </p:sp>
      <p:sp>
        <p:nvSpPr>
          <p:cNvPr id="3" name="日期占位符 2"/>
          <p:cNvSpPr>
            <a:spLocks noGrp="1"/>
          </p:cNvSpPr>
          <p:nvPr>
            <p:ph type="dt" sz="half" idx="10"/>
          </p:nvPr>
        </p:nvSpPr>
        <p:spPr/>
        <p:txBody>
          <a:bodyPr/>
          <a:lstStyle/>
          <a:p>
            <a:pPr>
              <a:defRPr/>
            </a:pPr>
            <a:fld id="{93F49404-F940-494F-9462-A42C066C77B1}"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5" name="灯片编号占位符 4"/>
          <p:cNvSpPr>
            <a:spLocks noGrp="1"/>
          </p:cNvSpPr>
          <p:nvPr>
            <p:ph type="sldNum" sz="quarter" idx="12"/>
          </p:nvPr>
        </p:nvSpPr>
        <p:spPr/>
        <p:txBody>
          <a:bodyPr/>
          <a:lstStyle/>
          <a:p>
            <a:pPr>
              <a:defRPr/>
            </a:pPr>
            <a:fld id="{C43364DC-038D-4912-9C0F-DEE81C4D9C66}"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zh-CN" altLang="en-US"/>
              <a:t>主要内容</a:t>
            </a:r>
            <a:endParaRPr lang="zh-CN" altLang="en-US"/>
          </a:p>
        </p:txBody>
      </p:sp>
      <p:sp>
        <p:nvSpPr>
          <p:cNvPr id="9219" name="Rectangle 5"/>
          <p:cNvSpPr>
            <a:spLocks noGrp="1" noChangeArrowheads="1"/>
          </p:cNvSpPr>
          <p:nvPr>
            <p:ph idx="1"/>
          </p:nvPr>
        </p:nvSpPr>
        <p:spPr>
          <a:xfrm>
            <a:off x="457200" y="1285875"/>
            <a:ext cx="8229600" cy="4879975"/>
          </a:xfrm>
        </p:spPr>
        <p:txBody>
          <a:bodyPr/>
          <a:lstStyle/>
          <a:p>
            <a:r>
              <a:rPr lang="zh-CN" altLang="en-US" b="1" dirty="0"/>
              <a:t>数制</a:t>
            </a:r>
            <a:endParaRPr lang="en-US" altLang="zh-CN" b="1" dirty="0"/>
          </a:p>
          <a:p>
            <a:pPr lvl="1"/>
            <a:r>
              <a:rPr lang="zh-CN" altLang="en-US" b="1" dirty="0"/>
              <a:t>进位制表示及其转换</a:t>
            </a:r>
            <a:endParaRPr lang="en-US" altLang="zh-CN" b="1" dirty="0"/>
          </a:p>
          <a:p>
            <a:pPr lvl="1"/>
            <a:r>
              <a:rPr lang="zh-CN" altLang="en-US" b="1" dirty="0"/>
              <a:t>定点数和浮点数</a:t>
            </a:r>
            <a:endParaRPr lang="en-US" altLang="zh-CN" b="1" dirty="0"/>
          </a:p>
          <a:p>
            <a:pPr lvl="1"/>
            <a:r>
              <a:rPr lang="zh-CN" altLang="en-US" b="1" dirty="0"/>
              <a:t>带符号数值表示及其运算</a:t>
            </a:r>
            <a:endParaRPr lang="en-US" altLang="zh-CN" b="1" dirty="0"/>
          </a:p>
          <a:p>
            <a:r>
              <a:rPr lang="zh-CN" altLang="en-US" b="1" dirty="0"/>
              <a:t>编码</a:t>
            </a:r>
            <a:endParaRPr lang="en-US" altLang="zh-CN" b="1" dirty="0"/>
          </a:p>
          <a:p>
            <a:pPr lvl="1"/>
            <a:r>
              <a:rPr lang="zh-CN" altLang="en-US" b="1" dirty="0"/>
              <a:t>十进制数的二进制编码</a:t>
            </a:r>
            <a:endParaRPr lang="en-US" altLang="zh-CN" b="1" dirty="0"/>
          </a:p>
          <a:p>
            <a:pPr lvl="1"/>
            <a:r>
              <a:rPr lang="zh-CN" altLang="en-US" b="1" dirty="0"/>
              <a:t>字符编码</a:t>
            </a:r>
            <a:endParaRPr lang="en-US" altLang="zh-CN" b="1" dirty="0"/>
          </a:p>
          <a:p>
            <a:pPr lvl="1"/>
            <a:r>
              <a:rPr lang="zh-CN" altLang="en-US" b="1" dirty="0"/>
              <a:t>动作、条件和状态编码</a:t>
            </a:r>
            <a:endParaRPr lang="en-US" altLang="zh-CN" b="1" dirty="0"/>
          </a:p>
          <a:p>
            <a:pPr lvl="1"/>
            <a:r>
              <a:rPr lang="zh-CN" altLang="en-US" b="1" dirty="0"/>
              <a:t>检错码和纠错码</a:t>
            </a:r>
            <a:endParaRPr lang="en-US" altLang="zh-CN" b="1" dirty="0"/>
          </a:p>
        </p:txBody>
      </p:sp>
      <p:sp>
        <p:nvSpPr>
          <p:cNvPr id="6" name="日期占位符 5"/>
          <p:cNvSpPr>
            <a:spLocks noGrp="1"/>
          </p:cNvSpPr>
          <p:nvPr>
            <p:ph type="dt" sz="half" idx="10"/>
          </p:nvPr>
        </p:nvSpPr>
        <p:spPr/>
        <p:txBody>
          <a:bodyPr/>
          <a:lstStyle/>
          <a:p>
            <a:pPr>
              <a:defRPr/>
            </a:pPr>
            <a:fld id="{B0AF558B-CBD3-4276-B8B7-0087B0C1D7C2}" type="datetime1">
              <a:rPr lang="zh-CN" altLang="en-US" smtClean="0"/>
            </a:fld>
            <a:endParaRPr lang="en-US" altLang="zh-CN"/>
          </a:p>
        </p:txBody>
      </p:sp>
      <p:sp>
        <p:nvSpPr>
          <p:cNvPr id="9220" name="页脚占位符 6"/>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9221" name="灯片编号占位符 6"/>
          <p:cNvSpPr>
            <a:spLocks noGrp="1"/>
          </p:cNvSpPr>
          <p:nvPr>
            <p:ph type="sldNum" sz="quarter" idx="12"/>
          </p:nvPr>
        </p:nvSpPr>
        <p:spPr>
          <a:noFill/>
        </p:spPr>
        <p:txBody>
          <a:bodyPr/>
          <a:lstStyle/>
          <a:p>
            <a:fld id="{A31731D9-EC61-45A3-93F7-5F11B2259647}"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浮点数表示</a:t>
            </a:r>
            <a:endParaRPr lang="zh-CN" altLang="en-US" dirty="0"/>
          </a:p>
        </p:txBody>
      </p:sp>
      <p:sp>
        <p:nvSpPr>
          <p:cNvPr id="6" name="内容占位符 5"/>
          <p:cNvSpPr>
            <a:spLocks noGrp="1"/>
          </p:cNvSpPr>
          <p:nvPr>
            <p:ph idx="1"/>
          </p:nvPr>
        </p:nvSpPr>
        <p:spPr>
          <a:xfrm>
            <a:off x="419100" y="1239839"/>
            <a:ext cx="8686800" cy="3789362"/>
          </a:xfrm>
        </p:spPr>
        <p:txBody>
          <a:bodyPr/>
          <a:lstStyle/>
          <a:p>
            <a:r>
              <a:rPr lang="en-US" altLang="zh-CN" sz="2800" dirty="0"/>
              <a:t>IEEE754</a:t>
            </a:r>
            <a:r>
              <a:rPr lang="zh-CN" altLang="en-US" sz="2800" dirty="0"/>
              <a:t>浮点标准形式</a:t>
            </a:r>
            <a:r>
              <a:rPr lang="en-US" altLang="zh-CN" sz="2800" dirty="0"/>
              <a:t>V=(–1)</a:t>
            </a:r>
            <a:r>
              <a:rPr lang="en-US" altLang="zh-CN" sz="2800" baseline="32000" dirty="0"/>
              <a:t>s</a:t>
            </a:r>
            <a:r>
              <a:rPr lang="en-US" altLang="zh-CN" sz="2800" dirty="0"/>
              <a:t> </a:t>
            </a:r>
            <a:r>
              <a:rPr lang="en-US" altLang="zh-CN" sz="2800" dirty="0">
                <a:latin typeface="Calibri Bold Italic" charset="0"/>
                <a:ea typeface="Calibri Bold Italic" charset="0"/>
                <a:cs typeface="Calibri Bold Italic" charset="0"/>
                <a:sym typeface="Calibri Bold Italic" charset="0"/>
              </a:rPr>
              <a:t>M</a:t>
            </a:r>
            <a:r>
              <a:rPr lang="en-US" altLang="zh-CN" sz="2800" dirty="0"/>
              <a:t>  2</a:t>
            </a:r>
            <a:r>
              <a:rPr lang="en-US" altLang="zh-CN" sz="2800" baseline="32000" dirty="0">
                <a:latin typeface="Calibri Bold Italic" charset="0"/>
                <a:ea typeface="Calibri Bold Italic" charset="0"/>
                <a:cs typeface="Calibri Bold Italic" charset="0"/>
                <a:sym typeface="Calibri Bold Italic" charset="0"/>
              </a:rPr>
              <a:t>E</a:t>
            </a:r>
            <a:endParaRPr lang="en-US" altLang="zh-CN" sz="2800" dirty="0"/>
          </a:p>
          <a:p>
            <a:pPr lvl="1"/>
            <a:r>
              <a:rPr lang="zh-CN" altLang="en-US" sz="2400" b="1" dirty="0">
                <a:solidFill>
                  <a:srgbClr val="FF0000"/>
                </a:solidFill>
              </a:rPr>
              <a:t>符号位</a:t>
            </a:r>
            <a:r>
              <a:rPr lang="en-US" altLang="zh-CN" sz="2400" b="1" dirty="0">
                <a:solidFill>
                  <a:srgbClr val="FF0000"/>
                </a:solidFill>
              </a:rPr>
              <a:t>S</a:t>
            </a:r>
            <a:r>
              <a:rPr lang="en-US" altLang="zh-CN" sz="2400" dirty="0"/>
              <a:t>(Sign)</a:t>
            </a:r>
            <a:r>
              <a:rPr lang="zh-CN" altLang="en-US" sz="2400" dirty="0"/>
              <a:t>：决定这个数是正数</a:t>
            </a:r>
            <a:r>
              <a:rPr lang="en-US" altLang="zh-CN" sz="2400" dirty="0"/>
              <a:t>(s=0)</a:t>
            </a:r>
            <a:r>
              <a:rPr lang="zh-CN" altLang="en-US" sz="2400" dirty="0"/>
              <a:t>还是负数</a:t>
            </a:r>
            <a:r>
              <a:rPr lang="en-US" altLang="zh-CN" sz="2400" dirty="0"/>
              <a:t>(s=1)</a:t>
            </a:r>
            <a:r>
              <a:rPr lang="zh-CN" altLang="en-US" sz="2400" dirty="0"/>
              <a:t> 。</a:t>
            </a:r>
            <a:endParaRPr lang="en-US" altLang="zh-CN" sz="2400" dirty="0"/>
          </a:p>
          <a:p>
            <a:pPr lvl="1"/>
            <a:r>
              <a:rPr lang="zh-CN" altLang="en-US" sz="2400" b="1" dirty="0">
                <a:solidFill>
                  <a:srgbClr val="FF0000"/>
                </a:solidFill>
              </a:rPr>
              <a:t>尾数</a:t>
            </a:r>
            <a:r>
              <a:rPr lang="en-US" altLang="zh-CN" sz="2400" b="1" dirty="0">
                <a:solidFill>
                  <a:srgbClr val="FF0000"/>
                </a:solidFill>
              </a:rPr>
              <a:t>M</a:t>
            </a:r>
            <a:r>
              <a:rPr lang="en-US" altLang="zh-CN" sz="2400" dirty="0"/>
              <a:t>(significand)</a:t>
            </a:r>
            <a:r>
              <a:rPr lang="zh-CN" altLang="en-US" sz="2400" dirty="0"/>
              <a:t>：是一个二进制小数，范围在</a:t>
            </a:r>
            <a:r>
              <a:rPr lang="en-US" altLang="zh-CN" sz="2400" dirty="0"/>
              <a:t>[1.0</a:t>
            </a:r>
            <a:r>
              <a:rPr lang="zh-CN" altLang="en-US" sz="2400" dirty="0"/>
              <a:t>，</a:t>
            </a:r>
            <a:r>
              <a:rPr lang="en-US" altLang="zh-CN" sz="2400" dirty="0"/>
              <a:t>2.0</a:t>
            </a:r>
            <a:r>
              <a:rPr lang="zh-CN" altLang="en-US" sz="2400" dirty="0"/>
              <a:t>）</a:t>
            </a:r>
            <a:endParaRPr lang="en-US" altLang="zh-CN" sz="2400" dirty="0"/>
          </a:p>
          <a:p>
            <a:pPr lvl="1"/>
            <a:r>
              <a:rPr lang="zh-CN" altLang="en-US" sz="2400" b="1" dirty="0">
                <a:solidFill>
                  <a:srgbClr val="FF0000"/>
                </a:solidFill>
              </a:rPr>
              <a:t>阶码</a:t>
            </a:r>
            <a:r>
              <a:rPr lang="en-US" altLang="zh-CN" sz="2400" b="1" dirty="0">
                <a:solidFill>
                  <a:srgbClr val="FF0000"/>
                </a:solidFill>
              </a:rPr>
              <a:t>E</a:t>
            </a:r>
            <a:r>
              <a:rPr lang="en-US" altLang="zh-CN" sz="2400" dirty="0"/>
              <a:t>(exponent)</a:t>
            </a:r>
            <a:r>
              <a:rPr lang="zh-CN" altLang="en-US" sz="2400" dirty="0"/>
              <a:t>：对浮点数加权重，权重是</a:t>
            </a:r>
            <a:r>
              <a:rPr lang="en-US" altLang="zh-CN" sz="2400" dirty="0"/>
              <a:t>2</a:t>
            </a:r>
            <a:r>
              <a:rPr lang="zh-CN" altLang="en-US" sz="2400" dirty="0"/>
              <a:t>的</a:t>
            </a:r>
            <a:r>
              <a:rPr lang="en-US" altLang="zh-CN" sz="2400" dirty="0"/>
              <a:t>E</a:t>
            </a:r>
            <a:r>
              <a:rPr lang="zh-CN" altLang="en-US" sz="2400" dirty="0"/>
              <a:t>次幂。</a:t>
            </a:r>
            <a:endParaRPr lang="en-US" altLang="zh-CN" sz="2400" dirty="0"/>
          </a:p>
          <a:p>
            <a:r>
              <a:rPr lang="zh-CN" altLang="en-US" sz="2800" dirty="0"/>
              <a:t>编码表示，分</a:t>
            </a:r>
            <a:r>
              <a:rPr lang="en-US" altLang="zh-CN" sz="2800" dirty="0"/>
              <a:t>3</a:t>
            </a:r>
            <a:r>
              <a:rPr lang="zh-CN" altLang="en-US" sz="2800" dirty="0"/>
              <a:t>个字段：</a:t>
            </a:r>
            <a:endParaRPr lang="en-US" altLang="zh-CN" sz="2800" dirty="0"/>
          </a:p>
          <a:p>
            <a:pPr lvl="1"/>
            <a:r>
              <a:rPr lang="en-US" altLang="zh-CN" sz="2400" dirty="0"/>
              <a:t>1</a:t>
            </a:r>
            <a:r>
              <a:rPr lang="zh-CN" altLang="en-US" sz="2400" dirty="0"/>
              <a:t>位符号字段</a:t>
            </a:r>
            <a:r>
              <a:rPr lang="en-US" altLang="zh-CN" sz="2400" dirty="0"/>
              <a:t>s</a:t>
            </a:r>
            <a:endParaRPr lang="en-US" altLang="zh-CN" sz="2400" dirty="0"/>
          </a:p>
          <a:p>
            <a:pPr lvl="1"/>
            <a:r>
              <a:rPr lang="en-US" altLang="zh-CN" sz="2400" dirty="0"/>
              <a:t>k</a:t>
            </a:r>
            <a:r>
              <a:rPr lang="zh-CN" altLang="en-US" sz="2400" dirty="0"/>
              <a:t>位阶码字段</a:t>
            </a:r>
            <a:r>
              <a:rPr lang="en-US" altLang="zh-CN" sz="2400" dirty="0" err="1"/>
              <a:t>exp</a:t>
            </a:r>
            <a:r>
              <a:rPr lang="zh-CN" altLang="en-US" sz="2400" dirty="0"/>
              <a:t>：</a:t>
            </a:r>
            <a:r>
              <a:rPr lang="zh-CN" altLang="en-US" sz="2400" dirty="0">
                <a:latin typeface="Monaco" charset="0"/>
                <a:ea typeface="Monaco" charset="0"/>
                <a:cs typeface="Monaco" charset="0"/>
                <a:sym typeface="Monaco" charset="0"/>
              </a:rPr>
              <a:t>阶码</a:t>
            </a:r>
            <a:r>
              <a:rPr lang="en-US" altLang="zh-CN" sz="2400" dirty="0">
                <a:latin typeface="Monaco" charset="0"/>
                <a:ea typeface="Monaco" charset="0"/>
                <a:cs typeface="Monaco" charset="0"/>
                <a:sym typeface="Monaco" charset="0"/>
              </a:rPr>
              <a:t>E</a:t>
            </a:r>
            <a:r>
              <a:rPr lang="zh-CN" altLang="en-US" sz="2400" dirty="0">
                <a:latin typeface="Monaco" charset="0"/>
                <a:ea typeface="Monaco" charset="0"/>
                <a:cs typeface="Monaco" charset="0"/>
                <a:sym typeface="Monaco" charset="0"/>
              </a:rPr>
              <a:t>的编码</a:t>
            </a:r>
            <a:endParaRPr lang="en-US" altLang="zh-CN" sz="2400" dirty="0"/>
          </a:p>
          <a:p>
            <a:pPr lvl="1"/>
            <a:r>
              <a:rPr lang="en-US" altLang="zh-CN" sz="2400" dirty="0"/>
              <a:t>n</a:t>
            </a:r>
            <a:r>
              <a:rPr lang="zh-CN" altLang="en-US" sz="2400" dirty="0"/>
              <a:t>位小数字段</a:t>
            </a:r>
            <a:r>
              <a:rPr lang="en-US" altLang="zh-CN" sz="2400" dirty="0" err="1"/>
              <a:t>frac</a:t>
            </a:r>
            <a:r>
              <a:rPr lang="zh-CN" altLang="en-US" sz="2400" dirty="0"/>
              <a:t>：</a:t>
            </a:r>
            <a:r>
              <a:rPr lang="en-US" altLang="zh-CN" sz="2400" dirty="0">
                <a:latin typeface="Monaco" charset="0"/>
                <a:ea typeface="Monaco" charset="0"/>
                <a:cs typeface="Monaco" charset="0"/>
                <a:sym typeface="Monaco" charset="0"/>
              </a:rPr>
              <a:t> </a:t>
            </a:r>
            <a:r>
              <a:rPr lang="zh-CN" altLang="en-US" sz="2400" dirty="0">
                <a:latin typeface="Monaco" charset="0"/>
                <a:ea typeface="Monaco" charset="0"/>
                <a:cs typeface="Monaco" charset="0"/>
                <a:sym typeface="Monaco" charset="0"/>
              </a:rPr>
              <a:t>尾数</a:t>
            </a:r>
            <a:r>
              <a:rPr lang="en-US" altLang="zh-CN" sz="2400" dirty="0">
                <a:latin typeface="Monaco" charset="0"/>
                <a:ea typeface="Monaco" charset="0"/>
                <a:cs typeface="Monaco" charset="0"/>
                <a:sym typeface="Monaco" charset="0"/>
              </a:rPr>
              <a:t>M</a:t>
            </a:r>
            <a:r>
              <a:rPr lang="zh-CN" altLang="en-US" sz="2400" dirty="0">
                <a:latin typeface="Monaco" charset="0"/>
                <a:ea typeface="Monaco" charset="0"/>
                <a:cs typeface="Monaco" charset="0"/>
                <a:sym typeface="Monaco" charset="0"/>
              </a:rPr>
              <a:t>的编码</a:t>
            </a:r>
            <a:endParaRPr lang="zh-CN" altLang="en-US" sz="2400" dirty="0"/>
          </a:p>
        </p:txBody>
      </p:sp>
      <p:sp>
        <p:nvSpPr>
          <p:cNvPr id="2" name="日期占位符 1"/>
          <p:cNvSpPr>
            <a:spLocks noGrp="1"/>
          </p:cNvSpPr>
          <p:nvPr>
            <p:ph type="dt" sz="half" idx="10"/>
          </p:nvPr>
        </p:nvSpPr>
        <p:spPr/>
        <p:txBody>
          <a:bodyPr/>
          <a:lstStyle/>
          <a:p>
            <a:pPr>
              <a:defRPr/>
            </a:pPr>
            <a:fld id="{78930E4D-888B-4577-8131-37A95FD364AA}"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4" name="灯片编号占位符 3"/>
          <p:cNvSpPr>
            <a:spLocks noGrp="1"/>
          </p:cNvSpPr>
          <p:nvPr>
            <p:ph type="sldNum" sz="quarter" idx="12"/>
          </p:nvPr>
        </p:nvSpPr>
        <p:spPr/>
        <p:txBody>
          <a:bodyPr/>
          <a:lstStyle/>
          <a:p>
            <a:pPr>
              <a:defRPr/>
            </a:pPr>
            <a:fld id="{FB0AE04F-CD08-4704-89E3-96C2657E3FF9}" type="slidenum">
              <a:rPr lang="en-US" altLang="zh-CN" smtClean="0"/>
            </a:fld>
            <a:endParaRPr lang="en-US" altLang="zh-CN" dirty="0"/>
          </a:p>
        </p:txBody>
      </p:sp>
      <p:graphicFrame>
        <p:nvGraphicFramePr>
          <p:cNvPr id="7" name="Group 5"/>
          <p:cNvGraphicFramePr>
            <a:graphicFrameLocks noGrp="1"/>
          </p:cNvGraphicFramePr>
          <p:nvPr/>
        </p:nvGraphicFramePr>
        <p:xfrm>
          <a:off x="856746" y="5029201"/>
          <a:ext cx="7366000" cy="508000"/>
        </p:xfrm>
        <a:graphic>
          <a:graphicData uri="http://schemas.openxmlformats.org/drawingml/2006/table">
            <a:tbl>
              <a:tblPr/>
              <a:tblGrid>
                <a:gridCol w="381000"/>
                <a:gridCol w="1981200"/>
                <a:gridCol w="50038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s</a:t>
                      </a:r>
                      <a:endParaRPr kumimoji="0" lang="en-US" sz="20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onaco" charset="0"/>
                          <a:ea typeface="Monaco" charset="0"/>
                          <a:cs typeface="Monaco" charset="0"/>
                          <a:sym typeface="Monaco" charset="0"/>
                        </a:rPr>
                        <a:t>exp</a:t>
                      </a:r>
                      <a:endParaRPr kumimoji="0" lang="en-US" sz="20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onaco" charset="0"/>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bl>
          </a:graphicData>
        </a:graphic>
      </p:graphicFrame>
      <p:sp>
        <p:nvSpPr>
          <p:cNvPr id="8" name="矩形 7"/>
          <p:cNvSpPr/>
          <p:nvPr/>
        </p:nvSpPr>
        <p:spPr>
          <a:xfrm>
            <a:off x="856746" y="5758141"/>
            <a:ext cx="6019510" cy="523220"/>
          </a:xfrm>
          <a:prstGeom prst="rect">
            <a:avLst/>
          </a:prstGeom>
        </p:spPr>
        <p:txBody>
          <a:bodyPr wrap="square">
            <a:spAutoFit/>
          </a:bodyPr>
          <a:lstStyle/>
          <a:p>
            <a:r>
              <a:rPr lang="en-US" altLang="zh-CN" sz="2800" i="1" dirty="0"/>
              <a:t>N</a:t>
            </a:r>
            <a:r>
              <a:rPr lang="en-US" altLang="zh-CN" sz="2800" dirty="0"/>
              <a:t> = (</a:t>
            </a:r>
            <a:r>
              <a:rPr lang="en-US" altLang="zh-CN" sz="2800" i="1" dirty="0"/>
              <a:t>S</a:t>
            </a:r>
            <a:r>
              <a:rPr lang="en-US" altLang="zh-CN" sz="2800" i="1" baseline="-25000" dirty="0"/>
              <a:t>M</a:t>
            </a:r>
            <a:r>
              <a:rPr lang="en-US" altLang="zh-CN" sz="2800" i="1" dirty="0"/>
              <a:t>b</a:t>
            </a:r>
            <a:r>
              <a:rPr lang="en-US" altLang="zh-CN" sz="2800" i="1" baseline="-25000" dirty="0"/>
              <a:t>e-1</a:t>
            </a:r>
            <a:r>
              <a:rPr lang="en-US" altLang="zh-CN" sz="2800" i="1" dirty="0"/>
              <a:t>b</a:t>
            </a:r>
            <a:r>
              <a:rPr lang="en-US" altLang="zh-CN" sz="2800" i="1" baseline="-25000" dirty="0"/>
              <a:t>e-2</a:t>
            </a:r>
            <a:r>
              <a:rPr lang="en-US" altLang="zh-CN" sz="2800" dirty="0"/>
              <a:t> ... </a:t>
            </a:r>
            <a:r>
              <a:rPr lang="en-US" altLang="zh-CN" sz="2800" i="1" dirty="0"/>
              <a:t>b</a:t>
            </a:r>
            <a:r>
              <a:rPr lang="en-US" altLang="zh-CN" sz="2800" i="1" baseline="-25000" dirty="0"/>
              <a:t>0</a:t>
            </a:r>
            <a:r>
              <a:rPr lang="en-US" altLang="zh-CN" sz="2800" i="1" dirty="0"/>
              <a:t>a</a:t>
            </a:r>
            <a:r>
              <a:rPr lang="en-US" altLang="zh-CN" sz="2800" i="1" baseline="-25000" dirty="0"/>
              <a:t>n-1</a:t>
            </a:r>
            <a:r>
              <a:rPr lang="en-US" altLang="zh-CN" sz="2800" dirty="0"/>
              <a:t> ... </a:t>
            </a:r>
            <a:r>
              <a:rPr lang="en-US" altLang="zh-CN" sz="2800" i="1" dirty="0"/>
              <a:t>a</a:t>
            </a:r>
            <a:r>
              <a:rPr lang="en-US" altLang="zh-CN" sz="2800" i="1" baseline="-25000" dirty="0"/>
              <a:t>-m</a:t>
            </a:r>
            <a:r>
              <a:rPr lang="en-US" altLang="zh-CN" sz="2800" dirty="0"/>
              <a:t>)</a:t>
            </a:r>
            <a:r>
              <a:rPr lang="en-US" altLang="zh-CN" sz="2800" i="1" baseline="-25000" dirty="0"/>
              <a:t>r</a:t>
            </a:r>
            <a:r>
              <a:rPr lang="en-US" altLang="zh-CN" sz="2800" dirty="0"/>
              <a:t> </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1" y="185720"/>
            <a:ext cx="6524228" cy="742950"/>
          </a:xfrm>
        </p:spPr>
        <p:txBody>
          <a:bodyPr/>
          <a:lstStyle/>
          <a:p>
            <a:r>
              <a:rPr lang="zh-CN" altLang="en-US" dirty="0"/>
              <a:t>规格化数值</a:t>
            </a:r>
            <a:endParaRPr lang="zh-CN" altLang="en-US" dirty="0"/>
          </a:p>
        </p:txBody>
      </p:sp>
      <p:sp>
        <p:nvSpPr>
          <p:cNvPr id="3" name="内容占位符 2"/>
          <p:cNvSpPr>
            <a:spLocks noGrp="1"/>
          </p:cNvSpPr>
          <p:nvPr>
            <p:ph idx="1"/>
          </p:nvPr>
        </p:nvSpPr>
        <p:spPr/>
        <p:txBody>
          <a:bodyPr/>
          <a:lstStyle/>
          <a:p>
            <a:r>
              <a:rPr lang="zh-CN" altLang="en-US" sz="2800" dirty="0"/>
              <a:t>阶码编码</a:t>
            </a:r>
            <a:r>
              <a:rPr lang="en-US" altLang="zh-CN" sz="2800" dirty="0" err="1"/>
              <a:t>exp</a:t>
            </a:r>
            <a:r>
              <a:rPr lang="zh-CN" altLang="en-US" sz="2800" dirty="0"/>
              <a:t>，无符号数表示，既不全</a:t>
            </a:r>
            <a:r>
              <a:rPr lang="en-US" altLang="zh-CN" sz="2800" dirty="0"/>
              <a:t>0</a:t>
            </a:r>
            <a:r>
              <a:rPr lang="zh-CN" altLang="en-US" sz="2800" dirty="0"/>
              <a:t>又不全</a:t>
            </a:r>
            <a:r>
              <a:rPr lang="en-US" altLang="zh-CN" sz="2800" dirty="0"/>
              <a:t>1</a:t>
            </a:r>
            <a:r>
              <a:rPr lang="zh-CN" altLang="en-US" sz="2800" dirty="0"/>
              <a:t>。</a:t>
            </a:r>
            <a:endParaRPr lang="en-US" altLang="zh-CN" sz="2800" dirty="0"/>
          </a:p>
          <a:p>
            <a:r>
              <a:rPr lang="zh-CN" altLang="en-US" sz="2800" dirty="0"/>
              <a:t>阶码编码</a:t>
            </a:r>
            <a:r>
              <a:rPr lang="en-US" altLang="zh-CN" sz="2800" dirty="0" err="1"/>
              <a:t>exp</a:t>
            </a:r>
            <a:r>
              <a:rPr lang="zh-CN" altLang="en-US" sz="2800" dirty="0"/>
              <a:t>表示阶码</a:t>
            </a:r>
            <a:r>
              <a:rPr lang="en-US" altLang="zh-CN" sz="2800" dirty="0"/>
              <a:t>E</a:t>
            </a:r>
            <a:r>
              <a:rPr lang="zh-CN" altLang="en-US" sz="2800" dirty="0"/>
              <a:t>的偏置</a:t>
            </a:r>
            <a:r>
              <a:rPr lang="en-US" altLang="zh-CN" sz="2800" dirty="0"/>
              <a:t>(biased)</a:t>
            </a:r>
            <a:r>
              <a:rPr lang="zh-CN" altLang="en-US" sz="2800" dirty="0"/>
              <a:t>形式</a:t>
            </a:r>
            <a:r>
              <a:rPr lang="en-US" altLang="zh-CN" sz="2800" dirty="0"/>
              <a:t>: </a:t>
            </a:r>
            <a:r>
              <a:rPr lang="en-US" altLang="zh-CN" sz="2800" dirty="0" err="1">
                <a:latin typeface="Calibri Bold Italic" charset="0"/>
                <a:sym typeface="Calibri Bold Italic" charset="0"/>
              </a:rPr>
              <a:t>e</a:t>
            </a:r>
            <a:r>
              <a:rPr lang="en-US" altLang="zh-CN" sz="2800" dirty="0" err="1">
                <a:latin typeface="Calibri Bold Italic" charset="0"/>
                <a:ea typeface="Calibri Bold Italic" charset="0"/>
                <a:cs typeface="Calibri Bold Italic" charset="0"/>
                <a:sym typeface="Calibri Bold Italic" charset="0"/>
              </a:rPr>
              <a:t>xp</a:t>
            </a:r>
            <a:r>
              <a:rPr lang="en-US" altLang="zh-CN" sz="2800" dirty="0"/>
              <a:t> =E+ </a:t>
            </a:r>
            <a:r>
              <a:rPr lang="en-US" altLang="zh-CN" sz="2800" dirty="0">
                <a:latin typeface="Calibri Bold Italic" charset="0"/>
                <a:ea typeface="Calibri Bold Italic" charset="0"/>
                <a:cs typeface="Calibri Bold Italic" charset="0"/>
                <a:sym typeface="Calibri Bold Italic" charset="0"/>
              </a:rPr>
              <a:t>Bias</a:t>
            </a:r>
            <a:endParaRPr lang="en-US" altLang="zh-CN" sz="2800" dirty="0"/>
          </a:p>
          <a:p>
            <a:pPr lvl="1"/>
            <a:r>
              <a:rPr lang="en-US" altLang="zh-CN" sz="2400" dirty="0" err="1"/>
              <a:t>exp</a:t>
            </a:r>
            <a:r>
              <a:rPr lang="zh-CN" altLang="en-US" sz="2400" dirty="0"/>
              <a:t>：无符号数</a:t>
            </a:r>
            <a:endParaRPr lang="en-US" altLang="zh-CN" sz="2400" dirty="0"/>
          </a:p>
          <a:p>
            <a:pPr lvl="1"/>
            <a:r>
              <a:rPr lang="en-US" altLang="zh-CN" sz="2400" dirty="0"/>
              <a:t>Bias=2</a:t>
            </a:r>
            <a:r>
              <a:rPr lang="en-US" altLang="zh-CN" sz="2400" baseline="30000" dirty="0">
                <a:solidFill>
                  <a:srgbClr val="FF0000"/>
                </a:solidFill>
              </a:rPr>
              <a:t>k-1</a:t>
            </a:r>
            <a:r>
              <a:rPr lang="en-US" altLang="zh-CN" sz="2400" dirty="0"/>
              <a:t>-1</a:t>
            </a:r>
            <a:r>
              <a:rPr lang="zh-CN" altLang="en-US" sz="2400" dirty="0"/>
              <a:t>，</a:t>
            </a:r>
            <a:r>
              <a:rPr lang="en-US" altLang="zh-CN" sz="2400" dirty="0"/>
              <a:t>k</a:t>
            </a:r>
            <a:r>
              <a:rPr lang="zh-CN" altLang="en-US" sz="2400" dirty="0"/>
              <a:t>为阶码的位宽</a:t>
            </a:r>
            <a:endParaRPr lang="en-US" altLang="zh-CN" sz="2400" dirty="0"/>
          </a:p>
          <a:p>
            <a:pPr marL="838200" lvl="2"/>
            <a:r>
              <a:rPr lang="zh-CN" altLang="en-US" sz="2000" dirty="0"/>
              <a:t>单精度：</a:t>
            </a:r>
            <a:r>
              <a:rPr lang="en-US" altLang="zh-CN" sz="2000" dirty="0"/>
              <a:t>127 (</a:t>
            </a:r>
            <a:r>
              <a:rPr lang="en-US" altLang="zh-CN" sz="2000" dirty="0" err="1"/>
              <a:t>Exp</a:t>
            </a:r>
            <a:r>
              <a:rPr lang="en-US" altLang="zh-CN" sz="2000" dirty="0"/>
              <a:t>: 1…254, E: -126…127)</a:t>
            </a:r>
            <a:endParaRPr lang="en-US" altLang="zh-CN" sz="2000" dirty="0"/>
          </a:p>
          <a:p>
            <a:pPr marL="838200" lvl="2"/>
            <a:r>
              <a:rPr lang="zh-CN" altLang="en-US" sz="2000" dirty="0"/>
              <a:t>双精度</a:t>
            </a:r>
            <a:r>
              <a:rPr lang="en-US" altLang="zh-CN" sz="2000" dirty="0"/>
              <a:t>: 1023 (</a:t>
            </a:r>
            <a:r>
              <a:rPr lang="en-US" altLang="zh-CN" sz="2000" dirty="0" err="1"/>
              <a:t>Exp</a:t>
            </a:r>
            <a:r>
              <a:rPr lang="en-US" altLang="zh-CN" sz="2000" dirty="0"/>
              <a:t>: 1…2046, E: -1022…1023)</a:t>
            </a:r>
            <a:endParaRPr lang="en-US" altLang="zh-CN" sz="2000" dirty="0"/>
          </a:p>
          <a:p>
            <a:r>
              <a:rPr lang="zh-CN" altLang="en-US" sz="2800" dirty="0"/>
              <a:t>小数字段</a:t>
            </a:r>
            <a:r>
              <a:rPr lang="en-US" altLang="zh-CN" sz="2800" dirty="0" err="1"/>
              <a:t>frac</a:t>
            </a:r>
            <a:r>
              <a:rPr lang="zh-CN" altLang="en-US" sz="2800" dirty="0"/>
              <a:t>表示尾数</a:t>
            </a:r>
            <a:r>
              <a:rPr lang="en-US" altLang="zh-CN" sz="2800" dirty="0"/>
              <a:t>M</a:t>
            </a:r>
            <a:r>
              <a:rPr lang="zh-CN" altLang="en-US" sz="2800" dirty="0"/>
              <a:t>的编码</a:t>
            </a:r>
            <a:r>
              <a:rPr lang="en-US" altLang="zh-CN" sz="2800" dirty="0"/>
              <a:t>M=</a:t>
            </a:r>
            <a:r>
              <a:rPr lang="en-US" altLang="zh-CN" sz="2800" dirty="0">
                <a:latin typeface="Monaco" charset="0"/>
                <a:ea typeface="Monaco" charset="0"/>
                <a:cs typeface="Monaco" charset="0"/>
                <a:sym typeface="Monaco" charset="0"/>
              </a:rPr>
              <a:t> 1.xxx…x</a:t>
            </a:r>
            <a:r>
              <a:rPr lang="en-US" altLang="zh-CN" sz="2800" baseline="-6000" dirty="0">
                <a:latin typeface="Monaco" charset="0"/>
                <a:ea typeface="Monaco" charset="0"/>
                <a:cs typeface="Monaco" charset="0"/>
                <a:sym typeface="Monaco" charset="0"/>
              </a:rPr>
              <a:t>2</a:t>
            </a:r>
            <a:endParaRPr lang="en-US" altLang="zh-CN" sz="2800" dirty="0"/>
          </a:p>
          <a:p>
            <a:pPr marL="552450" lvl="1"/>
            <a:r>
              <a:rPr lang="en-US" altLang="zh-CN" sz="2400" dirty="0"/>
              <a:t> </a:t>
            </a:r>
            <a:r>
              <a:rPr lang="en-US" altLang="zh-CN" sz="2400" dirty="0">
                <a:latin typeface="Monaco" charset="0"/>
                <a:ea typeface="Monaco" charset="0"/>
                <a:cs typeface="Monaco" charset="0"/>
                <a:sym typeface="Monaco" charset="0"/>
              </a:rPr>
              <a:t>xxx…x</a:t>
            </a:r>
            <a:r>
              <a:rPr lang="en-US" altLang="zh-CN" sz="2400" dirty="0"/>
              <a:t>: </a:t>
            </a:r>
            <a:r>
              <a:rPr lang="zh-CN" altLang="en-US" sz="2400" dirty="0"/>
              <a:t>小数字段数值</a:t>
            </a:r>
            <a:endParaRPr lang="en-US" altLang="zh-CN" sz="2400" dirty="0"/>
          </a:p>
          <a:p>
            <a:pPr marL="552450" lvl="1"/>
            <a:r>
              <a:rPr lang="zh-CN" altLang="en-US" sz="2400" dirty="0"/>
              <a:t>最小值：</a:t>
            </a:r>
            <a:r>
              <a:rPr lang="en-US" altLang="zh-CN" sz="2400" dirty="0">
                <a:latin typeface="Monaco" charset="0"/>
                <a:ea typeface="Monaco" charset="0"/>
                <a:cs typeface="Monaco" charset="0"/>
                <a:sym typeface="Monaco" charset="0"/>
              </a:rPr>
              <a:t>000…0</a:t>
            </a:r>
            <a:r>
              <a:rPr lang="en-US" altLang="zh-CN" sz="2400" dirty="0"/>
              <a:t> (</a:t>
            </a:r>
            <a:r>
              <a:rPr lang="en-US" altLang="zh-CN" sz="2400" dirty="0">
                <a:latin typeface="Calibri Italic" charset="0"/>
                <a:ea typeface="Calibri Italic" charset="0"/>
                <a:cs typeface="Calibri Italic" charset="0"/>
                <a:sym typeface="Calibri Italic" charset="0"/>
              </a:rPr>
              <a:t>M</a:t>
            </a:r>
            <a:r>
              <a:rPr lang="en-US" altLang="zh-CN" sz="2400" dirty="0"/>
              <a:t> = 1.0)</a:t>
            </a:r>
            <a:endParaRPr lang="en-US" altLang="zh-CN" sz="2400" dirty="0"/>
          </a:p>
          <a:p>
            <a:pPr marL="552450" lvl="1"/>
            <a:r>
              <a:rPr lang="zh-CN" altLang="en-US" sz="2400" dirty="0"/>
              <a:t>最大值：</a:t>
            </a:r>
            <a:r>
              <a:rPr lang="en-US" altLang="zh-CN" sz="2400" dirty="0">
                <a:latin typeface="Monaco" charset="0"/>
                <a:ea typeface="Monaco" charset="0"/>
                <a:cs typeface="Monaco" charset="0"/>
                <a:sym typeface="Monaco" charset="0"/>
              </a:rPr>
              <a:t>111…1</a:t>
            </a:r>
            <a:r>
              <a:rPr lang="en-US" altLang="zh-CN" sz="2400" dirty="0"/>
              <a:t> (</a:t>
            </a:r>
            <a:r>
              <a:rPr lang="en-US" altLang="zh-CN" sz="2400" dirty="0">
                <a:latin typeface="Calibri Italic" charset="0"/>
                <a:ea typeface="Calibri Italic" charset="0"/>
                <a:cs typeface="Calibri Italic" charset="0"/>
                <a:sym typeface="Calibri Italic" charset="0"/>
              </a:rPr>
              <a:t>M</a:t>
            </a:r>
            <a:r>
              <a:rPr lang="en-US" altLang="zh-CN" sz="2400" dirty="0"/>
              <a:t> = 2.0 – ε)</a:t>
            </a:r>
            <a:endParaRPr lang="en-US" altLang="zh-CN" sz="2400" dirty="0"/>
          </a:p>
          <a:p>
            <a:endParaRPr lang="zh-CN" altLang="en-US" sz="2800" dirty="0"/>
          </a:p>
        </p:txBody>
      </p:sp>
      <p:sp>
        <p:nvSpPr>
          <p:cNvPr id="4" name="日期占位符 3"/>
          <p:cNvSpPr>
            <a:spLocks noGrp="1"/>
          </p:cNvSpPr>
          <p:nvPr>
            <p:ph type="dt" sz="half" idx="10"/>
          </p:nvPr>
        </p:nvSpPr>
        <p:spPr/>
        <p:txBody>
          <a:bodyPr/>
          <a:lstStyle/>
          <a:p>
            <a:pPr>
              <a:defRPr/>
            </a:pPr>
            <a:fld id="{2FD3A056-5C69-4580-A3F3-649B2ADA8710}"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浮点数的精度</a:t>
            </a:r>
            <a:endParaRPr lang="zh-CN" altLang="en-US" dirty="0"/>
          </a:p>
        </p:txBody>
      </p:sp>
      <p:sp>
        <p:nvSpPr>
          <p:cNvPr id="3" name="内容占位符 2"/>
          <p:cNvSpPr>
            <a:spLocks noGrp="1"/>
          </p:cNvSpPr>
          <p:nvPr>
            <p:ph idx="1"/>
          </p:nvPr>
        </p:nvSpPr>
        <p:spPr>
          <a:xfrm>
            <a:off x="457200" y="1230313"/>
            <a:ext cx="8686800" cy="5094287"/>
          </a:xfrm>
        </p:spPr>
        <p:txBody>
          <a:bodyPr/>
          <a:lstStyle/>
          <a:p>
            <a:pPr>
              <a:spcBef>
                <a:spcPts val="10000"/>
              </a:spcBef>
            </a:pPr>
            <a:r>
              <a:rPr lang="zh-CN" altLang="en-US" dirty="0"/>
              <a:t>单精度：</a:t>
            </a:r>
            <a:r>
              <a:rPr lang="en-US" altLang="zh-CN" dirty="0"/>
              <a:t>32</a:t>
            </a:r>
            <a:r>
              <a:rPr lang="zh-CN" altLang="en-US" dirty="0"/>
              <a:t>位</a:t>
            </a:r>
            <a:endParaRPr lang="en-US" altLang="zh-CN" dirty="0"/>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r>
              <a:rPr lang="zh-CN" altLang="en-US" dirty="0"/>
              <a:t>双精度：</a:t>
            </a:r>
            <a:r>
              <a:rPr lang="en-US" altLang="zh-CN" dirty="0"/>
              <a:t>64</a:t>
            </a:r>
            <a:r>
              <a:rPr lang="zh-CN" altLang="en-US" dirty="0"/>
              <a:t>位</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1E5F616A-FF56-4286-9A03-AAEC502A22CD}"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fld>
            <a:endParaRPr lang="en-US" altLang="zh-CN"/>
          </a:p>
        </p:txBody>
      </p:sp>
      <p:graphicFrame>
        <p:nvGraphicFramePr>
          <p:cNvPr id="8" name="Group 5"/>
          <p:cNvGraphicFramePr>
            <a:graphicFrameLocks noGrp="1"/>
          </p:cNvGraphicFramePr>
          <p:nvPr/>
        </p:nvGraphicFramePr>
        <p:xfrm>
          <a:off x="876300" y="1993900"/>
          <a:ext cx="7366000" cy="1016000"/>
        </p:xfrm>
        <a:graphic>
          <a:graphicData uri="http://schemas.openxmlformats.org/drawingml/2006/table">
            <a:tbl>
              <a:tblPr/>
              <a:tblGrid>
                <a:gridCol w="381000"/>
                <a:gridCol w="1841500"/>
                <a:gridCol w="51435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s</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Monaco" charset="0"/>
                          <a:ea typeface="Monaco" charset="0"/>
                          <a:cs typeface="Monaco" charset="0"/>
                          <a:sym typeface="Monaco" charset="0"/>
                        </a:rPr>
                        <a:t>exp</a:t>
                      </a:r>
                      <a:endParaRPr kumimoji="0" lang="en-US" sz="2400" b="0" i="0" u="none" strike="noStrike" cap="none" normalizeH="0" baseline="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Monaco" charset="0"/>
                          <a:ea typeface="Monaco" charset="0"/>
                          <a:cs typeface="Monaco" charset="0"/>
                          <a:sym typeface="Monaco" charset="0"/>
                        </a:rPr>
                        <a:t>frac</a:t>
                      </a:r>
                      <a:endParaRPr kumimoji="0" lang="en-US" sz="2400" b="0" i="0" u="none" strike="noStrike" cap="none" normalizeH="0" baseline="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1</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8-bits</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23-bits</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9" name="Group 29"/>
          <p:cNvGraphicFramePr>
            <a:graphicFrameLocks noGrp="1"/>
          </p:cNvGraphicFramePr>
          <p:nvPr/>
        </p:nvGraphicFramePr>
        <p:xfrm>
          <a:off x="876300" y="3651250"/>
          <a:ext cx="7366000" cy="1016000"/>
        </p:xfrm>
        <a:graphic>
          <a:graphicData uri="http://schemas.openxmlformats.org/drawingml/2006/table">
            <a:tbl>
              <a:tblPr/>
              <a:tblGrid>
                <a:gridCol w="381000"/>
                <a:gridCol w="1841500"/>
                <a:gridCol w="51435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s</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Monaco" charset="0"/>
                          <a:ea typeface="Monaco" charset="0"/>
                          <a:cs typeface="Monaco" charset="0"/>
                          <a:sym typeface="Monaco" charset="0"/>
                        </a:rPr>
                        <a:t>exp</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Monaco" charset="0"/>
                          <a:ea typeface="Monaco" charset="0"/>
                          <a:cs typeface="Monaco" charset="0"/>
                          <a:sym typeface="Monaco" charset="0"/>
                        </a:rPr>
                        <a:t>frac</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1</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11-bits</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52-bits</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10" name="矩形 9"/>
          <p:cNvSpPr/>
          <p:nvPr/>
        </p:nvSpPr>
        <p:spPr>
          <a:xfrm>
            <a:off x="755576" y="4644793"/>
            <a:ext cx="6019510" cy="523220"/>
          </a:xfrm>
          <a:prstGeom prst="rect">
            <a:avLst/>
          </a:prstGeom>
        </p:spPr>
        <p:txBody>
          <a:bodyPr wrap="square">
            <a:spAutoFit/>
          </a:bodyPr>
          <a:lstStyle/>
          <a:p>
            <a:r>
              <a:rPr lang="en-US" altLang="zh-CN" sz="2800" i="1" dirty="0"/>
              <a:t>N</a:t>
            </a:r>
            <a:r>
              <a:rPr lang="en-US" altLang="zh-CN" sz="2800" dirty="0"/>
              <a:t> = (</a:t>
            </a:r>
            <a:r>
              <a:rPr lang="en-US" altLang="zh-CN" sz="2800" i="1" dirty="0"/>
              <a:t>Sb</a:t>
            </a:r>
            <a:r>
              <a:rPr lang="en-US" altLang="zh-CN" sz="2800" i="1" baseline="-25000" dirty="0"/>
              <a:t>k-1</a:t>
            </a:r>
            <a:r>
              <a:rPr lang="en-US" altLang="zh-CN" sz="2800" i="1" dirty="0"/>
              <a:t>b</a:t>
            </a:r>
            <a:r>
              <a:rPr lang="en-US" altLang="zh-CN" sz="2800" i="1" baseline="-25000" dirty="0"/>
              <a:t>k-2</a:t>
            </a:r>
            <a:r>
              <a:rPr lang="en-US" altLang="zh-CN" sz="2800" dirty="0"/>
              <a:t> ... </a:t>
            </a:r>
            <a:r>
              <a:rPr lang="en-US" altLang="zh-CN" sz="2800" i="1" dirty="0"/>
              <a:t>b</a:t>
            </a:r>
            <a:r>
              <a:rPr lang="en-US" altLang="zh-CN" sz="2800" i="1" baseline="-25000" dirty="0"/>
              <a:t>0</a:t>
            </a:r>
            <a:r>
              <a:rPr lang="en-US" altLang="zh-CN" sz="2800" i="1" dirty="0"/>
              <a:t>a</a:t>
            </a:r>
            <a:r>
              <a:rPr lang="en-US" altLang="zh-CN" sz="2800" i="1" baseline="-25000" dirty="0"/>
              <a:t>n-1</a:t>
            </a:r>
            <a:r>
              <a:rPr lang="en-US" altLang="zh-CN" sz="2800" dirty="0"/>
              <a:t> ... </a:t>
            </a:r>
            <a:r>
              <a:rPr lang="en-US" altLang="zh-CN" sz="2800" i="1" dirty="0"/>
              <a:t>a</a:t>
            </a:r>
            <a:r>
              <a:rPr lang="en-US" altLang="zh-CN" sz="2800" i="1" baseline="-25000" dirty="0"/>
              <a:t>-m</a:t>
            </a:r>
            <a:r>
              <a:rPr lang="en-US" altLang="zh-CN" sz="2800" dirty="0"/>
              <a:t>)</a:t>
            </a:r>
            <a:r>
              <a:rPr lang="en-US" altLang="zh-CN" sz="2800" i="1" baseline="-25000" dirty="0"/>
              <a:t>2</a:t>
            </a:r>
            <a:r>
              <a:rPr lang="en-US" altLang="zh-CN" sz="2800" dirty="0"/>
              <a:t> </a:t>
            </a:r>
            <a:endParaRPr lang="zh-CN" altLang="en-US" sz="2800" dirty="0"/>
          </a:p>
        </p:txBody>
      </p:sp>
      <p:graphicFrame>
        <p:nvGraphicFramePr>
          <p:cNvPr id="11" name="Object 4"/>
          <p:cNvGraphicFramePr/>
          <p:nvPr/>
        </p:nvGraphicFramePr>
        <p:xfrm>
          <a:off x="278606" y="5178894"/>
          <a:ext cx="8561387" cy="982662"/>
        </p:xfrm>
        <a:graphic>
          <a:graphicData uri="http://schemas.openxmlformats.org/presentationml/2006/ole">
            <mc:AlternateContent xmlns:mc="http://schemas.openxmlformats.org/markup-compatibility/2006">
              <mc:Choice xmlns:v="urn:schemas-microsoft-com:vml" Requires="v">
                <p:oleObj spid="_x0000_s155698" name="公式" r:id="rId1" imgW="72847200" imgH="6400800" progId="Equation.3">
                  <p:embed/>
                </p:oleObj>
              </mc:Choice>
              <mc:Fallback>
                <p:oleObj name="公式" r:id="rId1" imgW="72847200" imgH="6400800" progId="Equation.3">
                  <p:embed/>
                  <p:pic>
                    <p:nvPicPr>
                      <p:cNvPr id="0" name="图片 155697"/>
                      <p:cNvPicPr>
                        <a:picLocks noChangeArrowheads="1"/>
                      </p:cNvPicPr>
                      <p:nvPr/>
                    </p:nvPicPr>
                    <p:blipFill>
                      <a:blip r:embed="rId2"/>
                      <a:srcRect/>
                      <a:stretch>
                        <a:fillRect/>
                      </a:stretch>
                    </p:blipFill>
                    <p:spPr bwMode="auto">
                      <a:xfrm>
                        <a:off x="278606" y="5178894"/>
                        <a:ext cx="8561387" cy="98266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751115" y="5589240"/>
            <a:ext cx="355600" cy="355600"/>
          </a:xfrm>
          <a:prstGeom prst="rect">
            <a:avLst/>
          </a:prstGeom>
          <a:solidFill>
            <a:srgbClr val="FFFF99"/>
          </a:solidFill>
          <a:ln w="25400">
            <a:solidFill>
              <a:schemeClr val="tx1"/>
            </a:solidFill>
            <a:miter lim="800000"/>
          </a:ln>
          <a:effectLst/>
        </p:spPr>
        <p:txBody>
          <a:bodyPr wrap="none" lIns="90487" tIns="44450" rIns="90487" bIns="44450" anchor="ctr"/>
          <a:lstStyle/>
          <a:p>
            <a:pPr>
              <a:lnSpc>
                <a:spcPct val="100000"/>
              </a:lnSpc>
            </a:pPr>
            <a:endParaRPr lang="en-US" sz="2400" dirty="0">
              <a:latin typeface="Courier New" panose="02070309020205020404" pitchFamily="49" charset="0"/>
            </a:endParaRPr>
          </a:p>
        </p:txBody>
      </p:sp>
      <p:sp>
        <p:nvSpPr>
          <p:cNvPr id="9" name="Rectangle 6"/>
          <p:cNvSpPr>
            <a:spLocks noChangeArrowheads="1"/>
          </p:cNvSpPr>
          <p:nvPr/>
        </p:nvSpPr>
        <p:spPr bwMode="auto">
          <a:xfrm>
            <a:off x="1209810" y="5589240"/>
            <a:ext cx="1779495" cy="355600"/>
          </a:xfrm>
          <a:prstGeom prst="rect">
            <a:avLst/>
          </a:prstGeom>
          <a:solidFill>
            <a:srgbClr val="EFBFBF"/>
          </a:solidFill>
          <a:ln w="25400">
            <a:solidFill>
              <a:schemeClr val="tx1"/>
            </a:solidFill>
            <a:miter lim="800000"/>
          </a:ln>
          <a:effectLst/>
        </p:spPr>
        <p:txBody>
          <a:bodyPr wrap="none" lIns="90487" tIns="44450" rIns="90487" bIns="44450" anchor="ctr"/>
          <a:lstStyle/>
          <a:p>
            <a:pPr>
              <a:lnSpc>
                <a:spcPct val="100000"/>
              </a:lnSpc>
            </a:pPr>
            <a:endParaRPr lang="en-US" sz="2400" dirty="0">
              <a:latin typeface="Courier New" panose="02070309020205020404" pitchFamily="49" charset="0"/>
            </a:endParaRPr>
          </a:p>
        </p:txBody>
      </p:sp>
      <p:sp>
        <p:nvSpPr>
          <p:cNvPr id="10" name="Rectangle 7"/>
          <p:cNvSpPr>
            <a:spLocks noChangeArrowheads="1"/>
          </p:cNvSpPr>
          <p:nvPr/>
        </p:nvSpPr>
        <p:spPr bwMode="auto">
          <a:xfrm>
            <a:off x="3105845" y="5589240"/>
            <a:ext cx="5066555" cy="3556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a:lnSpc>
                <a:spcPct val="100000"/>
              </a:lnSpc>
            </a:pPr>
            <a:endParaRPr lang="en-US" sz="2400" dirty="0">
              <a:latin typeface="Courier New" panose="02070309020205020404" pitchFamily="49" charset="0"/>
            </a:endParaRPr>
          </a:p>
        </p:txBody>
      </p:sp>
      <p:sp>
        <p:nvSpPr>
          <p:cNvPr id="115714" name="Rectangle 2"/>
          <p:cNvSpPr>
            <a:spLocks noGrp="1" noChangeArrowheads="1"/>
          </p:cNvSpPr>
          <p:nvPr>
            <p:ph type="title"/>
          </p:nvPr>
        </p:nvSpPr>
        <p:spPr>
          <a:xfrm>
            <a:off x="1113865" y="334168"/>
            <a:ext cx="6662768" cy="573088"/>
          </a:xfrm>
        </p:spPr>
        <p:txBody>
          <a:bodyPr/>
          <a:lstStyle/>
          <a:p>
            <a:r>
              <a:rPr lang="zh-CN" altLang="en-US" dirty="0"/>
              <a:t>单精度浮点数示例</a:t>
            </a:r>
            <a:endParaRPr lang="en-US" dirty="0"/>
          </a:p>
        </p:txBody>
      </p:sp>
      <p:sp>
        <p:nvSpPr>
          <p:cNvPr id="115715" name="Rectangle 3"/>
          <p:cNvSpPr>
            <a:spLocks noGrp="1" noChangeArrowheads="1"/>
          </p:cNvSpPr>
          <p:nvPr>
            <p:ph idx="1"/>
          </p:nvPr>
        </p:nvSpPr>
        <p:spPr>
          <a:xfrm>
            <a:off x="457200" y="1371600"/>
            <a:ext cx="8255000" cy="5029200"/>
          </a:xfrm>
        </p:spPr>
        <p:txBody>
          <a:bodyPr/>
          <a:lstStyle/>
          <a:p>
            <a:pPr marL="224155" indent="-224155" defTabSz="895350">
              <a:lnSpc>
                <a:spcPct val="85000"/>
              </a:lnSpc>
              <a:tabLst>
                <a:tab pos="914400" algn="l"/>
                <a:tab pos="1828800" algn="l"/>
                <a:tab pos="2400300" algn="l"/>
                <a:tab pos="2971800" algn="l"/>
              </a:tabLst>
            </a:pPr>
            <a:r>
              <a:rPr lang="zh-CN" altLang="en-US" sz="2400" b="1" dirty="0"/>
              <a:t>数值</a:t>
            </a:r>
            <a:r>
              <a:rPr lang="en-US" sz="2400" b="1" dirty="0"/>
              <a:t>: </a:t>
            </a:r>
            <a:r>
              <a:rPr lang="en-US" sz="2000" b="1" dirty="0">
                <a:latin typeface="Courier New" panose="02070309020205020404" pitchFamily="49" charset="0"/>
              </a:rPr>
              <a:t>Float </a:t>
            </a:r>
            <a:r>
              <a:rPr lang="en-US" altLang="zh-CN" sz="2000" b="1" dirty="0">
                <a:latin typeface="Courier New" panose="02070309020205020404" pitchFamily="49" charset="0"/>
              </a:rPr>
              <a:t>N</a:t>
            </a:r>
            <a:r>
              <a:rPr lang="en-US" sz="2000" b="1" dirty="0">
                <a:latin typeface="Courier New" panose="02070309020205020404" pitchFamily="49" charset="0"/>
              </a:rPr>
              <a:t> = 12.375;</a:t>
            </a:r>
            <a:endParaRPr lang="en-US" sz="2000" b="1" dirty="0"/>
          </a:p>
          <a:p>
            <a:pPr marL="560705" lvl="1" indent="-222250" defTabSz="895350">
              <a:lnSpc>
                <a:spcPct val="90000"/>
              </a:lnSpc>
              <a:tabLst>
                <a:tab pos="914400" algn="l"/>
                <a:tab pos="1828800" algn="l"/>
                <a:tab pos="2400300" algn="l"/>
                <a:tab pos="2971800" algn="l"/>
              </a:tabLst>
            </a:pPr>
            <a:r>
              <a:rPr lang="en-US" sz="2000" b="0" dirty="0"/>
              <a:t>12.375</a:t>
            </a:r>
            <a:r>
              <a:rPr lang="en-US" sz="2000" b="0" baseline="-25000" dirty="0"/>
              <a:t>10</a:t>
            </a:r>
            <a:r>
              <a:rPr lang="en-US" sz="2000" b="0" dirty="0"/>
              <a:t>  = 1100.011</a:t>
            </a:r>
            <a:r>
              <a:rPr lang="en-US" sz="2000" b="0" baseline="-25000" dirty="0"/>
              <a:t>2  </a:t>
            </a:r>
            <a:r>
              <a:rPr lang="en-US" sz="2000" b="0" dirty="0"/>
              <a:t> </a:t>
            </a:r>
            <a:endParaRPr lang="en-US" sz="2000" b="0" dirty="0"/>
          </a:p>
          <a:p>
            <a:pPr marL="560705" lvl="1" indent="-222250" defTabSz="895350">
              <a:lnSpc>
                <a:spcPct val="90000"/>
              </a:lnSpc>
              <a:buNone/>
              <a:tabLst>
                <a:tab pos="914400" algn="l"/>
                <a:tab pos="1828800" algn="l"/>
                <a:tab pos="2400300" algn="l"/>
                <a:tab pos="2971800" algn="l"/>
              </a:tabLst>
            </a:pPr>
            <a:r>
              <a:rPr lang="en-US" sz="2000" dirty="0"/>
              <a:t>                     </a:t>
            </a:r>
            <a:r>
              <a:rPr lang="en-US" sz="2000" b="0" dirty="0"/>
              <a:t>= 1.100011</a:t>
            </a:r>
            <a:r>
              <a:rPr lang="en-US" sz="2000" b="0" baseline="-25000" dirty="0"/>
              <a:t>2</a:t>
            </a:r>
            <a:r>
              <a:rPr lang="en-US" sz="2000" b="0" dirty="0"/>
              <a:t> x 2</a:t>
            </a:r>
            <a:r>
              <a:rPr lang="en-US" sz="2000" b="0" baseline="30000" dirty="0"/>
              <a:t>3</a:t>
            </a:r>
            <a:endParaRPr lang="en-US" sz="2400" dirty="0"/>
          </a:p>
          <a:p>
            <a:pPr marL="224155" indent="-224155" defTabSz="895350">
              <a:lnSpc>
                <a:spcPct val="85000"/>
              </a:lnSpc>
              <a:tabLst>
                <a:tab pos="914400" algn="l"/>
                <a:tab pos="1828800" algn="l"/>
                <a:tab pos="2400300" algn="l"/>
                <a:tab pos="2971800" algn="l"/>
              </a:tabLst>
            </a:pPr>
            <a:r>
              <a:rPr lang="zh-CN" altLang="en-US" sz="2400" dirty="0"/>
              <a:t>小数字段</a:t>
            </a:r>
            <a:r>
              <a:rPr lang="en-US" sz="2400" dirty="0"/>
              <a:t>Significand</a:t>
            </a:r>
            <a:endParaRPr lang="en-US" sz="2400" dirty="0"/>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2000" b="0" i="1" dirty="0"/>
              <a:t>M</a:t>
            </a:r>
            <a:r>
              <a:rPr lang="en-US" sz="2000" dirty="0"/>
              <a:t> 	= 	</a:t>
            </a:r>
            <a:r>
              <a:rPr lang="en-US" sz="2000" b="1" dirty="0">
                <a:latin typeface="Courier New" panose="02070309020205020404" pitchFamily="49" charset="0"/>
                <a:cs typeface="Courier New" panose="02070309020205020404" pitchFamily="49" charset="0"/>
              </a:rPr>
              <a:t>1.</a:t>
            </a:r>
            <a:r>
              <a:rPr lang="en-US" sz="2000" b="1" u="sng" dirty="0">
                <a:latin typeface="Courier New" panose="02070309020205020404" pitchFamily="49" charset="0"/>
                <a:cs typeface="Courier New" panose="02070309020205020404" pitchFamily="49" charset="0"/>
              </a:rPr>
              <a:t>100011</a:t>
            </a:r>
            <a:r>
              <a:rPr lang="en-US" sz="2000" b="1" baseline="-25000" dirty="0">
                <a:latin typeface="Courier New" panose="02070309020205020404" pitchFamily="49" charset="0"/>
                <a:cs typeface="Courier New" panose="02070309020205020404" pitchFamily="49" charset="0"/>
              </a:rPr>
              <a:t>2</a:t>
            </a:r>
            <a:endParaRPr lang="en-US" sz="2000" b="1" dirty="0">
              <a:latin typeface="Courier New" panose="02070309020205020404" pitchFamily="49" charset="0"/>
              <a:cs typeface="Courier New" panose="02070309020205020404" pitchFamily="49" charset="0"/>
            </a:endParaRPr>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2000" b="1" dirty="0" err="1">
                <a:latin typeface="Courier New" panose="02070309020205020404" pitchFamily="49" charset="0"/>
              </a:rPr>
              <a:t>frac</a:t>
            </a:r>
            <a:r>
              <a:rPr lang="en-US" sz="2000" b="1" dirty="0">
                <a:latin typeface="Courier New" panose="02070309020205020404" pitchFamily="49" charset="0"/>
              </a:rPr>
              <a:t>= </a:t>
            </a:r>
            <a:r>
              <a:rPr lang="en-US" sz="2000" b="1" u="sng" dirty="0">
                <a:latin typeface="Courier New" panose="02070309020205020404" pitchFamily="49" charset="0"/>
              </a:rPr>
              <a:t>1000 11</a:t>
            </a:r>
            <a:r>
              <a:rPr lang="en-US" sz="2000" b="1" dirty="0">
                <a:latin typeface="Courier New" panose="02070309020205020404" pitchFamily="49" charset="0"/>
              </a:rPr>
              <a:t>00 00000 0000 0000 000</a:t>
            </a:r>
            <a:r>
              <a:rPr lang="en-US" sz="2000" b="1" baseline="-25000" dirty="0">
                <a:latin typeface="Courier New" panose="02070309020205020404" pitchFamily="49" charset="0"/>
              </a:rPr>
              <a:t>2</a:t>
            </a:r>
            <a:endParaRPr lang="en-US" sz="2000" b="1" dirty="0"/>
          </a:p>
          <a:p>
            <a:pPr marL="224155" indent="-224155" defTabSz="895350">
              <a:lnSpc>
                <a:spcPct val="85000"/>
              </a:lnSpc>
              <a:tabLst>
                <a:tab pos="914400" algn="l"/>
                <a:tab pos="1828800" algn="l"/>
                <a:tab pos="2400300" algn="l"/>
                <a:tab pos="2971800" algn="l"/>
              </a:tabLst>
            </a:pPr>
            <a:endParaRPr lang="en-US" sz="2400" dirty="0"/>
          </a:p>
          <a:p>
            <a:pPr marL="224155" indent="-224155" defTabSz="895350">
              <a:lnSpc>
                <a:spcPct val="85000"/>
              </a:lnSpc>
              <a:tabLst>
                <a:tab pos="914400" algn="l"/>
                <a:tab pos="1828800" algn="l"/>
                <a:tab pos="2400300" algn="l"/>
                <a:tab pos="2971800" algn="l"/>
              </a:tabLst>
            </a:pPr>
            <a:r>
              <a:rPr lang="zh-CN" altLang="en-US" sz="2400" dirty="0"/>
              <a:t>阶码字段</a:t>
            </a:r>
            <a:r>
              <a:rPr lang="en-US" sz="2400" dirty="0"/>
              <a:t>Exponent</a:t>
            </a:r>
            <a:endParaRPr lang="en-US" sz="2400" dirty="0"/>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2000" b="0" i="1" dirty="0"/>
              <a:t>E	</a:t>
            </a:r>
            <a:r>
              <a:rPr lang="en-US" sz="2000" dirty="0"/>
              <a:t> 	= 	3</a:t>
            </a:r>
            <a:endParaRPr lang="en-US" sz="2000" dirty="0"/>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2000" b="0" i="1" dirty="0"/>
              <a:t>Bias</a:t>
            </a:r>
            <a:r>
              <a:rPr lang="en-US" sz="2000" dirty="0"/>
              <a:t> 	= 	127</a:t>
            </a:r>
            <a:endParaRPr lang="en-US" sz="2000" dirty="0"/>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2000" b="0" i="1" dirty="0"/>
              <a:t>Exp</a:t>
            </a:r>
            <a:r>
              <a:rPr lang="en-US" sz="2000" dirty="0"/>
              <a:t> 	= 	130 	=	</a:t>
            </a:r>
            <a:r>
              <a:rPr lang="en-US" sz="2000" b="1" dirty="0">
                <a:latin typeface="Courier New" panose="02070309020205020404" pitchFamily="49" charset="0"/>
              </a:rPr>
              <a:t>10000010</a:t>
            </a:r>
            <a:r>
              <a:rPr lang="en-US" sz="2000" b="1" baseline="-25000" dirty="0">
                <a:latin typeface="Courier New" panose="02070309020205020404" pitchFamily="49" charset="0"/>
              </a:rPr>
              <a:t>2</a:t>
            </a:r>
            <a:endParaRPr lang="en-US" sz="2000" b="1" baseline="-25000" dirty="0">
              <a:latin typeface="Courier New" panose="02070309020205020404" pitchFamily="49" charset="0"/>
            </a:endParaRPr>
          </a:p>
          <a:p>
            <a:pPr marL="224155" indent="-224155" defTabSz="895350">
              <a:lnSpc>
                <a:spcPct val="85000"/>
              </a:lnSpc>
              <a:tabLst>
                <a:tab pos="914400" algn="l"/>
                <a:tab pos="1828800" algn="l"/>
                <a:tab pos="2400300" algn="l"/>
                <a:tab pos="2971800" algn="l"/>
              </a:tabLst>
            </a:pPr>
            <a:r>
              <a:rPr lang="en-US" sz="2400" dirty="0"/>
              <a:t>Result:</a:t>
            </a:r>
            <a:br>
              <a:rPr lang="en-US" sz="2400" dirty="0"/>
            </a:br>
            <a:r>
              <a:rPr lang="en-US" sz="3200" dirty="0">
                <a:latin typeface="Courier New" panose="02070309020205020404" pitchFamily="49" charset="0"/>
              </a:rPr>
              <a:t>0 </a:t>
            </a:r>
            <a:r>
              <a:rPr lang="en-US" sz="2800" dirty="0">
                <a:latin typeface="Courier New" panose="02070309020205020404" pitchFamily="49" charset="0"/>
              </a:rPr>
              <a:t>10000010 10001100000000000000000 </a:t>
            </a:r>
            <a:endParaRPr lang="en-US" sz="3200" dirty="0">
              <a:latin typeface="Courier New" panose="02070309020205020404" pitchFamily="49" charset="0"/>
            </a:endParaRPr>
          </a:p>
          <a:p>
            <a:pPr marL="560705" lvl="1" indent="-222250" defTabSz="895350">
              <a:lnSpc>
                <a:spcPct val="90000"/>
              </a:lnSpc>
              <a:buFont typeface="Wingdings" panose="05000000000000000000" pitchFamily="2" charset="2"/>
              <a:buNone/>
              <a:tabLst>
                <a:tab pos="914400" algn="l"/>
                <a:tab pos="1828800" algn="l"/>
                <a:tab pos="2400300" algn="l"/>
                <a:tab pos="2971800" algn="l"/>
              </a:tabLst>
            </a:pPr>
            <a:endParaRPr lang="en-US" sz="2000" dirty="0"/>
          </a:p>
        </p:txBody>
      </p:sp>
      <p:sp>
        <p:nvSpPr>
          <p:cNvPr id="4" name="TextBox 3"/>
          <p:cNvSpPr txBox="1"/>
          <p:nvPr/>
        </p:nvSpPr>
        <p:spPr>
          <a:xfrm>
            <a:off x="570159" y="5957391"/>
            <a:ext cx="803425" cy="461665"/>
          </a:xfrm>
          <a:prstGeom prst="rect">
            <a:avLst/>
          </a:prstGeom>
          <a:noFill/>
        </p:spPr>
        <p:txBody>
          <a:bodyPr wrap="none" rtlCol="0">
            <a:spAutoFit/>
          </a:bodyPr>
          <a:lstStyle/>
          <a:p>
            <a:r>
              <a:rPr lang="zh-CN" altLang="en-US" sz="2400" b="1" dirty="0">
                <a:latin typeface="Courier New" panose="02070309020205020404" pitchFamily="49" charset="0"/>
                <a:cs typeface="Courier New" panose="02070309020205020404" pitchFamily="49" charset="0"/>
              </a:rPr>
              <a:t>符号</a:t>
            </a:r>
            <a:endParaRPr lang="en-US" sz="2400" b="1" dirty="0">
              <a:latin typeface="Courier New" panose="02070309020205020404" pitchFamily="49" charset="0"/>
              <a:cs typeface="Courier New" panose="02070309020205020404" pitchFamily="49" charset="0"/>
            </a:endParaRPr>
          </a:p>
        </p:txBody>
      </p:sp>
      <p:sp>
        <p:nvSpPr>
          <p:cNvPr id="5" name="TextBox 4"/>
          <p:cNvSpPr txBox="1"/>
          <p:nvPr/>
        </p:nvSpPr>
        <p:spPr>
          <a:xfrm>
            <a:off x="1624498" y="5941367"/>
            <a:ext cx="1356462" cy="461665"/>
          </a:xfrm>
          <a:prstGeom prst="rect">
            <a:avLst/>
          </a:prstGeom>
          <a:noFill/>
        </p:spPr>
        <p:txBody>
          <a:bodyPr wrap="none" rtlCol="0">
            <a:spAutoFit/>
          </a:bodyPr>
          <a:lstStyle/>
          <a:p>
            <a:r>
              <a:rPr lang="zh-CN" altLang="en-US" sz="2400" b="1" dirty="0">
                <a:latin typeface="Courier New" panose="02070309020205020404" pitchFamily="49" charset="0"/>
                <a:cs typeface="Courier New" panose="02070309020205020404" pitchFamily="49" charset="0"/>
              </a:rPr>
              <a:t>阶码</a:t>
            </a:r>
            <a:r>
              <a:rPr lang="en-US" altLang="zh-CN" sz="2400" b="1" dirty="0" err="1">
                <a:latin typeface="Courier New" panose="02070309020205020404" pitchFamily="49" charset="0"/>
                <a:cs typeface="Courier New" panose="02070309020205020404" pitchFamily="49" charset="0"/>
              </a:rPr>
              <a:t>e</a:t>
            </a:r>
            <a:r>
              <a:rPr lang="en-US" sz="2400" b="1" dirty="0" err="1">
                <a:latin typeface="Courier New" panose="02070309020205020404" pitchFamily="49" charset="0"/>
                <a:cs typeface="Courier New" panose="02070309020205020404" pitchFamily="49" charset="0"/>
              </a:rPr>
              <a:t>xp</a:t>
            </a:r>
            <a:endParaRPr lang="en-US" sz="2400" b="1" dirty="0">
              <a:latin typeface="Courier New" panose="02070309020205020404" pitchFamily="49" charset="0"/>
              <a:cs typeface="Courier New" panose="02070309020205020404" pitchFamily="49" charset="0"/>
            </a:endParaRPr>
          </a:p>
        </p:txBody>
      </p:sp>
      <p:sp>
        <p:nvSpPr>
          <p:cNvPr id="6" name="TextBox 5"/>
          <p:cNvSpPr txBox="1"/>
          <p:nvPr/>
        </p:nvSpPr>
        <p:spPr>
          <a:xfrm>
            <a:off x="4077021" y="5983462"/>
            <a:ext cx="1540806" cy="461665"/>
          </a:xfrm>
          <a:prstGeom prst="rect">
            <a:avLst/>
          </a:prstGeom>
          <a:noFill/>
        </p:spPr>
        <p:txBody>
          <a:bodyPr wrap="none" rtlCol="0">
            <a:spAutoFit/>
          </a:bodyPr>
          <a:lstStyle/>
          <a:p>
            <a:r>
              <a:rPr lang="zh-CN" altLang="en-US" sz="2400" b="1" dirty="0">
                <a:latin typeface="Courier New" panose="02070309020205020404" pitchFamily="49" charset="0"/>
                <a:cs typeface="Courier New" panose="02070309020205020404" pitchFamily="49" charset="0"/>
              </a:rPr>
              <a:t>尾数</a:t>
            </a:r>
            <a:r>
              <a:rPr lang="en-US" sz="2400" b="1" dirty="0" err="1">
                <a:latin typeface="Courier New" panose="02070309020205020404" pitchFamily="49" charset="0"/>
                <a:cs typeface="Courier New" panose="02070309020205020404" pitchFamily="49" charset="0"/>
              </a:rPr>
              <a:t>frac</a:t>
            </a:r>
            <a:endParaRPr lang="en-US" sz="2400" b="1" dirty="0">
              <a:latin typeface="Courier New" panose="02070309020205020404" pitchFamily="49" charset="0"/>
              <a:cs typeface="Courier New" panose="02070309020205020404" pitchFamily="49" charset="0"/>
            </a:endParaRPr>
          </a:p>
        </p:txBody>
      </p:sp>
      <p:sp>
        <p:nvSpPr>
          <p:cNvPr id="2" name="日期占位符 1"/>
          <p:cNvSpPr>
            <a:spLocks noGrp="1"/>
          </p:cNvSpPr>
          <p:nvPr>
            <p:ph type="dt" sz="half" idx="10"/>
          </p:nvPr>
        </p:nvSpPr>
        <p:spPr/>
        <p:txBody>
          <a:bodyPr/>
          <a:lstStyle/>
          <a:p>
            <a:pPr>
              <a:defRPr/>
            </a:pPr>
            <a:fld id="{620EAA22-38A3-4D54-89C1-DEAA7E831065}"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7" name="灯片编号占位符 6"/>
          <p:cNvSpPr>
            <a:spLocks noGrp="1"/>
          </p:cNvSpPr>
          <p:nvPr>
            <p:ph type="sldNum" sz="quarter" idx="12"/>
          </p:nvPr>
        </p:nvSpPr>
        <p:spPr/>
        <p:txBody>
          <a:bodyPr/>
          <a:lstStyle/>
          <a:p>
            <a:pPr>
              <a:defRPr/>
            </a:pPr>
            <a:fld id="{C75E8292-1E8D-4F65-A8FE-56F2C7075C84}" type="slidenum">
              <a:rPr lang="en-US" altLang="zh-CN" smtClean="0"/>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altLang="zh-CN" dirty="0"/>
              <a:t>3</a:t>
            </a:r>
            <a:r>
              <a:rPr lang="zh-CN" altLang="en-US" dirty="0"/>
              <a:t>、带符号数的表示及运算</a:t>
            </a:r>
            <a:endParaRPr lang="zh-CN" altLang="en-US" dirty="0"/>
          </a:p>
        </p:txBody>
      </p:sp>
      <p:sp>
        <p:nvSpPr>
          <p:cNvPr id="22531" name="Rectangle 5"/>
          <p:cNvSpPr>
            <a:spLocks noGrp="1" noChangeArrowheads="1"/>
          </p:cNvSpPr>
          <p:nvPr>
            <p:ph idx="1"/>
          </p:nvPr>
        </p:nvSpPr>
        <p:spPr>
          <a:xfrm>
            <a:off x="457200" y="1285875"/>
            <a:ext cx="8686800" cy="4879975"/>
          </a:xfrm>
        </p:spPr>
        <p:txBody>
          <a:bodyPr/>
          <a:lstStyle/>
          <a:p>
            <a:r>
              <a:rPr lang="zh-CN" altLang="en-US" sz="3200" b="1" dirty="0"/>
              <a:t>定点</a:t>
            </a:r>
            <a:r>
              <a:rPr lang="en-US" altLang="zh-CN" sz="3200" b="1" dirty="0"/>
              <a:t>/</a:t>
            </a:r>
            <a:r>
              <a:rPr lang="zh-CN" altLang="en-US" sz="3200" b="1" dirty="0"/>
              <a:t>浮点数解决</a:t>
            </a:r>
            <a:r>
              <a:rPr lang="zh-CN" altLang="en-US" sz="3200" b="1" dirty="0">
                <a:solidFill>
                  <a:srgbClr val="FF0000"/>
                </a:solidFill>
              </a:rPr>
              <a:t>小数点</a:t>
            </a:r>
            <a:r>
              <a:rPr lang="zh-CN" altLang="en-US" sz="3200" b="1" dirty="0"/>
              <a:t>的问题</a:t>
            </a:r>
            <a:endParaRPr lang="en-US" altLang="zh-CN" sz="3200" b="1" dirty="0"/>
          </a:p>
          <a:p>
            <a:r>
              <a:rPr lang="zh-CN" altLang="en-US" sz="3200" b="1" dirty="0"/>
              <a:t>还有</a:t>
            </a:r>
            <a:r>
              <a:rPr lang="zh-CN" altLang="en-US" sz="3200" b="1" dirty="0">
                <a:solidFill>
                  <a:srgbClr val="FF0000"/>
                </a:solidFill>
              </a:rPr>
              <a:t>正负数</a:t>
            </a:r>
            <a:r>
              <a:rPr lang="zh-CN" altLang="en-US" sz="3200" b="1" dirty="0"/>
              <a:t>的表示问题。</a:t>
            </a:r>
            <a:endParaRPr lang="en-US" altLang="zh-CN" sz="3200" b="1" dirty="0"/>
          </a:p>
          <a:p>
            <a:r>
              <a:rPr lang="zh-CN" altLang="en-US" sz="3200" b="1" dirty="0"/>
              <a:t>用</a:t>
            </a:r>
            <a:r>
              <a:rPr lang="en-US" altLang="zh-CN" sz="3200" b="1" dirty="0"/>
              <a:t>n</a:t>
            </a:r>
            <a:r>
              <a:rPr lang="zh-CN" altLang="en-US" sz="3200" b="1" dirty="0"/>
              <a:t>位</a:t>
            </a:r>
            <a:r>
              <a:rPr lang="en-US" altLang="zh-CN" sz="3200" b="1" dirty="0"/>
              <a:t>R</a:t>
            </a:r>
            <a:r>
              <a:rPr lang="zh-CN" altLang="en-US" sz="3200" b="1" dirty="0"/>
              <a:t>进制数表示</a:t>
            </a:r>
            <a:r>
              <a:rPr lang="en-US" altLang="zh-CN" sz="3200" b="1" dirty="0"/>
              <a:t>R</a:t>
            </a:r>
            <a:r>
              <a:rPr lang="en-US" altLang="zh-CN" sz="3200" b="1" baseline="30000" dirty="0"/>
              <a:t>n</a:t>
            </a:r>
            <a:r>
              <a:rPr lang="zh-CN" altLang="en-US" sz="3200" b="1" dirty="0"/>
              <a:t>个不同的正负整数值。</a:t>
            </a:r>
            <a:endParaRPr lang="en-US" altLang="zh-CN" sz="3200" dirty="0"/>
          </a:p>
          <a:p>
            <a:r>
              <a:rPr lang="zh-CN" altLang="en-US" sz="3200" dirty="0"/>
              <a:t>符号</a:t>
            </a:r>
            <a:r>
              <a:rPr lang="en-US" altLang="zh-CN" sz="3200" dirty="0"/>
              <a:t>-</a:t>
            </a:r>
            <a:r>
              <a:rPr lang="zh-CN" altLang="en-US" sz="3200" dirty="0"/>
              <a:t>数值表示法</a:t>
            </a:r>
            <a:endParaRPr lang="en-US" altLang="zh-CN" sz="3200" dirty="0"/>
          </a:p>
          <a:p>
            <a:pPr lvl="1"/>
            <a:r>
              <a:rPr lang="zh-CN" altLang="en-US" sz="2800" dirty="0"/>
              <a:t>原码</a:t>
            </a:r>
            <a:endParaRPr lang="en-US" altLang="zh-CN" sz="2800" dirty="0"/>
          </a:p>
          <a:p>
            <a:pPr lvl="1"/>
            <a:r>
              <a:rPr lang="zh-CN" altLang="en-US" sz="2800" dirty="0"/>
              <a:t>补码</a:t>
            </a:r>
            <a:endParaRPr lang="en-US" altLang="zh-CN" sz="2800" dirty="0"/>
          </a:p>
          <a:p>
            <a:pPr lvl="1"/>
            <a:r>
              <a:rPr lang="zh-CN" altLang="en-US" sz="2800" dirty="0"/>
              <a:t>反码</a:t>
            </a:r>
            <a:endParaRPr lang="en-US" altLang="zh-CN" sz="2800" dirty="0"/>
          </a:p>
          <a:p>
            <a:r>
              <a:rPr lang="zh-CN" altLang="en-US" sz="3200" dirty="0"/>
              <a:t>二进制数加减运算</a:t>
            </a:r>
            <a:endParaRPr lang="en-US" altLang="zh-CN" sz="3200" dirty="0"/>
          </a:p>
        </p:txBody>
      </p:sp>
      <p:sp>
        <p:nvSpPr>
          <p:cNvPr id="6" name="日期占位符 5"/>
          <p:cNvSpPr>
            <a:spLocks noGrp="1"/>
          </p:cNvSpPr>
          <p:nvPr>
            <p:ph type="dt" sz="half" idx="10"/>
          </p:nvPr>
        </p:nvSpPr>
        <p:spPr/>
        <p:txBody>
          <a:bodyPr/>
          <a:lstStyle/>
          <a:p>
            <a:pPr>
              <a:defRPr/>
            </a:pPr>
            <a:fld id="{3D102C96-37BD-4E26-BADC-E49DF433550B}" type="datetime1">
              <a:rPr lang="zh-CN" altLang="en-US" smtClean="0"/>
            </a:fld>
            <a:endParaRPr lang="en-US" altLang="zh-CN"/>
          </a:p>
        </p:txBody>
      </p:sp>
      <p:sp>
        <p:nvSpPr>
          <p:cNvPr id="22532" name="页脚占位符 6"/>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22533" name="灯片编号占位符 6"/>
          <p:cNvSpPr>
            <a:spLocks noGrp="1"/>
          </p:cNvSpPr>
          <p:nvPr>
            <p:ph type="sldNum" sz="quarter" idx="12"/>
          </p:nvPr>
        </p:nvSpPr>
        <p:spPr>
          <a:noFill/>
        </p:spPr>
        <p:txBody>
          <a:bodyPr/>
          <a:lstStyle/>
          <a:p>
            <a:fld id="{88923F89-6E5B-4BEA-A607-0E4A4305FB35}"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7" name="矩形标注 6"/>
          <p:cNvSpPr/>
          <p:nvPr/>
        </p:nvSpPr>
        <p:spPr>
          <a:xfrm>
            <a:off x="5580113" y="2996952"/>
            <a:ext cx="3194412" cy="3816970"/>
          </a:xfrm>
          <a:prstGeom prst="wedgeRectCallout">
            <a:avLst>
              <a:gd name="adj1" fmla="val -50223"/>
              <a:gd name="adj2" fmla="val -1730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b="1" dirty="0">
              <a:solidFill>
                <a:srgbClr val="00B0F0"/>
              </a:solidFill>
            </a:endParaRPr>
          </a:p>
          <a:p>
            <a:r>
              <a:rPr lang="zh-CN" altLang="en-US" sz="2400" b="1" dirty="0">
                <a:solidFill>
                  <a:srgbClr val="00B0F0"/>
                </a:solidFill>
              </a:rPr>
              <a:t>如何用</a:t>
            </a:r>
            <a:r>
              <a:rPr lang="en-US" altLang="zh-CN" sz="2400" b="1" dirty="0">
                <a:solidFill>
                  <a:srgbClr val="00B0F0"/>
                </a:solidFill>
              </a:rPr>
              <a:t>3</a:t>
            </a:r>
            <a:r>
              <a:rPr lang="zh-CN" altLang="en-US" sz="2400" b="1" dirty="0">
                <a:solidFill>
                  <a:srgbClr val="00B0F0"/>
                </a:solidFill>
              </a:rPr>
              <a:t>位二进制数表示</a:t>
            </a:r>
            <a:r>
              <a:rPr lang="en-US" altLang="zh-CN" sz="2400" b="1" dirty="0">
                <a:solidFill>
                  <a:srgbClr val="00B0F0"/>
                </a:solidFill>
              </a:rPr>
              <a:t>8</a:t>
            </a:r>
            <a:r>
              <a:rPr lang="zh-CN" altLang="en-US" sz="2400" b="1" dirty="0">
                <a:solidFill>
                  <a:srgbClr val="00B0F0"/>
                </a:solidFill>
              </a:rPr>
              <a:t>个不同正负整数？</a:t>
            </a:r>
            <a:endParaRPr lang="en-US" altLang="zh-CN" sz="2400" b="1" dirty="0">
              <a:solidFill>
                <a:srgbClr val="00B0F0"/>
              </a:solidFill>
            </a:endParaRPr>
          </a:p>
          <a:p>
            <a:pPr algn="ctr"/>
            <a:r>
              <a:rPr lang="en-US" altLang="zh-CN" sz="2400" b="1" dirty="0">
                <a:solidFill>
                  <a:srgbClr val="00B0F0"/>
                </a:solidFill>
              </a:rPr>
              <a:t>000</a:t>
            </a:r>
            <a:endParaRPr lang="en-US" altLang="zh-CN" sz="2400" b="1" dirty="0">
              <a:solidFill>
                <a:srgbClr val="00B0F0"/>
              </a:solidFill>
            </a:endParaRPr>
          </a:p>
          <a:p>
            <a:pPr algn="ctr"/>
            <a:r>
              <a:rPr lang="en-US" altLang="zh-CN" sz="2400" b="1" dirty="0">
                <a:solidFill>
                  <a:srgbClr val="00B0F0"/>
                </a:solidFill>
              </a:rPr>
              <a:t>001</a:t>
            </a:r>
            <a:endParaRPr lang="en-US" altLang="zh-CN" sz="2400" b="1" dirty="0">
              <a:solidFill>
                <a:srgbClr val="00B0F0"/>
              </a:solidFill>
            </a:endParaRPr>
          </a:p>
          <a:p>
            <a:pPr algn="ctr"/>
            <a:r>
              <a:rPr lang="en-US" altLang="zh-CN" sz="2400" b="1" dirty="0">
                <a:solidFill>
                  <a:srgbClr val="00B0F0"/>
                </a:solidFill>
              </a:rPr>
              <a:t>010</a:t>
            </a:r>
            <a:endParaRPr lang="en-US" altLang="zh-CN" sz="2400" b="1" dirty="0">
              <a:solidFill>
                <a:srgbClr val="00B0F0"/>
              </a:solidFill>
            </a:endParaRPr>
          </a:p>
          <a:p>
            <a:pPr algn="ctr"/>
            <a:r>
              <a:rPr lang="en-US" altLang="zh-CN" sz="2400" b="1" dirty="0">
                <a:solidFill>
                  <a:srgbClr val="00B0F0"/>
                </a:solidFill>
              </a:rPr>
              <a:t>011</a:t>
            </a:r>
            <a:endParaRPr lang="en-US" altLang="zh-CN" sz="2400" b="1" dirty="0">
              <a:solidFill>
                <a:srgbClr val="00B0F0"/>
              </a:solidFill>
            </a:endParaRPr>
          </a:p>
          <a:p>
            <a:pPr algn="ctr"/>
            <a:r>
              <a:rPr lang="en-US" altLang="zh-CN" sz="2400" b="1" dirty="0">
                <a:solidFill>
                  <a:srgbClr val="00B0F0"/>
                </a:solidFill>
              </a:rPr>
              <a:t>100</a:t>
            </a:r>
            <a:endParaRPr lang="en-US" altLang="zh-CN" sz="2400" b="1" dirty="0">
              <a:solidFill>
                <a:srgbClr val="00B0F0"/>
              </a:solidFill>
            </a:endParaRPr>
          </a:p>
          <a:p>
            <a:pPr algn="ctr"/>
            <a:r>
              <a:rPr lang="en-US" altLang="zh-CN" sz="2400" b="1" dirty="0">
                <a:solidFill>
                  <a:srgbClr val="00B0F0"/>
                </a:solidFill>
              </a:rPr>
              <a:t>101</a:t>
            </a:r>
            <a:endParaRPr lang="en-US" altLang="zh-CN" sz="2400" b="1" dirty="0">
              <a:solidFill>
                <a:srgbClr val="00B0F0"/>
              </a:solidFill>
            </a:endParaRPr>
          </a:p>
          <a:p>
            <a:pPr algn="ctr"/>
            <a:r>
              <a:rPr lang="en-US" altLang="zh-CN" sz="2400" b="1" dirty="0">
                <a:solidFill>
                  <a:srgbClr val="00B0F0"/>
                </a:solidFill>
              </a:rPr>
              <a:t>110</a:t>
            </a:r>
            <a:endParaRPr lang="en-US" altLang="zh-CN" sz="2400" b="1" dirty="0">
              <a:solidFill>
                <a:srgbClr val="00B0F0"/>
              </a:solidFill>
            </a:endParaRPr>
          </a:p>
          <a:p>
            <a:pPr algn="ctr"/>
            <a:r>
              <a:rPr lang="en-US" altLang="zh-CN" sz="2400" b="1" dirty="0">
                <a:solidFill>
                  <a:srgbClr val="00B0F0"/>
                </a:solidFill>
              </a:rPr>
              <a:t>111</a:t>
            </a:r>
            <a:endParaRPr lang="en-US" altLang="zh-CN" sz="2400" b="1" dirty="0">
              <a:solidFill>
                <a:srgbClr val="00B0F0"/>
              </a:solidFill>
            </a:endParaRPr>
          </a:p>
          <a:p>
            <a:endParaRPr lang="zh-CN" altLang="en-US" sz="2400" b="1" dirty="0">
              <a:solidFill>
                <a:srgbClr val="00B0F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531">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2531">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531">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531">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a:t>原码：符号</a:t>
            </a:r>
            <a:r>
              <a:rPr lang="en-US" altLang="zh-CN" dirty="0"/>
              <a:t>-</a:t>
            </a:r>
            <a:r>
              <a:rPr lang="zh-CN" altLang="en-US" dirty="0"/>
              <a:t>数值表示法</a:t>
            </a:r>
            <a:endParaRPr lang="zh-CN" altLang="en-US" dirty="0"/>
          </a:p>
        </p:txBody>
      </p:sp>
      <p:sp>
        <p:nvSpPr>
          <p:cNvPr id="23555" name="内容占位符 2"/>
          <p:cNvSpPr>
            <a:spLocks noGrp="1"/>
          </p:cNvSpPr>
          <p:nvPr>
            <p:ph idx="1"/>
          </p:nvPr>
        </p:nvSpPr>
        <p:spPr/>
        <p:txBody>
          <a:bodyPr/>
          <a:lstStyle/>
          <a:p>
            <a:r>
              <a:rPr lang="zh-CN" altLang="en-US" dirty="0"/>
              <a:t>原码：一个数是由表示该数为正或者负的</a:t>
            </a:r>
            <a:r>
              <a:rPr lang="zh-CN" altLang="en-US" b="1" dirty="0">
                <a:solidFill>
                  <a:srgbClr val="FF0000"/>
                </a:solidFill>
              </a:rPr>
              <a:t>符号位</a:t>
            </a:r>
            <a:r>
              <a:rPr lang="zh-CN" altLang="en-US" dirty="0"/>
              <a:t>和</a:t>
            </a:r>
            <a:r>
              <a:rPr lang="zh-CN" altLang="en-US" b="1" dirty="0">
                <a:solidFill>
                  <a:srgbClr val="FF0000"/>
                </a:solidFill>
              </a:rPr>
              <a:t>数值</a:t>
            </a:r>
            <a:r>
              <a:rPr lang="zh-CN" altLang="en-US" dirty="0"/>
              <a:t>两部分组成。正数符号位为</a:t>
            </a:r>
            <a:r>
              <a:rPr lang="en-US" altLang="zh-CN" dirty="0">
                <a:solidFill>
                  <a:srgbClr val="FF0000"/>
                </a:solidFill>
              </a:rPr>
              <a:t>0</a:t>
            </a:r>
            <a:r>
              <a:rPr lang="zh-CN" altLang="en-US" dirty="0"/>
              <a:t>，负数符号位为</a:t>
            </a:r>
            <a:r>
              <a:rPr lang="en-US" altLang="zh-CN" dirty="0">
                <a:solidFill>
                  <a:srgbClr val="FF0000"/>
                </a:solidFill>
              </a:rPr>
              <a:t>1</a:t>
            </a:r>
            <a:r>
              <a:rPr lang="en-US" altLang="zh-CN" dirty="0"/>
              <a:t>.</a:t>
            </a:r>
            <a:endParaRPr lang="en-US" altLang="zh-CN" dirty="0"/>
          </a:p>
          <a:p>
            <a:pPr lvl="1"/>
            <a:r>
              <a:rPr lang="zh-CN" altLang="en-US" dirty="0"/>
              <a:t>增加</a:t>
            </a:r>
            <a:r>
              <a:rPr lang="en-US" altLang="zh-CN" dirty="0"/>
              <a:t>1</a:t>
            </a:r>
            <a:r>
              <a:rPr lang="zh-CN" altLang="en-US" dirty="0"/>
              <a:t>位符号位：</a:t>
            </a:r>
            <a:endParaRPr lang="en-US" altLang="zh-CN" dirty="0"/>
          </a:p>
          <a:p>
            <a:pPr lvl="1"/>
            <a:r>
              <a:rPr lang="en-US" altLang="zh-CN" dirty="0"/>
              <a:t>[+43]</a:t>
            </a:r>
            <a:r>
              <a:rPr lang="zh-CN" altLang="en-US" dirty="0"/>
              <a:t>的</a:t>
            </a:r>
            <a:r>
              <a:rPr lang="en-US" altLang="zh-CN" dirty="0"/>
              <a:t>8</a:t>
            </a:r>
            <a:r>
              <a:rPr lang="zh-CN" altLang="en-US" dirty="0"/>
              <a:t>位原码为：</a:t>
            </a:r>
            <a:r>
              <a:rPr lang="en-US" altLang="zh-CN" dirty="0">
                <a:solidFill>
                  <a:srgbClr val="FF0000"/>
                </a:solidFill>
              </a:rPr>
              <a:t>0</a:t>
            </a:r>
            <a:r>
              <a:rPr lang="en-US" altLang="zh-CN" dirty="0"/>
              <a:t>0101011</a:t>
            </a:r>
            <a:endParaRPr lang="en-US" altLang="zh-CN" dirty="0"/>
          </a:p>
          <a:p>
            <a:pPr lvl="1"/>
            <a:r>
              <a:rPr lang="en-US" altLang="zh-CN" dirty="0"/>
              <a:t>[ -43]</a:t>
            </a:r>
            <a:r>
              <a:rPr lang="zh-CN" altLang="en-US" dirty="0"/>
              <a:t>的</a:t>
            </a:r>
            <a:r>
              <a:rPr lang="en-US" altLang="zh-CN" dirty="0"/>
              <a:t>8</a:t>
            </a:r>
            <a:r>
              <a:rPr lang="zh-CN" altLang="en-US" dirty="0"/>
              <a:t>位原码为：</a:t>
            </a:r>
            <a:r>
              <a:rPr lang="en-US" altLang="zh-CN" dirty="0">
                <a:solidFill>
                  <a:srgbClr val="FF0000"/>
                </a:solidFill>
              </a:rPr>
              <a:t>1</a:t>
            </a:r>
            <a:r>
              <a:rPr lang="en-US" altLang="zh-CN" dirty="0"/>
              <a:t>0101011</a:t>
            </a:r>
            <a:endParaRPr lang="en-US" altLang="zh-CN" dirty="0"/>
          </a:p>
          <a:p>
            <a:r>
              <a:rPr lang="zh-CN" altLang="en-US" dirty="0"/>
              <a:t>特点：</a:t>
            </a:r>
            <a:endParaRPr lang="en-US" altLang="zh-CN" dirty="0"/>
          </a:p>
          <a:p>
            <a:pPr lvl="1"/>
            <a:r>
              <a:rPr lang="zh-CN" altLang="en-US" dirty="0"/>
              <a:t>正整数和负整数数值相同，符号位不同，零有两种。</a:t>
            </a:r>
            <a:endParaRPr lang="en-US" altLang="zh-CN" dirty="0"/>
          </a:p>
          <a:p>
            <a:pPr lvl="1"/>
            <a:r>
              <a:rPr lang="en-US" altLang="zh-CN" sz="2400" kern="1200" dirty="0">
                <a:latin typeface="Arial" panose="020B0604020202020204" pitchFamily="34" charset="0"/>
                <a:ea typeface="宋体" panose="02010600030101010101" pitchFamily="2" charset="-122"/>
              </a:rPr>
              <a:t>n </a:t>
            </a:r>
            <a:r>
              <a:rPr lang="zh-CN" altLang="en-US" sz="2400" kern="1200" dirty="0">
                <a:latin typeface="Arial" panose="020B0604020202020204" pitchFamily="34" charset="0"/>
                <a:ea typeface="宋体" panose="02010600030101010101" pitchFamily="2" charset="-122"/>
              </a:rPr>
              <a:t>个二进位的原码可表示的数值范围是：</a:t>
            </a:r>
            <a:r>
              <a:rPr lang="en-US" altLang="zh-CN" sz="2400" kern="1200" dirty="0">
                <a:latin typeface="Arial" panose="020B0604020202020204" pitchFamily="34" charset="0"/>
                <a:ea typeface="宋体" panose="02010600030101010101" pitchFamily="2" charset="-122"/>
              </a:rPr>
              <a:t>-2</a:t>
            </a:r>
            <a:r>
              <a:rPr lang="en-US" altLang="zh-CN" sz="2400" kern="1200" baseline="30000" dirty="0">
                <a:latin typeface="Arial" panose="020B0604020202020204" pitchFamily="34" charset="0"/>
                <a:ea typeface="宋体" panose="02010600030101010101" pitchFamily="2" charset="-122"/>
              </a:rPr>
              <a:t>n-1</a:t>
            </a:r>
            <a:r>
              <a:rPr lang="en-US" altLang="zh-CN" sz="2400" kern="1200" dirty="0">
                <a:latin typeface="Arial" panose="020B0604020202020204" pitchFamily="34" charset="0"/>
                <a:ea typeface="宋体" panose="02010600030101010101" pitchFamily="2" charset="-122"/>
              </a:rPr>
              <a:t> + 1 </a:t>
            </a:r>
            <a:r>
              <a:rPr lang="zh-CN" altLang="en-US" sz="2400" kern="1200" dirty="0">
                <a:latin typeface="Arial" panose="020B0604020202020204" pitchFamily="34" charset="0"/>
                <a:ea typeface="宋体" panose="02010600030101010101" pitchFamily="2" charset="-122"/>
              </a:rPr>
              <a:t>～</a:t>
            </a:r>
            <a:r>
              <a:rPr lang="en-US" altLang="zh-CN" sz="2400" kern="1200" dirty="0">
                <a:latin typeface="Arial" panose="020B0604020202020204" pitchFamily="34" charset="0"/>
                <a:ea typeface="宋体" panose="02010600030101010101" pitchFamily="2" charset="-122"/>
              </a:rPr>
              <a:t>2</a:t>
            </a:r>
            <a:r>
              <a:rPr lang="en-US" altLang="zh-CN" sz="2400" kern="1200" baseline="30000" dirty="0">
                <a:latin typeface="Arial" panose="020B0604020202020204" pitchFamily="34" charset="0"/>
                <a:ea typeface="宋体" panose="02010600030101010101" pitchFamily="2" charset="-122"/>
              </a:rPr>
              <a:t>n-1</a:t>
            </a:r>
            <a:r>
              <a:rPr lang="en-US" altLang="zh-CN" sz="2400" kern="1200" dirty="0">
                <a:latin typeface="Arial" panose="020B0604020202020204" pitchFamily="34" charset="0"/>
                <a:ea typeface="宋体" panose="02010600030101010101" pitchFamily="2" charset="-122"/>
              </a:rPr>
              <a:t>-1</a:t>
            </a:r>
            <a:endParaRPr lang="en-US" altLang="zh-CN" sz="2400" kern="1200" dirty="0">
              <a:latin typeface="Arial" panose="020B0604020202020204" pitchFamily="34" charset="0"/>
              <a:ea typeface="宋体" panose="02010600030101010101" pitchFamily="2" charset="-122"/>
            </a:endParaRPr>
          </a:p>
          <a:p>
            <a:pPr lvl="1"/>
            <a:endParaRPr lang="zh-CN" altLang="en-US" sz="2400" b="1" dirty="0"/>
          </a:p>
        </p:txBody>
      </p:sp>
      <p:sp>
        <p:nvSpPr>
          <p:cNvPr id="7" name="日期占位符 6"/>
          <p:cNvSpPr>
            <a:spLocks noGrp="1"/>
          </p:cNvSpPr>
          <p:nvPr>
            <p:ph type="dt" sz="half" idx="10"/>
          </p:nvPr>
        </p:nvSpPr>
        <p:spPr/>
        <p:txBody>
          <a:bodyPr/>
          <a:lstStyle/>
          <a:p>
            <a:pPr>
              <a:defRPr/>
            </a:pPr>
            <a:fld id="{E4EAE2BC-A202-4E33-AE3F-C78D10F0D768}" type="datetime1">
              <a:rPr lang="zh-CN" altLang="en-US" smtClean="0"/>
            </a:fld>
            <a:endParaRPr lang="en-US" altLang="zh-CN" dirty="0"/>
          </a:p>
        </p:txBody>
      </p:sp>
      <p:sp>
        <p:nvSpPr>
          <p:cNvPr id="23556" name="页脚占位符 4"/>
          <p:cNvSpPr>
            <a:spLocks noGrp="1"/>
          </p:cNvSpPr>
          <p:nvPr>
            <p:ph type="ftr" sz="quarter" idx="11"/>
          </p:nvPr>
        </p:nvSpPr>
        <p:spPr>
          <a:noFill/>
        </p:spPr>
        <p:txBody>
          <a:bodyPr/>
          <a:lstStyle/>
          <a:p>
            <a:r>
              <a:rPr lang="zh-CN" altLang="en-US" dirty="0">
                <a:ea typeface="宋体" panose="02010600030101010101" pitchFamily="2" charset="-122"/>
              </a:rPr>
              <a:t>第</a:t>
            </a:r>
            <a:r>
              <a:rPr lang="en-US" altLang="zh-CN" dirty="0">
                <a:ea typeface="宋体" panose="02010600030101010101" pitchFamily="2" charset="-122"/>
              </a:rPr>
              <a:t>2</a:t>
            </a:r>
            <a:r>
              <a:rPr lang="zh-CN" altLang="en-US" dirty="0">
                <a:ea typeface="宋体" panose="02010600030101010101" pitchFamily="2" charset="-122"/>
              </a:rPr>
              <a:t>章数制和编码</a:t>
            </a:r>
            <a:endParaRPr lang="en-US" altLang="zh-CN" dirty="0">
              <a:ea typeface="宋体" panose="02010600030101010101" pitchFamily="2" charset="-122"/>
            </a:endParaRPr>
          </a:p>
        </p:txBody>
      </p:sp>
      <p:sp>
        <p:nvSpPr>
          <p:cNvPr id="23558" name="灯片编号占位符 7"/>
          <p:cNvSpPr>
            <a:spLocks noGrp="1"/>
          </p:cNvSpPr>
          <p:nvPr>
            <p:ph type="sldNum" sz="quarter" idx="12"/>
          </p:nvPr>
        </p:nvSpPr>
        <p:spPr>
          <a:noFill/>
        </p:spPr>
        <p:txBody>
          <a:bodyPr/>
          <a:lstStyle/>
          <a:p>
            <a:fld id="{A25F0A1D-7EF6-4033-B454-B1DAB6AAA1AE}"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a:t>补码</a:t>
            </a:r>
            <a:endParaRPr lang="zh-CN" altLang="en-US" dirty="0"/>
          </a:p>
        </p:txBody>
      </p:sp>
      <p:sp>
        <p:nvSpPr>
          <p:cNvPr id="24579" name="内容占位符 2"/>
          <p:cNvSpPr>
            <a:spLocks noGrp="1"/>
          </p:cNvSpPr>
          <p:nvPr>
            <p:ph idx="1"/>
          </p:nvPr>
        </p:nvSpPr>
        <p:spPr>
          <a:xfrm>
            <a:off x="235272" y="1241103"/>
            <a:ext cx="8435280" cy="5094287"/>
          </a:xfrm>
        </p:spPr>
        <p:txBody>
          <a:bodyPr/>
          <a:lstStyle/>
          <a:p>
            <a:r>
              <a:rPr lang="zh-CN" altLang="en-US" sz="2800" dirty="0"/>
              <a:t>基数补码表示法（同余数、模）：</a:t>
            </a:r>
            <a:endParaRPr lang="en-US" altLang="zh-CN" sz="2800" dirty="0"/>
          </a:p>
          <a:p>
            <a:pPr marL="858520" lvl="1" indent="-514350">
              <a:buFont typeface="+mj-lt"/>
              <a:buAutoNum type="arabicPeriod"/>
            </a:pPr>
            <a:r>
              <a:rPr lang="zh-CN" altLang="en-US" sz="2400" dirty="0"/>
              <a:t>基数为</a:t>
            </a:r>
            <a:r>
              <a:rPr lang="en-US" altLang="zh-CN" sz="2400" dirty="0"/>
              <a:t>R</a:t>
            </a:r>
            <a:r>
              <a:rPr lang="zh-CN" altLang="en-US" sz="2400" dirty="0"/>
              <a:t>的</a:t>
            </a:r>
            <a:r>
              <a:rPr lang="en-US" altLang="zh-CN" sz="2400" dirty="0"/>
              <a:t>n</a:t>
            </a:r>
            <a:r>
              <a:rPr lang="zh-CN" altLang="en-US" sz="2400" dirty="0"/>
              <a:t>位数的补码等于从</a:t>
            </a:r>
            <a:r>
              <a:rPr lang="en-US" altLang="zh-CN" sz="2400" dirty="0"/>
              <a:t>R</a:t>
            </a:r>
            <a:r>
              <a:rPr lang="en-US" altLang="zh-CN" sz="2400" baseline="30000" dirty="0">
                <a:solidFill>
                  <a:srgbClr val="FF0000"/>
                </a:solidFill>
              </a:rPr>
              <a:t>n</a:t>
            </a:r>
            <a:r>
              <a:rPr lang="zh-CN" altLang="en-US" sz="2400" dirty="0"/>
              <a:t>中减去该数。</a:t>
            </a:r>
            <a:endParaRPr lang="en-US" altLang="zh-CN" sz="2400" dirty="0"/>
          </a:p>
          <a:p>
            <a:pPr marL="344170" lvl="1" indent="0">
              <a:buNone/>
            </a:pPr>
            <a:r>
              <a:rPr lang="en-US" altLang="zh-CN" sz="2400" dirty="0"/>
              <a:t>      D</a:t>
            </a:r>
            <a:r>
              <a:rPr lang="zh-CN" altLang="en-US" sz="2400" baseline="-25000" dirty="0"/>
              <a:t>补</a:t>
            </a:r>
            <a:r>
              <a:rPr lang="en-US" altLang="zh-CN" sz="2400" dirty="0"/>
              <a:t>=R</a:t>
            </a:r>
            <a:r>
              <a:rPr lang="en-US" altLang="zh-CN" sz="2400" baseline="30000" dirty="0"/>
              <a:t>n </a:t>
            </a:r>
            <a:r>
              <a:rPr lang="en-US" altLang="zh-CN" sz="2400" dirty="0"/>
              <a:t>-D</a:t>
            </a:r>
            <a:endParaRPr lang="en-US" altLang="zh-CN" sz="2400" dirty="0"/>
          </a:p>
          <a:p>
            <a:pPr marL="858520" lvl="1" indent="-514350">
              <a:buFont typeface="+mj-lt"/>
              <a:buAutoNum type="arabicPeriod" startAt="2"/>
            </a:pPr>
            <a:r>
              <a:rPr lang="zh-CN" altLang="en-US" sz="2400" b="1" dirty="0"/>
              <a:t>按位取反加一</a:t>
            </a:r>
            <a:r>
              <a:rPr lang="zh-CN" altLang="en-US" sz="2400" dirty="0"/>
              <a:t>。</a:t>
            </a:r>
            <a:endParaRPr lang="en-US" altLang="zh-CN" sz="2400" dirty="0"/>
          </a:p>
          <a:p>
            <a:pPr marL="1153795" lvl="2" indent="-514350"/>
            <a:r>
              <a:rPr lang="en-US" altLang="zh-CN" sz="2000" dirty="0"/>
              <a:t>R</a:t>
            </a:r>
            <a:r>
              <a:rPr lang="en-US" altLang="zh-CN" sz="2000" baseline="30000" dirty="0"/>
              <a:t>n </a:t>
            </a:r>
            <a:r>
              <a:rPr lang="en-US" altLang="zh-CN" sz="2000" dirty="0"/>
              <a:t>-D=((R</a:t>
            </a:r>
            <a:r>
              <a:rPr lang="en-US" altLang="zh-CN" sz="2000" baseline="30000" dirty="0"/>
              <a:t>n </a:t>
            </a:r>
            <a:r>
              <a:rPr lang="en-US" altLang="zh-CN" sz="2000" dirty="0"/>
              <a:t>-1)-D)+1; </a:t>
            </a:r>
            <a:r>
              <a:rPr lang="en-US" altLang="zh-CN" sz="2000" b="1" dirty="0"/>
              <a:t>(R</a:t>
            </a:r>
            <a:r>
              <a:rPr lang="en-US" altLang="zh-CN" sz="2000" b="1" baseline="30000" dirty="0"/>
              <a:t>n </a:t>
            </a:r>
            <a:r>
              <a:rPr lang="en-US" altLang="zh-CN" sz="2000" b="1" dirty="0"/>
              <a:t>-1)-D</a:t>
            </a:r>
            <a:r>
              <a:rPr lang="zh-CN" altLang="en-US" sz="2000" b="1" dirty="0"/>
              <a:t>表示</a:t>
            </a:r>
            <a:r>
              <a:rPr lang="zh-CN" altLang="en-US" sz="2000" b="1" dirty="0">
                <a:solidFill>
                  <a:srgbClr val="FF0000"/>
                </a:solidFill>
              </a:rPr>
              <a:t>反码</a:t>
            </a:r>
            <a:r>
              <a:rPr lang="zh-CN" altLang="en-US" sz="2000" dirty="0"/>
              <a:t>，</a:t>
            </a:r>
            <a:r>
              <a:rPr lang="en-US" altLang="zh-CN" sz="2000" dirty="0"/>
              <a:t>R-1-d/</a:t>
            </a:r>
            <a:r>
              <a:rPr lang="zh-CN" altLang="en-US" sz="2000" dirty="0"/>
              <a:t>位</a:t>
            </a:r>
            <a:endParaRPr lang="en-US" altLang="zh-CN" sz="2000" dirty="0"/>
          </a:p>
          <a:p>
            <a:pPr marL="509270" indent="-514350"/>
            <a:r>
              <a:rPr lang="zh-CN" altLang="en-US" sz="2800" dirty="0"/>
              <a:t>一个数的补码的补码保持不变。</a:t>
            </a:r>
            <a:endParaRPr lang="en-US" altLang="zh-CN" sz="2800" dirty="0"/>
          </a:p>
          <a:p>
            <a:pPr marL="342900" lvl="1" indent="-342900">
              <a:buClr>
                <a:schemeClr val="tx2"/>
              </a:buClr>
            </a:pPr>
            <a:r>
              <a:rPr lang="zh-CN" altLang="en-US" sz="2800" dirty="0"/>
              <a:t>用补码表示带符号的数值，最高位</a:t>
            </a:r>
            <a:r>
              <a:rPr lang="en-US" altLang="zh-CN" sz="2800" dirty="0"/>
              <a:t>MSB</a:t>
            </a:r>
            <a:r>
              <a:rPr lang="zh-CN" altLang="en-US" sz="2800" dirty="0"/>
              <a:t>的权</a:t>
            </a:r>
            <a:r>
              <a:rPr lang="en-US" altLang="zh-CN" sz="2800" dirty="0"/>
              <a:t>-R</a:t>
            </a:r>
            <a:r>
              <a:rPr lang="en-US" altLang="zh-CN" sz="2800" baseline="30000" dirty="0"/>
              <a:t>n-1</a:t>
            </a:r>
            <a:endParaRPr lang="en-US" altLang="zh-CN" sz="2800" dirty="0"/>
          </a:p>
          <a:p>
            <a:pPr marL="342900" lvl="1" indent="-342900">
              <a:buClr>
                <a:schemeClr val="tx2"/>
              </a:buClr>
            </a:pPr>
            <a:r>
              <a:rPr lang="en-US" altLang="zh-CN" dirty="0"/>
              <a:t>D+D</a:t>
            </a:r>
            <a:r>
              <a:rPr lang="zh-CN" altLang="en-US" baseline="-25000" dirty="0"/>
              <a:t>补</a:t>
            </a:r>
            <a:r>
              <a:rPr lang="en-US" altLang="zh-CN" dirty="0"/>
              <a:t>=R</a:t>
            </a:r>
            <a:r>
              <a:rPr lang="en-US" altLang="zh-CN" baseline="30000" dirty="0"/>
              <a:t>n</a:t>
            </a:r>
            <a:r>
              <a:rPr lang="zh-CN" altLang="en-US" dirty="0"/>
              <a:t>，                 </a:t>
            </a:r>
            <a:r>
              <a:rPr lang="en-US" altLang="zh-CN" dirty="0"/>
              <a:t>0 ≤D≤ R</a:t>
            </a:r>
            <a:r>
              <a:rPr lang="en-US" altLang="zh-CN" sz="2400" baseline="30000" dirty="0"/>
              <a:t>n-1</a:t>
            </a:r>
            <a:r>
              <a:rPr lang="en-US" altLang="zh-CN" sz="2400" dirty="0"/>
              <a:t>-1</a:t>
            </a:r>
            <a:endParaRPr lang="en-US" altLang="zh-CN" dirty="0"/>
          </a:p>
          <a:p>
            <a:pPr lvl="1"/>
            <a:r>
              <a:rPr lang="zh-CN" altLang="en-US" dirty="0"/>
              <a:t>因为只有</a:t>
            </a:r>
            <a:r>
              <a:rPr lang="en-US" altLang="zh-CN" dirty="0"/>
              <a:t>n</a:t>
            </a:r>
            <a:r>
              <a:rPr lang="zh-CN" altLang="en-US" dirty="0"/>
              <a:t>位，最高位溢出，不能保存，则结果为</a:t>
            </a:r>
            <a:r>
              <a:rPr lang="en-US" altLang="zh-CN" dirty="0"/>
              <a:t>0</a:t>
            </a:r>
            <a:endParaRPr lang="en-US" altLang="zh-CN" dirty="0"/>
          </a:p>
          <a:p>
            <a:pPr lvl="1"/>
            <a:r>
              <a:rPr lang="en-US" altLang="zh-CN" dirty="0"/>
              <a:t>D+D</a:t>
            </a:r>
            <a:r>
              <a:rPr lang="zh-CN" altLang="en-US" baseline="-25000" dirty="0"/>
              <a:t>补</a:t>
            </a:r>
            <a:r>
              <a:rPr lang="en-US" altLang="zh-CN" dirty="0"/>
              <a:t>=D-D=0</a:t>
            </a:r>
            <a:endParaRPr lang="en-US" altLang="zh-CN" dirty="0"/>
          </a:p>
          <a:p>
            <a:pPr lvl="1"/>
            <a:r>
              <a:rPr lang="en-US" altLang="zh-CN" dirty="0"/>
              <a:t>D</a:t>
            </a:r>
            <a:r>
              <a:rPr lang="zh-CN" altLang="en-US" baseline="-25000" dirty="0"/>
              <a:t>补</a:t>
            </a:r>
            <a:r>
              <a:rPr lang="en-US" altLang="zh-CN" dirty="0"/>
              <a:t>=-D   </a:t>
            </a:r>
            <a:endParaRPr lang="zh-CN" altLang="en-US" dirty="0"/>
          </a:p>
        </p:txBody>
      </p:sp>
      <p:sp>
        <p:nvSpPr>
          <p:cNvPr id="7" name="日期占位符 6"/>
          <p:cNvSpPr>
            <a:spLocks noGrp="1"/>
          </p:cNvSpPr>
          <p:nvPr>
            <p:ph type="dt" sz="half" idx="10"/>
          </p:nvPr>
        </p:nvSpPr>
        <p:spPr/>
        <p:txBody>
          <a:bodyPr/>
          <a:lstStyle/>
          <a:p>
            <a:pPr>
              <a:defRPr/>
            </a:pPr>
            <a:fld id="{726BB3D7-053F-4CB7-BCED-175510D53A4B}" type="datetime1">
              <a:rPr lang="zh-CN" altLang="en-US" smtClean="0"/>
            </a:fld>
            <a:endParaRPr lang="en-US" altLang="zh-CN"/>
          </a:p>
        </p:txBody>
      </p:sp>
      <p:sp>
        <p:nvSpPr>
          <p:cNvPr id="24580"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24582" name="灯片编号占位符 7"/>
          <p:cNvSpPr>
            <a:spLocks noGrp="1"/>
          </p:cNvSpPr>
          <p:nvPr>
            <p:ph type="sldNum" sz="quarter" idx="12"/>
          </p:nvPr>
        </p:nvSpPr>
        <p:spPr>
          <a:noFill/>
        </p:spPr>
        <p:txBody>
          <a:bodyPr/>
          <a:lstStyle/>
          <a:p>
            <a:fld id="{EF5779C4-40EF-43ED-86D2-84CE66D8BEAC}"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二进制补码表示</a:t>
            </a:r>
            <a:endParaRPr lang="zh-CN" altLang="en-US" dirty="0"/>
          </a:p>
        </p:txBody>
      </p:sp>
      <p:sp>
        <p:nvSpPr>
          <p:cNvPr id="3" name="内容占位符 2"/>
          <p:cNvSpPr>
            <a:spLocks noGrp="1"/>
          </p:cNvSpPr>
          <p:nvPr>
            <p:ph idx="1"/>
          </p:nvPr>
        </p:nvSpPr>
        <p:spPr/>
        <p:txBody>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二进制补码的性质：</a:t>
            </a:r>
            <a:endParaRPr lang="zh-CN" altLang="en-US" dirty="0"/>
          </a:p>
          <a:p>
            <a:pPr lvl="1"/>
            <a:r>
              <a:rPr lang="en-US" altLang="zh-CN" sz="2400" dirty="0"/>
              <a:t>0</a:t>
            </a:r>
            <a:r>
              <a:rPr lang="zh-CN" altLang="en-US" sz="2400" dirty="0"/>
              <a:t>是唯一表示的</a:t>
            </a:r>
            <a:r>
              <a:rPr lang="en-US" altLang="zh-CN" sz="2400" dirty="0"/>
              <a:t>(</a:t>
            </a:r>
            <a:r>
              <a:rPr lang="zh-CN" altLang="en-US" sz="2400" dirty="0"/>
              <a:t>用全</a:t>
            </a:r>
            <a:r>
              <a:rPr lang="en-US" altLang="zh-CN" sz="2400" dirty="0"/>
              <a:t>0</a:t>
            </a:r>
            <a:r>
              <a:rPr lang="zh-CN" altLang="en-US" sz="2400" dirty="0"/>
              <a:t>表示数值“</a:t>
            </a:r>
            <a:r>
              <a:rPr lang="en-US" altLang="zh-CN" sz="2400" dirty="0"/>
              <a:t>0”)</a:t>
            </a:r>
            <a:endParaRPr lang="en-US" altLang="zh-CN" sz="2400" dirty="0"/>
          </a:p>
          <a:p>
            <a:pPr lvl="1"/>
            <a:r>
              <a:rPr lang="zh-CN" altLang="en-US" sz="2400" dirty="0"/>
              <a:t>不对称，负整数比正整数多</a:t>
            </a:r>
            <a:r>
              <a:rPr lang="en-US" altLang="zh-CN" sz="2400" dirty="0"/>
              <a:t>1</a:t>
            </a:r>
            <a:r>
              <a:rPr lang="zh-CN" altLang="en-US" sz="2400" dirty="0"/>
              <a:t>个（</a:t>
            </a:r>
            <a:r>
              <a:rPr lang="en-US" altLang="zh-CN" sz="2400" dirty="0"/>
              <a:t> -2</a:t>
            </a:r>
            <a:r>
              <a:rPr lang="en-US" altLang="zh-CN" sz="2400" baseline="30000" dirty="0"/>
              <a:t>n-1</a:t>
            </a:r>
            <a:r>
              <a:rPr lang="en-US" altLang="zh-CN" sz="2400" dirty="0"/>
              <a:t> </a:t>
            </a:r>
            <a:r>
              <a:rPr lang="zh-CN" altLang="en-US" sz="2400" dirty="0"/>
              <a:t>）</a:t>
            </a:r>
            <a:endParaRPr lang="zh-CN" altLang="en-US" sz="2400" dirty="0"/>
          </a:p>
          <a:p>
            <a:pPr lvl="1"/>
            <a:r>
              <a:rPr lang="en-US" altLang="zh-CN" sz="2400" dirty="0"/>
              <a:t>n </a:t>
            </a:r>
            <a:r>
              <a:rPr lang="zh-CN" altLang="en-US" sz="2400" dirty="0"/>
              <a:t>个二进位的补码可表示的数值范围是：</a:t>
            </a:r>
            <a:r>
              <a:rPr lang="en-US" altLang="zh-CN" sz="2400" dirty="0"/>
              <a:t>-2</a:t>
            </a:r>
            <a:r>
              <a:rPr lang="en-US" altLang="zh-CN" sz="2400" baseline="30000" dirty="0"/>
              <a:t>n-1</a:t>
            </a:r>
            <a:r>
              <a:rPr lang="en-US" altLang="zh-CN" sz="2400" dirty="0"/>
              <a:t> </a:t>
            </a:r>
            <a:r>
              <a:rPr lang="zh-CN" altLang="en-US" sz="2400" dirty="0"/>
              <a:t>～</a:t>
            </a:r>
            <a:r>
              <a:rPr lang="en-US" altLang="zh-CN" sz="2400" dirty="0"/>
              <a:t>2</a:t>
            </a:r>
            <a:r>
              <a:rPr lang="en-US" altLang="zh-CN" sz="2400" baseline="30000" dirty="0"/>
              <a:t>n-1</a:t>
            </a:r>
            <a:r>
              <a:rPr lang="en-US" altLang="zh-CN" sz="2400" dirty="0"/>
              <a:t>-1</a:t>
            </a:r>
            <a:endParaRPr lang="en-US" altLang="zh-CN" sz="2400" dirty="0"/>
          </a:p>
          <a:p>
            <a:r>
              <a:rPr lang="zh-CN" altLang="en-US" dirty="0"/>
              <a:t>正数的补码由符号位</a:t>
            </a:r>
            <a:r>
              <a:rPr lang="en-US" altLang="zh-CN" dirty="0"/>
              <a:t>0+</a:t>
            </a:r>
            <a:r>
              <a:rPr lang="zh-CN" altLang="en-US" dirty="0"/>
              <a:t>数值表示</a:t>
            </a:r>
            <a:endParaRPr lang="en-US" altLang="zh-CN" dirty="0"/>
          </a:p>
          <a:p>
            <a:r>
              <a:rPr lang="zh-CN" altLang="en-US" dirty="0"/>
              <a:t>负数的补码有两种计算方法</a:t>
            </a:r>
            <a:endParaRPr lang="zh-CN" altLang="en-US" dirty="0"/>
          </a:p>
        </p:txBody>
      </p:sp>
      <p:sp>
        <p:nvSpPr>
          <p:cNvPr id="4" name="日期占位符 3"/>
          <p:cNvSpPr>
            <a:spLocks noGrp="1"/>
          </p:cNvSpPr>
          <p:nvPr>
            <p:ph type="dt" sz="half" idx="10"/>
          </p:nvPr>
        </p:nvSpPr>
        <p:spPr/>
        <p:txBody>
          <a:bodyPr/>
          <a:lstStyle/>
          <a:p>
            <a:pPr>
              <a:defRPr/>
            </a:pPr>
            <a:fld id="{22C5784B-821D-4C42-ACBA-74C952B43A38}"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grpSp>
        <p:nvGrpSpPr>
          <p:cNvPr id="7" name="Group 2"/>
          <p:cNvGrpSpPr/>
          <p:nvPr/>
        </p:nvGrpSpPr>
        <p:grpSpPr bwMode="auto">
          <a:xfrm>
            <a:off x="5162710" y="1196752"/>
            <a:ext cx="3729770" cy="3168474"/>
            <a:chOff x="575" y="178"/>
            <a:chExt cx="4129" cy="3545"/>
          </a:xfrm>
        </p:grpSpPr>
        <p:grpSp>
          <p:nvGrpSpPr>
            <p:cNvPr id="8" name="Group 3"/>
            <p:cNvGrpSpPr/>
            <p:nvPr/>
          </p:nvGrpSpPr>
          <p:grpSpPr bwMode="auto">
            <a:xfrm>
              <a:off x="575" y="178"/>
              <a:ext cx="4129" cy="3545"/>
              <a:chOff x="575" y="178"/>
              <a:chExt cx="4129" cy="3545"/>
            </a:xfrm>
          </p:grpSpPr>
          <p:sp>
            <p:nvSpPr>
              <p:cNvPr id="25" name="Text Box 4"/>
              <p:cNvSpPr txBox="1">
                <a:spLocks noChangeArrowheads="1"/>
              </p:cNvSpPr>
              <p:nvPr/>
            </p:nvSpPr>
            <p:spPr bwMode="auto">
              <a:xfrm>
                <a:off x="2331" y="178"/>
                <a:ext cx="900" cy="413"/>
              </a:xfrm>
              <a:prstGeom prst="rect">
                <a:avLst/>
              </a:prstGeom>
              <a:solidFill>
                <a:schemeClr val="bg1"/>
              </a:solidFill>
              <a:ln w="9525">
                <a:noFill/>
                <a:miter lim="800000"/>
              </a:ln>
              <a:effectLst/>
            </p:spPr>
            <p:txBody>
              <a:bodyPr wrap="square">
                <a:spAutoFit/>
              </a:bodyPr>
              <a:lstStyle/>
              <a:p>
                <a:r>
                  <a:rPr lang="zh-CN" altLang="en-US" b="1" dirty="0"/>
                  <a:t>0000</a:t>
                </a:r>
                <a:endParaRPr lang="zh-CN" altLang="en-US" b="1" dirty="0"/>
              </a:p>
            </p:txBody>
          </p:sp>
          <p:sp>
            <p:nvSpPr>
              <p:cNvPr id="26" name="Text Box 5"/>
              <p:cNvSpPr txBox="1">
                <a:spLocks noChangeArrowheads="1"/>
              </p:cNvSpPr>
              <p:nvPr/>
            </p:nvSpPr>
            <p:spPr bwMode="auto">
              <a:xfrm>
                <a:off x="3084" y="480"/>
                <a:ext cx="900" cy="413"/>
              </a:xfrm>
              <a:prstGeom prst="rect">
                <a:avLst/>
              </a:prstGeom>
              <a:solidFill>
                <a:schemeClr val="bg1"/>
              </a:solidFill>
              <a:ln w="9525">
                <a:noFill/>
                <a:miter lim="800000"/>
              </a:ln>
              <a:effectLst/>
            </p:spPr>
            <p:txBody>
              <a:bodyPr wrap="square">
                <a:spAutoFit/>
              </a:bodyPr>
              <a:lstStyle/>
              <a:p>
                <a:r>
                  <a:rPr lang="zh-CN" altLang="en-US" b="1" dirty="0"/>
                  <a:t>0001</a:t>
                </a:r>
                <a:endParaRPr lang="zh-CN" altLang="en-US" b="1" dirty="0"/>
              </a:p>
            </p:txBody>
          </p:sp>
          <p:sp>
            <p:nvSpPr>
              <p:cNvPr id="27" name="Text Box 6"/>
              <p:cNvSpPr txBox="1">
                <a:spLocks noChangeArrowheads="1"/>
              </p:cNvSpPr>
              <p:nvPr/>
            </p:nvSpPr>
            <p:spPr bwMode="auto">
              <a:xfrm>
                <a:off x="3600" y="768"/>
                <a:ext cx="1008" cy="413"/>
              </a:xfrm>
              <a:prstGeom prst="rect">
                <a:avLst/>
              </a:prstGeom>
              <a:solidFill>
                <a:schemeClr val="bg1"/>
              </a:solidFill>
              <a:ln w="9525">
                <a:noFill/>
                <a:miter lim="800000"/>
              </a:ln>
              <a:effectLst/>
            </p:spPr>
            <p:txBody>
              <a:bodyPr wrap="square">
                <a:spAutoFit/>
              </a:bodyPr>
              <a:lstStyle/>
              <a:p>
                <a:r>
                  <a:rPr lang="zh-CN" altLang="en-US" b="1" dirty="0"/>
                  <a:t>0010</a:t>
                </a:r>
                <a:endParaRPr lang="zh-CN" altLang="en-US" b="1" dirty="0"/>
              </a:p>
            </p:txBody>
          </p:sp>
          <p:sp>
            <p:nvSpPr>
              <p:cNvPr id="28" name="Text Box 7"/>
              <p:cNvSpPr txBox="1">
                <a:spLocks noChangeArrowheads="1"/>
              </p:cNvSpPr>
              <p:nvPr/>
            </p:nvSpPr>
            <p:spPr bwMode="auto">
              <a:xfrm>
                <a:off x="3936" y="1200"/>
                <a:ext cx="768" cy="413"/>
              </a:xfrm>
              <a:prstGeom prst="rect">
                <a:avLst/>
              </a:prstGeom>
              <a:solidFill>
                <a:schemeClr val="bg1"/>
              </a:solidFill>
              <a:ln w="9525">
                <a:noFill/>
                <a:miter lim="800000"/>
              </a:ln>
              <a:effectLst/>
            </p:spPr>
            <p:txBody>
              <a:bodyPr wrap="square">
                <a:spAutoFit/>
              </a:bodyPr>
              <a:lstStyle/>
              <a:p>
                <a:r>
                  <a:rPr lang="zh-CN" altLang="en-US" b="1" dirty="0"/>
                  <a:t>0011</a:t>
                </a:r>
                <a:endParaRPr lang="zh-CN" altLang="en-US" b="1" dirty="0"/>
              </a:p>
            </p:txBody>
          </p:sp>
          <p:sp>
            <p:nvSpPr>
              <p:cNvPr id="29" name="Text Box 8"/>
              <p:cNvSpPr txBox="1">
                <a:spLocks noChangeArrowheads="1"/>
              </p:cNvSpPr>
              <p:nvPr/>
            </p:nvSpPr>
            <p:spPr bwMode="auto">
              <a:xfrm>
                <a:off x="4140" y="1872"/>
                <a:ext cx="468" cy="288"/>
              </a:xfrm>
              <a:prstGeom prst="rect">
                <a:avLst/>
              </a:prstGeom>
              <a:noFill/>
              <a:ln w="9525">
                <a:noFill/>
                <a:miter lim="800000"/>
              </a:ln>
              <a:effectLst/>
            </p:spPr>
            <p:txBody>
              <a:bodyPr wrap="none">
                <a:spAutoFit/>
              </a:bodyPr>
              <a:lstStyle/>
              <a:p>
                <a:r>
                  <a:rPr lang="zh-CN" altLang="en-US" b="1"/>
                  <a:t>0100</a:t>
                </a:r>
                <a:endParaRPr lang="zh-CN" altLang="en-US" b="1"/>
              </a:p>
            </p:txBody>
          </p:sp>
          <p:sp>
            <p:nvSpPr>
              <p:cNvPr id="30" name="Text Box 9"/>
              <p:cNvSpPr txBox="1">
                <a:spLocks noChangeArrowheads="1"/>
              </p:cNvSpPr>
              <p:nvPr/>
            </p:nvSpPr>
            <p:spPr bwMode="auto">
              <a:xfrm>
                <a:off x="3948" y="2496"/>
                <a:ext cx="468" cy="288"/>
              </a:xfrm>
              <a:prstGeom prst="rect">
                <a:avLst/>
              </a:prstGeom>
              <a:noFill/>
              <a:ln w="9525">
                <a:noFill/>
                <a:miter lim="800000"/>
              </a:ln>
              <a:effectLst/>
            </p:spPr>
            <p:txBody>
              <a:bodyPr wrap="none">
                <a:spAutoFit/>
              </a:bodyPr>
              <a:lstStyle/>
              <a:p>
                <a:r>
                  <a:rPr lang="zh-CN" altLang="en-US" b="1"/>
                  <a:t>0101</a:t>
                </a:r>
                <a:endParaRPr lang="zh-CN" altLang="en-US" b="1"/>
              </a:p>
            </p:txBody>
          </p:sp>
          <p:sp>
            <p:nvSpPr>
              <p:cNvPr id="31" name="Text Box 10"/>
              <p:cNvSpPr txBox="1">
                <a:spLocks noChangeArrowheads="1"/>
              </p:cNvSpPr>
              <p:nvPr/>
            </p:nvSpPr>
            <p:spPr bwMode="auto">
              <a:xfrm>
                <a:off x="2448" y="3408"/>
                <a:ext cx="639" cy="315"/>
              </a:xfrm>
              <a:prstGeom prst="rect">
                <a:avLst/>
              </a:prstGeom>
              <a:noFill/>
              <a:ln w="9525">
                <a:noFill/>
                <a:miter lim="800000"/>
              </a:ln>
              <a:effectLst/>
            </p:spPr>
            <p:txBody>
              <a:bodyPr wrap="none">
                <a:spAutoFit/>
              </a:bodyPr>
              <a:lstStyle/>
              <a:p>
                <a:r>
                  <a:rPr lang="zh-CN" altLang="en-US" b="1" dirty="0">
                    <a:solidFill>
                      <a:srgbClr val="FF0000"/>
                    </a:solidFill>
                  </a:rPr>
                  <a:t>1000</a:t>
                </a:r>
                <a:endParaRPr lang="zh-CN" altLang="en-US" b="1" dirty="0">
                  <a:solidFill>
                    <a:srgbClr val="FF0000"/>
                  </a:solidFill>
                </a:endParaRPr>
              </a:p>
            </p:txBody>
          </p:sp>
          <p:sp>
            <p:nvSpPr>
              <p:cNvPr id="32" name="Text Box 11"/>
              <p:cNvSpPr txBox="1">
                <a:spLocks noChangeArrowheads="1"/>
              </p:cNvSpPr>
              <p:nvPr/>
            </p:nvSpPr>
            <p:spPr bwMode="auto">
              <a:xfrm>
                <a:off x="1776" y="3264"/>
                <a:ext cx="468" cy="288"/>
              </a:xfrm>
              <a:prstGeom prst="rect">
                <a:avLst/>
              </a:prstGeom>
              <a:noFill/>
              <a:ln w="9525">
                <a:noFill/>
                <a:miter lim="800000"/>
              </a:ln>
              <a:effectLst/>
            </p:spPr>
            <p:txBody>
              <a:bodyPr wrap="none">
                <a:spAutoFit/>
              </a:bodyPr>
              <a:lstStyle/>
              <a:p>
                <a:r>
                  <a:rPr lang="zh-CN" altLang="en-US" b="1"/>
                  <a:t>1001</a:t>
                </a:r>
                <a:endParaRPr lang="zh-CN" altLang="en-US" b="1"/>
              </a:p>
            </p:txBody>
          </p:sp>
          <p:sp>
            <p:nvSpPr>
              <p:cNvPr id="33" name="Text Box 12"/>
              <p:cNvSpPr txBox="1">
                <a:spLocks noChangeArrowheads="1"/>
              </p:cNvSpPr>
              <p:nvPr/>
            </p:nvSpPr>
            <p:spPr bwMode="auto">
              <a:xfrm>
                <a:off x="1056" y="2960"/>
                <a:ext cx="468" cy="288"/>
              </a:xfrm>
              <a:prstGeom prst="rect">
                <a:avLst/>
              </a:prstGeom>
              <a:noFill/>
              <a:ln w="9525">
                <a:noFill/>
                <a:miter lim="800000"/>
              </a:ln>
              <a:effectLst/>
            </p:spPr>
            <p:txBody>
              <a:bodyPr wrap="none">
                <a:spAutoFit/>
              </a:bodyPr>
              <a:lstStyle/>
              <a:p>
                <a:r>
                  <a:rPr lang="zh-CN" altLang="en-US" b="1" dirty="0"/>
                  <a:t>1010</a:t>
                </a:r>
                <a:endParaRPr lang="zh-CN" altLang="en-US" b="1" dirty="0"/>
              </a:p>
            </p:txBody>
          </p:sp>
          <p:sp>
            <p:nvSpPr>
              <p:cNvPr id="34" name="Text Box 13"/>
              <p:cNvSpPr txBox="1">
                <a:spLocks noChangeArrowheads="1"/>
              </p:cNvSpPr>
              <p:nvPr/>
            </p:nvSpPr>
            <p:spPr bwMode="auto">
              <a:xfrm>
                <a:off x="657" y="1296"/>
                <a:ext cx="771" cy="413"/>
              </a:xfrm>
              <a:prstGeom prst="rect">
                <a:avLst/>
              </a:prstGeom>
              <a:noFill/>
              <a:ln w="9525">
                <a:noFill/>
                <a:miter lim="800000"/>
              </a:ln>
              <a:effectLst/>
            </p:spPr>
            <p:txBody>
              <a:bodyPr wrap="square">
                <a:spAutoFit/>
              </a:bodyPr>
              <a:lstStyle/>
              <a:p>
                <a:r>
                  <a:rPr lang="zh-CN" altLang="en-US" b="1" dirty="0"/>
                  <a:t>1101</a:t>
                </a:r>
                <a:endParaRPr lang="zh-CN" altLang="en-US" b="1" dirty="0"/>
              </a:p>
            </p:txBody>
          </p:sp>
          <p:sp>
            <p:nvSpPr>
              <p:cNvPr id="35" name="Text Box 14"/>
              <p:cNvSpPr txBox="1">
                <a:spLocks noChangeArrowheads="1"/>
              </p:cNvSpPr>
              <p:nvPr/>
            </p:nvSpPr>
            <p:spPr bwMode="auto">
              <a:xfrm>
                <a:off x="1788" y="480"/>
                <a:ext cx="468" cy="288"/>
              </a:xfrm>
              <a:prstGeom prst="rect">
                <a:avLst/>
              </a:prstGeom>
              <a:noFill/>
              <a:ln w="9525">
                <a:noFill/>
                <a:miter lim="800000"/>
              </a:ln>
              <a:effectLst/>
            </p:spPr>
            <p:txBody>
              <a:bodyPr wrap="none">
                <a:spAutoFit/>
              </a:bodyPr>
              <a:lstStyle/>
              <a:p>
                <a:r>
                  <a:rPr lang="zh-CN" altLang="en-US" b="1"/>
                  <a:t>1111</a:t>
                </a:r>
                <a:endParaRPr lang="zh-CN" altLang="en-US" b="1"/>
              </a:p>
            </p:txBody>
          </p:sp>
          <p:sp>
            <p:nvSpPr>
              <p:cNvPr id="36" name="Text Box 15"/>
              <p:cNvSpPr txBox="1">
                <a:spLocks noChangeArrowheads="1"/>
              </p:cNvSpPr>
              <p:nvPr/>
            </p:nvSpPr>
            <p:spPr bwMode="auto">
              <a:xfrm>
                <a:off x="1248" y="816"/>
                <a:ext cx="468" cy="288"/>
              </a:xfrm>
              <a:prstGeom prst="rect">
                <a:avLst/>
              </a:prstGeom>
              <a:noFill/>
              <a:ln w="9525">
                <a:noFill/>
                <a:miter lim="800000"/>
              </a:ln>
              <a:effectLst/>
            </p:spPr>
            <p:txBody>
              <a:bodyPr wrap="none">
                <a:spAutoFit/>
              </a:bodyPr>
              <a:lstStyle/>
              <a:p>
                <a:r>
                  <a:rPr lang="zh-CN" altLang="en-US" b="1"/>
                  <a:t>1110</a:t>
                </a:r>
                <a:endParaRPr lang="zh-CN" altLang="en-US" b="1"/>
              </a:p>
            </p:txBody>
          </p:sp>
          <p:sp>
            <p:nvSpPr>
              <p:cNvPr id="37" name="Text Box 16"/>
              <p:cNvSpPr txBox="1">
                <a:spLocks noChangeArrowheads="1"/>
              </p:cNvSpPr>
              <p:nvPr/>
            </p:nvSpPr>
            <p:spPr bwMode="auto">
              <a:xfrm>
                <a:off x="697" y="2496"/>
                <a:ext cx="468" cy="288"/>
              </a:xfrm>
              <a:prstGeom prst="rect">
                <a:avLst/>
              </a:prstGeom>
              <a:noFill/>
              <a:ln w="9525">
                <a:noFill/>
                <a:miter lim="800000"/>
              </a:ln>
              <a:effectLst/>
            </p:spPr>
            <p:txBody>
              <a:bodyPr wrap="none">
                <a:spAutoFit/>
              </a:bodyPr>
              <a:lstStyle/>
              <a:p>
                <a:r>
                  <a:rPr lang="zh-CN" altLang="en-US" b="1" dirty="0"/>
                  <a:t>1011</a:t>
                </a:r>
                <a:endParaRPr lang="zh-CN" altLang="en-US" b="1" dirty="0"/>
              </a:p>
            </p:txBody>
          </p:sp>
          <p:sp>
            <p:nvSpPr>
              <p:cNvPr id="38" name="Text Box 17"/>
              <p:cNvSpPr txBox="1">
                <a:spLocks noChangeArrowheads="1"/>
              </p:cNvSpPr>
              <p:nvPr/>
            </p:nvSpPr>
            <p:spPr bwMode="auto">
              <a:xfrm>
                <a:off x="575" y="1858"/>
                <a:ext cx="468" cy="288"/>
              </a:xfrm>
              <a:prstGeom prst="rect">
                <a:avLst/>
              </a:prstGeom>
              <a:noFill/>
              <a:ln w="9525">
                <a:noFill/>
                <a:miter lim="800000"/>
              </a:ln>
              <a:effectLst/>
            </p:spPr>
            <p:txBody>
              <a:bodyPr wrap="none">
                <a:spAutoFit/>
              </a:bodyPr>
              <a:lstStyle/>
              <a:p>
                <a:r>
                  <a:rPr lang="zh-CN" altLang="en-US" b="1" dirty="0"/>
                  <a:t>1100</a:t>
                </a:r>
                <a:endParaRPr lang="zh-CN" altLang="en-US" b="1" dirty="0"/>
              </a:p>
            </p:txBody>
          </p:sp>
          <p:sp>
            <p:nvSpPr>
              <p:cNvPr id="39" name="Text Box 18"/>
              <p:cNvSpPr txBox="1">
                <a:spLocks noChangeArrowheads="1"/>
              </p:cNvSpPr>
              <p:nvPr/>
            </p:nvSpPr>
            <p:spPr bwMode="auto">
              <a:xfrm>
                <a:off x="3180" y="3264"/>
                <a:ext cx="615" cy="315"/>
              </a:xfrm>
              <a:prstGeom prst="rect">
                <a:avLst/>
              </a:prstGeom>
              <a:noFill/>
              <a:ln w="9525">
                <a:noFill/>
                <a:miter lim="800000"/>
              </a:ln>
              <a:effectLst/>
            </p:spPr>
            <p:txBody>
              <a:bodyPr wrap="none">
                <a:spAutoFit/>
              </a:bodyPr>
              <a:lstStyle/>
              <a:p>
                <a:r>
                  <a:rPr lang="zh-CN" altLang="en-US" b="1">
                    <a:solidFill>
                      <a:srgbClr val="FF0000"/>
                    </a:solidFill>
                  </a:rPr>
                  <a:t>0111</a:t>
                </a:r>
                <a:endParaRPr lang="zh-CN" altLang="en-US" b="1">
                  <a:solidFill>
                    <a:srgbClr val="FF0000"/>
                  </a:solidFill>
                </a:endParaRPr>
              </a:p>
            </p:txBody>
          </p:sp>
          <p:sp>
            <p:nvSpPr>
              <p:cNvPr id="40" name="Text Box 19"/>
              <p:cNvSpPr txBox="1">
                <a:spLocks noChangeArrowheads="1"/>
              </p:cNvSpPr>
              <p:nvPr/>
            </p:nvSpPr>
            <p:spPr bwMode="auto">
              <a:xfrm>
                <a:off x="3660" y="2976"/>
                <a:ext cx="468" cy="288"/>
              </a:xfrm>
              <a:prstGeom prst="rect">
                <a:avLst/>
              </a:prstGeom>
              <a:noFill/>
              <a:ln w="9525">
                <a:noFill/>
                <a:miter lim="800000"/>
              </a:ln>
              <a:effectLst/>
            </p:spPr>
            <p:txBody>
              <a:bodyPr wrap="none">
                <a:spAutoFit/>
              </a:bodyPr>
              <a:lstStyle/>
              <a:p>
                <a:r>
                  <a:rPr lang="zh-CN" altLang="en-US" b="1"/>
                  <a:t>0110</a:t>
                </a:r>
                <a:endParaRPr lang="zh-CN" altLang="en-US" b="1"/>
              </a:p>
            </p:txBody>
          </p:sp>
          <p:grpSp>
            <p:nvGrpSpPr>
              <p:cNvPr id="41" name="Group 20"/>
              <p:cNvGrpSpPr/>
              <p:nvPr/>
            </p:nvGrpSpPr>
            <p:grpSpPr bwMode="auto">
              <a:xfrm>
                <a:off x="1248" y="624"/>
                <a:ext cx="2880" cy="2784"/>
                <a:chOff x="1056" y="1056"/>
                <a:chExt cx="1920" cy="1920"/>
              </a:xfrm>
            </p:grpSpPr>
            <p:sp>
              <p:nvSpPr>
                <p:cNvPr id="42" name="Oval 21"/>
                <p:cNvSpPr>
                  <a:spLocks noChangeArrowheads="1"/>
                </p:cNvSpPr>
                <p:nvPr/>
              </p:nvSpPr>
              <p:spPr bwMode="auto">
                <a:xfrm>
                  <a:off x="1152" y="1152"/>
                  <a:ext cx="1728" cy="1728"/>
                </a:xfrm>
                <a:prstGeom prst="ellipse">
                  <a:avLst/>
                </a:prstGeom>
                <a:solidFill>
                  <a:schemeClr val="bg1"/>
                </a:solidFill>
                <a:ln w="19050">
                  <a:solidFill>
                    <a:schemeClr val="tx1"/>
                  </a:solidFill>
                  <a:miter lim="800000"/>
                </a:ln>
                <a:effectLst/>
              </p:spPr>
              <p:txBody>
                <a:bodyPr wrap="none" anchor="ctr"/>
                <a:lstStyle/>
                <a:p>
                  <a:endParaRPr lang="zh-CN" altLang="en-US"/>
                </a:p>
              </p:txBody>
            </p:sp>
            <p:sp>
              <p:nvSpPr>
                <p:cNvPr id="43" name="Line 22"/>
                <p:cNvSpPr>
                  <a:spLocks noChangeShapeType="1"/>
                </p:cNvSpPr>
                <p:nvPr/>
              </p:nvSpPr>
              <p:spPr bwMode="auto">
                <a:xfrm>
                  <a:off x="1056" y="2016"/>
                  <a:ext cx="1920" cy="0"/>
                </a:xfrm>
                <a:prstGeom prst="line">
                  <a:avLst/>
                </a:prstGeom>
                <a:noFill/>
                <a:ln w="19050">
                  <a:solidFill>
                    <a:schemeClr val="tx1"/>
                  </a:solidFill>
                  <a:miter lim="800000"/>
                </a:ln>
                <a:effectLst/>
              </p:spPr>
              <p:txBody>
                <a:bodyPr wrap="none"/>
                <a:lstStyle/>
                <a:p>
                  <a:endParaRPr lang="zh-CN" altLang="en-US"/>
                </a:p>
              </p:txBody>
            </p:sp>
            <p:sp>
              <p:nvSpPr>
                <p:cNvPr id="44" name="Line 23"/>
                <p:cNvSpPr>
                  <a:spLocks noChangeShapeType="1"/>
                </p:cNvSpPr>
                <p:nvPr/>
              </p:nvSpPr>
              <p:spPr bwMode="auto">
                <a:xfrm>
                  <a:off x="2016" y="1056"/>
                  <a:ext cx="0" cy="1920"/>
                </a:xfrm>
                <a:prstGeom prst="line">
                  <a:avLst/>
                </a:prstGeom>
                <a:noFill/>
                <a:ln w="19050">
                  <a:solidFill>
                    <a:schemeClr val="tx1"/>
                  </a:solidFill>
                  <a:miter lim="800000"/>
                </a:ln>
                <a:effectLst/>
              </p:spPr>
              <p:txBody>
                <a:bodyPr wrap="none"/>
                <a:lstStyle/>
                <a:p>
                  <a:endParaRPr lang="zh-CN" altLang="en-US"/>
                </a:p>
              </p:txBody>
            </p:sp>
            <p:sp>
              <p:nvSpPr>
                <p:cNvPr id="45" name="Line 24"/>
                <p:cNvSpPr>
                  <a:spLocks noChangeShapeType="1"/>
                </p:cNvSpPr>
                <p:nvPr/>
              </p:nvSpPr>
              <p:spPr bwMode="auto">
                <a:xfrm>
                  <a:off x="1344" y="1344"/>
                  <a:ext cx="1344" cy="1344"/>
                </a:xfrm>
                <a:prstGeom prst="line">
                  <a:avLst/>
                </a:prstGeom>
                <a:noFill/>
                <a:ln w="19050">
                  <a:solidFill>
                    <a:schemeClr val="tx1"/>
                  </a:solidFill>
                  <a:miter lim="800000"/>
                </a:ln>
                <a:effectLst/>
              </p:spPr>
              <p:txBody>
                <a:bodyPr wrap="none"/>
                <a:lstStyle/>
                <a:p>
                  <a:endParaRPr lang="zh-CN" altLang="en-US"/>
                </a:p>
              </p:txBody>
            </p:sp>
            <p:sp>
              <p:nvSpPr>
                <p:cNvPr id="46" name="Line 25"/>
                <p:cNvSpPr>
                  <a:spLocks noChangeShapeType="1"/>
                </p:cNvSpPr>
                <p:nvPr/>
              </p:nvSpPr>
              <p:spPr bwMode="auto">
                <a:xfrm flipH="1">
                  <a:off x="1344" y="1344"/>
                  <a:ext cx="1344" cy="1344"/>
                </a:xfrm>
                <a:prstGeom prst="line">
                  <a:avLst/>
                </a:prstGeom>
                <a:noFill/>
                <a:ln w="19050">
                  <a:solidFill>
                    <a:schemeClr val="tx1"/>
                  </a:solidFill>
                  <a:miter lim="800000"/>
                </a:ln>
                <a:effectLst/>
              </p:spPr>
              <p:txBody>
                <a:bodyPr wrap="none"/>
                <a:lstStyle/>
                <a:p>
                  <a:endParaRPr lang="zh-CN" altLang="en-US"/>
                </a:p>
              </p:txBody>
            </p:sp>
            <p:sp>
              <p:nvSpPr>
                <p:cNvPr id="47" name="Line 26"/>
                <p:cNvSpPr>
                  <a:spLocks noChangeShapeType="1"/>
                </p:cNvSpPr>
                <p:nvPr/>
              </p:nvSpPr>
              <p:spPr bwMode="auto">
                <a:xfrm>
                  <a:off x="1152" y="1680"/>
                  <a:ext cx="1728" cy="672"/>
                </a:xfrm>
                <a:prstGeom prst="line">
                  <a:avLst/>
                </a:prstGeom>
                <a:noFill/>
                <a:ln w="19050">
                  <a:solidFill>
                    <a:schemeClr val="tx1"/>
                  </a:solidFill>
                  <a:miter lim="800000"/>
                </a:ln>
                <a:effectLst/>
              </p:spPr>
              <p:txBody>
                <a:bodyPr wrap="none"/>
                <a:lstStyle/>
                <a:p>
                  <a:endParaRPr lang="zh-CN" altLang="en-US"/>
                </a:p>
              </p:txBody>
            </p:sp>
            <p:sp>
              <p:nvSpPr>
                <p:cNvPr id="48" name="Line 27"/>
                <p:cNvSpPr>
                  <a:spLocks noChangeShapeType="1"/>
                </p:cNvSpPr>
                <p:nvPr/>
              </p:nvSpPr>
              <p:spPr bwMode="auto">
                <a:xfrm>
                  <a:off x="1680" y="1152"/>
                  <a:ext cx="720" cy="1728"/>
                </a:xfrm>
                <a:prstGeom prst="line">
                  <a:avLst/>
                </a:prstGeom>
                <a:noFill/>
                <a:ln w="19050">
                  <a:solidFill>
                    <a:schemeClr val="tx1"/>
                  </a:solidFill>
                  <a:miter lim="800000"/>
                </a:ln>
                <a:effectLst/>
              </p:spPr>
              <p:txBody>
                <a:bodyPr wrap="none"/>
                <a:lstStyle/>
                <a:p>
                  <a:endParaRPr lang="zh-CN" altLang="en-US"/>
                </a:p>
              </p:txBody>
            </p:sp>
            <p:sp>
              <p:nvSpPr>
                <p:cNvPr id="49" name="Line 28"/>
                <p:cNvSpPr>
                  <a:spLocks noChangeShapeType="1"/>
                </p:cNvSpPr>
                <p:nvPr/>
              </p:nvSpPr>
              <p:spPr bwMode="auto">
                <a:xfrm flipH="1">
                  <a:off x="1680" y="1152"/>
                  <a:ext cx="672" cy="1728"/>
                </a:xfrm>
                <a:prstGeom prst="line">
                  <a:avLst/>
                </a:prstGeom>
                <a:noFill/>
                <a:ln w="19050">
                  <a:solidFill>
                    <a:schemeClr val="tx1"/>
                  </a:solidFill>
                  <a:miter lim="800000"/>
                </a:ln>
                <a:effectLst/>
              </p:spPr>
              <p:txBody>
                <a:bodyPr wrap="none"/>
                <a:lstStyle/>
                <a:p>
                  <a:endParaRPr lang="zh-CN" altLang="en-US"/>
                </a:p>
              </p:txBody>
            </p:sp>
            <p:sp>
              <p:nvSpPr>
                <p:cNvPr id="50" name="Line 29"/>
                <p:cNvSpPr>
                  <a:spLocks noChangeShapeType="1"/>
                </p:cNvSpPr>
                <p:nvPr/>
              </p:nvSpPr>
              <p:spPr bwMode="auto">
                <a:xfrm flipV="1">
                  <a:off x="1152" y="1632"/>
                  <a:ext cx="1728" cy="768"/>
                </a:xfrm>
                <a:prstGeom prst="line">
                  <a:avLst/>
                </a:prstGeom>
                <a:noFill/>
                <a:ln w="19050">
                  <a:solidFill>
                    <a:schemeClr val="tx1"/>
                  </a:solidFill>
                  <a:miter lim="800000"/>
                </a:ln>
                <a:effectLst/>
              </p:spPr>
              <p:txBody>
                <a:bodyPr wrap="none"/>
                <a:lstStyle/>
                <a:p>
                  <a:endParaRPr lang="zh-CN" altLang="en-US"/>
                </a:p>
              </p:txBody>
            </p:sp>
            <p:sp>
              <p:nvSpPr>
                <p:cNvPr id="51" name="Oval 30"/>
                <p:cNvSpPr>
                  <a:spLocks noChangeArrowheads="1"/>
                </p:cNvSpPr>
                <p:nvPr/>
              </p:nvSpPr>
              <p:spPr bwMode="auto">
                <a:xfrm>
                  <a:off x="1248" y="1248"/>
                  <a:ext cx="1536" cy="1536"/>
                </a:xfrm>
                <a:prstGeom prst="ellipse">
                  <a:avLst/>
                </a:prstGeom>
                <a:solidFill>
                  <a:schemeClr val="bg1"/>
                </a:solidFill>
                <a:ln w="19050">
                  <a:noFill/>
                  <a:miter lim="800000"/>
                </a:ln>
                <a:effectLst/>
              </p:spPr>
              <p:txBody>
                <a:bodyPr wrap="none" anchor="ctr"/>
                <a:lstStyle/>
                <a:p>
                  <a:endParaRPr lang="zh-CN" altLang="en-US"/>
                </a:p>
              </p:txBody>
            </p:sp>
          </p:grpSp>
        </p:grpSp>
        <p:sp>
          <p:nvSpPr>
            <p:cNvPr id="9" name="Text Box 31"/>
            <p:cNvSpPr txBox="1">
              <a:spLocks noChangeArrowheads="1"/>
            </p:cNvSpPr>
            <p:nvPr/>
          </p:nvSpPr>
          <p:spPr bwMode="auto">
            <a:xfrm>
              <a:off x="2536" y="912"/>
              <a:ext cx="296" cy="288"/>
            </a:xfrm>
            <a:prstGeom prst="rect">
              <a:avLst/>
            </a:prstGeom>
            <a:noFill/>
            <a:ln w="9525">
              <a:noFill/>
              <a:miter lim="800000"/>
            </a:ln>
            <a:effectLst/>
          </p:spPr>
          <p:txBody>
            <a:bodyPr wrap="none">
              <a:spAutoFit/>
            </a:bodyPr>
            <a:lstStyle/>
            <a:p>
              <a:r>
                <a:rPr lang="zh-CN" altLang="en-US" b="1"/>
                <a:t>+0</a:t>
              </a:r>
              <a:endParaRPr lang="zh-CN" altLang="en-US" b="1"/>
            </a:p>
          </p:txBody>
        </p:sp>
        <p:sp>
          <p:nvSpPr>
            <p:cNvPr id="10" name="Text Box 32"/>
            <p:cNvSpPr txBox="1">
              <a:spLocks noChangeArrowheads="1"/>
            </p:cNvSpPr>
            <p:nvPr/>
          </p:nvSpPr>
          <p:spPr bwMode="auto">
            <a:xfrm>
              <a:off x="2920" y="960"/>
              <a:ext cx="296" cy="288"/>
            </a:xfrm>
            <a:prstGeom prst="rect">
              <a:avLst/>
            </a:prstGeom>
            <a:noFill/>
            <a:ln w="9525">
              <a:noFill/>
              <a:miter lim="800000"/>
            </a:ln>
            <a:effectLst/>
          </p:spPr>
          <p:txBody>
            <a:bodyPr wrap="none">
              <a:spAutoFit/>
            </a:bodyPr>
            <a:lstStyle/>
            <a:p>
              <a:r>
                <a:rPr lang="zh-CN" altLang="en-US" b="1"/>
                <a:t>+1</a:t>
              </a:r>
              <a:endParaRPr lang="zh-CN" altLang="en-US" b="1"/>
            </a:p>
          </p:txBody>
        </p:sp>
        <p:sp>
          <p:nvSpPr>
            <p:cNvPr id="11" name="Text Box 33"/>
            <p:cNvSpPr txBox="1">
              <a:spLocks noChangeArrowheads="1"/>
            </p:cNvSpPr>
            <p:nvPr/>
          </p:nvSpPr>
          <p:spPr bwMode="auto">
            <a:xfrm>
              <a:off x="3264" y="1200"/>
              <a:ext cx="296" cy="288"/>
            </a:xfrm>
            <a:prstGeom prst="rect">
              <a:avLst/>
            </a:prstGeom>
            <a:noFill/>
            <a:ln w="9525">
              <a:noFill/>
              <a:miter lim="800000"/>
            </a:ln>
            <a:effectLst/>
          </p:spPr>
          <p:txBody>
            <a:bodyPr wrap="none">
              <a:spAutoFit/>
            </a:bodyPr>
            <a:lstStyle/>
            <a:p>
              <a:r>
                <a:rPr lang="zh-CN" altLang="en-US" b="1"/>
                <a:t>+2</a:t>
              </a:r>
              <a:endParaRPr lang="zh-CN" altLang="en-US" b="1"/>
            </a:p>
          </p:txBody>
        </p:sp>
        <p:sp>
          <p:nvSpPr>
            <p:cNvPr id="12" name="Text Box 34"/>
            <p:cNvSpPr txBox="1">
              <a:spLocks noChangeArrowheads="1"/>
            </p:cNvSpPr>
            <p:nvPr/>
          </p:nvSpPr>
          <p:spPr bwMode="auto">
            <a:xfrm>
              <a:off x="3456" y="1488"/>
              <a:ext cx="296" cy="288"/>
            </a:xfrm>
            <a:prstGeom prst="rect">
              <a:avLst/>
            </a:prstGeom>
            <a:noFill/>
            <a:ln w="9525">
              <a:noFill/>
              <a:miter lim="800000"/>
            </a:ln>
            <a:effectLst/>
          </p:spPr>
          <p:txBody>
            <a:bodyPr wrap="none">
              <a:spAutoFit/>
            </a:bodyPr>
            <a:lstStyle/>
            <a:p>
              <a:r>
                <a:rPr lang="zh-CN" altLang="en-US" b="1"/>
                <a:t>+3</a:t>
              </a:r>
              <a:endParaRPr lang="zh-CN" altLang="en-US" b="1"/>
            </a:p>
          </p:txBody>
        </p:sp>
        <p:sp>
          <p:nvSpPr>
            <p:cNvPr id="13" name="Text Box 35"/>
            <p:cNvSpPr txBox="1">
              <a:spLocks noChangeArrowheads="1"/>
            </p:cNvSpPr>
            <p:nvPr/>
          </p:nvSpPr>
          <p:spPr bwMode="auto">
            <a:xfrm>
              <a:off x="3552" y="1872"/>
              <a:ext cx="296" cy="288"/>
            </a:xfrm>
            <a:prstGeom prst="rect">
              <a:avLst/>
            </a:prstGeom>
            <a:noFill/>
            <a:ln w="9525">
              <a:noFill/>
              <a:miter lim="800000"/>
            </a:ln>
            <a:effectLst/>
          </p:spPr>
          <p:txBody>
            <a:bodyPr wrap="none">
              <a:spAutoFit/>
            </a:bodyPr>
            <a:lstStyle/>
            <a:p>
              <a:r>
                <a:rPr lang="zh-CN" altLang="en-US" b="1"/>
                <a:t>+4</a:t>
              </a:r>
              <a:endParaRPr lang="zh-CN" altLang="en-US" b="1"/>
            </a:p>
          </p:txBody>
        </p:sp>
        <p:sp>
          <p:nvSpPr>
            <p:cNvPr id="14" name="Text Box 36"/>
            <p:cNvSpPr txBox="1">
              <a:spLocks noChangeArrowheads="1"/>
            </p:cNvSpPr>
            <p:nvPr/>
          </p:nvSpPr>
          <p:spPr bwMode="auto">
            <a:xfrm>
              <a:off x="3496" y="2256"/>
              <a:ext cx="296" cy="288"/>
            </a:xfrm>
            <a:prstGeom prst="rect">
              <a:avLst/>
            </a:prstGeom>
            <a:noFill/>
            <a:ln w="9525">
              <a:noFill/>
              <a:miter lim="800000"/>
            </a:ln>
            <a:effectLst/>
          </p:spPr>
          <p:txBody>
            <a:bodyPr wrap="none">
              <a:spAutoFit/>
            </a:bodyPr>
            <a:lstStyle/>
            <a:p>
              <a:r>
                <a:rPr lang="zh-CN" altLang="en-US" b="1"/>
                <a:t>+5</a:t>
              </a:r>
              <a:endParaRPr lang="zh-CN" altLang="en-US" b="1"/>
            </a:p>
          </p:txBody>
        </p:sp>
        <p:sp>
          <p:nvSpPr>
            <p:cNvPr id="15" name="Text Box 37"/>
            <p:cNvSpPr txBox="1">
              <a:spLocks noChangeArrowheads="1"/>
            </p:cNvSpPr>
            <p:nvPr/>
          </p:nvSpPr>
          <p:spPr bwMode="auto">
            <a:xfrm>
              <a:off x="2523" y="2832"/>
              <a:ext cx="402" cy="315"/>
            </a:xfrm>
            <a:prstGeom prst="rect">
              <a:avLst/>
            </a:prstGeom>
            <a:noFill/>
            <a:ln w="9525">
              <a:noFill/>
              <a:miter lim="800000"/>
            </a:ln>
            <a:effectLst/>
          </p:spPr>
          <p:txBody>
            <a:bodyPr wrap="none">
              <a:spAutoFit/>
            </a:bodyPr>
            <a:lstStyle/>
            <a:p>
              <a:r>
                <a:rPr lang="zh-CN" altLang="en-US" b="1">
                  <a:solidFill>
                    <a:srgbClr val="FF0000"/>
                  </a:solidFill>
                  <a:sym typeface="Symbol" panose="05050102010706020507" pitchFamily="18" charset="2"/>
                </a:rPr>
                <a:t></a:t>
              </a:r>
              <a:r>
                <a:rPr lang="zh-CN" altLang="en-US" b="1">
                  <a:solidFill>
                    <a:srgbClr val="FF0000"/>
                  </a:solidFill>
                </a:rPr>
                <a:t>8</a:t>
              </a:r>
              <a:endParaRPr lang="zh-CN" altLang="en-US" b="1">
                <a:solidFill>
                  <a:srgbClr val="FF0000"/>
                </a:solidFill>
              </a:endParaRPr>
            </a:p>
          </p:txBody>
        </p:sp>
        <p:sp>
          <p:nvSpPr>
            <p:cNvPr id="16" name="Text Box 38"/>
            <p:cNvSpPr txBox="1">
              <a:spLocks noChangeArrowheads="1"/>
            </p:cNvSpPr>
            <p:nvPr/>
          </p:nvSpPr>
          <p:spPr bwMode="auto">
            <a:xfrm>
              <a:off x="2139" y="2784"/>
              <a:ext cx="309" cy="288"/>
            </a:xfrm>
            <a:prstGeom prst="rect">
              <a:avLst/>
            </a:prstGeom>
            <a:noFill/>
            <a:ln w="9525">
              <a:noFill/>
              <a:miter lim="800000"/>
            </a:ln>
            <a:effectLst/>
          </p:spPr>
          <p:txBody>
            <a:bodyPr wrap="none">
              <a:spAutoFit/>
            </a:bodyPr>
            <a:lstStyle/>
            <a:p>
              <a:r>
                <a:rPr lang="zh-CN" altLang="en-US" b="1">
                  <a:sym typeface="Symbol" panose="05050102010706020507" pitchFamily="18" charset="2"/>
                </a:rPr>
                <a:t>7</a:t>
              </a:r>
              <a:endParaRPr lang="zh-CN" altLang="en-US" b="1">
                <a:sym typeface="Symbol" panose="05050102010706020507" pitchFamily="18" charset="2"/>
              </a:endParaRPr>
            </a:p>
          </p:txBody>
        </p:sp>
        <p:sp>
          <p:nvSpPr>
            <p:cNvPr id="17" name="Text Box 39"/>
            <p:cNvSpPr txBox="1">
              <a:spLocks noChangeArrowheads="1"/>
            </p:cNvSpPr>
            <p:nvPr/>
          </p:nvSpPr>
          <p:spPr bwMode="auto">
            <a:xfrm>
              <a:off x="1851" y="2544"/>
              <a:ext cx="309" cy="288"/>
            </a:xfrm>
            <a:prstGeom prst="rect">
              <a:avLst/>
            </a:prstGeom>
            <a:noFill/>
            <a:ln w="9525">
              <a:noFill/>
              <a:miter lim="800000"/>
            </a:ln>
            <a:effectLst/>
          </p:spPr>
          <p:txBody>
            <a:bodyPr wrap="none">
              <a:spAutoFit/>
            </a:bodyPr>
            <a:lstStyle/>
            <a:p>
              <a:r>
                <a:rPr lang="zh-CN" altLang="en-US" b="1">
                  <a:sym typeface="Symbol" panose="05050102010706020507" pitchFamily="18" charset="2"/>
                </a:rPr>
                <a:t>6</a:t>
              </a:r>
              <a:endParaRPr lang="zh-CN" altLang="en-US" b="1">
                <a:sym typeface="Symbol" panose="05050102010706020507" pitchFamily="18" charset="2"/>
              </a:endParaRPr>
            </a:p>
          </p:txBody>
        </p:sp>
        <p:sp>
          <p:nvSpPr>
            <p:cNvPr id="18" name="Text Box 40"/>
            <p:cNvSpPr txBox="1">
              <a:spLocks noChangeArrowheads="1"/>
            </p:cNvSpPr>
            <p:nvPr/>
          </p:nvSpPr>
          <p:spPr bwMode="auto">
            <a:xfrm>
              <a:off x="1611" y="1488"/>
              <a:ext cx="309" cy="288"/>
            </a:xfrm>
            <a:prstGeom prst="rect">
              <a:avLst/>
            </a:prstGeom>
            <a:noFill/>
            <a:ln w="9525">
              <a:noFill/>
              <a:miter lim="800000"/>
            </a:ln>
            <a:effectLst/>
          </p:spPr>
          <p:txBody>
            <a:bodyPr wrap="none">
              <a:spAutoFit/>
            </a:bodyPr>
            <a:lstStyle/>
            <a:p>
              <a:r>
                <a:rPr lang="zh-CN" altLang="en-US" b="1">
                  <a:sym typeface="Symbol" panose="05050102010706020507" pitchFamily="18" charset="2"/>
                </a:rPr>
                <a:t>3</a:t>
              </a:r>
              <a:endParaRPr lang="zh-CN" altLang="en-US" b="1">
                <a:sym typeface="Symbol" panose="05050102010706020507" pitchFamily="18" charset="2"/>
              </a:endParaRPr>
            </a:p>
          </p:txBody>
        </p:sp>
        <p:sp>
          <p:nvSpPr>
            <p:cNvPr id="19" name="Text Box 41"/>
            <p:cNvSpPr txBox="1">
              <a:spLocks noChangeArrowheads="1"/>
            </p:cNvSpPr>
            <p:nvPr/>
          </p:nvSpPr>
          <p:spPr bwMode="auto">
            <a:xfrm>
              <a:off x="2139" y="960"/>
              <a:ext cx="309" cy="288"/>
            </a:xfrm>
            <a:prstGeom prst="rect">
              <a:avLst/>
            </a:prstGeom>
            <a:noFill/>
            <a:ln w="9525">
              <a:noFill/>
              <a:miter lim="800000"/>
            </a:ln>
            <a:effectLst/>
          </p:spPr>
          <p:txBody>
            <a:bodyPr wrap="none">
              <a:spAutoFit/>
            </a:bodyPr>
            <a:lstStyle/>
            <a:p>
              <a:r>
                <a:rPr lang="zh-CN" altLang="en-US" b="1">
                  <a:sym typeface="Symbol" panose="05050102010706020507" pitchFamily="18" charset="2"/>
                </a:rPr>
                <a:t></a:t>
              </a:r>
              <a:r>
                <a:rPr lang="zh-CN" altLang="en-US" b="1"/>
                <a:t>1</a:t>
              </a:r>
              <a:endParaRPr lang="zh-CN" altLang="en-US" b="1"/>
            </a:p>
          </p:txBody>
        </p:sp>
        <p:sp>
          <p:nvSpPr>
            <p:cNvPr id="20" name="Text Box 42"/>
            <p:cNvSpPr txBox="1">
              <a:spLocks noChangeArrowheads="1"/>
            </p:cNvSpPr>
            <p:nvPr/>
          </p:nvSpPr>
          <p:spPr bwMode="auto">
            <a:xfrm>
              <a:off x="1776" y="1152"/>
              <a:ext cx="309" cy="288"/>
            </a:xfrm>
            <a:prstGeom prst="rect">
              <a:avLst/>
            </a:prstGeom>
            <a:noFill/>
            <a:ln w="9525">
              <a:noFill/>
              <a:miter lim="800000"/>
            </a:ln>
            <a:effectLst/>
          </p:spPr>
          <p:txBody>
            <a:bodyPr wrap="none">
              <a:spAutoFit/>
            </a:bodyPr>
            <a:lstStyle/>
            <a:p>
              <a:r>
                <a:rPr lang="zh-CN" altLang="en-US" b="1">
                  <a:sym typeface="Symbol" panose="05050102010706020507" pitchFamily="18" charset="2"/>
                </a:rPr>
                <a:t>2</a:t>
              </a:r>
              <a:endParaRPr lang="zh-CN" altLang="en-US" b="1">
                <a:sym typeface="Symbol" panose="05050102010706020507" pitchFamily="18" charset="2"/>
              </a:endParaRPr>
            </a:p>
          </p:txBody>
        </p:sp>
        <p:sp>
          <p:nvSpPr>
            <p:cNvPr id="21" name="Text Box 43"/>
            <p:cNvSpPr txBox="1">
              <a:spLocks noChangeArrowheads="1"/>
            </p:cNvSpPr>
            <p:nvPr/>
          </p:nvSpPr>
          <p:spPr bwMode="auto">
            <a:xfrm>
              <a:off x="1632" y="2256"/>
              <a:ext cx="309" cy="288"/>
            </a:xfrm>
            <a:prstGeom prst="rect">
              <a:avLst/>
            </a:prstGeom>
            <a:noFill/>
            <a:ln w="9525">
              <a:noFill/>
              <a:miter lim="800000"/>
            </a:ln>
            <a:effectLst/>
          </p:spPr>
          <p:txBody>
            <a:bodyPr wrap="none">
              <a:spAutoFit/>
            </a:bodyPr>
            <a:lstStyle/>
            <a:p>
              <a:r>
                <a:rPr lang="zh-CN" altLang="en-US" b="1">
                  <a:sym typeface="Symbol" panose="05050102010706020507" pitchFamily="18" charset="2"/>
                </a:rPr>
                <a:t>5</a:t>
              </a:r>
              <a:endParaRPr lang="zh-CN" altLang="en-US" b="1">
                <a:sym typeface="Symbol" panose="05050102010706020507" pitchFamily="18" charset="2"/>
              </a:endParaRPr>
            </a:p>
          </p:txBody>
        </p:sp>
        <p:sp>
          <p:nvSpPr>
            <p:cNvPr id="22" name="Text Box 44"/>
            <p:cNvSpPr txBox="1">
              <a:spLocks noChangeArrowheads="1"/>
            </p:cNvSpPr>
            <p:nvPr/>
          </p:nvSpPr>
          <p:spPr bwMode="auto">
            <a:xfrm>
              <a:off x="1536" y="1872"/>
              <a:ext cx="492" cy="413"/>
            </a:xfrm>
            <a:prstGeom prst="rect">
              <a:avLst/>
            </a:prstGeom>
            <a:noFill/>
            <a:ln w="9525">
              <a:noFill/>
              <a:miter lim="800000"/>
            </a:ln>
            <a:effectLst/>
          </p:spPr>
          <p:txBody>
            <a:bodyPr wrap="square">
              <a:spAutoFit/>
            </a:bodyPr>
            <a:lstStyle/>
            <a:p>
              <a:r>
                <a:rPr lang="zh-CN" altLang="en-US" b="1" dirty="0">
                  <a:sym typeface="Symbol" panose="05050102010706020507" pitchFamily="18" charset="2"/>
                </a:rPr>
                <a:t>4</a:t>
              </a:r>
              <a:endParaRPr lang="zh-CN" altLang="en-US" b="1" dirty="0">
                <a:sym typeface="Symbol" panose="05050102010706020507" pitchFamily="18" charset="2"/>
              </a:endParaRPr>
            </a:p>
          </p:txBody>
        </p:sp>
        <p:sp>
          <p:nvSpPr>
            <p:cNvPr id="23" name="Text Box 45"/>
            <p:cNvSpPr txBox="1">
              <a:spLocks noChangeArrowheads="1"/>
            </p:cNvSpPr>
            <p:nvPr/>
          </p:nvSpPr>
          <p:spPr bwMode="auto">
            <a:xfrm>
              <a:off x="2920" y="2784"/>
              <a:ext cx="410" cy="315"/>
            </a:xfrm>
            <a:prstGeom prst="rect">
              <a:avLst/>
            </a:prstGeom>
            <a:noFill/>
            <a:ln w="9525">
              <a:noFill/>
              <a:miter lim="800000"/>
            </a:ln>
            <a:effectLst/>
          </p:spPr>
          <p:txBody>
            <a:bodyPr wrap="none">
              <a:spAutoFit/>
            </a:bodyPr>
            <a:lstStyle/>
            <a:p>
              <a:r>
                <a:rPr lang="zh-CN" altLang="en-US" b="1">
                  <a:solidFill>
                    <a:srgbClr val="FF0000"/>
                  </a:solidFill>
                </a:rPr>
                <a:t>+7</a:t>
              </a:r>
              <a:endParaRPr lang="zh-CN" altLang="en-US" b="1">
                <a:solidFill>
                  <a:srgbClr val="FF0000"/>
                </a:solidFill>
              </a:endParaRPr>
            </a:p>
          </p:txBody>
        </p:sp>
        <p:sp>
          <p:nvSpPr>
            <p:cNvPr id="24" name="Text Box 46"/>
            <p:cNvSpPr txBox="1">
              <a:spLocks noChangeArrowheads="1"/>
            </p:cNvSpPr>
            <p:nvPr/>
          </p:nvSpPr>
          <p:spPr bwMode="auto">
            <a:xfrm>
              <a:off x="3256" y="2544"/>
              <a:ext cx="296" cy="288"/>
            </a:xfrm>
            <a:prstGeom prst="rect">
              <a:avLst/>
            </a:prstGeom>
            <a:noFill/>
            <a:ln w="9525">
              <a:noFill/>
              <a:miter lim="800000"/>
            </a:ln>
            <a:effectLst/>
          </p:spPr>
          <p:txBody>
            <a:bodyPr wrap="none">
              <a:spAutoFit/>
            </a:bodyPr>
            <a:lstStyle/>
            <a:p>
              <a:r>
                <a:rPr lang="zh-CN" altLang="en-US" b="1"/>
                <a:t>+6</a:t>
              </a:r>
              <a:endParaRPr lang="zh-CN" altLang="en-US"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47530"/>
            <a:ext cx="6905625" cy="742950"/>
          </a:xfrm>
        </p:spPr>
        <p:txBody>
          <a:bodyPr/>
          <a:lstStyle/>
          <a:p>
            <a:r>
              <a:rPr lang="zh-CN" altLang="en-US" sz="3600" dirty="0"/>
              <a:t>负二进制数补码的计算方法</a:t>
            </a:r>
            <a:endParaRPr lang="zh-CN" altLang="en-US" sz="3600" dirty="0"/>
          </a:p>
        </p:txBody>
      </p:sp>
      <p:sp>
        <p:nvSpPr>
          <p:cNvPr id="4" name="日期占位符 3"/>
          <p:cNvSpPr>
            <a:spLocks noGrp="1"/>
          </p:cNvSpPr>
          <p:nvPr>
            <p:ph type="dt" sz="half" idx="10"/>
          </p:nvPr>
        </p:nvSpPr>
        <p:spPr/>
        <p:txBody>
          <a:bodyPr/>
          <a:lstStyle/>
          <a:p>
            <a:pPr>
              <a:defRPr/>
            </a:pPr>
            <a:fld id="{16473726-B008-4A9E-8FC9-5BCEF794997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
        <p:nvSpPr>
          <p:cNvPr id="7" name="Rectangle 4"/>
          <p:cNvSpPr>
            <a:spLocks noChangeArrowheads="1"/>
          </p:cNvSpPr>
          <p:nvPr/>
        </p:nvSpPr>
        <p:spPr bwMode="auto">
          <a:xfrm>
            <a:off x="251520" y="1220866"/>
            <a:ext cx="8892480" cy="424199"/>
          </a:xfrm>
          <a:prstGeom prst="rect">
            <a:avLst/>
          </a:prstGeom>
          <a:solidFill>
            <a:schemeClr val="accent1">
              <a:lumMod val="20000"/>
              <a:lumOff val="80000"/>
            </a:schemeClr>
          </a:solidFill>
          <a:ln w="9525" algn="ctr">
            <a:noFill/>
            <a:miter lim="800000"/>
          </a:ln>
        </p:spPr>
        <p:txBody>
          <a:bodyPr/>
          <a:lstStyle/>
          <a:p>
            <a:pPr marL="469900" indent="-469900">
              <a:lnSpc>
                <a:spcPct val="90000"/>
              </a:lnSpc>
              <a:spcBef>
                <a:spcPct val="20000"/>
              </a:spcBef>
              <a:buClr>
                <a:schemeClr val="accent2"/>
              </a:buClr>
              <a:buFont typeface="Wingdings" panose="05000000000000000000" pitchFamily="2" charset="2"/>
              <a:buNone/>
            </a:pPr>
            <a:r>
              <a:rPr lang="zh-CN" altLang="en-US" sz="2400" dirty="0"/>
              <a:t>第一种，一个</a:t>
            </a:r>
            <a:r>
              <a:rPr lang="en-US" altLang="zh-CN" sz="2400" dirty="0"/>
              <a:t>N</a:t>
            </a:r>
            <a:r>
              <a:rPr lang="zh-CN" altLang="en-US" sz="2400" dirty="0"/>
              <a:t>位的负二进制数，其补码 </a:t>
            </a:r>
            <a:r>
              <a:rPr lang="en-US" altLang="zh-CN" sz="2400" dirty="0"/>
              <a:t>= 2</a:t>
            </a:r>
            <a:r>
              <a:rPr lang="en-US" altLang="zh-CN" sz="2400" baseline="30000" dirty="0"/>
              <a:t>N</a:t>
            </a:r>
            <a:r>
              <a:rPr lang="en-US" altLang="zh-CN" sz="2400" dirty="0"/>
              <a:t>-</a:t>
            </a:r>
            <a:r>
              <a:rPr lang="zh-CN" altLang="en-US" sz="2400" dirty="0"/>
              <a:t>二进制数的绝对值</a:t>
            </a:r>
            <a:endParaRPr lang="zh-CN" altLang="en-US" sz="2400" dirty="0"/>
          </a:p>
        </p:txBody>
      </p:sp>
      <p:sp>
        <p:nvSpPr>
          <p:cNvPr id="8" name="Text Box 15"/>
          <p:cNvSpPr txBox="1">
            <a:spLocks noChangeArrowheads="1"/>
          </p:cNvSpPr>
          <p:nvPr/>
        </p:nvSpPr>
        <p:spPr bwMode="auto">
          <a:xfrm>
            <a:off x="1605188" y="2723257"/>
            <a:ext cx="2016125" cy="523220"/>
          </a:xfrm>
          <a:prstGeom prst="rect">
            <a:avLst/>
          </a:prstGeom>
          <a:noFill/>
          <a:ln w="9525">
            <a:noFill/>
            <a:miter lim="800000"/>
          </a:ln>
        </p:spPr>
        <p:txBody>
          <a:bodyPr>
            <a:spAutoFit/>
          </a:bodyPr>
          <a:lstStyle/>
          <a:p>
            <a:r>
              <a:rPr lang="en-US" altLang="zh-CN" sz="2800" dirty="0">
                <a:latin typeface="Arial" panose="020B0604020202020204" pitchFamily="34" charset="0"/>
              </a:rPr>
              <a:t>01100011</a:t>
            </a:r>
            <a:endParaRPr lang="en-US" altLang="zh-CN" sz="2800" baseline="-25000" dirty="0">
              <a:latin typeface="Arial" panose="020B0604020202020204" pitchFamily="34" charset="0"/>
            </a:endParaRPr>
          </a:p>
        </p:txBody>
      </p:sp>
      <p:sp>
        <p:nvSpPr>
          <p:cNvPr id="9" name="Text Box 16"/>
          <p:cNvSpPr txBox="1">
            <a:spLocks noChangeArrowheads="1"/>
          </p:cNvSpPr>
          <p:nvPr/>
        </p:nvSpPr>
        <p:spPr bwMode="auto">
          <a:xfrm>
            <a:off x="1433738" y="2362895"/>
            <a:ext cx="2232025" cy="519112"/>
          </a:xfrm>
          <a:prstGeom prst="rect">
            <a:avLst/>
          </a:prstGeom>
          <a:noFill/>
          <a:ln w="9525">
            <a:noFill/>
            <a:miter lim="800000"/>
          </a:ln>
        </p:spPr>
        <p:txBody>
          <a:bodyPr>
            <a:spAutoFit/>
          </a:bodyPr>
          <a:lstStyle/>
          <a:p>
            <a:r>
              <a:rPr lang="en-US" altLang="zh-CN" sz="2800" dirty="0">
                <a:latin typeface="Arial" panose="020B0604020202020204" pitchFamily="34" charset="0"/>
              </a:rPr>
              <a:t>100000000</a:t>
            </a:r>
            <a:endParaRPr lang="en-US" altLang="zh-CN" sz="2800" baseline="-25000" dirty="0">
              <a:latin typeface="Arial" panose="020B0604020202020204" pitchFamily="34" charset="0"/>
            </a:endParaRPr>
          </a:p>
        </p:txBody>
      </p:sp>
      <p:sp>
        <p:nvSpPr>
          <p:cNvPr id="10" name="Line 17"/>
          <p:cNvSpPr>
            <a:spLocks noChangeShapeType="1"/>
          </p:cNvSpPr>
          <p:nvPr/>
        </p:nvSpPr>
        <p:spPr bwMode="auto">
          <a:xfrm>
            <a:off x="1433738" y="2996952"/>
            <a:ext cx="215900" cy="0"/>
          </a:xfrm>
          <a:prstGeom prst="line">
            <a:avLst/>
          </a:prstGeom>
          <a:noFill/>
          <a:ln w="28575">
            <a:solidFill>
              <a:schemeClr val="tx1"/>
            </a:solidFill>
            <a:round/>
          </a:ln>
        </p:spPr>
        <p:txBody>
          <a:bodyPr/>
          <a:lstStyle/>
          <a:p>
            <a:endParaRPr lang="zh-CN" altLang="en-US"/>
          </a:p>
        </p:txBody>
      </p:sp>
      <p:sp>
        <p:nvSpPr>
          <p:cNvPr id="11" name="Line 18"/>
          <p:cNvSpPr>
            <a:spLocks noChangeShapeType="1"/>
          </p:cNvSpPr>
          <p:nvPr/>
        </p:nvSpPr>
        <p:spPr bwMode="auto">
          <a:xfrm>
            <a:off x="1433738" y="3299520"/>
            <a:ext cx="1871663" cy="0"/>
          </a:xfrm>
          <a:prstGeom prst="line">
            <a:avLst/>
          </a:prstGeom>
          <a:noFill/>
          <a:ln w="28575">
            <a:solidFill>
              <a:schemeClr val="tx1"/>
            </a:solidFill>
            <a:round/>
          </a:ln>
        </p:spPr>
        <p:txBody>
          <a:bodyPr/>
          <a:lstStyle/>
          <a:p>
            <a:endParaRPr lang="zh-CN" altLang="en-US"/>
          </a:p>
        </p:txBody>
      </p:sp>
      <p:sp>
        <p:nvSpPr>
          <p:cNvPr id="12" name="Text Box 20"/>
          <p:cNvSpPr txBox="1">
            <a:spLocks noChangeArrowheads="1"/>
          </p:cNvSpPr>
          <p:nvPr/>
        </p:nvSpPr>
        <p:spPr bwMode="auto">
          <a:xfrm>
            <a:off x="1619476" y="3197920"/>
            <a:ext cx="1800225" cy="523220"/>
          </a:xfrm>
          <a:prstGeom prst="rect">
            <a:avLst/>
          </a:prstGeom>
          <a:noFill/>
          <a:ln w="9525">
            <a:noFill/>
            <a:miter lim="800000"/>
          </a:ln>
        </p:spPr>
        <p:txBody>
          <a:bodyPr>
            <a:spAutoFit/>
          </a:bodyPr>
          <a:lstStyle/>
          <a:p>
            <a:r>
              <a:rPr lang="en-US" altLang="zh-CN" sz="2800" dirty="0">
                <a:latin typeface="Arial" panose="020B0604020202020204" pitchFamily="34" charset="0"/>
              </a:rPr>
              <a:t>10011101</a:t>
            </a:r>
            <a:endParaRPr lang="en-US" altLang="zh-CN" sz="2800" dirty="0">
              <a:latin typeface="Arial" panose="020B0604020202020204" pitchFamily="34" charset="0"/>
            </a:endParaRPr>
          </a:p>
        </p:txBody>
      </p:sp>
      <p:sp>
        <p:nvSpPr>
          <p:cNvPr id="18" name="Text Box 28"/>
          <p:cNvSpPr txBox="1">
            <a:spLocks noChangeArrowheads="1"/>
          </p:cNvSpPr>
          <p:nvPr/>
        </p:nvSpPr>
        <p:spPr bwMode="auto">
          <a:xfrm>
            <a:off x="432007" y="1789582"/>
            <a:ext cx="4968552" cy="461665"/>
          </a:xfrm>
          <a:prstGeom prst="rect">
            <a:avLst/>
          </a:prstGeom>
          <a:noFill/>
          <a:ln w="9525">
            <a:noFill/>
            <a:miter lim="800000"/>
          </a:ln>
        </p:spPr>
        <p:txBody>
          <a:bodyPr wrap="square">
            <a:spAutoFit/>
          </a:bodyPr>
          <a:lstStyle/>
          <a:p>
            <a:r>
              <a:rPr lang="zh-CN" altLang="en-US" sz="2400" dirty="0">
                <a:latin typeface="Arial" panose="020B0604020202020204" pitchFamily="34" charset="0"/>
              </a:rPr>
              <a:t>例如：</a:t>
            </a:r>
            <a:r>
              <a:rPr lang="en-US" altLang="zh-CN" sz="2400" dirty="0">
                <a:latin typeface="Arial" panose="020B0604020202020204" pitchFamily="34" charset="0"/>
              </a:rPr>
              <a:t>-99</a:t>
            </a:r>
            <a:r>
              <a:rPr lang="zh-CN" altLang="en-US" sz="2400" dirty="0">
                <a:latin typeface="Arial" panose="020B0604020202020204" pitchFamily="34" charset="0"/>
              </a:rPr>
              <a:t>的</a:t>
            </a:r>
            <a:r>
              <a:rPr lang="en-US" altLang="zh-CN" sz="2400" dirty="0">
                <a:latin typeface="Arial" panose="020B0604020202020204" pitchFamily="34" charset="0"/>
              </a:rPr>
              <a:t>8</a:t>
            </a:r>
            <a:r>
              <a:rPr lang="zh-CN" altLang="en-US" sz="2400" dirty="0">
                <a:latin typeface="Arial" panose="020B0604020202020204" pitchFamily="34" charset="0"/>
              </a:rPr>
              <a:t>位二进制补码表示为：</a:t>
            </a:r>
            <a:endParaRPr lang="en-US" altLang="zh-CN" sz="2400" baseline="-25000" dirty="0">
              <a:latin typeface="Arial" panose="020B0604020202020204" pitchFamily="34" charset="0"/>
            </a:endParaRPr>
          </a:p>
        </p:txBody>
      </p:sp>
      <p:sp>
        <p:nvSpPr>
          <p:cNvPr id="19" name="Rectangle 29"/>
          <p:cNvSpPr>
            <a:spLocks noChangeArrowheads="1"/>
          </p:cNvSpPr>
          <p:nvPr/>
        </p:nvSpPr>
        <p:spPr bwMode="auto">
          <a:xfrm>
            <a:off x="5551799" y="1789581"/>
            <a:ext cx="2397434" cy="461665"/>
          </a:xfrm>
          <a:prstGeom prst="rect">
            <a:avLst/>
          </a:prstGeom>
          <a:noFill/>
          <a:ln w="9525" algn="ctr">
            <a:noFill/>
            <a:miter lim="800000"/>
          </a:ln>
        </p:spPr>
        <p:txBody>
          <a:bodyPr wrap="square">
            <a:spAutoFit/>
          </a:bodyPr>
          <a:lstStyle/>
          <a:p>
            <a:r>
              <a:rPr lang="en-US" altLang="zh-CN" sz="2400" dirty="0">
                <a:latin typeface="Arial" panose="020B0604020202020204" pitchFamily="34" charset="0"/>
              </a:rPr>
              <a:t>99=0110 0011</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sp>
        <p:nvSpPr>
          <p:cNvPr id="20" name="Rectangle 30"/>
          <p:cNvSpPr>
            <a:spLocks noChangeArrowheads="1"/>
          </p:cNvSpPr>
          <p:nvPr/>
        </p:nvSpPr>
        <p:spPr bwMode="auto">
          <a:xfrm>
            <a:off x="893988" y="3299520"/>
            <a:ext cx="755650" cy="366712"/>
          </a:xfrm>
          <a:prstGeom prst="rect">
            <a:avLst/>
          </a:prstGeom>
          <a:noFill/>
          <a:ln w="9525">
            <a:noFill/>
            <a:miter lim="800000"/>
          </a:ln>
        </p:spPr>
        <p:txBody>
          <a:bodyPr>
            <a:spAutoFit/>
          </a:bodyPr>
          <a:lstStyle/>
          <a:p>
            <a:pPr algn="r"/>
            <a:r>
              <a:rPr lang="zh-CN" altLang="en-US">
                <a:latin typeface="Arial" panose="020B0604020202020204" pitchFamily="34" charset="0"/>
              </a:rPr>
              <a:t>补码</a:t>
            </a:r>
            <a:endParaRPr lang="zh-CN" altLang="en-US">
              <a:latin typeface="Arial" panose="020B0604020202020204" pitchFamily="34" charset="0"/>
            </a:endParaRPr>
          </a:p>
        </p:txBody>
      </p:sp>
      <p:sp>
        <p:nvSpPr>
          <p:cNvPr id="22" name="Rectangle 3"/>
          <p:cNvSpPr txBox="1">
            <a:spLocks noChangeArrowheads="1"/>
          </p:cNvSpPr>
          <p:nvPr/>
        </p:nvSpPr>
        <p:spPr bwMode="auto">
          <a:xfrm>
            <a:off x="611560" y="3861048"/>
            <a:ext cx="3456384" cy="381000"/>
          </a:xfrm>
          <a:prstGeom prst="rect">
            <a:avLst/>
          </a:prstGeom>
          <a:solidFill>
            <a:schemeClr val="accent1">
              <a:lumMod val="20000"/>
              <a:lumOff val="8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宋体" panose="02010600030101010101" pitchFamily="2" charset="-122"/>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cs typeface="宋体" panose="0201060003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cs typeface="宋体" panose="0201060003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cs typeface="宋体" panose="0201060003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cs typeface="宋体" panose="0201060003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eaLnBrk="1" hangingPunct="1">
              <a:lnSpc>
                <a:spcPct val="90000"/>
              </a:lnSpc>
              <a:buNone/>
            </a:pPr>
            <a:r>
              <a:rPr lang="zh-CN" altLang="en-US" sz="2400" dirty="0"/>
              <a:t>第二种，</a:t>
            </a:r>
            <a:r>
              <a:rPr lang="zh-CN" altLang="en-US" sz="2400" b="1" dirty="0"/>
              <a:t>按位取反加一</a:t>
            </a:r>
            <a:endParaRPr lang="zh-CN" altLang="en-US" sz="2400" dirty="0"/>
          </a:p>
        </p:txBody>
      </p:sp>
      <p:sp>
        <p:nvSpPr>
          <p:cNvPr id="31" name="Text Box 20"/>
          <p:cNvSpPr txBox="1">
            <a:spLocks noChangeArrowheads="1"/>
          </p:cNvSpPr>
          <p:nvPr/>
        </p:nvSpPr>
        <p:spPr bwMode="auto">
          <a:xfrm>
            <a:off x="1629147" y="4234581"/>
            <a:ext cx="1800225" cy="519113"/>
          </a:xfrm>
          <a:prstGeom prst="rect">
            <a:avLst/>
          </a:prstGeom>
          <a:noFill/>
          <a:ln w="9525">
            <a:noFill/>
            <a:miter lim="800000"/>
          </a:ln>
        </p:spPr>
        <p:txBody>
          <a:bodyPr>
            <a:spAutoFit/>
          </a:bodyPr>
          <a:lstStyle/>
          <a:p>
            <a:r>
              <a:rPr lang="en-US" altLang="zh-CN" sz="2800" dirty="0">
                <a:latin typeface="Arial" panose="020B0604020202020204" pitchFamily="34" charset="0"/>
              </a:rPr>
              <a:t>01100011</a:t>
            </a:r>
            <a:endParaRPr lang="en-US" altLang="zh-CN" sz="2800" dirty="0">
              <a:latin typeface="Arial" panose="020B0604020202020204" pitchFamily="34" charset="0"/>
            </a:endParaRPr>
          </a:p>
        </p:txBody>
      </p:sp>
      <p:sp>
        <p:nvSpPr>
          <p:cNvPr id="32" name="Text Box 21"/>
          <p:cNvSpPr txBox="1">
            <a:spLocks noChangeArrowheads="1"/>
          </p:cNvSpPr>
          <p:nvPr/>
        </p:nvSpPr>
        <p:spPr bwMode="auto">
          <a:xfrm>
            <a:off x="1629147" y="5099769"/>
            <a:ext cx="1800225" cy="519112"/>
          </a:xfrm>
          <a:prstGeom prst="rect">
            <a:avLst/>
          </a:prstGeom>
          <a:noFill/>
          <a:ln w="9525">
            <a:noFill/>
            <a:miter lim="800000"/>
          </a:ln>
        </p:spPr>
        <p:txBody>
          <a:bodyPr>
            <a:spAutoFit/>
          </a:bodyPr>
          <a:lstStyle/>
          <a:p>
            <a:r>
              <a:rPr lang="en-US" altLang="zh-CN" sz="2800" dirty="0">
                <a:latin typeface="Arial" panose="020B0604020202020204" pitchFamily="34" charset="0"/>
              </a:rPr>
              <a:t>10011100</a:t>
            </a:r>
            <a:endParaRPr lang="en-US" altLang="zh-CN" sz="2800" dirty="0">
              <a:latin typeface="Arial" panose="020B0604020202020204" pitchFamily="34" charset="0"/>
            </a:endParaRPr>
          </a:p>
        </p:txBody>
      </p:sp>
      <p:sp>
        <p:nvSpPr>
          <p:cNvPr id="33" name="Line 22"/>
          <p:cNvSpPr>
            <a:spLocks noChangeShapeType="1"/>
          </p:cNvSpPr>
          <p:nvPr/>
        </p:nvSpPr>
        <p:spPr bwMode="auto">
          <a:xfrm>
            <a:off x="3213472" y="4739406"/>
            <a:ext cx="0" cy="360363"/>
          </a:xfrm>
          <a:prstGeom prst="line">
            <a:avLst/>
          </a:prstGeom>
          <a:noFill/>
          <a:ln w="9525">
            <a:solidFill>
              <a:schemeClr val="tx1"/>
            </a:solidFill>
            <a:round/>
            <a:tailEnd type="triangle" w="med" len="med"/>
          </a:ln>
        </p:spPr>
        <p:txBody>
          <a:bodyPr/>
          <a:lstStyle/>
          <a:p>
            <a:endParaRPr lang="zh-CN" altLang="en-US"/>
          </a:p>
        </p:txBody>
      </p:sp>
      <p:sp>
        <p:nvSpPr>
          <p:cNvPr id="34" name="Line 23"/>
          <p:cNvSpPr>
            <a:spLocks noChangeShapeType="1"/>
          </p:cNvSpPr>
          <p:nvPr/>
        </p:nvSpPr>
        <p:spPr bwMode="auto">
          <a:xfrm>
            <a:off x="3040435" y="4739406"/>
            <a:ext cx="0" cy="360363"/>
          </a:xfrm>
          <a:prstGeom prst="line">
            <a:avLst/>
          </a:prstGeom>
          <a:noFill/>
          <a:ln w="9525">
            <a:solidFill>
              <a:schemeClr val="tx1"/>
            </a:solidFill>
            <a:round/>
            <a:tailEnd type="triangle" w="med" len="med"/>
          </a:ln>
        </p:spPr>
        <p:txBody>
          <a:bodyPr/>
          <a:lstStyle/>
          <a:p>
            <a:endParaRPr lang="zh-CN" altLang="en-US"/>
          </a:p>
        </p:txBody>
      </p:sp>
      <p:sp>
        <p:nvSpPr>
          <p:cNvPr id="35" name="Line 24"/>
          <p:cNvSpPr>
            <a:spLocks noChangeShapeType="1"/>
          </p:cNvSpPr>
          <p:nvPr/>
        </p:nvSpPr>
        <p:spPr bwMode="auto">
          <a:xfrm>
            <a:off x="2824535" y="4739406"/>
            <a:ext cx="0" cy="360363"/>
          </a:xfrm>
          <a:prstGeom prst="line">
            <a:avLst/>
          </a:prstGeom>
          <a:noFill/>
          <a:ln w="9525">
            <a:solidFill>
              <a:schemeClr val="tx1"/>
            </a:solidFill>
            <a:round/>
            <a:tailEnd type="triangle" w="med" len="med"/>
          </a:ln>
        </p:spPr>
        <p:txBody>
          <a:bodyPr/>
          <a:lstStyle/>
          <a:p>
            <a:endParaRPr lang="zh-CN" altLang="en-US"/>
          </a:p>
        </p:txBody>
      </p:sp>
      <p:sp>
        <p:nvSpPr>
          <p:cNvPr id="36" name="Line 25"/>
          <p:cNvSpPr>
            <a:spLocks noChangeShapeType="1"/>
          </p:cNvSpPr>
          <p:nvPr/>
        </p:nvSpPr>
        <p:spPr bwMode="auto">
          <a:xfrm>
            <a:off x="2608635" y="4739406"/>
            <a:ext cx="0" cy="360363"/>
          </a:xfrm>
          <a:prstGeom prst="line">
            <a:avLst/>
          </a:prstGeom>
          <a:noFill/>
          <a:ln w="9525">
            <a:solidFill>
              <a:schemeClr val="tx1"/>
            </a:solidFill>
            <a:round/>
            <a:tailEnd type="triangle" w="med" len="med"/>
          </a:ln>
        </p:spPr>
        <p:txBody>
          <a:bodyPr/>
          <a:lstStyle/>
          <a:p>
            <a:endParaRPr lang="zh-CN" altLang="en-US"/>
          </a:p>
        </p:txBody>
      </p:sp>
      <p:sp>
        <p:nvSpPr>
          <p:cNvPr id="37" name="Line 26"/>
          <p:cNvSpPr>
            <a:spLocks noChangeShapeType="1"/>
          </p:cNvSpPr>
          <p:nvPr/>
        </p:nvSpPr>
        <p:spPr bwMode="auto">
          <a:xfrm>
            <a:off x="2465760" y="4739406"/>
            <a:ext cx="0" cy="360363"/>
          </a:xfrm>
          <a:prstGeom prst="line">
            <a:avLst/>
          </a:prstGeom>
          <a:noFill/>
          <a:ln w="9525">
            <a:solidFill>
              <a:schemeClr val="tx1"/>
            </a:solidFill>
            <a:round/>
            <a:tailEnd type="triangle" w="med" len="med"/>
          </a:ln>
        </p:spPr>
        <p:txBody>
          <a:bodyPr/>
          <a:lstStyle/>
          <a:p>
            <a:endParaRPr lang="zh-CN" altLang="en-US"/>
          </a:p>
        </p:txBody>
      </p:sp>
      <p:sp>
        <p:nvSpPr>
          <p:cNvPr id="38" name="Line 27"/>
          <p:cNvSpPr>
            <a:spLocks noChangeShapeType="1"/>
          </p:cNvSpPr>
          <p:nvPr/>
        </p:nvSpPr>
        <p:spPr bwMode="auto">
          <a:xfrm>
            <a:off x="2249860" y="4739406"/>
            <a:ext cx="0" cy="360363"/>
          </a:xfrm>
          <a:prstGeom prst="line">
            <a:avLst/>
          </a:prstGeom>
          <a:noFill/>
          <a:ln w="9525">
            <a:solidFill>
              <a:schemeClr val="tx1"/>
            </a:solidFill>
            <a:round/>
            <a:tailEnd type="triangle" w="med" len="med"/>
          </a:ln>
        </p:spPr>
        <p:txBody>
          <a:bodyPr/>
          <a:lstStyle/>
          <a:p>
            <a:endParaRPr lang="zh-CN" altLang="en-US"/>
          </a:p>
        </p:txBody>
      </p:sp>
      <p:sp>
        <p:nvSpPr>
          <p:cNvPr id="39" name="Line 28"/>
          <p:cNvSpPr>
            <a:spLocks noChangeShapeType="1"/>
          </p:cNvSpPr>
          <p:nvPr/>
        </p:nvSpPr>
        <p:spPr bwMode="auto">
          <a:xfrm>
            <a:off x="2033960" y="4739406"/>
            <a:ext cx="0" cy="360363"/>
          </a:xfrm>
          <a:prstGeom prst="line">
            <a:avLst/>
          </a:prstGeom>
          <a:noFill/>
          <a:ln w="9525">
            <a:solidFill>
              <a:schemeClr val="tx1"/>
            </a:solidFill>
            <a:round/>
            <a:tailEnd type="triangle" w="med" len="med"/>
          </a:ln>
        </p:spPr>
        <p:txBody>
          <a:bodyPr/>
          <a:lstStyle/>
          <a:p>
            <a:endParaRPr lang="zh-CN" altLang="en-US"/>
          </a:p>
        </p:txBody>
      </p:sp>
      <p:sp>
        <p:nvSpPr>
          <p:cNvPr id="40" name="Line 29"/>
          <p:cNvSpPr>
            <a:spLocks noChangeShapeType="1"/>
          </p:cNvSpPr>
          <p:nvPr/>
        </p:nvSpPr>
        <p:spPr bwMode="auto">
          <a:xfrm>
            <a:off x="1818060" y="4739406"/>
            <a:ext cx="0" cy="360363"/>
          </a:xfrm>
          <a:prstGeom prst="line">
            <a:avLst/>
          </a:prstGeom>
          <a:noFill/>
          <a:ln w="9525">
            <a:solidFill>
              <a:schemeClr val="tx1"/>
            </a:solidFill>
            <a:round/>
            <a:tailEnd type="triangle" w="med" len="med"/>
          </a:ln>
        </p:spPr>
        <p:txBody>
          <a:bodyPr/>
          <a:lstStyle/>
          <a:p>
            <a:endParaRPr lang="zh-CN" altLang="en-US"/>
          </a:p>
        </p:txBody>
      </p:sp>
      <p:sp>
        <p:nvSpPr>
          <p:cNvPr id="41" name="Rectangle 30"/>
          <p:cNvSpPr>
            <a:spLocks noChangeArrowheads="1"/>
          </p:cNvSpPr>
          <p:nvPr/>
        </p:nvSpPr>
        <p:spPr bwMode="auto">
          <a:xfrm>
            <a:off x="643310" y="4313956"/>
            <a:ext cx="1098550" cy="366713"/>
          </a:xfrm>
          <a:prstGeom prst="rect">
            <a:avLst/>
          </a:prstGeom>
          <a:noFill/>
          <a:ln w="9525">
            <a:noFill/>
            <a:miter lim="800000"/>
          </a:ln>
        </p:spPr>
        <p:txBody>
          <a:bodyPr wrap="none">
            <a:spAutoFit/>
          </a:bodyPr>
          <a:lstStyle/>
          <a:p>
            <a:r>
              <a:rPr lang="zh-CN" altLang="en-US" dirty="0">
                <a:latin typeface="Arial" panose="020B0604020202020204" pitchFamily="34" charset="0"/>
              </a:rPr>
              <a:t>二进制数</a:t>
            </a:r>
            <a:endParaRPr lang="zh-CN" altLang="en-US" dirty="0">
              <a:latin typeface="Arial" panose="020B0604020202020204" pitchFamily="34" charset="0"/>
            </a:endParaRPr>
          </a:p>
        </p:txBody>
      </p:sp>
      <p:sp>
        <p:nvSpPr>
          <p:cNvPr id="42" name="Rectangle 31"/>
          <p:cNvSpPr>
            <a:spLocks noChangeArrowheads="1"/>
          </p:cNvSpPr>
          <p:nvPr/>
        </p:nvSpPr>
        <p:spPr bwMode="auto">
          <a:xfrm>
            <a:off x="648072" y="6079256"/>
            <a:ext cx="971550" cy="366713"/>
          </a:xfrm>
          <a:prstGeom prst="rect">
            <a:avLst/>
          </a:prstGeom>
          <a:noFill/>
          <a:ln w="9525">
            <a:noFill/>
            <a:miter lim="800000"/>
          </a:ln>
        </p:spPr>
        <p:txBody>
          <a:bodyPr>
            <a:spAutoFit/>
          </a:bodyPr>
          <a:lstStyle/>
          <a:p>
            <a:pPr algn="r"/>
            <a:r>
              <a:rPr lang="zh-CN" altLang="en-US">
                <a:latin typeface="Arial" panose="020B0604020202020204" pitchFamily="34" charset="0"/>
              </a:rPr>
              <a:t>补码</a:t>
            </a:r>
            <a:endParaRPr lang="zh-CN" altLang="en-US">
              <a:latin typeface="Arial" panose="020B0604020202020204" pitchFamily="34" charset="0"/>
            </a:endParaRPr>
          </a:p>
        </p:txBody>
      </p:sp>
      <p:sp>
        <p:nvSpPr>
          <p:cNvPr id="43" name="Text Box 33"/>
          <p:cNvSpPr txBox="1">
            <a:spLocks noChangeArrowheads="1"/>
          </p:cNvSpPr>
          <p:nvPr/>
        </p:nvSpPr>
        <p:spPr bwMode="auto">
          <a:xfrm>
            <a:off x="1332285" y="5437906"/>
            <a:ext cx="441325" cy="641350"/>
          </a:xfrm>
          <a:prstGeom prst="rect">
            <a:avLst/>
          </a:prstGeom>
          <a:noFill/>
          <a:ln w="9525">
            <a:noFill/>
            <a:miter lim="800000"/>
          </a:ln>
        </p:spPr>
        <p:txBody>
          <a:bodyPr wrap="none">
            <a:spAutoFit/>
          </a:bodyPr>
          <a:lstStyle/>
          <a:p>
            <a:r>
              <a:rPr lang="en-US" altLang="zh-CN" sz="3600">
                <a:latin typeface="Times New Roman" panose="02020603050405020304" pitchFamily="18" charset="0"/>
                <a:cs typeface="Times New Roman" panose="02020603050405020304" pitchFamily="18" charset="0"/>
              </a:rPr>
              <a:t>+</a:t>
            </a:r>
            <a:endParaRPr lang="en-US" altLang="zh-CN" sz="3600">
              <a:latin typeface="Times New Roman" panose="02020603050405020304" pitchFamily="18" charset="0"/>
              <a:cs typeface="Times New Roman" panose="02020603050405020304" pitchFamily="18" charset="0"/>
            </a:endParaRPr>
          </a:p>
        </p:txBody>
      </p:sp>
      <p:sp>
        <p:nvSpPr>
          <p:cNvPr id="44" name="Rectangle 35"/>
          <p:cNvSpPr>
            <a:spLocks noChangeArrowheads="1"/>
          </p:cNvSpPr>
          <p:nvPr/>
        </p:nvSpPr>
        <p:spPr bwMode="auto">
          <a:xfrm>
            <a:off x="3002335" y="5429969"/>
            <a:ext cx="382587" cy="519112"/>
          </a:xfrm>
          <a:prstGeom prst="rect">
            <a:avLst/>
          </a:prstGeom>
          <a:noFill/>
          <a:ln w="9525">
            <a:noFill/>
            <a:miter lim="800000"/>
          </a:ln>
        </p:spPr>
        <p:txBody>
          <a:bodyPr wrap="none">
            <a:spAutoFit/>
          </a:bodyPr>
          <a:lstStyle/>
          <a:p>
            <a:r>
              <a:rPr lang="en-US" altLang="zh-CN" sz="2800">
                <a:latin typeface="Arial" panose="020B0604020202020204" pitchFamily="34" charset="0"/>
              </a:rPr>
              <a:t>1</a:t>
            </a:r>
            <a:endParaRPr lang="en-US" altLang="zh-CN" sz="2800">
              <a:latin typeface="Arial" panose="020B0604020202020204" pitchFamily="34" charset="0"/>
            </a:endParaRPr>
          </a:p>
        </p:txBody>
      </p:sp>
      <p:sp>
        <p:nvSpPr>
          <p:cNvPr id="45" name="Line 36"/>
          <p:cNvSpPr>
            <a:spLocks noChangeShapeType="1"/>
          </p:cNvSpPr>
          <p:nvPr/>
        </p:nvSpPr>
        <p:spPr bwMode="auto">
          <a:xfrm>
            <a:off x="1476747" y="6006231"/>
            <a:ext cx="2016125" cy="0"/>
          </a:xfrm>
          <a:prstGeom prst="line">
            <a:avLst/>
          </a:prstGeom>
          <a:noFill/>
          <a:ln w="28575">
            <a:solidFill>
              <a:schemeClr val="tx1"/>
            </a:solidFill>
            <a:round/>
          </a:ln>
        </p:spPr>
        <p:txBody>
          <a:bodyPr/>
          <a:lstStyle/>
          <a:p>
            <a:endParaRPr lang="zh-CN" altLang="en-US"/>
          </a:p>
        </p:txBody>
      </p:sp>
      <p:sp>
        <p:nvSpPr>
          <p:cNvPr id="46" name="Text Box 37"/>
          <p:cNvSpPr txBox="1">
            <a:spLocks noChangeArrowheads="1"/>
          </p:cNvSpPr>
          <p:nvPr/>
        </p:nvSpPr>
        <p:spPr bwMode="auto">
          <a:xfrm>
            <a:off x="1619622" y="6006231"/>
            <a:ext cx="1800225" cy="523220"/>
          </a:xfrm>
          <a:prstGeom prst="rect">
            <a:avLst/>
          </a:prstGeom>
          <a:noFill/>
          <a:ln w="9525">
            <a:noFill/>
            <a:miter lim="800000"/>
          </a:ln>
        </p:spPr>
        <p:txBody>
          <a:bodyPr>
            <a:spAutoFit/>
          </a:bodyPr>
          <a:lstStyle/>
          <a:p>
            <a:r>
              <a:rPr lang="en-US" altLang="zh-CN" sz="2800" dirty="0">
                <a:latin typeface="Arial" panose="020B0604020202020204" pitchFamily="34" charset="0"/>
              </a:rPr>
              <a:t>10011101</a:t>
            </a:r>
            <a:endParaRPr lang="en-US" altLang="zh-CN" sz="2800" dirty="0">
              <a:latin typeface="Arial" panose="020B0604020202020204" pitchFamily="34" charset="0"/>
            </a:endParaRPr>
          </a:p>
        </p:txBody>
      </p:sp>
      <p:sp>
        <p:nvSpPr>
          <p:cNvPr id="47" name="Rectangle 38"/>
          <p:cNvSpPr>
            <a:spLocks noChangeArrowheads="1"/>
          </p:cNvSpPr>
          <p:nvPr/>
        </p:nvSpPr>
        <p:spPr bwMode="auto">
          <a:xfrm>
            <a:off x="611560" y="5142631"/>
            <a:ext cx="971550" cy="366713"/>
          </a:xfrm>
          <a:prstGeom prst="rect">
            <a:avLst/>
          </a:prstGeom>
          <a:noFill/>
          <a:ln w="9525">
            <a:noFill/>
            <a:miter lim="800000"/>
          </a:ln>
        </p:spPr>
        <p:txBody>
          <a:bodyPr>
            <a:spAutoFit/>
          </a:bodyPr>
          <a:lstStyle/>
          <a:p>
            <a:pPr algn="r"/>
            <a:r>
              <a:rPr lang="zh-CN" altLang="en-US" dirty="0">
                <a:latin typeface="Arial" panose="020B0604020202020204" pitchFamily="34" charset="0"/>
              </a:rPr>
              <a:t>反码</a:t>
            </a:r>
            <a:endParaRPr lang="zh-CN" altLang="en-US" dirty="0">
              <a:latin typeface="Arial" panose="020B0604020202020204" pitchFamily="34" charset="0"/>
            </a:endParaRPr>
          </a:p>
        </p:txBody>
      </p:sp>
      <p:sp>
        <p:nvSpPr>
          <p:cNvPr id="48" name="Rectangle 29"/>
          <p:cNvSpPr>
            <a:spLocks noChangeArrowheads="1"/>
          </p:cNvSpPr>
          <p:nvPr/>
        </p:nvSpPr>
        <p:spPr bwMode="auto">
          <a:xfrm>
            <a:off x="4415209" y="3832770"/>
            <a:ext cx="3602432" cy="461665"/>
          </a:xfrm>
          <a:prstGeom prst="rect">
            <a:avLst/>
          </a:prstGeom>
          <a:noFill/>
          <a:ln w="9525" algn="ctr">
            <a:noFill/>
            <a:miter lim="800000"/>
          </a:ln>
        </p:spPr>
        <p:txBody>
          <a:bodyPr wrap="square">
            <a:spAutoFit/>
          </a:bodyPr>
          <a:lstStyle/>
          <a:p>
            <a:r>
              <a:rPr lang="zh-CN" altLang="en-US" sz="2400" dirty="0">
                <a:latin typeface="Arial" panose="020B0604020202020204" pitchFamily="34" charset="0"/>
              </a:rPr>
              <a:t>（</a:t>
            </a:r>
            <a:r>
              <a:rPr lang="en-US" altLang="zh-CN" sz="2400" dirty="0">
                <a:latin typeface="Arial" panose="020B0604020202020204" pitchFamily="34" charset="0"/>
              </a:rPr>
              <a:t>-99</a:t>
            </a:r>
            <a:r>
              <a:rPr lang="zh-CN" altLang="en-US" sz="2400" dirty="0">
                <a:latin typeface="Arial" panose="020B0604020202020204" pitchFamily="34" charset="0"/>
              </a:rPr>
              <a:t>）</a:t>
            </a:r>
            <a:r>
              <a:rPr lang="zh-CN" altLang="en-US" sz="2400" baseline="-25000" dirty="0">
                <a:latin typeface="Arial" panose="020B0604020202020204" pitchFamily="34" charset="0"/>
              </a:rPr>
              <a:t>补</a:t>
            </a:r>
            <a:r>
              <a:rPr lang="en-US" altLang="zh-CN" sz="2400" dirty="0">
                <a:latin typeface="Arial" panose="020B0604020202020204" pitchFamily="34" charset="0"/>
              </a:rPr>
              <a:t>=10011101</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ppt_x"/>
                                          </p:val>
                                        </p:tav>
                                        <p:tav tm="100000">
                                          <p:val>
                                            <p:strVal val="#ppt_x"/>
                                          </p:val>
                                        </p:tav>
                                      </p:tavLst>
                                    </p:anim>
                                    <p:anim calcmode="lin" valueType="num">
                                      <p:cBhvr additive="base">
                                        <p:cTn id="3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strips(downRight)">
                                      <p:cBhvr>
                                        <p:cTn id="50" dur="500"/>
                                        <p:tgtEl>
                                          <p:spTgt spid="33"/>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strips(downRight)">
                                      <p:cBhvr>
                                        <p:cTn id="53" dur="500"/>
                                        <p:tgtEl>
                                          <p:spTgt spid="34"/>
                                        </p:tgtEl>
                                      </p:cBhvr>
                                    </p:animEffect>
                                  </p:childTnLst>
                                </p:cTn>
                              </p:par>
                              <p:par>
                                <p:cTn id="54" presetID="18" presetClass="entr" presetSubtype="6"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strips(downRight)">
                                      <p:cBhvr>
                                        <p:cTn id="56" dur="500"/>
                                        <p:tgtEl>
                                          <p:spTgt spid="35"/>
                                        </p:tgtEl>
                                      </p:cBhvr>
                                    </p:animEffect>
                                  </p:childTnLst>
                                </p:cTn>
                              </p:par>
                              <p:par>
                                <p:cTn id="57" presetID="18" presetClass="entr" presetSubtype="6"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strips(downRight)">
                                      <p:cBhvr>
                                        <p:cTn id="59" dur="500"/>
                                        <p:tgtEl>
                                          <p:spTgt spid="36"/>
                                        </p:tgtEl>
                                      </p:cBhvr>
                                    </p:animEffect>
                                  </p:childTnLst>
                                </p:cTn>
                              </p:par>
                              <p:par>
                                <p:cTn id="60" presetID="18" presetClass="entr" presetSubtype="6"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strips(downRight)">
                                      <p:cBhvr>
                                        <p:cTn id="62" dur="500"/>
                                        <p:tgtEl>
                                          <p:spTgt spid="37"/>
                                        </p:tgtEl>
                                      </p:cBhvr>
                                    </p:animEffect>
                                  </p:childTnLst>
                                </p:cTn>
                              </p:par>
                              <p:par>
                                <p:cTn id="63" presetID="18" presetClass="entr" presetSubtype="6"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strips(downRight)">
                                      <p:cBhvr>
                                        <p:cTn id="65" dur="500"/>
                                        <p:tgtEl>
                                          <p:spTgt spid="38"/>
                                        </p:tgtEl>
                                      </p:cBhvr>
                                    </p:animEffect>
                                  </p:childTnLst>
                                </p:cTn>
                              </p:par>
                              <p:par>
                                <p:cTn id="66" presetID="18" presetClass="entr" presetSubtype="6"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strips(downRight)">
                                      <p:cBhvr>
                                        <p:cTn id="68" dur="500"/>
                                        <p:tgtEl>
                                          <p:spTgt spid="39"/>
                                        </p:tgtEl>
                                      </p:cBhvr>
                                    </p:animEffect>
                                  </p:childTnLst>
                                </p:cTn>
                              </p:par>
                              <p:par>
                                <p:cTn id="69" presetID="18" presetClass="entr" presetSubtype="6"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strips(downRight)">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
                                        </p:tgtEl>
                                        <p:attrNameLst>
                                          <p:attrName>style.visibility</p:attrName>
                                        </p:attrNameLst>
                                      </p:cBhvr>
                                      <p:to>
                                        <p:strVal val="visible"/>
                                      </p:to>
                                    </p:set>
                                  </p:childTnLst>
                                </p:cTn>
                              </p:par>
                            </p:childTnLst>
                          </p:cTn>
                        </p:par>
                        <p:par>
                          <p:cTn id="86" fill="hold">
                            <p:stCondLst>
                              <p:cond delay="0"/>
                            </p:stCondLst>
                            <p:childTnLst>
                              <p:par>
                                <p:cTn id="87" presetID="18" presetClass="entr" presetSubtype="6" fill="hold" grpId="0" nodeType="after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strips(downRight)">
                                      <p:cBhvr>
                                        <p:cTn id="89" dur="500"/>
                                        <p:tgtEl>
                                          <p:spTgt spid="45"/>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p:bldP spid="18" grpId="0"/>
      <p:bldP spid="19" grpId="0"/>
      <p:bldP spid="20" grpId="0"/>
      <p:bldP spid="22" grpId="0" animBg="1"/>
      <p:bldP spid="31" grpId="0"/>
      <p:bldP spid="32" grpId="0"/>
      <p:bldP spid="33" grpId="0" animBg="1"/>
      <p:bldP spid="34"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animBg="1"/>
      <p:bldP spid="46" grpId="0"/>
      <p:bldP spid="47"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二进制数反码的表示法</a:t>
            </a:r>
            <a:endParaRPr lang="zh-CN" altLang="en-US" dirty="0"/>
          </a:p>
        </p:txBody>
      </p:sp>
      <p:sp>
        <p:nvSpPr>
          <p:cNvPr id="2" name="内容占位符 1"/>
          <p:cNvSpPr>
            <a:spLocks noGrp="1"/>
          </p:cNvSpPr>
          <p:nvPr>
            <p:ph sz="half" idx="1"/>
          </p:nvPr>
        </p:nvSpPr>
        <p:spPr>
          <a:xfrm>
            <a:off x="457200" y="1239839"/>
            <a:ext cx="7715200" cy="604986"/>
          </a:xfrm>
        </p:spPr>
        <p:txBody>
          <a:bodyPr/>
          <a:lstStyle/>
          <a:p>
            <a:r>
              <a:rPr lang="zh-CN" altLang="en-US" dirty="0"/>
              <a:t>二进制数的反码   </a:t>
            </a:r>
            <a:r>
              <a:rPr lang="en-US" altLang="zh-CN" dirty="0"/>
              <a:t>1</a:t>
            </a:r>
            <a:r>
              <a:rPr lang="en-US" altLang="zh-CN" dirty="0">
                <a:latin typeface="Arial" panose="020B0604020202020204" pitchFamily="34" charset="0"/>
              </a:rPr>
              <a:t>’</a:t>
            </a:r>
            <a:r>
              <a:rPr lang="en-US" altLang="zh-CN" dirty="0"/>
              <a:t>s Complements</a:t>
            </a:r>
            <a:endParaRPr lang="zh-CN" altLang="en-US" dirty="0"/>
          </a:p>
        </p:txBody>
      </p:sp>
      <p:sp>
        <p:nvSpPr>
          <p:cNvPr id="4" name="日期占位符 3"/>
          <p:cNvSpPr>
            <a:spLocks noGrp="1"/>
          </p:cNvSpPr>
          <p:nvPr>
            <p:ph type="dt" sz="half" idx="10"/>
          </p:nvPr>
        </p:nvSpPr>
        <p:spPr/>
        <p:txBody>
          <a:bodyPr/>
          <a:lstStyle/>
          <a:p>
            <a:pPr>
              <a:defRPr/>
            </a:pPr>
            <a:fld id="{B25CC739-06A4-49CE-89CE-DE704EA51B85}"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
        <p:nvSpPr>
          <p:cNvPr id="10" name="Rectangle 19"/>
          <p:cNvSpPr>
            <a:spLocks noChangeArrowheads="1"/>
          </p:cNvSpPr>
          <p:nvPr/>
        </p:nvSpPr>
        <p:spPr bwMode="auto">
          <a:xfrm>
            <a:off x="755576" y="1239838"/>
            <a:ext cx="3035300" cy="820738"/>
          </a:xfrm>
          <a:prstGeom prst="rect">
            <a:avLst/>
          </a:prstGeom>
          <a:noFill/>
          <a:ln w="9525">
            <a:noFill/>
            <a:miter lim="800000"/>
          </a:ln>
        </p:spPr>
        <p:txBody>
          <a:bodyPr/>
          <a:lstStyle/>
          <a:p>
            <a:pPr marL="469900" indent="-469900">
              <a:lnSpc>
                <a:spcPct val="90000"/>
              </a:lnSpc>
              <a:spcBef>
                <a:spcPct val="20000"/>
              </a:spcBef>
              <a:buClr>
                <a:schemeClr val="accent2"/>
              </a:buClr>
              <a:buFont typeface="Wingdings" panose="05000000000000000000" pitchFamily="2" charset="2"/>
              <a:buChar char="o"/>
            </a:pPr>
            <a:endParaRPr lang="en-US" altLang="zh-CN" sz="2100" dirty="0"/>
          </a:p>
        </p:txBody>
      </p:sp>
      <p:sp>
        <p:nvSpPr>
          <p:cNvPr id="30" name="Text Box 4"/>
          <p:cNvSpPr txBox="1">
            <a:spLocks noChangeArrowheads="1"/>
          </p:cNvSpPr>
          <p:nvPr/>
        </p:nvSpPr>
        <p:spPr bwMode="auto">
          <a:xfrm>
            <a:off x="3193355" y="1844824"/>
            <a:ext cx="1800225" cy="519113"/>
          </a:xfrm>
          <a:prstGeom prst="rect">
            <a:avLst/>
          </a:prstGeom>
          <a:noFill/>
          <a:ln w="9525">
            <a:noFill/>
            <a:miter lim="800000"/>
          </a:ln>
        </p:spPr>
        <p:txBody>
          <a:bodyPr>
            <a:spAutoFit/>
          </a:bodyPr>
          <a:lstStyle/>
          <a:p>
            <a:r>
              <a:rPr lang="en-US" altLang="zh-CN" sz="2800" dirty="0"/>
              <a:t>0</a:t>
            </a:r>
            <a:r>
              <a:rPr lang="en-US" altLang="zh-CN" sz="2800" dirty="0">
                <a:latin typeface="Arial" panose="020B0604020202020204" pitchFamily="34" charset="0"/>
              </a:rPr>
              <a:t>1101010</a:t>
            </a:r>
            <a:endParaRPr lang="en-US" altLang="zh-CN" sz="2800" dirty="0">
              <a:latin typeface="Arial" panose="020B0604020202020204" pitchFamily="34" charset="0"/>
            </a:endParaRPr>
          </a:p>
        </p:txBody>
      </p:sp>
      <p:sp>
        <p:nvSpPr>
          <p:cNvPr id="31" name="Text Box 5"/>
          <p:cNvSpPr txBox="1">
            <a:spLocks noChangeArrowheads="1"/>
          </p:cNvSpPr>
          <p:nvPr/>
        </p:nvSpPr>
        <p:spPr bwMode="auto">
          <a:xfrm>
            <a:off x="3193355" y="2710012"/>
            <a:ext cx="1800225" cy="519112"/>
          </a:xfrm>
          <a:prstGeom prst="rect">
            <a:avLst/>
          </a:prstGeom>
          <a:noFill/>
          <a:ln w="9525">
            <a:noFill/>
            <a:miter lim="800000"/>
          </a:ln>
        </p:spPr>
        <p:txBody>
          <a:bodyPr>
            <a:spAutoFit/>
          </a:bodyPr>
          <a:lstStyle/>
          <a:p>
            <a:r>
              <a:rPr lang="en-US" altLang="zh-CN" sz="2800" dirty="0"/>
              <a:t>1</a:t>
            </a:r>
            <a:r>
              <a:rPr lang="en-US" altLang="zh-CN" sz="2800" dirty="0">
                <a:latin typeface="Arial" panose="020B0604020202020204" pitchFamily="34" charset="0"/>
              </a:rPr>
              <a:t>0010101</a:t>
            </a:r>
            <a:endParaRPr lang="en-US" altLang="zh-CN" sz="2800" dirty="0">
              <a:latin typeface="Arial" panose="020B0604020202020204" pitchFamily="34" charset="0"/>
            </a:endParaRPr>
          </a:p>
        </p:txBody>
      </p:sp>
      <p:sp>
        <p:nvSpPr>
          <p:cNvPr id="32" name="Line 6"/>
          <p:cNvSpPr>
            <a:spLocks noChangeShapeType="1"/>
          </p:cNvSpPr>
          <p:nvPr/>
        </p:nvSpPr>
        <p:spPr bwMode="auto">
          <a:xfrm>
            <a:off x="4777680" y="2349649"/>
            <a:ext cx="0" cy="360363"/>
          </a:xfrm>
          <a:prstGeom prst="line">
            <a:avLst/>
          </a:prstGeom>
          <a:noFill/>
          <a:ln w="9525">
            <a:solidFill>
              <a:schemeClr val="tx1"/>
            </a:solidFill>
            <a:round/>
            <a:tailEnd type="triangle" w="med" len="med"/>
          </a:ln>
        </p:spPr>
        <p:txBody>
          <a:bodyPr/>
          <a:lstStyle/>
          <a:p>
            <a:endParaRPr lang="zh-CN" altLang="en-US"/>
          </a:p>
        </p:txBody>
      </p:sp>
      <p:sp>
        <p:nvSpPr>
          <p:cNvPr id="33" name="Line 7"/>
          <p:cNvSpPr>
            <a:spLocks noChangeShapeType="1"/>
          </p:cNvSpPr>
          <p:nvPr/>
        </p:nvSpPr>
        <p:spPr bwMode="auto">
          <a:xfrm>
            <a:off x="4604642" y="2349649"/>
            <a:ext cx="0" cy="360363"/>
          </a:xfrm>
          <a:prstGeom prst="line">
            <a:avLst/>
          </a:prstGeom>
          <a:noFill/>
          <a:ln w="9525">
            <a:solidFill>
              <a:schemeClr val="tx1"/>
            </a:solidFill>
            <a:round/>
            <a:tailEnd type="triangle" w="med" len="med"/>
          </a:ln>
        </p:spPr>
        <p:txBody>
          <a:bodyPr/>
          <a:lstStyle/>
          <a:p>
            <a:endParaRPr lang="zh-CN" altLang="en-US"/>
          </a:p>
        </p:txBody>
      </p:sp>
      <p:sp>
        <p:nvSpPr>
          <p:cNvPr id="34" name="Line 8"/>
          <p:cNvSpPr>
            <a:spLocks noChangeShapeType="1"/>
          </p:cNvSpPr>
          <p:nvPr/>
        </p:nvSpPr>
        <p:spPr bwMode="auto">
          <a:xfrm>
            <a:off x="4388742" y="2349649"/>
            <a:ext cx="0" cy="360363"/>
          </a:xfrm>
          <a:prstGeom prst="line">
            <a:avLst/>
          </a:prstGeom>
          <a:noFill/>
          <a:ln w="9525">
            <a:solidFill>
              <a:schemeClr val="tx1"/>
            </a:solidFill>
            <a:round/>
            <a:tailEnd type="triangle" w="med" len="med"/>
          </a:ln>
        </p:spPr>
        <p:txBody>
          <a:bodyPr/>
          <a:lstStyle/>
          <a:p>
            <a:endParaRPr lang="zh-CN" altLang="en-US"/>
          </a:p>
        </p:txBody>
      </p:sp>
      <p:sp>
        <p:nvSpPr>
          <p:cNvPr id="35" name="Line 9"/>
          <p:cNvSpPr>
            <a:spLocks noChangeShapeType="1"/>
          </p:cNvSpPr>
          <p:nvPr/>
        </p:nvSpPr>
        <p:spPr bwMode="auto">
          <a:xfrm>
            <a:off x="4172842" y="2349649"/>
            <a:ext cx="0" cy="360363"/>
          </a:xfrm>
          <a:prstGeom prst="line">
            <a:avLst/>
          </a:prstGeom>
          <a:noFill/>
          <a:ln w="9525">
            <a:solidFill>
              <a:schemeClr val="tx1"/>
            </a:solidFill>
            <a:round/>
            <a:tailEnd type="triangle" w="med" len="med"/>
          </a:ln>
        </p:spPr>
        <p:txBody>
          <a:bodyPr/>
          <a:lstStyle/>
          <a:p>
            <a:endParaRPr lang="zh-CN" altLang="en-US"/>
          </a:p>
        </p:txBody>
      </p:sp>
      <p:sp>
        <p:nvSpPr>
          <p:cNvPr id="36" name="Line 10"/>
          <p:cNvSpPr>
            <a:spLocks noChangeShapeType="1"/>
          </p:cNvSpPr>
          <p:nvPr/>
        </p:nvSpPr>
        <p:spPr bwMode="auto">
          <a:xfrm>
            <a:off x="4029967" y="2349649"/>
            <a:ext cx="0" cy="360363"/>
          </a:xfrm>
          <a:prstGeom prst="line">
            <a:avLst/>
          </a:prstGeom>
          <a:noFill/>
          <a:ln w="9525">
            <a:solidFill>
              <a:schemeClr val="tx1"/>
            </a:solidFill>
            <a:round/>
            <a:tailEnd type="triangle" w="med" len="med"/>
          </a:ln>
        </p:spPr>
        <p:txBody>
          <a:bodyPr/>
          <a:lstStyle/>
          <a:p>
            <a:endParaRPr lang="zh-CN" altLang="en-US"/>
          </a:p>
        </p:txBody>
      </p:sp>
      <p:sp>
        <p:nvSpPr>
          <p:cNvPr id="37" name="Line 11"/>
          <p:cNvSpPr>
            <a:spLocks noChangeShapeType="1"/>
          </p:cNvSpPr>
          <p:nvPr/>
        </p:nvSpPr>
        <p:spPr bwMode="auto">
          <a:xfrm>
            <a:off x="3814067" y="2349649"/>
            <a:ext cx="0" cy="360363"/>
          </a:xfrm>
          <a:prstGeom prst="line">
            <a:avLst/>
          </a:prstGeom>
          <a:noFill/>
          <a:ln w="9525">
            <a:solidFill>
              <a:schemeClr val="tx1"/>
            </a:solidFill>
            <a:round/>
            <a:tailEnd type="triangle" w="med" len="med"/>
          </a:ln>
        </p:spPr>
        <p:txBody>
          <a:bodyPr/>
          <a:lstStyle/>
          <a:p>
            <a:endParaRPr lang="zh-CN" altLang="en-US"/>
          </a:p>
        </p:txBody>
      </p:sp>
      <p:sp>
        <p:nvSpPr>
          <p:cNvPr id="38" name="Line 12"/>
          <p:cNvSpPr>
            <a:spLocks noChangeShapeType="1"/>
          </p:cNvSpPr>
          <p:nvPr/>
        </p:nvSpPr>
        <p:spPr bwMode="auto">
          <a:xfrm>
            <a:off x="3598167" y="2349649"/>
            <a:ext cx="0" cy="360363"/>
          </a:xfrm>
          <a:prstGeom prst="line">
            <a:avLst/>
          </a:prstGeom>
          <a:noFill/>
          <a:ln w="9525">
            <a:solidFill>
              <a:schemeClr val="tx1"/>
            </a:solidFill>
            <a:round/>
            <a:tailEnd type="triangle" w="med" len="med"/>
          </a:ln>
        </p:spPr>
        <p:txBody>
          <a:bodyPr/>
          <a:lstStyle/>
          <a:p>
            <a:endParaRPr lang="zh-CN" altLang="en-US"/>
          </a:p>
        </p:txBody>
      </p:sp>
      <p:sp>
        <p:nvSpPr>
          <p:cNvPr id="39" name="Line 13"/>
          <p:cNvSpPr>
            <a:spLocks noChangeShapeType="1"/>
          </p:cNvSpPr>
          <p:nvPr/>
        </p:nvSpPr>
        <p:spPr bwMode="auto">
          <a:xfrm>
            <a:off x="3382267" y="2349649"/>
            <a:ext cx="0" cy="360363"/>
          </a:xfrm>
          <a:prstGeom prst="line">
            <a:avLst/>
          </a:prstGeom>
          <a:noFill/>
          <a:ln w="9525">
            <a:solidFill>
              <a:schemeClr val="tx1"/>
            </a:solidFill>
            <a:round/>
            <a:tailEnd type="triangle" w="med" len="med"/>
          </a:ln>
        </p:spPr>
        <p:txBody>
          <a:bodyPr/>
          <a:lstStyle/>
          <a:p>
            <a:endParaRPr lang="zh-CN" altLang="en-US"/>
          </a:p>
        </p:txBody>
      </p:sp>
      <p:sp>
        <p:nvSpPr>
          <p:cNvPr id="40" name="Rectangle 15"/>
          <p:cNvSpPr>
            <a:spLocks noChangeArrowheads="1"/>
          </p:cNvSpPr>
          <p:nvPr/>
        </p:nvSpPr>
        <p:spPr bwMode="auto">
          <a:xfrm>
            <a:off x="2207517" y="1924199"/>
            <a:ext cx="1098550" cy="366713"/>
          </a:xfrm>
          <a:prstGeom prst="rect">
            <a:avLst/>
          </a:prstGeom>
          <a:noFill/>
          <a:ln w="9525">
            <a:noFill/>
            <a:miter lim="800000"/>
          </a:ln>
        </p:spPr>
        <p:txBody>
          <a:bodyPr wrap="none">
            <a:spAutoFit/>
          </a:bodyPr>
          <a:lstStyle/>
          <a:p>
            <a:r>
              <a:rPr lang="zh-CN" altLang="en-US" dirty="0">
                <a:latin typeface="Arial" panose="020B0604020202020204" pitchFamily="34" charset="0"/>
              </a:rPr>
              <a:t>二进制数</a:t>
            </a:r>
            <a:endParaRPr lang="zh-CN" altLang="en-US" dirty="0">
              <a:latin typeface="Arial" panose="020B0604020202020204" pitchFamily="34" charset="0"/>
            </a:endParaRPr>
          </a:p>
        </p:txBody>
      </p:sp>
      <p:sp>
        <p:nvSpPr>
          <p:cNvPr id="41" name="Rectangle 16"/>
          <p:cNvSpPr>
            <a:spLocks noChangeArrowheads="1"/>
          </p:cNvSpPr>
          <p:nvPr/>
        </p:nvSpPr>
        <p:spPr bwMode="auto">
          <a:xfrm>
            <a:off x="2294830" y="2781449"/>
            <a:ext cx="971550" cy="366713"/>
          </a:xfrm>
          <a:prstGeom prst="rect">
            <a:avLst/>
          </a:prstGeom>
          <a:noFill/>
          <a:ln w="9525">
            <a:noFill/>
            <a:miter lim="800000"/>
          </a:ln>
        </p:spPr>
        <p:txBody>
          <a:bodyPr>
            <a:spAutoFit/>
          </a:bodyPr>
          <a:lstStyle/>
          <a:p>
            <a:pPr algn="r"/>
            <a:r>
              <a:rPr lang="zh-CN" altLang="en-US" dirty="0">
                <a:latin typeface="Arial" panose="020B0604020202020204" pitchFamily="34" charset="0"/>
              </a:rPr>
              <a:t>反码</a:t>
            </a:r>
            <a:endParaRPr lang="zh-CN" altLang="en-US" dirty="0">
              <a:latin typeface="Arial" panose="020B0604020202020204" pitchFamily="34" charset="0"/>
            </a:endParaRPr>
          </a:p>
        </p:txBody>
      </p:sp>
      <p:sp>
        <p:nvSpPr>
          <p:cNvPr id="42" name="Rectangle 17"/>
          <p:cNvSpPr>
            <a:spLocks noChangeArrowheads="1"/>
          </p:cNvSpPr>
          <p:nvPr/>
        </p:nvSpPr>
        <p:spPr bwMode="auto">
          <a:xfrm>
            <a:off x="3306067" y="3231130"/>
            <a:ext cx="1439863" cy="461665"/>
          </a:xfrm>
          <a:prstGeom prst="rect">
            <a:avLst/>
          </a:prstGeom>
          <a:noFill/>
          <a:ln w="9525">
            <a:noFill/>
            <a:miter lim="800000"/>
          </a:ln>
        </p:spPr>
        <p:txBody>
          <a:bodyPr>
            <a:spAutoFit/>
          </a:bodyPr>
          <a:lstStyle/>
          <a:p>
            <a:pPr algn="ctr"/>
            <a:r>
              <a:rPr lang="zh-CN" altLang="en-US" sz="2400" b="1" dirty="0">
                <a:solidFill>
                  <a:srgbClr val="FF3300"/>
                </a:solidFill>
                <a:latin typeface="Arial" panose="020B0604020202020204" pitchFamily="34" charset="0"/>
              </a:rPr>
              <a:t>逐位取反</a:t>
            </a:r>
            <a:endParaRPr lang="zh-CN" altLang="en-US" sz="2400" b="1" dirty="0">
              <a:solidFill>
                <a:srgbClr val="FF3300"/>
              </a:solidFill>
              <a:latin typeface="Arial" panose="020B0604020202020204" pitchFamily="34" charset="0"/>
            </a:endParaRPr>
          </a:p>
        </p:txBody>
      </p:sp>
      <p:sp>
        <p:nvSpPr>
          <p:cNvPr id="43" name="矩形标注 42"/>
          <p:cNvSpPr/>
          <p:nvPr/>
        </p:nvSpPr>
        <p:spPr>
          <a:xfrm>
            <a:off x="637530" y="4136877"/>
            <a:ext cx="8326958" cy="1888628"/>
          </a:xfrm>
          <a:prstGeom prst="wedgeRectCallout">
            <a:avLst>
              <a:gd name="adj1" fmla="val 27390"/>
              <a:gd name="adj2" fmla="val -4878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400" b="1" dirty="0">
                <a:solidFill>
                  <a:schemeClr val="tx1"/>
                </a:solidFill>
              </a:rPr>
              <a:t>反码具有对称性，但</a:t>
            </a:r>
            <a:r>
              <a:rPr lang="en-US" altLang="zh-CN" sz="2400" b="1" dirty="0">
                <a:solidFill>
                  <a:schemeClr val="tx1"/>
                </a:solidFill>
              </a:rPr>
              <a:t>0</a:t>
            </a:r>
            <a:r>
              <a:rPr lang="zh-CN" altLang="en-US" sz="2400" b="1" dirty="0">
                <a:solidFill>
                  <a:schemeClr val="tx1"/>
                </a:solidFill>
              </a:rPr>
              <a:t>有两种表示。</a:t>
            </a:r>
            <a:endParaRPr lang="en-US" altLang="zh-CN" sz="2400" b="1" dirty="0">
              <a:solidFill>
                <a:schemeClr val="tx1"/>
              </a:solidFill>
            </a:endParaRPr>
          </a:p>
          <a:p>
            <a:pPr marL="342900" indent="-342900">
              <a:buFont typeface="Arial" panose="020B0604020202020204" pitchFamily="34" charset="0"/>
              <a:buChar char="•"/>
            </a:pPr>
            <a:r>
              <a:rPr lang="en-US" altLang="zh-CN" sz="2400" dirty="0">
                <a:solidFill>
                  <a:schemeClr val="tx1"/>
                </a:solidFill>
              </a:rPr>
              <a:t>n </a:t>
            </a:r>
            <a:r>
              <a:rPr lang="zh-CN" altLang="en-US" sz="2400" dirty="0">
                <a:solidFill>
                  <a:schemeClr val="tx1"/>
                </a:solidFill>
              </a:rPr>
              <a:t>个二进位的补码可表示的数值范围是：</a:t>
            </a:r>
            <a:r>
              <a:rPr lang="en-US" altLang="zh-CN" sz="2400" dirty="0">
                <a:solidFill>
                  <a:schemeClr val="tx1"/>
                </a:solidFill>
              </a:rPr>
              <a:t>-2</a:t>
            </a:r>
            <a:r>
              <a:rPr lang="en-US" altLang="zh-CN" sz="2400" baseline="30000" dirty="0">
                <a:solidFill>
                  <a:schemeClr val="tx1"/>
                </a:solidFill>
              </a:rPr>
              <a:t>n-1</a:t>
            </a:r>
            <a:r>
              <a:rPr lang="en-US" altLang="zh-CN" sz="2400" dirty="0">
                <a:solidFill>
                  <a:schemeClr val="tx1"/>
                </a:solidFill>
              </a:rPr>
              <a:t> </a:t>
            </a:r>
            <a:r>
              <a:rPr lang="en-US" altLang="zh-CN" sz="2400" dirty="0">
                <a:solidFill>
                  <a:schemeClr val="tx1"/>
                </a:solidFill>
                <a:latin typeface="Arial" panose="020B0604020202020204" pitchFamily="34" charset="0"/>
                <a:ea typeface="宋体" panose="02010600030101010101" pitchFamily="2" charset="-122"/>
              </a:rPr>
              <a:t>+ 1 </a:t>
            </a:r>
            <a:r>
              <a:rPr lang="zh-CN" altLang="en-US" sz="2400" dirty="0">
                <a:solidFill>
                  <a:schemeClr val="tx1"/>
                </a:solidFill>
              </a:rPr>
              <a:t>～</a:t>
            </a:r>
            <a:r>
              <a:rPr lang="en-US" altLang="zh-CN" sz="2400" dirty="0">
                <a:solidFill>
                  <a:schemeClr val="tx1"/>
                </a:solidFill>
              </a:rPr>
              <a:t>2</a:t>
            </a:r>
            <a:r>
              <a:rPr lang="en-US" altLang="zh-CN" sz="2400" baseline="30000" dirty="0">
                <a:solidFill>
                  <a:schemeClr val="tx1"/>
                </a:solidFill>
              </a:rPr>
              <a:t>n-1</a:t>
            </a:r>
            <a:r>
              <a:rPr lang="en-US" altLang="zh-CN" sz="2400" dirty="0">
                <a:solidFill>
                  <a:schemeClr val="tx1"/>
                </a:solidFill>
              </a:rPr>
              <a:t>-1</a:t>
            </a:r>
            <a:endParaRPr lang="en-US" altLang="zh-CN" sz="2400" dirty="0">
              <a:solidFill>
                <a:schemeClr val="tx1"/>
              </a:solidFill>
            </a:endParaRPr>
          </a:p>
          <a:p>
            <a:pPr marL="342900" indent="-342900">
              <a:buFont typeface="Arial" panose="020B0604020202020204" pitchFamily="34" charset="0"/>
              <a:buChar char="•"/>
            </a:pPr>
            <a:r>
              <a:rPr lang="zh-CN" altLang="en-US" sz="2400" dirty="0">
                <a:solidFill>
                  <a:schemeClr val="tx1"/>
                </a:solidFill>
              </a:rPr>
              <a:t>正数的反码由符号位</a:t>
            </a:r>
            <a:r>
              <a:rPr lang="en-US" altLang="zh-CN" sz="2400" dirty="0">
                <a:solidFill>
                  <a:schemeClr val="tx1"/>
                </a:solidFill>
              </a:rPr>
              <a:t>0+</a:t>
            </a:r>
            <a:r>
              <a:rPr lang="zh-CN" altLang="en-US" sz="2400" dirty="0">
                <a:solidFill>
                  <a:schemeClr val="tx1"/>
                </a:solidFill>
              </a:rPr>
              <a:t>数值表示</a:t>
            </a:r>
            <a:endParaRPr lang="en-US" altLang="zh-CN" sz="2400" dirty="0">
              <a:solidFill>
                <a:schemeClr val="tx1"/>
              </a:solidFill>
            </a:endParaRPr>
          </a:p>
          <a:p>
            <a:pPr marL="342900" indent="-342900">
              <a:buFont typeface="Arial" panose="020B0604020202020204" pitchFamily="34" charset="0"/>
              <a:buChar char="•"/>
            </a:pPr>
            <a:r>
              <a:rPr lang="zh-CN" altLang="en-US" sz="2400" dirty="0">
                <a:solidFill>
                  <a:schemeClr val="tx1"/>
                </a:solidFill>
              </a:rPr>
              <a:t>负数的反码由符号位</a:t>
            </a:r>
            <a:r>
              <a:rPr lang="en-US" altLang="zh-CN" sz="2400" dirty="0">
                <a:solidFill>
                  <a:schemeClr val="tx1"/>
                </a:solidFill>
              </a:rPr>
              <a:t>1+</a:t>
            </a:r>
            <a:r>
              <a:rPr lang="zh-CN" altLang="en-US" sz="2400" dirty="0">
                <a:solidFill>
                  <a:schemeClr val="tx1"/>
                </a:solidFill>
              </a:rPr>
              <a:t>数值位按位取反表示</a:t>
            </a:r>
            <a:endParaRPr lang="zh-CN" altLang="en-US" sz="2400" dirty="0">
              <a:solidFill>
                <a:schemeClr val="tx1"/>
              </a:solidFill>
            </a:endParaRPr>
          </a:p>
          <a:p>
            <a:pPr marL="342900" indent="-342900">
              <a:buFont typeface="Arial" panose="020B0604020202020204" pitchFamily="34" charset="0"/>
              <a:buChar char="•"/>
            </a:pP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strips(downRight)">
                                      <p:cBhvr>
                                        <p:cTn id="13" dur="500"/>
                                        <p:tgtEl>
                                          <p:spTgt spid="32"/>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trips(downRight)">
                                      <p:cBhvr>
                                        <p:cTn id="16" dur="500"/>
                                        <p:tgtEl>
                                          <p:spTgt spid="33"/>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trips(downRight)">
                                      <p:cBhvr>
                                        <p:cTn id="19" dur="500"/>
                                        <p:tgtEl>
                                          <p:spTgt spid="34"/>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trips(downRight)">
                                      <p:cBhvr>
                                        <p:cTn id="22" dur="500"/>
                                        <p:tgtEl>
                                          <p:spTgt spid="35"/>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strips(downRight)">
                                      <p:cBhvr>
                                        <p:cTn id="25" dur="500"/>
                                        <p:tgtEl>
                                          <p:spTgt spid="36"/>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strips(downRight)">
                                      <p:cBhvr>
                                        <p:cTn id="28" dur="500"/>
                                        <p:tgtEl>
                                          <p:spTgt spid="37"/>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Right)">
                                      <p:cBhvr>
                                        <p:cTn id="31" dur="500"/>
                                        <p:tgtEl>
                                          <p:spTgt spid="38"/>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strips(downRight)">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数制</a:t>
            </a:r>
            <a:endParaRPr lang="zh-CN" altLang="en-US" dirty="0"/>
          </a:p>
        </p:txBody>
      </p:sp>
      <p:sp>
        <p:nvSpPr>
          <p:cNvPr id="3" name="内容占位符 2"/>
          <p:cNvSpPr>
            <a:spLocks noGrp="1"/>
          </p:cNvSpPr>
          <p:nvPr>
            <p:ph idx="1"/>
          </p:nvPr>
        </p:nvSpPr>
        <p:spPr/>
        <p:txBody>
          <a:bodyPr/>
          <a:lstStyle/>
          <a:p>
            <a:r>
              <a:rPr lang="zh-CN" altLang="en-US" sz="3200" b="1" dirty="0"/>
              <a:t>数制：</a:t>
            </a:r>
            <a:r>
              <a:rPr lang="zh-CN" altLang="en-US" sz="3200" dirty="0"/>
              <a:t>用一组数字符号来表示数的体系。</a:t>
            </a:r>
            <a:endParaRPr lang="zh-CN" altLang="en-US" sz="3200" dirty="0"/>
          </a:p>
          <a:p>
            <a:r>
              <a:rPr lang="zh-CN" altLang="en-US" sz="3200" dirty="0"/>
              <a:t>一个数制系统能够：</a:t>
            </a:r>
            <a:endParaRPr lang="zh-CN" altLang="en-US" sz="3200" dirty="0"/>
          </a:p>
          <a:p>
            <a:pPr lvl="1"/>
            <a:r>
              <a:rPr lang="zh-CN" altLang="en-US" sz="2800" dirty="0"/>
              <a:t>有效地描述一组数（例如，整数、实数）</a:t>
            </a:r>
            <a:endParaRPr lang="zh-CN" altLang="en-US" sz="2800" dirty="0"/>
          </a:p>
          <a:p>
            <a:pPr lvl="1"/>
            <a:r>
              <a:rPr lang="zh-CN" altLang="en-US" sz="2800" dirty="0"/>
              <a:t>所有的数对应唯一的表示</a:t>
            </a:r>
            <a:r>
              <a:rPr lang="en-US" altLang="zh-CN" sz="2800" dirty="0"/>
              <a:t>(</a:t>
            </a:r>
            <a:r>
              <a:rPr lang="zh-CN" altLang="en-US" sz="2800" dirty="0"/>
              <a:t>至少有一个标准表示法</a:t>
            </a:r>
            <a:r>
              <a:rPr lang="en-US" altLang="zh-CN" sz="2800" dirty="0"/>
              <a:t>)</a:t>
            </a:r>
            <a:endParaRPr lang="zh-CN" altLang="en-US" sz="2800" dirty="0"/>
          </a:p>
          <a:p>
            <a:pPr lvl="1"/>
            <a:r>
              <a:rPr lang="zh-CN" altLang="en-US" sz="2800" dirty="0"/>
              <a:t>反映数的代数和算术结构</a:t>
            </a:r>
            <a:endParaRPr lang="en-US" altLang="zh-CN" sz="2800" dirty="0"/>
          </a:p>
          <a:p>
            <a:r>
              <a:rPr lang="zh-CN" altLang="en-US" sz="3200" dirty="0"/>
              <a:t>数制系统分类：</a:t>
            </a:r>
            <a:endParaRPr lang="zh-CN" altLang="en-US" sz="3200" dirty="0"/>
          </a:p>
          <a:p>
            <a:pPr lvl="1"/>
            <a:r>
              <a:rPr lang="zh-CN" altLang="en-US" sz="2400" dirty="0"/>
              <a:t>按照进位制，可分为十进制、二进制、八进制、十六进制等</a:t>
            </a:r>
            <a:endParaRPr lang="zh-CN" altLang="en-US" sz="2400" dirty="0"/>
          </a:p>
          <a:p>
            <a:pPr lvl="1"/>
            <a:r>
              <a:rPr lang="zh-CN" altLang="en-US" sz="2400" dirty="0"/>
              <a:t>按照写法，可分为中文数字、阿拉伯数字、罗马数字等</a:t>
            </a:r>
            <a:endParaRPr lang="zh-CN" altLang="en-US" sz="2400" dirty="0"/>
          </a:p>
        </p:txBody>
      </p:sp>
      <p:sp>
        <p:nvSpPr>
          <p:cNvPr id="4" name="日期占位符 3"/>
          <p:cNvSpPr>
            <a:spLocks noGrp="1"/>
          </p:cNvSpPr>
          <p:nvPr>
            <p:ph type="dt" sz="half" idx="10"/>
          </p:nvPr>
        </p:nvSpPr>
        <p:spPr/>
        <p:txBody>
          <a:bodyPr/>
          <a:lstStyle/>
          <a:p>
            <a:pPr>
              <a:defRPr/>
            </a:pPr>
            <a:fld id="{5F10267C-63C3-41C7-AA9B-2910501D25EA}" type="datetime1">
              <a:rPr lang="zh-CN" altLang="en-US" smtClean="0"/>
            </a:fld>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fld>
            <a:endParaRPr lang="en-US" altLang="zh-CN"/>
          </a:p>
        </p:txBody>
      </p:sp>
      <p:sp>
        <p:nvSpPr>
          <p:cNvPr id="7" name="页脚占位符 6"/>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二进制正负整数的表示</a:t>
            </a:r>
            <a:endParaRPr lang="zh-CN" altLang="en-US" dirty="0"/>
          </a:p>
        </p:txBody>
      </p:sp>
      <p:graphicFrame>
        <p:nvGraphicFramePr>
          <p:cNvPr id="7" name="内容占位符 6"/>
          <p:cNvGraphicFramePr>
            <a:graphicFrameLocks noGrp="1"/>
          </p:cNvGraphicFramePr>
          <p:nvPr>
            <p:ph idx="1"/>
          </p:nvPr>
        </p:nvGraphicFramePr>
        <p:xfrm>
          <a:off x="179512" y="1628800"/>
          <a:ext cx="8686800" cy="3566160"/>
        </p:xfrm>
        <a:graphic>
          <a:graphicData uri="http://schemas.openxmlformats.org/drawingml/2006/table">
            <a:tbl>
              <a:tblPr>
                <a:tableStyleId>{5940675A-B579-460E-94D1-54222C63F5DA}</a:tableStyleId>
              </a:tblPr>
              <a:tblGrid>
                <a:gridCol w="868680"/>
                <a:gridCol w="868680"/>
                <a:gridCol w="868680"/>
                <a:gridCol w="868680"/>
                <a:gridCol w="868680"/>
                <a:gridCol w="868680"/>
                <a:gridCol w="868680"/>
                <a:gridCol w="868680"/>
                <a:gridCol w="868680"/>
                <a:gridCol w="868680"/>
              </a:tblGrid>
              <a:tr h="370840">
                <a:tc>
                  <a:txBody>
                    <a:bodyPr/>
                    <a:lstStyle/>
                    <a:p>
                      <a:pPr algn="ctr"/>
                      <a:r>
                        <a:rPr lang="zh-CN" altLang="en-US" sz="2000" dirty="0"/>
                        <a:t>编码</a:t>
                      </a:r>
                      <a:endParaRPr lang="zh-CN" altLang="en-US" sz="2000" dirty="0"/>
                    </a:p>
                  </a:txBody>
                  <a:tcPr/>
                </a:tc>
                <a:tc>
                  <a:txBody>
                    <a:bodyPr/>
                    <a:lstStyle/>
                    <a:p>
                      <a:pPr algn="ctr"/>
                      <a:r>
                        <a:rPr lang="zh-CN" altLang="en-US" sz="2000" dirty="0"/>
                        <a:t>真值</a:t>
                      </a:r>
                      <a:endParaRPr lang="zh-CN" altLang="en-US" sz="2000" dirty="0"/>
                    </a:p>
                  </a:txBody>
                  <a:tcPr/>
                </a:tc>
                <a:tc>
                  <a:txBody>
                    <a:bodyPr/>
                    <a:lstStyle/>
                    <a:p>
                      <a:pPr algn="ctr"/>
                      <a:r>
                        <a:rPr lang="zh-CN" altLang="en-US" sz="2000" dirty="0"/>
                        <a:t>原码</a:t>
                      </a:r>
                      <a:endParaRPr lang="zh-CN" altLang="en-US" sz="2000" dirty="0"/>
                    </a:p>
                  </a:txBody>
                  <a:tcPr/>
                </a:tc>
                <a:tc>
                  <a:txBody>
                    <a:bodyPr/>
                    <a:lstStyle/>
                    <a:p>
                      <a:pPr algn="ctr"/>
                      <a:r>
                        <a:rPr lang="zh-CN" altLang="en-US" sz="2000" dirty="0"/>
                        <a:t>补码</a:t>
                      </a:r>
                      <a:endParaRPr lang="zh-CN" altLang="en-US" sz="2000" dirty="0"/>
                    </a:p>
                  </a:txBody>
                  <a:tcPr/>
                </a:tc>
                <a:tc>
                  <a:txBody>
                    <a:bodyPr/>
                    <a:lstStyle/>
                    <a:p>
                      <a:pPr algn="ctr"/>
                      <a:r>
                        <a:rPr lang="zh-CN" altLang="en-US" sz="2000" dirty="0"/>
                        <a:t>反码</a:t>
                      </a: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zh-CN" altLang="en-US" sz="2000" dirty="0"/>
                        <a:t>编码</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zh-CN" altLang="en-US" sz="2000" dirty="0"/>
                        <a:t>真值</a:t>
                      </a:r>
                      <a:endParaRPr lang="zh-CN" altLang="en-US" sz="2000" dirty="0"/>
                    </a:p>
                  </a:txBody>
                  <a:tcPr/>
                </a:tc>
                <a:tc>
                  <a:txBody>
                    <a:bodyPr/>
                    <a:lstStyle/>
                    <a:p>
                      <a:pPr algn="ctr"/>
                      <a:r>
                        <a:rPr lang="zh-CN" altLang="en-US" sz="2000" dirty="0"/>
                        <a:t>原码</a:t>
                      </a:r>
                      <a:endParaRPr lang="zh-CN" altLang="en-US" sz="2000" dirty="0"/>
                    </a:p>
                  </a:txBody>
                  <a:tcPr/>
                </a:tc>
                <a:tc>
                  <a:txBody>
                    <a:bodyPr/>
                    <a:lstStyle/>
                    <a:p>
                      <a:pPr algn="ctr"/>
                      <a:r>
                        <a:rPr lang="zh-CN" altLang="en-US" sz="2000" dirty="0"/>
                        <a:t>补码</a:t>
                      </a:r>
                      <a:endParaRPr lang="zh-CN" altLang="en-US" sz="2000" dirty="0"/>
                    </a:p>
                  </a:txBody>
                  <a:tcPr/>
                </a:tc>
                <a:tc>
                  <a:txBody>
                    <a:bodyPr/>
                    <a:lstStyle/>
                    <a:p>
                      <a:pPr algn="ctr"/>
                      <a:r>
                        <a:rPr lang="zh-CN" altLang="en-US" sz="2000" dirty="0"/>
                        <a:t>反码</a:t>
                      </a:r>
                      <a:endParaRPr lang="zh-CN" altLang="en-US" sz="2000" dirty="0"/>
                    </a:p>
                  </a:txBody>
                  <a:tcPr/>
                </a:tc>
              </a:tr>
              <a:tr h="370840">
                <a:tc>
                  <a:txBody>
                    <a:bodyPr/>
                    <a:lstStyle/>
                    <a:p>
                      <a:pPr algn="ctr"/>
                      <a:r>
                        <a:rPr lang="en-US" altLang="zh-CN" sz="2000" dirty="0"/>
                        <a:t>0000</a:t>
                      </a:r>
                      <a:endParaRPr lang="zh-CN" altLang="en-US" sz="2000" dirty="0"/>
                    </a:p>
                  </a:txBody>
                  <a:tcPr/>
                </a:tc>
                <a:tc>
                  <a:txBody>
                    <a:bodyPr/>
                    <a:lstStyle/>
                    <a:p>
                      <a:pPr algn="ctr"/>
                      <a:r>
                        <a:rPr lang="en-US" altLang="zh-CN" sz="2000" dirty="0"/>
                        <a:t>0</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1000</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8</a:t>
                      </a:r>
                      <a:endParaRPr lang="zh-CN" altLang="en-US" sz="2000" dirty="0"/>
                    </a:p>
                  </a:txBody>
                  <a:tcPr/>
                </a:tc>
                <a:tc>
                  <a:txBody>
                    <a:bodyPr/>
                    <a:lstStyle/>
                    <a:p>
                      <a:pPr algn="ctr"/>
                      <a:endParaRPr lang="zh-CN" altLang="en-US" sz="2000" dirty="0">
                        <a:solidFill>
                          <a:srgbClr val="FF0000"/>
                        </a:solidFill>
                      </a:endParaRPr>
                    </a:p>
                  </a:txBody>
                  <a:tcPr/>
                </a:tc>
                <a:tc>
                  <a:txBody>
                    <a:bodyPr/>
                    <a:lstStyle/>
                    <a:p>
                      <a:pPr algn="ctr"/>
                      <a:endParaRPr lang="zh-CN" altLang="en-US" sz="2000" dirty="0">
                        <a:solidFill>
                          <a:srgbClr val="FF0000"/>
                        </a:solidFill>
                      </a:endParaRPr>
                    </a:p>
                  </a:txBody>
                  <a:tcPr/>
                </a:tc>
                <a:tc>
                  <a:txBody>
                    <a:bodyPr/>
                    <a:lstStyle/>
                    <a:p>
                      <a:pPr algn="ctr"/>
                      <a:endParaRPr lang="zh-CN" altLang="en-US" sz="2000" dirty="0"/>
                    </a:p>
                  </a:txBody>
                  <a:tcPr/>
                </a:tc>
              </a:tr>
              <a:tr h="370840">
                <a:tc>
                  <a:txBody>
                    <a:bodyPr/>
                    <a:lstStyle/>
                    <a:p>
                      <a:pPr algn="ctr"/>
                      <a:r>
                        <a:rPr lang="en-US" altLang="zh-CN" sz="2000" dirty="0"/>
                        <a:t>0001</a:t>
                      </a:r>
                      <a:endParaRPr lang="zh-CN" altLang="en-US" sz="2000" dirty="0"/>
                    </a:p>
                  </a:txBody>
                  <a:tcPr/>
                </a:tc>
                <a:tc>
                  <a:txBody>
                    <a:bodyPr/>
                    <a:lstStyle/>
                    <a:p>
                      <a:pPr algn="ctr"/>
                      <a:r>
                        <a:rPr lang="en-US" altLang="zh-CN" sz="2000" dirty="0"/>
                        <a:t>1</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1001</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9</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0010</a:t>
                      </a:r>
                      <a:endParaRPr lang="zh-CN" altLang="en-US" sz="2000" dirty="0"/>
                    </a:p>
                  </a:txBody>
                  <a:tcPr/>
                </a:tc>
                <a:tc>
                  <a:txBody>
                    <a:bodyPr/>
                    <a:lstStyle/>
                    <a:p>
                      <a:pPr algn="ctr"/>
                      <a:r>
                        <a:rPr lang="en-US" altLang="zh-CN" sz="2000" dirty="0"/>
                        <a:t>2</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1010</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A</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0011</a:t>
                      </a:r>
                      <a:endParaRPr lang="zh-CN" altLang="en-US" sz="2000" dirty="0"/>
                    </a:p>
                  </a:txBody>
                  <a:tcPr/>
                </a:tc>
                <a:tc>
                  <a:txBody>
                    <a:bodyPr/>
                    <a:lstStyle/>
                    <a:p>
                      <a:pPr algn="ctr"/>
                      <a:r>
                        <a:rPr lang="en-US" altLang="zh-CN" sz="2000" dirty="0"/>
                        <a:t>3</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1011</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B</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0100</a:t>
                      </a:r>
                      <a:endParaRPr lang="zh-CN" altLang="en-US" sz="2000" dirty="0"/>
                    </a:p>
                  </a:txBody>
                  <a:tcPr/>
                </a:tc>
                <a:tc>
                  <a:txBody>
                    <a:bodyPr/>
                    <a:lstStyle/>
                    <a:p>
                      <a:pPr algn="ctr"/>
                      <a:r>
                        <a:rPr lang="en-US" altLang="zh-CN" sz="2000" dirty="0"/>
                        <a:t>4</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1100</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C</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0101</a:t>
                      </a:r>
                      <a:endParaRPr lang="zh-CN" altLang="en-US" sz="2000" dirty="0"/>
                    </a:p>
                  </a:txBody>
                  <a:tcPr/>
                </a:tc>
                <a:tc>
                  <a:txBody>
                    <a:bodyPr/>
                    <a:lstStyle/>
                    <a:p>
                      <a:pPr algn="ctr"/>
                      <a:r>
                        <a:rPr lang="en-US" altLang="zh-CN" sz="2000" dirty="0"/>
                        <a:t>5</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1101</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D</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0110</a:t>
                      </a:r>
                      <a:endParaRPr lang="zh-CN" altLang="en-US" sz="2000" dirty="0"/>
                    </a:p>
                  </a:txBody>
                  <a:tcPr/>
                </a:tc>
                <a:tc>
                  <a:txBody>
                    <a:bodyPr/>
                    <a:lstStyle/>
                    <a:p>
                      <a:pPr algn="ctr"/>
                      <a:r>
                        <a:rPr lang="en-US" altLang="zh-CN" sz="2000" dirty="0"/>
                        <a:t>6</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1110</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E</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0111</a:t>
                      </a:r>
                      <a:endParaRPr lang="zh-CN" altLang="en-US" sz="2000" dirty="0"/>
                    </a:p>
                  </a:txBody>
                  <a:tcPr/>
                </a:tc>
                <a:tc>
                  <a:txBody>
                    <a:bodyPr/>
                    <a:lstStyle/>
                    <a:p>
                      <a:pPr algn="ctr"/>
                      <a:r>
                        <a:rPr lang="en-US" altLang="zh-CN" sz="2000" dirty="0"/>
                        <a:t>7</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1111</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F</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solidFill>
                          <a:srgbClr val="FF0000"/>
                        </a:solidFill>
                      </a:endParaRPr>
                    </a:p>
                  </a:txBody>
                  <a:tcPr/>
                </a:tc>
              </a:tr>
            </a:tbl>
          </a:graphicData>
        </a:graphic>
      </p:graphicFrame>
      <p:sp>
        <p:nvSpPr>
          <p:cNvPr id="4" name="日期占位符 3"/>
          <p:cNvSpPr>
            <a:spLocks noGrp="1"/>
          </p:cNvSpPr>
          <p:nvPr>
            <p:ph type="dt" sz="half" idx="10"/>
          </p:nvPr>
        </p:nvSpPr>
        <p:spPr/>
        <p:txBody>
          <a:bodyPr/>
          <a:lstStyle/>
          <a:p>
            <a:pPr>
              <a:defRPr/>
            </a:pPr>
            <a:fld id="{279FE602-4DE8-41DB-AF94-0F8ABDD566AC}"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
        <p:nvSpPr>
          <p:cNvPr id="8" name="TextBox 7"/>
          <p:cNvSpPr txBox="1"/>
          <p:nvPr/>
        </p:nvSpPr>
        <p:spPr>
          <a:xfrm>
            <a:off x="457200" y="5301208"/>
            <a:ext cx="3970784" cy="400110"/>
          </a:xfrm>
          <a:prstGeom prst="rect">
            <a:avLst/>
          </a:prstGeom>
          <a:noFill/>
        </p:spPr>
        <p:txBody>
          <a:bodyPr wrap="square" rtlCol="0">
            <a:spAutoFit/>
          </a:bodyPr>
          <a:lstStyle/>
          <a:p>
            <a:r>
              <a:rPr lang="zh-CN" altLang="en-US" sz="2000" dirty="0"/>
              <a:t>在编码表示中</a:t>
            </a:r>
            <a:r>
              <a:rPr lang="zh-CN" altLang="en-US" sz="2000" dirty="0">
                <a:solidFill>
                  <a:srgbClr val="FF0000"/>
                </a:solidFill>
              </a:rPr>
              <a:t>最高位</a:t>
            </a:r>
            <a:r>
              <a:rPr lang="zh-CN" altLang="en-US" sz="2000" dirty="0"/>
              <a:t>为</a:t>
            </a:r>
            <a:r>
              <a:rPr lang="zh-CN" altLang="en-US" sz="2000" dirty="0">
                <a:solidFill>
                  <a:srgbClr val="00B050"/>
                </a:solidFill>
              </a:rPr>
              <a:t>符号位</a:t>
            </a:r>
            <a:endParaRPr lang="zh-CN" altLang="en-US" sz="2000" dirty="0">
              <a:solidFill>
                <a:srgbClr val="00B050"/>
              </a:solidFill>
            </a:endParaRPr>
          </a:p>
        </p:txBody>
      </p:sp>
      <p:sp>
        <p:nvSpPr>
          <p:cNvPr id="3" name="矩形 2"/>
          <p:cNvSpPr/>
          <p:nvPr/>
        </p:nvSpPr>
        <p:spPr>
          <a:xfrm>
            <a:off x="471984" y="5680354"/>
            <a:ext cx="6404272" cy="400110"/>
          </a:xfrm>
          <a:prstGeom prst="rect">
            <a:avLst/>
          </a:prstGeom>
        </p:spPr>
        <p:txBody>
          <a:bodyPr wrap="square">
            <a:spAutoFit/>
          </a:bodyPr>
          <a:lstStyle/>
          <a:p>
            <a:pPr>
              <a:buFont typeface="Arial" panose="020B0604020202020204" pitchFamily="34" charset="0"/>
              <a:buChar char="•"/>
            </a:pPr>
            <a:r>
              <a:rPr lang="zh-CN" altLang="en-US" sz="2000" b="1" dirty="0"/>
              <a:t>补码的</a:t>
            </a:r>
            <a:r>
              <a:rPr lang="en-US" altLang="zh-CN" sz="2000" b="1" dirty="0"/>
              <a:t>0</a:t>
            </a:r>
            <a:r>
              <a:rPr lang="zh-CN" altLang="en-US" sz="2000" b="1" dirty="0"/>
              <a:t>只有一种表示，原码和反码</a:t>
            </a:r>
            <a:r>
              <a:rPr lang="en-US" altLang="zh-CN" sz="2000" b="1" dirty="0"/>
              <a:t>0</a:t>
            </a:r>
            <a:r>
              <a:rPr lang="zh-CN" altLang="en-US" sz="2000" b="1" dirty="0"/>
              <a:t>有两种表示。</a:t>
            </a:r>
            <a:endParaRPr lang="en-US" altLang="zh-CN" sz="2000" b="1" dirty="0"/>
          </a:p>
        </p:txBody>
      </p:sp>
      <p:sp>
        <p:nvSpPr>
          <p:cNvPr id="15" name="TextBox 14"/>
          <p:cNvSpPr txBox="1"/>
          <p:nvPr/>
        </p:nvSpPr>
        <p:spPr>
          <a:xfrm>
            <a:off x="2195736" y="2051556"/>
            <a:ext cx="2088232" cy="400110"/>
          </a:xfrm>
          <a:prstGeom prst="rect">
            <a:avLst/>
          </a:prstGeom>
          <a:noFill/>
        </p:spPr>
        <p:txBody>
          <a:bodyPr wrap="square" rtlCol="0">
            <a:spAutoFit/>
          </a:bodyPr>
          <a:lstStyle/>
          <a:p>
            <a:r>
              <a:rPr lang="en-US" altLang="zh-CN" sz="2000" dirty="0"/>
              <a:t>0           0          0</a:t>
            </a:r>
            <a:endParaRPr lang="zh-CN" altLang="en-US" sz="2000" dirty="0"/>
          </a:p>
        </p:txBody>
      </p:sp>
      <p:sp>
        <p:nvSpPr>
          <p:cNvPr id="16" name="TextBox 15"/>
          <p:cNvSpPr txBox="1"/>
          <p:nvPr/>
        </p:nvSpPr>
        <p:spPr>
          <a:xfrm>
            <a:off x="2181874" y="2420812"/>
            <a:ext cx="2088232" cy="400110"/>
          </a:xfrm>
          <a:prstGeom prst="rect">
            <a:avLst/>
          </a:prstGeom>
          <a:noFill/>
        </p:spPr>
        <p:txBody>
          <a:bodyPr wrap="square" rtlCol="0">
            <a:spAutoFit/>
          </a:bodyPr>
          <a:lstStyle/>
          <a:p>
            <a:r>
              <a:rPr lang="en-US" altLang="zh-CN" sz="2000" dirty="0"/>
              <a:t>1           1          1</a:t>
            </a:r>
            <a:endParaRPr lang="zh-CN" altLang="en-US" sz="2000" dirty="0"/>
          </a:p>
        </p:txBody>
      </p:sp>
      <p:sp>
        <p:nvSpPr>
          <p:cNvPr id="17" name="TextBox 16"/>
          <p:cNvSpPr txBox="1"/>
          <p:nvPr/>
        </p:nvSpPr>
        <p:spPr>
          <a:xfrm>
            <a:off x="2204927" y="2808692"/>
            <a:ext cx="2088232" cy="400110"/>
          </a:xfrm>
          <a:prstGeom prst="rect">
            <a:avLst/>
          </a:prstGeom>
          <a:noFill/>
        </p:spPr>
        <p:txBody>
          <a:bodyPr wrap="square" rtlCol="0">
            <a:spAutoFit/>
          </a:bodyPr>
          <a:lstStyle/>
          <a:p>
            <a:r>
              <a:rPr lang="en-US" altLang="zh-CN" sz="2000" dirty="0"/>
              <a:t>2           2          2</a:t>
            </a:r>
            <a:endParaRPr lang="zh-CN" altLang="en-US" sz="2000" dirty="0"/>
          </a:p>
        </p:txBody>
      </p:sp>
      <p:sp>
        <p:nvSpPr>
          <p:cNvPr id="18" name="TextBox 17"/>
          <p:cNvSpPr txBox="1"/>
          <p:nvPr/>
        </p:nvSpPr>
        <p:spPr>
          <a:xfrm>
            <a:off x="2195736" y="3187145"/>
            <a:ext cx="2088232" cy="400110"/>
          </a:xfrm>
          <a:prstGeom prst="rect">
            <a:avLst/>
          </a:prstGeom>
          <a:noFill/>
        </p:spPr>
        <p:txBody>
          <a:bodyPr wrap="square" rtlCol="0">
            <a:spAutoFit/>
          </a:bodyPr>
          <a:lstStyle/>
          <a:p>
            <a:r>
              <a:rPr lang="en-US" altLang="zh-CN" sz="2000" dirty="0"/>
              <a:t>3           3          3</a:t>
            </a:r>
            <a:endParaRPr lang="zh-CN" altLang="en-US" sz="2000" dirty="0"/>
          </a:p>
        </p:txBody>
      </p:sp>
      <p:sp>
        <p:nvSpPr>
          <p:cNvPr id="19" name="TextBox 18"/>
          <p:cNvSpPr txBox="1"/>
          <p:nvPr/>
        </p:nvSpPr>
        <p:spPr>
          <a:xfrm>
            <a:off x="2195736" y="3645024"/>
            <a:ext cx="2088232" cy="400110"/>
          </a:xfrm>
          <a:prstGeom prst="rect">
            <a:avLst/>
          </a:prstGeom>
          <a:noFill/>
        </p:spPr>
        <p:txBody>
          <a:bodyPr wrap="square" rtlCol="0">
            <a:spAutoFit/>
          </a:bodyPr>
          <a:lstStyle/>
          <a:p>
            <a:r>
              <a:rPr lang="en-US" altLang="zh-CN" sz="2000" dirty="0"/>
              <a:t>4           4          4</a:t>
            </a:r>
            <a:endParaRPr lang="zh-CN" altLang="en-US" sz="2000" dirty="0"/>
          </a:p>
        </p:txBody>
      </p:sp>
      <p:sp>
        <p:nvSpPr>
          <p:cNvPr id="20" name="TextBox 19"/>
          <p:cNvSpPr txBox="1"/>
          <p:nvPr/>
        </p:nvSpPr>
        <p:spPr>
          <a:xfrm>
            <a:off x="2157557" y="4023477"/>
            <a:ext cx="2088232" cy="400110"/>
          </a:xfrm>
          <a:prstGeom prst="rect">
            <a:avLst/>
          </a:prstGeom>
          <a:noFill/>
        </p:spPr>
        <p:txBody>
          <a:bodyPr wrap="square" rtlCol="0">
            <a:spAutoFit/>
          </a:bodyPr>
          <a:lstStyle/>
          <a:p>
            <a:r>
              <a:rPr lang="en-US" altLang="zh-CN" sz="2000" dirty="0"/>
              <a:t>5           5          5</a:t>
            </a:r>
            <a:endParaRPr lang="zh-CN" altLang="en-US" sz="2000" dirty="0"/>
          </a:p>
        </p:txBody>
      </p:sp>
      <p:sp>
        <p:nvSpPr>
          <p:cNvPr id="21" name="TextBox 20"/>
          <p:cNvSpPr txBox="1"/>
          <p:nvPr/>
        </p:nvSpPr>
        <p:spPr>
          <a:xfrm>
            <a:off x="2133240" y="4392809"/>
            <a:ext cx="2088232" cy="400110"/>
          </a:xfrm>
          <a:prstGeom prst="rect">
            <a:avLst/>
          </a:prstGeom>
          <a:noFill/>
        </p:spPr>
        <p:txBody>
          <a:bodyPr wrap="square" rtlCol="0">
            <a:spAutoFit/>
          </a:bodyPr>
          <a:lstStyle/>
          <a:p>
            <a:r>
              <a:rPr lang="en-US" altLang="zh-CN" sz="2000" dirty="0"/>
              <a:t>6            6         6</a:t>
            </a:r>
            <a:endParaRPr lang="zh-CN" altLang="en-US" sz="2000" dirty="0"/>
          </a:p>
        </p:txBody>
      </p:sp>
      <p:sp>
        <p:nvSpPr>
          <p:cNvPr id="22" name="TextBox 21"/>
          <p:cNvSpPr txBox="1"/>
          <p:nvPr/>
        </p:nvSpPr>
        <p:spPr>
          <a:xfrm>
            <a:off x="2157557" y="4790116"/>
            <a:ext cx="2088232" cy="400110"/>
          </a:xfrm>
          <a:prstGeom prst="rect">
            <a:avLst/>
          </a:prstGeom>
          <a:noFill/>
        </p:spPr>
        <p:txBody>
          <a:bodyPr wrap="square" rtlCol="0">
            <a:spAutoFit/>
          </a:bodyPr>
          <a:lstStyle/>
          <a:p>
            <a:r>
              <a:rPr lang="en-US" altLang="zh-CN" sz="2000" dirty="0"/>
              <a:t>7           7          7</a:t>
            </a:r>
            <a:endParaRPr lang="zh-CN" altLang="en-US" sz="2000" dirty="0"/>
          </a:p>
        </p:txBody>
      </p:sp>
      <p:sp>
        <p:nvSpPr>
          <p:cNvPr id="23" name="TextBox 22"/>
          <p:cNvSpPr txBox="1"/>
          <p:nvPr/>
        </p:nvSpPr>
        <p:spPr>
          <a:xfrm>
            <a:off x="6444208" y="2051480"/>
            <a:ext cx="2242592" cy="400110"/>
          </a:xfrm>
          <a:prstGeom prst="rect">
            <a:avLst/>
          </a:prstGeom>
          <a:noFill/>
        </p:spPr>
        <p:txBody>
          <a:bodyPr wrap="square" rtlCol="0">
            <a:spAutoFit/>
          </a:bodyPr>
          <a:lstStyle/>
          <a:p>
            <a:r>
              <a:rPr lang="en-US" altLang="zh-CN" sz="2000" dirty="0">
                <a:solidFill>
                  <a:srgbClr val="FF0000"/>
                </a:solidFill>
              </a:rPr>
              <a:t>-0</a:t>
            </a:r>
            <a:r>
              <a:rPr lang="en-US" altLang="zh-CN" sz="2000" dirty="0"/>
              <a:t>          </a:t>
            </a:r>
            <a:r>
              <a:rPr lang="en-US" altLang="zh-CN" sz="2000" dirty="0">
                <a:solidFill>
                  <a:srgbClr val="FF0000"/>
                </a:solidFill>
              </a:rPr>
              <a:t>-8</a:t>
            </a:r>
            <a:r>
              <a:rPr lang="en-US" altLang="zh-CN" sz="2000" dirty="0"/>
              <a:t>         -7</a:t>
            </a:r>
            <a:endParaRPr lang="zh-CN" altLang="en-US" sz="2000" dirty="0"/>
          </a:p>
        </p:txBody>
      </p:sp>
      <p:sp>
        <p:nvSpPr>
          <p:cNvPr id="24" name="TextBox 23"/>
          <p:cNvSpPr txBox="1"/>
          <p:nvPr/>
        </p:nvSpPr>
        <p:spPr>
          <a:xfrm>
            <a:off x="6473671" y="2420812"/>
            <a:ext cx="2242592" cy="400110"/>
          </a:xfrm>
          <a:prstGeom prst="rect">
            <a:avLst/>
          </a:prstGeom>
          <a:noFill/>
        </p:spPr>
        <p:txBody>
          <a:bodyPr wrap="square" rtlCol="0">
            <a:spAutoFit/>
          </a:bodyPr>
          <a:lstStyle/>
          <a:p>
            <a:r>
              <a:rPr lang="en-US" altLang="zh-CN" sz="2000" dirty="0"/>
              <a:t>-1          -7         -6</a:t>
            </a:r>
            <a:endParaRPr lang="zh-CN" altLang="en-US" sz="2000" dirty="0"/>
          </a:p>
        </p:txBody>
      </p:sp>
      <p:sp>
        <p:nvSpPr>
          <p:cNvPr id="25" name="TextBox 24"/>
          <p:cNvSpPr txBox="1"/>
          <p:nvPr/>
        </p:nvSpPr>
        <p:spPr>
          <a:xfrm>
            <a:off x="6474853" y="2813497"/>
            <a:ext cx="2242592" cy="400110"/>
          </a:xfrm>
          <a:prstGeom prst="rect">
            <a:avLst/>
          </a:prstGeom>
          <a:noFill/>
        </p:spPr>
        <p:txBody>
          <a:bodyPr wrap="square" rtlCol="0">
            <a:spAutoFit/>
          </a:bodyPr>
          <a:lstStyle/>
          <a:p>
            <a:r>
              <a:rPr lang="en-US" altLang="zh-CN" sz="2000" dirty="0"/>
              <a:t>-2          -6         -5</a:t>
            </a:r>
            <a:endParaRPr lang="zh-CN" altLang="en-US" sz="2000" dirty="0"/>
          </a:p>
        </p:txBody>
      </p:sp>
      <p:sp>
        <p:nvSpPr>
          <p:cNvPr id="26" name="TextBox 25"/>
          <p:cNvSpPr txBox="1"/>
          <p:nvPr/>
        </p:nvSpPr>
        <p:spPr>
          <a:xfrm>
            <a:off x="6474853" y="3188030"/>
            <a:ext cx="2242592" cy="400110"/>
          </a:xfrm>
          <a:prstGeom prst="rect">
            <a:avLst/>
          </a:prstGeom>
          <a:noFill/>
        </p:spPr>
        <p:txBody>
          <a:bodyPr wrap="square" rtlCol="0">
            <a:spAutoFit/>
          </a:bodyPr>
          <a:lstStyle/>
          <a:p>
            <a:r>
              <a:rPr lang="en-US" altLang="zh-CN" sz="2000" dirty="0"/>
              <a:t>-3          -5         -4</a:t>
            </a:r>
            <a:endParaRPr lang="zh-CN" altLang="en-US" sz="2000" dirty="0"/>
          </a:p>
        </p:txBody>
      </p:sp>
      <p:sp>
        <p:nvSpPr>
          <p:cNvPr id="27" name="TextBox 26"/>
          <p:cNvSpPr txBox="1"/>
          <p:nvPr/>
        </p:nvSpPr>
        <p:spPr>
          <a:xfrm>
            <a:off x="6453651" y="3604514"/>
            <a:ext cx="2242592" cy="400110"/>
          </a:xfrm>
          <a:prstGeom prst="rect">
            <a:avLst/>
          </a:prstGeom>
          <a:noFill/>
        </p:spPr>
        <p:txBody>
          <a:bodyPr wrap="square" rtlCol="0">
            <a:spAutoFit/>
          </a:bodyPr>
          <a:lstStyle/>
          <a:p>
            <a:r>
              <a:rPr lang="en-US" altLang="zh-CN" sz="2000" dirty="0"/>
              <a:t>-4          -4         -3</a:t>
            </a:r>
            <a:endParaRPr lang="zh-CN" altLang="en-US" sz="2000" dirty="0"/>
          </a:p>
        </p:txBody>
      </p:sp>
      <p:sp>
        <p:nvSpPr>
          <p:cNvPr id="28" name="TextBox 27"/>
          <p:cNvSpPr txBox="1"/>
          <p:nvPr/>
        </p:nvSpPr>
        <p:spPr>
          <a:xfrm>
            <a:off x="6474853" y="3992699"/>
            <a:ext cx="2242592" cy="400110"/>
          </a:xfrm>
          <a:prstGeom prst="rect">
            <a:avLst/>
          </a:prstGeom>
          <a:noFill/>
        </p:spPr>
        <p:txBody>
          <a:bodyPr wrap="square" rtlCol="0">
            <a:spAutoFit/>
          </a:bodyPr>
          <a:lstStyle/>
          <a:p>
            <a:r>
              <a:rPr lang="en-US" altLang="zh-CN" sz="2000" dirty="0"/>
              <a:t>-5          -3         -2</a:t>
            </a:r>
            <a:endParaRPr lang="zh-CN" altLang="en-US" sz="2000" dirty="0"/>
          </a:p>
        </p:txBody>
      </p:sp>
      <p:sp>
        <p:nvSpPr>
          <p:cNvPr id="29" name="TextBox 28"/>
          <p:cNvSpPr txBox="1"/>
          <p:nvPr/>
        </p:nvSpPr>
        <p:spPr>
          <a:xfrm>
            <a:off x="6444208" y="4392809"/>
            <a:ext cx="2242592" cy="400110"/>
          </a:xfrm>
          <a:prstGeom prst="rect">
            <a:avLst/>
          </a:prstGeom>
          <a:noFill/>
        </p:spPr>
        <p:txBody>
          <a:bodyPr wrap="square" rtlCol="0">
            <a:spAutoFit/>
          </a:bodyPr>
          <a:lstStyle/>
          <a:p>
            <a:r>
              <a:rPr lang="en-US" altLang="zh-CN" sz="2000" dirty="0"/>
              <a:t>-6          -2         -1</a:t>
            </a:r>
            <a:endParaRPr lang="zh-CN" altLang="en-US" sz="2000" dirty="0"/>
          </a:p>
        </p:txBody>
      </p:sp>
      <p:sp>
        <p:nvSpPr>
          <p:cNvPr id="30" name="TextBox 29"/>
          <p:cNvSpPr txBox="1"/>
          <p:nvPr/>
        </p:nvSpPr>
        <p:spPr>
          <a:xfrm>
            <a:off x="6444208" y="4759338"/>
            <a:ext cx="2242592" cy="400110"/>
          </a:xfrm>
          <a:prstGeom prst="rect">
            <a:avLst/>
          </a:prstGeom>
          <a:noFill/>
        </p:spPr>
        <p:txBody>
          <a:bodyPr wrap="square" rtlCol="0">
            <a:spAutoFit/>
          </a:bodyPr>
          <a:lstStyle/>
          <a:p>
            <a:r>
              <a:rPr lang="en-US" altLang="zh-CN" sz="2000" dirty="0"/>
              <a:t>-7          -1         </a:t>
            </a:r>
            <a:r>
              <a:rPr lang="en-US" altLang="zh-CN" sz="2000" dirty="0">
                <a:solidFill>
                  <a:srgbClr val="FF0000"/>
                </a:solidFill>
              </a:rPr>
              <a:t>-0</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数值数据表示的三要素</a:t>
            </a:r>
            <a:endParaRPr lang="zh-CN" altLang="en-US" dirty="0"/>
          </a:p>
        </p:txBody>
      </p:sp>
      <p:sp>
        <p:nvSpPr>
          <p:cNvPr id="3" name="内容占位符 2"/>
          <p:cNvSpPr>
            <a:spLocks noGrp="1"/>
          </p:cNvSpPr>
          <p:nvPr>
            <p:ph idx="1"/>
          </p:nvPr>
        </p:nvSpPr>
        <p:spPr>
          <a:xfrm>
            <a:off x="228600" y="1196752"/>
            <a:ext cx="8686800" cy="5112568"/>
          </a:xfrm>
        </p:spPr>
        <p:txBody>
          <a:bodyPr/>
          <a:lstStyle/>
          <a:p>
            <a:pPr marL="336550" indent="-190500">
              <a:lnSpc>
                <a:spcPct val="110000"/>
              </a:lnSpc>
              <a:spcBef>
                <a:spcPct val="15000"/>
              </a:spcBef>
            </a:pPr>
            <a:r>
              <a:rPr lang="zh-CN" altLang="en-US" sz="3200" dirty="0">
                <a:solidFill>
                  <a:srgbClr val="FF0000"/>
                </a:solidFill>
                <a:latin typeface="+mn-ea"/>
              </a:rPr>
              <a:t>进位数制</a:t>
            </a:r>
            <a:endParaRPr lang="zh-CN" altLang="en-US" sz="3200" dirty="0">
              <a:solidFill>
                <a:srgbClr val="FF0000"/>
              </a:solidFill>
              <a:latin typeface="+mn-ea"/>
            </a:endParaRPr>
          </a:p>
          <a:p>
            <a:pPr marL="336550" indent="-190500">
              <a:lnSpc>
                <a:spcPct val="110000"/>
              </a:lnSpc>
              <a:spcBef>
                <a:spcPct val="15000"/>
              </a:spcBef>
            </a:pPr>
            <a:r>
              <a:rPr lang="zh-CN" altLang="en-US" sz="3200" dirty="0">
                <a:solidFill>
                  <a:srgbClr val="FF0000"/>
                </a:solidFill>
                <a:latin typeface="+mn-ea"/>
              </a:rPr>
              <a:t>小数点的位置</a:t>
            </a:r>
            <a:r>
              <a:rPr lang="en-US" altLang="zh-CN" sz="3200" dirty="0">
                <a:solidFill>
                  <a:srgbClr val="FF0000"/>
                </a:solidFill>
                <a:latin typeface="+mn-ea"/>
              </a:rPr>
              <a:t>(</a:t>
            </a:r>
            <a:r>
              <a:rPr lang="zh-CN" altLang="en-US" sz="3200" dirty="0">
                <a:solidFill>
                  <a:srgbClr val="FF0000"/>
                </a:solidFill>
                <a:latin typeface="+mn-ea"/>
              </a:rPr>
              <a:t>定</a:t>
            </a:r>
            <a:r>
              <a:rPr lang="en-US" altLang="zh-CN" sz="3200" dirty="0">
                <a:solidFill>
                  <a:srgbClr val="FF0000"/>
                </a:solidFill>
                <a:latin typeface="+mn-ea"/>
              </a:rPr>
              <a:t>/</a:t>
            </a:r>
            <a:r>
              <a:rPr lang="zh-CN" altLang="en-US" sz="3200" dirty="0">
                <a:solidFill>
                  <a:srgbClr val="FF0000"/>
                </a:solidFill>
                <a:latin typeface="+mn-ea"/>
              </a:rPr>
              <a:t>浮点表示</a:t>
            </a:r>
            <a:r>
              <a:rPr lang="en-US" altLang="zh-CN" sz="3200" dirty="0">
                <a:solidFill>
                  <a:srgbClr val="FF0000"/>
                </a:solidFill>
                <a:latin typeface="+mn-ea"/>
              </a:rPr>
              <a:t>)</a:t>
            </a:r>
            <a:endParaRPr lang="zh-CN" altLang="en-US" sz="3200" dirty="0">
              <a:solidFill>
                <a:srgbClr val="FF0000"/>
              </a:solidFill>
              <a:latin typeface="+mn-ea"/>
            </a:endParaRPr>
          </a:p>
          <a:p>
            <a:pPr marL="336550" indent="-190500">
              <a:lnSpc>
                <a:spcPct val="110000"/>
              </a:lnSpc>
              <a:spcBef>
                <a:spcPct val="15000"/>
              </a:spcBef>
            </a:pPr>
            <a:r>
              <a:rPr lang="zh-CN" altLang="en-US" sz="3200" dirty="0">
                <a:solidFill>
                  <a:srgbClr val="FF0000"/>
                </a:solidFill>
                <a:latin typeface="+mn-ea"/>
              </a:rPr>
              <a:t>数值编码格式</a:t>
            </a:r>
            <a:endParaRPr lang="en-US" altLang="zh-CN" sz="3200" dirty="0">
              <a:solidFill>
                <a:srgbClr val="FF0000"/>
              </a:solidFill>
              <a:latin typeface="+mn-ea"/>
            </a:endParaRPr>
          </a:p>
          <a:p>
            <a:pPr marL="336550" indent="-190500">
              <a:lnSpc>
                <a:spcPct val="110000"/>
              </a:lnSpc>
              <a:spcBef>
                <a:spcPct val="15000"/>
              </a:spcBef>
            </a:pPr>
            <a:r>
              <a:rPr lang="zh-CN" altLang="en-US" sz="3200" dirty="0">
                <a:latin typeface="+mn-ea"/>
              </a:rPr>
              <a:t>例：二进制数</a:t>
            </a:r>
            <a:r>
              <a:rPr lang="en-US" altLang="zh-CN" sz="3200" dirty="0">
                <a:latin typeface="+mn-ea"/>
              </a:rPr>
              <a:t>10110001</a:t>
            </a:r>
            <a:r>
              <a:rPr lang="zh-CN" altLang="en-US" sz="3200" dirty="0">
                <a:latin typeface="+mn-ea"/>
              </a:rPr>
              <a:t>的值是多少？</a:t>
            </a:r>
            <a:endParaRPr lang="en-US" altLang="zh-CN" sz="3200" dirty="0">
              <a:latin typeface="+mn-ea"/>
            </a:endParaRPr>
          </a:p>
          <a:p>
            <a:pPr lvl="1"/>
            <a:r>
              <a:rPr lang="zh-CN" altLang="en-US" sz="2800" dirty="0">
                <a:latin typeface="+mn-ea"/>
              </a:rPr>
              <a:t>在无符号二进制中值是？</a:t>
            </a:r>
            <a:endParaRPr lang="en-US" altLang="zh-CN" sz="2800" dirty="0">
              <a:latin typeface="+mn-ea"/>
            </a:endParaRPr>
          </a:p>
          <a:p>
            <a:pPr lvl="1"/>
            <a:r>
              <a:rPr lang="zh-CN" altLang="en-US" sz="2800" dirty="0">
                <a:latin typeface="+mn-ea"/>
              </a:rPr>
              <a:t>在二进制原码中值是？</a:t>
            </a:r>
            <a:endParaRPr lang="en-US" altLang="zh-CN" sz="2800" dirty="0">
              <a:latin typeface="+mn-ea"/>
            </a:endParaRPr>
          </a:p>
          <a:p>
            <a:pPr lvl="1"/>
            <a:r>
              <a:rPr lang="zh-CN" altLang="en-US" sz="2800" dirty="0">
                <a:latin typeface="+mn-ea"/>
              </a:rPr>
              <a:t>在二进制补码中值是？</a:t>
            </a:r>
            <a:endParaRPr lang="en-US" altLang="zh-CN" sz="2800" dirty="0">
              <a:latin typeface="+mn-ea"/>
            </a:endParaRPr>
          </a:p>
          <a:p>
            <a:pPr lvl="1"/>
            <a:r>
              <a:rPr lang="zh-CN" altLang="en-US" sz="2800" dirty="0">
                <a:latin typeface="+mn-ea"/>
              </a:rPr>
              <a:t>在二进制反码中值是？</a:t>
            </a:r>
            <a:endParaRPr lang="en-US" altLang="zh-CN" sz="2800" dirty="0">
              <a:latin typeface="+mn-ea"/>
            </a:endParaRPr>
          </a:p>
          <a:p>
            <a:pPr lvl="1"/>
            <a:r>
              <a:rPr lang="en-US" altLang="zh-CN" sz="2800" dirty="0">
                <a:latin typeface="+mn-ea"/>
              </a:rPr>
              <a:t>8</a:t>
            </a:r>
            <a:r>
              <a:rPr lang="zh-CN" altLang="en-US" sz="2800" dirty="0">
                <a:latin typeface="+mn-ea"/>
              </a:rPr>
              <a:t>位二进制浮点数编码的值</a:t>
            </a:r>
            <a:r>
              <a:rPr lang="en-US" altLang="zh-CN" sz="2800" dirty="0">
                <a:latin typeface="+mn-ea"/>
              </a:rPr>
              <a:t>(1+2+5</a:t>
            </a:r>
            <a:r>
              <a:rPr lang="zh-CN" altLang="en-US" sz="2800" dirty="0">
                <a:latin typeface="+mn-ea"/>
              </a:rPr>
              <a:t>位</a:t>
            </a:r>
            <a:r>
              <a:rPr lang="en-US" altLang="zh-CN" sz="2800" dirty="0">
                <a:latin typeface="+mn-ea"/>
              </a:rPr>
              <a:t>)</a:t>
            </a:r>
            <a:r>
              <a:rPr lang="zh-CN" altLang="en-US" sz="2800" dirty="0">
                <a:latin typeface="+mn-ea"/>
              </a:rPr>
              <a:t>？</a:t>
            </a:r>
            <a:endParaRPr lang="zh-CN" altLang="en-US" sz="2800" dirty="0">
              <a:latin typeface="+mn-ea"/>
            </a:endParaRPr>
          </a:p>
        </p:txBody>
      </p:sp>
      <p:sp>
        <p:nvSpPr>
          <p:cNvPr id="4" name="日期占位符 3"/>
          <p:cNvSpPr>
            <a:spLocks noGrp="1"/>
          </p:cNvSpPr>
          <p:nvPr>
            <p:ph type="dt" sz="half" idx="10"/>
          </p:nvPr>
        </p:nvSpPr>
        <p:spPr/>
        <p:txBody>
          <a:bodyPr/>
          <a:lstStyle/>
          <a:p>
            <a:pPr>
              <a:defRPr/>
            </a:pPr>
            <a:fld id="{C112223A-40B8-4279-A06B-D3BEFE29560C}"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dirty="0"/>
          </a:p>
        </p:txBody>
      </p:sp>
      <p:sp>
        <p:nvSpPr>
          <p:cNvPr id="7" name="矩形 6"/>
          <p:cNvSpPr/>
          <p:nvPr/>
        </p:nvSpPr>
        <p:spPr>
          <a:xfrm>
            <a:off x="5436096" y="3747978"/>
            <a:ext cx="3456384" cy="523220"/>
          </a:xfrm>
          <a:prstGeom prst="rect">
            <a:avLst/>
          </a:prstGeom>
        </p:spPr>
        <p:txBody>
          <a:bodyPr wrap="square">
            <a:spAutoFit/>
          </a:bodyPr>
          <a:lstStyle/>
          <a:p>
            <a:r>
              <a:rPr lang="en-US" altLang="zh-CN" sz="2800" dirty="0"/>
              <a:t>2</a:t>
            </a:r>
            <a:r>
              <a:rPr lang="en-US" altLang="zh-CN" sz="2800" baseline="30000" dirty="0"/>
              <a:t>7</a:t>
            </a:r>
            <a:r>
              <a:rPr lang="en-US" altLang="zh-CN" sz="2800" dirty="0"/>
              <a:t>+2</a:t>
            </a:r>
            <a:r>
              <a:rPr lang="en-US" altLang="zh-CN" sz="2800" baseline="30000" dirty="0"/>
              <a:t>5</a:t>
            </a:r>
            <a:r>
              <a:rPr lang="en-US" altLang="zh-CN" sz="2800" dirty="0"/>
              <a:t>+2</a:t>
            </a:r>
            <a:r>
              <a:rPr lang="en-US" altLang="zh-CN" sz="2800" baseline="30000" dirty="0"/>
              <a:t>4</a:t>
            </a:r>
            <a:r>
              <a:rPr lang="en-US" altLang="zh-CN" sz="2800" dirty="0"/>
              <a:t>+2</a:t>
            </a:r>
            <a:r>
              <a:rPr lang="en-US" altLang="zh-CN" sz="2800" baseline="30000" dirty="0"/>
              <a:t>0</a:t>
            </a:r>
            <a:r>
              <a:rPr lang="en-US" altLang="zh-CN" sz="2800" dirty="0"/>
              <a:t>=177</a:t>
            </a:r>
            <a:endParaRPr lang="en-US" altLang="zh-CN" sz="2800" baseline="-25000" dirty="0"/>
          </a:p>
        </p:txBody>
      </p:sp>
      <p:sp>
        <p:nvSpPr>
          <p:cNvPr id="8" name="矩形 7"/>
          <p:cNvSpPr/>
          <p:nvPr/>
        </p:nvSpPr>
        <p:spPr>
          <a:xfrm>
            <a:off x="5522158" y="4253605"/>
            <a:ext cx="3010282" cy="523220"/>
          </a:xfrm>
          <a:prstGeom prst="rect">
            <a:avLst/>
          </a:prstGeom>
        </p:spPr>
        <p:txBody>
          <a:bodyPr wrap="square">
            <a:spAutoFit/>
          </a:bodyPr>
          <a:lstStyle/>
          <a:p>
            <a:r>
              <a:rPr lang="en-US" altLang="zh-CN" sz="2800" dirty="0"/>
              <a:t>-0110001</a:t>
            </a:r>
            <a:r>
              <a:rPr lang="en-US" altLang="zh-CN" sz="2800" baseline="-25000" dirty="0"/>
              <a:t>2</a:t>
            </a:r>
            <a:r>
              <a:rPr lang="en-US" altLang="zh-CN" sz="2800" dirty="0"/>
              <a:t>=-49</a:t>
            </a:r>
            <a:endParaRPr lang="en-US" altLang="zh-CN" sz="2800" dirty="0"/>
          </a:p>
        </p:txBody>
      </p:sp>
      <p:sp>
        <p:nvSpPr>
          <p:cNvPr id="9" name="矩形 8"/>
          <p:cNvSpPr/>
          <p:nvPr/>
        </p:nvSpPr>
        <p:spPr>
          <a:xfrm>
            <a:off x="5436096" y="4822556"/>
            <a:ext cx="3312368" cy="523220"/>
          </a:xfrm>
          <a:prstGeom prst="rect">
            <a:avLst/>
          </a:prstGeom>
        </p:spPr>
        <p:txBody>
          <a:bodyPr wrap="square">
            <a:spAutoFit/>
          </a:bodyPr>
          <a:lstStyle/>
          <a:p>
            <a:r>
              <a:rPr lang="en-US" altLang="zh-CN" sz="2800" dirty="0"/>
              <a:t>-2</a:t>
            </a:r>
            <a:r>
              <a:rPr lang="en-US" altLang="zh-CN" sz="2800" baseline="30000" dirty="0"/>
              <a:t>7</a:t>
            </a:r>
            <a:r>
              <a:rPr lang="en-US" altLang="zh-CN" sz="2800" dirty="0"/>
              <a:t>+2</a:t>
            </a:r>
            <a:r>
              <a:rPr lang="en-US" altLang="zh-CN" sz="2800" baseline="30000" dirty="0"/>
              <a:t>5</a:t>
            </a:r>
            <a:r>
              <a:rPr lang="en-US" altLang="zh-CN" sz="2800" dirty="0"/>
              <a:t>+2</a:t>
            </a:r>
            <a:r>
              <a:rPr lang="en-US" altLang="zh-CN" sz="2800" baseline="30000" dirty="0"/>
              <a:t>4</a:t>
            </a:r>
            <a:r>
              <a:rPr lang="en-US" altLang="zh-CN" sz="2800" dirty="0"/>
              <a:t>+2</a:t>
            </a:r>
            <a:r>
              <a:rPr lang="en-US" altLang="zh-CN" sz="2800" baseline="30000" dirty="0"/>
              <a:t>0</a:t>
            </a:r>
            <a:r>
              <a:rPr lang="en-US" altLang="zh-CN" sz="2800" dirty="0"/>
              <a:t>=-79</a:t>
            </a:r>
            <a:endParaRPr lang="en-US" altLang="zh-CN" sz="2800" dirty="0"/>
          </a:p>
        </p:txBody>
      </p:sp>
      <p:sp>
        <p:nvSpPr>
          <p:cNvPr id="10" name="矩形 9"/>
          <p:cNvSpPr/>
          <p:nvPr/>
        </p:nvSpPr>
        <p:spPr>
          <a:xfrm>
            <a:off x="5490978" y="5402207"/>
            <a:ext cx="2718565" cy="523220"/>
          </a:xfrm>
          <a:prstGeom prst="rect">
            <a:avLst/>
          </a:prstGeom>
        </p:spPr>
        <p:txBody>
          <a:bodyPr wrap="none">
            <a:spAutoFit/>
          </a:bodyPr>
          <a:lstStyle/>
          <a:p>
            <a:r>
              <a:rPr lang="en-US" altLang="zh-CN" sz="2800" dirty="0"/>
              <a:t>-01001110</a:t>
            </a:r>
            <a:r>
              <a:rPr lang="en-US" altLang="zh-CN" sz="2800" baseline="-25000" dirty="0"/>
              <a:t>2</a:t>
            </a:r>
            <a:r>
              <a:rPr lang="en-US" altLang="zh-CN" sz="2800" dirty="0"/>
              <a:t>=-78</a:t>
            </a:r>
            <a:endParaRPr lang="zh-CN" altLang="en-US" sz="2800" dirty="0"/>
          </a:p>
        </p:txBody>
      </p:sp>
      <p:sp>
        <p:nvSpPr>
          <p:cNvPr id="12" name="爆炸形 1 11"/>
          <p:cNvSpPr/>
          <p:nvPr/>
        </p:nvSpPr>
        <p:spPr>
          <a:xfrm>
            <a:off x="6966889" y="2764554"/>
            <a:ext cx="2111152" cy="895042"/>
          </a:xfrm>
          <a:prstGeom prst="irregularSeal1">
            <a:avLst/>
          </a:prstGeom>
          <a:solidFill>
            <a:schemeClr val="accent2">
              <a:lumMod val="40000"/>
              <a:lumOff val="60000"/>
            </a:schemeClr>
          </a:solidFill>
          <a:ln>
            <a:solidFill>
              <a:schemeClr val="accent1">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solidFill>
                  <a:srgbClr val="FF0000"/>
                </a:solidFill>
              </a:rPr>
              <a:t>不确定</a:t>
            </a:r>
            <a:endParaRPr lang="zh-CN" altLang="en-US" sz="2400" dirty="0">
              <a:solidFill>
                <a:srgbClr val="FF0000"/>
              </a:solidFill>
            </a:endParaRPr>
          </a:p>
        </p:txBody>
      </p:sp>
      <p:sp>
        <p:nvSpPr>
          <p:cNvPr id="13" name="矩形 12"/>
          <p:cNvSpPr/>
          <p:nvPr/>
        </p:nvSpPr>
        <p:spPr>
          <a:xfrm>
            <a:off x="1259632" y="6092559"/>
            <a:ext cx="3312368" cy="523220"/>
          </a:xfrm>
          <a:prstGeom prst="rect">
            <a:avLst/>
          </a:prstGeom>
        </p:spPr>
        <p:txBody>
          <a:bodyPr wrap="square">
            <a:spAutoFit/>
          </a:bodyPr>
          <a:lstStyle/>
          <a:p>
            <a:r>
              <a:rPr lang="zh-CN" altLang="en-US" sz="2800" dirty="0"/>
              <a:t>阶码</a:t>
            </a:r>
            <a:r>
              <a:rPr lang="en-US" altLang="zh-CN" sz="2800" dirty="0"/>
              <a:t>=01-(2</a:t>
            </a:r>
            <a:r>
              <a:rPr lang="en-US" altLang="zh-CN" sz="2800" baseline="30000" dirty="0"/>
              <a:t>2-1</a:t>
            </a:r>
            <a:r>
              <a:rPr lang="en-US" altLang="zh-CN" sz="2800" dirty="0"/>
              <a:t>-1)=0</a:t>
            </a:r>
            <a:endParaRPr lang="zh-CN" altLang="en-US" sz="2800" dirty="0"/>
          </a:p>
        </p:txBody>
      </p:sp>
      <p:sp>
        <p:nvSpPr>
          <p:cNvPr id="14" name="矩形 13"/>
          <p:cNvSpPr/>
          <p:nvPr/>
        </p:nvSpPr>
        <p:spPr>
          <a:xfrm>
            <a:off x="4932040" y="6089482"/>
            <a:ext cx="3960440" cy="523220"/>
          </a:xfrm>
          <a:prstGeom prst="rect">
            <a:avLst/>
          </a:prstGeom>
        </p:spPr>
        <p:txBody>
          <a:bodyPr wrap="square">
            <a:spAutoFit/>
          </a:bodyPr>
          <a:lstStyle/>
          <a:p>
            <a:r>
              <a:rPr lang="en-US" altLang="zh-CN" sz="2800" dirty="0"/>
              <a:t>-</a:t>
            </a:r>
            <a:r>
              <a:rPr lang="en-US" altLang="zh-CN" sz="2800" dirty="0">
                <a:solidFill>
                  <a:srgbClr val="FF0000"/>
                </a:solidFill>
              </a:rPr>
              <a:t>1.</a:t>
            </a:r>
            <a:r>
              <a:rPr lang="en-US" altLang="zh-CN" sz="2800" dirty="0"/>
              <a:t>10001</a:t>
            </a:r>
            <a:r>
              <a:rPr lang="en-US" altLang="zh-CN" sz="2800" baseline="-25000" dirty="0"/>
              <a:t>2</a:t>
            </a:r>
            <a:r>
              <a:rPr lang="en-US" altLang="zh-CN" sz="2800" dirty="0"/>
              <a:t>X2</a:t>
            </a:r>
            <a:r>
              <a:rPr lang="en-US" altLang="zh-CN" sz="2800" baseline="30000" dirty="0"/>
              <a:t>0</a:t>
            </a:r>
            <a:r>
              <a:rPr lang="en-US" altLang="zh-CN" sz="2800" dirty="0"/>
              <a:t>=-</a:t>
            </a:r>
            <a:r>
              <a:rPr lang="en-US" altLang="zh-CN" sz="2800" dirty="0">
                <a:solidFill>
                  <a:srgbClr val="FF0000"/>
                </a:solidFill>
              </a:rPr>
              <a:t>1.</a:t>
            </a:r>
            <a:r>
              <a:rPr lang="en-US" altLang="zh-CN" sz="2800" dirty="0"/>
              <a:t>10001</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ircle(in)">
                                      <p:cBhvr>
                                        <p:cTn id="40" dur="2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animBg="1"/>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dirty="0"/>
              <a:t>二进制数算术运算</a:t>
            </a:r>
            <a:endParaRPr lang="zh-CN" altLang="en-US" dirty="0"/>
          </a:p>
        </p:txBody>
      </p:sp>
      <p:sp>
        <p:nvSpPr>
          <p:cNvPr id="8" name="副标题 7"/>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BF188C47-1843-4025-A04F-2805F1B04A75}"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二进制数的算术运算</a:t>
            </a:r>
            <a:endParaRPr lang="zh-CN" altLang="en-US" dirty="0"/>
          </a:p>
        </p:txBody>
      </p:sp>
      <p:sp>
        <p:nvSpPr>
          <p:cNvPr id="21507" name="内容占位符 2"/>
          <p:cNvSpPr>
            <a:spLocks noGrp="1"/>
          </p:cNvSpPr>
          <p:nvPr>
            <p:ph idx="1"/>
          </p:nvPr>
        </p:nvSpPr>
        <p:spPr>
          <a:xfrm>
            <a:off x="402431" y="1127918"/>
            <a:ext cx="8329613" cy="1393873"/>
          </a:xfrm>
        </p:spPr>
        <p:txBody>
          <a:bodyPr/>
          <a:lstStyle/>
          <a:p>
            <a:r>
              <a:rPr lang="zh-CN" altLang="en-US" dirty="0"/>
              <a:t>和十进制的运算过程类似</a:t>
            </a:r>
            <a:endParaRPr lang="en-US" altLang="zh-CN" dirty="0"/>
          </a:p>
          <a:p>
            <a:pPr lvl="1"/>
            <a:r>
              <a:rPr lang="en-US" altLang="zh-CN" dirty="0"/>
              <a:t>1+0=1 0+0=0 1+1=10</a:t>
            </a:r>
            <a:r>
              <a:rPr lang="zh-CN" altLang="en-US" dirty="0"/>
              <a:t>（进位为</a:t>
            </a:r>
            <a:r>
              <a:rPr lang="en-US" altLang="zh-CN" dirty="0"/>
              <a:t>1,Carry=1</a:t>
            </a:r>
            <a:r>
              <a:rPr lang="zh-CN" altLang="en-US" dirty="0"/>
              <a:t>）</a:t>
            </a:r>
            <a:endParaRPr lang="en-US" altLang="zh-CN" dirty="0"/>
          </a:p>
          <a:p>
            <a:pPr lvl="1"/>
            <a:r>
              <a:rPr lang="en-US" altLang="zh-CN" dirty="0"/>
              <a:t>0-0=0 1-1=0 1-0=1 10-1=1</a:t>
            </a:r>
            <a:r>
              <a:rPr lang="zh-CN" altLang="en-US" dirty="0"/>
              <a:t>（借位为</a:t>
            </a:r>
            <a:r>
              <a:rPr lang="en-US" altLang="zh-CN" dirty="0"/>
              <a:t>1,Borrow=1</a:t>
            </a:r>
            <a:r>
              <a:rPr lang="zh-CN" altLang="en-US" dirty="0"/>
              <a:t>）</a:t>
            </a:r>
            <a:endParaRPr lang="zh-CN" altLang="en-US" dirty="0"/>
          </a:p>
        </p:txBody>
      </p:sp>
      <p:sp>
        <p:nvSpPr>
          <p:cNvPr id="10" name="日期占位符 9"/>
          <p:cNvSpPr>
            <a:spLocks noGrp="1"/>
          </p:cNvSpPr>
          <p:nvPr>
            <p:ph type="dt" sz="half" idx="10"/>
          </p:nvPr>
        </p:nvSpPr>
        <p:spPr/>
        <p:txBody>
          <a:bodyPr/>
          <a:lstStyle/>
          <a:p>
            <a:pPr>
              <a:defRPr/>
            </a:pPr>
            <a:fld id="{7DA6CB0E-9B25-4D42-8638-0A4F5A956BFF}" type="datetime1">
              <a:rPr lang="zh-CN" altLang="en-US" smtClean="0"/>
            </a:fld>
            <a:endParaRPr lang="en-US" altLang="zh-CN"/>
          </a:p>
        </p:txBody>
      </p:sp>
      <p:sp>
        <p:nvSpPr>
          <p:cNvPr id="21508"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21513" name="灯片编号占位符 10"/>
          <p:cNvSpPr>
            <a:spLocks noGrp="1"/>
          </p:cNvSpPr>
          <p:nvPr>
            <p:ph type="sldNum" sz="quarter" idx="12"/>
          </p:nvPr>
        </p:nvSpPr>
        <p:spPr>
          <a:noFill/>
        </p:spPr>
        <p:txBody>
          <a:bodyPr/>
          <a:lstStyle/>
          <a:p>
            <a:fld id="{E9DF8CD0-0471-4F18-A290-500F1550F3AF}"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11" name="Picture 4"/>
          <p:cNvPicPr>
            <a:picLocks noChangeAspect="1" noChangeArrowheads="1"/>
          </p:cNvPicPr>
          <p:nvPr/>
        </p:nvPicPr>
        <p:blipFill>
          <a:blip r:embed="rId1" cstate="print"/>
          <a:srcRect/>
          <a:stretch>
            <a:fillRect/>
          </a:stretch>
        </p:blipFill>
        <p:spPr bwMode="auto">
          <a:xfrm>
            <a:off x="566738" y="3135238"/>
            <a:ext cx="8001000" cy="1085850"/>
          </a:xfrm>
          <a:prstGeom prst="rect">
            <a:avLst/>
          </a:prstGeom>
          <a:noFill/>
          <a:ln w="9525">
            <a:noFill/>
            <a:miter lim="800000"/>
            <a:headEnd/>
            <a:tailEnd/>
          </a:ln>
        </p:spPr>
      </p:pic>
      <p:pic>
        <p:nvPicPr>
          <p:cNvPr id="12" name="Picture 6"/>
          <p:cNvPicPr>
            <a:picLocks noChangeAspect="1" noChangeArrowheads="1"/>
          </p:cNvPicPr>
          <p:nvPr/>
        </p:nvPicPr>
        <p:blipFill>
          <a:blip r:embed="rId2" cstate="print"/>
          <a:srcRect/>
          <a:stretch>
            <a:fillRect/>
          </a:stretch>
        </p:blipFill>
        <p:spPr bwMode="auto">
          <a:xfrm>
            <a:off x="539750" y="4985345"/>
            <a:ext cx="8115300" cy="1323975"/>
          </a:xfrm>
          <a:prstGeom prst="rect">
            <a:avLst/>
          </a:prstGeom>
          <a:noFill/>
          <a:ln w="9525">
            <a:noFill/>
            <a:miter lim="800000"/>
            <a:headEnd/>
            <a:tailEnd/>
          </a:ln>
        </p:spPr>
      </p:pic>
      <p:sp>
        <p:nvSpPr>
          <p:cNvPr id="13" name="Text Box 7"/>
          <p:cNvSpPr txBox="1">
            <a:spLocks noChangeArrowheads="1"/>
          </p:cNvSpPr>
          <p:nvPr/>
        </p:nvSpPr>
        <p:spPr bwMode="auto">
          <a:xfrm>
            <a:off x="352424" y="2740858"/>
            <a:ext cx="906463" cy="523220"/>
          </a:xfrm>
          <a:prstGeom prst="rect">
            <a:avLst/>
          </a:prstGeom>
          <a:noFill/>
          <a:ln w="9525">
            <a:noFill/>
            <a:miter lim="800000"/>
          </a:ln>
        </p:spPr>
        <p:txBody>
          <a:bodyPr wrap="square">
            <a:spAutoFit/>
          </a:bodyPr>
          <a:lstStyle/>
          <a:p>
            <a:pPr>
              <a:spcBef>
                <a:spcPct val="50000"/>
              </a:spcBef>
            </a:pPr>
            <a:r>
              <a:rPr lang="zh-CN" altLang="en-US" sz="2800" b="1" dirty="0">
                <a:latin typeface="Arial" panose="020B0604020202020204" pitchFamily="34" charset="0"/>
              </a:rPr>
              <a:t>加法</a:t>
            </a:r>
            <a:endParaRPr lang="zh-CN" altLang="en-US" sz="2800" b="1" dirty="0">
              <a:latin typeface="Arial" panose="020B0604020202020204" pitchFamily="34" charset="0"/>
            </a:endParaRPr>
          </a:p>
        </p:txBody>
      </p:sp>
      <p:sp>
        <p:nvSpPr>
          <p:cNvPr id="14" name="Text Box 8"/>
          <p:cNvSpPr txBox="1">
            <a:spLocks noChangeArrowheads="1"/>
          </p:cNvSpPr>
          <p:nvPr/>
        </p:nvSpPr>
        <p:spPr bwMode="auto">
          <a:xfrm>
            <a:off x="422800" y="4417948"/>
            <a:ext cx="1196871" cy="523220"/>
          </a:xfrm>
          <a:prstGeom prst="rect">
            <a:avLst/>
          </a:prstGeom>
          <a:noFill/>
          <a:ln w="9525">
            <a:noFill/>
            <a:miter lim="800000"/>
          </a:ln>
        </p:spPr>
        <p:txBody>
          <a:bodyPr wrap="square">
            <a:spAutoFit/>
          </a:bodyPr>
          <a:lstStyle/>
          <a:p>
            <a:pPr>
              <a:spcBef>
                <a:spcPct val="50000"/>
              </a:spcBef>
            </a:pPr>
            <a:r>
              <a:rPr lang="zh-CN" altLang="en-US" sz="2800" b="1" dirty="0">
                <a:latin typeface="Arial" panose="020B0604020202020204" pitchFamily="34" charset="0"/>
              </a:rPr>
              <a:t>减法</a:t>
            </a:r>
            <a:endParaRPr lang="zh-CN" altLang="en-US" sz="2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blinds(horizontal)">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二进制数的算术运算</a:t>
            </a:r>
            <a:endParaRPr lang="zh-CN" altLang="en-US" dirty="0"/>
          </a:p>
        </p:txBody>
      </p:sp>
      <p:sp>
        <p:nvSpPr>
          <p:cNvPr id="28675" name="内容占位符 2"/>
          <p:cNvSpPr>
            <a:spLocks noGrp="1"/>
          </p:cNvSpPr>
          <p:nvPr>
            <p:ph idx="1"/>
          </p:nvPr>
        </p:nvSpPr>
        <p:spPr>
          <a:xfrm>
            <a:off x="433183" y="1167852"/>
            <a:ext cx="8686800" cy="1821661"/>
          </a:xfrm>
        </p:spPr>
        <p:txBody>
          <a:bodyPr/>
          <a:lstStyle/>
          <a:p>
            <a:r>
              <a:rPr lang="zh-CN" altLang="en-US" sz="3200" dirty="0"/>
              <a:t>补码加法规则</a:t>
            </a:r>
            <a:endParaRPr lang="en-US" altLang="zh-CN" sz="3200" dirty="0"/>
          </a:p>
          <a:p>
            <a:pPr lvl="1"/>
            <a:r>
              <a:rPr lang="zh-CN" altLang="en-US" sz="2800" dirty="0"/>
              <a:t>二进制补码数可以按照普通的二进制加法相加，只要</a:t>
            </a:r>
            <a:r>
              <a:rPr lang="zh-CN" altLang="en-US" sz="2800" b="1" dirty="0">
                <a:solidFill>
                  <a:srgbClr val="FF0000"/>
                </a:solidFill>
              </a:rPr>
              <a:t>不超过</a:t>
            </a:r>
            <a:r>
              <a:rPr lang="zh-CN" altLang="en-US" sz="2800" dirty="0"/>
              <a:t>补码定义的范围，该结果就是正确的。</a:t>
            </a:r>
            <a:endParaRPr lang="en-US" altLang="zh-CN" sz="2800" dirty="0"/>
          </a:p>
        </p:txBody>
      </p:sp>
      <p:sp>
        <p:nvSpPr>
          <p:cNvPr id="7" name="日期占位符 6"/>
          <p:cNvSpPr>
            <a:spLocks noGrp="1"/>
          </p:cNvSpPr>
          <p:nvPr>
            <p:ph type="dt" sz="half" idx="10"/>
          </p:nvPr>
        </p:nvSpPr>
        <p:spPr/>
        <p:txBody>
          <a:bodyPr/>
          <a:lstStyle/>
          <a:p>
            <a:pPr>
              <a:defRPr/>
            </a:pPr>
            <a:fld id="{67F20A86-D967-42E8-A46E-AF5330D3CC51}" type="datetime1">
              <a:rPr lang="zh-CN" altLang="en-US" smtClean="0"/>
            </a:fld>
            <a:endParaRPr lang="en-US" altLang="zh-CN"/>
          </a:p>
        </p:txBody>
      </p:sp>
      <p:sp>
        <p:nvSpPr>
          <p:cNvPr id="28676"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28678" name="灯片编号占位符 7"/>
          <p:cNvSpPr>
            <a:spLocks noGrp="1"/>
          </p:cNvSpPr>
          <p:nvPr>
            <p:ph type="sldNum" sz="quarter" idx="12"/>
          </p:nvPr>
        </p:nvSpPr>
        <p:spPr>
          <a:noFill/>
        </p:spPr>
        <p:txBody>
          <a:bodyPr/>
          <a:lstStyle/>
          <a:p>
            <a:fld id="{388ABD5C-C1AC-4C17-98BF-D3C43890C693}"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9" name="矩形 8"/>
          <p:cNvSpPr/>
          <p:nvPr/>
        </p:nvSpPr>
        <p:spPr>
          <a:xfrm>
            <a:off x="3088743" y="2963304"/>
            <a:ext cx="2585165" cy="1569660"/>
          </a:xfrm>
          <a:prstGeom prst="rect">
            <a:avLst/>
          </a:prstGeom>
          <a:solidFill>
            <a:schemeClr val="accent6">
              <a:lumMod val="20000"/>
              <a:lumOff val="80000"/>
            </a:schemeClr>
          </a:solidFill>
          <a:ln>
            <a:solidFill>
              <a:schemeClr val="accent1">
                <a:shade val="50000"/>
              </a:schemeClr>
            </a:solidFill>
          </a:ln>
        </p:spPr>
        <p:txBody>
          <a:bodyPr wrap="square">
            <a:spAutoFit/>
          </a:bodyPr>
          <a:lstStyle/>
          <a:p>
            <a:r>
              <a:rPr lang="zh-CN" altLang="en-US" sz="2400" dirty="0"/>
              <a:t>例</a:t>
            </a:r>
            <a:r>
              <a:rPr lang="en-US" altLang="zh-CN" sz="2400" dirty="0"/>
              <a:t>1</a:t>
            </a:r>
            <a:r>
              <a:rPr lang="zh-CN" altLang="en-US" sz="2400" dirty="0"/>
              <a:t>：</a:t>
            </a:r>
            <a:r>
              <a:rPr lang="en-US" altLang="zh-CN" sz="2400" dirty="0"/>
              <a:t>15 </a:t>
            </a:r>
            <a:r>
              <a:rPr lang="zh-CN" altLang="en-US" sz="2400" dirty="0"/>
              <a:t>加</a:t>
            </a:r>
            <a:r>
              <a:rPr lang="en-US" altLang="zh-CN" sz="2400" dirty="0"/>
              <a:t>12</a:t>
            </a:r>
            <a:endParaRPr lang="en-US" altLang="zh-CN" sz="2400" dirty="0"/>
          </a:p>
          <a:p>
            <a:r>
              <a:rPr lang="en-US" altLang="zh-CN" sz="2400" dirty="0"/>
              <a:t>    00001111 (15)</a:t>
            </a:r>
            <a:endParaRPr lang="en-US" altLang="zh-CN" sz="2400" dirty="0"/>
          </a:p>
          <a:p>
            <a:r>
              <a:rPr lang="en-US" altLang="zh-CN" sz="2400" dirty="0"/>
              <a:t>+  00001100 (12)</a:t>
            </a:r>
            <a:endParaRPr lang="en-US" altLang="zh-CN" sz="2400" dirty="0"/>
          </a:p>
          <a:p>
            <a:r>
              <a:rPr lang="en-US" altLang="zh-CN" sz="2400" dirty="0"/>
              <a:t>    00011011 (27)</a:t>
            </a:r>
            <a:endParaRPr lang="en-US" altLang="zh-CN" sz="2400" dirty="0"/>
          </a:p>
        </p:txBody>
      </p:sp>
      <p:cxnSp>
        <p:nvCxnSpPr>
          <p:cNvPr id="8" name="直接连接符 7"/>
          <p:cNvCxnSpPr/>
          <p:nvPr/>
        </p:nvCxnSpPr>
        <p:spPr>
          <a:xfrm>
            <a:off x="3435496" y="4077072"/>
            <a:ext cx="2133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二进制数的算术运算</a:t>
            </a:r>
            <a:endParaRPr lang="zh-CN" altLang="en-US" dirty="0"/>
          </a:p>
        </p:txBody>
      </p:sp>
      <p:sp>
        <p:nvSpPr>
          <p:cNvPr id="29699" name="内容占位符 2"/>
          <p:cNvSpPr>
            <a:spLocks noGrp="1"/>
          </p:cNvSpPr>
          <p:nvPr>
            <p:ph idx="1"/>
          </p:nvPr>
        </p:nvSpPr>
        <p:spPr>
          <a:xfrm>
            <a:off x="457200" y="1181662"/>
            <a:ext cx="8686800" cy="1536778"/>
          </a:xfrm>
        </p:spPr>
        <p:txBody>
          <a:bodyPr/>
          <a:lstStyle/>
          <a:p>
            <a:r>
              <a:rPr lang="zh-CN" altLang="en-US" dirty="0"/>
              <a:t>补码减法处理方法：</a:t>
            </a:r>
            <a:endParaRPr lang="en-US" altLang="zh-CN" dirty="0"/>
          </a:p>
          <a:p>
            <a:pPr lvl="1"/>
            <a:r>
              <a:rPr lang="en-US" altLang="zh-CN" sz="2700" dirty="0"/>
              <a:t>(1)</a:t>
            </a:r>
            <a:r>
              <a:rPr lang="zh-CN" altLang="en-US" sz="2700" dirty="0"/>
              <a:t>将减数变负取补码</a:t>
            </a:r>
            <a:r>
              <a:rPr lang="en-US" altLang="zh-CN" sz="2700" dirty="0"/>
              <a:t>; </a:t>
            </a:r>
            <a:endParaRPr lang="en-US" altLang="zh-CN" sz="2700" dirty="0"/>
          </a:p>
          <a:p>
            <a:pPr lvl="1"/>
            <a:r>
              <a:rPr lang="en-US" altLang="zh-CN" sz="2700" dirty="0"/>
              <a:t>(2)</a:t>
            </a:r>
            <a:r>
              <a:rPr lang="zh-CN" altLang="en-US" sz="2700" dirty="0"/>
              <a:t>将减数和被减数按正常的加法规则相加即可</a:t>
            </a:r>
            <a:r>
              <a:rPr lang="zh-CN" altLang="en-US" dirty="0"/>
              <a:t>。</a:t>
            </a:r>
            <a:endParaRPr lang="en-US" altLang="zh-CN" dirty="0"/>
          </a:p>
        </p:txBody>
      </p:sp>
      <p:sp>
        <p:nvSpPr>
          <p:cNvPr id="7" name="日期占位符 6"/>
          <p:cNvSpPr>
            <a:spLocks noGrp="1"/>
          </p:cNvSpPr>
          <p:nvPr>
            <p:ph type="dt" sz="half" idx="10"/>
          </p:nvPr>
        </p:nvSpPr>
        <p:spPr/>
        <p:txBody>
          <a:bodyPr/>
          <a:lstStyle/>
          <a:p>
            <a:pPr>
              <a:defRPr/>
            </a:pPr>
            <a:fld id="{531155E7-1CAD-4CD0-9668-C0B9A42D93E7}" type="datetime1">
              <a:rPr lang="zh-CN" altLang="en-US" smtClean="0"/>
            </a:fld>
            <a:endParaRPr lang="en-US" altLang="zh-CN"/>
          </a:p>
        </p:txBody>
      </p:sp>
      <p:sp>
        <p:nvSpPr>
          <p:cNvPr id="29700"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29702" name="灯片编号占位符 8"/>
          <p:cNvSpPr>
            <a:spLocks noGrp="1"/>
          </p:cNvSpPr>
          <p:nvPr>
            <p:ph type="sldNum" sz="quarter" idx="12"/>
          </p:nvPr>
        </p:nvSpPr>
        <p:spPr>
          <a:noFill/>
        </p:spPr>
        <p:txBody>
          <a:bodyPr/>
          <a:lstStyle/>
          <a:p>
            <a:fld id="{7241CBB1-A7E6-41B5-AAD1-FDE9FFCBAFB1}" type="slidenum">
              <a:rPr lang="en-US" altLang="zh-CN" smtClean="0">
                <a:ea typeface="宋体" panose="02010600030101010101" pitchFamily="2" charset="-122"/>
              </a:rPr>
            </a:fld>
            <a:endParaRPr lang="en-US" altLang="zh-CN" dirty="0">
              <a:ea typeface="宋体" panose="02010600030101010101" pitchFamily="2" charset="-122"/>
            </a:endParaRPr>
          </a:p>
        </p:txBody>
      </p:sp>
      <p:grpSp>
        <p:nvGrpSpPr>
          <p:cNvPr id="15" name="组合 14"/>
          <p:cNvGrpSpPr/>
          <p:nvPr/>
        </p:nvGrpSpPr>
        <p:grpSpPr>
          <a:xfrm>
            <a:off x="1187624" y="3033433"/>
            <a:ext cx="3186106" cy="1569660"/>
            <a:chOff x="457200" y="3862765"/>
            <a:chExt cx="3186106" cy="1569660"/>
          </a:xfrm>
        </p:grpSpPr>
        <p:sp>
          <p:nvSpPr>
            <p:cNvPr id="16" name="矩形 15"/>
            <p:cNvSpPr/>
            <p:nvPr/>
          </p:nvSpPr>
          <p:spPr>
            <a:xfrm>
              <a:off x="457200" y="3862765"/>
              <a:ext cx="3186106" cy="1569660"/>
            </a:xfrm>
            <a:prstGeom prst="rect">
              <a:avLst/>
            </a:prstGeom>
            <a:solidFill>
              <a:schemeClr val="accent6">
                <a:lumMod val="20000"/>
                <a:lumOff val="80000"/>
              </a:schemeClr>
            </a:solidFill>
            <a:ln>
              <a:solidFill>
                <a:schemeClr val="accent1">
                  <a:shade val="50000"/>
                </a:schemeClr>
              </a:solidFill>
            </a:ln>
          </p:spPr>
          <p:txBody>
            <a:bodyPr wrap="square">
              <a:spAutoFit/>
            </a:bodyPr>
            <a:lstStyle/>
            <a:p>
              <a:r>
                <a:rPr lang="zh-CN" altLang="en-US" sz="2400" dirty="0"/>
                <a:t>例</a:t>
              </a:r>
              <a:r>
                <a:rPr lang="en-US" altLang="zh-CN" sz="2400" dirty="0"/>
                <a:t>1</a:t>
              </a:r>
              <a:r>
                <a:rPr lang="zh-CN" altLang="en-US" sz="2400" dirty="0"/>
                <a:t>：</a:t>
              </a:r>
              <a:r>
                <a:rPr lang="en-US" altLang="zh-CN" sz="2400" dirty="0"/>
                <a:t>15 </a:t>
              </a:r>
              <a:r>
                <a:rPr lang="zh-CN" altLang="en-US" sz="2400" dirty="0"/>
                <a:t>减</a:t>
              </a:r>
              <a:r>
                <a:rPr lang="en-US" altLang="zh-CN" sz="2400" dirty="0"/>
                <a:t>12</a:t>
              </a:r>
              <a:endParaRPr lang="en-US" altLang="zh-CN" sz="2400" dirty="0"/>
            </a:p>
            <a:p>
              <a:r>
                <a:rPr lang="en-US" altLang="zh-CN" sz="2400" dirty="0"/>
                <a:t>      00001111  (15)</a:t>
              </a:r>
              <a:endParaRPr lang="en-US" altLang="zh-CN" sz="2400" dirty="0"/>
            </a:p>
            <a:p>
              <a:r>
                <a:rPr lang="en-US" altLang="zh-CN" sz="2400" dirty="0"/>
                <a:t>+    11110100  (-12 )</a:t>
              </a:r>
              <a:r>
                <a:rPr lang="zh-CN" altLang="en-US" sz="2400" baseline="-25000" dirty="0"/>
                <a:t>补</a:t>
              </a:r>
              <a:endParaRPr lang="en-US" altLang="zh-CN" sz="2400" baseline="-25000" dirty="0"/>
            </a:p>
            <a:p>
              <a:r>
                <a:rPr lang="en-US" altLang="zh-CN" sz="2400" dirty="0"/>
                <a:t>    </a:t>
              </a:r>
              <a:r>
                <a:rPr lang="en-US" altLang="zh-CN" sz="2400" dirty="0">
                  <a:solidFill>
                    <a:srgbClr val="FF0000"/>
                  </a:solidFill>
                </a:rPr>
                <a:t>1</a:t>
              </a:r>
              <a:r>
                <a:rPr lang="en-US" altLang="zh-CN" sz="2400" dirty="0"/>
                <a:t>00000011  (3)</a:t>
              </a:r>
              <a:endParaRPr lang="en-US" altLang="zh-CN" sz="2400" dirty="0"/>
            </a:p>
          </p:txBody>
        </p:sp>
        <p:cxnSp>
          <p:nvCxnSpPr>
            <p:cNvPr id="17" name="直接连接符 16"/>
            <p:cNvCxnSpPr/>
            <p:nvPr/>
          </p:nvCxnSpPr>
          <p:spPr>
            <a:xfrm>
              <a:off x="571472" y="5000636"/>
              <a:ext cx="2133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4526130" y="3033433"/>
            <a:ext cx="3186106" cy="1569660"/>
            <a:chOff x="3643306" y="3710365"/>
            <a:chExt cx="3186106" cy="1569660"/>
          </a:xfrm>
        </p:grpSpPr>
        <p:sp>
          <p:nvSpPr>
            <p:cNvPr id="19" name="矩形 18"/>
            <p:cNvSpPr/>
            <p:nvPr/>
          </p:nvSpPr>
          <p:spPr>
            <a:xfrm>
              <a:off x="3643306" y="3710365"/>
              <a:ext cx="3186106" cy="1569660"/>
            </a:xfrm>
            <a:prstGeom prst="rect">
              <a:avLst/>
            </a:prstGeom>
            <a:solidFill>
              <a:schemeClr val="accent6">
                <a:lumMod val="20000"/>
                <a:lumOff val="80000"/>
              </a:schemeClr>
            </a:solidFill>
            <a:ln>
              <a:solidFill>
                <a:schemeClr val="accent1">
                  <a:shade val="50000"/>
                </a:schemeClr>
              </a:solidFill>
            </a:ln>
          </p:spPr>
          <p:txBody>
            <a:bodyPr wrap="square">
              <a:spAutoFit/>
            </a:bodyPr>
            <a:lstStyle/>
            <a:p>
              <a:r>
                <a:rPr lang="zh-CN" altLang="en-US" sz="2400" dirty="0"/>
                <a:t>例</a:t>
              </a:r>
              <a:r>
                <a:rPr lang="en-US" altLang="zh-CN" sz="2400" dirty="0"/>
                <a:t>1</a:t>
              </a:r>
              <a:r>
                <a:rPr lang="zh-CN" altLang="en-US" sz="2400" dirty="0"/>
                <a:t>：</a:t>
              </a:r>
              <a:r>
                <a:rPr lang="en-US" altLang="zh-CN" sz="2400" dirty="0"/>
                <a:t>99 </a:t>
              </a:r>
              <a:r>
                <a:rPr lang="zh-CN" altLang="en-US" sz="2400" dirty="0"/>
                <a:t>减</a:t>
              </a:r>
              <a:r>
                <a:rPr lang="en-US" altLang="zh-CN" sz="2400" dirty="0"/>
                <a:t>-33</a:t>
              </a:r>
              <a:endParaRPr lang="en-US" altLang="zh-CN" sz="2400" dirty="0"/>
            </a:p>
            <a:p>
              <a:r>
                <a:rPr lang="en-US" altLang="zh-CN" sz="2400" dirty="0"/>
                <a:t>       01100011  (99)</a:t>
              </a:r>
              <a:endParaRPr lang="en-US" altLang="zh-CN" sz="2400" dirty="0"/>
            </a:p>
            <a:p>
              <a:r>
                <a:rPr lang="en-US" altLang="zh-CN" sz="2400" dirty="0"/>
                <a:t> +   00100001  (33 )</a:t>
              </a:r>
              <a:r>
                <a:rPr lang="zh-CN" altLang="en-US" sz="2400" baseline="-25000" dirty="0"/>
                <a:t>补</a:t>
              </a:r>
              <a:endParaRPr lang="en-US" altLang="zh-CN" sz="2400" baseline="-25000" dirty="0"/>
            </a:p>
            <a:p>
              <a:r>
                <a:rPr lang="en-US" altLang="zh-CN" sz="2400" dirty="0"/>
                <a:t>    </a:t>
              </a:r>
              <a:r>
                <a:rPr lang="en-US" altLang="zh-CN" sz="2400" dirty="0">
                  <a:solidFill>
                    <a:srgbClr val="FF0000"/>
                  </a:solidFill>
                </a:rPr>
                <a:t>  1</a:t>
              </a:r>
              <a:r>
                <a:rPr lang="en-US" altLang="zh-CN" sz="2400" dirty="0"/>
                <a:t>0000100  (</a:t>
              </a:r>
              <a:r>
                <a:rPr lang="zh-CN" altLang="en-US" sz="2400" dirty="0"/>
                <a:t>？</a:t>
              </a:r>
              <a:r>
                <a:rPr lang="en-US" altLang="zh-CN" sz="2400" dirty="0"/>
                <a:t>)</a:t>
              </a:r>
              <a:endParaRPr lang="en-US" altLang="zh-CN" sz="2400" dirty="0"/>
            </a:p>
          </p:txBody>
        </p:sp>
        <p:cxnSp>
          <p:nvCxnSpPr>
            <p:cNvPr id="20" name="直接连接符 19"/>
            <p:cNvCxnSpPr/>
            <p:nvPr/>
          </p:nvCxnSpPr>
          <p:spPr>
            <a:xfrm>
              <a:off x="4147864" y="4848236"/>
              <a:ext cx="21336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2771800" y="5085184"/>
            <a:ext cx="2026568" cy="523220"/>
          </a:xfrm>
          <a:prstGeom prst="rect">
            <a:avLst/>
          </a:prstGeom>
          <a:solidFill>
            <a:schemeClr val="accent1">
              <a:lumMod val="20000"/>
              <a:lumOff val="80000"/>
            </a:schemeClr>
          </a:solidFill>
          <a:ln w="6350">
            <a:solidFill>
              <a:schemeClr val="tx1"/>
            </a:solidFill>
          </a:ln>
        </p:spPr>
        <p:txBody>
          <a:bodyPr wrap="square">
            <a:spAutoFit/>
          </a:bodyPr>
          <a:lstStyle/>
          <a:p>
            <a:r>
              <a:rPr lang="zh-CN" altLang="en-US" sz="2800" dirty="0"/>
              <a:t>有什么不同？</a:t>
            </a:r>
            <a:endParaRPr lang="zh-CN" altLang="en-US" sz="2800" dirty="0"/>
          </a:p>
        </p:txBody>
      </p:sp>
      <p:cxnSp>
        <p:nvCxnSpPr>
          <p:cNvPr id="3" name="直接箭头连接符 2"/>
          <p:cNvCxnSpPr/>
          <p:nvPr/>
        </p:nvCxnSpPr>
        <p:spPr>
          <a:xfrm flipH="1" flipV="1">
            <a:off x="1763688" y="4509120"/>
            <a:ext cx="1296144" cy="5905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452912" y="4509120"/>
            <a:ext cx="767160" cy="5905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tx1"/>
                </a:solidFill>
              </a:rPr>
              <a:t>溢出检测</a:t>
            </a:r>
            <a:endParaRPr lang="zh-CN" altLang="en-US" dirty="0">
              <a:solidFill>
                <a:schemeClr val="tx1"/>
              </a:solidFill>
            </a:endParaRPr>
          </a:p>
        </p:txBody>
      </p:sp>
      <p:sp>
        <p:nvSpPr>
          <p:cNvPr id="3" name="内容占位符 2"/>
          <p:cNvSpPr>
            <a:spLocks noGrp="1"/>
          </p:cNvSpPr>
          <p:nvPr>
            <p:ph idx="1"/>
          </p:nvPr>
        </p:nvSpPr>
        <p:spPr>
          <a:xfrm>
            <a:off x="392773" y="1176897"/>
            <a:ext cx="8686800" cy="1751404"/>
          </a:xfrm>
        </p:spPr>
        <p:txBody>
          <a:bodyPr/>
          <a:lstStyle/>
          <a:p>
            <a:r>
              <a:rPr lang="zh-CN" altLang="en-US" sz="2800" dirty="0"/>
              <a:t>溢出</a:t>
            </a:r>
            <a:r>
              <a:rPr lang="en-US" altLang="zh-CN" sz="2800" dirty="0"/>
              <a:t>overflow</a:t>
            </a:r>
            <a:r>
              <a:rPr lang="zh-CN" altLang="en-US" sz="2800" dirty="0"/>
              <a:t>：算术运算产生的结果</a:t>
            </a:r>
            <a:r>
              <a:rPr lang="zh-CN" altLang="en-US" sz="2800" b="1" dirty="0">
                <a:solidFill>
                  <a:srgbClr val="FF0000"/>
                </a:solidFill>
              </a:rPr>
              <a:t>超出</a:t>
            </a:r>
            <a:r>
              <a:rPr lang="zh-CN" altLang="en-US" sz="2800" dirty="0"/>
              <a:t>数制定义的范围。</a:t>
            </a:r>
            <a:endParaRPr lang="en-US" altLang="zh-CN" sz="2800" dirty="0"/>
          </a:p>
          <a:p>
            <a:pPr lvl="1"/>
            <a:r>
              <a:rPr lang="zh-CN" altLang="en-US" sz="2400" dirty="0"/>
              <a:t>符号位相同的两个数相加则有可能溢出</a:t>
            </a:r>
            <a:endParaRPr lang="zh-CN" altLang="en-US" sz="2400" dirty="0"/>
          </a:p>
          <a:p>
            <a:pPr lvl="1"/>
            <a:r>
              <a:rPr lang="zh-CN" altLang="en-US" sz="2400" dirty="0"/>
              <a:t>符号位不同的两个数相加不会产生溢出</a:t>
            </a:r>
            <a:endParaRPr lang="en-US" altLang="zh-CN" sz="2400" dirty="0"/>
          </a:p>
        </p:txBody>
      </p:sp>
      <p:sp>
        <p:nvSpPr>
          <p:cNvPr id="4" name="日期占位符 3"/>
          <p:cNvSpPr>
            <a:spLocks noGrp="1"/>
          </p:cNvSpPr>
          <p:nvPr>
            <p:ph type="dt" sz="half" idx="10"/>
          </p:nvPr>
        </p:nvSpPr>
        <p:spPr/>
        <p:txBody>
          <a:bodyPr/>
          <a:lstStyle/>
          <a:p>
            <a:pPr>
              <a:defRPr/>
            </a:pPr>
            <a:fld id="{8B951269-55CC-4B9B-86A9-CBF611F2D22C}"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
        <p:nvSpPr>
          <p:cNvPr id="17" name="矩形 16"/>
          <p:cNvSpPr/>
          <p:nvPr/>
        </p:nvSpPr>
        <p:spPr>
          <a:xfrm>
            <a:off x="235319" y="4910446"/>
            <a:ext cx="8686799" cy="1569660"/>
          </a:xfrm>
          <a:prstGeom prst="rect">
            <a:avLst/>
          </a:prstGeom>
        </p:spPr>
        <p:txBody>
          <a:bodyPr wrap="square">
            <a:spAutoFit/>
          </a:bodyPr>
          <a:lstStyle/>
          <a:p>
            <a:r>
              <a:rPr lang="zh-CN" altLang="en-US" sz="2400" dirty="0"/>
              <a:t>溢出检测方法：</a:t>
            </a:r>
            <a:endParaRPr lang="en-US" altLang="zh-CN" sz="2400" dirty="0"/>
          </a:p>
          <a:p>
            <a:pPr lvl="1"/>
            <a:r>
              <a:rPr lang="en-US" altLang="zh-CN" sz="2400" dirty="0"/>
              <a:t>1</a:t>
            </a:r>
            <a:r>
              <a:rPr lang="zh-CN" altLang="en-US" sz="2400" dirty="0"/>
              <a:t>、和的符号位与加数的符号位不同，则产生溢出。</a:t>
            </a:r>
            <a:endParaRPr lang="en-US" altLang="zh-CN" sz="2400" dirty="0"/>
          </a:p>
          <a:p>
            <a:pPr lvl="1"/>
            <a:r>
              <a:rPr lang="en-US" altLang="zh-CN" sz="2400" dirty="0"/>
              <a:t>2</a:t>
            </a:r>
            <a:r>
              <a:rPr lang="zh-CN" altLang="en-US" sz="2400" dirty="0"/>
              <a:t>、如果向符号位的进位输入</a:t>
            </a:r>
            <a:r>
              <a:rPr lang="en-US" altLang="zh-CN" sz="2400" dirty="0" err="1"/>
              <a:t>C</a:t>
            </a:r>
            <a:r>
              <a:rPr lang="en-US" altLang="zh-CN" sz="2400" baseline="-25000" dirty="0" err="1"/>
              <a:t>in</a:t>
            </a:r>
            <a:r>
              <a:rPr lang="zh-CN" altLang="en-US" sz="2400" dirty="0"/>
              <a:t>和从符号位的进位输出</a:t>
            </a:r>
            <a:r>
              <a:rPr lang="en-US" altLang="zh-CN" sz="2400" dirty="0" err="1"/>
              <a:t>C</a:t>
            </a:r>
            <a:r>
              <a:rPr lang="en-US" altLang="zh-CN" sz="2400" baseline="-25000" dirty="0" err="1"/>
              <a:t>out</a:t>
            </a:r>
            <a:r>
              <a:rPr lang="zh-CN" altLang="en-US" sz="2400" dirty="0"/>
              <a:t>不同，则产生溢出。</a:t>
            </a:r>
            <a:endParaRPr lang="zh-CN" altLang="en-US" sz="2400" dirty="0"/>
          </a:p>
        </p:txBody>
      </p:sp>
      <p:pic>
        <p:nvPicPr>
          <p:cNvPr id="14" name="Picture 2"/>
          <p:cNvPicPr>
            <a:picLocks noChangeAspect="1" noChangeArrowheads="1"/>
          </p:cNvPicPr>
          <p:nvPr/>
        </p:nvPicPr>
        <p:blipFill>
          <a:blip r:embed="rId1" cstate="print"/>
          <a:srcRect/>
          <a:stretch>
            <a:fillRect/>
          </a:stretch>
        </p:blipFill>
        <p:spPr bwMode="auto">
          <a:xfrm>
            <a:off x="457200" y="3105604"/>
            <a:ext cx="8056563" cy="17938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00125" y="185738"/>
            <a:ext cx="6905625" cy="742950"/>
          </a:xfrm>
        </p:spPr>
        <p:txBody>
          <a:bodyPr/>
          <a:lstStyle/>
          <a:p>
            <a:r>
              <a:rPr lang="zh-CN" altLang="en-US" dirty="0"/>
              <a:t>二进制数加法和减法规则总结</a:t>
            </a:r>
            <a:endParaRPr lang="zh-CN" altLang="en-US" dirty="0"/>
          </a:p>
        </p:txBody>
      </p:sp>
      <p:sp>
        <p:nvSpPr>
          <p:cNvPr id="32771"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32773" name="灯片编号占位符 7"/>
          <p:cNvSpPr>
            <a:spLocks noGrp="1"/>
          </p:cNvSpPr>
          <p:nvPr>
            <p:ph type="sldNum" sz="quarter" idx="12"/>
          </p:nvPr>
        </p:nvSpPr>
        <p:spPr>
          <a:noFill/>
        </p:spPr>
        <p:txBody>
          <a:bodyPr/>
          <a:lstStyle/>
          <a:p>
            <a:fld id="{A9FAF4CD-4184-43CF-886A-F4DA7D920441}"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6" name="日期占位符 5"/>
          <p:cNvSpPr>
            <a:spLocks noGrp="1"/>
          </p:cNvSpPr>
          <p:nvPr>
            <p:ph type="dt" sz="half" idx="10"/>
          </p:nvPr>
        </p:nvSpPr>
        <p:spPr/>
        <p:txBody>
          <a:bodyPr/>
          <a:lstStyle/>
          <a:p>
            <a:pPr>
              <a:defRPr/>
            </a:pPr>
            <a:fld id="{66EAB96A-A14D-407D-84CE-998A2769C2CA}" type="datetime1">
              <a:rPr lang="zh-CN" altLang="en-US" smtClean="0"/>
            </a:fld>
            <a:endParaRPr lang="en-US" altLang="zh-CN"/>
          </a:p>
        </p:txBody>
      </p:sp>
      <p:graphicFrame>
        <p:nvGraphicFramePr>
          <p:cNvPr id="7" name="表格 6"/>
          <p:cNvGraphicFramePr>
            <a:graphicFrameLocks noGrp="1"/>
          </p:cNvGraphicFramePr>
          <p:nvPr/>
        </p:nvGraphicFramePr>
        <p:xfrm>
          <a:off x="142876" y="1144598"/>
          <a:ext cx="8858280" cy="5561002"/>
        </p:xfrm>
        <a:graphic>
          <a:graphicData uri="http://schemas.openxmlformats.org/drawingml/2006/table">
            <a:tbl>
              <a:tblPr>
                <a:tableStyleId>{5C22544A-7EE6-4342-B048-85BDC9FD1C3A}</a:tableStyleId>
              </a:tblPr>
              <a:tblGrid>
                <a:gridCol w="1571636"/>
                <a:gridCol w="3071834"/>
                <a:gridCol w="1785950"/>
                <a:gridCol w="2428860"/>
              </a:tblGrid>
              <a:tr h="531802">
                <a:tc>
                  <a:txBody>
                    <a:bodyPr/>
                    <a:lstStyle/>
                    <a:p>
                      <a:pPr algn="ctr"/>
                      <a:r>
                        <a:rPr lang="zh-CN" altLang="en-US" dirty="0"/>
                        <a:t>数制</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加法规则</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负数规则</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减法规则</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9247">
                <a:tc>
                  <a:txBody>
                    <a:bodyPr/>
                    <a:lstStyle/>
                    <a:p>
                      <a:r>
                        <a:rPr lang="zh-CN" altLang="en-US" dirty="0"/>
                        <a:t>无符号数</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操作数相加；如果</a:t>
                      </a:r>
                      <a:r>
                        <a:rPr lang="en-US" altLang="zh-CN" dirty="0"/>
                        <a:t>MSB</a:t>
                      </a:r>
                      <a:r>
                        <a:rPr lang="zh-CN" altLang="en-US" dirty="0"/>
                        <a:t>产生进位，则结果超出范围</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不适用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被减数减去减数，如果</a:t>
                      </a:r>
                      <a:r>
                        <a:rPr lang="en-US" altLang="zh-CN" dirty="0"/>
                        <a:t>MSB</a:t>
                      </a:r>
                      <a:r>
                        <a:rPr lang="zh-CN" altLang="en-US" dirty="0"/>
                        <a:t>产生借位，则结果超出范围</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2399">
                <a:tc>
                  <a:txBody>
                    <a:bodyPr/>
                    <a:lstStyle/>
                    <a:p>
                      <a:r>
                        <a:rPr lang="zh-CN" altLang="en-US" dirty="0"/>
                        <a:t>符号</a:t>
                      </a:r>
                      <a:r>
                        <a:rPr lang="en-US" altLang="zh-CN" dirty="0"/>
                        <a:t>-</a:t>
                      </a:r>
                      <a:r>
                        <a:rPr lang="zh-CN" altLang="en-US" dirty="0"/>
                        <a:t>数值</a:t>
                      </a:r>
                      <a:endParaRPr lang="en-US" altLang="zh-CN" dirty="0"/>
                    </a:p>
                    <a:p>
                      <a:r>
                        <a:rPr lang="zh-CN" altLang="en-US" dirty="0"/>
                        <a:t>二进制原码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（同号）绝对值相加，如果</a:t>
                      </a:r>
                      <a:r>
                        <a:rPr lang="en-US" altLang="zh-CN" dirty="0"/>
                        <a:t>MSB</a:t>
                      </a:r>
                      <a:r>
                        <a:rPr lang="zh-CN" altLang="en-US" dirty="0"/>
                        <a:t>产生进位，则溢出，结果符号与操作数符号相同</a:t>
                      </a:r>
                      <a:endParaRPr lang="en-US" altLang="zh-CN" dirty="0"/>
                    </a:p>
                    <a:p>
                      <a:r>
                        <a:rPr lang="zh-CN" altLang="en-US" dirty="0"/>
                        <a:t>（异号）较大绝对值减去较小绝对值，结果符号与较大绝对值的符号相同</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改变操作数的符号位</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改变减数的符号位后同加法一样进行计算</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9247">
                <a:tc>
                  <a:txBody>
                    <a:bodyPr/>
                    <a:lstStyle/>
                    <a:p>
                      <a:r>
                        <a:rPr lang="zh-CN" altLang="en-US" dirty="0">
                          <a:solidFill>
                            <a:srgbClr val="FF0000"/>
                          </a:solidFill>
                        </a:rPr>
                        <a:t>二进制补码</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solidFill>
                            <a:srgbClr val="FF0000"/>
                          </a:solidFill>
                        </a:rPr>
                        <a:t>做加法，忽略</a:t>
                      </a:r>
                      <a:r>
                        <a:rPr lang="en-US" altLang="zh-CN" dirty="0">
                          <a:solidFill>
                            <a:srgbClr val="FF0000"/>
                          </a:solidFill>
                        </a:rPr>
                        <a:t>MSB</a:t>
                      </a:r>
                      <a:r>
                        <a:rPr lang="zh-CN" altLang="en-US" dirty="0">
                          <a:solidFill>
                            <a:srgbClr val="FF0000"/>
                          </a:solidFill>
                        </a:rPr>
                        <a:t>的进位，如果向符号位的进位输入和从符号位的进位输出不同，则产生溢出</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solidFill>
                            <a:srgbClr val="FF0000"/>
                          </a:solidFill>
                        </a:rPr>
                        <a:t>逐位取反，末位加</a:t>
                      </a: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solidFill>
                            <a:srgbClr val="FF0000"/>
                          </a:solidFill>
                        </a:rPr>
                        <a:t>减数取补后，与被减数相加</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9247">
                <a:tc>
                  <a:txBody>
                    <a:bodyPr/>
                    <a:lstStyle/>
                    <a:p>
                      <a:r>
                        <a:rPr lang="zh-CN" altLang="en-US" dirty="0"/>
                        <a:t>二进制反码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做加法，如果</a:t>
                      </a:r>
                      <a:r>
                        <a:rPr lang="en-US" altLang="zh-CN" dirty="0"/>
                        <a:t>MSB</a:t>
                      </a:r>
                      <a:r>
                        <a:rPr lang="zh-CN" altLang="en-US" dirty="0"/>
                        <a:t>有进位，结果加</a:t>
                      </a:r>
                      <a:r>
                        <a:rPr lang="en-US" altLang="zh-CN" dirty="0"/>
                        <a:t>1</a:t>
                      </a:r>
                      <a:r>
                        <a:rPr lang="zh-CN" altLang="en-US" dirty="0"/>
                        <a:t>；如果向符号位的进位输入和从符号位的进位输出不同，则产生溢出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逐位取反</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减数逐位取反，同加法一样计算</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000125" y="185738"/>
            <a:ext cx="6905625" cy="742950"/>
          </a:xfrm>
        </p:spPr>
        <p:txBody>
          <a:bodyPr/>
          <a:lstStyle/>
          <a:p>
            <a:r>
              <a:rPr lang="zh-CN" altLang="en-US"/>
              <a:t>二进制乘法</a:t>
            </a:r>
            <a:endParaRPr lang="zh-CN" altLang="en-US"/>
          </a:p>
        </p:txBody>
      </p:sp>
      <p:sp>
        <p:nvSpPr>
          <p:cNvPr id="33795" name="内容占位符 2"/>
          <p:cNvSpPr>
            <a:spLocks noGrp="1"/>
          </p:cNvSpPr>
          <p:nvPr>
            <p:ph idx="1"/>
          </p:nvPr>
        </p:nvSpPr>
        <p:spPr>
          <a:xfrm>
            <a:off x="457200" y="1239839"/>
            <a:ext cx="8686800" cy="2189756"/>
          </a:xfrm>
        </p:spPr>
        <p:txBody>
          <a:bodyPr/>
          <a:lstStyle/>
          <a:p>
            <a:r>
              <a:rPr lang="zh-CN" altLang="en-US" dirty="0"/>
              <a:t>采用移位</a:t>
            </a:r>
            <a:r>
              <a:rPr lang="en-US" altLang="zh-CN" dirty="0"/>
              <a:t>—</a:t>
            </a:r>
            <a:r>
              <a:rPr lang="zh-CN" altLang="en-US" dirty="0"/>
              <a:t>累加方法实现无符号数的乘法。</a:t>
            </a:r>
            <a:endParaRPr lang="en-US" altLang="zh-CN" dirty="0"/>
          </a:p>
          <a:p>
            <a:r>
              <a:rPr lang="zh-CN" altLang="en-US" dirty="0"/>
              <a:t>有符号数：</a:t>
            </a:r>
            <a:endParaRPr lang="en-US" altLang="zh-CN" dirty="0"/>
          </a:p>
          <a:p>
            <a:pPr lvl="1"/>
            <a:r>
              <a:rPr lang="zh-CN" altLang="en-US" dirty="0"/>
              <a:t>同号相乘为正，异号为负；</a:t>
            </a:r>
            <a:endParaRPr lang="en-US" altLang="zh-CN" dirty="0"/>
          </a:p>
          <a:p>
            <a:pPr lvl="1"/>
            <a:r>
              <a:rPr lang="zh-CN" altLang="en-US" dirty="0"/>
              <a:t>取操作数的绝对值，按无符号数乘法计算积。</a:t>
            </a:r>
            <a:endParaRPr lang="en-US" altLang="zh-CN" dirty="0"/>
          </a:p>
          <a:p>
            <a:pPr lvl="1">
              <a:buFont typeface="Wingdings" panose="05000000000000000000" pitchFamily="2" charset="2"/>
              <a:buNone/>
            </a:pPr>
            <a:endParaRPr lang="en-US" altLang="zh-CN" dirty="0"/>
          </a:p>
        </p:txBody>
      </p:sp>
      <p:sp>
        <p:nvSpPr>
          <p:cNvPr id="33796"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33799" name="灯片编号占位符 8"/>
          <p:cNvSpPr>
            <a:spLocks noGrp="1"/>
          </p:cNvSpPr>
          <p:nvPr>
            <p:ph type="sldNum" sz="quarter" idx="12"/>
          </p:nvPr>
        </p:nvSpPr>
        <p:spPr>
          <a:noFill/>
        </p:spPr>
        <p:txBody>
          <a:bodyPr/>
          <a:lstStyle/>
          <a:p>
            <a:fld id="{D401D049-3B2B-4D57-8C49-8027368D661D}"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8" name="日期占位符 7"/>
          <p:cNvSpPr>
            <a:spLocks noGrp="1"/>
          </p:cNvSpPr>
          <p:nvPr>
            <p:ph type="dt" sz="half" idx="10"/>
          </p:nvPr>
        </p:nvSpPr>
        <p:spPr/>
        <p:txBody>
          <a:bodyPr/>
          <a:lstStyle/>
          <a:p>
            <a:pPr>
              <a:defRPr/>
            </a:pPr>
            <a:fld id="{21CA9275-4CF6-4C62-BDFD-B8C9C9820BA1}" type="datetime1">
              <a:rPr lang="zh-CN" altLang="en-US" smtClean="0"/>
            </a:fld>
            <a:endParaRPr lang="en-US" altLang="zh-CN"/>
          </a:p>
        </p:txBody>
      </p:sp>
      <p:sp>
        <p:nvSpPr>
          <p:cNvPr id="10" name="Text Box 5"/>
          <p:cNvSpPr txBox="1">
            <a:spLocks noChangeArrowheads="1"/>
          </p:cNvSpPr>
          <p:nvPr/>
        </p:nvSpPr>
        <p:spPr bwMode="auto">
          <a:xfrm>
            <a:off x="7072139" y="3501008"/>
            <a:ext cx="779462" cy="519113"/>
          </a:xfrm>
          <a:prstGeom prst="rect">
            <a:avLst/>
          </a:prstGeom>
          <a:noFill/>
          <a:ln w="9525">
            <a:noFill/>
            <a:miter lim="800000"/>
          </a:ln>
        </p:spPr>
        <p:txBody>
          <a:bodyPr wrap="none">
            <a:spAutoFit/>
          </a:bodyPr>
          <a:lstStyle/>
          <a:p>
            <a:r>
              <a:rPr lang="en-US" altLang="zh-CN" sz="2800">
                <a:latin typeface="Arial" panose="020B0604020202020204" pitchFamily="34" charset="0"/>
              </a:rPr>
              <a:t>111</a:t>
            </a:r>
            <a:endParaRPr lang="en-US" altLang="zh-CN" sz="2800">
              <a:latin typeface="Arial" panose="020B0604020202020204" pitchFamily="34" charset="0"/>
            </a:endParaRPr>
          </a:p>
        </p:txBody>
      </p:sp>
      <p:sp>
        <p:nvSpPr>
          <p:cNvPr id="11" name="Text Box 6"/>
          <p:cNvSpPr txBox="1">
            <a:spLocks noChangeArrowheads="1"/>
          </p:cNvSpPr>
          <p:nvPr/>
        </p:nvSpPr>
        <p:spPr bwMode="auto">
          <a:xfrm>
            <a:off x="7076901" y="3877246"/>
            <a:ext cx="779463" cy="519112"/>
          </a:xfrm>
          <a:prstGeom prst="rect">
            <a:avLst/>
          </a:prstGeom>
          <a:noFill/>
          <a:ln w="9525">
            <a:noFill/>
            <a:miter lim="800000"/>
          </a:ln>
        </p:spPr>
        <p:txBody>
          <a:bodyPr wrap="none">
            <a:spAutoFit/>
          </a:bodyPr>
          <a:lstStyle/>
          <a:p>
            <a:r>
              <a:rPr lang="en-US" altLang="zh-CN" sz="2800">
                <a:latin typeface="Arial" panose="020B0604020202020204" pitchFamily="34" charset="0"/>
              </a:rPr>
              <a:t>101</a:t>
            </a:r>
            <a:endParaRPr lang="en-US" altLang="zh-CN" sz="2800">
              <a:latin typeface="Arial" panose="020B0604020202020204" pitchFamily="34" charset="0"/>
            </a:endParaRPr>
          </a:p>
        </p:txBody>
      </p:sp>
      <p:sp>
        <p:nvSpPr>
          <p:cNvPr id="12" name="Text Box 7"/>
          <p:cNvSpPr txBox="1">
            <a:spLocks noChangeArrowheads="1"/>
          </p:cNvSpPr>
          <p:nvPr/>
        </p:nvSpPr>
        <p:spPr bwMode="auto">
          <a:xfrm>
            <a:off x="6730826" y="3850258"/>
            <a:ext cx="539750" cy="519113"/>
          </a:xfrm>
          <a:prstGeom prst="rect">
            <a:avLst/>
          </a:prstGeom>
          <a:noFill/>
          <a:ln w="9525">
            <a:noFill/>
            <a:miter lim="800000"/>
          </a:ln>
        </p:spPr>
        <p:txBody>
          <a:bodyPr wrap="none">
            <a:spAutoFit/>
          </a:bodyPr>
          <a:lstStyle/>
          <a:p>
            <a:r>
              <a:rPr lang="en-US" altLang="zh-CN"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p:txBody>
      </p:sp>
      <p:sp>
        <p:nvSpPr>
          <p:cNvPr id="13" name="Line 8"/>
          <p:cNvSpPr>
            <a:spLocks noChangeShapeType="1"/>
          </p:cNvSpPr>
          <p:nvPr/>
        </p:nvSpPr>
        <p:spPr bwMode="auto">
          <a:xfrm>
            <a:off x="6516514" y="4324921"/>
            <a:ext cx="1439862" cy="0"/>
          </a:xfrm>
          <a:prstGeom prst="line">
            <a:avLst/>
          </a:prstGeom>
          <a:noFill/>
          <a:ln w="28575">
            <a:solidFill>
              <a:schemeClr val="tx1"/>
            </a:solidFill>
            <a:round/>
          </a:ln>
        </p:spPr>
        <p:txBody>
          <a:bodyPr/>
          <a:lstStyle/>
          <a:p>
            <a:endParaRPr lang="zh-CN" altLang="en-US"/>
          </a:p>
        </p:txBody>
      </p:sp>
      <p:sp>
        <p:nvSpPr>
          <p:cNvPr id="14" name="Text Box 9"/>
          <p:cNvSpPr txBox="1">
            <a:spLocks noChangeArrowheads="1"/>
          </p:cNvSpPr>
          <p:nvPr/>
        </p:nvSpPr>
        <p:spPr bwMode="auto">
          <a:xfrm>
            <a:off x="7076901" y="4253483"/>
            <a:ext cx="779463" cy="519113"/>
          </a:xfrm>
          <a:prstGeom prst="rect">
            <a:avLst/>
          </a:prstGeom>
          <a:noFill/>
          <a:ln w="9525">
            <a:noFill/>
            <a:miter lim="800000"/>
          </a:ln>
        </p:spPr>
        <p:txBody>
          <a:bodyPr wrap="none">
            <a:spAutoFit/>
          </a:bodyPr>
          <a:lstStyle/>
          <a:p>
            <a:r>
              <a:rPr lang="en-US" altLang="zh-CN" sz="2800">
                <a:latin typeface="Arial" panose="020B0604020202020204" pitchFamily="34" charset="0"/>
              </a:rPr>
              <a:t>111</a:t>
            </a:r>
            <a:endParaRPr lang="en-US" altLang="zh-CN" sz="2800">
              <a:latin typeface="Arial" panose="020B0604020202020204" pitchFamily="34" charset="0"/>
            </a:endParaRPr>
          </a:p>
        </p:txBody>
      </p:sp>
      <p:sp>
        <p:nvSpPr>
          <p:cNvPr id="15" name="Text Box 10"/>
          <p:cNvSpPr txBox="1">
            <a:spLocks noChangeArrowheads="1"/>
          </p:cNvSpPr>
          <p:nvPr/>
        </p:nvSpPr>
        <p:spPr bwMode="auto">
          <a:xfrm>
            <a:off x="6875289" y="4570983"/>
            <a:ext cx="779462" cy="519113"/>
          </a:xfrm>
          <a:prstGeom prst="rect">
            <a:avLst/>
          </a:prstGeom>
          <a:noFill/>
          <a:ln w="9525">
            <a:noFill/>
            <a:miter lim="800000"/>
          </a:ln>
        </p:spPr>
        <p:txBody>
          <a:bodyPr wrap="none">
            <a:spAutoFit/>
          </a:bodyPr>
          <a:lstStyle/>
          <a:p>
            <a:r>
              <a:rPr lang="en-US" altLang="zh-CN" sz="2800">
                <a:latin typeface="Arial" panose="020B0604020202020204" pitchFamily="34" charset="0"/>
              </a:rPr>
              <a:t>000</a:t>
            </a:r>
            <a:endParaRPr lang="en-US" altLang="zh-CN" sz="2800">
              <a:latin typeface="Arial" panose="020B0604020202020204" pitchFamily="34" charset="0"/>
            </a:endParaRPr>
          </a:p>
        </p:txBody>
      </p:sp>
      <p:sp>
        <p:nvSpPr>
          <p:cNvPr id="16" name="Text Box 11"/>
          <p:cNvSpPr txBox="1">
            <a:spLocks noChangeArrowheads="1"/>
          </p:cNvSpPr>
          <p:nvPr/>
        </p:nvSpPr>
        <p:spPr bwMode="auto">
          <a:xfrm>
            <a:off x="6659389" y="4929758"/>
            <a:ext cx="779462" cy="519113"/>
          </a:xfrm>
          <a:prstGeom prst="rect">
            <a:avLst/>
          </a:prstGeom>
          <a:noFill/>
          <a:ln w="9525">
            <a:noFill/>
            <a:miter lim="800000"/>
          </a:ln>
        </p:spPr>
        <p:txBody>
          <a:bodyPr wrap="none">
            <a:spAutoFit/>
          </a:bodyPr>
          <a:lstStyle/>
          <a:p>
            <a:r>
              <a:rPr lang="en-US" altLang="zh-CN" sz="2800">
                <a:latin typeface="Arial" panose="020B0604020202020204" pitchFamily="34" charset="0"/>
              </a:rPr>
              <a:t>111</a:t>
            </a:r>
            <a:endParaRPr lang="en-US" altLang="zh-CN" sz="2800">
              <a:latin typeface="Arial" panose="020B0604020202020204" pitchFamily="34" charset="0"/>
            </a:endParaRPr>
          </a:p>
        </p:txBody>
      </p:sp>
      <p:sp>
        <p:nvSpPr>
          <p:cNvPr id="17" name="Line 12"/>
          <p:cNvSpPr>
            <a:spLocks noChangeShapeType="1"/>
          </p:cNvSpPr>
          <p:nvPr/>
        </p:nvSpPr>
        <p:spPr bwMode="auto">
          <a:xfrm>
            <a:off x="6516514" y="5406008"/>
            <a:ext cx="1439862" cy="0"/>
          </a:xfrm>
          <a:prstGeom prst="line">
            <a:avLst/>
          </a:prstGeom>
          <a:noFill/>
          <a:ln w="28575">
            <a:solidFill>
              <a:schemeClr val="tx1"/>
            </a:solidFill>
            <a:round/>
          </a:ln>
        </p:spPr>
        <p:txBody>
          <a:bodyPr/>
          <a:lstStyle/>
          <a:p>
            <a:endParaRPr lang="zh-CN" altLang="en-US"/>
          </a:p>
        </p:txBody>
      </p:sp>
      <p:sp>
        <p:nvSpPr>
          <p:cNvPr id="18" name="Text Box 13"/>
          <p:cNvSpPr txBox="1">
            <a:spLocks noChangeArrowheads="1"/>
          </p:cNvSpPr>
          <p:nvPr/>
        </p:nvSpPr>
        <p:spPr bwMode="auto">
          <a:xfrm>
            <a:off x="6399039" y="4839271"/>
            <a:ext cx="441325" cy="641350"/>
          </a:xfrm>
          <a:prstGeom prst="rect">
            <a:avLst/>
          </a:prstGeom>
          <a:noFill/>
          <a:ln w="9525">
            <a:noFill/>
            <a:miter lim="800000"/>
          </a:ln>
        </p:spPr>
        <p:txBody>
          <a:bodyPr wrap="none">
            <a:spAutoFit/>
          </a:bodyPr>
          <a:lstStyle/>
          <a:p>
            <a:r>
              <a:rPr lang="en-US" altLang="zh-CN" sz="3600">
                <a:latin typeface="Times New Roman" panose="02020603050405020304" pitchFamily="18" charset="0"/>
                <a:cs typeface="Times New Roman" panose="02020603050405020304" pitchFamily="18" charset="0"/>
              </a:rPr>
              <a:t>+</a:t>
            </a:r>
            <a:endParaRPr lang="en-US" altLang="zh-CN" sz="3600">
              <a:latin typeface="Times New Roman" panose="02020603050405020304" pitchFamily="18" charset="0"/>
              <a:cs typeface="Times New Roman" panose="02020603050405020304" pitchFamily="18" charset="0"/>
            </a:endParaRPr>
          </a:p>
        </p:txBody>
      </p:sp>
      <p:sp>
        <p:nvSpPr>
          <p:cNvPr id="19" name="Text Box 14"/>
          <p:cNvSpPr txBox="1">
            <a:spLocks noChangeArrowheads="1"/>
          </p:cNvSpPr>
          <p:nvPr/>
        </p:nvSpPr>
        <p:spPr bwMode="auto">
          <a:xfrm>
            <a:off x="6487939" y="5391721"/>
            <a:ext cx="1439862" cy="519112"/>
          </a:xfrm>
          <a:prstGeom prst="rect">
            <a:avLst/>
          </a:prstGeom>
          <a:noFill/>
          <a:ln w="9525">
            <a:noFill/>
            <a:miter lim="800000"/>
          </a:ln>
        </p:spPr>
        <p:txBody>
          <a:bodyPr>
            <a:spAutoFit/>
          </a:bodyPr>
          <a:lstStyle/>
          <a:p>
            <a:r>
              <a:rPr lang="en-US" altLang="zh-CN" sz="2800">
                <a:latin typeface="Arial" panose="020B0604020202020204" pitchFamily="34" charset="0"/>
              </a:rPr>
              <a:t>100011</a:t>
            </a:r>
            <a:endParaRPr lang="en-US" altLang="zh-CN" sz="2800">
              <a:latin typeface="Arial" panose="020B0604020202020204" pitchFamily="34" charset="0"/>
            </a:endParaRPr>
          </a:p>
        </p:txBody>
      </p:sp>
      <p:grpSp>
        <p:nvGrpSpPr>
          <p:cNvPr id="2" name="组合 1"/>
          <p:cNvGrpSpPr/>
          <p:nvPr/>
        </p:nvGrpSpPr>
        <p:grpSpPr>
          <a:xfrm>
            <a:off x="3648398" y="3841412"/>
            <a:ext cx="1439862" cy="1311275"/>
            <a:chOff x="7620001" y="1646867"/>
            <a:chExt cx="1439862" cy="1311275"/>
          </a:xfrm>
        </p:grpSpPr>
        <p:sp>
          <p:nvSpPr>
            <p:cNvPr id="20" name="Text Box 15"/>
            <p:cNvSpPr txBox="1">
              <a:spLocks noChangeArrowheads="1"/>
            </p:cNvSpPr>
            <p:nvPr/>
          </p:nvSpPr>
          <p:spPr bwMode="auto">
            <a:xfrm>
              <a:off x="8518526" y="1646867"/>
              <a:ext cx="382587" cy="519112"/>
            </a:xfrm>
            <a:prstGeom prst="rect">
              <a:avLst/>
            </a:prstGeom>
            <a:noFill/>
            <a:ln w="9525">
              <a:noFill/>
              <a:miter lim="800000"/>
            </a:ln>
          </p:spPr>
          <p:txBody>
            <a:bodyPr wrap="none">
              <a:spAutoFit/>
            </a:bodyPr>
            <a:lstStyle/>
            <a:p>
              <a:r>
                <a:rPr lang="en-US" altLang="zh-CN" sz="2800">
                  <a:latin typeface="Arial" panose="020B0604020202020204" pitchFamily="34" charset="0"/>
                </a:rPr>
                <a:t>7</a:t>
              </a:r>
              <a:endParaRPr lang="en-US" altLang="zh-CN" sz="2800">
                <a:latin typeface="Arial" panose="020B0604020202020204" pitchFamily="34" charset="0"/>
              </a:endParaRPr>
            </a:p>
          </p:txBody>
        </p:sp>
        <p:sp>
          <p:nvSpPr>
            <p:cNvPr id="21" name="Text Box 16"/>
            <p:cNvSpPr txBox="1">
              <a:spLocks noChangeArrowheads="1"/>
            </p:cNvSpPr>
            <p:nvPr/>
          </p:nvSpPr>
          <p:spPr bwMode="auto">
            <a:xfrm>
              <a:off x="8518526" y="2005642"/>
              <a:ext cx="382587" cy="519112"/>
            </a:xfrm>
            <a:prstGeom prst="rect">
              <a:avLst/>
            </a:prstGeom>
            <a:noFill/>
            <a:ln w="9525">
              <a:noFill/>
              <a:miter lim="800000"/>
            </a:ln>
          </p:spPr>
          <p:txBody>
            <a:bodyPr wrap="none">
              <a:spAutoFit/>
            </a:bodyPr>
            <a:lstStyle/>
            <a:p>
              <a:r>
                <a:rPr lang="en-US" altLang="zh-CN" sz="2800">
                  <a:latin typeface="Arial" panose="020B0604020202020204" pitchFamily="34" charset="0"/>
                </a:rPr>
                <a:t>5</a:t>
              </a:r>
              <a:endParaRPr lang="en-US" altLang="zh-CN" sz="2800">
                <a:latin typeface="Arial" panose="020B0604020202020204" pitchFamily="34" charset="0"/>
              </a:endParaRPr>
            </a:p>
          </p:txBody>
        </p:sp>
        <p:sp>
          <p:nvSpPr>
            <p:cNvPr id="22" name="Text Box 17"/>
            <p:cNvSpPr txBox="1">
              <a:spLocks noChangeArrowheads="1"/>
            </p:cNvSpPr>
            <p:nvPr/>
          </p:nvSpPr>
          <p:spPr bwMode="auto">
            <a:xfrm>
              <a:off x="8072438" y="1978654"/>
              <a:ext cx="539750" cy="519113"/>
            </a:xfrm>
            <a:prstGeom prst="rect">
              <a:avLst/>
            </a:prstGeom>
            <a:noFill/>
            <a:ln w="9525">
              <a:noFill/>
              <a:miter lim="800000"/>
            </a:ln>
          </p:spPr>
          <p:txBody>
            <a:bodyPr wrap="none">
              <a:spAutoFit/>
            </a:bodyPr>
            <a:lstStyle/>
            <a:p>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23" name="Line 18"/>
            <p:cNvSpPr>
              <a:spLocks noChangeShapeType="1"/>
            </p:cNvSpPr>
            <p:nvPr/>
          </p:nvSpPr>
          <p:spPr bwMode="auto">
            <a:xfrm>
              <a:off x="7620001" y="2453317"/>
              <a:ext cx="1439862" cy="0"/>
            </a:xfrm>
            <a:prstGeom prst="line">
              <a:avLst/>
            </a:prstGeom>
            <a:noFill/>
            <a:ln w="28575">
              <a:solidFill>
                <a:schemeClr val="tx1"/>
              </a:solidFill>
              <a:round/>
            </a:ln>
          </p:spPr>
          <p:txBody>
            <a:bodyPr/>
            <a:lstStyle/>
            <a:p>
              <a:endParaRPr lang="zh-CN" altLang="en-US"/>
            </a:p>
          </p:txBody>
        </p:sp>
        <p:sp>
          <p:nvSpPr>
            <p:cNvPr id="24" name="Text Box 19"/>
            <p:cNvSpPr txBox="1">
              <a:spLocks noChangeArrowheads="1"/>
            </p:cNvSpPr>
            <p:nvPr/>
          </p:nvSpPr>
          <p:spPr bwMode="auto">
            <a:xfrm>
              <a:off x="8320088" y="2439029"/>
              <a:ext cx="581025" cy="519113"/>
            </a:xfrm>
            <a:prstGeom prst="rect">
              <a:avLst/>
            </a:prstGeom>
            <a:noFill/>
            <a:ln w="9525">
              <a:noFill/>
              <a:miter lim="800000"/>
            </a:ln>
          </p:spPr>
          <p:txBody>
            <a:bodyPr wrap="none">
              <a:spAutoFit/>
            </a:bodyPr>
            <a:lstStyle/>
            <a:p>
              <a:r>
                <a:rPr lang="en-US" altLang="zh-CN" sz="2800">
                  <a:latin typeface="Arial" panose="020B0604020202020204" pitchFamily="34" charset="0"/>
                </a:rPr>
                <a:t>35</a:t>
              </a:r>
              <a:endParaRPr lang="en-US" altLang="zh-CN" sz="28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8" presetClass="entr" presetSubtype="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trips(down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0"/>
                            </p:stCondLst>
                            <p:childTnLst>
                              <p:par>
                                <p:cTn id="36" presetID="18" presetClass="entr" presetSubtype="6"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strips(downRigh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p:bldP spid="15" grpId="0"/>
      <p:bldP spid="16" grpId="0"/>
      <p:bldP spid="17" grpId="0" animBg="1"/>
      <p:bldP spid="18"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00125" y="185738"/>
            <a:ext cx="6905625" cy="742950"/>
          </a:xfrm>
        </p:spPr>
        <p:txBody>
          <a:bodyPr/>
          <a:lstStyle/>
          <a:p>
            <a:r>
              <a:rPr lang="zh-CN" altLang="en-US"/>
              <a:t>二进制除法</a:t>
            </a:r>
            <a:endParaRPr lang="zh-CN" altLang="en-US"/>
          </a:p>
        </p:txBody>
      </p:sp>
      <p:sp>
        <p:nvSpPr>
          <p:cNvPr id="34819" name="内容占位符 2"/>
          <p:cNvSpPr>
            <a:spLocks noGrp="1"/>
          </p:cNvSpPr>
          <p:nvPr>
            <p:ph idx="1"/>
          </p:nvPr>
        </p:nvSpPr>
        <p:spPr>
          <a:xfrm>
            <a:off x="457200" y="1239838"/>
            <a:ext cx="6410324" cy="5094287"/>
          </a:xfrm>
        </p:spPr>
        <p:txBody>
          <a:bodyPr/>
          <a:lstStyle/>
          <a:p>
            <a:r>
              <a:rPr lang="zh-CN" altLang="en-US" dirty="0"/>
              <a:t>基本方法：移位</a:t>
            </a:r>
            <a:r>
              <a:rPr lang="en-US" altLang="zh-CN" dirty="0"/>
              <a:t>—</a:t>
            </a:r>
            <a:r>
              <a:rPr lang="zh-CN" altLang="en-US" dirty="0"/>
              <a:t>减法。</a:t>
            </a:r>
            <a:endParaRPr lang="en-US" altLang="zh-CN" dirty="0"/>
          </a:p>
          <a:p>
            <a:endParaRPr lang="en-US" altLang="zh-CN" dirty="0"/>
          </a:p>
          <a:p>
            <a:r>
              <a:rPr lang="zh-CN" altLang="en-US" dirty="0"/>
              <a:t>除数为零会产生除法溢出。</a:t>
            </a:r>
            <a:endParaRPr lang="en-US" altLang="zh-CN" dirty="0"/>
          </a:p>
          <a:p>
            <a:endParaRPr lang="en-US" altLang="zh-CN" dirty="0"/>
          </a:p>
          <a:p>
            <a:r>
              <a:rPr lang="zh-CN" altLang="en-US" dirty="0"/>
              <a:t>有符号数的处理方法和乘法相同。</a:t>
            </a:r>
            <a:endParaRPr lang="zh-CN" altLang="en-US" dirty="0"/>
          </a:p>
        </p:txBody>
      </p:sp>
      <p:sp>
        <p:nvSpPr>
          <p:cNvPr id="34820"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34822" name="灯片编号占位符 7"/>
          <p:cNvSpPr>
            <a:spLocks noGrp="1"/>
          </p:cNvSpPr>
          <p:nvPr>
            <p:ph type="sldNum" sz="quarter" idx="12"/>
          </p:nvPr>
        </p:nvSpPr>
        <p:spPr>
          <a:noFill/>
        </p:spPr>
        <p:txBody>
          <a:bodyPr/>
          <a:lstStyle/>
          <a:p>
            <a:fld id="{1F024042-B36B-464B-B00D-3FB9C79D7328}"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7" name="日期占位符 6"/>
          <p:cNvSpPr>
            <a:spLocks noGrp="1"/>
          </p:cNvSpPr>
          <p:nvPr>
            <p:ph type="dt" sz="half" idx="10"/>
          </p:nvPr>
        </p:nvSpPr>
        <p:spPr/>
        <p:txBody>
          <a:bodyPr/>
          <a:lstStyle/>
          <a:p>
            <a:pPr>
              <a:defRPr/>
            </a:pPr>
            <a:fld id="{B32969A7-F064-4088-8C21-547C09400DB4}" type="datetime1">
              <a:rPr lang="zh-CN" altLang="en-US" smtClean="0"/>
            </a:fld>
            <a:endParaRPr lang="en-US" altLang="zh-CN"/>
          </a:p>
        </p:txBody>
      </p:sp>
      <p:sp>
        <p:nvSpPr>
          <p:cNvPr id="8" name="Text Box 21"/>
          <p:cNvSpPr txBox="1">
            <a:spLocks noChangeArrowheads="1"/>
          </p:cNvSpPr>
          <p:nvPr/>
        </p:nvSpPr>
        <p:spPr bwMode="auto">
          <a:xfrm>
            <a:off x="7073106" y="4105803"/>
            <a:ext cx="877888" cy="519113"/>
          </a:xfrm>
          <a:prstGeom prst="rect">
            <a:avLst/>
          </a:prstGeom>
          <a:noFill/>
          <a:ln w="9525">
            <a:noFill/>
            <a:miter lim="800000"/>
          </a:ln>
        </p:spPr>
        <p:txBody>
          <a:bodyPr wrap="none">
            <a:spAutoFit/>
          </a:bodyPr>
          <a:lstStyle/>
          <a:p>
            <a:r>
              <a:rPr lang="en-US" altLang="zh-CN" sz="2800">
                <a:latin typeface="Arial" panose="020B0604020202020204" pitchFamily="34" charset="0"/>
              </a:rPr>
              <a:t> 110</a:t>
            </a:r>
            <a:endParaRPr lang="en-US" altLang="zh-CN" sz="2800">
              <a:latin typeface="Arial" panose="020B0604020202020204" pitchFamily="34" charset="0"/>
            </a:endParaRPr>
          </a:p>
        </p:txBody>
      </p:sp>
      <p:sp>
        <p:nvSpPr>
          <p:cNvPr id="9" name="Line 23"/>
          <p:cNvSpPr>
            <a:spLocks noChangeShapeType="1"/>
          </p:cNvSpPr>
          <p:nvPr/>
        </p:nvSpPr>
        <p:spPr bwMode="auto">
          <a:xfrm flipV="1">
            <a:off x="7028656" y="4177241"/>
            <a:ext cx="908050" cy="0"/>
          </a:xfrm>
          <a:prstGeom prst="line">
            <a:avLst/>
          </a:prstGeom>
          <a:noFill/>
          <a:ln w="28575">
            <a:solidFill>
              <a:schemeClr val="tx1"/>
            </a:solidFill>
            <a:round/>
          </a:ln>
        </p:spPr>
        <p:txBody>
          <a:bodyPr/>
          <a:lstStyle/>
          <a:p>
            <a:endParaRPr lang="zh-CN" altLang="en-US"/>
          </a:p>
        </p:txBody>
      </p:sp>
      <p:sp>
        <p:nvSpPr>
          <p:cNvPr id="10" name="Freeform 25"/>
          <p:cNvSpPr/>
          <p:nvPr/>
        </p:nvSpPr>
        <p:spPr bwMode="auto">
          <a:xfrm>
            <a:off x="7023894" y="4174066"/>
            <a:ext cx="144462" cy="358775"/>
          </a:xfrm>
          <a:custGeom>
            <a:avLst/>
            <a:gdLst>
              <a:gd name="T0" fmla="*/ 0 w 91"/>
              <a:gd name="T1" fmla="*/ 0 h 226"/>
              <a:gd name="T2" fmla="*/ 2147483647 w 91"/>
              <a:gd name="T3" fmla="*/ 2147483647 h 226"/>
              <a:gd name="T4" fmla="*/ 0 w 91"/>
              <a:gd name="T5" fmla="*/ 2147483647 h 226"/>
              <a:gd name="T6" fmla="*/ 0 60000 65536"/>
              <a:gd name="T7" fmla="*/ 0 60000 65536"/>
              <a:gd name="T8" fmla="*/ 0 60000 65536"/>
              <a:gd name="T9" fmla="*/ 0 w 91"/>
              <a:gd name="T10" fmla="*/ 0 h 226"/>
              <a:gd name="T11" fmla="*/ 91 w 91"/>
              <a:gd name="T12" fmla="*/ 226 h 226"/>
            </a:gdLst>
            <a:ahLst/>
            <a:cxnLst>
              <a:cxn ang="T6">
                <a:pos x="T0" y="T1"/>
              </a:cxn>
              <a:cxn ang="T7">
                <a:pos x="T2" y="T3"/>
              </a:cxn>
              <a:cxn ang="T8">
                <a:pos x="T4" y="T5"/>
              </a:cxn>
            </a:cxnLst>
            <a:rect l="T9" t="T10" r="T11" b="T12"/>
            <a:pathLst>
              <a:path w="91" h="226">
                <a:moveTo>
                  <a:pt x="0" y="0"/>
                </a:moveTo>
                <a:cubicBezTo>
                  <a:pt x="45" y="49"/>
                  <a:pt x="91" y="98"/>
                  <a:pt x="91" y="136"/>
                </a:cubicBezTo>
                <a:cubicBezTo>
                  <a:pt x="91" y="174"/>
                  <a:pt x="45" y="200"/>
                  <a:pt x="0" y="226"/>
                </a:cubicBezTo>
              </a:path>
            </a:pathLst>
          </a:custGeom>
          <a:noFill/>
          <a:ln w="28575" cmpd="sng">
            <a:solidFill>
              <a:schemeClr val="tx1"/>
            </a:solidFill>
            <a:round/>
          </a:ln>
        </p:spPr>
        <p:txBody>
          <a:bodyPr/>
          <a:lstStyle/>
          <a:p>
            <a:endParaRPr lang="zh-CN" altLang="en-US"/>
          </a:p>
        </p:txBody>
      </p:sp>
      <p:sp>
        <p:nvSpPr>
          <p:cNvPr id="11" name="Text Box 26"/>
          <p:cNvSpPr txBox="1">
            <a:spLocks noChangeArrowheads="1"/>
          </p:cNvSpPr>
          <p:nvPr/>
        </p:nvSpPr>
        <p:spPr bwMode="auto">
          <a:xfrm>
            <a:off x="6476206" y="4089928"/>
            <a:ext cx="581025" cy="519113"/>
          </a:xfrm>
          <a:prstGeom prst="rect">
            <a:avLst/>
          </a:prstGeom>
          <a:noFill/>
          <a:ln w="9525">
            <a:noFill/>
            <a:miter lim="800000"/>
          </a:ln>
        </p:spPr>
        <p:txBody>
          <a:bodyPr wrap="none">
            <a:spAutoFit/>
          </a:bodyPr>
          <a:lstStyle/>
          <a:p>
            <a:r>
              <a:rPr lang="en-US" altLang="zh-CN" sz="2800">
                <a:latin typeface="Arial" panose="020B0604020202020204" pitchFamily="34" charset="0"/>
              </a:rPr>
              <a:t>10</a:t>
            </a:r>
            <a:endParaRPr lang="en-US" altLang="zh-CN" sz="2800">
              <a:latin typeface="Arial" panose="020B0604020202020204" pitchFamily="34" charset="0"/>
            </a:endParaRPr>
          </a:p>
        </p:txBody>
      </p:sp>
      <p:sp>
        <p:nvSpPr>
          <p:cNvPr id="12" name="Rectangle 28"/>
          <p:cNvSpPr>
            <a:spLocks noChangeArrowheads="1"/>
          </p:cNvSpPr>
          <p:nvPr/>
        </p:nvSpPr>
        <p:spPr bwMode="auto">
          <a:xfrm>
            <a:off x="7362031" y="3658128"/>
            <a:ext cx="382588" cy="519113"/>
          </a:xfrm>
          <a:prstGeom prst="rect">
            <a:avLst/>
          </a:prstGeom>
          <a:noFill/>
          <a:ln w="9525">
            <a:noFill/>
            <a:miter lim="800000"/>
          </a:ln>
        </p:spPr>
        <p:txBody>
          <a:bodyPr wrap="none">
            <a:spAutoFit/>
          </a:bodyPr>
          <a:lstStyle/>
          <a:p>
            <a:r>
              <a:rPr lang="en-US" altLang="zh-CN" sz="2800">
                <a:latin typeface="Arial" panose="020B0604020202020204" pitchFamily="34" charset="0"/>
              </a:rPr>
              <a:t>1</a:t>
            </a:r>
            <a:endParaRPr lang="en-US" altLang="zh-CN" sz="2800">
              <a:latin typeface="Arial" panose="020B0604020202020204" pitchFamily="34" charset="0"/>
            </a:endParaRPr>
          </a:p>
        </p:txBody>
      </p:sp>
      <p:sp>
        <p:nvSpPr>
          <p:cNvPr id="13" name="Text Box 29"/>
          <p:cNvSpPr txBox="1">
            <a:spLocks noChangeArrowheads="1"/>
          </p:cNvSpPr>
          <p:nvPr/>
        </p:nvSpPr>
        <p:spPr bwMode="auto">
          <a:xfrm>
            <a:off x="7146131" y="4450291"/>
            <a:ext cx="581025" cy="519112"/>
          </a:xfrm>
          <a:prstGeom prst="rect">
            <a:avLst/>
          </a:prstGeom>
          <a:noFill/>
          <a:ln w="9525">
            <a:noFill/>
            <a:miter lim="800000"/>
          </a:ln>
        </p:spPr>
        <p:txBody>
          <a:bodyPr wrap="none">
            <a:spAutoFit/>
          </a:bodyPr>
          <a:lstStyle/>
          <a:p>
            <a:r>
              <a:rPr lang="en-US" altLang="zh-CN" sz="2800">
                <a:latin typeface="Arial" panose="020B0604020202020204" pitchFamily="34" charset="0"/>
              </a:rPr>
              <a:t>10</a:t>
            </a:r>
            <a:endParaRPr lang="en-US" altLang="zh-CN" sz="2800">
              <a:latin typeface="Arial" panose="020B0604020202020204" pitchFamily="34" charset="0"/>
            </a:endParaRPr>
          </a:p>
        </p:txBody>
      </p:sp>
      <p:sp>
        <p:nvSpPr>
          <p:cNvPr id="14" name="Line 30"/>
          <p:cNvSpPr>
            <a:spLocks noChangeShapeType="1"/>
          </p:cNvSpPr>
          <p:nvPr/>
        </p:nvSpPr>
        <p:spPr bwMode="auto">
          <a:xfrm flipV="1">
            <a:off x="7100094" y="4897966"/>
            <a:ext cx="908050" cy="0"/>
          </a:xfrm>
          <a:prstGeom prst="line">
            <a:avLst/>
          </a:prstGeom>
          <a:noFill/>
          <a:ln w="28575">
            <a:solidFill>
              <a:schemeClr val="tx1"/>
            </a:solidFill>
            <a:round/>
          </a:ln>
        </p:spPr>
        <p:txBody>
          <a:bodyPr/>
          <a:lstStyle/>
          <a:p>
            <a:endParaRPr lang="zh-CN" altLang="en-US"/>
          </a:p>
        </p:txBody>
      </p:sp>
      <p:sp>
        <p:nvSpPr>
          <p:cNvPr id="15" name="Rectangle 32"/>
          <p:cNvSpPr>
            <a:spLocks noChangeArrowheads="1"/>
          </p:cNvSpPr>
          <p:nvPr/>
        </p:nvSpPr>
        <p:spPr bwMode="auto">
          <a:xfrm>
            <a:off x="7362031" y="4882091"/>
            <a:ext cx="382588" cy="519112"/>
          </a:xfrm>
          <a:prstGeom prst="rect">
            <a:avLst/>
          </a:prstGeom>
          <a:noFill/>
          <a:ln w="9525">
            <a:noFill/>
            <a:miter lim="800000"/>
          </a:ln>
        </p:spPr>
        <p:txBody>
          <a:bodyPr wrap="none">
            <a:spAutoFit/>
          </a:bodyPr>
          <a:lstStyle/>
          <a:p>
            <a:r>
              <a:rPr lang="en-US" altLang="zh-CN" sz="2800">
                <a:latin typeface="Arial" panose="020B0604020202020204" pitchFamily="34" charset="0"/>
              </a:rPr>
              <a:t>1</a:t>
            </a:r>
            <a:endParaRPr lang="en-US" altLang="zh-CN" sz="2800">
              <a:latin typeface="Arial" panose="020B0604020202020204" pitchFamily="34" charset="0"/>
            </a:endParaRPr>
          </a:p>
        </p:txBody>
      </p:sp>
      <p:sp>
        <p:nvSpPr>
          <p:cNvPr id="16" name="Rectangle 33"/>
          <p:cNvSpPr>
            <a:spLocks noChangeArrowheads="1"/>
          </p:cNvSpPr>
          <p:nvPr/>
        </p:nvSpPr>
        <p:spPr bwMode="auto">
          <a:xfrm>
            <a:off x="7577931" y="4882091"/>
            <a:ext cx="382588" cy="519112"/>
          </a:xfrm>
          <a:prstGeom prst="rect">
            <a:avLst/>
          </a:prstGeom>
          <a:noFill/>
          <a:ln w="9525">
            <a:noFill/>
            <a:miter lim="800000"/>
          </a:ln>
        </p:spPr>
        <p:txBody>
          <a:bodyPr wrap="none">
            <a:spAutoFit/>
          </a:bodyPr>
          <a:lstStyle/>
          <a:p>
            <a:r>
              <a:rPr lang="en-US" altLang="zh-CN" sz="2800">
                <a:latin typeface="Arial" panose="020B0604020202020204" pitchFamily="34" charset="0"/>
              </a:rPr>
              <a:t>0</a:t>
            </a:r>
            <a:endParaRPr lang="en-US" altLang="zh-CN" sz="2800">
              <a:latin typeface="Arial" panose="020B0604020202020204" pitchFamily="34" charset="0"/>
            </a:endParaRPr>
          </a:p>
        </p:txBody>
      </p:sp>
      <p:sp>
        <p:nvSpPr>
          <p:cNvPr id="17" name="Rectangle 34"/>
          <p:cNvSpPr>
            <a:spLocks noChangeArrowheads="1"/>
          </p:cNvSpPr>
          <p:nvPr/>
        </p:nvSpPr>
        <p:spPr bwMode="auto">
          <a:xfrm>
            <a:off x="7577931" y="3658128"/>
            <a:ext cx="382588" cy="519113"/>
          </a:xfrm>
          <a:prstGeom prst="rect">
            <a:avLst/>
          </a:prstGeom>
          <a:noFill/>
          <a:ln w="9525">
            <a:noFill/>
            <a:miter lim="800000"/>
          </a:ln>
        </p:spPr>
        <p:txBody>
          <a:bodyPr wrap="none">
            <a:spAutoFit/>
          </a:bodyPr>
          <a:lstStyle/>
          <a:p>
            <a:r>
              <a:rPr lang="en-US" altLang="zh-CN" sz="2800">
                <a:latin typeface="Arial" panose="020B0604020202020204" pitchFamily="34" charset="0"/>
              </a:rPr>
              <a:t>1</a:t>
            </a:r>
            <a:endParaRPr lang="en-US" altLang="zh-CN" sz="2800">
              <a:latin typeface="Arial" panose="020B0604020202020204" pitchFamily="34" charset="0"/>
            </a:endParaRPr>
          </a:p>
        </p:txBody>
      </p:sp>
      <p:sp>
        <p:nvSpPr>
          <p:cNvPr id="18" name="Text Box 35"/>
          <p:cNvSpPr txBox="1">
            <a:spLocks noChangeArrowheads="1"/>
          </p:cNvSpPr>
          <p:nvPr/>
        </p:nvSpPr>
        <p:spPr bwMode="auto">
          <a:xfrm>
            <a:off x="7384256" y="5242453"/>
            <a:ext cx="581025" cy="519113"/>
          </a:xfrm>
          <a:prstGeom prst="rect">
            <a:avLst/>
          </a:prstGeom>
          <a:noFill/>
          <a:ln w="9525">
            <a:noFill/>
            <a:miter lim="800000"/>
          </a:ln>
        </p:spPr>
        <p:txBody>
          <a:bodyPr wrap="none">
            <a:spAutoFit/>
          </a:bodyPr>
          <a:lstStyle/>
          <a:p>
            <a:r>
              <a:rPr lang="en-US" altLang="zh-CN" sz="2800">
                <a:latin typeface="Arial" panose="020B0604020202020204" pitchFamily="34" charset="0"/>
              </a:rPr>
              <a:t>10</a:t>
            </a:r>
            <a:endParaRPr lang="en-US" altLang="zh-CN" sz="2800">
              <a:latin typeface="Arial" panose="020B0604020202020204" pitchFamily="34" charset="0"/>
            </a:endParaRPr>
          </a:p>
        </p:txBody>
      </p:sp>
      <p:sp>
        <p:nvSpPr>
          <p:cNvPr id="19" name="Line 38"/>
          <p:cNvSpPr>
            <a:spLocks noChangeShapeType="1"/>
          </p:cNvSpPr>
          <p:nvPr/>
        </p:nvSpPr>
        <p:spPr bwMode="auto">
          <a:xfrm flipV="1">
            <a:off x="7171531" y="5690128"/>
            <a:ext cx="908050" cy="0"/>
          </a:xfrm>
          <a:prstGeom prst="line">
            <a:avLst/>
          </a:prstGeom>
          <a:noFill/>
          <a:ln w="28575">
            <a:solidFill>
              <a:schemeClr val="tx1"/>
            </a:solidFill>
            <a:round/>
          </a:ln>
        </p:spPr>
        <p:txBody>
          <a:bodyPr/>
          <a:lstStyle/>
          <a:p>
            <a:endParaRPr lang="zh-CN" altLang="en-US"/>
          </a:p>
        </p:txBody>
      </p:sp>
      <p:sp>
        <p:nvSpPr>
          <p:cNvPr id="20" name="Rectangle 39"/>
          <p:cNvSpPr>
            <a:spLocks noChangeArrowheads="1"/>
          </p:cNvSpPr>
          <p:nvPr/>
        </p:nvSpPr>
        <p:spPr bwMode="auto">
          <a:xfrm>
            <a:off x="7555706" y="5674253"/>
            <a:ext cx="382588" cy="519113"/>
          </a:xfrm>
          <a:prstGeom prst="rect">
            <a:avLst/>
          </a:prstGeom>
          <a:noFill/>
          <a:ln w="9525">
            <a:noFill/>
            <a:miter lim="800000"/>
          </a:ln>
        </p:spPr>
        <p:txBody>
          <a:bodyPr wrap="none">
            <a:spAutoFit/>
          </a:bodyPr>
          <a:lstStyle/>
          <a:p>
            <a:r>
              <a:rPr lang="en-US" altLang="zh-CN" sz="2800">
                <a:latin typeface="Arial" panose="020B0604020202020204" pitchFamily="34" charset="0"/>
              </a:rPr>
              <a:t>0</a:t>
            </a:r>
            <a:endParaRPr lang="en-US" altLang="zh-CN" sz="2800">
              <a:latin typeface="Arial" panose="020B0604020202020204" pitchFamily="34" charset="0"/>
            </a:endParaRPr>
          </a:p>
        </p:txBody>
      </p:sp>
      <p:grpSp>
        <p:nvGrpSpPr>
          <p:cNvPr id="2" name="组合 1"/>
          <p:cNvGrpSpPr/>
          <p:nvPr/>
        </p:nvGrpSpPr>
        <p:grpSpPr>
          <a:xfrm>
            <a:off x="3984625" y="4105803"/>
            <a:ext cx="1174750" cy="1743075"/>
            <a:chOff x="6276975" y="1214422"/>
            <a:chExt cx="1174750" cy="1743075"/>
          </a:xfrm>
        </p:grpSpPr>
        <p:sp>
          <p:nvSpPr>
            <p:cNvPr id="21" name="Text Box 40"/>
            <p:cNvSpPr txBox="1">
              <a:spLocks noChangeArrowheads="1"/>
            </p:cNvSpPr>
            <p:nvPr/>
          </p:nvSpPr>
          <p:spPr bwMode="auto">
            <a:xfrm>
              <a:off x="6588125" y="1662097"/>
              <a:ext cx="481013" cy="519112"/>
            </a:xfrm>
            <a:prstGeom prst="rect">
              <a:avLst/>
            </a:prstGeom>
            <a:noFill/>
            <a:ln w="9525">
              <a:noFill/>
              <a:miter lim="800000"/>
            </a:ln>
          </p:spPr>
          <p:txBody>
            <a:bodyPr wrap="none">
              <a:spAutoFit/>
            </a:bodyPr>
            <a:lstStyle/>
            <a:p>
              <a:r>
                <a:rPr lang="en-US" altLang="zh-CN" sz="2800">
                  <a:latin typeface="Arial" panose="020B0604020202020204" pitchFamily="34" charset="0"/>
                </a:rPr>
                <a:t> 6</a:t>
              </a:r>
              <a:endParaRPr lang="en-US" altLang="zh-CN" sz="2800">
                <a:latin typeface="Arial" panose="020B0604020202020204" pitchFamily="34" charset="0"/>
              </a:endParaRPr>
            </a:p>
          </p:txBody>
        </p:sp>
        <p:sp>
          <p:nvSpPr>
            <p:cNvPr id="22" name="Line 41"/>
            <p:cNvSpPr>
              <a:spLocks noChangeShapeType="1"/>
            </p:cNvSpPr>
            <p:nvPr/>
          </p:nvSpPr>
          <p:spPr bwMode="auto">
            <a:xfrm flipV="1">
              <a:off x="6543675" y="1733534"/>
              <a:ext cx="908050" cy="0"/>
            </a:xfrm>
            <a:prstGeom prst="line">
              <a:avLst/>
            </a:prstGeom>
            <a:noFill/>
            <a:ln w="28575">
              <a:solidFill>
                <a:schemeClr val="tx1"/>
              </a:solidFill>
              <a:round/>
            </a:ln>
          </p:spPr>
          <p:txBody>
            <a:bodyPr/>
            <a:lstStyle/>
            <a:p>
              <a:endParaRPr lang="zh-CN" altLang="en-US"/>
            </a:p>
          </p:txBody>
        </p:sp>
        <p:sp>
          <p:nvSpPr>
            <p:cNvPr id="23" name="Freeform 42"/>
            <p:cNvSpPr/>
            <p:nvPr/>
          </p:nvSpPr>
          <p:spPr bwMode="auto">
            <a:xfrm>
              <a:off x="6538913" y="1730359"/>
              <a:ext cx="144462" cy="358775"/>
            </a:xfrm>
            <a:custGeom>
              <a:avLst/>
              <a:gdLst>
                <a:gd name="T0" fmla="*/ 0 w 91"/>
                <a:gd name="T1" fmla="*/ 0 h 226"/>
                <a:gd name="T2" fmla="*/ 2147483647 w 91"/>
                <a:gd name="T3" fmla="*/ 2147483647 h 226"/>
                <a:gd name="T4" fmla="*/ 0 w 91"/>
                <a:gd name="T5" fmla="*/ 2147483647 h 226"/>
                <a:gd name="T6" fmla="*/ 0 60000 65536"/>
                <a:gd name="T7" fmla="*/ 0 60000 65536"/>
                <a:gd name="T8" fmla="*/ 0 60000 65536"/>
                <a:gd name="T9" fmla="*/ 0 w 91"/>
                <a:gd name="T10" fmla="*/ 0 h 226"/>
                <a:gd name="T11" fmla="*/ 91 w 91"/>
                <a:gd name="T12" fmla="*/ 226 h 226"/>
              </a:gdLst>
              <a:ahLst/>
              <a:cxnLst>
                <a:cxn ang="T6">
                  <a:pos x="T0" y="T1"/>
                </a:cxn>
                <a:cxn ang="T7">
                  <a:pos x="T2" y="T3"/>
                </a:cxn>
                <a:cxn ang="T8">
                  <a:pos x="T4" y="T5"/>
                </a:cxn>
              </a:cxnLst>
              <a:rect l="T9" t="T10" r="T11" b="T12"/>
              <a:pathLst>
                <a:path w="91" h="226">
                  <a:moveTo>
                    <a:pt x="0" y="0"/>
                  </a:moveTo>
                  <a:cubicBezTo>
                    <a:pt x="45" y="49"/>
                    <a:pt x="91" y="98"/>
                    <a:pt x="91" y="136"/>
                  </a:cubicBezTo>
                  <a:cubicBezTo>
                    <a:pt x="91" y="174"/>
                    <a:pt x="45" y="200"/>
                    <a:pt x="0" y="226"/>
                  </a:cubicBezTo>
                </a:path>
              </a:pathLst>
            </a:custGeom>
            <a:noFill/>
            <a:ln w="28575" cmpd="sng">
              <a:solidFill>
                <a:schemeClr val="tx1"/>
              </a:solidFill>
              <a:round/>
            </a:ln>
          </p:spPr>
          <p:txBody>
            <a:bodyPr/>
            <a:lstStyle/>
            <a:p>
              <a:endParaRPr lang="zh-CN" altLang="en-US"/>
            </a:p>
          </p:txBody>
        </p:sp>
        <p:sp>
          <p:nvSpPr>
            <p:cNvPr id="24" name="Text Box 43"/>
            <p:cNvSpPr txBox="1">
              <a:spLocks noChangeArrowheads="1"/>
            </p:cNvSpPr>
            <p:nvPr/>
          </p:nvSpPr>
          <p:spPr bwMode="auto">
            <a:xfrm>
              <a:off x="6276975" y="1646222"/>
              <a:ext cx="382588" cy="519112"/>
            </a:xfrm>
            <a:prstGeom prst="rect">
              <a:avLst/>
            </a:prstGeom>
            <a:noFill/>
            <a:ln w="9525">
              <a:noFill/>
              <a:miter lim="800000"/>
            </a:ln>
          </p:spPr>
          <p:txBody>
            <a:bodyPr wrap="none">
              <a:spAutoFit/>
            </a:bodyPr>
            <a:lstStyle/>
            <a:p>
              <a:r>
                <a:rPr lang="en-US" altLang="zh-CN" sz="2800">
                  <a:latin typeface="Arial" panose="020B0604020202020204" pitchFamily="34" charset="0"/>
                </a:rPr>
                <a:t>2</a:t>
              </a:r>
              <a:endParaRPr lang="en-US" altLang="zh-CN" sz="2800">
                <a:latin typeface="Arial" panose="020B0604020202020204" pitchFamily="34" charset="0"/>
              </a:endParaRPr>
            </a:p>
          </p:txBody>
        </p:sp>
        <p:sp>
          <p:nvSpPr>
            <p:cNvPr id="25" name="Rectangle 44"/>
            <p:cNvSpPr>
              <a:spLocks noChangeArrowheads="1"/>
            </p:cNvSpPr>
            <p:nvPr/>
          </p:nvSpPr>
          <p:spPr bwMode="auto">
            <a:xfrm>
              <a:off x="6659563" y="1214422"/>
              <a:ext cx="382587" cy="519112"/>
            </a:xfrm>
            <a:prstGeom prst="rect">
              <a:avLst/>
            </a:prstGeom>
            <a:noFill/>
            <a:ln w="9525">
              <a:noFill/>
              <a:miter lim="800000"/>
            </a:ln>
          </p:spPr>
          <p:txBody>
            <a:bodyPr wrap="none">
              <a:spAutoFit/>
            </a:bodyPr>
            <a:lstStyle/>
            <a:p>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26" name="Text Box 45"/>
            <p:cNvSpPr txBox="1">
              <a:spLocks noChangeArrowheads="1"/>
            </p:cNvSpPr>
            <p:nvPr/>
          </p:nvSpPr>
          <p:spPr bwMode="auto">
            <a:xfrm>
              <a:off x="6661150" y="2006584"/>
              <a:ext cx="382588" cy="519113"/>
            </a:xfrm>
            <a:prstGeom prst="rect">
              <a:avLst/>
            </a:prstGeom>
            <a:noFill/>
            <a:ln w="9525">
              <a:noFill/>
              <a:miter lim="800000"/>
            </a:ln>
          </p:spPr>
          <p:txBody>
            <a:bodyPr wrap="none">
              <a:spAutoFit/>
            </a:bodyPr>
            <a:lstStyle/>
            <a:p>
              <a:r>
                <a:rPr lang="en-US" altLang="zh-CN" sz="2800">
                  <a:latin typeface="Arial" panose="020B0604020202020204" pitchFamily="34" charset="0"/>
                </a:rPr>
                <a:t>6</a:t>
              </a:r>
              <a:endParaRPr lang="en-US" altLang="zh-CN" sz="2800">
                <a:latin typeface="Arial" panose="020B0604020202020204" pitchFamily="34" charset="0"/>
              </a:endParaRPr>
            </a:p>
          </p:txBody>
        </p:sp>
        <p:sp>
          <p:nvSpPr>
            <p:cNvPr id="27" name="Line 46"/>
            <p:cNvSpPr>
              <a:spLocks noChangeShapeType="1"/>
            </p:cNvSpPr>
            <p:nvPr/>
          </p:nvSpPr>
          <p:spPr bwMode="auto">
            <a:xfrm flipV="1">
              <a:off x="6451187" y="2497277"/>
              <a:ext cx="908050" cy="0"/>
            </a:xfrm>
            <a:prstGeom prst="line">
              <a:avLst/>
            </a:prstGeom>
            <a:noFill/>
            <a:ln w="28575">
              <a:solidFill>
                <a:schemeClr val="tx1"/>
              </a:solidFill>
              <a:round/>
            </a:ln>
          </p:spPr>
          <p:txBody>
            <a:bodyPr/>
            <a:lstStyle/>
            <a:p>
              <a:endParaRPr lang="zh-CN" altLang="en-US"/>
            </a:p>
          </p:txBody>
        </p:sp>
        <p:sp>
          <p:nvSpPr>
            <p:cNvPr id="28" name="Rectangle 52"/>
            <p:cNvSpPr>
              <a:spLocks noChangeArrowheads="1"/>
            </p:cNvSpPr>
            <p:nvPr/>
          </p:nvSpPr>
          <p:spPr bwMode="auto">
            <a:xfrm>
              <a:off x="6659563" y="2438384"/>
              <a:ext cx="382587" cy="519113"/>
            </a:xfrm>
            <a:prstGeom prst="rect">
              <a:avLst/>
            </a:prstGeom>
            <a:noFill/>
            <a:ln w="9525">
              <a:noFill/>
              <a:miter lim="800000"/>
            </a:ln>
          </p:spPr>
          <p:txBody>
            <a:bodyPr wrap="none">
              <a:spAutoFit/>
            </a:bodyPr>
            <a:lstStyle/>
            <a:p>
              <a:r>
                <a:rPr lang="en-US" altLang="zh-CN" sz="2800" dirty="0">
                  <a:latin typeface="Arial" panose="020B0604020202020204" pitchFamily="34" charset="0"/>
                </a:rPr>
                <a:t>0</a:t>
              </a:r>
              <a:endParaRPr lang="en-US" altLang="zh-CN" sz="28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p:bldP spid="12" grpId="0"/>
      <p:bldP spid="13" grpId="0"/>
      <p:bldP spid="14" grpId="0" animBg="1"/>
      <p:bldP spid="15" grpId="0"/>
      <p:bldP spid="16" grpId="0"/>
      <p:bldP spid="17" grpId="0"/>
      <p:bldP spid="18" grpId="0"/>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000125" y="71438"/>
            <a:ext cx="7793038" cy="906462"/>
          </a:xfrm>
        </p:spPr>
        <p:txBody>
          <a:bodyPr/>
          <a:lstStyle/>
          <a:p>
            <a:r>
              <a:rPr lang="en-US" altLang="zh-CN" dirty="0"/>
              <a:t>1</a:t>
            </a:r>
            <a:r>
              <a:rPr lang="zh-CN" altLang="en-US" dirty="0"/>
              <a:t>、进位数制</a:t>
            </a:r>
            <a:endParaRPr lang="en-US" altLang="zh-CN" dirty="0"/>
          </a:p>
        </p:txBody>
      </p:sp>
      <p:sp>
        <p:nvSpPr>
          <p:cNvPr id="10244" name="Rectangle 3"/>
          <p:cNvSpPr>
            <a:spLocks noGrp="1" noChangeArrowheads="1"/>
          </p:cNvSpPr>
          <p:nvPr>
            <p:ph type="body" sz="half" idx="1"/>
          </p:nvPr>
        </p:nvSpPr>
        <p:spPr>
          <a:xfrm>
            <a:off x="500063" y="1196751"/>
            <a:ext cx="8643937" cy="1368153"/>
          </a:xfrm>
        </p:spPr>
        <p:txBody>
          <a:bodyPr/>
          <a:lstStyle/>
          <a:p>
            <a:r>
              <a:rPr lang="zh-CN" altLang="en-US" sz="2400" dirty="0"/>
              <a:t>进位数制：用一串数码表示一个</a:t>
            </a:r>
            <a:r>
              <a:rPr lang="zh-CN" altLang="en-US" sz="2400" dirty="0">
                <a:solidFill>
                  <a:srgbClr val="FF0000"/>
                </a:solidFill>
              </a:rPr>
              <a:t>数</a:t>
            </a:r>
            <a:r>
              <a:rPr lang="zh-CN" altLang="en-US" sz="2400" dirty="0"/>
              <a:t>，每个数码的位置对应一个</a:t>
            </a:r>
            <a:r>
              <a:rPr lang="zh-CN" altLang="en-US" sz="2400" dirty="0">
                <a:solidFill>
                  <a:srgbClr val="FF0000"/>
                </a:solidFill>
              </a:rPr>
              <a:t>权重</a:t>
            </a:r>
            <a:r>
              <a:rPr lang="zh-CN" altLang="en-US" sz="2400" dirty="0"/>
              <a:t>，该数的值就等于所有数码按权展开相加的和。</a:t>
            </a:r>
            <a:endParaRPr lang="en-US" altLang="zh-CN" sz="2400" dirty="0"/>
          </a:p>
          <a:p>
            <a:r>
              <a:rPr lang="zh-CN" altLang="en-US" sz="2400" dirty="0"/>
              <a:t>位置表示法：</a:t>
            </a:r>
            <a:endParaRPr lang="zh-CN" altLang="en-US" sz="2400" dirty="0"/>
          </a:p>
        </p:txBody>
      </p:sp>
      <p:sp>
        <p:nvSpPr>
          <p:cNvPr id="4" name="内容占位符 3"/>
          <p:cNvSpPr>
            <a:spLocks noGrp="1"/>
          </p:cNvSpPr>
          <p:nvPr>
            <p:ph sz="quarter" idx="2"/>
          </p:nvPr>
        </p:nvSpPr>
        <p:spPr>
          <a:xfrm>
            <a:off x="1246200" y="2735842"/>
            <a:ext cx="7546962" cy="1440160"/>
          </a:xfrm>
        </p:spPr>
        <p:txBody>
          <a:bodyPr/>
          <a:lstStyle/>
          <a:p>
            <a:pPr marL="0" indent="0">
              <a:buNone/>
            </a:pPr>
            <a:r>
              <a:rPr lang="zh-CN" altLang="en-US" sz="2400" dirty="0"/>
              <a:t>最高有效数字</a:t>
            </a:r>
            <a:r>
              <a:rPr lang="en-US" altLang="zh-CN" sz="2400" dirty="0"/>
              <a:t>Most significant digit (</a:t>
            </a:r>
            <a:r>
              <a:rPr lang="en-US" altLang="zh-CN" sz="2400" dirty="0">
                <a:solidFill>
                  <a:srgbClr val="FF0000"/>
                </a:solidFill>
              </a:rPr>
              <a:t>MSD</a:t>
            </a:r>
            <a:r>
              <a:rPr lang="en-US" altLang="zh-CN" sz="2400" dirty="0"/>
              <a:t>): a</a:t>
            </a:r>
            <a:r>
              <a:rPr lang="en-US" altLang="zh-CN" sz="2400" baseline="-25000" dirty="0"/>
              <a:t>n-1 </a:t>
            </a:r>
            <a:endParaRPr lang="en-US" altLang="zh-CN" sz="2400" dirty="0"/>
          </a:p>
          <a:p>
            <a:pPr marL="0" indent="0">
              <a:buNone/>
            </a:pPr>
            <a:r>
              <a:rPr lang="zh-CN" altLang="en-US" sz="2400" dirty="0"/>
              <a:t>最低有效数字</a:t>
            </a:r>
            <a:r>
              <a:rPr lang="en-US" altLang="zh-CN" sz="2400" dirty="0"/>
              <a:t>Least significant digit (</a:t>
            </a:r>
            <a:r>
              <a:rPr lang="en-US" altLang="zh-CN" sz="2400" dirty="0">
                <a:solidFill>
                  <a:srgbClr val="FF0000"/>
                </a:solidFill>
              </a:rPr>
              <a:t>LSD</a:t>
            </a:r>
            <a:r>
              <a:rPr lang="en-US" altLang="zh-CN" sz="2400" dirty="0"/>
              <a:t>): a</a:t>
            </a:r>
            <a:r>
              <a:rPr lang="en-US" altLang="zh-CN" sz="2400" baseline="-25000" dirty="0"/>
              <a:t>-m</a:t>
            </a:r>
            <a:r>
              <a:rPr lang="en-US" altLang="zh-CN" sz="2400" dirty="0"/>
              <a:t> </a:t>
            </a:r>
            <a:endParaRPr lang="en-US" altLang="zh-CN" sz="2400" dirty="0"/>
          </a:p>
          <a:p>
            <a:pPr marL="0" indent="0">
              <a:buNone/>
            </a:pPr>
            <a:r>
              <a:rPr lang="zh-CN" altLang="en-US" sz="2400" dirty="0"/>
              <a:t>二进制下，称为</a:t>
            </a:r>
            <a:r>
              <a:rPr lang="en-US" altLang="zh-CN" sz="2400" dirty="0"/>
              <a:t>MSB</a:t>
            </a:r>
            <a:r>
              <a:rPr lang="zh-CN" altLang="en-US" sz="2400" dirty="0"/>
              <a:t>和</a:t>
            </a:r>
            <a:r>
              <a:rPr lang="en-US" altLang="zh-CN" sz="2400" dirty="0"/>
              <a:t>LSB</a:t>
            </a:r>
            <a:endParaRPr lang="zh-CN" altLang="en-US" sz="2400" dirty="0"/>
          </a:p>
        </p:txBody>
      </p:sp>
      <p:pic>
        <p:nvPicPr>
          <p:cNvPr id="11" name="Picture 5"/>
          <p:cNvPicPr>
            <a:picLocks noGrp="1" noChangeAspect="1" noChangeArrowheads="1"/>
          </p:cNvPicPr>
          <p:nvPr>
            <p:ph sz="quarter" idx="3"/>
          </p:nvPr>
        </p:nvPicPr>
        <p:blipFill rotWithShape="1">
          <a:blip r:embed="rId1" cstate="print"/>
          <a:srcRect b="21739"/>
          <a:stretch>
            <a:fillRect/>
          </a:stretch>
        </p:blipFill>
        <p:spPr>
          <a:xfrm>
            <a:off x="524367" y="4653136"/>
            <a:ext cx="8243888" cy="1296144"/>
          </a:xfrm>
          <a:noFill/>
        </p:spPr>
      </p:pic>
      <p:sp>
        <p:nvSpPr>
          <p:cNvPr id="7" name="日期占位符 6"/>
          <p:cNvSpPr>
            <a:spLocks noGrp="1"/>
          </p:cNvSpPr>
          <p:nvPr>
            <p:ph type="dt" sz="half" idx="10"/>
          </p:nvPr>
        </p:nvSpPr>
        <p:spPr/>
        <p:txBody>
          <a:bodyPr/>
          <a:lstStyle/>
          <a:p>
            <a:pPr>
              <a:defRPr/>
            </a:pPr>
            <a:fld id="{3887312C-43D7-4A10-A8EC-97DC0C37BCD3}" type="datetime1">
              <a:rPr lang="zh-CN" altLang="en-US" smtClean="0"/>
            </a:fld>
            <a:endParaRPr lang="en-US" altLang="zh-CN"/>
          </a:p>
        </p:txBody>
      </p:sp>
      <p:sp>
        <p:nvSpPr>
          <p:cNvPr id="10242" name="页脚占位符 6"/>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10246" name="灯片编号占位符 7"/>
          <p:cNvSpPr>
            <a:spLocks noGrp="1"/>
          </p:cNvSpPr>
          <p:nvPr>
            <p:ph type="sldNum" sz="quarter" idx="12"/>
          </p:nvPr>
        </p:nvSpPr>
        <p:spPr>
          <a:noFill/>
        </p:spPr>
        <p:txBody>
          <a:bodyPr/>
          <a:lstStyle/>
          <a:p>
            <a:fld id="{1291118A-53DD-4D6B-9807-8F1753CE0E49}" type="slidenum">
              <a:rPr lang="zh-CN" altLang="en-US" smtClean="0">
                <a:ea typeface="宋体" panose="02010600030101010101" pitchFamily="2" charset="-122"/>
              </a:rPr>
            </a:fld>
            <a:endParaRPr lang="en-US" altLang="zh-CN">
              <a:ea typeface="宋体" panose="02010600030101010101" pitchFamily="2" charset="-122"/>
            </a:endParaRPr>
          </a:p>
        </p:txBody>
      </p:sp>
      <p:graphicFrame>
        <p:nvGraphicFramePr>
          <p:cNvPr id="3" name="对象 2"/>
          <p:cNvGraphicFramePr>
            <a:graphicFrameLocks noChangeAspect="1"/>
          </p:cNvGraphicFramePr>
          <p:nvPr/>
        </p:nvGraphicFramePr>
        <p:xfrm>
          <a:off x="2851150" y="2060575"/>
          <a:ext cx="5908675" cy="558800"/>
        </p:xfrm>
        <a:graphic>
          <a:graphicData uri="http://schemas.openxmlformats.org/presentationml/2006/ole">
            <mc:AlternateContent xmlns:mc="http://schemas.openxmlformats.org/markup-compatibility/2006">
              <mc:Choice xmlns:v="urn:schemas-microsoft-com:vml" Requires="v">
                <p:oleObj spid="_x0000_s147659" name="公式" r:id="rId2" imgW="54864000" imgH="5486400" progId="Equation.3">
                  <p:embed/>
                </p:oleObj>
              </mc:Choice>
              <mc:Fallback>
                <p:oleObj name="公式" r:id="rId2" imgW="54864000" imgH="5486400" progId="Equation.3">
                  <p:embed/>
                  <p:pic>
                    <p:nvPicPr>
                      <p:cNvPr id="0" name="图片 147658"/>
                      <p:cNvPicPr/>
                      <p:nvPr/>
                    </p:nvPicPr>
                    <p:blipFill>
                      <a:blip r:embed="rId3"/>
                      <a:stretch>
                        <a:fillRect/>
                      </a:stretch>
                    </p:blipFill>
                    <p:spPr>
                      <a:xfrm>
                        <a:off x="2851150" y="2060575"/>
                        <a:ext cx="5908675" cy="558800"/>
                      </a:xfrm>
                      <a:prstGeom prst="rect">
                        <a:avLst/>
                      </a:prstGeom>
                    </p:spPr>
                  </p:pic>
                </p:oleObj>
              </mc:Fallback>
            </mc:AlternateContent>
          </a:graphicData>
        </a:graphic>
      </p:graphicFrame>
      <p:sp>
        <p:nvSpPr>
          <p:cNvPr id="10" name="Rectangle 3"/>
          <p:cNvSpPr txBox="1">
            <a:spLocks noChangeArrowheads="1"/>
          </p:cNvSpPr>
          <p:nvPr/>
        </p:nvSpPr>
        <p:spPr bwMode="auto">
          <a:xfrm>
            <a:off x="582128" y="4149080"/>
            <a:ext cx="3905250" cy="576064"/>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宋体" panose="02010600030101010101" pitchFamily="2" charset="-122"/>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cs typeface="宋体" panose="0201060003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cs typeface="宋体" panose="0201060003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cs typeface="宋体" panose="0201060003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cs typeface="宋体" panose="0201060003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r>
              <a:rPr lang="zh-CN" altLang="en-US" sz="2400" kern="0" dirty="0"/>
              <a:t>多项式表示法：</a:t>
            </a:r>
            <a:endParaRPr lang="zh-CN" altLang="en-US" sz="2400" kern="0" dirty="0"/>
          </a:p>
        </p:txBody>
      </p:sp>
      <p:sp>
        <p:nvSpPr>
          <p:cNvPr id="2" name="矩形 1"/>
          <p:cNvSpPr/>
          <p:nvPr/>
        </p:nvSpPr>
        <p:spPr>
          <a:xfrm>
            <a:off x="7734300" y="5035529"/>
            <a:ext cx="86409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flipV="1">
            <a:off x="4360700" y="2620420"/>
            <a:ext cx="1723468" cy="3045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7308304" y="2569487"/>
            <a:ext cx="681314" cy="737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二进制数的算术运算</a:t>
            </a:r>
            <a:endParaRPr lang="zh-CN" altLang="en-US" dirty="0"/>
          </a:p>
        </p:txBody>
      </p:sp>
      <p:sp>
        <p:nvSpPr>
          <p:cNvPr id="3" name="内容占位符 2"/>
          <p:cNvSpPr>
            <a:spLocks noGrp="1"/>
          </p:cNvSpPr>
          <p:nvPr>
            <p:ph idx="1"/>
          </p:nvPr>
        </p:nvSpPr>
        <p:spPr>
          <a:xfrm>
            <a:off x="251520" y="1231777"/>
            <a:ext cx="8784976" cy="4908079"/>
          </a:xfrm>
        </p:spPr>
        <p:txBody>
          <a:bodyPr/>
          <a:lstStyle/>
          <a:p>
            <a:pPr algn="ctr"/>
            <a:r>
              <a:rPr lang="zh-CN" altLang="en-US" sz="3200" dirty="0"/>
              <a:t>现代计算机中，带符号整数都使用</a:t>
            </a:r>
            <a:r>
              <a:rPr lang="zh-CN" altLang="en-US" sz="3200" dirty="0">
                <a:solidFill>
                  <a:srgbClr val="FF0000"/>
                </a:solidFill>
              </a:rPr>
              <a:t>补码</a:t>
            </a:r>
            <a:r>
              <a:rPr lang="zh-CN" altLang="en-US" sz="3200" dirty="0"/>
              <a:t>表示。</a:t>
            </a:r>
            <a:endParaRPr lang="en-US" altLang="zh-CN" sz="3200" b="1" dirty="0"/>
          </a:p>
          <a:p>
            <a:r>
              <a:rPr lang="en-US" altLang="zh-CN" sz="3200" b="1" dirty="0">
                <a:solidFill>
                  <a:srgbClr val="FF0000"/>
                </a:solidFill>
              </a:rPr>
              <a:t>CPU</a:t>
            </a:r>
            <a:r>
              <a:rPr lang="zh-CN" altLang="en-US" sz="3200" b="1" dirty="0">
                <a:solidFill>
                  <a:srgbClr val="FF0000"/>
                </a:solidFill>
              </a:rPr>
              <a:t>直接对补码进行运算和处理！</a:t>
            </a:r>
            <a:endParaRPr lang="en-US" altLang="zh-CN" sz="3200" b="1" dirty="0">
              <a:solidFill>
                <a:srgbClr val="FF0000"/>
              </a:solidFill>
            </a:endParaRPr>
          </a:p>
          <a:p>
            <a:r>
              <a:rPr lang="zh-CN" altLang="en-US" sz="3200" dirty="0"/>
              <a:t>采用补码运算具有如下优势： </a:t>
            </a:r>
            <a:endParaRPr lang="en-US" altLang="zh-CN" sz="3200" dirty="0"/>
          </a:p>
          <a:p>
            <a:pPr lvl="1"/>
            <a:r>
              <a:rPr lang="zh-CN" altLang="en-US" sz="2800" dirty="0"/>
              <a:t>符号位和数值位统一处理，使符号位能与数值一起参加运算，从而简化运算规则，简化运算器的结构，提高运算速度；</a:t>
            </a:r>
            <a:endParaRPr lang="en-US" altLang="zh-CN" sz="2800" dirty="0"/>
          </a:p>
          <a:p>
            <a:pPr lvl="1"/>
            <a:r>
              <a:rPr lang="zh-CN" altLang="en-US" sz="2800" dirty="0"/>
              <a:t>减法可以按加法来处理。加法运算比减法运算更易于实现。</a:t>
            </a:r>
            <a:endParaRPr lang="en-US" altLang="zh-CN" sz="2800" dirty="0"/>
          </a:p>
          <a:p>
            <a:pPr lvl="1"/>
            <a:r>
              <a:rPr lang="zh-CN" altLang="en-US" sz="2800" dirty="0"/>
              <a:t>保证了 </a:t>
            </a:r>
            <a:r>
              <a:rPr lang="en-US" altLang="zh-CN" sz="2800" dirty="0"/>
              <a:t>0 </a:t>
            </a:r>
            <a:r>
              <a:rPr lang="zh-CN" altLang="en-US" sz="2800" dirty="0"/>
              <a:t>编码的唯一性。</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2934BD0B-2359-4378-BD12-496DEB2D0BE0}"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编码</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a:t>编码</a:t>
            </a:r>
            <a:endParaRPr lang="zh-CN" altLang="en-US" dirty="0"/>
          </a:p>
        </p:txBody>
      </p:sp>
      <p:sp>
        <p:nvSpPr>
          <p:cNvPr id="35843" name="内容占位符 2"/>
          <p:cNvSpPr>
            <a:spLocks noGrp="1"/>
          </p:cNvSpPr>
          <p:nvPr>
            <p:ph idx="1"/>
          </p:nvPr>
        </p:nvSpPr>
        <p:spPr/>
        <p:txBody>
          <a:bodyPr/>
          <a:lstStyle/>
          <a:p>
            <a:r>
              <a:rPr lang="zh-CN" altLang="en-US" dirty="0"/>
              <a:t>用于表示一个数或信息的一组二进制数位的集合，称为二进制</a:t>
            </a:r>
            <a:r>
              <a:rPr lang="zh-CN" altLang="en-US" b="1" dirty="0"/>
              <a:t>编码</a:t>
            </a:r>
            <a:r>
              <a:rPr lang="zh-CN" altLang="en-US" dirty="0"/>
              <a:t>。</a:t>
            </a:r>
            <a:endParaRPr lang="en-US" altLang="zh-CN" dirty="0"/>
          </a:p>
          <a:p>
            <a:pPr lvl="1"/>
            <a:r>
              <a:rPr lang="zh-CN" altLang="en-US" dirty="0"/>
              <a:t>用于存储、传输、控制、执行等处理；</a:t>
            </a:r>
            <a:endParaRPr lang="en-US" altLang="zh-CN" dirty="0"/>
          </a:p>
          <a:p>
            <a:pPr lvl="1"/>
            <a:r>
              <a:rPr lang="zh-CN" altLang="en-US" dirty="0"/>
              <a:t>和具体应用密切相关，无通用处理逻辑。</a:t>
            </a:r>
            <a:endParaRPr lang="en-US" altLang="zh-CN" dirty="0"/>
          </a:p>
          <a:p>
            <a:r>
              <a:rPr lang="zh-CN" altLang="en-US" dirty="0"/>
              <a:t>一个含义确切的特定的二进制数位组合称为</a:t>
            </a:r>
            <a:r>
              <a:rPr lang="zh-CN" altLang="en-US" b="1" dirty="0"/>
              <a:t>码字</a:t>
            </a:r>
            <a:r>
              <a:rPr lang="zh-CN" altLang="en-US" dirty="0"/>
              <a:t>。</a:t>
            </a:r>
            <a:endParaRPr lang="en-US" altLang="zh-CN" dirty="0"/>
          </a:p>
          <a:p>
            <a:pPr lvl="1"/>
            <a:r>
              <a:rPr lang="zh-CN" altLang="en-US" dirty="0"/>
              <a:t>码字之间可以有算术关系，也可以没有。</a:t>
            </a:r>
            <a:endParaRPr lang="en-US" altLang="zh-CN" dirty="0"/>
          </a:p>
          <a:p>
            <a:r>
              <a:rPr lang="zh-CN" altLang="en-US" dirty="0"/>
              <a:t>编码举例：</a:t>
            </a:r>
            <a:endParaRPr lang="en-US" altLang="zh-CN" dirty="0"/>
          </a:p>
          <a:p>
            <a:pPr lvl="1"/>
            <a:r>
              <a:rPr lang="zh-CN" altLang="en-US" dirty="0"/>
              <a:t>十进制数的二进制编码表示</a:t>
            </a:r>
            <a:endParaRPr lang="en-US" altLang="zh-CN" dirty="0"/>
          </a:p>
          <a:p>
            <a:pPr lvl="1"/>
            <a:r>
              <a:rPr lang="zh-CN" altLang="en-US" dirty="0"/>
              <a:t>字符编码：</a:t>
            </a:r>
            <a:r>
              <a:rPr lang="en-US" altLang="zh-CN" dirty="0"/>
              <a:t>ASCII</a:t>
            </a:r>
            <a:r>
              <a:rPr lang="zh-CN" altLang="en-US" dirty="0"/>
              <a:t>、</a:t>
            </a:r>
            <a:r>
              <a:rPr lang="en-US" altLang="zh-CN" dirty="0"/>
              <a:t>GB2312</a:t>
            </a:r>
            <a:r>
              <a:rPr lang="zh-CN" altLang="en-US" dirty="0"/>
              <a:t>、</a:t>
            </a:r>
            <a:r>
              <a:rPr lang="en-US" altLang="zh-CN" dirty="0"/>
              <a:t>GB18030</a:t>
            </a:r>
            <a:r>
              <a:rPr lang="zh-CN" altLang="en-US" dirty="0"/>
              <a:t>、</a:t>
            </a:r>
            <a:r>
              <a:rPr lang="en-US" altLang="zh-CN" dirty="0"/>
              <a:t>Unicode</a:t>
            </a:r>
            <a:r>
              <a:rPr lang="zh-CN" altLang="en-US" dirty="0"/>
              <a:t>等</a:t>
            </a:r>
            <a:endParaRPr lang="en-US" altLang="zh-CN" dirty="0"/>
          </a:p>
          <a:p>
            <a:pPr lvl="1"/>
            <a:r>
              <a:rPr lang="zh-CN" altLang="en-US" dirty="0"/>
              <a:t>特殊的编码：格雷码、检错码、纠错码等。</a:t>
            </a:r>
            <a:endParaRPr lang="en-US" altLang="zh-CN" dirty="0"/>
          </a:p>
          <a:p>
            <a:pPr lvl="1"/>
            <a:endParaRPr lang="zh-CN" altLang="en-US" dirty="0"/>
          </a:p>
        </p:txBody>
      </p:sp>
      <p:sp>
        <p:nvSpPr>
          <p:cNvPr id="6" name="日期占位符 5"/>
          <p:cNvSpPr>
            <a:spLocks noGrp="1"/>
          </p:cNvSpPr>
          <p:nvPr>
            <p:ph type="dt" sz="half" idx="10"/>
          </p:nvPr>
        </p:nvSpPr>
        <p:spPr/>
        <p:txBody>
          <a:bodyPr/>
          <a:lstStyle/>
          <a:p>
            <a:pPr>
              <a:defRPr/>
            </a:pPr>
            <a:fld id="{FF97244C-D544-4B7C-B0FD-0AA265A51646}" type="datetime1">
              <a:rPr lang="zh-CN" altLang="en-US" smtClean="0"/>
            </a:fld>
            <a:endParaRPr lang="en-US" altLang="zh-CN"/>
          </a:p>
        </p:txBody>
      </p:sp>
      <p:sp>
        <p:nvSpPr>
          <p:cNvPr id="35844" name="页脚占位符 3"/>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35845" name="灯片编号占位符 4"/>
          <p:cNvSpPr>
            <a:spLocks noGrp="1"/>
          </p:cNvSpPr>
          <p:nvPr>
            <p:ph type="sldNum" sz="quarter" idx="12"/>
          </p:nvPr>
        </p:nvSpPr>
        <p:spPr>
          <a:noFill/>
        </p:spPr>
        <p:txBody>
          <a:bodyPr/>
          <a:lstStyle/>
          <a:p>
            <a:fld id="{6D0BB6DA-C66E-4D26-9211-E6CBBFE1AC35}"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十进制数的二进制编码</a:t>
            </a:r>
            <a:endParaRPr lang="zh-CN" altLang="en-US" dirty="0"/>
          </a:p>
        </p:txBody>
      </p:sp>
      <p:sp>
        <p:nvSpPr>
          <p:cNvPr id="121859" name="Rectangle 3"/>
          <p:cNvSpPr>
            <a:spLocks noGrp="1" noChangeArrowheads="1"/>
          </p:cNvSpPr>
          <p:nvPr>
            <p:ph idx="1"/>
          </p:nvPr>
        </p:nvSpPr>
        <p:spPr>
          <a:xfrm>
            <a:off x="304800" y="1196751"/>
            <a:ext cx="8640763" cy="5240561"/>
          </a:xfrm>
        </p:spPr>
        <p:txBody>
          <a:bodyPr/>
          <a:lstStyle/>
          <a:p>
            <a:r>
              <a:rPr lang="en-US" altLang="zh-CN" sz="3200" dirty="0"/>
              <a:t>Binary-Coded Decimal </a:t>
            </a:r>
            <a:r>
              <a:rPr kumimoji="0" lang="en-US" altLang="zh-CN" sz="3200" dirty="0"/>
              <a:t>BCD</a:t>
            </a:r>
            <a:r>
              <a:rPr kumimoji="0" lang="zh-CN" altLang="en-US" sz="3200" dirty="0"/>
              <a:t>码</a:t>
            </a:r>
            <a:endParaRPr kumimoji="0" lang="zh-CN" altLang="en-US" sz="3200" dirty="0"/>
          </a:p>
          <a:p>
            <a:pPr lvl="1">
              <a:buFont typeface="Wingdings" panose="05000000000000000000" pitchFamily="2" charset="2"/>
              <a:buNone/>
            </a:pPr>
            <a:r>
              <a:rPr kumimoji="0" lang="zh-CN" altLang="en-US" sz="2800" dirty="0"/>
              <a:t>用二进制数位表示十进制数的编码方法 </a:t>
            </a:r>
            <a:endParaRPr kumimoji="0" lang="zh-CN" altLang="en-US" sz="2800" dirty="0"/>
          </a:p>
          <a:p>
            <a:pPr lvl="2"/>
            <a:r>
              <a:rPr lang="zh-CN" altLang="en-US" sz="2400" dirty="0"/>
              <a:t>方便显示和打印，和日常习惯一致，用</a:t>
            </a:r>
            <a:r>
              <a:rPr lang="en-US" altLang="zh-CN" sz="2400" dirty="0"/>
              <a:t>n</a:t>
            </a:r>
            <a:r>
              <a:rPr lang="zh-CN" altLang="en-US" sz="2400" dirty="0"/>
              <a:t>位二进制表示</a:t>
            </a:r>
            <a:endParaRPr lang="en-US" altLang="zh-CN" sz="2400" dirty="0"/>
          </a:p>
          <a:p>
            <a:pPr lvl="2"/>
            <a:r>
              <a:rPr kumimoji="0" lang="zh-CN" altLang="en-US" sz="2400" dirty="0"/>
              <a:t>只有</a:t>
            </a:r>
            <a:r>
              <a:rPr kumimoji="0" lang="en-US" altLang="zh-CN" sz="2400" dirty="0"/>
              <a:t>0~9</a:t>
            </a:r>
            <a:r>
              <a:rPr kumimoji="0" lang="zh-CN" altLang="en-US" sz="2400" dirty="0"/>
              <a:t>这十个数字的二进制编码</a:t>
            </a:r>
            <a:endParaRPr kumimoji="0" lang="zh-CN" altLang="en-US" sz="2400" dirty="0"/>
          </a:p>
          <a:p>
            <a:pPr lvl="1"/>
            <a:r>
              <a:rPr kumimoji="0" lang="zh-CN" altLang="en-US" sz="2800" dirty="0">
                <a:solidFill>
                  <a:srgbClr val="FF0000"/>
                </a:solidFill>
              </a:rPr>
              <a:t>有权码</a:t>
            </a:r>
            <a:r>
              <a:rPr kumimoji="0" lang="zh-CN" altLang="en-US" sz="2800" dirty="0"/>
              <a:t> 和 </a:t>
            </a:r>
            <a:r>
              <a:rPr kumimoji="0" lang="zh-CN" altLang="en-US" sz="2800" dirty="0">
                <a:solidFill>
                  <a:srgbClr val="FF0000"/>
                </a:solidFill>
              </a:rPr>
              <a:t>无权码</a:t>
            </a:r>
            <a:endParaRPr kumimoji="0" lang="zh-CN" altLang="en-US" sz="2800" dirty="0">
              <a:solidFill>
                <a:srgbClr val="FF0000"/>
              </a:solidFill>
            </a:endParaRPr>
          </a:p>
          <a:p>
            <a:pPr lvl="2"/>
            <a:r>
              <a:rPr lang="zh-CN" altLang="en-US" sz="2400" dirty="0"/>
              <a:t>有</a:t>
            </a:r>
            <a:r>
              <a:rPr kumimoji="0" lang="zh-CN" altLang="en-US" sz="2400" dirty="0"/>
              <a:t>权码</a:t>
            </a:r>
            <a:r>
              <a:rPr kumimoji="0" lang="en-US" altLang="zh-CN" sz="2400" dirty="0"/>
              <a:t>——</a:t>
            </a:r>
            <a:r>
              <a:rPr kumimoji="0" lang="zh-CN" altLang="en-US" sz="2400" dirty="0"/>
              <a:t>各位数码都对应着固定的权值</a:t>
            </a:r>
            <a:endParaRPr kumimoji="0" lang="zh-CN" altLang="en-US" sz="2400" dirty="0"/>
          </a:p>
          <a:p>
            <a:pPr lvl="1">
              <a:spcBef>
                <a:spcPct val="50000"/>
              </a:spcBef>
            </a:pPr>
            <a:r>
              <a:rPr kumimoji="0" lang="zh-CN" altLang="en-US" sz="2800" dirty="0"/>
              <a:t>例如：</a:t>
            </a:r>
            <a:r>
              <a:rPr kumimoji="0" lang="en-US" altLang="zh-CN" sz="2800" dirty="0"/>
              <a:t>8421</a:t>
            </a:r>
            <a:r>
              <a:rPr kumimoji="0" lang="zh-CN" altLang="en-US" sz="2800" dirty="0"/>
              <a:t>码</a:t>
            </a:r>
            <a:endParaRPr kumimoji="0" lang="zh-CN" altLang="en-US" sz="2800" dirty="0"/>
          </a:p>
          <a:p>
            <a:pPr lvl="2"/>
            <a:r>
              <a:rPr kumimoji="0" lang="zh-CN" altLang="en-US" sz="2400" dirty="0"/>
              <a:t>以四位自然二进制编码的</a:t>
            </a:r>
            <a:r>
              <a:rPr kumimoji="0" lang="en-US" altLang="zh-CN" sz="2400" dirty="0"/>
              <a:t>0000~1001</a:t>
            </a:r>
            <a:r>
              <a:rPr kumimoji="0" lang="zh-CN" altLang="en-US" sz="2400" dirty="0"/>
              <a:t>代表</a:t>
            </a:r>
            <a:r>
              <a:rPr kumimoji="0" lang="en-US" altLang="zh-CN" sz="2400" dirty="0"/>
              <a:t>0~9</a:t>
            </a:r>
            <a:r>
              <a:rPr kumimoji="0" lang="zh-CN" altLang="en-US" sz="2400" dirty="0"/>
              <a:t>这十个十进制数码；</a:t>
            </a:r>
            <a:endParaRPr kumimoji="0" lang="en-US" altLang="zh-CN" sz="2400" dirty="0"/>
          </a:p>
          <a:p>
            <a:pPr lvl="2"/>
            <a:r>
              <a:rPr kumimoji="0" lang="en-US" altLang="zh-CN" sz="2400" dirty="0"/>
              <a:t>1010~1111</a:t>
            </a:r>
            <a:r>
              <a:rPr kumimoji="0" lang="zh-CN" altLang="en-US" sz="2400" dirty="0"/>
              <a:t>对于</a:t>
            </a:r>
            <a:r>
              <a:rPr kumimoji="0" lang="en-US" altLang="zh-CN" sz="2400" dirty="0"/>
              <a:t>8421</a:t>
            </a:r>
            <a:r>
              <a:rPr kumimoji="0" lang="zh-CN" altLang="en-US" sz="2400" dirty="0"/>
              <a:t>码来说是非法码。</a:t>
            </a:r>
            <a:endParaRPr kumimoji="0" lang="zh-CN" altLang="en-US" sz="2400" dirty="0"/>
          </a:p>
          <a:p>
            <a:pPr lvl="2"/>
            <a:r>
              <a:rPr lang="zh-CN" altLang="en-US" sz="2400" dirty="0"/>
              <a:t>有</a:t>
            </a:r>
            <a:r>
              <a:rPr kumimoji="0" lang="zh-CN" altLang="en-US" sz="2400" dirty="0"/>
              <a:t>权码，权值分别是</a:t>
            </a:r>
            <a:r>
              <a:rPr kumimoji="0" lang="en-US" altLang="zh-CN" sz="2400" dirty="0"/>
              <a:t>2</a:t>
            </a:r>
            <a:r>
              <a:rPr kumimoji="0" lang="zh-CN" altLang="en-US" sz="2400" dirty="0"/>
              <a:t>的幂次，</a:t>
            </a:r>
            <a:r>
              <a:rPr kumimoji="0" lang="en-US" altLang="zh-CN" sz="2400" dirty="0"/>
              <a:t>8</a:t>
            </a:r>
            <a:r>
              <a:rPr kumimoji="0" lang="zh-CN" altLang="en-US" sz="2400" dirty="0"/>
              <a:t>、</a:t>
            </a:r>
            <a:r>
              <a:rPr kumimoji="0" lang="en-US" altLang="zh-CN" sz="2400" dirty="0"/>
              <a:t>4</a:t>
            </a:r>
            <a:r>
              <a:rPr kumimoji="0" lang="zh-CN" altLang="en-US" sz="2400" dirty="0"/>
              <a:t>、</a:t>
            </a:r>
            <a:r>
              <a:rPr kumimoji="0" lang="en-US" altLang="zh-CN" sz="2400" dirty="0"/>
              <a:t>2</a:t>
            </a:r>
            <a:r>
              <a:rPr kumimoji="0" lang="zh-CN" altLang="en-US" sz="2400" dirty="0"/>
              <a:t>、</a:t>
            </a:r>
            <a:r>
              <a:rPr kumimoji="0" lang="en-US" altLang="zh-CN" sz="2400" dirty="0"/>
              <a:t>1 </a:t>
            </a:r>
            <a:r>
              <a:rPr kumimoji="0" lang="zh-CN" altLang="en-US" sz="2400" dirty="0"/>
              <a:t>。</a:t>
            </a:r>
            <a:endParaRPr kumimoji="0" lang="zh-CN" altLang="en-US" sz="2400" dirty="0"/>
          </a:p>
        </p:txBody>
      </p:sp>
      <p:sp>
        <p:nvSpPr>
          <p:cNvPr id="2" name="日期占位符 1"/>
          <p:cNvSpPr>
            <a:spLocks noGrp="1"/>
          </p:cNvSpPr>
          <p:nvPr>
            <p:ph type="dt" sz="half" idx="10"/>
          </p:nvPr>
        </p:nvSpPr>
        <p:spPr/>
        <p:txBody>
          <a:bodyPr/>
          <a:lstStyle/>
          <a:p>
            <a:pPr>
              <a:defRPr/>
            </a:pPr>
            <a:fld id="{AE7F1D16-CEEF-49A4-AF53-D76B024F72D7}"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4"/>
          <p:cNvSpPr>
            <a:spLocks noGrp="1"/>
          </p:cNvSpPr>
          <p:nvPr>
            <p:ph type="sldNum" sz="quarter" idx="12"/>
          </p:nvPr>
        </p:nvSpPr>
        <p:spPr/>
        <p:txBody>
          <a:bodyPr/>
          <a:lstStyle/>
          <a:p>
            <a:fld id="{AACFE2F2-774E-4E97-9273-4D77D954252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4" end="4"/>
                                            </p:txEl>
                                          </p:spTgt>
                                        </p:tgtEl>
                                        <p:attrNameLst>
                                          <p:attrName>style.visibility</p:attrName>
                                        </p:attrNameLst>
                                      </p:cBhvr>
                                      <p:to>
                                        <p:strVal val="visible"/>
                                      </p:to>
                                    </p:set>
                                    <p:anim calcmode="lin" valueType="num">
                                      <p:cBhvr additive="base">
                                        <p:cTn id="7"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1859">
                                            <p:txEl>
                                              <p:pRg st="5" end="5"/>
                                            </p:txEl>
                                          </p:spTgt>
                                        </p:tgtEl>
                                        <p:attrNameLst>
                                          <p:attrName>style.visibility</p:attrName>
                                        </p:attrNameLst>
                                      </p:cBhvr>
                                      <p:to>
                                        <p:strVal val="visible"/>
                                      </p:to>
                                    </p:set>
                                    <p:anim calcmode="lin" valueType="num">
                                      <p:cBhvr additive="base">
                                        <p:cTn id="11"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185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anim calcmode="lin" valueType="num">
                                      <p:cBhvr additive="base">
                                        <p:cTn id="15"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185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1859">
                                            <p:txEl>
                                              <p:pRg st="7" end="7"/>
                                            </p:txEl>
                                          </p:spTgt>
                                        </p:tgtEl>
                                        <p:attrNameLst>
                                          <p:attrName>style.visibility</p:attrName>
                                        </p:attrNameLst>
                                      </p:cBhvr>
                                      <p:to>
                                        <p:strVal val="visible"/>
                                      </p:to>
                                    </p:set>
                                    <p:anim calcmode="lin" valueType="num">
                                      <p:cBhvr additive="base">
                                        <p:cTn id="19" dur="5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1859">
                                            <p:txEl>
                                              <p:pRg st="8" end="8"/>
                                            </p:txEl>
                                          </p:spTgt>
                                        </p:tgtEl>
                                        <p:attrNameLst>
                                          <p:attrName>style.visibility</p:attrName>
                                        </p:attrNameLst>
                                      </p:cBhvr>
                                      <p:to>
                                        <p:strVal val="visible"/>
                                      </p:to>
                                    </p:set>
                                    <p:anim calcmode="lin" valueType="num">
                                      <p:cBhvr additive="base">
                                        <p:cTn id="23" dur="500" fill="hold"/>
                                        <p:tgtEl>
                                          <p:spTgt spid="12185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85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1859">
                                            <p:txEl>
                                              <p:pRg st="9" end="9"/>
                                            </p:txEl>
                                          </p:spTgt>
                                        </p:tgtEl>
                                        <p:attrNameLst>
                                          <p:attrName>style.visibility</p:attrName>
                                        </p:attrNameLst>
                                      </p:cBhvr>
                                      <p:to>
                                        <p:strVal val="visible"/>
                                      </p:to>
                                    </p:set>
                                    <p:anim calcmode="lin" valueType="num">
                                      <p:cBhvr additive="base">
                                        <p:cTn id="27" dur="500" fill="hold"/>
                                        <p:tgtEl>
                                          <p:spTgt spid="12185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18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a:t>BCD</a:t>
            </a:r>
            <a:r>
              <a:rPr lang="zh-CN" altLang="en-US" dirty="0"/>
              <a:t>码运算</a:t>
            </a:r>
            <a:endParaRPr lang="zh-CN" altLang="en-US" dirty="0"/>
          </a:p>
        </p:txBody>
      </p:sp>
      <p:sp>
        <p:nvSpPr>
          <p:cNvPr id="37891" name="内容占位符 2"/>
          <p:cNvSpPr>
            <a:spLocks noGrp="1"/>
          </p:cNvSpPr>
          <p:nvPr>
            <p:ph idx="1"/>
          </p:nvPr>
        </p:nvSpPr>
        <p:spPr>
          <a:xfrm>
            <a:off x="442913" y="1052736"/>
            <a:ext cx="8401050" cy="1989137"/>
          </a:xfrm>
        </p:spPr>
        <p:txBody>
          <a:bodyPr/>
          <a:lstStyle/>
          <a:p>
            <a:pPr marL="514350" indent="-514350"/>
            <a:r>
              <a:rPr lang="en-US" altLang="zh-CN" dirty="0"/>
              <a:t>BCD</a:t>
            </a:r>
            <a:r>
              <a:rPr lang="zh-CN" altLang="en-US" dirty="0"/>
              <a:t>码运算：类似于</a:t>
            </a:r>
            <a:r>
              <a:rPr lang="en-US" altLang="zh-CN" dirty="0"/>
              <a:t>4</a:t>
            </a:r>
            <a:r>
              <a:rPr lang="zh-CN" altLang="en-US" dirty="0"/>
              <a:t>位无符号数加法</a:t>
            </a:r>
            <a:endParaRPr lang="en-US" altLang="zh-CN" dirty="0"/>
          </a:p>
          <a:p>
            <a:pPr lvl="1"/>
            <a:r>
              <a:rPr lang="zh-CN" altLang="en-US" dirty="0"/>
              <a:t>加法有进位，</a:t>
            </a:r>
            <a:r>
              <a:rPr lang="zh-CN" altLang="en-US" b="1" dirty="0">
                <a:solidFill>
                  <a:srgbClr val="FF0000"/>
                </a:solidFill>
              </a:rPr>
              <a:t>加</a:t>
            </a:r>
            <a:r>
              <a:rPr lang="en-US" altLang="zh-CN" b="1" dirty="0">
                <a:solidFill>
                  <a:srgbClr val="FF0000"/>
                </a:solidFill>
              </a:rPr>
              <a:t>6</a:t>
            </a:r>
            <a:r>
              <a:rPr lang="zh-CN" altLang="en-US" b="1" dirty="0">
                <a:solidFill>
                  <a:srgbClr val="FF0000"/>
                </a:solidFill>
              </a:rPr>
              <a:t>修正</a:t>
            </a:r>
            <a:endParaRPr lang="en-US" altLang="zh-CN" b="1" dirty="0">
              <a:solidFill>
                <a:srgbClr val="FF0000"/>
              </a:solidFill>
            </a:endParaRPr>
          </a:p>
          <a:p>
            <a:pPr lvl="1"/>
            <a:r>
              <a:rPr lang="zh-CN" altLang="en-US" dirty="0"/>
              <a:t>减法有借位，</a:t>
            </a:r>
            <a:r>
              <a:rPr lang="zh-CN" altLang="en-US" b="1" dirty="0">
                <a:solidFill>
                  <a:srgbClr val="FF0000"/>
                </a:solidFill>
              </a:rPr>
              <a:t>减</a:t>
            </a:r>
            <a:r>
              <a:rPr lang="en-US" altLang="zh-CN" b="1" dirty="0">
                <a:solidFill>
                  <a:srgbClr val="FF0000"/>
                </a:solidFill>
              </a:rPr>
              <a:t>6</a:t>
            </a:r>
            <a:r>
              <a:rPr lang="zh-CN" altLang="en-US" b="1" dirty="0">
                <a:solidFill>
                  <a:srgbClr val="FF0000"/>
                </a:solidFill>
              </a:rPr>
              <a:t>修正</a:t>
            </a:r>
            <a:endParaRPr lang="en-US" altLang="zh-CN" b="1" dirty="0">
              <a:solidFill>
                <a:srgbClr val="FF0000"/>
              </a:solidFill>
            </a:endParaRPr>
          </a:p>
          <a:p>
            <a:pPr lvl="1"/>
            <a:r>
              <a:rPr lang="zh-CN" altLang="en-US" dirty="0"/>
              <a:t>结果超过</a:t>
            </a:r>
            <a:r>
              <a:rPr lang="en-US" altLang="zh-CN" dirty="0"/>
              <a:t>1001</a:t>
            </a:r>
            <a:r>
              <a:rPr lang="zh-CN" altLang="en-US" dirty="0"/>
              <a:t>，需要校正，</a:t>
            </a:r>
            <a:r>
              <a:rPr lang="zh-CN" altLang="en-US" b="1" dirty="0">
                <a:solidFill>
                  <a:srgbClr val="FF0000"/>
                </a:solidFill>
              </a:rPr>
              <a:t>加</a:t>
            </a:r>
            <a:r>
              <a:rPr lang="en-US" altLang="zh-CN" b="1" dirty="0">
                <a:solidFill>
                  <a:srgbClr val="FF0000"/>
                </a:solidFill>
              </a:rPr>
              <a:t>6</a:t>
            </a:r>
            <a:r>
              <a:rPr lang="zh-CN" altLang="en-US" b="1" dirty="0">
                <a:solidFill>
                  <a:srgbClr val="FF0000"/>
                </a:solidFill>
              </a:rPr>
              <a:t>修正</a:t>
            </a:r>
            <a:endParaRPr lang="zh-CN" altLang="en-US" dirty="0"/>
          </a:p>
        </p:txBody>
      </p:sp>
      <p:sp>
        <p:nvSpPr>
          <p:cNvPr id="7" name="日期占位符 6"/>
          <p:cNvSpPr>
            <a:spLocks noGrp="1"/>
          </p:cNvSpPr>
          <p:nvPr>
            <p:ph type="dt" sz="half" idx="10"/>
          </p:nvPr>
        </p:nvSpPr>
        <p:spPr/>
        <p:txBody>
          <a:bodyPr/>
          <a:lstStyle/>
          <a:p>
            <a:pPr>
              <a:defRPr/>
            </a:pPr>
            <a:fld id="{DBDE0CE7-EA85-4EF3-8863-54D78803DD0E}" type="datetime1">
              <a:rPr lang="zh-CN" altLang="en-US" smtClean="0"/>
            </a:fld>
            <a:endParaRPr lang="en-US" altLang="zh-CN"/>
          </a:p>
        </p:txBody>
      </p:sp>
      <p:sp>
        <p:nvSpPr>
          <p:cNvPr id="37892"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37894" name="灯片编号占位符 6"/>
          <p:cNvSpPr>
            <a:spLocks noGrp="1"/>
          </p:cNvSpPr>
          <p:nvPr>
            <p:ph type="sldNum" sz="quarter" idx="12"/>
          </p:nvPr>
        </p:nvSpPr>
        <p:spPr>
          <a:xfrm>
            <a:off x="6560422" y="6463208"/>
            <a:ext cx="2133600" cy="268287"/>
          </a:xfrm>
          <a:noFill/>
        </p:spPr>
        <p:txBody>
          <a:bodyPr/>
          <a:lstStyle/>
          <a:p>
            <a:fld id="{56E304D2-0DCB-48B3-9C18-B534CC27F766}"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37893" name="Picture 2"/>
          <p:cNvPicPr>
            <a:picLocks noChangeAspect="1" noChangeArrowheads="1"/>
          </p:cNvPicPr>
          <p:nvPr/>
        </p:nvPicPr>
        <p:blipFill rotWithShape="1">
          <a:blip r:embed="rId1" cstate="print"/>
          <a:srcRect r="54948"/>
          <a:stretch>
            <a:fillRect/>
          </a:stretch>
        </p:blipFill>
        <p:spPr bwMode="auto">
          <a:xfrm>
            <a:off x="1643062" y="3228974"/>
            <a:ext cx="2876735" cy="3368378"/>
          </a:xfrm>
          <a:prstGeom prst="rect">
            <a:avLst/>
          </a:prstGeom>
          <a:noFill/>
          <a:ln w="9525">
            <a:noFill/>
            <a:miter lim="800000"/>
            <a:headEnd/>
            <a:tailEnd/>
          </a:ln>
        </p:spPr>
      </p:pic>
      <p:grpSp>
        <p:nvGrpSpPr>
          <p:cNvPr id="4" name="组合 3"/>
          <p:cNvGrpSpPr/>
          <p:nvPr/>
        </p:nvGrpSpPr>
        <p:grpSpPr>
          <a:xfrm>
            <a:off x="5176452" y="3658877"/>
            <a:ext cx="2767939" cy="1899295"/>
            <a:chOff x="4874677" y="3883496"/>
            <a:chExt cx="2767939" cy="1899295"/>
          </a:xfrm>
        </p:grpSpPr>
        <p:sp>
          <p:nvSpPr>
            <p:cNvPr id="14" name="Text Box 6"/>
            <p:cNvSpPr txBox="1">
              <a:spLocks noChangeArrowheads="1"/>
            </p:cNvSpPr>
            <p:nvPr/>
          </p:nvSpPr>
          <p:spPr bwMode="auto">
            <a:xfrm>
              <a:off x="4874677" y="3883496"/>
              <a:ext cx="2767939" cy="1899295"/>
            </a:xfrm>
            <a:prstGeom prst="rect">
              <a:avLst/>
            </a:prstGeom>
            <a:solidFill>
              <a:srgbClr val="FFFFFF"/>
            </a:solidFill>
            <a:ln w="9525">
              <a:noFill/>
              <a:miter lim="800000"/>
            </a:ln>
          </p:spPr>
          <p:txBody>
            <a:bodyPr lIns="0" tIns="0" rIns="0" bIns="0"/>
            <a:lstStyle/>
            <a:p>
              <a:pPr algn="just" eaLnBrk="0" hangingPunct="0">
                <a:lnSpc>
                  <a:spcPct val="130000"/>
                </a:lnSpc>
              </a:pPr>
              <a:r>
                <a:rPr kumimoji="0" lang="en-US" altLang="zh-CN" sz="2000" dirty="0"/>
                <a:t>      0011   3</a:t>
              </a:r>
              <a:r>
                <a:rPr kumimoji="0" lang="zh-CN" altLang="en-US" sz="2000" dirty="0"/>
                <a:t>的</a:t>
              </a:r>
              <a:r>
                <a:rPr kumimoji="0" lang="en-US" altLang="zh-CN" sz="2000" dirty="0"/>
                <a:t>BCD</a:t>
              </a:r>
              <a:r>
                <a:rPr kumimoji="0" lang="zh-CN" altLang="en-US" sz="2000" dirty="0"/>
                <a:t>码</a:t>
              </a:r>
              <a:endParaRPr kumimoji="0" lang="zh-CN" altLang="en-US" sz="2000" dirty="0"/>
            </a:p>
            <a:p>
              <a:pPr algn="just" eaLnBrk="0" hangingPunct="0">
                <a:lnSpc>
                  <a:spcPct val="130000"/>
                </a:lnSpc>
              </a:pPr>
              <a:r>
                <a:rPr lang="en-US" altLang="zh-CN" sz="2000" dirty="0"/>
                <a:t> -</a:t>
              </a:r>
              <a:r>
                <a:rPr kumimoji="0" lang="en-US" altLang="zh-CN" sz="2000" dirty="0"/>
                <a:t>)   0110   6</a:t>
              </a:r>
              <a:r>
                <a:rPr kumimoji="0" lang="zh-CN" altLang="en-US" sz="2000" dirty="0"/>
                <a:t>的</a:t>
              </a:r>
              <a:r>
                <a:rPr kumimoji="0" lang="en-US" altLang="zh-CN" sz="2000" dirty="0"/>
                <a:t>BCD</a:t>
              </a:r>
              <a:r>
                <a:rPr kumimoji="0" lang="zh-CN" altLang="en-US" sz="2000" dirty="0"/>
                <a:t>码</a:t>
              </a:r>
              <a:endParaRPr kumimoji="0" lang="zh-CN" altLang="en-US" sz="2000" dirty="0"/>
            </a:p>
            <a:p>
              <a:pPr algn="just" eaLnBrk="0" hangingPunct="0">
                <a:lnSpc>
                  <a:spcPct val="130000"/>
                </a:lnSpc>
              </a:pPr>
              <a:r>
                <a:rPr kumimoji="0" lang="zh-CN" altLang="en-US" sz="2000" dirty="0"/>
                <a:t>      </a:t>
              </a:r>
              <a:r>
                <a:rPr kumimoji="0" lang="en-US" altLang="zh-CN" sz="2000" dirty="0"/>
                <a:t>1101    </a:t>
              </a:r>
              <a:r>
                <a:rPr kumimoji="0" lang="zh-CN" altLang="en-US" sz="2000" dirty="0"/>
                <a:t>有借位</a:t>
              </a:r>
              <a:r>
                <a:rPr kumimoji="0" lang="en-US" altLang="zh-CN" sz="2000" dirty="0"/>
                <a:t>B=1 </a:t>
              </a:r>
              <a:endParaRPr kumimoji="0" lang="en-US" altLang="zh-CN" sz="2000" dirty="0"/>
            </a:p>
            <a:p>
              <a:pPr algn="just" eaLnBrk="0" hangingPunct="0">
                <a:lnSpc>
                  <a:spcPct val="130000"/>
                </a:lnSpc>
              </a:pPr>
              <a:r>
                <a:rPr lang="en-US" altLang="zh-CN" sz="2000" dirty="0"/>
                <a:t> -)   0110    </a:t>
              </a:r>
              <a:r>
                <a:rPr lang="zh-CN" altLang="en-US" sz="2000" dirty="0"/>
                <a:t>减</a:t>
              </a:r>
              <a:r>
                <a:rPr lang="en-US" altLang="zh-CN" sz="2000" dirty="0"/>
                <a:t>6</a:t>
              </a:r>
              <a:r>
                <a:rPr lang="zh-CN" altLang="en-US" sz="2000" dirty="0"/>
                <a:t>修正</a:t>
              </a:r>
              <a:endParaRPr lang="en-US" altLang="zh-CN" sz="2000" dirty="0"/>
            </a:p>
            <a:p>
              <a:pPr algn="just" eaLnBrk="0" hangingPunct="0">
                <a:lnSpc>
                  <a:spcPct val="130000"/>
                </a:lnSpc>
              </a:pPr>
              <a:r>
                <a:rPr kumimoji="0" lang="en-US" altLang="zh-CN" sz="2000" dirty="0"/>
                <a:t>       </a:t>
              </a:r>
              <a:r>
                <a:rPr lang="en-US" altLang="zh-CN" sz="2000" dirty="0"/>
                <a:t>01</a:t>
              </a:r>
              <a:r>
                <a:rPr kumimoji="0" lang="en-US" altLang="zh-CN" sz="2000" dirty="0"/>
                <a:t>11    7</a:t>
              </a:r>
              <a:r>
                <a:rPr kumimoji="0" lang="zh-CN" altLang="en-US" sz="2000" dirty="0"/>
                <a:t>，</a:t>
              </a:r>
              <a:r>
                <a:rPr kumimoji="0" lang="en-US" altLang="zh-CN" sz="2000" dirty="0"/>
                <a:t>B=1</a:t>
              </a:r>
              <a:endParaRPr kumimoji="0" lang="zh-CN" altLang="en-US" sz="2000" dirty="0"/>
            </a:p>
          </p:txBody>
        </p:sp>
        <p:cxnSp>
          <p:nvCxnSpPr>
            <p:cNvPr id="15" name="直接连接符 14"/>
            <p:cNvCxnSpPr/>
            <p:nvPr/>
          </p:nvCxnSpPr>
          <p:spPr>
            <a:xfrm>
              <a:off x="5106519" y="4653136"/>
              <a:ext cx="2304256"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1682" y="5445224"/>
              <a:ext cx="2304256"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余码（移码）</a:t>
            </a:r>
            <a:endParaRPr lang="zh-CN" altLang="en-US" dirty="0"/>
          </a:p>
        </p:txBody>
      </p:sp>
      <p:sp>
        <p:nvSpPr>
          <p:cNvPr id="27651" name="内容占位符 2"/>
          <p:cNvSpPr>
            <a:spLocks noGrp="1"/>
          </p:cNvSpPr>
          <p:nvPr>
            <p:ph idx="1"/>
          </p:nvPr>
        </p:nvSpPr>
        <p:spPr>
          <a:xfrm>
            <a:off x="457200" y="1239839"/>
            <a:ext cx="8686800" cy="3413298"/>
          </a:xfrm>
        </p:spPr>
        <p:txBody>
          <a:bodyPr/>
          <a:lstStyle/>
          <a:p>
            <a:r>
              <a:rPr lang="zh-CN" altLang="en-US" sz="2800" dirty="0"/>
              <a:t>余码表示用在浮点数系统中</a:t>
            </a:r>
            <a:r>
              <a:rPr lang="zh-CN" altLang="en-US" sz="2800" dirty="0">
                <a:solidFill>
                  <a:srgbClr val="FF0000"/>
                </a:solidFill>
              </a:rPr>
              <a:t>阶码</a:t>
            </a:r>
            <a:r>
              <a:rPr lang="zh-CN" altLang="en-US" sz="2800" dirty="0"/>
              <a:t>的表示。</a:t>
            </a:r>
            <a:endParaRPr lang="en-US" altLang="zh-CN" sz="2800" dirty="0"/>
          </a:p>
          <a:p>
            <a:r>
              <a:rPr lang="en-US" altLang="zh-CN" sz="2800" dirty="0"/>
              <a:t>M</a:t>
            </a:r>
            <a:r>
              <a:rPr lang="zh-CN" altLang="en-US" sz="2800" dirty="0"/>
              <a:t>位码串的余</a:t>
            </a:r>
            <a:r>
              <a:rPr lang="en-US" altLang="zh-CN" sz="2800" dirty="0"/>
              <a:t>B</a:t>
            </a:r>
            <a:r>
              <a:rPr lang="zh-CN" altLang="en-US" sz="2800" dirty="0"/>
              <a:t>码表示法</a:t>
            </a:r>
            <a:endParaRPr lang="en-US" altLang="zh-CN" sz="2800" dirty="0"/>
          </a:p>
          <a:p>
            <a:pPr lvl="1"/>
            <a:r>
              <a:rPr lang="zh-CN" altLang="en-US" sz="2400" dirty="0"/>
              <a:t>直接用来表示</a:t>
            </a:r>
            <a:r>
              <a:rPr lang="en-US" altLang="zh-CN" sz="2400" dirty="0"/>
              <a:t>M-B</a:t>
            </a:r>
            <a:r>
              <a:rPr lang="zh-CN" altLang="en-US" sz="2400" dirty="0"/>
              <a:t>的有符号整数，其中</a:t>
            </a:r>
            <a:r>
              <a:rPr lang="en-US" altLang="zh-CN" sz="2400" dirty="0"/>
              <a:t>B</a:t>
            </a:r>
            <a:r>
              <a:rPr lang="zh-CN" altLang="en-US" sz="2400" dirty="0"/>
              <a:t>叫做数制的偏置。</a:t>
            </a:r>
            <a:endParaRPr lang="en-US" altLang="zh-CN" sz="2400" dirty="0"/>
          </a:p>
          <a:p>
            <a:r>
              <a:rPr lang="zh-CN" altLang="en-US" sz="2800" dirty="0"/>
              <a:t>例如：</a:t>
            </a:r>
            <a:endParaRPr lang="en-US" altLang="zh-CN" sz="2800" dirty="0"/>
          </a:p>
          <a:p>
            <a:pPr lvl="1"/>
            <a:r>
              <a:rPr lang="zh-CN" altLang="en-US" sz="2400" dirty="0"/>
              <a:t>余</a:t>
            </a:r>
            <a:r>
              <a:rPr lang="en-US" altLang="zh-CN" sz="2400" dirty="0"/>
              <a:t>B</a:t>
            </a:r>
            <a:r>
              <a:rPr lang="zh-CN" altLang="en-US" sz="2400" dirty="0"/>
              <a:t>数制中，将</a:t>
            </a:r>
            <a:r>
              <a:rPr lang="en-US" altLang="zh-CN" sz="2400" dirty="0"/>
              <a:t>【-2</a:t>
            </a:r>
            <a:r>
              <a:rPr lang="en-US" altLang="zh-CN" sz="2400" baseline="30000" dirty="0"/>
              <a:t>M-1</a:t>
            </a:r>
            <a:r>
              <a:rPr lang="zh-CN" altLang="en-US" sz="2400" dirty="0"/>
              <a:t>，</a:t>
            </a:r>
            <a:r>
              <a:rPr lang="en-US" altLang="zh-CN" sz="2400" dirty="0"/>
              <a:t>+2</a:t>
            </a:r>
            <a:r>
              <a:rPr lang="en-US" altLang="zh-CN" sz="2400" baseline="30000" dirty="0"/>
              <a:t>M-1</a:t>
            </a:r>
            <a:r>
              <a:rPr lang="en-US" altLang="zh-CN" sz="2400" dirty="0"/>
              <a:t>-1】</a:t>
            </a:r>
            <a:r>
              <a:rPr lang="zh-CN" altLang="en-US" sz="2400" dirty="0"/>
              <a:t>范围的数</a:t>
            </a:r>
            <a:r>
              <a:rPr lang="en-US" altLang="zh-CN" sz="2400" dirty="0"/>
              <a:t>X+B</a:t>
            </a:r>
            <a:r>
              <a:rPr lang="zh-CN" altLang="en-US" sz="2400" dirty="0"/>
              <a:t>数表示。</a:t>
            </a:r>
            <a:endParaRPr lang="en-US" altLang="zh-CN" sz="2400" dirty="0"/>
          </a:p>
          <a:p>
            <a:pPr lvl="1"/>
            <a:r>
              <a:rPr lang="zh-CN" altLang="en-US" dirty="0"/>
              <a:t>余</a:t>
            </a:r>
            <a:r>
              <a:rPr lang="en-US" altLang="zh-CN" dirty="0"/>
              <a:t>3</a:t>
            </a:r>
            <a:r>
              <a:rPr lang="zh-CN" altLang="en-US" dirty="0"/>
              <a:t>码</a:t>
            </a:r>
            <a:endParaRPr lang="zh-CN" altLang="en-US" dirty="0"/>
          </a:p>
          <a:p>
            <a:pPr lvl="2"/>
            <a:r>
              <a:rPr lang="zh-CN" altLang="en-US" dirty="0"/>
              <a:t>如果将每个余</a:t>
            </a:r>
            <a:r>
              <a:rPr lang="en-US" altLang="zh-CN" dirty="0"/>
              <a:t>3</a:t>
            </a:r>
            <a:r>
              <a:rPr lang="zh-CN" altLang="en-US" dirty="0"/>
              <a:t>码看作</a:t>
            </a:r>
            <a:r>
              <a:rPr lang="en-US" altLang="zh-CN" dirty="0"/>
              <a:t>4</a:t>
            </a:r>
            <a:r>
              <a:rPr lang="zh-CN" altLang="en-US" dirty="0"/>
              <a:t>位二进制数，则</a:t>
            </a:r>
            <a:endParaRPr lang="zh-CN" altLang="en-US" dirty="0"/>
          </a:p>
          <a:p>
            <a:pPr marL="344170" lvl="1" indent="0">
              <a:buNone/>
            </a:pPr>
            <a:endParaRPr lang="en-US" altLang="zh-CN" sz="2400" dirty="0"/>
          </a:p>
        </p:txBody>
      </p:sp>
      <p:sp>
        <p:nvSpPr>
          <p:cNvPr id="7" name="日期占位符 6"/>
          <p:cNvSpPr>
            <a:spLocks noGrp="1"/>
          </p:cNvSpPr>
          <p:nvPr>
            <p:ph type="dt" sz="half" idx="10"/>
          </p:nvPr>
        </p:nvSpPr>
        <p:spPr/>
        <p:txBody>
          <a:bodyPr/>
          <a:lstStyle/>
          <a:p>
            <a:pPr>
              <a:defRPr/>
            </a:pPr>
            <a:fld id="{D665EF5A-2415-46E8-8460-C216557BF8B5}" type="datetime1">
              <a:rPr lang="zh-CN" altLang="en-US" smtClean="0"/>
            </a:fld>
            <a:endParaRPr lang="en-US" altLang="zh-CN"/>
          </a:p>
        </p:txBody>
      </p:sp>
      <p:sp>
        <p:nvSpPr>
          <p:cNvPr id="27652"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27653" name="灯片编号占位符 6"/>
          <p:cNvSpPr>
            <a:spLocks noGrp="1"/>
          </p:cNvSpPr>
          <p:nvPr>
            <p:ph type="sldNum" sz="quarter" idx="12"/>
          </p:nvPr>
        </p:nvSpPr>
        <p:spPr>
          <a:noFill/>
        </p:spPr>
        <p:txBody>
          <a:bodyPr/>
          <a:lstStyle/>
          <a:p>
            <a:fld id="{B823E591-8774-4374-A11D-5382B97F9CD0}" type="slidenum">
              <a:rPr lang="en-US" altLang="zh-CN" smtClean="0">
                <a:ea typeface="宋体" panose="02010600030101010101" pitchFamily="2" charset="-122"/>
              </a:rPr>
            </a:fld>
            <a:endParaRPr lang="en-US" altLang="zh-CN">
              <a:ea typeface="宋体" panose="02010600030101010101" pitchFamily="2" charset="-122"/>
            </a:endParaRPr>
          </a:p>
        </p:txBody>
      </p:sp>
      <p:graphicFrame>
        <p:nvGraphicFramePr>
          <p:cNvPr id="2" name="对象 1"/>
          <p:cNvGraphicFramePr>
            <a:graphicFrameLocks noChangeAspect="1"/>
          </p:cNvGraphicFramePr>
          <p:nvPr/>
        </p:nvGraphicFramePr>
        <p:xfrm>
          <a:off x="2987824" y="4653136"/>
          <a:ext cx="2448272" cy="1040516"/>
        </p:xfrm>
        <a:graphic>
          <a:graphicData uri="http://schemas.openxmlformats.org/presentationml/2006/ole">
            <mc:AlternateContent xmlns:mc="http://schemas.openxmlformats.org/markup-compatibility/2006">
              <mc:Choice xmlns:v="urn:schemas-microsoft-com:vml" Requires="v">
                <p:oleObj spid="_x0000_s154721" name="Equation" r:id="rId1" imgW="1016000" imgH="431800" progId="Equation.3">
                  <p:embed/>
                </p:oleObj>
              </mc:Choice>
              <mc:Fallback>
                <p:oleObj name="Equation" r:id="rId1" imgW="1016000" imgH="431800" progId="Equation.3">
                  <p:embed/>
                  <p:pic>
                    <p:nvPicPr>
                      <p:cNvPr id="0" name="图片 1547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653136"/>
                        <a:ext cx="2448272" cy="1040516"/>
                      </a:xfrm>
                      <a:prstGeom prst="rect">
                        <a:avLst/>
                      </a:prstGeom>
                      <a:noFill/>
                      <a:ln>
                        <a:noFill/>
                      </a:ln>
                      <a:effec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BFA13D0-424A-4005-9EEA-2DFE3AA94EAF}"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110" name="灯片编号占位符 2"/>
          <p:cNvSpPr>
            <a:spLocks noGrp="1"/>
          </p:cNvSpPr>
          <p:nvPr>
            <p:ph type="sldNum" sz="quarter" idx="12"/>
          </p:nvPr>
        </p:nvSpPr>
        <p:spPr/>
        <p:txBody>
          <a:bodyPr/>
          <a:lstStyle/>
          <a:p>
            <a:fld id="{481DF5B3-B7DB-489B-BB51-75D392F19211}" type="slidenum">
              <a:rPr lang="en-US" altLang="zh-CN"/>
            </a:fld>
            <a:endParaRPr lang="en-US" altLang="zh-CN"/>
          </a:p>
        </p:txBody>
      </p:sp>
      <p:sp>
        <p:nvSpPr>
          <p:cNvPr id="123907" name="Rectangle 3"/>
          <p:cNvSpPr>
            <a:spLocks noGrp="1" noChangeArrowheads="1"/>
          </p:cNvSpPr>
          <p:nvPr>
            <p:ph type="title" idx="4294967295"/>
          </p:nvPr>
        </p:nvSpPr>
        <p:spPr>
          <a:xfrm>
            <a:off x="1115616" y="257695"/>
            <a:ext cx="5543550" cy="609600"/>
          </a:xfrm>
        </p:spPr>
        <p:txBody>
          <a:bodyPr/>
          <a:lstStyle/>
          <a:p>
            <a:r>
              <a:rPr lang="zh-CN" altLang="en-US" dirty="0"/>
              <a:t>十进制数的二进制编码</a:t>
            </a:r>
            <a:endParaRPr lang="zh-CN" altLang="en-US" dirty="0"/>
          </a:p>
        </p:txBody>
      </p:sp>
      <p:sp>
        <p:nvSpPr>
          <p:cNvPr id="123906" name="Rectangle 2"/>
          <p:cNvSpPr>
            <a:spLocks noChangeArrowheads="1"/>
          </p:cNvSpPr>
          <p:nvPr/>
        </p:nvSpPr>
        <p:spPr bwMode="auto">
          <a:xfrm>
            <a:off x="0" y="6248400"/>
            <a:ext cx="91440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908" name="Group 4"/>
          <p:cNvGraphicFramePr>
            <a:graphicFrameLocks noGrp="1"/>
          </p:cNvGraphicFramePr>
          <p:nvPr/>
        </p:nvGraphicFramePr>
        <p:xfrm>
          <a:off x="152400" y="1219200"/>
          <a:ext cx="8915400" cy="5486400"/>
        </p:xfrm>
        <a:graphic>
          <a:graphicData uri="http://schemas.openxmlformats.org/drawingml/2006/table">
            <a:tbl>
              <a:tblPr/>
              <a:tblGrid>
                <a:gridCol w="1143000"/>
                <a:gridCol w="1524000"/>
                <a:gridCol w="1524000"/>
                <a:gridCol w="1524000"/>
                <a:gridCol w="1524000"/>
                <a:gridCol w="1676400"/>
              </a:tblGrid>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十进制</a:t>
                      </a:r>
                      <a:endPar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8421</a:t>
                      </a: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码</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5421</a:t>
                      </a: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码</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2421</a:t>
                      </a: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码</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余</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3</a:t>
                      </a: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码</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余</a:t>
                      </a: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3</a:t>
                      </a: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循环码</a:t>
                      </a:r>
                      <a:endPar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0000</a:t>
                      </a:r>
                      <a:endPar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000</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2</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00</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3</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00</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4</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0</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5</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rgbClr val="FF0000"/>
                          </a:solidFill>
                          <a:effectLst/>
                          <a:latin typeface="Tahoma" panose="020B0604030504040204" pitchFamily="34" charset="0"/>
                          <a:ea typeface="黑体" panose="02010609060101010101" pitchFamily="2" charset="-122"/>
                        </a:rPr>
                        <a:t>1</a:t>
                      </a: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000</a:t>
                      </a: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1</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6</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rgbClr val="FF0000"/>
                          </a:solidFill>
                          <a:effectLst/>
                          <a:latin typeface="Tahoma" panose="020B0604030504040204" pitchFamily="34" charset="0"/>
                          <a:ea typeface="黑体" panose="02010609060101010101" pitchFamily="2" charset="-122"/>
                        </a:rPr>
                        <a:t>1</a:t>
                      </a: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001</a:t>
                      </a: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11</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1101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7</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rgbClr val="FF0000"/>
                          </a:solidFill>
                          <a:effectLst/>
                          <a:latin typeface="Tahoma" panose="020B0604030504040204" pitchFamily="34" charset="0"/>
                          <a:ea typeface="黑体" panose="02010609060101010101" pitchFamily="2" charset="-122"/>
                        </a:rPr>
                        <a:t>1</a:t>
                      </a: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010</a:t>
                      </a: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11</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1111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8</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rgbClr val="FF0000"/>
                          </a:solidFill>
                          <a:effectLst/>
                          <a:latin typeface="Tahoma" panose="020B0604030504040204" pitchFamily="34" charset="0"/>
                          <a:ea typeface="黑体" panose="02010609060101010101" pitchFamily="2" charset="-122"/>
                        </a:rPr>
                        <a:t>1</a:t>
                      </a: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011</a:t>
                      </a: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111</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1110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9</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rgbClr val="FF0000"/>
                          </a:solidFill>
                          <a:effectLst/>
                          <a:latin typeface="Tahoma" panose="020B0604030504040204" pitchFamily="34" charset="0"/>
                          <a:ea typeface="黑体" panose="02010609060101010101" pitchFamily="2" charset="-122"/>
                        </a:rPr>
                        <a:t>1</a:t>
                      </a: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100</a:t>
                      </a: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rPr>
                        <a:t>1111</a:t>
                      </a:r>
                      <a:endParaRPr kumimoji="1" lang="en-US" altLang="zh-CN" sz="2400" b="0" i="0" u="none" strike="noStrike" cap="none" normalizeH="0" baseline="0">
                        <a:ln>
                          <a:noFill/>
                        </a:ln>
                        <a:solidFill>
                          <a:schemeClr val="accent2"/>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1010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位权</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8421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5421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2421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无权</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rPr>
                        <a:t>无权</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t>英文字符编码</a:t>
            </a:r>
            <a:endParaRPr lang="zh-CN" altLang="en-US" dirty="0"/>
          </a:p>
        </p:txBody>
      </p:sp>
      <p:sp>
        <p:nvSpPr>
          <p:cNvPr id="41989" name="内容占位符 6"/>
          <p:cNvSpPr>
            <a:spLocks noGrp="1"/>
          </p:cNvSpPr>
          <p:nvPr>
            <p:ph idx="1"/>
          </p:nvPr>
        </p:nvSpPr>
        <p:spPr>
          <a:xfrm>
            <a:off x="457200" y="1239838"/>
            <a:ext cx="8472518" cy="4997474"/>
          </a:xfrm>
        </p:spPr>
        <p:txBody>
          <a:bodyPr/>
          <a:lstStyle/>
          <a:p>
            <a:pPr marL="342900" lvl="1" indent="-342900">
              <a:buClr>
                <a:schemeClr val="tx2"/>
              </a:buClr>
            </a:pPr>
            <a:r>
              <a:rPr lang="en-US" altLang="zh-CN" sz="3200" dirty="0"/>
              <a:t>ASCII</a:t>
            </a:r>
            <a:r>
              <a:rPr lang="zh-CN" altLang="en-US" sz="3200" dirty="0"/>
              <a:t>码</a:t>
            </a:r>
            <a:r>
              <a:rPr lang="en-US" altLang="zh-CN" sz="3200" dirty="0"/>
              <a:t>-American Standard Code for Information Interchange</a:t>
            </a:r>
            <a:r>
              <a:rPr lang="zh-CN" altLang="en-US" sz="3200" dirty="0"/>
              <a:t>，美国标准信息交换码</a:t>
            </a:r>
            <a:endParaRPr lang="en-US" altLang="zh-CN" sz="3200" dirty="0"/>
          </a:p>
          <a:p>
            <a:pPr marL="342900" lvl="1" indent="-342900">
              <a:buClr>
                <a:schemeClr val="tx2"/>
              </a:buClr>
            </a:pPr>
            <a:r>
              <a:rPr lang="en-US" altLang="zh-CN" sz="3200" kern="1200" dirty="0">
                <a:latin typeface="Arial" panose="020B0604020202020204" pitchFamily="34" charset="0"/>
                <a:ea typeface="宋体" panose="02010600030101010101" pitchFamily="2" charset="-122"/>
              </a:rPr>
              <a:t>7</a:t>
            </a:r>
            <a:r>
              <a:rPr lang="zh-CN" altLang="en-US" sz="3200" kern="1200" dirty="0">
                <a:latin typeface="Arial" panose="020B0604020202020204" pitchFamily="34" charset="0"/>
                <a:ea typeface="宋体" panose="02010600030101010101" pitchFamily="2" charset="-122"/>
              </a:rPr>
              <a:t>位二进制编码，共计</a:t>
            </a:r>
            <a:r>
              <a:rPr lang="en-US" altLang="zh-CN" sz="3200" kern="1200" dirty="0">
                <a:latin typeface="Arial" panose="020B0604020202020204" pitchFamily="34" charset="0"/>
                <a:ea typeface="宋体" panose="02010600030101010101" pitchFamily="2" charset="-122"/>
              </a:rPr>
              <a:t>128</a:t>
            </a:r>
            <a:r>
              <a:rPr lang="zh-CN" altLang="en-US" sz="3200" kern="1200" dirty="0">
                <a:latin typeface="Arial" panose="020B0604020202020204" pitchFamily="34" charset="0"/>
                <a:ea typeface="宋体" panose="02010600030101010101" pitchFamily="2" charset="-122"/>
              </a:rPr>
              <a:t>个代码</a:t>
            </a:r>
            <a:endParaRPr lang="en-US" altLang="zh-CN" sz="3200" kern="1200" dirty="0">
              <a:latin typeface="Arial" panose="020B0604020202020204" pitchFamily="34" charset="0"/>
              <a:ea typeface="宋体" panose="02010600030101010101" pitchFamily="2" charset="-122"/>
            </a:endParaRPr>
          </a:p>
          <a:p>
            <a:r>
              <a:rPr lang="zh-CN" altLang="en-US" sz="3200" kern="1200" dirty="0">
                <a:latin typeface="Arial" panose="020B0604020202020204" pitchFamily="34" charset="0"/>
                <a:ea typeface="宋体" panose="02010600030101010101" pitchFamily="2" charset="-122"/>
              </a:rPr>
              <a:t>包含：</a:t>
            </a:r>
            <a:endParaRPr lang="en-US" altLang="zh-CN" sz="3200" dirty="0"/>
          </a:p>
          <a:p>
            <a:pPr lvl="1"/>
            <a:r>
              <a:rPr lang="en-US" altLang="zh-CN" sz="2800" kern="1200" dirty="0">
                <a:latin typeface="Arial" panose="020B0604020202020204" pitchFamily="34" charset="0"/>
                <a:ea typeface="宋体" panose="02010600030101010101" pitchFamily="2" charset="-122"/>
              </a:rPr>
              <a:t>52</a:t>
            </a:r>
            <a:r>
              <a:rPr lang="zh-CN" altLang="en-US" sz="2800" kern="1200" dirty="0">
                <a:latin typeface="Arial" panose="020B0604020202020204" pitchFamily="34" charset="0"/>
                <a:ea typeface="宋体" panose="02010600030101010101" pitchFamily="2" charset="-122"/>
              </a:rPr>
              <a:t>个大小写英文字母</a:t>
            </a:r>
            <a:endParaRPr lang="zh-CN" altLang="en-US" sz="2800" kern="1200" dirty="0">
              <a:latin typeface="Arial" panose="020B0604020202020204" pitchFamily="34" charset="0"/>
              <a:ea typeface="宋体" panose="02010600030101010101" pitchFamily="2" charset="-122"/>
            </a:endParaRPr>
          </a:p>
          <a:p>
            <a:pPr lvl="1"/>
            <a:r>
              <a:rPr lang="en-US" altLang="zh-CN" sz="2800" kern="1200" dirty="0">
                <a:latin typeface="Arial" panose="020B0604020202020204" pitchFamily="34" charset="0"/>
                <a:ea typeface="宋体" panose="02010600030101010101" pitchFamily="2" charset="-122"/>
              </a:rPr>
              <a:t>10</a:t>
            </a:r>
            <a:r>
              <a:rPr lang="zh-CN" altLang="en-US" sz="2800" kern="1200" dirty="0">
                <a:latin typeface="Arial" panose="020B0604020202020204" pitchFamily="34" charset="0"/>
                <a:ea typeface="宋体" panose="02010600030101010101" pitchFamily="2" charset="-122"/>
              </a:rPr>
              <a:t>个阿拉伯数字</a:t>
            </a:r>
            <a:endParaRPr lang="zh-CN" altLang="en-US" sz="2800" kern="1200" dirty="0">
              <a:latin typeface="Arial" panose="020B0604020202020204" pitchFamily="34" charset="0"/>
              <a:ea typeface="宋体" panose="02010600030101010101" pitchFamily="2" charset="-122"/>
            </a:endParaRPr>
          </a:p>
          <a:p>
            <a:pPr lvl="1"/>
            <a:r>
              <a:rPr lang="en-US" altLang="zh-CN" sz="2800" kern="1200" dirty="0">
                <a:latin typeface="Arial" panose="020B0604020202020204" pitchFamily="34" charset="0"/>
                <a:ea typeface="宋体" panose="02010600030101010101" pitchFamily="2" charset="-122"/>
              </a:rPr>
              <a:t>32</a:t>
            </a:r>
            <a:r>
              <a:rPr lang="zh-CN" altLang="en-US" sz="2800" kern="1200" dirty="0">
                <a:latin typeface="Arial" panose="020B0604020202020204" pitchFamily="34" charset="0"/>
                <a:ea typeface="宋体" panose="02010600030101010101" pitchFamily="2" charset="-122"/>
              </a:rPr>
              <a:t>个标点符号和运算符号</a:t>
            </a:r>
            <a:endParaRPr lang="zh-CN" altLang="en-US" sz="2800" kern="1200" dirty="0">
              <a:latin typeface="Arial" panose="020B0604020202020204" pitchFamily="34" charset="0"/>
              <a:ea typeface="宋体" panose="02010600030101010101" pitchFamily="2" charset="-122"/>
            </a:endParaRPr>
          </a:p>
          <a:p>
            <a:pPr lvl="1"/>
            <a:r>
              <a:rPr lang="en-US" altLang="zh-CN" sz="2800" kern="1200" dirty="0">
                <a:latin typeface="Arial" panose="020B0604020202020204" pitchFamily="34" charset="0"/>
                <a:ea typeface="宋体" panose="02010600030101010101" pitchFamily="2" charset="-122"/>
              </a:rPr>
              <a:t>34</a:t>
            </a:r>
            <a:r>
              <a:rPr lang="zh-CN" altLang="en-US" sz="2800" kern="1200" dirty="0">
                <a:latin typeface="Arial" panose="020B0604020202020204" pitchFamily="34" charset="0"/>
                <a:ea typeface="宋体" panose="02010600030101010101" pitchFamily="2" charset="-122"/>
              </a:rPr>
              <a:t>个控制命令</a:t>
            </a:r>
            <a:endParaRPr lang="zh-CN" altLang="en-US" sz="2800" dirty="0"/>
          </a:p>
          <a:p>
            <a:endParaRPr lang="zh-CN" altLang="en-US" sz="3600" dirty="0"/>
          </a:p>
        </p:txBody>
      </p:sp>
      <p:sp>
        <p:nvSpPr>
          <p:cNvPr id="7" name="日期占位符 6"/>
          <p:cNvSpPr>
            <a:spLocks noGrp="1"/>
          </p:cNvSpPr>
          <p:nvPr>
            <p:ph type="dt" sz="half" idx="10"/>
          </p:nvPr>
        </p:nvSpPr>
        <p:spPr/>
        <p:txBody>
          <a:bodyPr/>
          <a:lstStyle/>
          <a:p>
            <a:pPr>
              <a:defRPr/>
            </a:pPr>
            <a:fld id="{8AB4B83E-9F01-46B6-92FD-048385BC9C5C}" type="datetime1">
              <a:rPr lang="zh-CN" altLang="en-US" smtClean="0"/>
            </a:fld>
            <a:endParaRPr lang="en-US" altLang="zh-CN"/>
          </a:p>
        </p:txBody>
      </p:sp>
      <p:sp>
        <p:nvSpPr>
          <p:cNvPr id="41987"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41988" name="灯片编号占位符 5"/>
          <p:cNvSpPr>
            <a:spLocks noGrp="1"/>
          </p:cNvSpPr>
          <p:nvPr>
            <p:ph type="sldNum" sz="quarter" idx="12"/>
          </p:nvPr>
        </p:nvSpPr>
        <p:spPr>
          <a:noFill/>
        </p:spPr>
        <p:txBody>
          <a:bodyPr/>
          <a:lstStyle/>
          <a:p>
            <a:fld id="{3C724787-C892-4D19-83A0-A52E211A03A9}"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ASCII</a:t>
            </a:r>
            <a:r>
              <a:rPr lang="zh-CN" altLang="en-US" dirty="0"/>
              <a:t>字符编码</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6C5F672D-DD81-4346-9A2C-EE3D75842A20}"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581" y="1124433"/>
            <a:ext cx="8501782" cy="534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8"/>
          <p:cNvSpPr txBox="1">
            <a:spLocks noChangeArrowheads="1"/>
          </p:cNvSpPr>
          <p:nvPr/>
        </p:nvSpPr>
        <p:spPr bwMode="auto">
          <a:xfrm>
            <a:off x="2590800" y="6305490"/>
            <a:ext cx="4824413" cy="400110"/>
          </a:xfrm>
          <a:prstGeom prst="rect">
            <a:avLst/>
          </a:prstGeom>
          <a:solidFill>
            <a:schemeClr val="accent6">
              <a:lumMod val="20000"/>
              <a:lumOff val="80000"/>
            </a:schemeClr>
          </a:solidFill>
          <a:ln w="9525">
            <a:solidFill>
              <a:schemeClr val="accent1"/>
            </a:solidFill>
            <a:miter lim="800000"/>
          </a:ln>
        </p:spPr>
        <p:txBody>
          <a:bodyPr>
            <a:spAutoFit/>
          </a:bodyPr>
          <a:lstStyle/>
          <a:p>
            <a:pPr>
              <a:spcBef>
                <a:spcPct val="50000"/>
              </a:spcBef>
            </a:pPr>
            <a:r>
              <a:rPr lang="en-US" altLang="zh-CN" sz="2000" dirty="0">
                <a:latin typeface="Arial" panose="020B0604020202020204" pitchFamily="34" charset="0"/>
              </a:rPr>
              <a:t>NJU</a:t>
            </a:r>
            <a:r>
              <a:rPr lang="zh-CN" altLang="en-US" sz="2000" dirty="0">
                <a:latin typeface="Arial" panose="020B0604020202020204" pitchFamily="34" charset="0"/>
              </a:rPr>
              <a:t>：</a:t>
            </a:r>
            <a:r>
              <a:rPr lang="en-US" altLang="zh-CN" sz="2000" dirty="0">
                <a:solidFill>
                  <a:srgbClr val="FF0000"/>
                </a:solidFill>
                <a:latin typeface="Arial" panose="020B0604020202020204" pitchFamily="34" charset="0"/>
              </a:rPr>
              <a:t>0</a:t>
            </a:r>
            <a:r>
              <a:rPr lang="en-US" altLang="zh-CN" sz="2000" dirty="0">
                <a:latin typeface="Arial" panose="020B0604020202020204" pitchFamily="34" charset="0"/>
              </a:rPr>
              <a:t>1001110 </a:t>
            </a:r>
            <a:r>
              <a:rPr lang="en-US" altLang="zh-CN" sz="2000" dirty="0">
                <a:solidFill>
                  <a:srgbClr val="FF0000"/>
                </a:solidFill>
                <a:latin typeface="Arial" panose="020B0604020202020204" pitchFamily="34" charset="0"/>
              </a:rPr>
              <a:t>0</a:t>
            </a:r>
            <a:r>
              <a:rPr lang="en-US" altLang="zh-CN" sz="2000" dirty="0">
                <a:latin typeface="Arial" panose="020B0604020202020204" pitchFamily="34" charset="0"/>
              </a:rPr>
              <a:t>1001010 </a:t>
            </a:r>
            <a:r>
              <a:rPr lang="en-US" altLang="zh-CN" sz="2000" dirty="0">
                <a:solidFill>
                  <a:srgbClr val="FF0000"/>
                </a:solidFill>
                <a:latin typeface="Arial" panose="020B0604020202020204" pitchFamily="34" charset="0"/>
              </a:rPr>
              <a:t>0</a:t>
            </a:r>
            <a:r>
              <a:rPr lang="en-US" altLang="zh-CN" sz="2000" dirty="0">
                <a:latin typeface="Arial" panose="020B0604020202020204" pitchFamily="34" charset="0"/>
              </a:rPr>
              <a:t>1010101</a:t>
            </a:r>
            <a:endParaRPr lang="en-US" altLang="zh-CN"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汉字编码</a:t>
            </a:r>
            <a:endParaRPr lang="zh-CN" altLang="en-US" dirty="0"/>
          </a:p>
        </p:txBody>
      </p:sp>
      <p:sp>
        <p:nvSpPr>
          <p:cNvPr id="3" name="内容占位符 2"/>
          <p:cNvSpPr>
            <a:spLocks noGrp="1"/>
          </p:cNvSpPr>
          <p:nvPr>
            <p:ph idx="1"/>
          </p:nvPr>
        </p:nvSpPr>
        <p:spPr/>
        <p:txBody>
          <a:bodyPr/>
          <a:lstStyle/>
          <a:p>
            <a:pPr marL="342900" lvl="1" indent="-342900">
              <a:buClr>
                <a:schemeClr val="tx2"/>
              </a:buClr>
            </a:pPr>
            <a:r>
              <a:rPr lang="zh-CN" altLang="en-US" dirty="0"/>
              <a:t>汉字内码：汉字标准信息交换码，国家先后制定了如</a:t>
            </a:r>
            <a:r>
              <a:rPr lang="en-US" altLang="zh-CN" b="1" dirty="0"/>
              <a:t>GB2312</a:t>
            </a:r>
            <a:r>
              <a:rPr lang="zh-CN" altLang="en-US" b="1" dirty="0"/>
              <a:t>（</a:t>
            </a:r>
            <a:r>
              <a:rPr lang="zh-CN" altLang="en-US" dirty="0"/>
              <a:t> </a:t>
            </a:r>
            <a:r>
              <a:rPr lang="en-US" altLang="zh-CN" dirty="0"/>
              <a:t>6763 </a:t>
            </a:r>
            <a:r>
              <a:rPr lang="zh-CN" altLang="en-US" dirty="0"/>
              <a:t>个汉字</a:t>
            </a:r>
            <a:r>
              <a:rPr lang="zh-CN" altLang="en-US" b="1" dirty="0"/>
              <a:t>），</a:t>
            </a:r>
            <a:r>
              <a:rPr lang="en-US" altLang="zh-CN" b="1" dirty="0"/>
              <a:t>GB18030</a:t>
            </a:r>
            <a:r>
              <a:rPr lang="zh-CN" altLang="en-US" b="1" dirty="0"/>
              <a:t>（</a:t>
            </a:r>
            <a:r>
              <a:rPr lang="zh-CN" altLang="en-US" dirty="0"/>
              <a:t> </a:t>
            </a:r>
            <a:r>
              <a:rPr lang="en-US" altLang="zh-CN" dirty="0"/>
              <a:t>27484</a:t>
            </a:r>
            <a:r>
              <a:rPr lang="zh-CN" altLang="en-US" dirty="0"/>
              <a:t>个汉字</a:t>
            </a:r>
            <a:r>
              <a:rPr lang="zh-CN" altLang="en-US" b="1" dirty="0"/>
              <a:t>），</a:t>
            </a:r>
            <a:r>
              <a:rPr lang="en-US" altLang="zh-CN" b="1" dirty="0"/>
              <a:t>GBK</a:t>
            </a:r>
            <a:r>
              <a:rPr lang="zh-CN" altLang="en-US" b="1" dirty="0"/>
              <a:t>，</a:t>
            </a:r>
            <a:r>
              <a:rPr lang="en-US" altLang="zh-CN" b="1" dirty="0"/>
              <a:t>Unicode</a:t>
            </a:r>
            <a:r>
              <a:rPr lang="zh-CN" altLang="en-US" b="1" dirty="0"/>
              <a:t>等标准</a:t>
            </a:r>
            <a:endParaRPr lang="zh-CN" altLang="en-US" dirty="0"/>
          </a:p>
          <a:p>
            <a:pPr lvl="1"/>
            <a:r>
              <a:rPr lang="zh-CN" altLang="en-US" dirty="0"/>
              <a:t>汉字区位码，在编码标准中区位号</a:t>
            </a:r>
            <a:endParaRPr lang="en-US" altLang="zh-CN" dirty="0"/>
          </a:p>
          <a:p>
            <a:pPr lvl="1"/>
            <a:r>
              <a:rPr lang="zh-CN" altLang="en-US" dirty="0"/>
              <a:t>汉字国标码，区别</a:t>
            </a:r>
            <a:r>
              <a:rPr lang="en-US" altLang="zh-CN" dirty="0"/>
              <a:t>ASCII</a:t>
            </a:r>
            <a:r>
              <a:rPr lang="zh-CN" altLang="en-US" dirty="0"/>
              <a:t>码的控制符编码，</a:t>
            </a:r>
            <a:r>
              <a:rPr lang="en-US" altLang="zh-CN" dirty="0"/>
              <a:t>=</a:t>
            </a:r>
            <a:r>
              <a:rPr lang="zh-CN" altLang="en-US" dirty="0"/>
              <a:t>区位码</a:t>
            </a:r>
            <a:r>
              <a:rPr lang="en-US" altLang="zh-CN" dirty="0"/>
              <a:t>+2020H</a:t>
            </a:r>
            <a:endParaRPr lang="en-US" altLang="zh-CN" dirty="0"/>
          </a:p>
          <a:p>
            <a:pPr lvl="1"/>
            <a:r>
              <a:rPr lang="zh-CN" altLang="en-US" dirty="0"/>
              <a:t>汉字机内码，区别</a:t>
            </a:r>
            <a:r>
              <a:rPr lang="en-US" altLang="zh-CN" dirty="0"/>
              <a:t>ASCII</a:t>
            </a:r>
            <a:r>
              <a:rPr lang="zh-CN" altLang="en-US" dirty="0"/>
              <a:t>码，每个字节的最高位强制为</a:t>
            </a:r>
            <a:r>
              <a:rPr lang="en-US" altLang="zh-CN" dirty="0"/>
              <a:t>1</a:t>
            </a:r>
            <a:r>
              <a:rPr lang="zh-CN" altLang="en-US" dirty="0"/>
              <a:t>，</a:t>
            </a:r>
            <a:r>
              <a:rPr lang="en-US" altLang="zh-CN" dirty="0"/>
              <a:t>=</a:t>
            </a:r>
            <a:r>
              <a:rPr lang="zh-CN" altLang="en-US" dirty="0"/>
              <a:t>国标码</a:t>
            </a:r>
            <a:r>
              <a:rPr lang="en-US" altLang="zh-CN" dirty="0"/>
              <a:t>+8080H</a:t>
            </a:r>
            <a:endParaRPr lang="en-US" altLang="zh-CN" dirty="0"/>
          </a:p>
          <a:p>
            <a:r>
              <a:rPr lang="zh-CN" altLang="en-US" dirty="0"/>
              <a:t>外码</a:t>
            </a:r>
            <a:endParaRPr lang="zh-CN" altLang="en-US" dirty="0"/>
          </a:p>
          <a:p>
            <a:pPr lvl="1"/>
            <a:r>
              <a:rPr lang="zh-CN" altLang="en-US" dirty="0"/>
              <a:t>汉字的各种输入编码</a:t>
            </a:r>
            <a:endParaRPr lang="zh-CN" altLang="en-US" dirty="0"/>
          </a:p>
        </p:txBody>
      </p:sp>
      <p:sp>
        <p:nvSpPr>
          <p:cNvPr id="4" name="日期占位符 3"/>
          <p:cNvSpPr>
            <a:spLocks noGrp="1"/>
          </p:cNvSpPr>
          <p:nvPr>
            <p:ph type="dt" sz="half" idx="10"/>
          </p:nvPr>
        </p:nvSpPr>
        <p:spPr/>
        <p:txBody>
          <a:bodyPr/>
          <a:lstStyle/>
          <a:p>
            <a:pPr>
              <a:defRPr/>
            </a:pPr>
            <a:fld id="{FE867482-540F-4145-963F-77E4B94BC771}"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000125" y="214313"/>
            <a:ext cx="7793038" cy="771525"/>
          </a:xfrm>
        </p:spPr>
        <p:txBody>
          <a:bodyPr/>
          <a:lstStyle/>
          <a:p>
            <a:r>
              <a:rPr lang="en-US" altLang="zh-CN" dirty="0"/>
              <a:t>1</a:t>
            </a:r>
            <a:r>
              <a:rPr lang="zh-CN" altLang="en-US" dirty="0"/>
              <a:t>、进位数制</a:t>
            </a:r>
            <a:endParaRPr lang="en-US" altLang="zh-CN" dirty="0"/>
          </a:p>
        </p:txBody>
      </p:sp>
      <p:sp>
        <p:nvSpPr>
          <p:cNvPr id="11268" name="Rectangle 3"/>
          <p:cNvSpPr>
            <a:spLocks noGrp="1" noChangeArrowheads="1"/>
          </p:cNvSpPr>
          <p:nvPr>
            <p:ph type="body" sz="half" idx="1"/>
          </p:nvPr>
        </p:nvSpPr>
        <p:spPr>
          <a:xfrm>
            <a:off x="490676" y="1268760"/>
            <a:ext cx="8643937" cy="5184576"/>
          </a:xfrm>
        </p:spPr>
        <p:txBody>
          <a:bodyPr/>
          <a:lstStyle/>
          <a:p>
            <a:r>
              <a:rPr lang="zh-CN" altLang="en-US" sz="3600" dirty="0"/>
              <a:t>二进制 </a:t>
            </a:r>
            <a:r>
              <a:rPr lang="en-US" altLang="zh-CN" sz="3600" dirty="0"/>
              <a:t>(</a:t>
            </a:r>
            <a:r>
              <a:rPr lang="zh-CN" altLang="en-US" sz="3600" dirty="0"/>
              <a:t>莱布尼茨 德意志 </a:t>
            </a:r>
            <a:r>
              <a:rPr lang="en-US" altLang="zh-CN" sz="3600" dirty="0"/>
              <a:t>18</a:t>
            </a:r>
            <a:r>
              <a:rPr lang="zh-CN" altLang="en-US" sz="3600" dirty="0"/>
              <a:t>世纪发现</a:t>
            </a:r>
            <a:r>
              <a:rPr lang="en-US" altLang="zh-CN" sz="3600" dirty="0"/>
              <a:t>)</a:t>
            </a:r>
            <a:r>
              <a:rPr lang="zh-CN" altLang="en-US" sz="3600" dirty="0"/>
              <a:t> </a:t>
            </a:r>
            <a:endParaRPr lang="en-US" altLang="zh-CN" sz="3600" dirty="0"/>
          </a:p>
          <a:p>
            <a:pPr lvl="1"/>
            <a:r>
              <a:rPr lang="zh-CN" altLang="en-US" sz="3200" kern="1200" dirty="0">
                <a:latin typeface="Arial" panose="020B0604020202020204" pitchFamily="34" charset="0"/>
                <a:ea typeface="宋体" panose="02010600030101010101" pitchFamily="2" charset="-122"/>
              </a:rPr>
              <a:t>为什么计算机采用二进制？</a:t>
            </a:r>
            <a:endParaRPr lang="en-US" altLang="zh-CN" sz="3200" kern="1200" dirty="0">
              <a:latin typeface="Arial" panose="020B0604020202020204" pitchFamily="34" charset="0"/>
              <a:ea typeface="宋体" panose="02010600030101010101" pitchFamily="2" charset="-122"/>
            </a:endParaRPr>
          </a:p>
          <a:p>
            <a:pPr lvl="2"/>
            <a:r>
              <a:rPr lang="zh-CN" altLang="en-US" sz="2800" kern="1200" dirty="0">
                <a:latin typeface="Arial" panose="020B0604020202020204" pitchFamily="34" charset="0"/>
                <a:ea typeface="宋体" panose="02010600030101010101" pitchFamily="2" charset="-122"/>
              </a:rPr>
              <a:t>物理：具有两种稳定状态的材料最容易实现</a:t>
            </a:r>
            <a:endParaRPr lang="en-US" altLang="zh-CN" sz="2800" kern="1200" dirty="0">
              <a:latin typeface="Arial" panose="020B0604020202020204" pitchFamily="34" charset="0"/>
              <a:ea typeface="宋体" panose="02010600030101010101" pitchFamily="2" charset="-122"/>
            </a:endParaRPr>
          </a:p>
          <a:p>
            <a:pPr lvl="2"/>
            <a:r>
              <a:rPr lang="zh-CN" altLang="en-US" sz="2800" kern="1200" dirty="0">
                <a:latin typeface="Arial" panose="020B0604020202020204" pitchFamily="34" charset="0"/>
                <a:ea typeface="宋体" panose="02010600030101010101" pitchFamily="2" charset="-122"/>
              </a:rPr>
              <a:t>数学证明：表示</a:t>
            </a:r>
            <a:r>
              <a:rPr lang="en-US" altLang="zh-CN" sz="2800" kern="1200" dirty="0">
                <a:latin typeface="Arial" panose="020B0604020202020204" pitchFamily="34" charset="0"/>
                <a:ea typeface="宋体" panose="02010600030101010101" pitchFamily="2" charset="-122"/>
              </a:rPr>
              <a:t>n</a:t>
            </a:r>
            <a:r>
              <a:rPr lang="zh-CN" altLang="en-US" sz="2800" kern="1200" dirty="0">
                <a:latin typeface="Arial" panose="020B0604020202020204" pitchFamily="34" charset="0"/>
                <a:ea typeface="宋体" panose="02010600030101010101" pitchFamily="2" charset="-122"/>
              </a:rPr>
              <a:t>位</a:t>
            </a:r>
            <a:r>
              <a:rPr lang="en-US" altLang="zh-CN" sz="2800" kern="1200" dirty="0">
                <a:latin typeface="Arial" panose="020B0604020202020204" pitchFamily="34" charset="0"/>
                <a:ea typeface="宋体" panose="02010600030101010101" pitchFamily="2" charset="-122"/>
              </a:rPr>
              <a:t>r</a:t>
            </a:r>
            <a:r>
              <a:rPr lang="zh-CN" altLang="en-US" sz="2800" kern="1200" dirty="0">
                <a:latin typeface="Arial" panose="020B0604020202020204" pitchFamily="34" charset="0"/>
                <a:ea typeface="宋体" panose="02010600030101010101" pitchFamily="2" charset="-122"/>
              </a:rPr>
              <a:t>进制所用的材料与</a:t>
            </a:r>
            <a:r>
              <a:rPr lang="en-US" altLang="zh-CN" sz="2800" kern="1200" dirty="0">
                <a:latin typeface="Arial" panose="020B0604020202020204" pitchFamily="34" charset="0"/>
                <a:ea typeface="宋体" panose="02010600030101010101" pitchFamily="2" charset="-122"/>
              </a:rPr>
              <a:t>nr</a:t>
            </a:r>
            <a:r>
              <a:rPr lang="zh-CN" altLang="en-US" sz="2800" kern="1200" dirty="0">
                <a:latin typeface="Arial" panose="020B0604020202020204" pitchFamily="34" charset="0"/>
                <a:ea typeface="宋体" panose="02010600030101010101" pitchFamily="2" charset="-122"/>
              </a:rPr>
              <a:t>成正比</a:t>
            </a:r>
            <a:endParaRPr lang="zh-CN" altLang="en-US" sz="2800" dirty="0"/>
          </a:p>
          <a:p>
            <a:pPr lvl="1"/>
            <a:r>
              <a:rPr lang="zh-CN" altLang="en-US" sz="3200" dirty="0"/>
              <a:t>每一位只取</a:t>
            </a:r>
            <a:r>
              <a:rPr lang="en-US" altLang="zh-CN" sz="3200" dirty="0"/>
              <a:t>{0</a:t>
            </a:r>
            <a:r>
              <a:rPr lang="zh-CN" altLang="en-US" sz="3200" dirty="0"/>
              <a:t>，</a:t>
            </a:r>
            <a:r>
              <a:rPr lang="en-US" altLang="zh-CN" sz="3200" dirty="0"/>
              <a:t>1}</a:t>
            </a:r>
            <a:endParaRPr lang="zh-CN" altLang="en-US" sz="3200" dirty="0"/>
          </a:p>
          <a:p>
            <a:pPr lvl="1"/>
            <a:r>
              <a:rPr lang="zh-CN" altLang="en-US" sz="3200" dirty="0"/>
              <a:t>用两个不同稳定状态的电子元件来表示，存储简单可靠。</a:t>
            </a:r>
            <a:endParaRPr lang="zh-CN" altLang="en-US" sz="3200" dirty="0"/>
          </a:p>
          <a:p>
            <a:pPr lvl="1"/>
            <a:r>
              <a:rPr lang="zh-CN" altLang="en-US" sz="3200" dirty="0"/>
              <a:t>基数为</a:t>
            </a:r>
            <a:r>
              <a:rPr lang="en-US" altLang="zh-CN" sz="3200" dirty="0"/>
              <a:t>2</a:t>
            </a:r>
            <a:r>
              <a:rPr lang="zh-CN" altLang="en-US" sz="3200" dirty="0"/>
              <a:t>，计数规律是：</a:t>
            </a:r>
            <a:r>
              <a:rPr lang="zh-CN" altLang="en-US" sz="3200" b="1" dirty="0">
                <a:solidFill>
                  <a:srgbClr val="FF0000"/>
                </a:solidFill>
              </a:rPr>
              <a:t>逢二进一</a:t>
            </a:r>
            <a:r>
              <a:rPr lang="zh-CN" altLang="en-US" sz="3200" dirty="0"/>
              <a:t>。</a:t>
            </a:r>
            <a:endParaRPr lang="en-US" altLang="zh-CN" sz="3200" dirty="0"/>
          </a:p>
          <a:p>
            <a:pPr lvl="1"/>
            <a:r>
              <a:rPr lang="zh-CN" altLang="en-US" sz="3200" dirty="0"/>
              <a:t>例如</a:t>
            </a:r>
            <a:r>
              <a:rPr lang="zh-CN" altLang="en-US" sz="3200" dirty="0">
                <a:sym typeface="Wingdings" panose="05000000000000000000" pitchFamily="2" charset="2"/>
              </a:rPr>
              <a:t>： </a:t>
            </a:r>
            <a:r>
              <a:rPr lang="en-US" altLang="zh-CN" sz="2800" dirty="0">
                <a:sym typeface="Wingdings" panose="05000000000000000000" pitchFamily="2" charset="2"/>
              </a:rPr>
              <a:t>(</a:t>
            </a:r>
            <a:r>
              <a:rPr lang="en-US" altLang="zh-CN" sz="2800" dirty="0"/>
              <a:t>1011.1)</a:t>
            </a:r>
            <a:r>
              <a:rPr lang="en-US" altLang="zh-CN" sz="2800" baseline="-25000" dirty="0"/>
              <a:t>2</a:t>
            </a:r>
            <a:r>
              <a:rPr lang="en-US" altLang="zh-CN" sz="2800" dirty="0"/>
              <a:t>=1*2</a:t>
            </a:r>
            <a:r>
              <a:rPr lang="en-US" altLang="zh-CN" sz="2800" baseline="30000" dirty="0"/>
              <a:t>3</a:t>
            </a:r>
            <a:r>
              <a:rPr lang="en-US" altLang="zh-CN" sz="2800" dirty="0"/>
              <a:t>+1*2</a:t>
            </a:r>
            <a:r>
              <a:rPr lang="en-US" altLang="zh-CN" sz="2800" baseline="30000" dirty="0"/>
              <a:t>1</a:t>
            </a:r>
            <a:r>
              <a:rPr lang="en-US" altLang="zh-CN" sz="2800" dirty="0"/>
              <a:t>+1*2</a:t>
            </a:r>
            <a:r>
              <a:rPr lang="en-US" altLang="zh-CN" sz="2800" baseline="30000" dirty="0"/>
              <a:t>0</a:t>
            </a:r>
            <a:r>
              <a:rPr lang="en-US" altLang="zh-CN" sz="2800" dirty="0"/>
              <a:t>+1*2</a:t>
            </a:r>
            <a:r>
              <a:rPr lang="en-US" altLang="zh-CN" sz="2800" baseline="30000" dirty="0"/>
              <a:t>-1</a:t>
            </a:r>
            <a:r>
              <a:rPr lang="en-US" altLang="zh-CN" sz="2800" dirty="0"/>
              <a:t>=11.5 </a:t>
            </a:r>
            <a:endParaRPr lang="zh-CN" altLang="en-US" sz="2800" dirty="0"/>
          </a:p>
        </p:txBody>
      </p:sp>
      <p:sp>
        <p:nvSpPr>
          <p:cNvPr id="6" name="日期占位符 5"/>
          <p:cNvSpPr>
            <a:spLocks noGrp="1"/>
          </p:cNvSpPr>
          <p:nvPr>
            <p:ph type="dt" sz="half" idx="10"/>
          </p:nvPr>
        </p:nvSpPr>
        <p:spPr/>
        <p:txBody>
          <a:bodyPr/>
          <a:lstStyle/>
          <a:p>
            <a:pPr>
              <a:defRPr/>
            </a:pPr>
            <a:fld id="{2621296A-E6B2-455F-A304-B9F60BB64F1D}" type="datetime1">
              <a:rPr lang="zh-CN" altLang="en-US" smtClean="0"/>
            </a:fld>
            <a:endParaRPr lang="en-US" altLang="zh-CN" dirty="0"/>
          </a:p>
        </p:txBody>
      </p:sp>
      <p:sp>
        <p:nvSpPr>
          <p:cNvPr id="11266" name="页脚占位符 6"/>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11269" name="灯片编号占位符 6"/>
          <p:cNvSpPr>
            <a:spLocks noGrp="1"/>
          </p:cNvSpPr>
          <p:nvPr>
            <p:ph type="sldNum" sz="quarter" idx="12"/>
          </p:nvPr>
        </p:nvSpPr>
        <p:spPr>
          <a:noFill/>
        </p:spPr>
        <p:txBody>
          <a:bodyPr/>
          <a:lstStyle/>
          <a:p>
            <a:fld id="{0BB87154-7464-41C5-934C-69466150CDD8}"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042988" y="404813"/>
            <a:ext cx="6697662" cy="576262"/>
          </a:xfrm>
        </p:spPr>
        <p:txBody>
          <a:bodyPr/>
          <a:lstStyle/>
          <a:p>
            <a:pPr eaLnBrk="1" hangingPunct="1"/>
            <a:r>
              <a:rPr lang="en-US" altLang="zh-CN" sz="3400" b="1"/>
              <a:t>GB2312-80</a:t>
            </a:r>
            <a:r>
              <a:rPr lang="zh-CN" altLang="en-US" sz="3400" b="1"/>
              <a:t>的字符集及字符布局</a:t>
            </a:r>
            <a:endParaRPr lang="zh-CN" altLang="en-US" sz="3400" b="1"/>
          </a:p>
        </p:txBody>
      </p:sp>
      <p:sp>
        <p:nvSpPr>
          <p:cNvPr id="2" name="日期占位符 2"/>
          <p:cNvSpPr>
            <a:spLocks noGrp="1"/>
          </p:cNvSpPr>
          <p:nvPr>
            <p:ph type="dt" sz="half" idx="10"/>
          </p:nvPr>
        </p:nvSpPr>
        <p:spPr/>
        <p:txBody>
          <a:bodyPr/>
          <a:lstStyle/>
          <a:p>
            <a:pPr>
              <a:defRPr/>
            </a:pPr>
            <a:fld id="{41147C08-C3C0-4634-AADC-A1037E5BD4DD}" type="datetime1">
              <a:rPr lang="zh-CN" altLang="en-US" smtClean="0"/>
            </a:fld>
            <a:endParaRPr lang="en-US" altLang="zh-CN"/>
          </a:p>
        </p:txBody>
      </p:sp>
      <p:sp>
        <p:nvSpPr>
          <p:cNvPr id="1028" name="页脚占位符 3"/>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1029" name="灯片编号占位符 4"/>
          <p:cNvSpPr>
            <a:spLocks noGrp="1"/>
          </p:cNvSpPr>
          <p:nvPr>
            <p:ph type="sldNum" sz="quarter" idx="12"/>
          </p:nvPr>
        </p:nvSpPr>
        <p:spPr/>
        <p:txBody>
          <a:bodyPr/>
          <a:lstStyle/>
          <a:p>
            <a:pPr>
              <a:defRPr/>
            </a:pPr>
            <a:fld id="{E99EE928-D16D-4EFA-9A65-E594F8A4D604}" type="slidenum">
              <a:rPr lang="en-US" altLang="zh-CN" smtClean="0"/>
            </a:fld>
            <a:endParaRPr lang="en-US" altLang="zh-CN"/>
          </a:p>
        </p:txBody>
      </p:sp>
      <p:grpSp>
        <p:nvGrpSpPr>
          <p:cNvPr id="1031" name="Group 6"/>
          <p:cNvGrpSpPr/>
          <p:nvPr/>
        </p:nvGrpSpPr>
        <p:grpSpPr bwMode="auto">
          <a:xfrm>
            <a:off x="1095375" y="1412875"/>
            <a:ext cx="5334000" cy="4475163"/>
            <a:chOff x="1013" y="1021"/>
            <a:chExt cx="3552" cy="3019"/>
          </a:xfrm>
        </p:grpSpPr>
        <p:sp>
          <p:nvSpPr>
            <p:cNvPr id="1041" name="Rectangle 5"/>
            <p:cNvSpPr>
              <a:spLocks noChangeArrowheads="1"/>
            </p:cNvSpPr>
            <p:nvPr/>
          </p:nvSpPr>
          <p:spPr bwMode="auto">
            <a:xfrm>
              <a:off x="1013" y="1021"/>
              <a:ext cx="3552" cy="3019"/>
            </a:xfrm>
            <a:prstGeom prst="rect">
              <a:avLst/>
            </a:prstGeom>
            <a:solidFill>
              <a:srgbClr val="C0C0C0"/>
            </a:solidFill>
            <a:ln w="9525">
              <a:solidFill>
                <a:schemeClr val="tx1"/>
              </a:solidFill>
              <a:miter lim="800000"/>
            </a:ln>
          </p:spPr>
          <p:txBody>
            <a:bodyPr wrap="none" anchor="ctr"/>
            <a:lstStyle/>
            <a:p>
              <a:pPr algn="ctr"/>
              <a:endParaRPr lang="zh-CN" altLang="en-US"/>
            </a:p>
          </p:txBody>
        </p:sp>
        <p:graphicFrame>
          <p:nvGraphicFramePr>
            <p:cNvPr id="1026" name="Object 4"/>
            <p:cNvGraphicFramePr>
              <a:graphicFrameLocks noChangeAspect="1"/>
            </p:cNvGraphicFramePr>
            <p:nvPr/>
          </p:nvGraphicFramePr>
          <p:xfrm>
            <a:off x="1065" y="1056"/>
            <a:ext cx="3408" cy="2970"/>
          </p:xfrm>
          <a:graphic>
            <a:graphicData uri="http://schemas.openxmlformats.org/presentationml/2006/ole">
              <mc:AlternateContent xmlns:mc="http://schemas.openxmlformats.org/markup-compatibility/2006">
                <mc:Choice xmlns:v="urn:schemas-microsoft-com:vml" Requires="v">
                  <p:oleObj spid="_x0000_s152680" name="" r:id="rId1" imgW="2305685" imgH="2010410" progId="Word.Picture.8">
                    <p:embed/>
                  </p:oleObj>
                </mc:Choice>
                <mc:Fallback>
                  <p:oleObj name="" r:id="rId1" imgW="2305685" imgH="2010410" progId="Word.Picture.8">
                    <p:embed/>
                    <p:pic>
                      <p:nvPicPr>
                        <p:cNvPr id="0" name="图片 1526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 y="1056"/>
                          <a:ext cx="3408" cy="2970"/>
                        </a:xfrm>
                        <a:prstGeom prst="rect">
                          <a:avLst/>
                        </a:prstGeom>
                        <a:solidFill>
                          <a:srgbClr val="C0C0C0"/>
                        </a:solidFill>
                      </p:spPr>
                    </p:pic>
                  </p:oleObj>
                </mc:Fallback>
              </mc:AlternateContent>
            </a:graphicData>
          </a:graphic>
        </p:graphicFrame>
      </p:grpSp>
      <p:sp>
        <p:nvSpPr>
          <p:cNvPr id="1032" name="AutoShape 7"/>
          <p:cNvSpPr>
            <a:spLocks noChangeArrowheads="1"/>
          </p:cNvSpPr>
          <p:nvPr/>
        </p:nvSpPr>
        <p:spPr bwMode="auto">
          <a:xfrm>
            <a:off x="6802395" y="1019340"/>
            <a:ext cx="2304793" cy="2063750"/>
          </a:xfrm>
          <a:prstGeom prst="wedgeRoundRectCallout">
            <a:avLst>
              <a:gd name="adj1" fmla="val -97703"/>
              <a:gd name="adj2" fmla="val 36326"/>
              <a:gd name="adj3" fmla="val 16667"/>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spcBef>
                <a:spcPct val="20000"/>
              </a:spcBef>
            </a:pPr>
            <a:r>
              <a:rPr kumimoji="1" lang="zh-CN" altLang="en-US" sz="2000"/>
              <a:t>每一个汉字或符号有一个确定的位置，该位置的区号和位号就是这个汉字的“区位码”。</a:t>
            </a:r>
            <a:endParaRPr kumimoji="1" lang="zh-CN" altLang="en-US" sz="2000"/>
          </a:p>
        </p:txBody>
      </p:sp>
      <p:sp>
        <p:nvSpPr>
          <p:cNvPr id="1033" name="Text Box 8"/>
          <p:cNvSpPr txBox="1">
            <a:spLocks noChangeArrowheads="1"/>
          </p:cNvSpPr>
          <p:nvPr/>
        </p:nvSpPr>
        <p:spPr bwMode="auto">
          <a:xfrm>
            <a:off x="5056188" y="2601913"/>
            <a:ext cx="63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000" b="1">
                <a:solidFill>
                  <a:srgbClr val="FF0033"/>
                </a:solidFill>
              </a:rPr>
              <a:t>大</a:t>
            </a:r>
            <a:endParaRPr kumimoji="1" lang="zh-CN" altLang="en-US" sz="2000" b="1">
              <a:solidFill>
                <a:srgbClr val="FF0033"/>
              </a:solidFill>
            </a:endParaRPr>
          </a:p>
        </p:txBody>
      </p:sp>
      <p:grpSp>
        <p:nvGrpSpPr>
          <p:cNvPr id="1034" name="Group 16"/>
          <p:cNvGrpSpPr/>
          <p:nvPr/>
        </p:nvGrpSpPr>
        <p:grpSpPr bwMode="auto">
          <a:xfrm>
            <a:off x="169863" y="2606675"/>
            <a:ext cx="5054600" cy="366713"/>
            <a:chOff x="107" y="1983"/>
            <a:chExt cx="3184" cy="231"/>
          </a:xfrm>
        </p:grpSpPr>
        <p:sp>
          <p:nvSpPr>
            <p:cNvPr id="1039" name="Line 10"/>
            <p:cNvSpPr>
              <a:spLocks noChangeShapeType="1"/>
            </p:cNvSpPr>
            <p:nvPr/>
          </p:nvSpPr>
          <p:spPr bwMode="auto">
            <a:xfrm>
              <a:off x="641" y="2104"/>
              <a:ext cx="2650" cy="8"/>
            </a:xfrm>
            <a:prstGeom prst="line">
              <a:avLst/>
            </a:prstGeom>
            <a:noFill/>
            <a:ln w="9525">
              <a:solidFill>
                <a:srgbClr val="FF00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40" name="Text Box 11"/>
            <p:cNvSpPr txBox="1">
              <a:spLocks noChangeArrowheads="1"/>
            </p:cNvSpPr>
            <p:nvPr/>
          </p:nvSpPr>
          <p:spPr bwMode="auto">
            <a:xfrm>
              <a:off x="107" y="1983"/>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b="1">
                  <a:solidFill>
                    <a:srgbClr val="FF0033"/>
                  </a:solidFill>
                </a:rPr>
                <a:t>20(14h)</a:t>
              </a:r>
              <a:endParaRPr kumimoji="1" lang="en-US" altLang="zh-CN" b="1">
                <a:solidFill>
                  <a:srgbClr val="FF0033"/>
                </a:solidFill>
              </a:endParaRPr>
            </a:p>
          </p:txBody>
        </p:sp>
      </p:grpSp>
      <p:grpSp>
        <p:nvGrpSpPr>
          <p:cNvPr id="1035" name="Group 17"/>
          <p:cNvGrpSpPr/>
          <p:nvPr/>
        </p:nvGrpSpPr>
        <p:grpSpPr bwMode="auto">
          <a:xfrm>
            <a:off x="4864100" y="1065469"/>
            <a:ext cx="955675" cy="1642806"/>
            <a:chOff x="3064" y="861"/>
            <a:chExt cx="602" cy="1138"/>
          </a:xfrm>
        </p:grpSpPr>
        <p:sp>
          <p:nvSpPr>
            <p:cNvPr id="1037" name="Line 9"/>
            <p:cNvSpPr>
              <a:spLocks noChangeShapeType="1"/>
            </p:cNvSpPr>
            <p:nvPr/>
          </p:nvSpPr>
          <p:spPr bwMode="auto">
            <a:xfrm flipH="1">
              <a:off x="3386" y="1052"/>
              <a:ext cx="8" cy="947"/>
            </a:xfrm>
            <a:prstGeom prst="line">
              <a:avLst/>
            </a:prstGeom>
            <a:noFill/>
            <a:ln w="9525">
              <a:solidFill>
                <a:srgbClr val="FF00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38" name="Text Box 12"/>
            <p:cNvSpPr txBox="1">
              <a:spLocks noChangeArrowheads="1"/>
            </p:cNvSpPr>
            <p:nvPr/>
          </p:nvSpPr>
          <p:spPr bwMode="auto">
            <a:xfrm>
              <a:off x="3064" y="861"/>
              <a:ext cx="6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b="1" dirty="0">
                  <a:solidFill>
                    <a:srgbClr val="FF0033"/>
                  </a:solidFill>
                </a:rPr>
                <a:t>83(53h)</a:t>
              </a:r>
              <a:endParaRPr kumimoji="1" lang="en-US" altLang="zh-CN" b="1" dirty="0">
                <a:solidFill>
                  <a:srgbClr val="FF0033"/>
                </a:solidFill>
              </a:endParaRPr>
            </a:p>
          </p:txBody>
        </p:sp>
      </p:grpSp>
      <p:sp>
        <p:nvSpPr>
          <p:cNvPr id="1036" name="AutoShape 13"/>
          <p:cNvSpPr>
            <a:spLocks noChangeArrowheads="1"/>
          </p:cNvSpPr>
          <p:nvPr/>
        </p:nvSpPr>
        <p:spPr bwMode="auto">
          <a:xfrm>
            <a:off x="6291220" y="3284984"/>
            <a:ext cx="2885806" cy="3573016"/>
          </a:xfrm>
          <a:prstGeom prst="wedgeRoundRectCallout">
            <a:avLst>
              <a:gd name="adj1" fmla="val -78962"/>
              <a:gd name="adj2" fmla="val -56250"/>
              <a:gd name="adj3" fmla="val 16667"/>
            </a:avLst>
          </a:prstGeom>
          <a:solidFill>
            <a:schemeClr val="accent1"/>
          </a:solidFill>
          <a:ln w="9525">
            <a:solidFill>
              <a:schemeClr val="tx1"/>
            </a:solidFill>
            <a:miter lim="800000"/>
          </a:ln>
        </p:spPr>
        <p:txBody>
          <a:bodyPr/>
          <a:lstStyle/>
          <a:p>
            <a:pPr eaLnBrk="0" hangingPunct="0">
              <a:spcBef>
                <a:spcPct val="20000"/>
              </a:spcBef>
            </a:pPr>
            <a:r>
              <a:rPr kumimoji="1" lang="zh-CN" altLang="en-US" dirty="0"/>
              <a:t>区位码是</a:t>
            </a:r>
            <a:r>
              <a:rPr kumimoji="1" lang="en-US" altLang="zh-CN" dirty="0"/>
              <a:t>2083</a:t>
            </a:r>
            <a:r>
              <a:rPr kumimoji="1" lang="zh-CN" altLang="en-US" dirty="0"/>
              <a:t>，即 </a:t>
            </a:r>
            <a:r>
              <a:rPr kumimoji="1" lang="en-US" altLang="zh-CN" dirty="0"/>
              <a:t>0001 0100</a:t>
            </a:r>
            <a:r>
              <a:rPr kumimoji="1" lang="zh-CN" altLang="en-US" dirty="0"/>
              <a:t>，</a:t>
            </a:r>
            <a:r>
              <a:rPr kumimoji="1" lang="en-US" altLang="zh-CN" dirty="0"/>
              <a:t>0101 0011</a:t>
            </a:r>
            <a:endParaRPr kumimoji="1" lang="en-US" altLang="zh-CN" dirty="0"/>
          </a:p>
          <a:p>
            <a:pPr eaLnBrk="0" hangingPunct="0">
              <a:spcBef>
                <a:spcPct val="20000"/>
              </a:spcBef>
            </a:pPr>
            <a:r>
              <a:rPr kumimoji="1" lang="en-US" altLang="zh-CN" dirty="0"/>
              <a:t>16</a:t>
            </a:r>
            <a:r>
              <a:rPr kumimoji="1" lang="zh-CN" altLang="en-US" dirty="0"/>
              <a:t>进制表示为</a:t>
            </a:r>
            <a:r>
              <a:rPr kumimoji="1" lang="en-US" altLang="zh-CN" dirty="0"/>
              <a:t>14 53H</a:t>
            </a:r>
            <a:r>
              <a:rPr kumimoji="1" lang="zh-CN" altLang="en-US" dirty="0"/>
              <a:t>。</a:t>
            </a:r>
            <a:endParaRPr kumimoji="1" lang="en-US" altLang="zh-CN" dirty="0"/>
          </a:p>
          <a:p>
            <a:pPr eaLnBrk="0" hangingPunct="0">
              <a:spcBef>
                <a:spcPct val="20000"/>
              </a:spcBef>
            </a:pPr>
            <a:r>
              <a:rPr kumimoji="1" lang="zh-CN" altLang="en-US" dirty="0"/>
              <a:t>汉字国标码，为了避免</a:t>
            </a:r>
            <a:r>
              <a:rPr kumimoji="1" lang="en-US" altLang="zh-CN" dirty="0"/>
              <a:t>ASCII</a:t>
            </a:r>
            <a:r>
              <a:rPr kumimoji="1" lang="zh-CN" altLang="en-US" dirty="0"/>
              <a:t>码的控制符歧义，每个字节加</a:t>
            </a:r>
            <a:r>
              <a:rPr kumimoji="1" lang="en-US" altLang="zh-CN" dirty="0"/>
              <a:t>2020H</a:t>
            </a:r>
            <a:r>
              <a:rPr kumimoji="1" lang="zh-CN" altLang="en-US" dirty="0"/>
              <a:t>，则国标码为“</a:t>
            </a:r>
            <a:r>
              <a:rPr kumimoji="1" lang="en-US" altLang="zh-CN" dirty="0"/>
              <a:t>34 73H</a:t>
            </a:r>
            <a:r>
              <a:rPr kumimoji="1" lang="zh-CN" altLang="en-US" dirty="0"/>
              <a:t>”</a:t>
            </a:r>
            <a:endParaRPr kumimoji="1" lang="en-US" altLang="zh-CN" dirty="0"/>
          </a:p>
          <a:p>
            <a:pPr eaLnBrk="0" hangingPunct="0">
              <a:spcBef>
                <a:spcPct val="20000"/>
              </a:spcBef>
            </a:pPr>
            <a:r>
              <a:rPr kumimoji="1" lang="zh-CN" altLang="en-US" dirty="0"/>
              <a:t>汉字机内码，则为了区别</a:t>
            </a:r>
            <a:r>
              <a:rPr kumimoji="1" lang="en-US" altLang="zh-CN" dirty="0"/>
              <a:t>ASCII</a:t>
            </a:r>
            <a:r>
              <a:rPr kumimoji="1" lang="zh-CN" altLang="en-US" dirty="0"/>
              <a:t>码，每个字节最高位强制为</a:t>
            </a:r>
            <a:r>
              <a:rPr kumimoji="1" lang="en-US" altLang="zh-CN" dirty="0"/>
              <a:t>1</a:t>
            </a:r>
            <a:r>
              <a:rPr kumimoji="1" lang="zh-CN" altLang="en-US" dirty="0"/>
              <a:t>，</a:t>
            </a:r>
            <a:endParaRPr kumimoji="1" lang="en-US" altLang="zh-CN" dirty="0"/>
          </a:p>
          <a:p>
            <a:pPr eaLnBrk="0" hangingPunct="0">
              <a:spcBef>
                <a:spcPct val="20000"/>
              </a:spcBef>
            </a:pPr>
            <a:r>
              <a:rPr kumimoji="1" lang="zh-CN" altLang="en-US" dirty="0"/>
              <a:t>则机内码为“</a:t>
            </a:r>
            <a:r>
              <a:rPr kumimoji="1" lang="en-US" altLang="zh-CN" dirty="0"/>
              <a:t>B4F3H</a:t>
            </a:r>
            <a:r>
              <a:rPr kumimoji="1" lang="zh-CN" altLang="en-US" dirty="0"/>
              <a:t>”</a:t>
            </a:r>
            <a:endParaRPr kumimoji="1" lang="en-US" altLang="zh-CN" dirty="0"/>
          </a:p>
          <a:p>
            <a:pPr eaLnBrk="0" hangingPunct="0">
              <a:spcBef>
                <a:spcPct val="20000"/>
              </a:spcBef>
            </a:pPr>
            <a:endParaRPr kumimoji="1"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P spid="103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t>动作、条件和状态的编码</a:t>
            </a:r>
            <a:endParaRPr lang="zh-CN" altLang="en-US" dirty="0"/>
          </a:p>
        </p:txBody>
      </p:sp>
      <p:sp>
        <p:nvSpPr>
          <p:cNvPr id="43013" name="内容占位符 6"/>
          <p:cNvSpPr>
            <a:spLocks noGrp="1"/>
          </p:cNvSpPr>
          <p:nvPr>
            <p:ph idx="1"/>
          </p:nvPr>
        </p:nvSpPr>
        <p:spPr>
          <a:xfrm>
            <a:off x="457200" y="1239838"/>
            <a:ext cx="8543925" cy="5094287"/>
          </a:xfrm>
        </p:spPr>
        <p:txBody>
          <a:bodyPr/>
          <a:lstStyle/>
          <a:p>
            <a:r>
              <a:rPr lang="zh-CN" altLang="en-US" sz="2800" dirty="0"/>
              <a:t>数字系统中，将位串用于控制动作、标识条件、表示硬件的状态等。</a:t>
            </a:r>
            <a:endParaRPr lang="en-US" altLang="zh-CN" sz="2800" dirty="0"/>
          </a:p>
          <a:p>
            <a:pPr lvl="1"/>
            <a:r>
              <a:rPr lang="zh-CN" altLang="en-US" sz="2400" dirty="0"/>
              <a:t>编码方法有很多种：二进制编码、</a:t>
            </a:r>
            <a:r>
              <a:rPr lang="en-US" altLang="zh-CN" sz="2400" dirty="0"/>
              <a:t>1-1</a:t>
            </a:r>
            <a:r>
              <a:rPr lang="zh-CN" altLang="en-US" sz="2400" dirty="0"/>
              <a:t>编码。</a:t>
            </a:r>
            <a:endParaRPr lang="en-US" altLang="zh-CN" sz="2400" dirty="0"/>
          </a:p>
          <a:p>
            <a:pPr lvl="1"/>
            <a:r>
              <a:rPr lang="zh-CN" altLang="en-US" sz="2400" dirty="0"/>
              <a:t>处理逻辑：状态的判定、动作的解码等。</a:t>
            </a:r>
            <a:endParaRPr lang="en-US" altLang="zh-CN" sz="2400" dirty="0"/>
          </a:p>
          <a:p>
            <a:pPr lvl="1"/>
            <a:r>
              <a:rPr lang="zh-CN" altLang="en-US" sz="2400" dirty="0">
                <a:latin typeface="Times New Roman" panose="02020603050405020304" pitchFamily="18" charset="0"/>
              </a:rPr>
              <a:t>使用 </a:t>
            </a:r>
            <a:r>
              <a:rPr lang="en-US" altLang="zh-CN" sz="2400" i="1" dirty="0">
                <a:latin typeface="Times New Roman" panose="02020603050405020304" pitchFamily="18" charset="0"/>
              </a:rPr>
              <a:t>b </a:t>
            </a:r>
            <a:r>
              <a:rPr lang="zh-CN" altLang="en-US" sz="2400" dirty="0">
                <a:latin typeface="Times New Roman" panose="02020603050405020304" pitchFamily="18" charset="0"/>
              </a:rPr>
              <a:t>位二进制编码来表示 </a:t>
            </a:r>
            <a:r>
              <a:rPr lang="en-US" altLang="zh-CN" sz="2400" i="1" dirty="0">
                <a:latin typeface="Times New Roman" panose="02020603050405020304" pitchFamily="18" charset="0"/>
              </a:rPr>
              <a:t>n </a:t>
            </a:r>
            <a:r>
              <a:rPr lang="zh-CN" altLang="en-US" sz="2400" dirty="0">
                <a:latin typeface="Times New Roman" panose="02020603050405020304" pitchFamily="18" charset="0"/>
              </a:rPr>
              <a:t>个</a:t>
            </a:r>
            <a:r>
              <a:rPr lang="zh-CN" altLang="en-US" sz="2400" dirty="0"/>
              <a:t>不同状态</a:t>
            </a:r>
            <a:endParaRPr lang="zh-CN" altLang="en-US" sz="2400" dirty="0"/>
          </a:p>
          <a:p>
            <a:pPr lvl="1"/>
            <a:endParaRPr lang="en-US" altLang="zh-CN" sz="2400" dirty="0"/>
          </a:p>
          <a:p>
            <a:r>
              <a:rPr lang="zh-CN" altLang="en-US" sz="2800" dirty="0"/>
              <a:t>例如：交通信号灯的状态编码。</a:t>
            </a:r>
            <a:endParaRPr lang="zh-CN" altLang="en-US" sz="2800" dirty="0"/>
          </a:p>
        </p:txBody>
      </p:sp>
      <p:sp>
        <p:nvSpPr>
          <p:cNvPr id="7" name="日期占位符 6"/>
          <p:cNvSpPr>
            <a:spLocks noGrp="1"/>
          </p:cNvSpPr>
          <p:nvPr>
            <p:ph type="dt" sz="half" idx="10"/>
          </p:nvPr>
        </p:nvSpPr>
        <p:spPr/>
        <p:txBody>
          <a:bodyPr/>
          <a:lstStyle/>
          <a:p>
            <a:pPr>
              <a:defRPr/>
            </a:pPr>
            <a:fld id="{0C4282E8-DFF3-4969-BF0A-70A47A3B8BF1}" type="datetime1">
              <a:rPr lang="zh-CN" altLang="en-US" smtClean="0"/>
            </a:fld>
            <a:endParaRPr lang="en-US" altLang="zh-CN"/>
          </a:p>
        </p:txBody>
      </p:sp>
      <p:sp>
        <p:nvSpPr>
          <p:cNvPr id="43011"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43012" name="灯片编号占位符 5"/>
          <p:cNvSpPr>
            <a:spLocks noGrp="1"/>
          </p:cNvSpPr>
          <p:nvPr>
            <p:ph type="sldNum" sz="quarter" idx="12"/>
          </p:nvPr>
        </p:nvSpPr>
        <p:spPr>
          <a:noFill/>
        </p:spPr>
        <p:txBody>
          <a:bodyPr/>
          <a:lstStyle/>
          <a:p>
            <a:fld id="{FE005F64-98F1-4135-BC09-8A3655325CC4}" type="slidenum">
              <a:rPr lang="en-US" altLang="zh-CN" smtClean="0">
                <a:ea typeface="宋体" panose="02010600030101010101" pitchFamily="2" charset="-122"/>
              </a:rPr>
            </a:fld>
            <a:endParaRPr lang="en-US" altLang="zh-CN">
              <a:ea typeface="宋体" panose="02010600030101010101" pitchFamily="2" charset="-122"/>
            </a:endParaRPr>
          </a:p>
        </p:txBody>
      </p:sp>
      <p:graphicFrame>
        <p:nvGraphicFramePr>
          <p:cNvPr id="112643" name="Object 3"/>
          <p:cNvGraphicFramePr>
            <a:graphicFrameLocks noChangeAspect="1"/>
          </p:cNvGraphicFramePr>
          <p:nvPr/>
        </p:nvGraphicFramePr>
        <p:xfrm>
          <a:off x="2590800" y="3500438"/>
          <a:ext cx="3429000" cy="431270"/>
        </p:xfrm>
        <a:graphic>
          <a:graphicData uri="http://schemas.openxmlformats.org/presentationml/2006/ole">
            <mc:AlternateContent xmlns:mc="http://schemas.openxmlformats.org/markup-compatibility/2006">
              <mc:Choice xmlns:v="urn:schemas-microsoft-com:vml" Requires="v">
                <p:oleObj spid="_x0000_s153702" name="Equation" r:id="rId1" imgW="46736000" imgH="7721600" progId="Equation.3">
                  <p:embed/>
                </p:oleObj>
              </mc:Choice>
              <mc:Fallback>
                <p:oleObj name="Equation" r:id="rId1" imgW="46736000" imgH="7721600" progId="Equation.3">
                  <p:embed/>
                  <p:pic>
                    <p:nvPicPr>
                      <p:cNvPr id="0" name="图片 153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00438"/>
                        <a:ext cx="3429000" cy="431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644" name="Picture 4"/>
          <p:cNvPicPr>
            <a:picLocks noChangeAspect="1" noChangeArrowheads="1"/>
          </p:cNvPicPr>
          <p:nvPr/>
        </p:nvPicPr>
        <p:blipFill>
          <a:blip r:embed="rId3" cstate="print"/>
          <a:srcRect/>
          <a:stretch>
            <a:fillRect/>
          </a:stretch>
        </p:blipFill>
        <p:spPr bwMode="auto">
          <a:xfrm>
            <a:off x="457200" y="4008521"/>
            <a:ext cx="8277225" cy="2849479"/>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格雷码（</a:t>
            </a:r>
            <a:r>
              <a:rPr lang="en-US" altLang="zh-CN" dirty="0"/>
              <a:t>Gray Code</a:t>
            </a:r>
            <a:r>
              <a:rPr lang="zh-CN" altLang="en-US" dirty="0"/>
              <a:t>）</a:t>
            </a:r>
            <a:endParaRPr lang="zh-CN" altLang="en-US" dirty="0"/>
          </a:p>
        </p:txBody>
      </p:sp>
      <p:sp>
        <p:nvSpPr>
          <p:cNvPr id="38915" name="内容占位符 2"/>
          <p:cNvSpPr>
            <a:spLocks noGrp="1"/>
          </p:cNvSpPr>
          <p:nvPr>
            <p:ph idx="1"/>
          </p:nvPr>
        </p:nvSpPr>
        <p:spPr>
          <a:xfrm>
            <a:off x="457200" y="1239839"/>
            <a:ext cx="4834880" cy="4709441"/>
          </a:xfrm>
        </p:spPr>
        <p:txBody>
          <a:bodyPr/>
          <a:lstStyle/>
          <a:p>
            <a:pPr marL="514350" indent="-514350"/>
            <a:r>
              <a:rPr lang="zh-CN" altLang="en-US" dirty="0"/>
              <a:t>机械编码盘：</a:t>
            </a:r>
            <a:endParaRPr lang="en-US" altLang="zh-CN" dirty="0"/>
          </a:p>
          <a:p>
            <a:pPr marL="863600" lvl="1" indent="-514350"/>
            <a:r>
              <a:rPr lang="zh-CN" altLang="en-US" dirty="0"/>
              <a:t>根据盘的旋转位置，触电产生</a:t>
            </a:r>
            <a:r>
              <a:rPr lang="en-US" altLang="zh-CN" dirty="0"/>
              <a:t>3</a:t>
            </a:r>
            <a:r>
              <a:rPr lang="zh-CN" altLang="en-US" dirty="0"/>
              <a:t>位二进制编码</a:t>
            </a:r>
            <a:endParaRPr lang="en-US" altLang="zh-CN" dirty="0"/>
          </a:p>
          <a:p>
            <a:pPr marL="863600" lvl="1" indent="-514350"/>
            <a:r>
              <a:rPr lang="zh-CN" altLang="en-US" dirty="0"/>
              <a:t>相邻编码有多位不同。</a:t>
            </a:r>
            <a:endParaRPr lang="en-US" altLang="zh-CN" dirty="0"/>
          </a:p>
          <a:p>
            <a:pPr marL="863600" lvl="1" indent="-514350"/>
            <a:endParaRPr lang="en-US" altLang="zh-CN" dirty="0"/>
          </a:p>
          <a:p>
            <a:pPr marL="514350" indent="-514350"/>
            <a:r>
              <a:rPr lang="zh-CN" altLang="en-US" sz="2800" dirty="0"/>
              <a:t>通过设计数字编码使得每对连续的码字之间</a:t>
            </a:r>
            <a:r>
              <a:rPr lang="zh-CN" altLang="en-US" sz="2800" b="1" dirty="0">
                <a:solidFill>
                  <a:srgbClr val="FF0000"/>
                </a:solidFill>
              </a:rPr>
              <a:t>只有一个数位不同</a:t>
            </a:r>
            <a:r>
              <a:rPr lang="zh-CN" altLang="en-US" sz="2800" dirty="0"/>
              <a:t>，这样的编码叫做格雷码（</a:t>
            </a:r>
            <a:r>
              <a:rPr lang="zh-CN" altLang="en-US" sz="2800" b="1" dirty="0">
                <a:solidFill>
                  <a:srgbClr val="FF0000"/>
                </a:solidFill>
              </a:rPr>
              <a:t>循环码</a:t>
            </a:r>
            <a:r>
              <a:rPr lang="zh-CN" altLang="en-US" sz="2800" dirty="0"/>
              <a:t>）。</a:t>
            </a:r>
            <a:endParaRPr lang="en-US" altLang="zh-CN" sz="2800" dirty="0"/>
          </a:p>
        </p:txBody>
      </p:sp>
      <p:sp>
        <p:nvSpPr>
          <p:cNvPr id="8" name="日期占位符 7"/>
          <p:cNvSpPr>
            <a:spLocks noGrp="1"/>
          </p:cNvSpPr>
          <p:nvPr>
            <p:ph type="dt" sz="half" idx="10"/>
          </p:nvPr>
        </p:nvSpPr>
        <p:spPr/>
        <p:txBody>
          <a:bodyPr/>
          <a:lstStyle/>
          <a:p>
            <a:pPr>
              <a:defRPr/>
            </a:pPr>
            <a:fld id="{603754F1-EA6C-4CB6-9D28-E9A5D765D871}" type="datetime1">
              <a:rPr lang="zh-CN" altLang="en-US" smtClean="0"/>
            </a:fld>
            <a:endParaRPr lang="en-US" altLang="zh-CN"/>
          </a:p>
        </p:txBody>
      </p:sp>
      <p:sp>
        <p:nvSpPr>
          <p:cNvPr id="38916"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38917" name="灯片编号占位符 5"/>
          <p:cNvSpPr>
            <a:spLocks noGrp="1"/>
          </p:cNvSpPr>
          <p:nvPr>
            <p:ph type="sldNum" sz="quarter" idx="12"/>
          </p:nvPr>
        </p:nvSpPr>
        <p:spPr>
          <a:noFill/>
        </p:spPr>
        <p:txBody>
          <a:bodyPr/>
          <a:lstStyle/>
          <a:p>
            <a:fld id="{CE889889-C89E-44C8-ADBB-685A67654908}"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38919" name="Picture 3"/>
          <p:cNvPicPr>
            <a:picLocks noChangeAspect="1" noChangeArrowheads="1"/>
          </p:cNvPicPr>
          <p:nvPr/>
        </p:nvPicPr>
        <p:blipFill>
          <a:blip r:embed="rId1" cstate="print"/>
          <a:srcRect/>
          <a:stretch>
            <a:fillRect/>
          </a:stretch>
        </p:blipFill>
        <p:spPr bwMode="auto">
          <a:xfrm>
            <a:off x="5220072" y="3586634"/>
            <a:ext cx="3644133" cy="2506662"/>
          </a:xfrm>
          <a:prstGeom prst="rect">
            <a:avLst/>
          </a:prstGeom>
          <a:noFill/>
          <a:ln w="9525">
            <a:noFill/>
            <a:miter lim="800000"/>
            <a:headEnd/>
            <a:tailEnd/>
          </a:ln>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1187297"/>
            <a:ext cx="3644133" cy="2428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 calcmode="lin" valueType="num">
                                      <p:cBhvr additive="base">
                                        <p:cTn id="7"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919"/>
                                        </p:tgtEl>
                                        <p:attrNameLst>
                                          <p:attrName>style.visibility</p:attrName>
                                        </p:attrNameLst>
                                      </p:cBhvr>
                                      <p:to>
                                        <p:strVal val="visible"/>
                                      </p:to>
                                    </p:set>
                                    <p:animEffect transition="in" filter="barn(inVertical)">
                                      <p:cBhvr>
                                        <p:cTn id="13"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格雷码（</a:t>
            </a:r>
            <a:r>
              <a:rPr lang="en-US" altLang="zh-CN" dirty="0"/>
              <a:t>Gray Code</a:t>
            </a:r>
            <a:r>
              <a:rPr lang="zh-CN" altLang="en-US" dirty="0"/>
              <a:t>）</a:t>
            </a:r>
            <a:endParaRPr lang="zh-CN" altLang="en-US" dirty="0"/>
          </a:p>
        </p:txBody>
      </p:sp>
      <p:sp>
        <p:nvSpPr>
          <p:cNvPr id="3" name="内容占位符 2"/>
          <p:cNvSpPr>
            <a:spLocks noGrp="1"/>
          </p:cNvSpPr>
          <p:nvPr>
            <p:ph idx="1"/>
          </p:nvPr>
        </p:nvSpPr>
        <p:spPr/>
        <p:txBody>
          <a:bodyPr/>
          <a:lstStyle/>
          <a:p>
            <a:pPr marL="514350" indent="-514350"/>
            <a:r>
              <a:rPr lang="zh-CN" altLang="en-US" sz="2800" dirty="0"/>
              <a:t>特性：</a:t>
            </a:r>
            <a:endParaRPr lang="en-US" altLang="zh-CN" sz="2800" dirty="0"/>
          </a:p>
          <a:p>
            <a:pPr marL="800100" lvl="1" indent="-342900">
              <a:lnSpc>
                <a:spcPct val="90000"/>
              </a:lnSpc>
            </a:pPr>
            <a:r>
              <a:rPr lang="zh-CN" altLang="en-US" sz="2400" dirty="0"/>
              <a:t>单位距离特性：任何相邻两个码字只有一位不同，其它位相同。</a:t>
            </a:r>
            <a:endParaRPr lang="en-US" altLang="zh-CN" sz="2400" dirty="0"/>
          </a:p>
          <a:p>
            <a:pPr marL="720090" lvl="1" indent="0">
              <a:spcBef>
                <a:spcPts val="0"/>
              </a:spcBef>
            </a:pPr>
            <a:r>
              <a:rPr lang="zh-CN" altLang="en-US" sz="2400" b="1" dirty="0">
                <a:solidFill>
                  <a:srgbClr val="FF0000"/>
                </a:solidFill>
              </a:rPr>
              <a:t>循环</a:t>
            </a:r>
            <a:r>
              <a:rPr lang="zh-CN" altLang="en-US" sz="2400" dirty="0"/>
              <a:t>特性：且</a:t>
            </a:r>
            <a:r>
              <a:rPr lang="en-US" altLang="zh-CN" sz="2400" dirty="0">
                <a:latin typeface="Times New Roman" panose="02020603050405020304" pitchFamily="18" charset="0"/>
              </a:rPr>
              <a:t>0</a:t>
            </a:r>
            <a:r>
              <a:rPr lang="zh-CN" altLang="en-US" sz="2400" dirty="0"/>
              <a:t>和</a:t>
            </a:r>
            <a:r>
              <a:rPr lang="en-US" altLang="zh-CN" sz="2400" dirty="0">
                <a:latin typeface="Times New Roman" panose="02020603050405020304" pitchFamily="18" charset="0"/>
              </a:rPr>
              <a:t>(2</a:t>
            </a:r>
            <a:r>
              <a:rPr lang="en-US" altLang="zh-CN" sz="2400" i="1" baseline="30000" dirty="0">
                <a:latin typeface="Times New Roman" panose="02020603050405020304" pitchFamily="18" charset="0"/>
              </a:rPr>
              <a:t>n</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zh-CN" altLang="en-US" sz="2400" dirty="0"/>
              <a:t>也“相邻”。</a:t>
            </a:r>
            <a:endParaRPr lang="zh-CN" altLang="en-US" sz="2400" dirty="0"/>
          </a:p>
          <a:p>
            <a:pPr marL="720090" lvl="1" indent="0">
              <a:spcBef>
                <a:spcPts val="0"/>
              </a:spcBef>
            </a:pPr>
            <a:r>
              <a:rPr lang="zh-CN" altLang="en-US" sz="2400" b="1" dirty="0">
                <a:solidFill>
                  <a:srgbClr val="FF0000"/>
                </a:solidFill>
              </a:rPr>
              <a:t>反射</a:t>
            </a:r>
            <a:r>
              <a:rPr lang="zh-CN" altLang="en-US" sz="2400" dirty="0"/>
              <a:t>特性：若以高位</a:t>
            </a:r>
            <a:r>
              <a:rPr lang="en-US" altLang="zh-CN" sz="2400" dirty="0">
                <a:latin typeface="Times New Roman" panose="02020603050405020304" pitchFamily="18" charset="0"/>
              </a:rPr>
              <a:t>0</a:t>
            </a:r>
            <a:r>
              <a:rPr lang="zh-CN" altLang="en-US" sz="2400" dirty="0"/>
              <a:t>和</a:t>
            </a:r>
            <a:r>
              <a:rPr lang="en-US" altLang="zh-CN" sz="2400" dirty="0">
                <a:latin typeface="Times New Roman" panose="02020603050405020304" pitchFamily="18" charset="0"/>
              </a:rPr>
              <a:t>1</a:t>
            </a:r>
            <a:r>
              <a:rPr lang="zh-CN" altLang="en-US" sz="2400" dirty="0"/>
              <a:t>的交界为轴，低位的代码是轴对称的；</a:t>
            </a:r>
            <a:endParaRPr lang="en-US" altLang="zh-CN" sz="2400" dirty="0"/>
          </a:p>
          <a:p>
            <a:pPr marL="514350" indent="-514350"/>
            <a:r>
              <a:rPr lang="zh-CN" altLang="en-US" sz="2800" dirty="0"/>
              <a:t>产生格雷码的两种方法：</a:t>
            </a:r>
            <a:endParaRPr lang="en-US" altLang="zh-CN" sz="2800" dirty="0"/>
          </a:p>
          <a:p>
            <a:pPr marL="349250" lvl="1" indent="0">
              <a:buNone/>
            </a:pPr>
            <a:r>
              <a:rPr lang="en-US" altLang="zh-CN" sz="2400" dirty="0"/>
              <a:t>1</a:t>
            </a:r>
            <a:r>
              <a:rPr lang="zh-CN" altLang="en-US" sz="2400" dirty="0"/>
              <a:t>：基于反射码的原理</a:t>
            </a:r>
            <a:endParaRPr lang="en-US" altLang="zh-CN" sz="2400" dirty="0"/>
          </a:p>
          <a:p>
            <a:pPr marL="349250" lvl="1" indent="0">
              <a:buNone/>
            </a:pPr>
            <a:r>
              <a:rPr lang="en-US" altLang="zh-CN" sz="2400" dirty="0"/>
              <a:t>2</a:t>
            </a:r>
            <a:r>
              <a:rPr lang="zh-CN" altLang="en-US" sz="2400" dirty="0"/>
              <a:t>：利用二进制转换</a:t>
            </a:r>
            <a:endParaRPr lang="en-US" altLang="zh-CN" sz="2400" dirty="0"/>
          </a:p>
          <a:p>
            <a:pPr marL="1158875" lvl="2" indent="-514350"/>
            <a:r>
              <a:rPr lang="en-US" altLang="zh-CN" sz="2400" dirty="0"/>
              <a:t>N</a:t>
            </a:r>
            <a:r>
              <a:rPr lang="zh-CN" altLang="en-US" sz="2400" dirty="0"/>
              <a:t>位二进制数字</a:t>
            </a:r>
            <a:r>
              <a:rPr lang="zh-CN" altLang="en-US" sz="2400" dirty="0">
                <a:solidFill>
                  <a:srgbClr val="FF0000"/>
                </a:solidFill>
              </a:rPr>
              <a:t>从右向左</a:t>
            </a:r>
            <a:r>
              <a:rPr lang="zh-CN" altLang="en-US" sz="2400" dirty="0"/>
              <a:t>，从</a:t>
            </a:r>
            <a:r>
              <a:rPr lang="en-US" altLang="zh-CN" sz="2400" dirty="0"/>
              <a:t>0</a:t>
            </a:r>
            <a:r>
              <a:rPr lang="zh-CN" altLang="en-US" sz="2400" dirty="0"/>
              <a:t>到</a:t>
            </a:r>
            <a:r>
              <a:rPr lang="en-US" altLang="zh-CN" sz="2400" dirty="0"/>
              <a:t>n-1</a:t>
            </a:r>
            <a:r>
              <a:rPr lang="zh-CN" altLang="en-US" sz="2400" dirty="0"/>
              <a:t>编号；</a:t>
            </a:r>
            <a:endParaRPr lang="en-US" altLang="zh-CN" sz="2400" dirty="0"/>
          </a:p>
          <a:p>
            <a:pPr marL="1158875" lvl="2" indent="-514350"/>
            <a:r>
              <a:rPr lang="zh-CN" altLang="en-US" sz="2400" dirty="0"/>
              <a:t>如果第</a:t>
            </a:r>
            <a:r>
              <a:rPr lang="en-US" altLang="zh-CN" sz="2400" dirty="0" err="1"/>
              <a:t>i</a:t>
            </a:r>
            <a:r>
              <a:rPr lang="zh-CN" altLang="en-US" sz="2400" dirty="0"/>
              <a:t>位和第</a:t>
            </a:r>
            <a:r>
              <a:rPr lang="en-US" altLang="zh-CN" sz="2400" dirty="0"/>
              <a:t>i+1</a:t>
            </a:r>
            <a:r>
              <a:rPr lang="zh-CN" altLang="en-US" sz="2400" dirty="0"/>
              <a:t>位相同，则对应格雷码的第</a:t>
            </a:r>
            <a:r>
              <a:rPr lang="en-US" altLang="zh-CN" sz="2400" dirty="0" err="1"/>
              <a:t>i</a:t>
            </a:r>
            <a:r>
              <a:rPr lang="zh-CN" altLang="en-US" sz="2400" dirty="0"/>
              <a:t>位为</a:t>
            </a:r>
            <a:r>
              <a:rPr lang="en-US" altLang="zh-CN" sz="2400" dirty="0"/>
              <a:t>0</a:t>
            </a:r>
            <a:r>
              <a:rPr lang="zh-CN" altLang="en-US" sz="2400" dirty="0"/>
              <a:t>，否则为</a:t>
            </a:r>
            <a:r>
              <a:rPr lang="en-US" altLang="zh-CN" sz="2400" dirty="0"/>
              <a:t>1</a:t>
            </a:r>
            <a:r>
              <a:rPr lang="zh-CN" altLang="en-US" sz="2400" dirty="0"/>
              <a:t>。</a:t>
            </a:r>
            <a:endParaRPr lang="en-US" altLang="zh-CN" sz="2400" dirty="0"/>
          </a:p>
          <a:p>
            <a:endParaRPr lang="zh-CN" altLang="en-US" dirty="0"/>
          </a:p>
        </p:txBody>
      </p:sp>
      <p:sp>
        <p:nvSpPr>
          <p:cNvPr id="4" name="日期占位符 3"/>
          <p:cNvSpPr>
            <a:spLocks noGrp="1"/>
          </p:cNvSpPr>
          <p:nvPr>
            <p:ph type="dt" sz="half" idx="10"/>
          </p:nvPr>
        </p:nvSpPr>
        <p:spPr/>
        <p:txBody>
          <a:bodyPr/>
          <a:lstStyle/>
          <a:p>
            <a:pPr>
              <a:defRPr/>
            </a:pPr>
            <a:fld id="{BEBEDAF7-D141-461B-8287-D3AB6F91E274}"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zh-CN" sz="3600" dirty="0"/>
              <a:t>Gray Code(</a:t>
            </a:r>
            <a:r>
              <a:rPr lang="zh-CN" altLang="en-US" sz="3600" dirty="0"/>
              <a:t>格雷码</a:t>
            </a:r>
            <a:r>
              <a:rPr lang="en-US" altLang="zh-CN" sz="3600" dirty="0"/>
              <a:t>)</a:t>
            </a:r>
            <a:endParaRPr lang="en-US" altLang="zh-CN" sz="3600" dirty="0">
              <a:latin typeface="宋体" panose="02010600030101010101" pitchFamily="2" charset="-122"/>
            </a:endParaRPr>
          </a:p>
        </p:txBody>
      </p:sp>
      <p:sp>
        <p:nvSpPr>
          <p:cNvPr id="129027" name="Rectangle 3"/>
          <p:cNvSpPr>
            <a:spLocks noGrp="1" noChangeArrowheads="1"/>
          </p:cNvSpPr>
          <p:nvPr>
            <p:ph sz="half" idx="1"/>
          </p:nvPr>
        </p:nvSpPr>
        <p:spPr>
          <a:xfrm>
            <a:off x="584993" y="1277937"/>
            <a:ext cx="8451503" cy="1894432"/>
          </a:xfrm>
        </p:spPr>
        <p:txBody>
          <a:bodyPr/>
          <a:lstStyle/>
          <a:p>
            <a:pPr marL="914400" lvl="1" indent="-457200" eaLnBrk="1" hangingPunct="1"/>
            <a:r>
              <a:rPr lang="zh-CN" altLang="en-US" dirty="0">
                <a:solidFill>
                  <a:srgbClr val="FF0000"/>
                </a:solidFill>
              </a:rPr>
              <a:t>利用</a:t>
            </a:r>
            <a:r>
              <a:rPr lang="en-US" altLang="zh-CN" dirty="0">
                <a:solidFill>
                  <a:srgbClr val="FF0000"/>
                </a:solidFill>
              </a:rPr>
              <a:t>Gray</a:t>
            </a:r>
            <a:r>
              <a:rPr lang="zh-CN" altLang="en-US" dirty="0">
                <a:solidFill>
                  <a:srgbClr val="FF0000"/>
                </a:solidFill>
              </a:rPr>
              <a:t>码的反射特性 </a:t>
            </a:r>
            <a:endParaRPr lang="en-US" altLang="zh-CN" dirty="0">
              <a:solidFill>
                <a:srgbClr val="FF0000"/>
              </a:solidFill>
            </a:endParaRPr>
          </a:p>
          <a:p>
            <a:pPr lvl="2">
              <a:lnSpc>
                <a:spcPct val="90000"/>
              </a:lnSpc>
            </a:pPr>
            <a:r>
              <a:rPr lang="zh-CN" altLang="en-US" sz="2400" dirty="0"/>
              <a:t>若以高位</a:t>
            </a:r>
            <a:r>
              <a:rPr lang="en-US" altLang="zh-CN" sz="2400" dirty="0">
                <a:latin typeface="Times New Roman" panose="02020603050405020304" pitchFamily="18" charset="0"/>
              </a:rPr>
              <a:t>0</a:t>
            </a:r>
            <a:r>
              <a:rPr lang="zh-CN" altLang="en-US" sz="2400" dirty="0"/>
              <a:t>和</a:t>
            </a:r>
            <a:r>
              <a:rPr lang="en-US" altLang="zh-CN" sz="2400" dirty="0">
                <a:latin typeface="Times New Roman" panose="02020603050405020304" pitchFamily="18" charset="0"/>
              </a:rPr>
              <a:t>1</a:t>
            </a:r>
            <a:r>
              <a:rPr lang="zh-CN" altLang="en-US" sz="2400" dirty="0"/>
              <a:t>的交界为轴，低位的代码是轴对称的；</a:t>
            </a:r>
            <a:endParaRPr lang="zh-CN" altLang="en-US" sz="2400" dirty="0"/>
          </a:p>
          <a:p>
            <a:pPr lvl="2">
              <a:lnSpc>
                <a:spcPct val="90000"/>
              </a:lnSpc>
            </a:pPr>
            <a:r>
              <a:rPr lang="zh-CN" altLang="en-US" sz="2400" dirty="0"/>
              <a:t>高位被称为“反射位”；</a:t>
            </a:r>
            <a:endParaRPr lang="zh-CN" altLang="en-US" sz="2400" dirty="0"/>
          </a:p>
          <a:p>
            <a:pPr lvl="2">
              <a:lnSpc>
                <a:spcPct val="90000"/>
              </a:lnSpc>
            </a:pPr>
            <a:r>
              <a:rPr lang="zh-CN" altLang="en-US" sz="2400" dirty="0"/>
              <a:t>利用反射特性可以较容易地构成任意位循环格雷码。</a:t>
            </a:r>
            <a:r>
              <a:rPr lang="zh-CN" altLang="en-US" sz="2400" dirty="0">
                <a:solidFill>
                  <a:srgbClr val="FF0000"/>
                </a:solidFill>
              </a:rPr>
              <a:t>    </a:t>
            </a:r>
            <a:endParaRPr lang="zh-CN" altLang="en-US" sz="2400" dirty="0">
              <a:solidFill>
                <a:srgbClr val="FF0000"/>
              </a:solidFill>
            </a:endParaRPr>
          </a:p>
          <a:p>
            <a:pPr marL="914400" lvl="1" indent="-457200" eaLnBrk="1" hangingPunct="1">
              <a:buFont typeface="Wingdings" panose="05000000000000000000" pitchFamily="2" charset="2"/>
              <a:buNone/>
            </a:pPr>
            <a:endParaRPr kumimoji="0" lang="zh-CN" altLang="en-US" dirty="0">
              <a:solidFill>
                <a:srgbClr val="FF0000"/>
              </a:solidFill>
              <a:latin typeface="宋体" panose="02010600030101010101" pitchFamily="2" charset="-122"/>
              <a:ea typeface="宋体" panose="02010600030101010101" pitchFamily="2" charset="-122"/>
            </a:endParaRPr>
          </a:p>
        </p:txBody>
      </p:sp>
      <p:sp>
        <p:nvSpPr>
          <p:cNvPr id="129028" name="Rectangle 4"/>
          <p:cNvSpPr>
            <a:spLocks noGrp="1" noChangeArrowheads="1"/>
          </p:cNvSpPr>
          <p:nvPr>
            <p:ph sz="half" idx="2"/>
          </p:nvPr>
        </p:nvSpPr>
        <p:spPr>
          <a:xfrm>
            <a:off x="4427538" y="3075310"/>
            <a:ext cx="976312" cy="3025775"/>
          </a:xfrm>
        </p:spPr>
        <p:txBody>
          <a:bodyPr/>
          <a:lstStyle/>
          <a:p>
            <a:pPr eaLnBrk="1" hangingPunct="1">
              <a:lnSpc>
                <a:spcPct val="90000"/>
              </a:lnSpc>
              <a:spcBef>
                <a:spcPct val="10000"/>
              </a:spcBef>
              <a:buFont typeface="Wingdings" panose="05000000000000000000" pitchFamily="2" charset="2"/>
              <a:buNone/>
            </a:pPr>
            <a:r>
              <a:rPr lang="en-US" altLang="zh-CN" sz="2400" dirty="0">
                <a:solidFill>
                  <a:srgbClr val="3333CC"/>
                </a:solidFill>
                <a:latin typeface="宋体" panose="02010600030101010101" pitchFamily="2" charset="-122"/>
              </a:rPr>
              <a:t>0</a:t>
            </a:r>
            <a:r>
              <a:rPr lang="en-US" altLang="zh-CN" sz="2400" dirty="0">
                <a:latin typeface="宋体" panose="02010600030101010101" pitchFamily="2" charset="-122"/>
              </a:rPr>
              <a:t>000</a:t>
            </a:r>
            <a:endParaRPr lang="en-US" altLang="zh-CN" sz="2400" dirty="0">
              <a:latin typeface="宋体" panose="02010600030101010101" pitchFamily="2" charset="-122"/>
            </a:endParaRPr>
          </a:p>
          <a:p>
            <a:pPr eaLnBrk="1" hangingPunct="1">
              <a:lnSpc>
                <a:spcPct val="90000"/>
              </a:lnSpc>
              <a:spcBef>
                <a:spcPct val="10000"/>
              </a:spcBef>
              <a:buFont typeface="Wingdings" panose="05000000000000000000" pitchFamily="2" charset="2"/>
              <a:buNone/>
            </a:pPr>
            <a:r>
              <a:rPr lang="en-US" altLang="zh-CN" sz="2400" dirty="0">
                <a:solidFill>
                  <a:srgbClr val="3333CC"/>
                </a:solidFill>
                <a:latin typeface="宋体" panose="02010600030101010101" pitchFamily="2" charset="-122"/>
              </a:rPr>
              <a:t>0</a:t>
            </a:r>
            <a:r>
              <a:rPr lang="en-US" altLang="zh-CN" sz="2400" dirty="0">
                <a:latin typeface="宋体" panose="02010600030101010101" pitchFamily="2" charset="-122"/>
              </a:rPr>
              <a:t>001</a:t>
            </a:r>
            <a:endParaRPr lang="en-US" altLang="zh-CN" sz="2400" dirty="0">
              <a:latin typeface="宋体" panose="02010600030101010101" pitchFamily="2" charset="-122"/>
            </a:endParaRPr>
          </a:p>
          <a:p>
            <a:pPr eaLnBrk="1" hangingPunct="1">
              <a:lnSpc>
                <a:spcPct val="90000"/>
              </a:lnSpc>
              <a:spcBef>
                <a:spcPct val="10000"/>
              </a:spcBef>
              <a:buFont typeface="Wingdings" panose="05000000000000000000" pitchFamily="2" charset="2"/>
              <a:buNone/>
            </a:pPr>
            <a:r>
              <a:rPr lang="en-US" altLang="zh-CN" sz="2400" dirty="0">
                <a:solidFill>
                  <a:srgbClr val="3333CC"/>
                </a:solidFill>
                <a:latin typeface="宋体" panose="02010600030101010101" pitchFamily="2" charset="-122"/>
              </a:rPr>
              <a:t>0</a:t>
            </a:r>
            <a:r>
              <a:rPr lang="en-US" altLang="zh-CN" sz="2400" dirty="0">
                <a:latin typeface="宋体" panose="02010600030101010101" pitchFamily="2" charset="-122"/>
              </a:rPr>
              <a:t>011</a:t>
            </a:r>
            <a:endParaRPr lang="en-US" altLang="zh-CN" sz="2400" dirty="0">
              <a:latin typeface="宋体" panose="02010600030101010101" pitchFamily="2" charset="-122"/>
            </a:endParaRPr>
          </a:p>
          <a:p>
            <a:pPr eaLnBrk="1" hangingPunct="1">
              <a:lnSpc>
                <a:spcPct val="90000"/>
              </a:lnSpc>
              <a:spcBef>
                <a:spcPct val="10000"/>
              </a:spcBef>
              <a:buFont typeface="Wingdings" panose="05000000000000000000" pitchFamily="2" charset="2"/>
              <a:buNone/>
            </a:pPr>
            <a:r>
              <a:rPr lang="en-US" altLang="zh-CN" sz="2400" dirty="0">
                <a:solidFill>
                  <a:srgbClr val="3333CC"/>
                </a:solidFill>
                <a:latin typeface="宋体" panose="02010600030101010101" pitchFamily="2" charset="-122"/>
              </a:rPr>
              <a:t>0</a:t>
            </a:r>
            <a:r>
              <a:rPr lang="en-US" altLang="zh-CN" sz="2400" dirty="0">
                <a:latin typeface="宋体" panose="02010600030101010101" pitchFamily="2" charset="-122"/>
              </a:rPr>
              <a:t>010</a:t>
            </a:r>
            <a:endParaRPr lang="en-US" altLang="zh-CN" sz="2400" dirty="0">
              <a:latin typeface="宋体" panose="02010600030101010101" pitchFamily="2" charset="-122"/>
            </a:endParaRPr>
          </a:p>
          <a:p>
            <a:pPr eaLnBrk="1" hangingPunct="1">
              <a:lnSpc>
                <a:spcPct val="90000"/>
              </a:lnSpc>
              <a:spcBef>
                <a:spcPct val="10000"/>
              </a:spcBef>
              <a:buFont typeface="Wingdings" panose="05000000000000000000" pitchFamily="2" charset="2"/>
              <a:buNone/>
            </a:pPr>
            <a:r>
              <a:rPr lang="en-US" altLang="zh-CN" sz="2400" dirty="0">
                <a:solidFill>
                  <a:srgbClr val="3333CC"/>
                </a:solidFill>
                <a:latin typeface="宋体" panose="02010600030101010101" pitchFamily="2" charset="-122"/>
              </a:rPr>
              <a:t>0</a:t>
            </a:r>
            <a:r>
              <a:rPr lang="en-US" altLang="zh-CN" sz="2400" dirty="0">
                <a:latin typeface="宋体" panose="02010600030101010101" pitchFamily="2" charset="-122"/>
              </a:rPr>
              <a:t>110</a:t>
            </a:r>
            <a:endParaRPr lang="en-US" altLang="zh-CN" sz="2400" dirty="0">
              <a:latin typeface="宋体" panose="02010600030101010101" pitchFamily="2" charset="-122"/>
            </a:endParaRPr>
          </a:p>
          <a:p>
            <a:pPr eaLnBrk="1" hangingPunct="1">
              <a:lnSpc>
                <a:spcPct val="90000"/>
              </a:lnSpc>
              <a:spcBef>
                <a:spcPct val="10000"/>
              </a:spcBef>
              <a:buFont typeface="Wingdings" panose="05000000000000000000" pitchFamily="2" charset="2"/>
              <a:buNone/>
            </a:pPr>
            <a:r>
              <a:rPr lang="en-US" altLang="zh-CN" sz="2400" dirty="0">
                <a:solidFill>
                  <a:srgbClr val="3333CC"/>
                </a:solidFill>
                <a:latin typeface="宋体" panose="02010600030101010101" pitchFamily="2" charset="-122"/>
              </a:rPr>
              <a:t>0</a:t>
            </a:r>
            <a:r>
              <a:rPr lang="en-US" altLang="zh-CN" sz="2400" dirty="0">
                <a:latin typeface="宋体" panose="02010600030101010101" pitchFamily="2" charset="-122"/>
              </a:rPr>
              <a:t>111</a:t>
            </a:r>
            <a:endParaRPr lang="en-US" altLang="zh-CN" sz="2400" dirty="0">
              <a:latin typeface="宋体" panose="02010600030101010101" pitchFamily="2" charset="-122"/>
            </a:endParaRPr>
          </a:p>
          <a:p>
            <a:pPr eaLnBrk="1" hangingPunct="1">
              <a:lnSpc>
                <a:spcPct val="90000"/>
              </a:lnSpc>
              <a:spcBef>
                <a:spcPct val="10000"/>
              </a:spcBef>
              <a:buFont typeface="Wingdings" panose="05000000000000000000" pitchFamily="2" charset="2"/>
              <a:buNone/>
            </a:pPr>
            <a:r>
              <a:rPr lang="en-US" altLang="zh-CN" sz="2400" dirty="0">
                <a:solidFill>
                  <a:srgbClr val="3333CC"/>
                </a:solidFill>
                <a:latin typeface="宋体" panose="02010600030101010101" pitchFamily="2" charset="-122"/>
              </a:rPr>
              <a:t>0</a:t>
            </a:r>
            <a:r>
              <a:rPr lang="en-US" altLang="zh-CN" sz="2400" dirty="0">
                <a:latin typeface="宋体" panose="02010600030101010101" pitchFamily="2" charset="-122"/>
              </a:rPr>
              <a:t>101</a:t>
            </a:r>
            <a:endParaRPr lang="en-US" altLang="zh-CN" sz="2400" dirty="0">
              <a:latin typeface="宋体" panose="02010600030101010101" pitchFamily="2" charset="-122"/>
            </a:endParaRPr>
          </a:p>
          <a:p>
            <a:pPr eaLnBrk="1" hangingPunct="1">
              <a:lnSpc>
                <a:spcPct val="90000"/>
              </a:lnSpc>
              <a:spcBef>
                <a:spcPct val="10000"/>
              </a:spcBef>
              <a:buFont typeface="Wingdings" panose="05000000000000000000" pitchFamily="2" charset="2"/>
              <a:buNone/>
            </a:pPr>
            <a:r>
              <a:rPr lang="en-US" altLang="zh-CN" sz="2400" dirty="0">
                <a:solidFill>
                  <a:srgbClr val="3333CC"/>
                </a:solidFill>
                <a:latin typeface="宋体" panose="02010600030101010101" pitchFamily="2" charset="-122"/>
              </a:rPr>
              <a:t>0</a:t>
            </a:r>
            <a:r>
              <a:rPr lang="en-US" altLang="zh-CN" sz="2400" dirty="0">
                <a:latin typeface="宋体" panose="02010600030101010101" pitchFamily="2" charset="-122"/>
              </a:rPr>
              <a:t>100</a:t>
            </a:r>
            <a:endParaRPr lang="en-US" altLang="zh-CN" sz="2400" dirty="0">
              <a:latin typeface="宋体" panose="02010600030101010101" pitchFamily="2" charset="-122"/>
            </a:endParaRPr>
          </a:p>
        </p:txBody>
      </p:sp>
      <p:sp>
        <p:nvSpPr>
          <p:cNvPr id="39938" name="日期占位符 4"/>
          <p:cNvSpPr>
            <a:spLocks noGrp="1"/>
          </p:cNvSpPr>
          <p:nvPr>
            <p:ph type="dt" sz="half" idx="10"/>
          </p:nvPr>
        </p:nvSpPr>
        <p:spPr>
          <a:noFill/>
        </p:spPr>
        <p:txBody>
          <a:bodyPr/>
          <a:lstStyle/>
          <a:p>
            <a:fld id="{D164E88E-FEE5-467D-ADAD-E2A43CF96149}" type="datetime1">
              <a:rPr lang="zh-CN" altLang="en-US" smtClean="0">
                <a:ea typeface="宋体" panose="02010600030101010101" pitchFamily="2" charset="-122"/>
              </a:rPr>
            </a:fld>
            <a:endParaRPr lang="en-US" altLang="zh-CN">
              <a:ea typeface="宋体" panose="02010600030101010101" pitchFamily="2" charset="-122"/>
            </a:endParaRPr>
          </a:p>
        </p:txBody>
      </p:sp>
      <p:sp>
        <p:nvSpPr>
          <p:cNvPr id="39939" name="页脚占位符 5"/>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39940" name="灯片编号占位符 6"/>
          <p:cNvSpPr>
            <a:spLocks noGrp="1"/>
          </p:cNvSpPr>
          <p:nvPr>
            <p:ph type="sldNum" sz="quarter" idx="12"/>
          </p:nvPr>
        </p:nvSpPr>
        <p:spPr>
          <a:noFill/>
        </p:spPr>
        <p:txBody>
          <a:bodyPr/>
          <a:lstStyle/>
          <a:p>
            <a:fld id="{206F959E-59F0-407B-AF66-D47D8291E19C}" type="slidenum">
              <a:rPr lang="zh-CN" altLang="en-US">
                <a:ea typeface="宋体" panose="02010600030101010101" pitchFamily="2" charset="-122"/>
              </a:rPr>
            </a:fld>
            <a:endParaRPr lang="en-US" altLang="zh-CN">
              <a:ea typeface="宋体" panose="02010600030101010101" pitchFamily="2" charset="-122"/>
            </a:endParaRPr>
          </a:p>
        </p:txBody>
      </p:sp>
      <p:sp>
        <p:nvSpPr>
          <p:cNvPr id="129029" name="Text Box 5"/>
          <p:cNvSpPr txBox="1">
            <a:spLocks noChangeArrowheads="1"/>
          </p:cNvSpPr>
          <p:nvPr/>
        </p:nvSpPr>
        <p:spPr bwMode="auto">
          <a:xfrm>
            <a:off x="539750" y="3068960"/>
            <a:ext cx="1079500" cy="841375"/>
          </a:xfrm>
          <a:prstGeom prst="rect">
            <a:avLst/>
          </a:prstGeom>
          <a:noFill/>
          <a:ln w="9525" algn="ctr">
            <a:noFill/>
            <a:miter lim="800000"/>
          </a:ln>
        </p:spPr>
        <p:txBody>
          <a:bodyPr>
            <a:spAutoFit/>
          </a:bodyPr>
          <a:lstStyle/>
          <a:p>
            <a:pPr marL="742950" indent="-285750" algn="l" fontAlgn="ctr">
              <a:spcBef>
                <a:spcPct val="50000"/>
              </a:spcBef>
            </a:pPr>
            <a:r>
              <a:rPr kumimoji="0" lang="en-US" altLang="zh-CN">
                <a:latin typeface="宋体" panose="02010600030101010101" pitchFamily="2" charset="-122"/>
              </a:rPr>
              <a:t>0</a:t>
            </a:r>
            <a:endParaRPr kumimoji="0" lang="en-US" altLang="zh-CN">
              <a:latin typeface="宋体" panose="02010600030101010101" pitchFamily="2" charset="-122"/>
            </a:endParaRPr>
          </a:p>
          <a:p>
            <a:pPr marL="742950" indent="-285750" algn="l" fontAlgn="ctr">
              <a:spcBef>
                <a:spcPct val="5000"/>
              </a:spcBef>
            </a:pPr>
            <a:r>
              <a:rPr kumimoji="0" lang="en-US" altLang="zh-CN">
                <a:latin typeface="宋体" panose="02010600030101010101" pitchFamily="2" charset="-122"/>
              </a:rPr>
              <a:t>1</a:t>
            </a:r>
            <a:endParaRPr kumimoji="0" lang="en-US" altLang="zh-CN">
              <a:latin typeface="宋体" panose="02010600030101010101" pitchFamily="2" charset="-122"/>
            </a:endParaRPr>
          </a:p>
        </p:txBody>
      </p:sp>
      <p:sp>
        <p:nvSpPr>
          <p:cNvPr id="129030" name="Text Box 6"/>
          <p:cNvSpPr txBox="1">
            <a:spLocks noChangeArrowheads="1"/>
          </p:cNvSpPr>
          <p:nvPr/>
        </p:nvSpPr>
        <p:spPr bwMode="auto">
          <a:xfrm>
            <a:off x="1474788" y="3068960"/>
            <a:ext cx="1152525" cy="858838"/>
          </a:xfrm>
          <a:prstGeom prst="rect">
            <a:avLst/>
          </a:prstGeom>
          <a:noFill/>
          <a:ln w="9525" algn="ctr">
            <a:noFill/>
            <a:miter lim="800000"/>
          </a:ln>
        </p:spPr>
        <p:txBody>
          <a:bodyPr>
            <a:spAutoFit/>
          </a:bodyPr>
          <a:lstStyle/>
          <a:p>
            <a:pPr marL="742950" indent="-285750" algn="l" fontAlgn="ctr">
              <a:spcBef>
                <a:spcPct val="10000"/>
              </a:spcBef>
            </a:pPr>
            <a:r>
              <a:rPr kumimoji="0" lang="en-US" altLang="zh-CN">
                <a:solidFill>
                  <a:srgbClr val="3333CC"/>
                </a:solidFill>
                <a:latin typeface="宋体" panose="02010600030101010101" pitchFamily="2" charset="-122"/>
              </a:rPr>
              <a:t>0</a:t>
            </a:r>
            <a:r>
              <a:rPr kumimoji="0" lang="en-US" altLang="zh-CN">
                <a:latin typeface="宋体" panose="02010600030101010101" pitchFamily="2" charset="-122"/>
              </a:rPr>
              <a:t>0</a:t>
            </a:r>
            <a:endParaRPr kumimoji="0" lang="en-US" altLang="zh-CN">
              <a:latin typeface="宋体" panose="02010600030101010101" pitchFamily="2" charset="-122"/>
            </a:endParaRPr>
          </a:p>
          <a:p>
            <a:pPr marL="742950" indent="-285750" algn="l" fontAlgn="ctr">
              <a:spcBef>
                <a:spcPct val="10000"/>
              </a:spcBef>
            </a:pPr>
            <a:r>
              <a:rPr kumimoji="0" lang="en-US" altLang="zh-CN">
                <a:solidFill>
                  <a:srgbClr val="3333CC"/>
                </a:solidFill>
                <a:latin typeface="宋体" panose="02010600030101010101" pitchFamily="2" charset="-122"/>
              </a:rPr>
              <a:t>0</a:t>
            </a:r>
            <a:r>
              <a:rPr kumimoji="0" lang="en-US" altLang="zh-CN">
                <a:latin typeface="宋体" panose="02010600030101010101" pitchFamily="2" charset="-122"/>
              </a:rPr>
              <a:t>1</a:t>
            </a:r>
            <a:endParaRPr kumimoji="0" lang="en-US" altLang="zh-CN">
              <a:latin typeface="宋体" panose="02010600030101010101" pitchFamily="2" charset="-122"/>
            </a:endParaRPr>
          </a:p>
        </p:txBody>
      </p:sp>
      <p:sp>
        <p:nvSpPr>
          <p:cNvPr id="129031" name="Text Box 7"/>
          <p:cNvSpPr txBox="1">
            <a:spLocks noChangeArrowheads="1"/>
          </p:cNvSpPr>
          <p:nvPr/>
        </p:nvSpPr>
        <p:spPr bwMode="auto">
          <a:xfrm>
            <a:off x="1474788" y="3861123"/>
            <a:ext cx="1512887" cy="858837"/>
          </a:xfrm>
          <a:prstGeom prst="rect">
            <a:avLst/>
          </a:prstGeom>
          <a:noFill/>
          <a:ln w="9525" algn="ctr">
            <a:noFill/>
            <a:miter lim="800000"/>
          </a:ln>
        </p:spPr>
        <p:txBody>
          <a:bodyPr>
            <a:spAutoFit/>
          </a:bodyPr>
          <a:lstStyle/>
          <a:p>
            <a:pPr marL="742950" indent="-285750" algn="l" fontAlgn="ctr">
              <a:spcBef>
                <a:spcPct val="50000"/>
              </a:spcBef>
            </a:pPr>
            <a:r>
              <a:rPr kumimoji="0" lang="en-US" altLang="zh-CN">
                <a:solidFill>
                  <a:srgbClr val="FF0000"/>
                </a:solidFill>
                <a:latin typeface="宋体" panose="02010600030101010101" pitchFamily="2" charset="-122"/>
              </a:rPr>
              <a:t>1</a:t>
            </a:r>
            <a:r>
              <a:rPr kumimoji="0" lang="en-US" altLang="zh-CN">
                <a:latin typeface="宋体" panose="02010600030101010101" pitchFamily="2" charset="-122"/>
              </a:rPr>
              <a:t>1</a:t>
            </a:r>
            <a:endParaRPr kumimoji="0" lang="en-US" altLang="zh-CN">
              <a:latin typeface="宋体" panose="02010600030101010101" pitchFamily="2" charset="-122"/>
            </a:endParaRPr>
          </a:p>
          <a:p>
            <a:pPr marL="742950" indent="-285750" algn="l" fontAlgn="ctr">
              <a:spcBef>
                <a:spcPct val="10000"/>
              </a:spcBef>
            </a:pPr>
            <a:r>
              <a:rPr kumimoji="0" lang="en-US" altLang="zh-CN">
                <a:solidFill>
                  <a:srgbClr val="FF0000"/>
                </a:solidFill>
                <a:latin typeface="宋体" panose="02010600030101010101" pitchFamily="2" charset="-122"/>
              </a:rPr>
              <a:t>1</a:t>
            </a:r>
            <a:r>
              <a:rPr kumimoji="0" lang="en-US" altLang="zh-CN">
                <a:latin typeface="宋体" panose="02010600030101010101" pitchFamily="2" charset="-122"/>
              </a:rPr>
              <a:t>0</a:t>
            </a:r>
            <a:endParaRPr kumimoji="0" lang="en-US" altLang="zh-CN">
              <a:latin typeface="宋体" panose="02010600030101010101" pitchFamily="2" charset="-122"/>
            </a:endParaRPr>
          </a:p>
        </p:txBody>
      </p:sp>
      <p:sp>
        <p:nvSpPr>
          <p:cNvPr id="129032" name="Text Box 8"/>
          <p:cNvSpPr txBox="1">
            <a:spLocks noChangeArrowheads="1"/>
          </p:cNvSpPr>
          <p:nvPr/>
        </p:nvSpPr>
        <p:spPr bwMode="auto">
          <a:xfrm>
            <a:off x="2411413" y="3068960"/>
            <a:ext cx="1296987" cy="1662113"/>
          </a:xfrm>
          <a:prstGeom prst="rect">
            <a:avLst/>
          </a:prstGeom>
          <a:noFill/>
          <a:ln w="9525" algn="ctr">
            <a:noFill/>
            <a:miter lim="800000"/>
          </a:ln>
        </p:spPr>
        <p:txBody>
          <a:bodyPr>
            <a:spAutoFit/>
          </a:bodyPr>
          <a:lstStyle/>
          <a:p>
            <a:pPr marL="742950" indent="-285750" algn="l" fontAlgn="ctr">
              <a:spcBef>
                <a:spcPct val="10000"/>
              </a:spcBef>
            </a:pPr>
            <a:r>
              <a:rPr kumimoji="0" lang="en-US" altLang="zh-CN">
                <a:solidFill>
                  <a:srgbClr val="3333CC"/>
                </a:solidFill>
                <a:latin typeface="宋体" panose="02010600030101010101" pitchFamily="2" charset="-122"/>
              </a:rPr>
              <a:t>0</a:t>
            </a:r>
            <a:r>
              <a:rPr kumimoji="0" lang="en-US" altLang="zh-CN">
                <a:latin typeface="宋体" panose="02010600030101010101" pitchFamily="2" charset="-122"/>
              </a:rPr>
              <a:t>00</a:t>
            </a:r>
            <a:endParaRPr kumimoji="0" lang="en-US" altLang="zh-CN">
              <a:latin typeface="宋体" panose="02010600030101010101" pitchFamily="2" charset="-122"/>
            </a:endParaRPr>
          </a:p>
          <a:p>
            <a:pPr marL="742950" indent="-285750" algn="l" fontAlgn="ctr">
              <a:spcBef>
                <a:spcPct val="10000"/>
              </a:spcBef>
            </a:pPr>
            <a:r>
              <a:rPr kumimoji="0" lang="en-US" altLang="zh-CN">
                <a:solidFill>
                  <a:srgbClr val="3333CC"/>
                </a:solidFill>
                <a:latin typeface="宋体" panose="02010600030101010101" pitchFamily="2" charset="-122"/>
              </a:rPr>
              <a:t>0</a:t>
            </a:r>
            <a:r>
              <a:rPr kumimoji="0" lang="en-US" altLang="zh-CN">
                <a:latin typeface="宋体" panose="02010600030101010101" pitchFamily="2" charset="-122"/>
              </a:rPr>
              <a:t>01</a:t>
            </a:r>
            <a:endParaRPr kumimoji="0" lang="en-US" altLang="zh-CN">
              <a:latin typeface="宋体" panose="02010600030101010101" pitchFamily="2" charset="-122"/>
            </a:endParaRPr>
          </a:p>
          <a:p>
            <a:pPr marL="742950" indent="-285750" algn="l" fontAlgn="ctr">
              <a:spcBef>
                <a:spcPct val="10000"/>
              </a:spcBef>
            </a:pPr>
            <a:r>
              <a:rPr kumimoji="0" lang="en-US" altLang="zh-CN">
                <a:solidFill>
                  <a:srgbClr val="3333CC"/>
                </a:solidFill>
                <a:latin typeface="宋体" panose="02010600030101010101" pitchFamily="2" charset="-122"/>
              </a:rPr>
              <a:t>0</a:t>
            </a:r>
            <a:r>
              <a:rPr kumimoji="0" lang="en-US" altLang="zh-CN">
                <a:latin typeface="宋体" panose="02010600030101010101" pitchFamily="2" charset="-122"/>
              </a:rPr>
              <a:t>11</a:t>
            </a:r>
            <a:endParaRPr kumimoji="0" lang="en-US" altLang="zh-CN">
              <a:latin typeface="宋体" panose="02010600030101010101" pitchFamily="2" charset="-122"/>
            </a:endParaRPr>
          </a:p>
          <a:p>
            <a:pPr marL="742950" indent="-285750" algn="l" fontAlgn="ctr">
              <a:spcBef>
                <a:spcPct val="10000"/>
              </a:spcBef>
            </a:pPr>
            <a:r>
              <a:rPr kumimoji="0" lang="en-US" altLang="zh-CN">
                <a:solidFill>
                  <a:srgbClr val="3333CC"/>
                </a:solidFill>
                <a:latin typeface="宋体" panose="02010600030101010101" pitchFamily="2" charset="-122"/>
              </a:rPr>
              <a:t>0</a:t>
            </a:r>
            <a:r>
              <a:rPr kumimoji="0" lang="en-US" altLang="zh-CN">
                <a:latin typeface="宋体" panose="02010600030101010101" pitchFamily="2" charset="-122"/>
              </a:rPr>
              <a:t>10</a:t>
            </a:r>
            <a:endParaRPr kumimoji="0" lang="en-US" altLang="zh-CN">
              <a:latin typeface="宋体" panose="02010600030101010101" pitchFamily="2" charset="-122"/>
            </a:endParaRPr>
          </a:p>
        </p:txBody>
      </p:sp>
      <p:sp>
        <p:nvSpPr>
          <p:cNvPr id="129033" name="Text Box 9"/>
          <p:cNvSpPr txBox="1">
            <a:spLocks noChangeArrowheads="1"/>
          </p:cNvSpPr>
          <p:nvPr/>
        </p:nvSpPr>
        <p:spPr bwMode="auto">
          <a:xfrm>
            <a:off x="2411414" y="4683727"/>
            <a:ext cx="1511300" cy="1283428"/>
          </a:xfrm>
          <a:prstGeom prst="rect">
            <a:avLst/>
          </a:prstGeom>
          <a:noFill/>
          <a:ln w="9525" algn="ctr">
            <a:noFill/>
            <a:miter lim="800000"/>
          </a:ln>
        </p:spPr>
        <p:txBody>
          <a:bodyPr wrap="square">
            <a:spAutoFit/>
          </a:bodyPr>
          <a:lstStyle/>
          <a:p>
            <a:pPr marL="742950" indent="-285750" algn="l" fontAlgn="ctr">
              <a:spcBef>
                <a:spcPct val="10000"/>
              </a:spcBef>
            </a:pPr>
            <a:r>
              <a:rPr kumimoji="0" lang="en-US" altLang="zh-CN" dirty="0">
                <a:solidFill>
                  <a:srgbClr val="FF0000"/>
                </a:solidFill>
                <a:latin typeface="宋体" panose="02010600030101010101" pitchFamily="2" charset="-122"/>
              </a:rPr>
              <a:t>1</a:t>
            </a:r>
            <a:r>
              <a:rPr kumimoji="0" lang="en-US" altLang="zh-CN" dirty="0">
                <a:latin typeface="宋体" panose="02010600030101010101" pitchFamily="2" charset="-122"/>
              </a:rPr>
              <a:t>10</a:t>
            </a:r>
            <a:endParaRPr kumimoji="0" lang="en-US" altLang="zh-CN" dirty="0">
              <a:latin typeface="宋体" panose="02010600030101010101" pitchFamily="2" charset="-122"/>
            </a:endParaRPr>
          </a:p>
          <a:p>
            <a:pPr marL="742950" indent="-285750" algn="l" fontAlgn="ctr">
              <a:spcBef>
                <a:spcPct val="10000"/>
              </a:spcBef>
            </a:pPr>
            <a:r>
              <a:rPr kumimoji="0" lang="en-US" altLang="zh-CN" dirty="0">
                <a:solidFill>
                  <a:srgbClr val="FF0000"/>
                </a:solidFill>
                <a:latin typeface="宋体" panose="02010600030101010101" pitchFamily="2" charset="-122"/>
              </a:rPr>
              <a:t>1</a:t>
            </a:r>
            <a:r>
              <a:rPr kumimoji="0" lang="en-US" altLang="zh-CN" dirty="0">
                <a:latin typeface="宋体" panose="02010600030101010101" pitchFamily="2" charset="-122"/>
              </a:rPr>
              <a:t>11</a:t>
            </a:r>
            <a:endParaRPr kumimoji="0" lang="en-US" altLang="zh-CN" dirty="0">
              <a:latin typeface="宋体" panose="02010600030101010101" pitchFamily="2" charset="-122"/>
            </a:endParaRPr>
          </a:p>
          <a:p>
            <a:pPr marL="742950" indent="-285750" algn="l" fontAlgn="ctr">
              <a:spcBef>
                <a:spcPct val="10000"/>
              </a:spcBef>
            </a:pPr>
            <a:r>
              <a:rPr kumimoji="0" lang="en-US" altLang="zh-CN" dirty="0">
                <a:solidFill>
                  <a:srgbClr val="FF0000"/>
                </a:solidFill>
                <a:latin typeface="宋体" panose="02010600030101010101" pitchFamily="2" charset="-122"/>
              </a:rPr>
              <a:t>1</a:t>
            </a:r>
            <a:r>
              <a:rPr kumimoji="0" lang="en-US" altLang="zh-CN" dirty="0">
                <a:latin typeface="宋体" panose="02010600030101010101" pitchFamily="2" charset="-122"/>
              </a:rPr>
              <a:t>01</a:t>
            </a:r>
            <a:endParaRPr kumimoji="0" lang="en-US" altLang="zh-CN" dirty="0">
              <a:latin typeface="宋体" panose="02010600030101010101" pitchFamily="2" charset="-122"/>
            </a:endParaRPr>
          </a:p>
          <a:p>
            <a:pPr marL="742950" indent="-285750" algn="l" fontAlgn="ctr">
              <a:spcBef>
                <a:spcPct val="10000"/>
              </a:spcBef>
            </a:pPr>
            <a:r>
              <a:rPr kumimoji="0" lang="en-US" altLang="zh-CN" dirty="0">
                <a:solidFill>
                  <a:srgbClr val="FF0000"/>
                </a:solidFill>
                <a:latin typeface="宋体" panose="02010600030101010101" pitchFamily="2" charset="-122"/>
              </a:rPr>
              <a:t>1</a:t>
            </a:r>
            <a:r>
              <a:rPr kumimoji="0" lang="en-US" altLang="zh-CN" dirty="0">
                <a:latin typeface="宋体" panose="02010600030101010101" pitchFamily="2" charset="-122"/>
              </a:rPr>
              <a:t>00</a:t>
            </a:r>
            <a:endParaRPr kumimoji="0" lang="en-US" altLang="zh-CN" dirty="0">
              <a:latin typeface="宋体" panose="02010600030101010101" pitchFamily="2" charset="-122"/>
            </a:endParaRPr>
          </a:p>
        </p:txBody>
      </p:sp>
      <p:sp>
        <p:nvSpPr>
          <p:cNvPr id="129034" name="Text Box 10"/>
          <p:cNvSpPr txBox="1">
            <a:spLocks noChangeArrowheads="1"/>
          </p:cNvSpPr>
          <p:nvPr/>
        </p:nvSpPr>
        <p:spPr bwMode="auto">
          <a:xfrm>
            <a:off x="5795963" y="3119760"/>
            <a:ext cx="1728787" cy="3010055"/>
          </a:xfrm>
          <a:prstGeom prst="rect">
            <a:avLst/>
          </a:prstGeom>
          <a:noFill/>
          <a:ln w="9525" algn="ctr">
            <a:noFill/>
            <a:miter lim="800000"/>
          </a:ln>
        </p:spPr>
        <p:txBody>
          <a:bodyPr>
            <a:spAutoFit/>
          </a:bodyPr>
          <a:lstStyle/>
          <a:p>
            <a:pPr marL="342900" indent="-342900">
              <a:lnSpc>
                <a:spcPct val="90000"/>
              </a:lnSpc>
              <a:spcBef>
                <a:spcPct val="10000"/>
              </a:spcBef>
              <a:buClr>
                <a:schemeClr val="tx2"/>
              </a:buClr>
              <a:buSzPct val="70000"/>
            </a:pPr>
            <a:r>
              <a:rPr lang="en-US" altLang="zh-CN" sz="2400" dirty="0">
                <a:solidFill>
                  <a:srgbClr val="3333CC"/>
                </a:solidFill>
                <a:latin typeface="宋体" panose="02010600030101010101" pitchFamily="2" charset="-122"/>
                <a:ea typeface="+mn-ea"/>
                <a:cs typeface="宋体" panose="02010600030101010101" pitchFamily="2" charset="-122"/>
              </a:rPr>
              <a:t>1</a:t>
            </a:r>
            <a:r>
              <a:rPr lang="en-US" altLang="zh-CN" sz="2400" dirty="0">
                <a:latin typeface="宋体" panose="02010600030101010101" pitchFamily="2" charset="-122"/>
                <a:ea typeface="+mn-ea"/>
                <a:cs typeface="宋体" panose="02010600030101010101" pitchFamily="2" charset="-122"/>
              </a:rPr>
              <a:t>100</a:t>
            </a:r>
            <a:endParaRPr lang="en-US" altLang="zh-CN" sz="2400" dirty="0">
              <a:latin typeface="宋体" panose="02010600030101010101" pitchFamily="2" charset="-122"/>
              <a:ea typeface="+mn-ea"/>
              <a:cs typeface="宋体" panose="02010600030101010101" pitchFamily="2" charset="-122"/>
            </a:endParaRPr>
          </a:p>
          <a:p>
            <a:pPr marL="342900" indent="-342900">
              <a:lnSpc>
                <a:spcPct val="90000"/>
              </a:lnSpc>
              <a:spcBef>
                <a:spcPct val="10000"/>
              </a:spcBef>
              <a:buClr>
                <a:schemeClr val="tx2"/>
              </a:buClr>
              <a:buSzPct val="70000"/>
            </a:pPr>
            <a:r>
              <a:rPr lang="en-US" altLang="zh-CN" sz="2400" dirty="0">
                <a:solidFill>
                  <a:srgbClr val="3333CC"/>
                </a:solidFill>
                <a:latin typeface="宋体" panose="02010600030101010101" pitchFamily="2" charset="-122"/>
                <a:ea typeface="+mn-ea"/>
                <a:cs typeface="宋体" panose="02010600030101010101" pitchFamily="2" charset="-122"/>
              </a:rPr>
              <a:t>1</a:t>
            </a:r>
            <a:r>
              <a:rPr lang="en-US" altLang="zh-CN" sz="2400" dirty="0">
                <a:latin typeface="宋体" panose="02010600030101010101" pitchFamily="2" charset="-122"/>
                <a:ea typeface="+mn-ea"/>
                <a:cs typeface="宋体" panose="02010600030101010101" pitchFamily="2" charset="-122"/>
              </a:rPr>
              <a:t>101</a:t>
            </a:r>
            <a:endParaRPr lang="en-US" altLang="zh-CN" sz="2400" dirty="0">
              <a:latin typeface="宋体" panose="02010600030101010101" pitchFamily="2" charset="-122"/>
              <a:ea typeface="+mn-ea"/>
              <a:cs typeface="宋体" panose="02010600030101010101" pitchFamily="2" charset="-122"/>
            </a:endParaRPr>
          </a:p>
          <a:p>
            <a:pPr marL="342900" indent="-342900">
              <a:lnSpc>
                <a:spcPct val="90000"/>
              </a:lnSpc>
              <a:spcBef>
                <a:spcPct val="10000"/>
              </a:spcBef>
              <a:buClr>
                <a:schemeClr val="tx2"/>
              </a:buClr>
              <a:buSzPct val="70000"/>
            </a:pPr>
            <a:r>
              <a:rPr lang="en-US" altLang="zh-CN" sz="2400" dirty="0">
                <a:solidFill>
                  <a:srgbClr val="3333CC"/>
                </a:solidFill>
                <a:latin typeface="宋体" panose="02010600030101010101" pitchFamily="2" charset="-122"/>
                <a:ea typeface="+mn-ea"/>
                <a:cs typeface="宋体" panose="02010600030101010101" pitchFamily="2" charset="-122"/>
              </a:rPr>
              <a:t>1</a:t>
            </a:r>
            <a:r>
              <a:rPr lang="en-US" altLang="zh-CN" sz="2400" dirty="0">
                <a:latin typeface="宋体" panose="02010600030101010101" pitchFamily="2" charset="-122"/>
                <a:ea typeface="+mn-ea"/>
                <a:cs typeface="宋体" panose="02010600030101010101" pitchFamily="2" charset="-122"/>
              </a:rPr>
              <a:t>111</a:t>
            </a:r>
            <a:endParaRPr lang="en-US" altLang="zh-CN" sz="2400" dirty="0">
              <a:latin typeface="宋体" panose="02010600030101010101" pitchFamily="2" charset="-122"/>
              <a:ea typeface="+mn-ea"/>
              <a:cs typeface="宋体" panose="02010600030101010101" pitchFamily="2" charset="-122"/>
            </a:endParaRPr>
          </a:p>
          <a:p>
            <a:pPr marL="342900" indent="-342900">
              <a:lnSpc>
                <a:spcPct val="90000"/>
              </a:lnSpc>
              <a:spcBef>
                <a:spcPct val="10000"/>
              </a:spcBef>
              <a:buClr>
                <a:schemeClr val="tx2"/>
              </a:buClr>
              <a:buSzPct val="70000"/>
            </a:pPr>
            <a:r>
              <a:rPr lang="en-US" altLang="zh-CN" sz="2400" dirty="0">
                <a:solidFill>
                  <a:srgbClr val="3333CC"/>
                </a:solidFill>
                <a:latin typeface="宋体" panose="02010600030101010101" pitchFamily="2" charset="-122"/>
                <a:ea typeface="+mn-ea"/>
                <a:cs typeface="宋体" panose="02010600030101010101" pitchFamily="2" charset="-122"/>
              </a:rPr>
              <a:t>1</a:t>
            </a:r>
            <a:r>
              <a:rPr lang="en-US" altLang="zh-CN" sz="2400" dirty="0">
                <a:latin typeface="宋体" panose="02010600030101010101" pitchFamily="2" charset="-122"/>
                <a:ea typeface="+mn-ea"/>
                <a:cs typeface="宋体" panose="02010600030101010101" pitchFamily="2" charset="-122"/>
              </a:rPr>
              <a:t>110</a:t>
            </a:r>
            <a:endParaRPr lang="en-US" altLang="zh-CN" sz="2400" dirty="0">
              <a:latin typeface="宋体" panose="02010600030101010101" pitchFamily="2" charset="-122"/>
              <a:ea typeface="+mn-ea"/>
              <a:cs typeface="宋体" panose="02010600030101010101" pitchFamily="2" charset="-122"/>
            </a:endParaRPr>
          </a:p>
          <a:p>
            <a:pPr marL="342900" indent="-342900">
              <a:lnSpc>
                <a:spcPct val="90000"/>
              </a:lnSpc>
              <a:spcBef>
                <a:spcPct val="10000"/>
              </a:spcBef>
              <a:buClr>
                <a:schemeClr val="tx2"/>
              </a:buClr>
              <a:buSzPct val="70000"/>
            </a:pPr>
            <a:r>
              <a:rPr lang="en-US" altLang="zh-CN" sz="2400" dirty="0">
                <a:solidFill>
                  <a:srgbClr val="3333CC"/>
                </a:solidFill>
                <a:latin typeface="宋体" panose="02010600030101010101" pitchFamily="2" charset="-122"/>
                <a:ea typeface="+mn-ea"/>
                <a:cs typeface="宋体" panose="02010600030101010101" pitchFamily="2" charset="-122"/>
              </a:rPr>
              <a:t>1</a:t>
            </a:r>
            <a:r>
              <a:rPr lang="en-US" altLang="zh-CN" sz="2400" dirty="0">
                <a:latin typeface="宋体" panose="02010600030101010101" pitchFamily="2" charset="-122"/>
                <a:ea typeface="+mn-ea"/>
                <a:cs typeface="宋体" panose="02010600030101010101" pitchFamily="2" charset="-122"/>
              </a:rPr>
              <a:t>010</a:t>
            </a:r>
            <a:endParaRPr lang="en-US" altLang="zh-CN" sz="2400" dirty="0">
              <a:latin typeface="宋体" panose="02010600030101010101" pitchFamily="2" charset="-122"/>
              <a:ea typeface="+mn-ea"/>
              <a:cs typeface="宋体" panose="02010600030101010101" pitchFamily="2" charset="-122"/>
            </a:endParaRPr>
          </a:p>
          <a:p>
            <a:pPr marL="342900" indent="-342900">
              <a:lnSpc>
                <a:spcPct val="90000"/>
              </a:lnSpc>
              <a:spcBef>
                <a:spcPct val="10000"/>
              </a:spcBef>
              <a:buClr>
                <a:schemeClr val="tx2"/>
              </a:buClr>
              <a:buSzPct val="70000"/>
            </a:pPr>
            <a:r>
              <a:rPr lang="en-US" altLang="zh-CN" sz="2400" dirty="0">
                <a:solidFill>
                  <a:srgbClr val="3333CC"/>
                </a:solidFill>
                <a:latin typeface="宋体" panose="02010600030101010101" pitchFamily="2" charset="-122"/>
                <a:ea typeface="+mn-ea"/>
                <a:cs typeface="宋体" panose="02010600030101010101" pitchFamily="2" charset="-122"/>
              </a:rPr>
              <a:t>1</a:t>
            </a:r>
            <a:r>
              <a:rPr lang="en-US" altLang="zh-CN" sz="2400" dirty="0">
                <a:latin typeface="宋体" panose="02010600030101010101" pitchFamily="2" charset="-122"/>
                <a:ea typeface="+mn-ea"/>
                <a:cs typeface="宋体" panose="02010600030101010101" pitchFamily="2" charset="-122"/>
              </a:rPr>
              <a:t>011</a:t>
            </a:r>
            <a:endParaRPr lang="en-US" altLang="zh-CN" sz="2400" dirty="0">
              <a:latin typeface="宋体" panose="02010600030101010101" pitchFamily="2" charset="-122"/>
              <a:ea typeface="+mn-ea"/>
              <a:cs typeface="宋体" panose="02010600030101010101" pitchFamily="2" charset="-122"/>
            </a:endParaRPr>
          </a:p>
          <a:p>
            <a:pPr marL="342900" indent="-342900">
              <a:lnSpc>
                <a:spcPct val="90000"/>
              </a:lnSpc>
              <a:spcBef>
                <a:spcPct val="10000"/>
              </a:spcBef>
              <a:buClr>
                <a:schemeClr val="tx2"/>
              </a:buClr>
              <a:buSzPct val="70000"/>
            </a:pPr>
            <a:r>
              <a:rPr lang="en-US" altLang="zh-CN" sz="2400" dirty="0">
                <a:solidFill>
                  <a:srgbClr val="3333CC"/>
                </a:solidFill>
                <a:latin typeface="宋体" panose="02010600030101010101" pitchFamily="2" charset="-122"/>
                <a:ea typeface="+mn-ea"/>
                <a:cs typeface="宋体" panose="02010600030101010101" pitchFamily="2" charset="-122"/>
              </a:rPr>
              <a:t>1</a:t>
            </a:r>
            <a:r>
              <a:rPr lang="en-US" altLang="zh-CN" sz="2400" dirty="0">
                <a:latin typeface="宋体" panose="02010600030101010101" pitchFamily="2" charset="-122"/>
                <a:ea typeface="+mn-ea"/>
                <a:cs typeface="宋体" panose="02010600030101010101" pitchFamily="2" charset="-122"/>
              </a:rPr>
              <a:t>001</a:t>
            </a:r>
            <a:endParaRPr lang="en-US" altLang="zh-CN" sz="2400" dirty="0">
              <a:latin typeface="宋体" panose="02010600030101010101" pitchFamily="2" charset="-122"/>
              <a:ea typeface="+mn-ea"/>
              <a:cs typeface="宋体" panose="02010600030101010101" pitchFamily="2" charset="-122"/>
            </a:endParaRPr>
          </a:p>
          <a:p>
            <a:pPr marL="342900" indent="-342900">
              <a:lnSpc>
                <a:spcPct val="90000"/>
              </a:lnSpc>
              <a:spcBef>
                <a:spcPct val="10000"/>
              </a:spcBef>
              <a:buClr>
                <a:schemeClr val="tx2"/>
              </a:buClr>
              <a:buSzPct val="70000"/>
            </a:pPr>
            <a:r>
              <a:rPr lang="en-US" altLang="zh-CN" sz="2400" dirty="0">
                <a:solidFill>
                  <a:srgbClr val="3333CC"/>
                </a:solidFill>
                <a:latin typeface="宋体" panose="02010600030101010101" pitchFamily="2" charset="-122"/>
                <a:ea typeface="+mn-ea"/>
                <a:cs typeface="宋体" panose="02010600030101010101" pitchFamily="2" charset="-122"/>
              </a:rPr>
              <a:t>1</a:t>
            </a:r>
            <a:r>
              <a:rPr lang="en-US" altLang="zh-CN" sz="2400" dirty="0">
                <a:latin typeface="宋体" panose="02010600030101010101" pitchFamily="2" charset="-122"/>
                <a:ea typeface="+mn-ea"/>
                <a:cs typeface="宋体" panose="02010600030101010101" pitchFamily="2" charset="-122"/>
              </a:rPr>
              <a:t>000</a:t>
            </a:r>
            <a:endParaRPr lang="en-US" altLang="zh-CN" sz="2400" dirty="0">
              <a:latin typeface="宋体" panose="02010600030101010101" pitchFamily="2" charset="-122"/>
              <a:ea typeface="+mn-ea"/>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9029">
                                            <p:txEl>
                                              <p:pRg st="0" end="0"/>
                                            </p:txEl>
                                          </p:spTgt>
                                        </p:tgtEl>
                                        <p:attrNameLst>
                                          <p:attrName>style.visibility</p:attrName>
                                        </p:attrNameLst>
                                      </p:cBhvr>
                                      <p:to>
                                        <p:strVal val="visible"/>
                                      </p:to>
                                    </p:set>
                                    <p:anim calcmode="lin" valueType="num">
                                      <p:cBhvr additive="base">
                                        <p:cTn id="7" dur="500" fill="hold"/>
                                        <p:tgtEl>
                                          <p:spTgt spid="1290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9029">
                                            <p:txEl>
                                              <p:pRg st="1" end="1"/>
                                            </p:txEl>
                                          </p:spTgt>
                                        </p:tgtEl>
                                        <p:attrNameLst>
                                          <p:attrName>style.visibility</p:attrName>
                                        </p:attrNameLst>
                                      </p:cBhvr>
                                      <p:to>
                                        <p:strVal val="visible"/>
                                      </p:to>
                                    </p:set>
                                    <p:anim calcmode="lin" valueType="num">
                                      <p:cBhvr additive="base">
                                        <p:cTn id="11" dur="500" fill="hold"/>
                                        <p:tgtEl>
                                          <p:spTgt spid="12902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90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9030">
                                            <p:txEl>
                                              <p:pRg st="0" end="0"/>
                                            </p:txEl>
                                          </p:spTgt>
                                        </p:tgtEl>
                                        <p:attrNameLst>
                                          <p:attrName>style.visibility</p:attrName>
                                        </p:attrNameLst>
                                      </p:cBhvr>
                                      <p:to>
                                        <p:strVal val="visible"/>
                                      </p:to>
                                    </p:set>
                                    <p:anim calcmode="lin" valueType="num">
                                      <p:cBhvr additive="base">
                                        <p:cTn id="17" dur="500" fill="hold"/>
                                        <p:tgtEl>
                                          <p:spTgt spid="129030">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903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29030">
                                            <p:txEl>
                                              <p:pRg st="1" end="1"/>
                                            </p:txEl>
                                          </p:spTgt>
                                        </p:tgtEl>
                                        <p:attrNameLst>
                                          <p:attrName>style.visibility</p:attrName>
                                        </p:attrNameLst>
                                      </p:cBhvr>
                                      <p:to>
                                        <p:strVal val="visible"/>
                                      </p:to>
                                    </p:set>
                                    <p:anim calcmode="lin" valueType="num">
                                      <p:cBhvr additive="base">
                                        <p:cTn id="21" dur="500" fill="hold"/>
                                        <p:tgtEl>
                                          <p:spTgt spid="129030">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90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9031"/>
                                        </p:tgtEl>
                                        <p:attrNameLst>
                                          <p:attrName>style.visibility</p:attrName>
                                        </p:attrNameLst>
                                      </p:cBhvr>
                                      <p:to>
                                        <p:strVal val="visible"/>
                                      </p:to>
                                    </p:set>
                                    <p:anim calcmode="lin" valueType="num">
                                      <p:cBhvr additive="base">
                                        <p:cTn id="27" dur="500" fill="hold"/>
                                        <p:tgtEl>
                                          <p:spTgt spid="129031"/>
                                        </p:tgtEl>
                                        <p:attrNameLst>
                                          <p:attrName>ppt_x</p:attrName>
                                        </p:attrNameLst>
                                      </p:cBhvr>
                                      <p:tavLst>
                                        <p:tav tm="0">
                                          <p:val>
                                            <p:strVal val="0-#ppt_w/2"/>
                                          </p:val>
                                        </p:tav>
                                        <p:tav tm="100000">
                                          <p:val>
                                            <p:strVal val="#ppt_x"/>
                                          </p:val>
                                        </p:tav>
                                      </p:tavLst>
                                    </p:anim>
                                    <p:anim calcmode="lin" valueType="num">
                                      <p:cBhvr additive="base">
                                        <p:cTn id="28" dur="500" fill="hold"/>
                                        <p:tgtEl>
                                          <p:spTgt spid="12903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29032">
                                            <p:txEl>
                                              <p:pRg st="0" end="0"/>
                                            </p:txEl>
                                          </p:spTgt>
                                        </p:tgtEl>
                                        <p:attrNameLst>
                                          <p:attrName>style.visibility</p:attrName>
                                        </p:attrNameLst>
                                      </p:cBhvr>
                                      <p:to>
                                        <p:strVal val="visible"/>
                                      </p:to>
                                    </p:set>
                                    <p:anim calcmode="lin" valueType="num">
                                      <p:cBhvr additive="base">
                                        <p:cTn id="33" dur="500" fill="hold"/>
                                        <p:tgtEl>
                                          <p:spTgt spid="12903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903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9032">
                                            <p:txEl>
                                              <p:pRg st="1" end="1"/>
                                            </p:txEl>
                                          </p:spTgt>
                                        </p:tgtEl>
                                        <p:attrNameLst>
                                          <p:attrName>style.visibility</p:attrName>
                                        </p:attrNameLst>
                                      </p:cBhvr>
                                      <p:to>
                                        <p:strVal val="visible"/>
                                      </p:to>
                                    </p:set>
                                    <p:anim calcmode="lin" valueType="num">
                                      <p:cBhvr additive="base">
                                        <p:cTn id="37" dur="500" fill="hold"/>
                                        <p:tgtEl>
                                          <p:spTgt spid="129032">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32">
                                            <p:txEl>
                                              <p:pRg st="1" end="1"/>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9032">
                                            <p:txEl>
                                              <p:pRg st="2" end="2"/>
                                            </p:txEl>
                                          </p:spTgt>
                                        </p:tgtEl>
                                        <p:attrNameLst>
                                          <p:attrName>style.visibility</p:attrName>
                                        </p:attrNameLst>
                                      </p:cBhvr>
                                      <p:to>
                                        <p:strVal val="visible"/>
                                      </p:to>
                                    </p:set>
                                    <p:anim calcmode="lin" valueType="num">
                                      <p:cBhvr additive="base">
                                        <p:cTn id="41" dur="500" fill="hold"/>
                                        <p:tgtEl>
                                          <p:spTgt spid="129032">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9032">
                                            <p:txEl>
                                              <p:pRg st="2" end="2"/>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29032">
                                            <p:txEl>
                                              <p:pRg st="3" end="3"/>
                                            </p:txEl>
                                          </p:spTgt>
                                        </p:tgtEl>
                                        <p:attrNameLst>
                                          <p:attrName>style.visibility</p:attrName>
                                        </p:attrNameLst>
                                      </p:cBhvr>
                                      <p:to>
                                        <p:strVal val="visible"/>
                                      </p:to>
                                    </p:set>
                                    <p:anim calcmode="lin" valueType="num">
                                      <p:cBhvr additive="base">
                                        <p:cTn id="45" dur="500" fill="hold"/>
                                        <p:tgtEl>
                                          <p:spTgt spid="129032">
                                            <p:txEl>
                                              <p:pRg st="3" end="3"/>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90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9033"/>
                                        </p:tgtEl>
                                        <p:attrNameLst>
                                          <p:attrName>style.visibility</p:attrName>
                                        </p:attrNameLst>
                                      </p:cBhvr>
                                      <p:to>
                                        <p:strVal val="visible"/>
                                      </p:to>
                                    </p:set>
                                    <p:anim calcmode="lin" valueType="num">
                                      <p:cBhvr additive="base">
                                        <p:cTn id="51" dur="500" fill="hold"/>
                                        <p:tgtEl>
                                          <p:spTgt spid="129033"/>
                                        </p:tgtEl>
                                        <p:attrNameLst>
                                          <p:attrName>ppt_x</p:attrName>
                                        </p:attrNameLst>
                                      </p:cBhvr>
                                      <p:tavLst>
                                        <p:tav tm="0">
                                          <p:val>
                                            <p:strVal val="0-#ppt_w/2"/>
                                          </p:val>
                                        </p:tav>
                                        <p:tav tm="100000">
                                          <p:val>
                                            <p:strVal val="#ppt_x"/>
                                          </p:val>
                                        </p:tav>
                                      </p:tavLst>
                                    </p:anim>
                                    <p:anim calcmode="lin" valueType="num">
                                      <p:cBhvr additive="base">
                                        <p:cTn id="52" dur="500" fill="hold"/>
                                        <p:tgtEl>
                                          <p:spTgt spid="12903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9028">
                                            <p:txEl>
                                              <p:pRg st="0" end="0"/>
                                            </p:txEl>
                                          </p:spTgt>
                                        </p:tgtEl>
                                        <p:attrNameLst>
                                          <p:attrName>style.visibility</p:attrName>
                                        </p:attrNameLst>
                                      </p:cBhvr>
                                      <p:to>
                                        <p:strVal val="visible"/>
                                      </p:to>
                                    </p:set>
                                    <p:anim calcmode="lin" valueType="num">
                                      <p:cBhvr additive="base">
                                        <p:cTn id="57" dur="500" fill="hold"/>
                                        <p:tgtEl>
                                          <p:spTgt spid="129028">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9028">
                                            <p:txEl>
                                              <p:pRg st="0" end="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29028">
                                            <p:txEl>
                                              <p:pRg st="1" end="1"/>
                                            </p:txEl>
                                          </p:spTgt>
                                        </p:tgtEl>
                                        <p:attrNameLst>
                                          <p:attrName>style.visibility</p:attrName>
                                        </p:attrNameLst>
                                      </p:cBhvr>
                                      <p:to>
                                        <p:strVal val="visible"/>
                                      </p:to>
                                    </p:set>
                                    <p:anim calcmode="lin" valueType="num">
                                      <p:cBhvr additive="base">
                                        <p:cTn id="61" dur="500" fill="hold"/>
                                        <p:tgtEl>
                                          <p:spTgt spid="129028">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9028">
                                            <p:txEl>
                                              <p:pRg st="1" end="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29028">
                                            <p:txEl>
                                              <p:pRg st="2" end="2"/>
                                            </p:txEl>
                                          </p:spTgt>
                                        </p:tgtEl>
                                        <p:attrNameLst>
                                          <p:attrName>style.visibility</p:attrName>
                                        </p:attrNameLst>
                                      </p:cBhvr>
                                      <p:to>
                                        <p:strVal val="visible"/>
                                      </p:to>
                                    </p:set>
                                    <p:anim calcmode="lin" valueType="num">
                                      <p:cBhvr additive="base">
                                        <p:cTn id="65" dur="500" fill="hold"/>
                                        <p:tgtEl>
                                          <p:spTgt spid="129028">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9028">
                                            <p:txEl>
                                              <p:pRg st="2" end="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29028">
                                            <p:txEl>
                                              <p:pRg st="3" end="3"/>
                                            </p:txEl>
                                          </p:spTgt>
                                        </p:tgtEl>
                                        <p:attrNameLst>
                                          <p:attrName>style.visibility</p:attrName>
                                        </p:attrNameLst>
                                      </p:cBhvr>
                                      <p:to>
                                        <p:strVal val="visible"/>
                                      </p:to>
                                    </p:set>
                                    <p:anim calcmode="lin" valueType="num">
                                      <p:cBhvr additive="base">
                                        <p:cTn id="69" dur="500" fill="hold"/>
                                        <p:tgtEl>
                                          <p:spTgt spid="129028">
                                            <p:txEl>
                                              <p:pRg st="3" end="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9028">
                                            <p:txEl>
                                              <p:pRg st="3" end="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29028">
                                            <p:txEl>
                                              <p:pRg st="4" end="4"/>
                                            </p:txEl>
                                          </p:spTgt>
                                        </p:tgtEl>
                                        <p:attrNameLst>
                                          <p:attrName>style.visibility</p:attrName>
                                        </p:attrNameLst>
                                      </p:cBhvr>
                                      <p:to>
                                        <p:strVal val="visible"/>
                                      </p:to>
                                    </p:set>
                                    <p:anim calcmode="lin" valueType="num">
                                      <p:cBhvr additive="base">
                                        <p:cTn id="73" dur="500" fill="hold"/>
                                        <p:tgtEl>
                                          <p:spTgt spid="129028">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9028">
                                            <p:txEl>
                                              <p:pRg st="4" end="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29028">
                                            <p:txEl>
                                              <p:pRg st="5" end="5"/>
                                            </p:txEl>
                                          </p:spTgt>
                                        </p:tgtEl>
                                        <p:attrNameLst>
                                          <p:attrName>style.visibility</p:attrName>
                                        </p:attrNameLst>
                                      </p:cBhvr>
                                      <p:to>
                                        <p:strVal val="visible"/>
                                      </p:to>
                                    </p:set>
                                    <p:anim calcmode="lin" valueType="num">
                                      <p:cBhvr additive="base">
                                        <p:cTn id="77" dur="500" fill="hold"/>
                                        <p:tgtEl>
                                          <p:spTgt spid="129028">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9028">
                                            <p:txEl>
                                              <p:pRg st="5" end="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29028">
                                            <p:txEl>
                                              <p:pRg st="6" end="6"/>
                                            </p:txEl>
                                          </p:spTgt>
                                        </p:tgtEl>
                                        <p:attrNameLst>
                                          <p:attrName>style.visibility</p:attrName>
                                        </p:attrNameLst>
                                      </p:cBhvr>
                                      <p:to>
                                        <p:strVal val="visible"/>
                                      </p:to>
                                    </p:set>
                                    <p:anim calcmode="lin" valueType="num">
                                      <p:cBhvr additive="base">
                                        <p:cTn id="81" dur="500" fill="hold"/>
                                        <p:tgtEl>
                                          <p:spTgt spid="129028">
                                            <p:txEl>
                                              <p:pRg st="6" end="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29028">
                                            <p:txEl>
                                              <p:pRg st="6" end="6"/>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29028">
                                            <p:txEl>
                                              <p:pRg st="7" end="7"/>
                                            </p:txEl>
                                          </p:spTgt>
                                        </p:tgtEl>
                                        <p:attrNameLst>
                                          <p:attrName>style.visibility</p:attrName>
                                        </p:attrNameLst>
                                      </p:cBhvr>
                                      <p:to>
                                        <p:strVal val="visible"/>
                                      </p:to>
                                    </p:set>
                                    <p:anim calcmode="lin" valueType="num">
                                      <p:cBhvr additive="base">
                                        <p:cTn id="85" dur="500" fill="hold"/>
                                        <p:tgtEl>
                                          <p:spTgt spid="129028">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902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29034"/>
                                        </p:tgtEl>
                                        <p:attrNameLst>
                                          <p:attrName>style.visibility</p:attrName>
                                        </p:attrNameLst>
                                      </p:cBhvr>
                                      <p:to>
                                        <p:strVal val="visible"/>
                                      </p:to>
                                    </p:set>
                                    <p:anim calcmode="lin" valueType="num">
                                      <p:cBhvr additive="base">
                                        <p:cTn id="91" dur="500" fill="hold"/>
                                        <p:tgtEl>
                                          <p:spTgt spid="129034"/>
                                        </p:tgtEl>
                                        <p:attrNameLst>
                                          <p:attrName>ppt_x</p:attrName>
                                        </p:attrNameLst>
                                      </p:cBhvr>
                                      <p:tavLst>
                                        <p:tav tm="0">
                                          <p:val>
                                            <p:strVal val="#ppt_x"/>
                                          </p:val>
                                        </p:tav>
                                        <p:tav tm="100000">
                                          <p:val>
                                            <p:strVal val="#ppt_x"/>
                                          </p:val>
                                        </p:tav>
                                      </p:tavLst>
                                    </p:anim>
                                    <p:anim calcmode="lin" valueType="num">
                                      <p:cBhvr additive="base">
                                        <p:cTn id="92"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p:bldP spid="129033" grpId="0"/>
      <p:bldP spid="12903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998066" y="116632"/>
            <a:ext cx="7364412" cy="776288"/>
          </a:xfrm>
        </p:spPr>
        <p:txBody>
          <a:bodyPr/>
          <a:lstStyle/>
          <a:p>
            <a:pPr eaLnBrk="1" hangingPunct="1"/>
            <a:r>
              <a:rPr lang="en-US" altLang="zh-CN" sz="3600" dirty="0"/>
              <a:t>Gray Code(</a:t>
            </a:r>
            <a:r>
              <a:rPr lang="zh-CN" altLang="en-US" sz="3600" dirty="0"/>
              <a:t>格雷码</a:t>
            </a:r>
            <a:r>
              <a:rPr lang="en-US" altLang="zh-CN" sz="3600" dirty="0"/>
              <a:t>)</a:t>
            </a:r>
            <a:endParaRPr lang="en-US" altLang="zh-CN" sz="3600" dirty="0">
              <a:latin typeface="宋体" panose="02010600030101010101" pitchFamily="2" charset="-122"/>
            </a:endParaRPr>
          </a:p>
        </p:txBody>
      </p:sp>
      <p:sp>
        <p:nvSpPr>
          <p:cNvPr id="40966" name="Rectangle 3"/>
          <p:cNvSpPr>
            <a:spLocks noGrp="1" noChangeArrowheads="1"/>
          </p:cNvSpPr>
          <p:nvPr>
            <p:ph idx="1"/>
          </p:nvPr>
        </p:nvSpPr>
        <p:spPr/>
        <p:txBody>
          <a:bodyPr/>
          <a:lstStyle/>
          <a:p>
            <a:pPr lvl="1" eaLnBrk="1" hangingPunct="1"/>
            <a:r>
              <a:rPr lang="zh-CN" altLang="en-US" sz="2800" dirty="0">
                <a:solidFill>
                  <a:srgbClr val="FF0000"/>
                </a:solidFill>
              </a:rPr>
              <a:t>利用二进制转换到</a:t>
            </a:r>
            <a:r>
              <a:rPr lang="en-US" altLang="zh-CN" sz="2800" dirty="0">
                <a:solidFill>
                  <a:srgbClr val="FF0000"/>
                </a:solidFill>
              </a:rPr>
              <a:t>Gray</a:t>
            </a:r>
            <a:r>
              <a:rPr lang="zh-CN" altLang="en-US" sz="2800" dirty="0">
                <a:solidFill>
                  <a:srgbClr val="FF0000"/>
                </a:solidFill>
              </a:rPr>
              <a:t>码</a:t>
            </a:r>
            <a:endParaRPr lang="zh-CN" altLang="en-US" sz="2800" dirty="0">
              <a:solidFill>
                <a:srgbClr val="FF0000"/>
              </a:solidFill>
            </a:endParaRPr>
          </a:p>
          <a:p>
            <a:pPr lvl="1" eaLnBrk="1" hangingPunct="1">
              <a:buFont typeface="Wingdings" panose="05000000000000000000" pitchFamily="2" charset="2"/>
              <a:buNone/>
            </a:pPr>
            <a:r>
              <a:rPr lang="zh-CN" altLang="en-US" sz="2800" dirty="0"/>
              <a:t>   其公式是：</a:t>
            </a:r>
            <a:r>
              <a:rPr lang="en-US" altLang="zh-CN" sz="2800" dirty="0" err="1"/>
              <a:t>G</a:t>
            </a:r>
            <a:r>
              <a:rPr lang="en-US" altLang="zh-CN" sz="2800" baseline="-25000" dirty="0" err="1"/>
              <a:t>n</a:t>
            </a:r>
            <a:r>
              <a:rPr lang="en-US" altLang="zh-CN" sz="2800" dirty="0"/>
              <a:t>=</a:t>
            </a:r>
            <a:r>
              <a:rPr lang="en-US" altLang="zh-CN" sz="2800" dirty="0" err="1"/>
              <a:t>B</a:t>
            </a:r>
            <a:r>
              <a:rPr lang="en-US" altLang="zh-CN" sz="2800" baseline="-25000" dirty="0" err="1"/>
              <a:t>n</a:t>
            </a:r>
            <a:endParaRPr lang="en-US" altLang="zh-CN" sz="2800" baseline="-25000" dirty="0"/>
          </a:p>
          <a:p>
            <a:pPr lvl="1" eaLnBrk="1" hangingPunct="1">
              <a:buFont typeface="Wingdings" panose="05000000000000000000" pitchFamily="2" charset="2"/>
              <a:buNone/>
            </a:pPr>
            <a:r>
              <a:rPr lang="en-US" altLang="zh-CN" sz="2800" dirty="0"/>
              <a:t>			       </a:t>
            </a:r>
            <a:r>
              <a:rPr lang="en-US" altLang="zh-CN" sz="2800" dirty="0" err="1"/>
              <a:t>G</a:t>
            </a:r>
            <a:r>
              <a:rPr lang="en-US" altLang="zh-CN" sz="2800" baseline="-25000" dirty="0" err="1"/>
              <a:t>i</a:t>
            </a:r>
            <a:r>
              <a:rPr lang="en-US" altLang="zh-CN" sz="2800" dirty="0"/>
              <a:t>=B</a:t>
            </a:r>
            <a:r>
              <a:rPr lang="en-US" altLang="zh-CN" sz="2800" baseline="-25000" dirty="0"/>
              <a:t>i</a:t>
            </a:r>
            <a:r>
              <a:rPr lang="en-US" altLang="zh-CN" sz="3600" baseline="-25000" dirty="0"/>
              <a:t>+1</a:t>
            </a:r>
            <a:r>
              <a:rPr lang="en-US" altLang="zh-CN" sz="2800" dirty="0">
                <a:latin typeface="MingLiU" pitchFamily="49" charset="-120"/>
                <a:ea typeface="MingLiU" pitchFamily="49" charset="-120"/>
              </a:rPr>
              <a:t>⊕</a:t>
            </a:r>
            <a:r>
              <a:rPr lang="en-US" altLang="zh-CN" sz="2800" dirty="0">
                <a:ea typeface="MingLiU" pitchFamily="49" charset="-120"/>
              </a:rPr>
              <a:t>B</a:t>
            </a:r>
            <a:r>
              <a:rPr lang="en-US" altLang="zh-CN" sz="2800" baseline="-25000" dirty="0">
                <a:ea typeface="MingLiU" pitchFamily="49" charset="-120"/>
              </a:rPr>
              <a:t>i</a:t>
            </a:r>
            <a:endParaRPr lang="en-US" altLang="zh-CN" sz="2800" baseline="-25000" dirty="0">
              <a:ea typeface="MingLiU" pitchFamily="49" charset="-120"/>
            </a:endParaRPr>
          </a:p>
          <a:p>
            <a:pPr lvl="1" eaLnBrk="1" hangingPunct="1">
              <a:buFont typeface="Wingdings" panose="05000000000000000000" pitchFamily="2" charset="2"/>
              <a:buNone/>
            </a:pPr>
            <a:r>
              <a:rPr lang="en-US" altLang="zh-CN" sz="2800" dirty="0">
                <a:ea typeface="MingLiU" pitchFamily="49" charset="-120"/>
              </a:rPr>
              <a:t>       </a:t>
            </a:r>
            <a:r>
              <a:rPr lang="en-US" altLang="zh-CN" sz="2800" dirty="0">
                <a:latin typeface="MingLiU" pitchFamily="49" charset="-120"/>
                <a:ea typeface="MingLiU" pitchFamily="49" charset="-120"/>
              </a:rPr>
              <a:t>⊕</a:t>
            </a:r>
            <a:r>
              <a:rPr lang="zh-CN" altLang="en-US" sz="2800" dirty="0">
                <a:latin typeface="宋体" panose="02010600030101010101" pitchFamily="2" charset="-122"/>
              </a:rPr>
              <a:t>称为异或运算</a:t>
            </a:r>
            <a:r>
              <a:rPr lang="en-US" altLang="zh-CN" sz="2800" dirty="0">
                <a:latin typeface="宋体" panose="02010600030101010101" pitchFamily="2" charset="-122"/>
              </a:rPr>
              <a:t>(</a:t>
            </a:r>
            <a:r>
              <a:rPr lang="zh-CN" altLang="en-US" sz="2800" dirty="0">
                <a:latin typeface="宋体" panose="02010600030101010101" pitchFamily="2" charset="-122"/>
              </a:rPr>
              <a:t>模</a:t>
            </a:r>
            <a:r>
              <a:rPr lang="en-US" altLang="zh-CN" sz="2800" dirty="0">
                <a:latin typeface="宋体" panose="02010600030101010101" pitchFamily="2" charset="-122"/>
              </a:rPr>
              <a:t>2</a:t>
            </a:r>
            <a:r>
              <a:rPr lang="zh-CN" altLang="en-US" sz="2800" dirty="0">
                <a:latin typeface="宋体" panose="02010600030101010101" pitchFamily="2" charset="-122"/>
              </a:rPr>
              <a:t>加法，即不考虑进位的二进制加法</a:t>
            </a:r>
            <a:r>
              <a:rPr lang="en-US" altLang="zh-CN" sz="2800" dirty="0">
                <a:latin typeface="宋体" panose="02010600030101010101" pitchFamily="2" charset="-122"/>
              </a:rPr>
              <a:t>)</a:t>
            </a:r>
            <a:r>
              <a:rPr lang="zh-CN" altLang="en-US" sz="2800" dirty="0">
                <a:latin typeface="宋体" panose="02010600030101010101" pitchFamily="2" charset="-122"/>
              </a:rPr>
              <a:t>，运算规则为： </a:t>
            </a:r>
            <a:r>
              <a:rPr lang="en-US" altLang="zh-CN" sz="2800" dirty="0">
                <a:latin typeface="宋体" panose="02010600030101010101" pitchFamily="2" charset="-122"/>
              </a:rPr>
              <a:t>0</a:t>
            </a:r>
            <a:r>
              <a:rPr lang="en-US" altLang="zh-CN" sz="2800" dirty="0">
                <a:latin typeface="MingLiU" pitchFamily="49" charset="-120"/>
                <a:ea typeface="MingLiU" pitchFamily="49" charset="-120"/>
              </a:rPr>
              <a:t>⊕0=0</a:t>
            </a:r>
            <a:r>
              <a:rPr lang="zh-CN" altLang="en-US" sz="2800" dirty="0">
                <a:latin typeface="宋体" panose="02010600030101010101" pitchFamily="2" charset="-122"/>
              </a:rPr>
              <a:t>；</a:t>
            </a:r>
            <a:r>
              <a:rPr lang="en-US" altLang="zh-CN" sz="2800" dirty="0">
                <a:latin typeface="宋体" panose="02010600030101010101" pitchFamily="2" charset="-122"/>
              </a:rPr>
              <a:t>0</a:t>
            </a:r>
            <a:r>
              <a:rPr lang="en-US" altLang="zh-CN" sz="2800" dirty="0">
                <a:latin typeface="MingLiU" pitchFamily="49" charset="-120"/>
                <a:ea typeface="MingLiU" pitchFamily="49" charset="-120"/>
              </a:rPr>
              <a:t>⊕</a:t>
            </a:r>
            <a:r>
              <a:rPr lang="en-US" altLang="zh-CN" sz="2800" dirty="0">
                <a:latin typeface="宋体" panose="02010600030101010101" pitchFamily="2" charset="-122"/>
              </a:rPr>
              <a:t>1=1</a:t>
            </a:r>
            <a:r>
              <a:rPr lang="zh-CN" altLang="en-US" sz="2800" dirty="0">
                <a:latin typeface="宋体" panose="02010600030101010101" pitchFamily="2" charset="-122"/>
              </a:rPr>
              <a:t>；</a:t>
            </a:r>
            <a:r>
              <a:rPr lang="en-US" altLang="zh-CN" sz="2800" dirty="0">
                <a:latin typeface="宋体" panose="02010600030101010101" pitchFamily="2" charset="-122"/>
              </a:rPr>
              <a:t>1</a:t>
            </a:r>
            <a:r>
              <a:rPr lang="en-US" altLang="zh-CN" sz="2800" dirty="0">
                <a:latin typeface="MingLiU" pitchFamily="49" charset="-120"/>
                <a:ea typeface="MingLiU" pitchFamily="49" charset="-120"/>
              </a:rPr>
              <a:t>⊕</a:t>
            </a:r>
            <a:r>
              <a:rPr lang="en-US" altLang="zh-CN" sz="2800" dirty="0">
                <a:latin typeface="宋体" panose="02010600030101010101" pitchFamily="2" charset="-122"/>
              </a:rPr>
              <a:t>0=1</a:t>
            </a:r>
            <a:r>
              <a:rPr lang="zh-CN" altLang="en-US" sz="2800" dirty="0">
                <a:latin typeface="宋体" panose="02010600030101010101" pitchFamily="2" charset="-122"/>
              </a:rPr>
              <a:t>；</a:t>
            </a:r>
            <a:r>
              <a:rPr lang="en-US" altLang="zh-CN" sz="2800" dirty="0">
                <a:latin typeface="宋体" panose="02010600030101010101" pitchFamily="2" charset="-122"/>
              </a:rPr>
              <a:t>1</a:t>
            </a:r>
            <a:r>
              <a:rPr lang="en-US" altLang="zh-CN" sz="2800" dirty="0">
                <a:latin typeface="MingLiU" pitchFamily="49" charset="-120"/>
                <a:ea typeface="MingLiU" pitchFamily="49" charset="-120"/>
              </a:rPr>
              <a:t>⊕</a:t>
            </a:r>
            <a:r>
              <a:rPr lang="en-US" altLang="zh-CN" sz="2800" dirty="0">
                <a:latin typeface="宋体" panose="02010600030101010101" pitchFamily="2" charset="-122"/>
              </a:rPr>
              <a:t>1=0</a:t>
            </a:r>
            <a:r>
              <a:rPr lang="zh-CN" altLang="en-US" sz="2800" dirty="0">
                <a:latin typeface="宋体" panose="02010600030101010101" pitchFamily="2" charset="-122"/>
              </a:rPr>
              <a:t>。</a:t>
            </a:r>
            <a:endParaRPr lang="zh-CN" altLang="en-US" sz="2800" dirty="0">
              <a:latin typeface="宋体" panose="02010600030101010101" pitchFamily="2" charset="-122"/>
            </a:endParaRPr>
          </a:p>
          <a:p>
            <a:pPr lvl="1" eaLnBrk="1" hangingPunct="1">
              <a:buFont typeface="Wingdings" panose="05000000000000000000" pitchFamily="2" charset="2"/>
              <a:buNone/>
            </a:pPr>
            <a:r>
              <a:rPr lang="zh-CN" altLang="en-US" sz="2800" dirty="0">
                <a:latin typeface="宋体" panose="02010600030101010101" pitchFamily="2" charset="-122"/>
              </a:rPr>
              <a:t>  例：二进制数为  </a:t>
            </a:r>
            <a:r>
              <a:rPr lang="en-US" altLang="zh-CN" sz="2800" dirty="0">
                <a:latin typeface="宋体" panose="02010600030101010101" pitchFamily="2" charset="-122"/>
              </a:rPr>
              <a:t>1  0  1  1  0  1  0  0</a:t>
            </a:r>
            <a:endParaRPr lang="en-US" altLang="zh-CN" sz="2800" dirty="0">
              <a:latin typeface="宋体" panose="02010600030101010101" pitchFamily="2" charset="-122"/>
            </a:endParaRPr>
          </a:p>
          <a:p>
            <a:pPr lvl="1" eaLnBrk="1" hangingPunct="1">
              <a:buFont typeface="Wingdings" panose="05000000000000000000" pitchFamily="2" charset="2"/>
              <a:buNone/>
            </a:pPr>
            <a:r>
              <a:rPr lang="en-US" altLang="zh-CN" sz="2800" dirty="0">
                <a:latin typeface="宋体" panose="02010600030101010101" pitchFamily="2" charset="-122"/>
              </a:rPr>
              <a:t>                    </a:t>
            </a:r>
            <a:r>
              <a:rPr lang="en-US" altLang="zh-CN" sz="2800" dirty="0">
                <a:latin typeface="MingLiU" pitchFamily="49" charset="-120"/>
                <a:ea typeface="MingLiU" pitchFamily="49" charset="-120"/>
              </a:rPr>
              <a:t>⊕ ⊕ ⊕ ⊕ ⊕ ⊕ ⊕</a:t>
            </a:r>
            <a:endParaRPr lang="en-US" altLang="zh-CN" sz="2800" dirty="0">
              <a:latin typeface="MingLiU" pitchFamily="49" charset="-120"/>
              <a:ea typeface="MingLiU" pitchFamily="49" charset="-120"/>
            </a:endParaRPr>
          </a:p>
          <a:p>
            <a:pPr lvl="1" eaLnBrk="1" hangingPunct="1">
              <a:buFont typeface="Wingdings" panose="05000000000000000000" pitchFamily="2" charset="2"/>
              <a:buNone/>
            </a:pPr>
            <a:r>
              <a:rPr lang="en-US" altLang="zh-CN" sz="2800" dirty="0">
                <a:latin typeface="MingLiU" pitchFamily="49" charset="-120"/>
                <a:ea typeface="MingLiU" pitchFamily="49" charset="-120"/>
              </a:rPr>
              <a:t>      </a:t>
            </a:r>
            <a:r>
              <a:rPr lang="en-US" altLang="zh-CN" sz="2800" dirty="0"/>
              <a:t>Gray</a:t>
            </a:r>
            <a:r>
              <a:rPr lang="zh-CN" altLang="en-US" sz="2800" dirty="0"/>
              <a:t>码</a:t>
            </a:r>
            <a:r>
              <a:rPr lang="zh-CN" altLang="en-US" sz="2800" dirty="0">
                <a:latin typeface="MingLiU" pitchFamily="49" charset="-120"/>
                <a:ea typeface="MingLiU" pitchFamily="49" charset="-120"/>
              </a:rPr>
              <a:t>      </a:t>
            </a:r>
            <a:r>
              <a:rPr lang="en-US" altLang="zh-CN" sz="2800" dirty="0">
                <a:latin typeface="MingLiU" pitchFamily="49" charset="-120"/>
                <a:ea typeface="MingLiU" pitchFamily="49" charset="-120"/>
              </a:rPr>
              <a:t>1  1  1  0  1  1  1  0</a:t>
            </a:r>
            <a:endParaRPr lang="en-US" altLang="zh-CN" sz="2800" dirty="0">
              <a:latin typeface="MingLiU" pitchFamily="49" charset="-120"/>
              <a:ea typeface="MingLiU" pitchFamily="49" charset="-120"/>
            </a:endParaRPr>
          </a:p>
        </p:txBody>
      </p:sp>
      <p:sp>
        <p:nvSpPr>
          <p:cNvPr id="40962" name="日期占位符 3"/>
          <p:cNvSpPr>
            <a:spLocks noGrp="1"/>
          </p:cNvSpPr>
          <p:nvPr>
            <p:ph type="dt" sz="half" idx="10"/>
          </p:nvPr>
        </p:nvSpPr>
        <p:spPr>
          <a:noFill/>
        </p:spPr>
        <p:txBody>
          <a:bodyPr/>
          <a:lstStyle/>
          <a:p>
            <a:fld id="{885B2854-121D-4D50-AD5A-9D7C185CF9D0}" type="datetime1">
              <a:rPr lang="zh-CN" altLang="en-US" smtClean="0">
                <a:ea typeface="宋体" panose="02010600030101010101" pitchFamily="2" charset="-122"/>
              </a:rPr>
            </a:fld>
            <a:endParaRPr lang="en-US" altLang="zh-CN">
              <a:ea typeface="宋体" panose="02010600030101010101" pitchFamily="2" charset="-122"/>
            </a:endParaRPr>
          </a:p>
        </p:txBody>
      </p:sp>
      <p:sp>
        <p:nvSpPr>
          <p:cNvPr id="40963"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40964" name="灯片编号占位符 5"/>
          <p:cNvSpPr>
            <a:spLocks noGrp="1"/>
          </p:cNvSpPr>
          <p:nvPr>
            <p:ph type="sldNum" sz="quarter" idx="12"/>
          </p:nvPr>
        </p:nvSpPr>
        <p:spPr>
          <a:noFill/>
        </p:spPr>
        <p:txBody>
          <a:bodyPr/>
          <a:lstStyle/>
          <a:p>
            <a:fld id="{94DE68B1-76F4-4A1F-992C-DADDD5910B0E}" type="slidenum">
              <a:rPr lang="zh-CN" altLang="en-US">
                <a:ea typeface="宋体" panose="02010600030101010101" pitchFamily="2" charset="-122"/>
              </a:rPr>
            </a:fld>
            <a:endParaRPr lang="en-US" altLang="zh-CN">
              <a:ea typeface="宋体" panose="02010600030101010101" pitchFamily="2" charset="-122"/>
            </a:endParaRPr>
          </a:p>
        </p:txBody>
      </p:sp>
      <p:sp>
        <p:nvSpPr>
          <p:cNvPr id="40967" name="Line 4"/>
          <p:cNvSpPr>
            <a:spLocks noChangeShapeType="1"/>
          </p:cNvSpPr>
          <p:nvPr/>
        </p:nvSpPr>
        <p:spPr bwMode="auto">
          <a:xfrm>
            <a:off x="4211960" y="4580558"/>
            <a:ext cx="287337" cy="288925"/>
          </a:xfrm>
          <a:prstGeom prst="line">
            <a:avLst/>
          </a:prstGeom>
          <a:noFill/>
          <a:ln w="9525">
            <a:solidFill>
              <a:schemeClr val="tx1"/>
            </a:solidFill>
            <a:round/>
          </a:ln>
        </p:spPr>
        <p:txBody>
          <a:bodyPr/>
          <a:lstStyle/>
          <a:p>
            <a:endParaRPr lang="zh-CN" altLang="en-US"/>
          </a:p>
        </p:txBody>
      </p:sp>
      <p:sp>
        <p:nvSpPr>
          <p:cNvPr id="40968" name="Line 5"/>
          <p:cNvSpPr>
            <a:spLocks noChangeShapeType="1"/>
          </p:cNvSpPr>
          <p:nvPr/>
        </p:nvSpPr>
        <p:spPr bwMode="auto">
          <a:xfrm>
            <a:off x="4788222" y="4580558"/>
            <a:ext cx="287338" cy="288925"/>
          </a:xfrm>
          <a:prstGeom prst="line">
            <a:avLst/>
          </a:prstGeom>
          <a:noFill/>
          <a:ln w="9525">
            <a:solidFill>
              <a:schemeClr val="tx1"/>
            </a:solidFill>
            <a:round/>
          </a:ln>
        </p:spPr>
        <p:txBody>
          <a:bodyPr/>
          <a:lstStyle/>
          <a:p>
            <a:endParaRPr lang="zh-CN" altLang="en-US"/>
          </a:p>
        </p:txBody>
      </p:sp>
      <p:sp>
        <p:nvSpPr>
          <p:cNvPr id="40969" name="Line 6"/>
          <p:cNvSpPr>
            <a:spLocks noChangeShapeType="1"/>
          </p:cNvSpPr>
          <p:nvPr/>
        </p:nvSpPr>
        <p:spPr bwMode="auto">
          <a:xfrm>
            <a:off x="5291460" y="4580558"/>
            <a:ext cx="287337" cy="288925"/>
          </a:xfrm>
          <a:prstGeom prst="line">
            <a:avLst/>
          </a:prstGeom>
          <a:noFill/>
          <a:ln w="9525">
            <a:solidFill>
              <a:schemeClr val="tx1"/>
            </a:solidFill>
            <a:round/>
          </a:ln>
        </p:spPr>
        <p:txBody>
          <a:bodyPr/>
          <a:lstStyle/>
          <a:p>
            <a:endParaRPr lang="zh-CN" altLang="en-US"/>
          </a:p>
        </p:txBody>
      </p:sp>
      <p:sp>
        <p:nvSpPr>
          <p:cNvPr id="40970" name="Line 7"/>
          <p:cNvSpPr>
            <a:spLocks noChangeShapeType="1"/>
          </p:cNvSpPr>
          <p:nvPr/>
        </p:nvSpPr>
        <p:spPr bwMode="auto">
          <a:xfrm>
            <a:off x="5867722" y="4580558"/>
            <a:ext cx="287338" cy="288925"/>
          </a:xfrm>
          <a:prstGeom prst="line">
            <a:avLst/>
          </a:prstGeom>
          <a:noFill/>
          <a:ln w="9525">
            <a:solidFill>
              <a:schemeClr val="tx1"/>
            </a:solidFill>
            <a:round/>
          </a:ln>
        </p:spPr>
        <p:txBody>
          <a:bodyPr/>
          <a:lstStyle/>
          <a:p>
            <a:endParaRPr lang="zh-CN" altLang="en-US"/>
          </a:p>
        </p:txBody>
      </p:sp>
      <p:sp>
        <p:nvSpPr>
          <p:cNvPr id="40971" name="Line 8"/>
          <p:cNvSpPr>
            <a:spLocks noChangeShapeType="1"/>
          </p:cNvSpPr>
          <p:nvPr/>
        </p:nvSpPr>
        <p:spPr bwMode="auto">
          <a:xfrm>
            <a:off x="6443985" y="4580558"/>
            <a:ext cx="287337" cy="288925"/>
          </a:xfrm>
          <a:prstGeom prst="line">
            <a:avLst/>
          </a:prstGeom>
          <a:noFill/>
          <a:ln w="9525">
            <a:solidFill>
              <a:schemeClr val="tx1"/>
            </a:solidFill>
            <a:round/>
          </a:ln>
        </p:spPr>
        <p:txBody>
          <a:bodyPr/>
          <a:lstStyle/>
          <a:p>
            <a:endParaRPr lang="zh-CN" altLang="en-US"/>
          </a:p>
        </p:txBody>
      </p:sp>
      <p:sp>
        <p:nvSpPr>
          <p:cNvPr id="40972" name="Line 9"/>
          <p:cNvSpPr>
            <a:spLocks noChangeShapeType="1"/>
          </p:cNvSpPr>
          <p:nvPr/>
        </p:nvSpPr>
        <p:spPr bwMode="auto">
          <a:xfrm>
            <a:off x="6948810" y="4580558"/>
            <a:ext cx="287337" cy="288925"/>
          </a:xfrm>
          <a:prstGeom prst="line">
            <a:avLst/>
          </a:prstGeom>
          <a:noFill/>
          <a:ln w="9525">
            <a:solidFill>
              <a:schemeClr val="tx1"/>
            </a:solidFill>
            <a:round/>
          </a:ln>
        </p:spPr>
        <p:txBody>
          <a:bodyPr/>
          <a:lstStyle/>
          <a:p>
            <a:endParaRPr lang="zh-CN" altLang="en-US"/>
          </a:p>
        </p:txBody>
      </p:sp>
      <p:sp>
        <p:nvSpPr>
          <p:cNvPr id="40973" name="Line 10"/>
          <p:cNvSpPr>
            <a:spLocks noChangeShapeType="1"/>
          </p:cNvSpPr>
          <p:nvPr/>
        </p:nvSpPr>
        <p:spPr bwMode="auto">
          <a:xfrm>
            <a:off x="7452047" y="4580558"/>
            <a:ext cx="287338" cy="288925"/>
          </a:xfrm>
          <a:prstGeom prst="line">
            <a:avLst/>
          </a:prstGeom>
          <a:noFill/>
          <a:ln w="9525">
            <a:solidFill>
              <a:schemeClr val="tx1"/>
            </a:solidFill>
            <a:round/>
          </a:ln>
        </p:spPr>
        <p:txBody>
          <a:bodyPr/>
          <a:lstStyle/>
          <a:p>
            <a:endParaRPr lang="zh-CN" altLang="en-US"/>
          </a:p>
        </p:txBody>
      </p:sp>
      <p:sp>
        <p:nvSpPr>
          <p:cNvPr id="40974" name="Line 11"/>
          <p:cNvSpPr>
            <a:spLocks noChangeShapeType="1"/>
          </p:cNvSpPr>
          <p:nvPr/>
        </p:nvSpPr>
        <p:spPr bwMode="auto">
          <a:xfrm flipH="1">
            <a:off x="4572322" y="4509120"/>
            <a:ext cx="142875" cy="360363"/>
          </a:xfrm>
          <a:prstGeom prst="line">
            <a:avLst/>
          </a:prstGeom>
          <a:noFill/>
          <a:ln w="9525">
            <a:solidFill>
              <a:schemeClr val="tx1"/>
            </a:solidFill>
            <a:round/>
          </a:ln>
        </p:spPr>
        <p:txBody>
          <a:bodyPr/>
          <a:lstStyle/>
          <a:p>
            <a:endParaRPr lang="zh-CN" altLang="en-US"/>
          </a:p>
        </p:txBody>
      </p:sp>
      <p:sp>
        <p:nvSpPr>
          <p:cNvPr id="40975" name="Line 12"/>
          <p:cNvSpPr>
            <a:spLocks noChangeShapeType="1"/>
          </p:cNvSpPr>
          <p:nvPr/>
        </p:nvSpPr>
        <p:spPr bwMode="auto">
          <a:xfrm flipH="1">
            <a:off x="5148585" y="4509120"/>
            <a:ext cx="142875" cy="360363"/>
          </a:xfrm>
          <a:prstGeom prst="line">
            <a:avLst/>
          </a:prstGeom>
          <a:noFill/>
          <a:ln w="9525">
            <a:solidFill>
              <a:schemeClr val="tx1"/>
            </a:solidFill>
            <a:round/>
          </a:ln>
        </p:spPr>
        <p:txBody>
          <a:bodyPr/>
          <a:lstStyle/>
          <a:p>
            <a:endParaRPr lang="zh-CN" altLang="en-US"/>
          </a:p>
        </p:txBody>
      </p:sp>
      <p:sp>
        <p:nvSpPr>
          <p:cNvPr id="40976" name="Line 13"/>
          <p:cNvSpPr>
            <a:spLocks noChangeShapeType="1"/>
          </p:cNvSpPr>
          <p:nvPr/>
        </p:nvSpPr>
        <p:spPr bwMode="auto">
          <a:xfrm flipH="1">
            <a:off x="5651822" y="4580558"/>
            <a:ext cx="142875" cy="360362"/>
          </a:xfrm>
          <a:prstGeom prst="line">
            <a:avLst/>
          </a:prstGeom>
          <a:noFill/>
          <a:ln w="9525">
            <a:solidFill>
              <a:schemeClr val="tx1"/>
            </a:solidFill>
            <a:round/>
          </a:ln>
        </p:spPr>
        <p:txBody>
          <a:bodyPr/>
          <a:lstStyle/>
          <a:p>
            <a:endParaRPr lang="zh-CN" altLang="en-US"/>
          </a:p>
        </p:txBody>
      </p:sp>
      <p:sp>
        <p:nvSpPr>
          <p:cNvPr id="40977" name="Line 14"/>
          <p:cNvSpPr>
            <a:spLocks noChangeShapeType="1"/>
          </p:cNvSpPr>
          <p:nvPr/>
        </p:nvSpPr>
        <p:spPr bwMode="auto">
          <a:xfrm flipH="1">
            <a:off x="6156647" y="4509120"/>
            <a:ext cx="142875" cy="360363"/>
          </a:xfrm>
          <a:prstGeom prst="line">
            <a:avLst/>
          </a:prstGeom>
          <a:noFill/>
          <a:ln w="9525">
            <a:solidFill>
              <a:schemeClr val="tx1"/>
            </a:solidFill>
            <a:round/>
          </a:ln>
        </p:spPr>
        <p:txBody>
          <a:bodyPr/>
          <a:lstStyle/>
          <a:p>
            <a:endParaRPr lang="zh-CN" altLang="en-US"/>
          </a:p>
        </p:txBody>
      </p:sp>
      <p:sp>
        <p:nvSpPr>
          <p:cNvPr id="40978" name="Line 15"/>
          <p:cNvSpPr>
            <a:spLocks noChangeShapeType="1"/>
          </p:cNvSpPr>
          <p:nvPr/>
        </p:nvSpPr>
        <p:spPr bwMode="auto">
          <a:xfrm flipH="1">
            <a:off x="6731322" y="4509120"/>
            <a:ext cx="142875" cy="360363"/>
          </a:xfrm>
          <a:prstGeom prst="line">
            <a:avLst/>
          </a:prstGeom>
          <a:noFill/>
          <a:ln w="9525">
            <a:solidFill>
              <a:schemeClr val="tx1"/>
            </a:solidFill>
            <a:round/>
          </a:ln>
        </p:spPr>
        <p:txBody>
          <a:bodyPr/>
          <a:lstStyle/>
          <a:p>
            <a:endParaRPr lang="zh-CN" altLang="en-US"/>
          </a:p>
        </p:txBody>
      </p:sp>
      <p:sp>
        <p:nvSpPr>
          <p:cNvPr id="40979" name="Line 16"/>
          <p:cNvSpPr>
            <a:spLocks noChangeShapeType="1"/>
          </p:cNvSpPr>
          <p:nvPr/>
        </p:nvSpPr>
        <p:spPr bwMode="auto">
          <a:xfrm flipH="1">
            <a:off x="7236147" y="4580558"/>
            <a:ext cx="142875" cy="360362"/>
          </a:xfrm>
          <a:prstGeom prst="line">
            <a:avLst/>
          </a:prstGeom>
          <a:noFill/>
          <a:ln w="9525">
            <a:solidFill>
              <a:schemeClr val="tx1"/>
            </a:solidFill>
            <a:round/>
          </a:ln>
        </p:spPr>
        <p:txBody>
          <a:bodyPr/>
          <a:lstStyle/>
          <a:p>
            <a:endParaRPr lang="zh-CN" altLang="en-US"/>
          </a:p>
        </p:txBody>
      </p:sp>
      <p:sp>
        <p:nvSpPr>
          <p:cNvPr id="40980" name="Line 17"/>
          <p:cNvSpPr>
            <a:spLocks noChangeShapeType="1"/>
          </p:cNvSpPr>
          <p:nvPr/>
        </p:nvSpPr>
        <p:spPr bwMode="auto">
          <a:xfrm flipH="1">
            <a:off x="7812410" y="4580558"/>
            <a:ext cx="142875" cy="360362"/>
          </a:xfrm>
          <a:prstGeom prst="line">
            <a:avLst/>
          </a:prstGeom>
          <a:noFill/>
          <a:ln w="9525">
            <a:solidFill>
              <a:schemeClr val="tx1"/>
            </a:solidFill>
            <a:round/>
          </a:ln>
        </p:spPr>
        <p:txBody>
          <a:bodyPr/>
          <a:lstStyle/>
          <a:p>
            <a:endParaRPr lang="zh-CN" altLang="en-US"/>
          </a:p>
        </p:txBody>
      </p:sp>
      <p:sp>
        <p:nvSpPr>
          <p:cNvPr id="40981" name="Line 18"/>
          <p:cNvSpPr>
            <a:spLocks noChangeShapeType="1"/>
          </p:cNvSpPr>
          <p:nvPr/>
        </p:nvSpPr>
        <p:spPr bwMode="auto">
          <a:xfrm>
            <a:off x="4211960" y="4725020"/>
            <a:ext cx="0" cy="576263"/>
          </a:xfrm>
          <a:prstGeom prst="line">
            <a:avLst/>
          </a:prstGeom>
          <a:noFill/>
          <a:ln w="9525">
            <a:solidFill>
              <a:schemeClr val="tx1"/>
            </a:solidFill>
            <a:round/>
            <a:tailEnd type="triangle" w="med" len="med"/>
          </a:ln>
        </p:spPr>
        <p:txBody>
          <a:bodyPr/>
          <a:lstStyle/>
          <a:p>
            <a:endParaRPr lang="zh-CN" altLang="en-US"/>
          </a:p>
        </p:txBody>
      </p:sp>
      <p:sp>
        <p:nvSpPr>
          <p:cNvPr id="40982" name="Line 19"/>
          <p:cNvSpPr>
            <a:spLocks noChangeShapeType="1"/>
          </p:cNvSpPr>
          <p:nvPr/>
        </p:nvSpPr>
        <p:spPr bwMode="auto">
          <a:xfrm>
            <a:off x="4572322" y="5085383"/>
            <a:ext cx="215900" cy="215900"/>
          </a:xfrm>
          <a:prstGeom prst="line">
            <a:avLst/>
          </a:prstGeom>
          <a:noFill/>
          <a:ln w="9525">
            <a:solidFill>
              <a:schemeClr val="accent2"/>
            </a:solidFill>
            <a:round/>
            <a:tailEnd type="triangle" w="med" len="med"/>
          </a:ln>
        </p:spPr>
        <p:txBody>
          <a:bodyPr/>
          <a:lstStyle/>
          <a:p>
            <a:endParaRPr lang="zh-CN" altLang="en-US"/>
          </a:p>
        </p:txBody>
      </p:sp>
      <p:sp>
        <p:nvSpPr>
          <p:cNvPr id="40983" name="Line 20"/>
          <p:cNvSpPr>
            <a:spLocks noChangeShapeType="1"/>
          </p:cNvSpPr>
          <p:nvPr/>
        </p:nvSpPr>
        <p:spPr bwMode="auto">
          <a:xfrm>
            <a:off x="5075560" y="5085383"/>
            <a:ext cx="215900" cy="215900"/>
          </a:xfrm>
          <a:prstGeom prst="line">
            <a:avLst/>
          </a:prstGeom>
          <a:noFill/>
          <a:ln w="9525">
            <a:solidFill>
              <a:schemeClr val="accent2"/>
            </a:solidFill>
            <a:round/>
            <a:tailEnd type="triangle" w="med" len="med"/>
          </a:ln>
        </p:spPr>
        <p:txBody>
          <a:bodyPr/>
          <a:lstStyle/>
          <a:p>
            <a:endParaRPr lang="zh-CN" altLang="en-US"/>
          </a:p>
        </p:txBody>
      </p:sp>
      <p:sp>
        <p:nvSpPr>
          <p:cNvPr id="40984" name="Line 21"/>
          <p:cNvSpPr>
            <a:spLocks noChangeShapeType="1"/>
          </p:cNvSpPr>
          <p:nvPr/>
        </p:nvSpPr>
        <p:spPr bwMode="auto">
          <a:xfrm>
            <a:off x="6156647" y="5085383"/>
            <a:ext cx="215900" cy="215900"/>
          </a:xfrm>
          <a:prstGeom prst="line">
            <a:avLst/>
          </a:prstGeom>
          <a:noFill/>
          <a:ln w="9525">
            <a:solidFill>
              <a:schemeClr val="accent2"/>
            </a:solidFill>
            <a:round/>
            <a:tailEnd type="triangle" w="med" len="med"/>
          </a:ln>
        </p:spPr>
        <p:txBody>
          <a:bodyPr/>
          <a:lstStyle/>
          <a:p>
            <a:endParaRPr lang="zh-CN" altLang="en-US"/>
          </a:p>
        </p:txBody>
      </p:sp>
      <p:sp>
        <p:nvSpPr>
          <p:cNvPr id="40985" name="Line 22"/>
          <p:cNvSpPr>
            <a:spLocks noChangeShapeType="1"/>
          </p:cNvSpPr>
          <p:nvPr/>
        </p:nvSpPr>
        <p:spPr bwMode="auto">
          <a:xfrm>
            <a:off x="5580385" y="5085383"/>
            <a:ext cx="215900" cy="215900"/>
          </a:xfrm>
          <a:prstGeom prst="line">
            <a:avLst/>
          </a:prstGeom>
          <a:noFill/>
          <a:ln w="9525">
            <a:solidFill>
              <a:schemeClr val="accent2"/>
            </a:solidFill>
            <a:round/>
            <a:tailEnd type="triangle" w="med" len="med"/>
          </a:ln>
        </p:spPr>
        <p:txBody>
          <a:bodyPr/>
          <a:lstStyle/>
          <a:p>
            <a:endParaRPr lang="zh-CN" altLang="en-US"/>
          </a:p>
        </p:txBody>
      </p:sp>
      <p:sp>
        <p:nvSpPr>
          <p:cNvPr id="40986" name="Line 23"/>
          <p:cNvSpPr>
            <a:spLocks noChangeShapeType="1"/>
          </p:cNvSpPr>
          <p:nvPr/>
        </p:nvSpPr>
        <p:spPr bwMode="auto">
          <a:xfrm>
            <a:off x="6731322" y="5085383"/>
            <a:ext cx="215900" cy="215900"/>
          </a:xfrm>
          <a:prstGeom prst="line">
            <a:avLst/>
          </a:prstGeom>
          <a:noFill/>
          <a:ln w="9525">
            <a:solidFill>
              <a:schemeClr val="accent2"/>
            </a:solidFill>
            <a:round/>
            <a:tailEnd type="triangle" w="med" len="med"/>
          </a:ln>
        </p:spPr>
        <p:txBody>
          <a:bodyPr/>
          <a:lstStyle/>
          <a:p>
            <a:endParaRPr lang="zh-CN" altLang="en-US"/>
          </a:p>
        </p:txBody>
      </p:sp>
      <p:sp>
        <p:nvSpPr>
          <p:cNvPr id="40987" name="Line 24"/>
          <p:cNvSpPr>
            <a:spLocks noChangeShapeType="1"/>
          </p:cNvSpPr>
          <p:nvPr/>
        </p:nvSpPr>
        <p:spPr bwMode="auto">
          <a:xfrm>
            <a:off x="7307585" y="5085383"/>
            <a:ext cx="215900" cy="215900"/>
          </a:xfrm>
          <a:prstGeom prst="line">
            <a:avLst/>
          </a:prstGeom>
          <a:noFill/>
          <a:ln w="9525">
            <a:solidFill>
              <a:schemeClr val="accent2"/>
            </a:solidFill>
            <a:round/>
            <a:tailEnd type="triangle" w="med" len="med"/>
          </a:ln>
        </p:spPr>
        <p:txBody>
          <a:bodyPr/>
          <a:lstStyle/>
          <a:p>
            <a:endParaRPr lang="zh-CN" altLang="en-US"/>
          </a:p>
        </p:txBody>
      </p:sp>
      <p:sp>
        <p:nvSpPr>
          <p:cNvPr id="40988" name="Line 25"/>
          <p:cNvSpPr>
            <a:spLocks noChangeShapeType="1"/>
          </p:cNvSpPr>
          <p:nvPr/>
        </p:nvSpPr>
        <p:spPr bwMode="auto">
          <a:xfrm>
            <a:off x="7739385" y="5085383"/>
            <a:ext cx="215900" cy="215900"/>
          </a:xfrm>
          <a:prstGeom prst="line">
            <a:avLst/>
          </a:prstGeom>
          <a:noFill/>
          <a:ln w="9525">
            <a:solidFill>
              <a:schemeClr val="accent2"/>
            </a:solidFill>
            <a:round/>
            <a:tailEnd type="triangle" w="med" len="med"/>
          </a:ln>
        </p:spPr>
        <p:txBody>
          <a:bodyPr/>
          <a:lstStyle/>
          <a:p>
            <a:endParaRPr lang="zh-CN" altLang="en-US"/>
          </a:p>
        </p:txBody>
      </p:sp>
      <p:sp>
        <p:nvSpPr>
          <p:cNvPr id="2" name="左箭头 1"/>
          <p:cNvSpPr/>
          <p:nvPr/>
        </p:nvSpPr>
        <p:spPr>
          <a:xfrm>
            <a:off x="4211960" y="5805264"/>
            <a:ext cx="3888432" cy="2880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000125" y="185738"/>
            <a:ext cx="6905625" cy="742950"/>
          </a:xfrm>
        </p:spPr>
        <p:txBody>
          <a:bodyPr/>
          <a:lstStyle/>
          <a:p>
            <a:r>
              <a:rPr lang="en-US" altLang="zh-CN"/>
              <a:t>3</a:t>
            </a:r>
            <a:r>
              <a:rPr lang="zh-CN" altLang="en-US"/>
              <a:t>、格雷码（</a:t>
            </a:r>
            <a:r>
              <a:rPr lang="en-US" altLang="zh-CN"/>
              <a:t>Gray Code</a:t>
            </a:r>
            <a:r>
              <a:rPr lang="zh-CN" altLang="en-US"/>
              <a:t>）</a:t>
            </a:r>
            <a:endParaRPr lang="zh-CN" altLang="en-US"/>
          </a:p>
        </p:txBody>
      </p:sp>
      <p:sp>
        <p:nvSpPr>
          <p:cNvPr id="40963"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40964" name="灯片编号占位符 5"/>
          <p:cNvSpPr>
            <a:spLocks noGrp="1"/>
          </p:cNvSpPr>
          <p:nvPr>
            <p:ph type="sldNum" sz="quarter" idx="12"/>
          </p:nvPr>
        </p:nvSpPr>
        <p:spPr>
          <a:noFill/>
        </p:spPr>
        <p:txBody>
          <a:bodyPr/>
          <a:lstStyle/>
          <a:p>
            <a:fld id="{B44632E9-DC09-4BC0-8030-1166F9F0A8B4}" type="slidenum">
              <a:rPr lang="en-US" altLang="zh-CN" smtClean="0">
                <a:ea typeface="宋体" panose="02010600030101010101" pitchFamily="2" charset="-122"/>
              </a:rPr>
            </a:fld>
            <a:endParaRPr lang="en-US" altLang="zh-CN">
              <a:ea typeface="宋体" panose="02010600030101010101" pitchFamily="2" charset="-122"/>
            </a:endParaRPr>
          </a:p>
        </p:txBody>
      </p:sp>
      <p:graphicFrame>
        <p:nvGraphicFramePr>
          <p:cNvPr id="8" name="Group 75"/>
          <p:cNvGraphicFramePr>
            <a:graphicFrameLocks noGrp="1"/>
          </p:cNvGraphicFramePr>
          <p:nvPr/>
        </p:nvGraphicFramePr>
        <p:xfrm>
          <a:off x="679450" y="1457325"/>
          <a:ext cx="7964488" cy="4876803"/>
        </p:xfrm>
        <a:graphic>
          <a:graphicData uri="http://schemas.openxmlformats.org/drawingml/2006/table">
            <a:tbl>
              <a:tblPr/>
              <a:tblGrid>
                <a:gridCol w="1257300"/>
                <a:gridCol w="1323975"/>
                <a:gridCol w="1254125"/>
                <a:gridCol w="1474788"/>
                <a:gridCol w="1327150"/>
                <a:gridCol w="1327150"/>
              </a:tblGrid>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a:ln>
                            <a:noFill/>
                          </a:ln>
                          <a:solidFill>
                            <a:srgbClr val="000066"/>
                          </a:solidFill>
                          <a:effectLst/>
                          <a:latin typeface="Tahoma" panose="020B0604030504040204" pitchFamily="34" charset="0"/>
                          <a:ea typeface="黑体" panose="02010609060101010101" pitchFamily="2" charset="-122"/>
                        </a:rPr>
                        <a:t>Decimal</a:t>
                      </a:r>
                      <a:endParaRPr kumimoji="1" lang="en-US" altLang="zh-CN" sz="2400" b="0" i="0" u="none" strike="noStrike" cap="none" normalizeH="0" baseline="0" dirty="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Binary</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Gray</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Decimal</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Binary</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Gray</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rgbClr val="000066"/>
                          </a:solidFill>
                          <a:effectLst/>
                          <a:latin typeface="Tahoma" panose="020B0604030504040204" pitchFamily="34" charset="0"/>
                          <a:ea typeface="黑体" panose="02010609060101010101" pitchFamily="2" charset="-122"/>
                        </a:rPr>
                        <a:t>0</a:t>
                      </a:r>
                      <a:endParaRPr kumimoji="1" lang="en-US" altLang="zh-CN" sz="24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0000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0000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8</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1000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1100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0001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0001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9</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1001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1101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2</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0010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0011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1111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3</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0011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0010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1011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4</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0100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0110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12</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1100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5</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0101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0111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13</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1101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1011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6</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0110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0101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14</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1110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1001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7</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dirty="0">
                          <a:ln>
                            <a:noFill/>
                          </a:ln>
                          <a:solidFill>
                            <a:srgbClr val="000066"/>
                          </a:solidFill>
                          <a:effectLst/>
                          <a:latin typeface="Tahoma" panose="020B0604030504040204" pitchFamily="34" charset="0"/>
                          <a:ea typeface="黑体" panose="02010609060101010101" pitchFamily="2" charset="-122"/>
                        </a:rPr>
                        <a:t>0111</a:t>
                      </a:r>
                      <a:endParaRPr kumimoji="1" lang="en-US" altLang="zh-CN" sz="2800" b="0" i="0" u="none" strike="noStrike" cap="none" normalizeH="0" baseline="0" dirty="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0100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15</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1111</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rPr>
                        <a:t>1000</a:t>
                      </a:r>
                      <a:endParaRPr kumimoji="1" lang="en-US" altLang="zh-CN" sz="2800" b="0" i="0" u="none" strike="noStrike" cap="none" normalizeH="0" baseline="0">
                        <a:ln>
                          <a:noFill/>
                        </a:ln>
                        <a:solidFill>
                          <a:srgbClr val="000066"/>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日期占位符 5"/>
          <p:cNvSpPr>
            <a:spLocks noGrp="1"/>
          </p:cNvSpPr>
          <p:nvPr>
            <p:ph type="dt" sz="half" idx="10"/>
          </p:nvPr>
        </p:nvSpPr>
        <p:spPr/>
        <p:txBody>
          <a:bodyPr/>
          <a:lstStyle/>
          <a:p>
            <a:pPr>
              <a:defRPr/>
            </a:pPr>
            <a:fld id="{420CF36B-3F9D-45A1-801E-F22F5728ECFA}" type="datetime1">
              <a:rPr lang="zh-CN" altLang="en-US"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115616" y="156755"/>
            <a:ext cx="5660132" cy="742950"/>
          </a:xfrm>
        </p:spPr>
        <p:txBody>
          <a:bodyPr/>
          <a:lstStyle/>
          <a:p>
            <a:r>
              <a:rPr lang="zh-CN" altLang="en-US" dirty="0"/>
              <a:t>检错码和纠错码</a:t>
            </a:r>
            <a:endParaRPr lang="zh-CN" altLang="en-US" dirty="0"/>
          </a:p>
        </p:txBody>
      </p:sp>
      <p:sp>
        <p:nvSpPr>
          <p:cNvPr id="44037" name="内容占位符 6"/>
          <p:cNvSpPr>
            <a:spLocks noGrp="1"/>
          </p:cNvSpPr>
          <p:nvPr>
            <p:ph idx="1"/>
          </p:nvPr>
        </p:nvSpPr>
        <p:spPr>
          <a:xfrm>
            <a:off x="457200" y="1239838"/>
            <a:ext cx="8543925" cy="5094287"/>
          </a:xfrm>
        </p:spPr>
        <p:txBody>
          <a:bodyPr/>
          <a:lstStyle/>
          <a:p>
            <a:r>
              <a:rPr lang="zh-CN" altLang="en-US" sz="2800" dirty="0"/>
              <a:t>具有检测和纠正数据错误的编码特性。</a:t>
            </a:r>
            <a:endParaRPr lang="en-US" altLang="zh-CN" sz="2800" dirty="0"/>
          </a:p>
          <a:p>
            <a:r>
              <a:rPr lang="zh-CN" altLang="en-US" sz="2800" dirty="0"/>
              <a:t>数字系统中的差错是指数据损坏，从正确变成其他值。</a:t>
            </a:r>
            <a:endParaRPr lang="en-US" altLang="zh-CN" sz="2800" dirty="0"/>
          </a:p>
          <a:p>
            <a:pPr lvl="1"/>
            <a:r>
              <a:rPr lang="zh-CN" altLang="en-US" sz="2400" dirty="0"/>
              <a:t>原因可能很多种：噪声干扰、粒子幅射、介质缺损等，码元可能出错</a:t>
            </a:r>
            <a:r>
              <a:rPr lang="en-US" altLang="zh-CN" sz="2400" b="1" dirty="0"/>
              <a:t>0</a:t>
            </a:r>
            <a:r>
              <a:rPr lang="zh-CN" altLang="en-US" sz="2400" b="1" dirty="0"/>
              <a:t>→</a:t>
            </a:r>
            <a:r>
              <a:rPr lang="en-US" altLang="zh-CN" sz="2400" b="1" dirty="0"/>
              <a:t>1</a:t>
            </a:r>
            <a:r>
              <a:rPr lang="zh-CN" altLang="en-US" sz="2400" b="1" dirty="0"/>
              <a:t>或</a:t>
            </a:r>
            <a:r>
              <a:rPr lang="en-US" altLang="zh-CN" sz="2400" b="1" dirty="0"/>
              <a:t>1</a:t>
            </a:r>
            <a:r>
              <a:rPr lang="zh-CN" altLang="en-US" sz="2400" b="1" dirty="0"/>
              <a:t> → </a:t>
            </a:r>
            <a:r>
              <a:rPr lang="en-US" altLang="zh-CN" sz="2400" b="1" dirty="0"/>
              <a:t>0</a:t>
            </a:r>
            <a:r>
              <a:rPr lang="zh-CN" altLang="en-US" sz="2400" dirty="0"/>
              <a:t>。</a:t>
            </a:r>
            <a:endParaRPr lang="en-US" altLang="zh-CN" sz="2400" dirty="0"/>
          </a:p>
          <a:p>
            <a:pPr lvl="1"/>
            <a:r>
              <a:rPr lang="zh-CN" altLang="en-US" sz="2400" dirty="0"/>
              <a:t>可能是永久的、可能是暂时的。</a:t>
            </a:r>
            <a:endParaRPr lang="en-US" altLang="zh-CN" sz="2400" dirty="0"/>
          </a:p>
          <a:p>
            <a:r>
              <a:rPr lang="zh-CN" altLang="en-US" sz="2800" dirty="0"/>
              <a:t>差错的描述模型：</a:t>
            </a:r>
            <a:endParaRPr lang="en-US" altLang="zh-CN" sz="2800" dirty="0"/>
          </a:p>
          <a:p>
            <a:pPr lvl="1"/>
            <a:r>
              <a:rPr lang="zh-CN" altLang="en-US" sz="2400" dirty="0">
                <a:solidFill>
                  <a:srgbClr val="FF0000"/>
                </a:solidFill>
              </a:rPr>
              <a:t>独立差错模型</a:t>
            </a:r>
            <a:r>
              <a:rPr lang="zh-CN" altLang="en-US" sz="2400" dirty="0"/>
              <a:t>，单一物理故障只影响单一的数据位。</a:t>
            </a:r>
            <a:endParaRPr lang="en-US" altLang="zh-CN" sz="2400" dirty="0"/>
          </a:p>
          <a:p>
            <a:r>
              <a:rPr lang="zh-CN" altLang="en-US" sz="2800" dirty="0"/>
              <a:t>差错类型：</a:t>
            </a:r>
            <a:endParaRPr lang="en-US" altLang="zh-CN" sz="2800" dirty="0"/>
          </a:p>
          <a:p>
            <a:pPr lvl="1"/>
            <a:r>
              <a:rPr lang="zh-CN" altLang="en-US" sz="2400" dirty="0"/>
              <a:t>单错：概率大</a:t>
            </a:r>
            <a:endParaRPr lang="en-US" altLang="zh-CN" sz="2400" dirty="0"/>
          </a:p>
          <a:p>
            <a:pPr lvl="1"/>
            <a:r>
              <a:rPr lang="zh-CN" altLang="en-US" sz="2400" dirty="0"/>
              <a:t>多错：概率小</a:t>
            </a:r>
            <a:endParaRPr lang="zh-CN" altLang="en-US" sz="2400" dirty="0"/>
          </a:p>
        </p:txBody>
      </p:sp>
      <p:sp>
        <p:nvSpPr>
          <p:cNvPr id="6" name="日期占位符 5"/>
          <p:cNvSpPr>
            <a:spLocks noGrp="1"/>
          </p:cNvSpPr>
          <p:nvPr>
            <p:ph type="dt" sz="half" idx="10"/>
          </p:nvPr>
        </p:nvSpPr>
        <p:spPr/>
        <p:txBody>
          <a:bodyPr/>
          <a:lstStyle/>
          <a:p>
            <a:pPr>
              <a:defRPr/>
            </a:pPr>
            <a:fld id="{01920160-4CBD-4CB2-B09C-DF0E8F885CAD}" type="datetime1">
              <a:rPr lang="zh-CN" altLang="en-US" smtClean="0"/>
            </a:fld>
            <a:endParaRPr lang="en-US" altLang="zh-CN"/>
          </a:p>
        </p:txBody>
      </p:sp>
      <p:sp>
        <p:nvSpPr>
          <p:cNvPr id="44035"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44036" name="灯片编号占位符 5"/>
          <p:cNvSpPr>
            <a:spLocks noGrp="1"/>
          </p:cNvSpPr>
          <p:nvPr>
            <p:ph type="sldNum" sz="quarter" idx="12"/>
          </p:nvPr>
        </p:nvSpPr>
        <p:spPr>
          <a:noFill/>
        </p:spPr>
        <p:txBody>
          <a:bodyPr/>
          <a:lstStyle/>
          <a:p>
            <a:fld id="{31981794-F960-4B9C-ADED-FA21532151EE}" type="slidenum">
              <a:rPr lang="en-US" altLang="zh-CN" smtClean="0">
                <a:ea typeface="宋体" panose="02010600030101010101" pitchFamily="2" charset="-122"/>
              </a:rPr>
            </a:fld>
            <a:endParaRPr lang="en-US" altLang="zh-CN"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汉明码</a:t>
            </a:r>
            <a:endParaRPr lang="zh-CN" altLang="en-US" dirty="0"/>
          </a:p>
        </p:txBody>
      </p:sp>
      <p:sp>
        <p:nvSpPr>
          <p:cNvPr id="52229" name="内容占位符 6"/>
          <p:cNvSpPr>
            <a:spLocks noGrp="1"/>
          </p:cNvSpPr>
          <p:nvPr>
            <p:ph idx="1"/>
          </p:nvPr>
        </p:nvSpPr>
        <p:spPr>
          <a:xfrm>
            <a:off x="457199" y="1239838"/>
            <a:ext cx="8615393" cy="5094287"/>
          </a:xfrm>
        </p:spPr>
        <p:txBody>
          <a:bodyPr/>
          <a:lstStyle/>
          <a:p>
            <a:r>
              <a:rPr lang="zh-CN" altLang="en-US" sz="2400" dirty="0"/>
              <a:t>理查德</a:t>
            </a:r>
            <a:r>
              <a:rPr lang="en-US" altLang="zh-CN" sz="2400" dirty="0"/>
              <a:t>·</a:t>
            </a:r>
            <a:r>
              <a:rPr lang="zh-CN" altLang="en-US" sz="2400" dirty="0"/>
              <a:t>卫斯里</a:t>
            </a:r>
            <a:r>
              <a:rPr lang="en-US" altLang="zh-CN" sz="2400" dirty="0"/>
              <a:t>·</a:t>
            </a:r>
            <a:r>
              <a:rPr lang="zh-CN" altLang="en-US" sz="2400" dirty="0"/>
              <a:t>汉</a:t>
            </a:r>
            <a:r>
              <a:rPr lang="en-US" altLang="zh-CN" sz="2400" dirty="0"/>
              <a:t>(</a:t>
            </a:r>
            <a:r>
              <a:rPr lang="zh-CN" altLang="en-US" sz="2400" dirty="0"/>
              <a:t>海</a:t>
            </a:r>
            <a:r>
              <a:rPr lang="en-US" altLang="zh-CN" sz="2400" dirty="0"/>
              <a:t>/</a:t>
            </a:r>
            <a:r>
              <a:rPr lang="zh-CN" altLang="en-US" sz="2400" dirty="0"/>
              <a:t>哈</a:t>
            </a:r>
            <a:r>
              <a:rPr lang="en-US" altLang="zh-CN" sz="2400" dirty="0"/>
              <a:t>)</a:t>
            </a:r>
            <a:r>
              <a:rPr lang="zh-CN" altLang="en-US" sz="2400" dirty="0"/>
              <a:t>明（</a:t>
            </a:r>
            <a:r>
              <a:rPr lang="en-US" altLang="zh-CN" sz="2400" dirty="0"/>
              <a:t>Richard Wesley </a:t>
            </a:r>
            <a:endParaRPr lang="en-US" altLang="zh-CN" sz="2400" dirty="0"/>
          </a:p>
          <a:p>
            <a:pPr>
              <a:buNone/>
            </a:pPr>
            <a:r>
              <a:rPr lang="en-US" altLang="zh-CN" sz="2400" dirty="0"/>
              <a:t>    Hamming</a:t>
            </a:r>
            <a:r>
              <a:rPr lang="zh-CN" altLang="en-US" sz="2400" dirty="0"/>
              <a:t>，</a:t>
            </a:r>
            <a:r>
              <a:rPr lang="en-US" altLang="zh-CN" sz="2400" dirty="0"/>
              <a:t>1915</a:t>
            </a:r>
            <a:r>
              <a:rPr lang="zh-CN" altLang="en-US" sz="2400" dirty="0"/>
              <a:t>年－</a:t>
            </a:r>
            <a:r>
              <a:rPr lang="en-US" altLang="zh-CN" sz="2400" dirty="0"/>
              <a:t>1998</a:t>
            </a:r>
            <a:r>
              <a:rPr lang="zh-CN" altLang="en-US" sz="2400" dirty="0"/>
              <a:t>年），美国数学家，</a:t>
            </a:r>
            <a:endParaRPr lang="en-US" altLang="zh-CN" sz="2400" dirty="0"/>
          </a:p>
          <a:p>
            <a:pPr>
              <a:buNone/>
            </a:pPr>
            <a:r>
              <a:rPr lang="zh-CN" altLang="en-US" sz="2400" dirty="0"/>
              <a:t>    主要贡献在计算机科学和电讯。</a:t>
            </a:r>
            <a:endParaRPr lang="zh-CN" altLang="en-US" sz="2400" dirty="0"/>
          </a:p>
          <a:p>
            <a:r>
              <a:rPr lang="en-US" altLang="zh-CN" sz="2400" dirty="0"/>
              <a:t>His contributions include the </a:t>
            </a:r>
            <a:r>
              <a:rPr lang="en-US" altLang="zh-CN" sz="2400" dirty="0">
                <a:solidFill>
                  <a:srgbClr val="FF0000"/>
                </a:solidFill>
              </a:rPr>
              <a:t>Hamming code</a:t>
            </a:r>
            <a:r>
              <a:rPr lang="en-US" altLang="zh-CN" sz="2400" dirty="0"/>
              <a:t>, </a:t>
            </a:r>
            <a:endParaRPr lang="en-US" altLang="zh-CN" sz="2400" dirty="0"/>
          </a:p>
          <a:p>
            <a:pPr>
              <a:buNone/>
            </a:pPr>
            <a:r>
              <a:rPr lang="en-US" altLang="zh-CN" sz="2400" dirty="0"/>
              <a:t>     </a:t>
            </a:r>
            <a:r>
              <a:rPr lang="en-US" altLang="zh-CN" sz="2400" dirty="0">
                <a:solidFill>
                  <a:srgbClr val="FF0000"/>
                </a:solidFill>
              </a:rPr>
              <a:t>Hamming window</a:t>
            </a:r>
            <a:r>
              <a:rPr lang="en-US" altLang="zh-CN" sz="2400" dirty="0"/>
              <a:t> </a:t>
            </a:r>
            <a:r>
              <a:rPr lang="zh-CN" altLang="en-US" sz="2400" dirty="0"/>
              <a:t>，</a:t>
            </a:r>
            <a:r>
              <a:rPr lang="en-US" altLang="zh-CN" sz="2400" dirty="0">
                <a:solidFill>
                  <a:srgbClr val="FF0000"/>
                </a:solidFill>
              </a:rPr>
              <a:t>Hamming numbers</a:t>
            </a:r>
            <a:r>
              <a:rPr lang="en-US" altLang="zh-CN" sz="2400" dirty="0"/>
              <a:t>, </a:t>
            </a:r>
            <a:r>
              <a:rPr lang="en-US" altLang="zh-CN" sz="2400" dirty="0">
                <a:solidFill>
                  <a:srgbClr val="FF0000"/>
                </a:solidFill>
              </a:rPr>
              <a:t>Hamming bound </a:t>
            </a:r>
            <a:r>
              <a:rPr lang="zh-CN" altLang="en-US" sz="2400" dirty="0">
                <a:solidFill>
                  <a:schemeClr val="tx2"/>
                </a:solidFill>
              </a:rPr>
              <a:t>（</a:t>
            </a:r>
            <a:r>
              <a:rPr lang="en-US" altLang="zh-CN" sz="2400" dirty="0">
                <a:solidFill>
                  <a:schemeClr val="tx2"/>
                </a:solidFill>
              </a:rPr>
              <a:t>Sphere-packing</a:t>
            </a:r>
            <a:r>
              <a:rPr lang="zh-CN" altLang="en-US" sz="2400" dirty="0">
                <a:solidFill>
                  <a:schemeClr val="tx2"/>
                </a:solidFill>
              </a:rPr>
              <a:t>）</a:t>
            </a:r>
            <a:r>
              <a:rPr lang="en-US" altLang="zh-CN" sz="2400" dirty="0">
                <a:solidFill>
                  <a:schemeClr val="tx2"/>
                </a:solidFill>
              </a:rPr>
              <a:t> </a:t>
            </a:r>
            <a:r>
              <a:rPr lang="en-US" altLang="zh-CN" sz="2400" dirty="0"/>
              <a:t>and </a:t>
            </a:r>
            <a:r>
              <a:rPr lang="en-US" altLang="zh-CN" sz="2400" dirty="0">
                <a:solidFill>
                  <a:srgbClr val="FF0000"/>
                </a:solidFill>
              </a:rPr>
              <a:t>Hamming distance</a:t>
            </a:r>
            <a:r>
              <a:rPr lang="en-US" altLang="zh-CN" sz="2400" dirty="0"/>
              <a:t>.</a:t>
            </a:r>
            <a:endParaRPr lang="en-US" altLang="zh-CN" sz="2400" dirty="0"/>
          </a:p>
          <a:p>
            <a:r>
              <a:rPr lang="en-US" altLang="zh-CN" sz="2400" dirty="0"/>
              <a:t>1945</a:t>
            </a:r>
            <a:r>
              <a:rPr lang="zh-CN" altLang="en-US" sz="2400" dirty="0"/>
              <a:t>年参加曼哈顿计划，负责编写电脑程式，计算物理学家所提供方程的解。该程式是判断引爆核弹会否燃烧大气层，结果是不会，于是核弹便开始试验。</a:t>
            </a:r>
            <a:endParaRPr lang="en-US" altLang="zh-CN" sz="2400" dirty="0"/>
          </a:p>
          <a:p>
            <a:r>
              <a:rPr lang="zh-CN" altLang="en-US" sz="2400" dirty="0"/>
              <a:t>获</a:t>
            </a:r>
            <a:r>
              <a:rPr lang="en-US" altLang="zh-CN" sz="2400" dirty="0"/>
              <a:t>1968</a:t>
            </a:r>
            <a:r>
              <a:rPr lang="zh-CN" altLang="en-US" sz="2400" dirty="0"/>
              <a:t>年图灵奖。</a:t>
            </a:r>
            <a:endParaRPr lang="zh-CN" altLang="en-US" sz="2400" dirty="0"/>
          </a:p>
          <a:p>
            <a:r>
              <a:rPr lang="zh-CN" altLang="en-US" sz="2400" dirty="0"/>
              <a:t>他是美国电脑协会（</a:t>
            </a:r>
            <a:r>
              <a:rPr lang="en-US" altLang="zh-CN" sz="2400" dirty="0"/>
              <a:t>ACM</a:t>
            </a:r>
            <a:r>
              <a:rPr lang="zh-CN" altLang="en-US" sz="2400" dirty="0"/>
              <a:t>）的创立人之一，曾任该组织的主席。（</a:t>
            </a:r>
            <a:r>
              <a:rPr lang="en-US" altLang="zh-CN" sz="2400" dirty="0"/>
              <a:t>from wikipedia.com</a:t>
            </a:r>
            <a:r>
              <a:rPr lang="zh-CN" altLang="en-US" sz="2400" dirty="0"/>
              <a:t>）</a:t>
            </a:r>
            <a:endParaRPr lang="en-US" altLang="zh-CN" sz="2400" dirty="0"/>
          </a:p>
        </p:txBody>
      </p:sp>
      <p:sp>
        <p:nvSpPr>
          <p:cNvPr id="7" name="日期占位符 6"/>
          <p:cNvSpPr>
            <a:spLocks noGrp="1"/>
          </p:cNvSpPr>
          <p:nvPr>
            <p:ph type="dt" sz="half" idx="10"/>
          </p:nvPr>
        </p:nvSpPr>
        <p:spPr/>
        <p:txBody>
          <a:bodyPr/>
          <a:lstStyle/>
          <a:p>
            <a:pPr>
              <a:defRPr/>
            </a:pPr>
            <a:fld id="{9887FAD5-C13D-435B-834A-199F379428E0}" type="datetime1">
              <a:rPr lang="zh-CN" altLang="en-US" smtClean="0"/>
            </a:fld>
            <a:endParaRPr lang="en-US" altLang="zh-CN"/>
          </a:p>
        </p:txBody>
      </p:sp>
      <p:sp>
        <p:nvSpPr>
          <p:cNvPr id="52227"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2228" name="灯片编号占位符 5"/>
          <p:cNvSpPr>
            <a:spLocks noGrp="1"/>
          </p:cNvSpPr>
          <p:nvPr>
            <p:ph type="sldNum" sz="quarter" idx="12"/>
          </p:nvPr>
        </p:nvSpPr>
        <p:spPr>
          <a:noFill/>
        </p:spPr>
        <p:txBody>
          <a:bodyPr/>
          <a:lstStyle/>
          <a:p>
            <a:fld id="{7E3011E4-2814-42DF-A26A-F59650AECCF2}"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52230" name="Picture 2" descr="File:Hamming.jpg">
            <a:hlinkClick r:id="rId1"/>
          </p:cNvPr>
          <p:cNvPicPr>
            <a:picLocks noChangeAspect="1" noChangeArrowheads="1"/>
          </p:cNvPicPr>
          <p:nvPr/>
        </p:nvPicPr>
        <p:blipFill>
          <a:blip r:embed="rId2" cstate="print"/>
          <a:srcRect/>
          <a:stretch>
            <a:fillRect/>
          </a:stretch>
        </p:blipFill>
        <p:spPr bwMode="auto">
          <a:xfrm>
            <a:off x="7077119" y="0"/>
            <a:ext cx="2066881" cy="2786082"/>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a:t>检错码</a:t>
            </a:r>
            <a:r>
              <a:rPr lang="en-US" altLang="zh-CN" sz="4000" dirty="0"/>
              <a:t>Error-Detecting Code</a:t>
            </a:r>
            <a:endParaRPr lang="zh-CN" altLang="en-US" dirty="0"/>
          </a:p>
        </p:txBody>
      </p:sp>
      <p:sp>
        <p:nvSpPr>
          <p:cNvPr id="48133" name="内容占位符 6"/>
          <p:cNvSpPr>
            <a:spLocks noGrp="1"/>
          </p:cNvSpPr>
          <p:nvPr>
            <p:ph idx="1"/>
          </p:nvPr>
        </p:nvSpPr>
        <p:spPr>
          <a:xfrm>
            <a:off x="457200" y="1239838"/>
            <a:ext cx="8543925" cy="5094287"/>
          </a:xfrm>
        </p:spPr>
        <p:txBody>
          <a:bodyPr/>
          <a:lstStyle/>
          <a:p>
            <a:r>
              <a:rPr lang="zh-CN" altLang="en-US" sz="2800" dirty="0"/>
              <a:t>汉明距离（</a:t>
            </a:r>
            <a:r>
              <a:rPr lang="en-US" altLang="zh-CN" sz="2800" dirty="0"/>
              <a:t>Hamming distance</a:t>
            </a:r>
            <a:r>
              <a:rPr lang="zh-CN" altLang="en-US" sz="2800" dirty="0"/>
              <a:t>）</a:t>
            </a:r>
            <a:endParaRPr lang="en-US" altLang="zh-CN" sz="2800" dirty="0"/>
          </a:p>
          <a:p>
            <a:pPr lvl="1"/>
            <a:r>
              <a:rPr lang="zh-CN" altLang="en-US" sz="2400" dirty="0"/>
              <a:t>两个位串逐位比较，不同位的数目叫做这两个位串的</a:t>
            </a:r>
            <a:r>
              <a:rPr lang="zh-CN" altLang="en-US" sz="2400" dirty="0">
                <a:solidFill>
                  <a:srgbClr val="FF0000"/>
                </a:solidFill>
              </a:rPr>
              <a:t>距离</a:t>
            </a:r>
            <a:r>
              <a:rPr lang="zh-CN" altLang="en-US" sz="2400" dirty="0"/>
              <a:t>。</a:t>
            </a:r>
            <a:endParaRPr lang="en-US" altLang="zh-CN" sz="2400" dirty="0"/>
          </a:p>
          <a:p>
            <a:r>
              <a:rPr lang="zh-CN" altLang="en-US" sz="2800" dirty="0"/>
              <a:t>特性：当码字被损坏或改变时，会产生一个不属于编码字集的位串，即</a:t>
            </a:r>
            <a:r>
              <a:rPr lang="zh-CN" altLang="en-US" sz="2800" dirty="0">
                <a:solidFill>
                  <a:srgbClr val="FF0000"/>
                </a:solidFill>
              </a:rPr>
              <a:t>非编码字</a:t>
            </a:r>
            <a:r>
              <a:rPr lang="zh-CN" altLang="en-US" sz="2800" dirty="0"/>
              <a:t>。</a:t>
            </a:r>
            <a:endParaRPr lang="en-US" altLang="zh-CN" sz="2800" dirty="0"/>
          </a:p>
          <a:p>
            <a:r>
              <a:rPr lang="zh-CN" altLang="en-US" sz="2800" dirty="0"/>
              <a:t>有错判定：是否合法的编码字。</a:t>
            </a:r>
            <a:endParaRPr lang="en-US" altLang="zh-CN" sz="2800" dirty="0"/>
          </a:p>
          <a:p>
            <a:endParaRPr lang="en-US" altLang="zh-CN" sz="2800" dirty="0"/>
          </a:p>
          <a:p>
            <a:endParaRPr lang="en-US" altLang="zh-CN" sz="2800" dirty="0"/>
          </a:p>
          <a:p>
            <a:endParaRPr lang="en-US" altLang="zh-CN" sz="2800" dirty="0"/>
          </a:p>
          <a:p>
            <a:r>
              <a:rPr lang="zh-CN" altLang="en-US" sz="2800" dirty="0"/>
              <a:t>编码方法：</a:t>
            </a:r>
            <a:endParaRPr lang="en-US" altLang="zh-CN" sz="2800" dirty="0"/>
          </a:p>
          <a:p>
            <a:pPr lvl="1"/>
            <a:r>
              <a:rPr lang="zh-CN" altLang="en-US" sz="2400" dirty="0"/>
              <a:t>特性：能检测单错，但不能纠错。最小距离为</a:t>
            </a:r>
            <a:r>
              <a:rPr lang="en-US" altLang="zh-CN" sz="2400" dirty="0"/>
              <a:t>2</a:t>
            </a:r>
            <a:endParaRPr lang="zh-CN" altLang="en-US" sz="2400" dirty="0"/>
          </a:p>
        </p:txBody>
      </p:sp>
      <p:sp>
        <p:nvSpPr>
          <p:cNvPr id="10" name="日期占位符 9"/>
          <p:cNvSpPr>
            <a:spLocks noGrp="1"/>
          </p:cNvSpPr>
          <p:nvPr>
            <p:ph type="dt" sz="half" idx="10"/>
          </p:nvPr>
        </p:nvSpPr>
        <p:spPr/>
        <p:txBody>
          <a:bodyPr/>
          <a:lstStyle/>
          <a:p>
            <a:pPr>
              <a:defRPr/>
            </a:pPr>
            <a:fld id="{B56DC718-EAD4-414D-A34F-29A27E8B0758}" type="datetime1">
              <a:rPr lang="zh-CN" altLang="en-US" smtClean="0"/>
            </a:fld>
            <a:endParaRPr lang="en-US" altLang="zh-CN"/>
          </a:p>
        </p:txBody>
      </p:sp>
      <p:sp>
        <p:nvSpPr>
          <p:cNvPr id="48131"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48132" name="灯片编号占位符 5"/>
          <p:cNvSpPr>
            <a:spLocks noGrp="1"/>
          </p:cNvSpPr>
          <p:nvPr>
            <p:ph type="sldNum" sz="quarter" idx="12"/>
          </p:nvPr>
        </p:nvSpPr>
        <p:spPr>
          <a:noFill/>
        </p:spPr>
        <p:txBody>
          <a:bodyPr/>
          <a:lstStyle/>
          <a:p>
            <a:fld id="{5FD10936-BD24-41E8-8CA5-1D0A82F830C0}" type="slidenum">
              <a:rPr lang="en-US" altLang="zh-CN" smtClean="0">
                <a:ea typeface="宋体" panose="02010600030101010101" pitchFamily="2" charset="-122"/>
              </a:rPr>
            </a:fld>
            <a:endParaRPr lang="en-US" altLang="zh-CN" dirty="0">
              <a:ea typeface="宋体" panose="02010600030101010101" pitchFamily="2" charset="-122"/>
            </a:endParaRPr>
          </a:p>
        </p:txBody>
      </p:sp>
      <p:pic>
        <p:nvPicPr>
          <p:cNvPr id="48134" name="Picture 2"/>
          <p:cNvPicPr>
            <a:picLocks noChangeAspect="1" noChangeArrowheads="1"/>
          </p:cNvPicPr>
          <p:nvPr/>
        </p:nvPicPr>
        <p:blipFill>
          <a:blip r:embed="rId1" cstate="print"/>
          <a:srcRect/>
          <a:stretch>
            <a:fillRect/>
          </a:stretch>
        </p:blipFill>
        <p:spPr bwMode="auto">
          <a:xfrm>
            <a:off x="3235631" y="3791726"/>
            <a:ext cx="5568337" cy="1714512"/>
          </a:xfrm>
          <a:prstGeom prst="rect">
            <a:avLst/>
          </a:prstGeom>
          <a:noFill/>
          <a:ln w="9525">
            <a:noFill/>
            <a:miter lim="800000"/>
            <a:headEnd/>
            <a:tailEnd/>
          </a:ln>
        </p:spPr>
      </p:pic>
      <p:grpSp>
        <p:nvGrpSpPr>
          <p:cNvPr id="2" name="组合 11"/>
          <p:cNvGrpSpPr/>
          <p:nvPr/>
        </p:nvGrpSpPr>
        <p:grpSpPr bwMode="auto">
          <a:xfrm>
            <a:off x="4979347" y="3923832"/>
            <a:ext cx="1428750" cy="1422400"/>
            <a:chOff x="5286380" y="3429000"/>
            <a:chExt cx="1428760" cy="1423140"/>
          </a:xfrm>
        </p:grpSpPr>
        <p:cxnSp>
          <p:nvCxnSpPr>
            <p:cNvPr id="9" name="直接连接符 8"/>
            <p:cNvCxnSpPr/>
            <p:nvPr/>
          </p:nvCxnSpPr>
          <p:spPr>
            <a:xfrm>
              <a:off x="5286380" y="3429000"/>
              <a:ext cx="1428760" cy="14231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5360629" y="3497627"/>
              <a:ext cx="1423140" cy="128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椭圆 2"/>
          <p:cNvSpPr/>
          <p:nvPr/>
        </p:nvSpPr>
        <p:spPr>
          <a:xfrm>
            <a:off x="5940152" y="3688538"/>
            <a:ext cx="613048" cy="532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8133">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000125" y="228600"/>
            <a:ext cx="7793038" cy="700088"/>
          </a:xfrm>
        </p:spPr>
        <p:txBody>
          <a:bodyPr/>
          <a:lstStyle/>
          <a:p>
            <a:r>
              <a:rPr lang="en-US" altLang="zh-CN" dirty="0"/>
              <a:t>1</a:t>
            </a:r>
            <a:r>
              <a:rPr lang="zh-CN" altLang="en-US" dirty="0"/>
              <a:t>、进位数制</a:t>
            </a:r>
            <a:endParaRPr lang="en-US" altLang="zh-CN" dirty="0"/>
          </a:p>
        </p:txBody>
      </p:sp>
      <p:sp>
        <p:nvSpPr>
          <p:cNvPr id="12292" name="Rectangle 3"/>
          <p:cNvSpPr>
            <a:spLocks noGrp="1" noChangeArrowheads="1"/>
          </p:cNvSpPr>
          <p:nvPr>
            <p:ph type="body" sz="half" idx="1"/>
          </p:nvPr>
        </p:nvSpPr>
        <p:spPr>
          <a:xfrm>
            <a:off x="428625" y="1135063"/>
            <a:ext cx="8463855" cy="4997450"/>
          </a:xfrm>
        </p:spPr>
        <p:txBody>
          <a:bodyPr/>
          <a:lstStyle/>
          <a:p>
            <a:r>
              <a:rPr lang="zh-CN" altLang="en-US" sz="3200" dirty="0"/>
              <a:t>八进制数</a:t>
            </a:r>
            <a:endParaRPr lang="zh-CN" altLang="en-US" sz="3200" dirty="0"/>
          </a:p>
          <a:p>
            <a:pPr lvl="1"/>
            <a:r>
              <a:rPr lang="zh-CN" altLang="en-US" sz="2800" dirty="0"/>
              <a:t>每一位只取</a:t>
            </a:r>
            <a:r>
              <a:rPr lang="en-US" altLang="zh-CN" sz="2800" dirty="0"/>
              <a:t>{0</a:t>
            </a:r>
            <a:r>
              <a:rPr lang="zh-CN" altLang="en-US" sz="2800" dirty="0"/>
              <a:t>，</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a:t>
            </a:r>
            <a:r>
              <a:rPr lang="en-US" altLang="zh-CN" sz="2800" dirty="0"/>
              <a:t>4</a:t>
            </a:r>
            <a:r>
              <a:rPr lang="zh-CN" altLang="en-US" sz="2800" dirty="0"/>
              <a:t>，</a:t>
            </a:r>
            <a:r>
              <a:rPr lang="en-US" altLang="zh-CN" sz="2800" dirty="0"/>
              <a:t>5</a:t>
            </a:r>
            <a:r>
              <a:rPr lang="zh-CN" altLang="en-US" sz="2800" dirty="0"/>
              <a:t>，</a:t>
            </a:r>
            <a:r>
              <a:rPr lang="en-US" altLang="zh-CN" sz="2800" dirty="0"/>
              <a:t>6</a:t>
            </a:r>
            <a:r>
              <a:rPr lang="zh-CN" altLang="en-US" sz="2800" dirty="0"/>
              <a:t>，</a:t>
            </a:r>
            <a:r>
              <a:rPr lang="en-US" altLang="zh-CN" sz="2800" dirty="0"/>
              <a:t>7}</a:t>
            </a:r>
            <a:r>
              <a:rPr lang="zh-CN" altLang="en-US" sz="2800" dirty="0"/>
              <a:t>。</a:t>
            </a:r>
            <a:endParaRPr lang="zh-CN" altLang="en-US" sz="2800" dirty="0"/>
          </a:p>
          <a:p>
            <a:pPr lvl="1"/>
            <a:r>
              <a:rPr lang="zh-CN" altLang="en-US" sz="2800" dirty="0"/>
              <a:t>基数为</a:t>
            </a:r>
            <a:r>
              <a:rPr lang="en-US" altLang="zh-CN" sz="2800" dirty="0"/>
              <a:t>8</a:t>
            </a:r>
            <a:r>
              <a:rPr lang="zh-CN" altLang="en-US" sz="2800" dirty="0"/>
              <a:t>，计数规律是：</a:t>
            </a:r>
            <a:r>
              <a:rPr lang="zh-CN" altLang="en-US" sz="2800" b="1" dirty="0">
                <a:solidFill>
                  <a:srgbClr val="FF0000"/>
                </a:solidFill>
              </a:rPr>
              <a:t>逢八进一</a:t>
            </a:r>
            <a:r>
              <a:rPr lang="zh-CN" altLang="en-US" sz="2800" dirty="0"/>
              <a:t>。</a:t>
            </a:r>
            <a:endParaRPr lang="zh-CN" altLang="en-US" sz="2800" dirty="0"/>
          </a:p>
          <a:p>
            <a:pPr lvl="1">
              <a:buFont typeface="Wingdings" panose="05000000000000000000" pitchFamily="2" charset="2"/>
              <a:buNone/>
            </a:pPr>
            <a:r>
              <a:rPr lang="en-US" altLang="zh-CN" sz="2800" dirty="0"/>
              <a:t>             (67.731)</a:t>
            </a:r>
            <a:r>
              <a:rPr lang="en-US" altLang="zh-CN" sz="2800" baseline="-25000" dirty="0"/>
              <a:t>8</a:t>
            </a:r>
            <a:r>
              <a:rPr lang="en-US" altLang="zh-CN" sz="2800" dirty="0"/>
              <a:t>=6x8</a:t>
            </a:r>
            <a:r>
              <a:rPr lang="en-US" altLang="zh-CN" sz="2800" baseline="30000" dirty="0"/>
              <a:t>1</a:t>
            </a:r>
            <a:r>
              <a:rPr lang="en-US" altLang="zh-CN" sz="2800" dirty="0"/>
              <a:t>+7x8</a:t>
            </a:r>
            <a:r>
              <a:rPr lang="en-US" altLang="zh-CN" sz="2800" baseline="30000" dirty="0"/>
              <a:t>0</a:t>
            </a:r>
            <a:r>
              <a:rPr lang="en-US" altLang="zh-CN" sz="2800" dirty="0"/>
              <a:t>+7x8</a:t>
            </a:r>
            <a:r>
              <a:rPr lang="en-US" altLang="zh-CN" sz="2800" baseline="30000" dirty="0"/>
              <a:t>-1</a:t>
            </a:r>
            <a:r>
              <a:rPr lang="en-US" altLang="zh-CN" sz="2800" dirty="0"/>
              <a:t>+3x8</a:t>
            </a:r>
            <a:r>
              <a:rPr lang="en-US" altLang="zh-CN" sz="2800" baseline="30000" dirty="0"/>
              <a:t>-2</a:t>
            </a:r>
            <a:r>
              <a:rPr lang="en-US" altLang="zh-CN" sz="2800" dirty="0"/>
              <a:t>+1x8</a:t>
            </a:r>
            <a:r>
              <a:rPr lang="en-US" altLang="zh-CN" sz="2800" baseline="30000" dirty="0"/>
              <a:t>-3 </a:t>
            </a:r>
            <a:endParaRPr lang="zh-CN" altLang="en-US" sz="2800" dirty="0"/>
          </a:p>
          <a:p>
            <a:r>
              <a:rPr lang="zh-CN" altLang="en-US" sz="3200" dirty="0"/>
              <a:t>十六进制数</a:t>
            </a:r>
            <a:endParaRPr lang="zh-CN" altLang="en-US" sz="3200" dirty="0"/>
          </a:p>
          <a:p>
            <a:pPr lvl="1"/>
            <a:r>
              <a:rPr lang="zh-CN" altLang="en-US" sz="2800" dirty="0"/>
              <a:t>每一位只取</a:t>
            </a:r>
            <a:r>
              <a:rPr lang="en-US" altLang="zh-CN" sz="2800" dirty="0"/>
              <a:t>{0</a:t>
            </a:r>
            <a:r>
              <a:rPr lang="zh-CN" altLang="en-US" sz="2800" dirty="0"/>
              <a:t>，</a:t>
            </a:r>
            <a:r>
              <a:rPr lang="en-US" altLang="zh-CN" sz="2800" dirty="0">
                <a:latin typeface="Times New Roman" panose="02020603050405020304" pitchFamily="18" charset="0"/>
              </a:rPr>
              <a:t>…</a:t>
            </a:r>
            <a:r>
              <a:rPr lang="zh-CN" altLang="en-US" sz="2800" dirty="0"/>
              <a:t>，</a:t>
            </a:r>
            <a:r>
              <a:rPr lang="en-US" altLang="zh-CN" sz="2800" dirty="0"/>
              <a:t>9</a:t>
            </a:r>
            <a:r>
              <a:rPr lang="zh-CN" altLang="en-US" sz="2800" dirty="0"/>
              <a:t>，</a:t>
            </a:r>
            <a:r>
              <a:rPr lang="en-US" altLang="zh-CN" sz="2800" b="1" dirty="0">
                <a:solidFill>
                  <a:schemeClr val="tx2"/>
                </a:solidFill>
              </a:rPr>
              <a:t>A,B,C,D,E,F</a:t>
            </a:r>
            <a:r>
              <a:rPr lang="en-US" altLang="zh-CN" sz="2800" dirty="0"/>
              <a:t>}</a:t>
            </a:r>
            <a:r>
              <a:rPr lang="zh-CN" altLang="en-US" sz="2800" dirty="0"/>
              <a:t>。</a:t>
            </a:r>
            <a:endParaRPr lang="zh-CN" altLang="en-US" sz="2800" dirty="0"/>
          </a:p>
          <a:p>
            <a:pPr lvl="1"/>
            <a:r>
              <a:rPr lang="zh-CN" altLang="en-US" sz="2800" dirty="0"/>
              <a:t>基数为</a:t>
            </a:r>
            <a:r>
              <a:rPr lang="en-US" altLang="zh-CN" sz="2800" dirty="0"/>
              <a:t>16</a:t>
            </a:r>
            <a:r>
              <a:rPr lang="zh-CN" altLang="en-US" sz="2800" dirty="0"/>
              <a:t>，计数规律是：</a:t>
            </a:r>
            <a:r>
              <a:rPr lang="zh-CN" altLang="en-US" sz="2800" b="1" dirty="0">
                <a:solidFill>
                  <a:srgbClr val="FF0000"/>
                </a:solidFill>
              </a:rPr>
              <a:t>逢十六进一</a:t>
            </a:r>
            <a:r>
              <a:rPr lang="zh-CN" altLang="en-US" sz="2800" dirty="0"/>
              <a:t>。</a:t>
            </a:r>
            <a:endParaRPr lang="zh-CN" altLang="en-US" sz="2800" dirty="0"/>
          </a:p>
          <a:p>
            <a:pPr lvl="1">
              <a:buFont typeface="Wingdings" panose="05000000000000000000" pitchFamily="2" charset="2"/>
              <a:buNone/>
            </a:pPr>
            <a:r>
              <a:rPr lang="en-US" altLang="zh-CN" sz="2800" dirty="0"/>
              <a:t>(8AE6)</a:t>
            </a:r>
            <a:r>
              <a:rPr lang="en-US" altLang="zh-CN" sz="2800" baseline="-25000" dirty="0"/>
              <a:t>16</a:t>
            </a:r>
            <a:r>
              <a:rPr lang="en-US" altLang="zh-CN" sz="2800" dirty="0"/>
              <a:t>=8x16</a:t>
            </a:r>
            <a:r>
              <a:rPr lang="en-US" altLang="zh-CN" sz="2800" baseline="30000" dirty="0"/>
              <a:t>3</a:t>
            </a:r>
            <a:r>
              <a:rPr lang="en-US" altLang="zh-CN" sz="2800" dirty="0"/>
              <a:t>+Ax16</a:t>
            </a:r>
            <a:r>
              <a:rPr lang="en-US" altLang="zh-CN" sz="2800" baseline="30000" dirty="0"/>
              <a:t>2</a:t>
            </a:r>
            <a:r>
              <a:rPr lang="en-US" altLang="zh-CN" sz="2800" dirty="0"/>
              <a:t>+Ex16</a:t>
            </a:r>
            <a:r>
              <a:rPr lang="en-US" altLang="zh-CN" sz="2800" baseline="30000" dirty="0"/>
              <a:t>1</a:t>
            </a:r>
            <a:r>
              <a:rPr lang="en-US" altLang="zh-CN" sz="2800" dirty="0"/>
              <a:t>+6x16</a:t>
            </a:r>
            <a:r>
              <a:rPr lang="en-US" altLang="zh-CN" sz="2800" baseline="30000" dirty="0"/>
              <a:t>0</a:t>
            </a:r>
            <a:r>
              <a:rPr lang="zh-CN" altLang="en-US" sz="2800" dirty="0"/>
              <a:t>＝</a:t>
            </a:r>
            <a:r>
              <a:rPr lang="en-US" altLang="zh-CN" sz="2800" dirty="0"/>
              <a:t>(35558)</a:t>
            </a:r>
            <a:r>
              <a:rPr lang="en-US" altLang="zh-CN" sz="2800" baseline="-25000" dirty="0"/>
              <a:t>10</a:t>
            </a:r>
            <a:endParaRPr lang="en-US" altLang="zh-CN" sz="2800" baseline="-25000" dirty="0"/>
          </a:p>
        </p:txBody>
      </p:sp>
      <p:sp>
        <p:nvSpPr>
          <p:cNvPr id="6" name="日期占位符 5"/>
          <p:cNvSpPr>
            <a:spLocks noGrp="1"/>
          </p:cNvSpPr>
          <p:nvPr>
            <p:ph type="dt" sz="half" idx="10"/>
          </p:nvPr>
        </p:nvSpPr>
        <p:spPr/>
        <p:txBody>
          <a:bodyPr/>
          <a:lstStyle/>
          <a:p>
            <a:pPr>
              <a:defRPr/>
            </a:pPr>
            <a:fld id="{DC27FE9D-7EEE-47E1-9F66-817DE0BEB2CA}" type="datetime1">
              <a:rPr lang="zh-CN" altLang="en-US" smtClean="0"/>
            </a:fld>
            <a:endParaRPr lang="en-US" altLang="zh-CN"/>
          </a:p>
        </p:txBody>
      </p:sp>
      <p:sp>
        <p:nvSpPr>
          <p:cNvPr id="12290" name="页脚占位符 6"/>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12293" name="灯片编号占位符 6"/>
          <p:cNvSpPr>
            <a:spLocks noGrp="1"/>
          </p:cNvSpPr>
          <p:nvPr>
            <p:ph type="sldNum" sz="quarter" idx="12"/>
          </p:nvPr>
        </p:nvSpPr>
        <p:spPr>
          <a:noFill/>
        </p:spPr>
        <p:txBody>
          <a:bodyPr/>
          <a:lstStyle/>
          <a:p>
            <a:fld id="{9CA69502-62BA-4027-8115-EB36B292DD2D}"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a:t>检错码</a:t>
            </a:r>
            <a:r>
              <a:rPr lang="en-US" altLang="zh-CN" dirty="0"/>
              <a:t>-</a:t>
            </a:r>
            <a:r>
              <a:rPr lang="zh-CN" altLang="en-US" sz="4000" dirty="0"/>
              <a:t>奇偶校验码</a:t>
            </a:r>
            <a:endParaRPr lang="zh-CN" altLang="en-US" dirty="0"/>
          </a:p>
        </p:txBody>
      </p:sp>
      <p:sp>
        <p:nvSpPr>
          <p:cNvPr id="49157" name="内容占位符 6"/>
          <p:cNvSpPr>
            <a:spLocks noGrp="1"/>
          </p:cNvSpPr>
          <p:nvPr>
            <p:ph idx="1"/>
          </p:nvPr>
        </p:nvSpPr>
        <p:spPr>
          <a:xfrm>
            <a:off x="163701" y="1204140"/>
            <a:ext cx="6586314" cy="4537183"/>
          </a:xfrm>
        </p:spPr>
        <p:txBody>
          <a:bodyPr/>
          <a:lstStyle/>
          <a:p>
            <a:r>
              <a:rPr lang="zh-CN" altLang="en-US" sz="2800" dirty="0"/>
              <a:t>用</a:t>
            </a:r>
            <a:r>
              <a:rPr lang="en-US" altLang="zh-CN" sz="2800" dirty="0"/>
              <a:t>n+1</a:t>
            </a:r>
            <a:r>
              <a:rPr lang="zh-CN" altLang="en-US" sz="2800" dirty="0"/>
              <a:t>位来检测</a:t>
            </a:r>
            <a:r>
              <a:rPr lang="en-US" altLang="zh-CN" sz="2800" dirty="0"/>
              <a:t>n</a:t>
            </a:r>
            <a:r>
              <a:rPr lang="zh-CN" altLang="en-US" sz="2800" dirty="0"/>
              <a:t>位编码的</a:t>
            </a:r>
            <a:r>
              <a:rPr lang="zh-CN" altLang="en-US" sz="2800" dirty="0">
                <a:solidFill>
                  <a:srgbClr val="FF0000"/>
                </a:solidFill>
              </a:rPr>
              <a:t>单</a:t>
            </a:r>
            <a:r>
              <a:rPr lang="zh-CN" altLang="en-US" sz="2800" dirty="0"/>
              <a:t>错。</a:t>
            </a:r>
            <a:endParaRPr lang="en-US" altLang="zh-CN" sz="2800" dirty="0"/>
          </a:p>
          <a:p>
            <a:pPr lvl="1"/>
            <a:r>
              <a:rPr lang="zh-CN" altLang="en-US" sz="2400" dirty="0"/>
              <a:t>码字的前</a:t>
            </a:r>
            <a:r>
              <a:rPr lang="en-US" altLang="zh-CN" sz="2400" dirty="0"/>
              <a:t>n</a:t>
            </a:r>
            <a:r>
              <a:rPr lang="zh-CN" altLang="en-US" sz="2400" dirty="0"/>
              <a:t>位是信息位。</a:t>
            </a:r>
            <a:endParaRPr lang="en-US" altLang="zh-CN" sz="2400" dirty="0"/>
          </a:p>
          <a:p>
            <a:pPr lvl="1"/>
            <a:r>
              <a:rPr lang="zh-CN" altLang="en-US" sz="2400" dirty="0"/>
              <a:t>增加一个检测位。</a:t>
            </a:r>
            <a:endParaRPr lang="en-US" altLang="zh-CN" sz="2400" dirty="0"/>
          </a:p>
          <a:p>
            <a:r>
              <a:rPr lang="zh-CN" altLang="en-US" sz="2800" dirty="0"/>
              <a:t>奇偶校验码</a:t>
            </a:r>
            <a:endParaRPr lang="en-US" altLang="zh-CN" sz="2800" dirty="0"/>
          </a:p>
          <a:p>
            <a:pPr lvl="1"/>
            <a:r>
              <a:rPr lang="zh-CN" altLang="en-US" sz="2400" dirty="0"/>
              <a:t>检测位由信息位中</a:t>
            </a:r>
            <a:r>
              <a:rPr lang="en-US" altLang="zh-CN" sz="2400" dirty="0">
                <a:solidFill>
                  <a:srgbClr val="FF0000"/>
                </a:solidFill>
              </a:rPr>
              <a:t>1</a:t>
            </a:r>
            <a:r>
              <a:rPr lang="zh-CN" altLang="en-US" sz="2400" dirty="0"/>
              <a:t>的个数决定。</a:t>
            </a:r>
            <a:endParaRPr lang="en-US" altLang="zh-CN" sz="2400" dirty="0"/>
          </a:p>
          <a:p>
            <a:pPr lvl="1"/>
            <a:r>
              <a:rPr lang="zh-CN" altLang="en-US" sz="2400" dirty="0"/>
              <a:t>奇校验码（</a:t>
            </a:r>
            <a:r>
              <a:rPr lang="en-US" altLang="zh-CN" sz="2400" dirty="0"/>
              <a:t>odd-parity code</a:t>
            </a:r>
            <a:r>
              <a:rPr lang="zh-CN" altLang="en-US" sz="2400" dirty="0"/>
              <a:t>）</a:t>
            </a:r>
            <a:endParaRPr lang="en-US" altLang="zh-CN" sz="2400" dirty="0"/>
          </a:p>
          <a:p>
            <a:pPr lvl="2"/>
            <a:r>
              <a:rPr lang="zh-CN" altLang="en-US" sz="2000" dirty="0"/>
              <a:t>利用检测位确保有效的编码字中</a:t>
            </a:r>
            <a:r>
              <a:rPr lang="en-US" altLang="zh-CN" sz="2000" dirty="0"/>
              <a:t>1</a:t>
            </a:r>
            <a:r>
              <a:rPr lang="zh-CN" altLang="en-US" sz="2000" dirty="0"/>
              <a:t>的个数为</a:t>
            </a:r>
            <a:r>
              <a:rPr lang="zh-CN" altLang="en-US" sz="2000" dirty="0">
                <a:solidFill>
                  <a:srgbClr val="FF0000"/>
                </a:solidFill>
              </a:rPr>
              <a:t>奇数</a:t>
            </a:r>
            <a:r>
              <a:rPr lang="zh-CN" altLang="en-US" sz="2000" dirty="0"/>
              <a:t>。</a:t>
            </a:r>
            <a:endParaRPr lang="zh-CN" altLang="en-US" sz="2000" dirty="0"/>
          </a:p>
          <a:p>
            <a:pPr lvl="1"/>
            <a:r>
              <a:rPr lang="zh-CN" altLang="en-US" sz="2400" dirty="0"/>
              <a:t>偶校验码（</a:t>
            </a:r>
            <a:r>
              <a:rPr lang="en-US" altLang="zh-CN" sz="2400" dirty="0"/>
              <a:t>even-parity code</a:t>
            </a:r>
            <a:r>
              <a:rPr lang="zh-CN" altLang="en-US" sz="2400" dirty="0"/>
              <a:t>）</a:t>
            </a:r>
            <a:endParaRPr lang="en-US" altLang="zh-CN" sz="2400" dirty="0"/>
          </a:p>
          <a:p>
            <a:pPr lvl="2"/>
            <a:r>
              <a:rPr lang="zh-CN" altLang="en-US" sz="2000" dirty="0"/>
              <a:t>利用检测位确保有效的编码字中</a:t>
            </a:r>
            <a:r>
              <a:rPr lang="en-US" altLang="zh-CN" sz="2000" dirty="0"/>
              <a:t>1</a:t>
            </a:r>
            <a:r>
              <a:rPr lang="zh-CN" altLang="en-US" sz="2000" dirty="0"/>
              <a:t>的个数为</a:t>
            </a:r>
            <a:r>
              <a:rPr lang="zh-CN" altLang="en-US" sz="2000" dirty="0">
                <a:solidFill>
                  <a:srgbClr val="FF0000"/>
                </a:solidFill>
              </a:rPr>
              <a:t>偶数</a:t>
            </a:r>
            <a:r>
              <a:rPr lang="zh-CN" altLang="en-US" sz="2000" dirty="0"/>
              <a:t>。</a:t>
            </a:r>
            <a:endParaRPr lang="en-US" altLang="zh-CN" sz="2000" dirty="0"/>
          </a:p>
          <a:p>
            <a:pPr lvl="1"/>
            <a:r>
              <a:rPr lang="zh-CN" altLang="en-US" sz="2400" dirty="0"/>
              <a:t>特性：</a:t>
            </a:r>
            <a:r>
              <a:rPr lang="zh-CN" altLang="en-US" sz="2400" dirty="0">
                <a:solidFill>
                  <a:srgbClr val="FF0000"/>
                </a:solidFill>
              </a:rPr>
              <a:t>能</a:t>
            </a:r>
            <a:r>
              <a:rPr lang="zh-CN" altLang="en-US" sz="2400" dirty="0"/>
              <a:t>检测</a:t>
            </a:r>
            <a:r>
              <a:rPr lang="zh-CN" altLang="en-US" sz="2400" b="1" dirty="0">
                <a:solidFill>
                  <a:srgbClr val="FF0000"/>
                </a:solidFill>
              </a:rPr>
              <a:t>奇数位</a:t>
            </a:r>
            <a:r>
              <a:rPr lang="zh-CN" altLang="en-US" sz="2400" dirty="0"/>
              <a:t>错，</a:t>
            </a:r>
            <a:r>
              <a:rPr lang="zh-CN" altLang="en-US" sz="2400" dirty="0">
                <a:solidFill>
                  <a:srgbClr val="FF0000"/>
                </a:solidFill>
              </a:rPr>
              <a:t>不能纠</a:t>
            </a:r>
            <a:r>
              <a:rPr lang="zh-CN" altLang="en-US" sz="2400" dirty="0"/>
              <a:t>错。</a:t>
            </a:r>
            <a:endParaRPr lang="zh-CN" altLang="en-US" sz="2400" dirty="0"/>
          </a:p>
        </p:txBody>
      </p:sp>
      <p:sp>
        <p:nvSpPr>
          <p:cNvPr id="7" name="日期占位符 6"/>
          <p:cNvSpPr>
            <a:spLocks noGrp="1"/>
          </p:cNvSpPr>
          <p:nvPr>
            <p:ph type="dt" sz="half" idx="10"/>
          </p:nvPr>
        </p:nvSpPr>
        <p:spPr/>
        <p:txBody>
          <a:bodyPr/>
          <a:lstStyle/>
          <a:p>
            <a:pPr>
              <a:defRPr/>
            </a:pPr>
            <a:fld id="{99DCBB0B-7D06-4CB0-81AC-4B6A311ED524}" type="datetime1">
              <a:rPr lang="zh-CN" altLang="en-US" smtClean="0"/>
            </a:fld>
            <a:endParaRPr lang="en-US" altLang="zh-CN" dirty="0"/>
          </a:p>
        </p:txBody>
      </p:sp>
      <p:sp>
        <p:nvSpPr>
          <p:cNvPr id="49155"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49156" name="灯片编号占位符 5"/>
          <p:cNvSpPr>
            <a:spLocks noGrp="1"/>
          </p:cNvSpPr>
          <p:nvPr>
            <p:ph type="sldNum" sz="quarter" idx="12"/>
          </p:nvPr>
        </p:nvSpPr>
        <p:spPr>
          <a:noFill/>
        </p:spPr>
        <p:txBody>
          <a:bodyPr/>
          <a:lstStyle/>
          <a:p>
            <a:fld id="{EFED401C-8536-4DA1-B5DD-B64076B7DF4B}"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9" name="内容占位符 6"/>
          <p:cNvSpPr txBox="1"/>
          <p:nvPr/>
        </p:nvSpPr>
        <p:spPr bwMode="auto">
          <a:xfrm>
            <a:off x="534711" y="5769515"/>
            <a:ext cx="3893273"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en-US" altLang="zh-CN" sz="2400" kern="0" dirty="0"/>
              <a:t> </a:t>
            </a:r>
            <a:r>
              <a:rPr lang="zh-CN" altLang="en-US" sz="2400" kern="0" dirty="0"/>
              <a:t>实例：信息位</a:t>
            </a:r>
            <a:r>
              <a:rPr lang="en-US" altLang="zh-CN" sz="2400" kern="0" dirty="0"/>
              <a:t>10110101</a:t>
            </a:r>
            <a:r>
              <a:rPr lang="zh-CN" altLang="en-US" sz="2400" kern="0" dirty="0"/>
              <a:t>，</a:t>
            </a:r>
            <a:endParaRPr lang="en-US" altLang="zh-CN" sz="2400" kern="0" dirty="0"/>
          </a:p>
        </p:txBody>
      </p:sp>
      <p:sp>
        <p:nvSpPr>
          <p:cNvPr id="10" name="内容占位符 6"/>
          <p:cNvSpPr txBox="1"/>
          <p:nvPr/>
        </p:nvSpPr>
        <p:spPr bwMode="auto">
          <a:xfrm>
            <a:off x="3921506" y="5759244"/>
            <a:ext cx="3984219"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en-US" altLang="zh-CN" sz="2400" kern="0" dirty="0"/>
              <a:t> </a:t>
            </a:r>
            <a:r>
              <a:rPr lang="zh-CN" altLang="en-US" sz="2400" kern="0" dirty="0"/>
              <a:t>则奇校验为</a:t>
            </a:r>
            <a:r>
              <a:rPr lang="en-US" altLang="zh-CN" sz="2400" kern="0" dirty="0">
                <a:solidFill>
                  <a:srgbClr val="FF0000"/>
                </a:solidFill>
              </a:rPr>
              <a:t>0</a:t>
            </a:r>
            <a:r>
              <a:rPr lang="zh-CN" altLang="en-US" sz="2400" kern="0" dirty="0"/>
              <a:t>，偶校验为</a:t>
            </a:r>
            <a:r>
              <a:rPr lang="en-US" altLang="zh-CN" sz="2400" kern="0" dirty="0">
                <a:solidFill>
                  <a:srgbClr val="00B0F0"/>
                </a:solidFill>
              </a:rPr>
              <a:t>1</a:t>
            </a:r>
            <a:r>
              <a:rPr lang="zh-CN" altLang="en-US" sz="2400" kern="0" dirty="0"/>
              <a:t>。</a:t>
            </a:r>
            <a:endParaRPr lang="en-US" altLang="zh-CN" sz="2400" kern="0" dirty="0"/>
          </a:p>
        </p:txBody>
      </p:sp>
      <p:pic>
        <p:nvPicPr>
          <p:cNvPr id="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5868143" y="0"/>
            <a:ext cx="3275857" cy="472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61384" y="6243935"/>
            <a:ext cx="3817071" cy="461665"/>
          </a:xfrm>
          <a:prstGeom prst="rect">
            <a:avLst/>
          </a:prstGeom>
          <a:solidFill>
            <a:schemeClr val="accent1">
              <a:lumMod val="20000"/>
              <a:lumOff val="80000"/>
            </a:schemeClr>
          </a:solidFill>
        </p:spPr>
        <p:txBody>
          <a:bodyPr wrap="none">
            <a:spAutoFit/>
          </a:bodyPr>
          <a:lstStyle/>
          <a:p>
            <a:r>
              <a:rPr lang="zh-CN" altLang="en-US" sz="2400" dirty="0"/>
              <a:t>用异或门⊕生成奇偶校验码</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lvl="1"/>
            <a:r>
              <a:rPr lang="zh-CN" altLang="en-US" dirty="0"/>
              <a:t>纠错码</a:t>
            </a:r>
            <a:r>
              <a:rPr lang="en-US" altLang="zh-CN" sz="3600" dirty="0"/>
              <a:t>Error-Correcting Code</a:t>
            </a:r>
            <a:endParaRPr lang="zh-CN" altLang="en-US" sz="4800" dirty="0"/>
          </a:p>
        </p:txBody>
      </p:sp>
      <p:sp>
        <p:nvSpPr>
          <p:cNvPr id="50181" name="内容占位符 6"/>
          <p:cNvSpPr>
            <a:spLocks noGrp="1"/>
          </p:cNvSpPr>
          <p:nvPr>
            <p:ph idx="1"/>
          </p:nvPr>
        </p:nvSpPr>
        <p:spPr>
          <a:xfrm>
            <a:off x="457201" y="1239839"/>
            <a:ext cx="2818655" cy="5197474"/>
          </a:xfrm>
        </p:spPr>
        <p:txBody>
          <a:bodyPr/>
          <a:lstStyle/>
          <a:p>
            <a:r>
              <a:rPr lang="zh-CN" altLang="en-US" dirty="0"/>
              <a:t>设计</a:t>
            </a:r>
            <a:r>
              <a:rPr lang="en-US" altLang="zh-CN" dirty="0"/>
              <a:t>1</a:t>
            </a:r>
            <a:r>
              <a:rPr lang="zh-CN" altLang="en-US" dirty="0"/>
              <a:t>位以上的检测位，构造最小距离大于</a:t>
            </a:r>
            <a:r>
              <a:rPr lang="en-US" altLang="zh-CN" dirty="0"/>
              <a:t>2</a:t>
            </a:r>
            <a:r>
              <a:rPr lang="zh-CN" altLang="en-US" dirty="0"/>
              <a:t>的编码</a:t>
            </a:r>
            <a:endParaRPr lang="en-US" altLang="zh-CN" dirty="0"/>
          </a:p>
          <a:p>
            <a:r>
              <a:rPr lang="zh-CN" altLang="en-US" dirty="0"/>
              <a:t>可以纠正</a:t>
            </a:r>
            <a:r>
              <a:rPr lang="en-US" altLang="zh-CN" dirty="0"/>
              <a:t>1</a:t>
            </a:r>
            <a:r>
              <a:rPr lang="zh-CN" altLang="en-US" dirty="0"/>
              <a:t>位错。</a:t>
            </a:r>
            <a:endParaRPr lang="en-US" altLang="zh-CN" dirty="0"/>
          </a:p>
          <a:p>
            <a:pPr lvl="1"/>
            <a:r>
              <a:rPr lang="zh-CN" altLang="en-US" dirty="0">
                <a:solidFill>
                  <a:srgbClr val="FF0000"/>
                </a:solidFill>
              </a:rPr>
              <a:t>收到一个非法字，就将其改为距离最近的合法编码。</a:t>
            </a:r>
            <a:endParaRPr lang="zh-CN" altLang="en-US" dirty="0">
              <a:solidFill>
                <a:srgbClr val="FF0000"/>
              </a:solidFill>
            </a:endParaRPr>
          </a:p>
        </p:txBody>
      </p:sp>
      <p:sp>
        <p:nvSpPr>
          <p:cNvPr id="7" name="日期占位符 6"/>
          <p:cNvSpPr>
            <a:spLocks noGrp="1"/>
          </p:cNvSpPr>
          <p:nvPr>
            <p:ph type="dt" sz="half" idx="10"/>
          </p:nvPr>
        </p:nvSpPr>
        <p:spPr/>
        <p:txBody>
          <a:bodyPr/>
          <a:lstStyle/>
          <a:p>
            <a:pPr>
              <a:defRPr/>
            </a:pPr>
            <a:fld id="{EF7A325B-FCF2-4BD0-9ADB-109C31E3A7BA}" type="datetime1">
              <a:rPr lang="zh-CN" altLang="en-US" smtClean="0"/>
            </a:fld>
            <a:endParaRPr lang="en-US" altLang="zh-CN"/>
          </a:p>
        </p:txBody>
      </p:sp>
      <p:sp>
        <p:nvSpPr>
          <p:cNvPr id="50179"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0180" name="灯片编号占位符 5"/>
          <p:cNvSpPr>
            <a:spLocks noGrp="1"/>
          </p:cNvSpPr>
          <p:nvPr>
            <p:ph type="sldNum" sz="quarter" idx="12"/>
          </p:nvPr>
        </p:nvSpPr>
        <p:spPr>
          <a:noFill/>
        </p:spPr>
        <p:txBody>
          <a:bodyPr/>
          <a:lstStyle/>
          <a:p>
            <a:fld id="{563E7556-082E-49C4-BACB-CB8129997576}"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50182" name="Picture 2"/>
          <p:cNvPicPr>
            <a:picLocks noChangeAspect="1" noChangeArrowheads="1"/>
          </p:cNvPicPr>
          <p:nvPr/>
        </p:nvPicPr>
        <p:blipFill>
          <a:blip r:embed="rId1" cstate="print"/>
          <a:srcRect/>
          <a:stretch>
            <a:fillRect/>
          </a:stretch>
        </p:blipFill>
        <p:spPr bwMode="auto">
          <a:xfrm>
            <a:off x="3135636" y="1052736"/>
            <a:ext cx="5823890" cy="5005238"/>
          </a:xfrm>
          <a:prstGeom prst="rect">
            <a:avLst/>
          </a:prstGeom>
          <a:noFill/>
          <a:ln w="9525">
            <a:noFill/>
            <a:miter lim="800000"/>
            <a:headEnd/>
            <a:tailEnd/>
          </a:ln>
        </p:spPr>
      </p:pic>
      <p:sp>
        <p:nvSpPr>
          <p:cNvPr id="8" name="TextBox 7"/>
          <p:cNvSpPr txBox="1"/>
          <p:nvPr/>
        </p:nvSpPr>
        <p:spPr>
          <a:xfrm>
            <a:off x="4572000" y="6057974"/>
            <a:ext cx="4333882" cy="369332"/>
          </a:xfrm>
          <a:prstGeom prst="rect">
            <a:avLst/>
          </a:prstGeom>
          <a:noFill/>
        </p:spPr>
        <p:txBody>
          <a:bodyPr wrap="square" rtlCol="0">
            <a:spAutoFit/>
          </a:bodyPr>
          <a:lstStyle/>
          <a:p>
            <a:r>
              <a:rPr lang="en-US" altLang="zh-CN" dirty="0"/>
              <a:t>7</a:t>
            </a:r>
            <a:r>
              <a:rPr lang="zh-CN" altLang="en-US" dirty="0"/>
              <a:t>位距离为</a:t>
            </a:r>
            <a:r>
              <a:rPr lang="en-US" altLang="zh-CN" dirty="0"/>
              <a:t>3</a:t>
            </a:r>
            <a:r>
              <a:rPr lang="zh-CN" altLang="en-US" dirty="0"/>
              <a:t>的编码字和非编码字</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a:t>纠错码</a:t>
            </a:r>
            <a:endParaRPr lang="zh-CN" altLang="en-US"/>
          </a:p>
        </p:txBody>
      </p:sp>
      <p:sp>
        <p:nvSpPr>
          <p:cNvPr id="51205" name="内容占位符 6"/>
          <p:cNvSpPr>
            <a:spLocks noGrp="1"/>
          </p:cNvSpPr>
          <p:nvPr>
            <p:ph idx="1"/>
          </p:nvPr>
        </p:nvSpPr>
        <p:spPr>
          <a:xfrm>
            <a:off x="323528" y="1069991"/>
            <a:ext cx="8677597" cy="2192341"/>
          </a:xfrm>
        </p:spPr>
        <p:txBody>
          <a:bodyPr/>
          <a:lstStyle/>
          <a:p>
            <a:r>
              <a:rPr lang="zh-CN" altLang="en-US" sz="2800" dirty="0"/>
              <a:t>准则：</a:t>
            </a:r>
            <a:endParaRPr lang="en-US" altLang="zh-CN" sz="2800" dirty="0"/>
          </a:p>
          <a:p>
            <a:pPr lvl="1"/>
            <a:r>
              <a:rPr lang="zh-CN" altLang="en-US" sz="2400" dirty="0"/>
              <a:t>最小距离为</a:t>
            </a:r>
            <a:r>
              <a:rPr lang="en-US" altLang="zh-CN" sz="2400" dirty="0"/>
              <a:t>2c+1</a:t>
            </a:r>
            <a:r>
              <a:rPr lang="zh-CN" altLang="en-US" sz="2400" dirty="0"/>
              <a:t>的编码最多可以纠正</a:t>
            </a:r>
            <a:r>
              <a:rPr lang="en-US" altLang="zh-CN" sz="2400" dirty="0"/>
              <a:t>c</a:t>
            </a:r>
            <a:r>
              <a:rPr lang="zh-CN" altLang="en-US" sz="2400" dirty="0"/>
              <a:t>位错；</a:t>
            </a:r>
            <a:endParaRPr lang="en-US" altLang="zh-CN" sz="2400" dirty="0"/>
          </a:p>
          <a:p>
            <a:pPr lvl="1"/>
            <a:r>
              <a:rPr lang="zh-CN" altLang="en-US" sz="2400" dirty="0"/>
              <a:t>最小距离为</a:t>
            </a:r>
            <a:r>
              <a:rPr lang="en-US" altLang="zh-CN" sz="2400" dirty="0"/>
              <a:t>d+1</a:t>
            </a:r>
            <a:r>
              <a:rPr lang="zh-CN" altLang="en-US" sz="2400" dirty="0"/>
              <a:t>的编码最多可以检测</a:t>
            </a:r>
            <a:r>
              <a:rPr lang="en-US" altLang="zh-CN" sz="2400" dirty="0"/>
              <a:t>d</a:t>
            </a:r>
            <a:r>
              <a:rPr lang="zh-CN" altLang="en-US" sz="2400" dirty="0"/>
              <a:t>位错。</a:t>
            </a:r>
            <a:endParaRPr lang="en-US" altLang="zh-CN" sz="2400" dirty="0"/>
          </a:p>
          <a:p>
            <a:pPr lvl="1"/>
            <a:r>
              <a:rPr lang="zh-CN" altLang="en-US" sz="2400" dirty="0"/>
              <a:t>最小距离为</a:t>
            </a:r>
            <a:r>
              <a:rPr lang="en-US" altLang="zh-CN" sz="2400" dirty="0"/>
              <a:t>2c+d+1</a:t>
            </a:r>
            <a:r>
              <a:rPr lang="zh-CN" altLang="en-US" sz="2400" dirty="0"/>
              <a:t>的编码最多可以纠正</a:t>
            </a:r>
            <a:r>
              <a:rPr lang="en-US" altLang="zh-CN" sz="2400" dirty="0"/>
              <a:t>c</a:t>
            </a:r>
            <a:r>
              <a:rPr lang="zh-CN" altLang="en-US" sz="2400" dirty="0"/>
              <a:t>位错，同时最多检测</a:t>
            </a:r>
            <a:r>
              <a:rPr lang="en-US" altLang="zh-CN" sz="2400" dirty="0"/>
              <a:t>d</a:t>
            </a:r>
            <a:r>
              <a:rPr lang="zh-CN" altLang="en-US" sz="2400" dirty="0"/>
              <a:t>位错；</a:t>
            </a:r>
            <a:endParaRPr lang="zh-CN" altLang="en-US" sz="2400" dirty="0"/>
          </a:p>
        </p:txBody>
      </p:sp>
      <p:sp>
        <p:nvSpPr>
          <p:cNvPr id="8" name="日期占位符 7"/>
          <p:cNvSpPr>
            <a:spLocks noGrp="1"/>
          </p:cNvSpPr>
          <p:nvPr>
            <p:ph type="dt" sz="half" idx="10"/>
          </p:nvPr>
        </p:nvSpPr>
        <p:spPr/>
        <p:txBody>
          <a:bodyPr/>
          <a:lstStyle/>
          <a:p>
            <a:pPr>
              <a:defRPr/>
            </a:pPr>
            <a:fld id="{3BC46781-85A1-43BE-A30F-860692D385DF}" type="datetime1">
              <a:rPr lang="zh-CN" altLang="en-US" smtClean="0"/>
            </a:fld>
            <a:endParaRPr lang="en-US" altLang="zh-CN"/>
          </a:p>
        </p:txBody>
      </p:sp>
      <p:sp>
        <p:nvSpPr>
          <p:cNvPr id="51203"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1204" name="灯片编号占位符 5"/>
          <p:cNvSpPr>
            <a:spLocks noGrp="1"/>
          </p:cNvSpPr>
          <p:nvPr>
            <p:ph type="sldNum" sz="quarter" idx="12"/>
          </p:nvPr>
        </p:nvSpPr>
        <p:spPr>
          <a:noFill/>
        </p:spPr>
        <p:txBody>
          <a:bodyPr/>
          <a:lstStyle/>
          <a:p>
            <a:fld id="{35572E36-2951-483C-9B68-BBB68A0403BB}"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51206" name="Picture 2"/>
          <p:cNvPicPr>
            <a:picLocks noChangeAspect="1" noChangeArrowheads="1"/>
          </p:cNvPicPr>
          <p:nvPr/>
        </p:nvPicPr>
        <p:blipFill>
          <a:blip r:embed="rId1" cstate="print"/>
          <a:srcRect/>
          <a:stretch>
            <a:fillRect/>
          </a:stretch>
        </p:blipFill>
        <p:spPr bwMode="auto">
          <a:xfrm>
            <a:off x="428596" y="3306782"/>
            <a:ext cx="4197350" cy="2908300"/>
          </a:xfrm>
          <a:prstGeom prst="rect">
            <a:avLst/>
          </a:prstGeom>
          <a:noFill/>
          <a:ln w="9525">
            <a:noFill/>
            <a:miter lim="800000"/>
            <a:headEnd/>
            <a:tailEnd/>
          </a:ln>
        </p:spPr>
      </p:pic>
      <p:pic>
        <p:nvPicPr>
          <p:cNvPr id="51207" name="Picture 3"/>
          <p:cNvPicPr>
            <a:picLocks noChangeAspect="1" noChangeArrowheads="1"/>
          </p:cNvPicPr>
          <p:nvPr/>
        </p:nvPicPr>
        <p:blipFill>
          <a:blip r:embed="rId2" cstate="print"/>
          <a:srcRect/>
          <a:stretch>
            <a:fillRect/>
          </a:stretch>
        </p:blipFill>
        <p:spPr bwMode="auto">
          <a:xfrm>
            <a:off x="4929188" y="3178175"/>
            <a:ext cx="3846512" cy="3214688"/>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dirty="0"/>
              <a:t>汉明码（</a:t>
            </a:r>
            <a:r>
              <a:rPr lang="en-US" altLang="zh-CN" dirty="0"/>
              <a:t>hamming code</a:t>
            </a:r>
            <a:r>
              <a:rPr lang="zh-CN" altLang="en-US" dirty="0"/>
              <a:t>）</a:t>
            </a:r>
            <a:endParaRPr lang="zh-CN" altLang="en-US" dirty="0"/>
          </a:p>
        </p:txBody>
      </p:sp>
      <p:sp>
        <p:nvSpPr>
          <p:cNvPr id="53253" name="内容占位符 6"/>
          <p:cNvSpPr>
            <a:spLocks noGrp="1"/>
          </p:cNvSpPr>
          <p:nvPr>
            <p:ph idx="1"/>
          </p:nvPr>
        </p:nvSpPr>
        <p:spPr>
          <a:xfrm>
            <a:off x="457200" y="1239838"/>
            <a:ext cx="8543925" cy="5094287"/>
          </a:xfrm>
        </p:spPr>
        <p:txBody>
          <a:bodyPr/>
          <a:lstStyle/>
          <a:p>
            <a:r>
              <a:rPr lang="zh-CN" altLang="en-US" dirty="0"/>
              <a:t>设计了一个最小距离为</a:t>
            </a:r>
            <a:r>
              <a:rPr lang="en-US" altLang="zh-CN" dirty="0"/>
              <a:t>3</a:t>
            </a:r>
            <a:r>
              <a:rPr lang="zh-CN" altLang="en-US" dirty="0"/>
              <a:t>的编码的一般方法。</a:t>
            </a:r>
            <a:endParaRPr lang="en-US" altLang="zh-CN" dirty="0"/>
          </a:p>
          <a:p>
            <a:pPr lvl="1"/>
            <a:r>
              <a:rPr lang="zh-CN" altLang="en-US" dirty="0"/>
              <a:t>对于任意</a:t>
            </a:r>
            <a:r>
              <a:rPr lang="en-US" altLang="zh-CN" dirty="0" err="1"/>
              <a:t>i</a:t>
            </a:r>
            <a:r>
              <a:rPr lang="zh-CN" altLang="en-US" dirty="0"/>
              <a:t>值，可产生</a:t>
            </a:r>
            <a:r>
              <a:rPr lang="en-US" altLang="zh-CN" dirty="0"/>
              <a:t>2</a:t>
            </a:r>
            <a:r>
              <a:rPr lang="en-US" altLang="zh-CN" baseline="30000" dirty="0"/>
              <a:t>i</a:t>
            </a:r>
            <a:r>
              <a:rPr lang="en-US" altLang="zh-CN" dirty="0"/>
              <a:t>-1</a:t>
            </a:r>
            <a:r>
              <a:rPr lang="zh-CN" altLang="en-US" dirty="0"/>
              <a:t>位的编码，其中包含</a:t>
            </a:r>
            <a:r>
              <a:rPr lang="en-US" altLang="zh-CN" dirty="0" err="1"/>
              <a:t>i</a:t>
            </a:r>
            <a:r>
              <a:rPr lang="zh-CN" altLang="en-US" dirty="0"/>
              <a:t>个校验位，</a:t>
            </a:r>
            <a:r>
              <a:rPr lang="en-US" altLang="zh-CN" dirty="0"/>
              <a:t>2</a:t>
            </a:r>
            <a:r>
              <a:rPr lang="en-US" altLang="zh-CN" baseline="30000" dirty="0"/>
              <a:t>i</a:t>
            </a:r>
            <a:r>
              <a:rPr lang="en-US" altLang="zh-CN" dirty="0"/>
              <a:t>-i-1</a:t>
            </a:r>
            <a:r>
              <a:rPr lang="zh-CN" altLang="en-US" dirty="0"/>
              <a:t>个信息位。</a:t>
            </a:r>
            <a:endParaRPr lang="en-US" altLang="zh-CN" dirty="0"/>
          </a:p>
          <a:p>
            <a:pPr lvl="1"/>
            <a:r>
              <a:rPr lang="zh-CN" altLang="en-US" dirty="0"/>
              <a:t>信息位较少的距离为</a:t>
            </a:r>
            <a:r>
              <a:rPr lang="en-US" altLang="zh-CN" dirty="0"/>
              <a:t>3</a:t>
            </a:r>
            <a:r>
              <a:rPr lang="zh-CN" altLang="en-US" dirty="0"/>
              <a:t>的编码，可由位数较多的汉明码经删除若干信息位而得到。</a:t>
            </a:r>
            <a:endParaRPr lang="en-US" altLang="zh-CN" dirty="0"/>
          </a:p>
          <a:p>
            <a:r>
              <a:rPr lang="zh-CN" altLang="en-US" dirty="0"/>
              <a:t>编码方法：</a:t>
            </a:r>
            <a:endParaRPr lang="en-US" altLang="zh-CN" dirty="0"/>
          </a:p>
          <a:p>
            <a:pPr lvl="1"/>
            <a:r>
              <a:rPr lang="zh-CN" altLang="en-US" dirty="0"/>
              <a:t>从右向左给每一信息位编号：</a:t>
            </a:r>
            <a:r>
              <a:rPr lang="en-US" altLang="zh-CN" dirty="0"/>
              <a:t>1——2</a:t>
            </a:r>
            <a:r>
              <a:rPr lang="en-US" altLang="zh-CN" baseline="30000" dirty="0"/>
              <a:t>i</a:t>
            </a:r>
            <a:r>
              <a:rPr lang="en-US" altLang="zh-CN" dirty="0"/>
              <a:t>-1</a:t>
            </a:r>
            <a:r>
              <a:rPr lang="zh-CN" altLang="en-US" dirty="0"/>
              <a:t>；</a:t>
            </a:r>
            <a:endParaRPr lang="en-US" altLang="zh-CN" dirty="0"/>
          </a:p>
          <a:p>
            <a:pPr lvl="1"/>
            <a:r>
              <a:rPr lang="zh-CN" altLang="en-US" dirty="0"/>
              <a:t>其中</a:t>
            </a:r>
            <a:r>
              <a:rPr lang="en-US" altLang="zh-CN" dirty="0"/>
              <a:t>2</a:t>
            </a:r>
            <a:r>
              <a:rPr lang="zh-CN" altLang="en-US" dirty="0"/>
              <a:t>的幂次位置安排校验位，其余信息位；</a:t>
            </a:r>
            <a:endParaRPr lang="en-US" altLang="zh-CN" dirty="0"/>
          </a:p>
          <a:p>
            <a:pPr lvl="1"/>
            <a:r>
              <a:rPr lang="zh-CN" altLang="en-US" dirty="0"/>
              <a:t>每个校验位与部分信息位联合成一组，这些信息位的编号中在校验位为</a:t>
            </a:r>
            <a:r>
              <a:rPr lang="en-US" altLang="zh-CN" dirty="0"/>
              <a:t>1</a:t>
            </a:r>
            <a:r>
              <a:rPr lang="zh-CN" altLang="en-US" dirty="0"/>
              <a:t>的位置上都是</a:t>
            </a:r>
            <a:r>
              <a:rPr lang="en-US" altLang="zh-CN" dirty="0"/>
              <a:t>1</a:t>
            </a:r>
            <a:r>
              <a:rPr lang="zh-CN" altLang="en-US" dirty="0"/>
              <a:t>。</a:t>
            </a:r>
            <a:endParaRPr lang="en-US" altLang="zh-CN" dirty="0"/>
          </a:p>
          <a:p>
            <a:pPr lvl="2"/>
            <a:r>
              <a:rPr lang="zh-CN" altLang="en-US" dirty="0"/>
              <a:t>校验位</a:t>
            </a:r>
            <a:r>
              <a:rPr lang="en-US" altLang="zh-CN" dirty="0"/>
              <a:t>2</a:t>
            </a:r>
            <a:r>
              <a:rPr lang="zh-CN" altLang="en-US" dirty="0"/>
              <a:t>（</a:t>
            </a:r>
            <a:r>
              <a:rPr lang="en-US" altLang="zh-CN" dirty="0"/>
              <a:t>0</a:t>
            </a:r>
            <a:r>
              <a:rPr lang="en-US" altLang="zh-CN" dirty="0">
                <a:solidFill>
                  <a:srgbClr val="FF0000"/>
                </a:solidFill>
              </a:rPr>
              <a:t>1</a:t>
            </a:r>
            <a:r>
              <a:rPr lang="en-US" altLang="zh-CN" dirty="0"/>
              <a:t>0</a:t>
            </a:r>
            <a:r>
              <a:rPr lang="zh-CN" altLang="en-US" dirty="0"/>
              <a:t>），与信息位</a:t>
            </a:r>
            <a:r>
              <a:rPr lang="en-US" altLang="zh-CN" dirty="0"/>
              <a:t>0</a:t>
            </a:r>
            <a:r>
              <a:rPr lang="en-US" altLang="zh-CN" dirty="0">
                <a:solidFill>
                  <a:srgbClr val="FF0000"/>
                </a:solidFill>
              </a:rPr>
              <a:t>1</a:t>
            </a:r>
            <a:r>
              <a:rPr lang="en-US" altLang="zh-CN" dirty="0"/>
              <a:t>1</a:t>
            </a:r>
            <a:r>
              <a:rPr lang="zh-CN" altLang="en-US" dirty="0"/>
              <a:t>，</a:t>
            </a:r>
            <a:r>
              <a:rPr lang="en-US" altLang="zh-CN" dirty="0"/>
              <a:t>1</a:t>
            </a:r>
            <a:r>
              <a:rPr lang="en-US" altLang="zh-CN" dirty="0">
                <a:solidFill>
                  <a:srgbClr val="FF0000"/>
                </a:solidFill>
              </a:rPr>
              <a:t>1</a:t>
            </a:r>
            <a:r>
              <a:rPr lang="en-US" altLang="zh-CN" dirty="0"/>
              <a:t>0</a:t>
            </a:r>
            <a:r>
              <a:rPr lang="zh-CN" altLang="en-US" dirty="0"/>
              <a:t>，</a:t>
            </a:r>
            <a:r>
              <a:rPr lang="en-US" altLang="zh-CN" dirty="0"/>
              <a:t>1</a:t>
            </a:r>
            <a:r>
              <a:rPr lang="en-US" altLang="zh-CN" dirty="0">
                <a:solidFill>
                  <a:srgbClr val="FF0000"/>
                </a:solidFill>
              </a:rPr>
              <a:t>1</a:t>
            </a:r>
            <a:r>
              <a:rPr lang="en-US" altLang="zh-CN" dirty="0"/>
              <a:t>1</a:t>
            </a:r>
            <a:r>
              <a:rPr lang="zh-CN" altLang="en-US" dirty="0"/>
              <a:t>组成一组。</a:t>
            </a:r>
            <a:endParaRPr lang="en-US" altLang="zh-CN" dirty="0"/>
          </a:p>
        </p:txBody>
      </p:sp>
      <p:sp>
        <p:nvSpPr>
          <p:cNvPr id="6" name="日期占位符 5"/>
          <p:cNvSpPr>
            <a:spLocks noGrp="1"/>
          </p:cNvSpPr>
          <p:nvPr>
            <p:ph type="dt" sz="half" idx="10"/>
          </p:nvPr>
        </p:nvSpPr>
        <p:spPr/>
        <p:txBody>
          <a:bodyPr/>
          <a:lstStyle/>
          <a:p>
            <a:pPr>
              <a:defRPr/>
            </a:pPr>
            <a:fld id="{4B94E569-27D6-433B-ACBD-96BBB6CC4460}" type="datetime1">
              <a:rPr lang="zh-CN" altLang="en-US" smtClean="0"/>
            </a:fld>
            <a:endParaRPr lang="en-US" altLang="zh-CN"/>
          </a:p>
        </p:txBody>
      </p:sp>
      <p:sp>
        <p:nvSpPr>
          <p:cNvPr id="53251"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3252" name="灯片编号占位符 5"/>
          <p:cNvSpPr>
            <a:spLocks noGrp="1"/>
          </p:cNvSpPr>
          <p:nvPr>
            <p:ph type="sldNum" sz="quarter" idx="12"/>
          </p:nvPr>
        </p:nvSpPr>
        <p:spPr>
          <a:noFill/>
        </p:spPr>
        <p:txBody>
          <a:bodyPr/>
          <a:lstStyle/>
          <a:p>
            <a:fld id="{639AEDE0-7F4C-4E1A-8466-3CB42571C0A6}"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a:t>汉明码（</a:t>
            </a:r>
            <a:r>
              <a:rPr lang="en-US" altLang="zh-CN" dirty="0"/>
              <a:t>hamming code</a:t>
            </a:r>
            <a:r>
              <a:rPr lang="zh-CN" altLang="en-US" dirty="0"/>
              <a:t>）</a:t>
            </a:r>
            <a:endParaRPr lang="zh-CN" altLang="en-US" dirty="0"/>
          </a:p>
        </p:txBody>
      </p:sp>
      <p:sp>
        <p:nvSpPr>
          <p:cNvPr id="54277" name="内容占位符 6"/>
          <p:cNvSpPr>
            <a:spLocks noGrp="1"/>
          </p:cNvSpPr>
          <p:nvPr>
            <p:ph idx="1"/>
          </p:nvPr>
        </p:nvSpPr>
        <p:spPr>
          <a:xfrm>
            <a:off x="342313" y="1178109"/>
            <a:ext cx="8543925" cy="539805"/>
          </a:xfrm>
        </p:spPr>
        <p:txBody>
          <a:bodyPr/>
          <a:lstStyle/>
          <a:p>
            <a:r>
              <a:rPr lang="en-US" altLang="zh-CN" dirty="0"/>
              <a:t>7</a:t>
            </a:r>
            <a:r>
              <a:rPr lang="zh-CN" altLang="en-US" dirty="0"/>
              <a:t>位汉明码的奇偶检验矩阵</a:t>
            </a:r>
            <a:endParaRPr lang="en-US" altLang="zh-CN" dirty="0"/>
          </a:p>
        </p:txBody>
      </p:sp>
      <p:sp>
        <p:nvSpPr>
          <p:cNvPr id="7" name="日期占位符 6"/>
          <p:cNvSpPr>
            <a:spLocks noGrp="1"/>
          </p:cNvSpPr>
          <p:nvPr>
            <p:ph type="dt" sz="half" idx="10"/>
          </p:nvPr>
        </p:nvSpPr>
        <p:spPr/>
        <p:txBody>
          <a:bodyPr/>
          <a:lstStyle/>
          <a:p>
            <a:pPr>
              <a:defRPr/>
            </a:pPr>
            <a:fld id="{3577810F-E38C-4F8F-BFAF-703A5F118CA4}" type="datetime1">
              <a:rPr lang="zh-CN" altLang="en-US" smtClean="0"/>
            </a:fld>
            <a:endParaRPr lang="en-US" altLang="zh-CN"/>
          </a:p>
        </p:txBody>
      </p:sp>
      <p:sp>
        <p:nvSpPr>
          <p:cNvPr id="54275"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4276" name="灯片编号占位符 5"/>
          <p:cNvSpPr>
            <a:spLocks noGrp="1"/>
          </p:cNvSpPr>
          <p:nvPr>
            <p:ph type="sldNum" sz="quarter" idx="12"/>
          </p:nvPr>
        </p:nvSpPr>
        <p:spPr>
          <a:noFill/>
        </p:spPr>
        <p:txBody>
          <a:bodyPr/>
          <a:lstStyle/>
          <a:p>
            <a:fld id="{426703E4-59EC-4515-8F20-808E32619EE1}"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54278" name="Picture 3"/>
          <p:cNvPicPr>
            <a:picLocks noChangeAspect="1" noChangeArrowheads="1"/>
          </p:cNvPicPr>
          <p:nvPr/>
        </p:nvPicPr>
        <p:blipFill>
          <a:blip r:embed="rId1" cstate="print"/>
          <a:srcRect/>
          <a:stretch>
            <a:fillRect/>
          </a:stretch>
        </p:blipFill>
        <p:spPr bwMode="auto">
          <a:xfrm>
            <a:off x="457200" y="1785939"/>
            <a:ext cx="7283152" cy="3947318"/>
          </a:xfrm>
          <a:prstGeom prst="rect">
            <a:avLst/>
          </a:prstGeom>
          <a:noFill/>
          <a:ln w="9525">
            <a:noFill/>
            <a:miter lim="800000"/>
            <a:headEnd/>
            <a:tailEnd/>
          </a:ln>
        </p:spPr>
      </p:pic>
      <p:sp>
        <p:nvSpPr>
          <p:cNvPr id="9" name="内容占位符 6"/>
          <p:cNvSpPr txBox="1"/>
          <p:nvPr/>
        </p:nvSpPr>
        <p:spPr bwMode="auto">
          <a:xfrm>
            <a:off x="1661947" y="4495896"/>
            <a:ext cx="2952329"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en-US" altLang="zh-CN" sz="2800" kern="0" dirty="0">
                <a:solidFill>
                  <a:srgbClr val="FF0000"/>
                </a:solidFill>
              </a:rPr>
              <a:t> 1      0      1     1</a:t>
            </a:r>
            <a:endParaRPr lang="en-US" altLang="zh-CN" sz="2800" kern="0" dirty="0">
              <a:solidFill>
                <a:srgbClr val="FF0000"/>
              </a:solidFill>
            </a:endParaRPr>
          </a:p>
        </p:txBody>
      </p:sp>
      <p:sp>
        <p:nvSpPr>
          <p:cNvPr id="10" name="内容占位符 6"/>
          <p:cNvSpPr txBox="1"/>
          <p:nvPr/>
        </p:nvSpPr>
        <p:spPr bwMode="auto">
          <a:xfrm>
            <a:off x="6054800" y="4476525"/>
            <a:ext cx="585577"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en-US" altLang="zh-CN" sz="2800" kern="0" dirty="0">
                <a:solidFill>
                  <a:srgbClr val="FF0000"/>
                </a:solidFill>
              </a:rPr>
              <a:t> 1</a:t>
            </a:r>
            <a:endParaRPr lang="en-US" altLang="zh-CN" sz="2800" kern="0" dirty="0">
              <a:solidFill>
                <a:srgbClr val="FF0000"/>
              </a:solidFill>
            </a:endParaRPr>
          </a:p>
        </p:txBody>
      </p:sp>
      <p:sp>
        <p:nvSpPr>
          <p:cNvPr id="11" name="内容占位符 6"/>
          <p:cNvSpPr txBox="1"/>
          <p:nvPr/>
        </p:nvSpPr>
        <p:spPr bwMode="auto">
          <a:xfrm>
            <a:off x="5277817" y="4497359"/>
            <a:ext cx="585577"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en-US" altLang="zh-CN" sz="2800" kern="0" dirty="0">
                <a:solidFill>
                  <a:srgbClr val="00B0F0"/>
                </a:solidFill>
              </a:rPr>
              <a:t> 0</a:t>
            </a:r>
            <a:endParaRPr lang="en-US" altLang="zh-CN" sz="2800" kern="0" dirty="0">
              <a:solidFill>
                <a:srgbClr val="00B0F0"/>
              </a:solidFill>
            </a:endParaRPr>
          </a:p>
        </p:txBody>
      </p:sp>
      <p:sp>
        <p:nvSpPr>
          <p:cNvPr id="12" name="内容占位符 6"/>
          <p:cNvSpPr txBox="1"/>
          <p:nvPr/>
        </p:nvSpPr>
        <p:spPr bwMode="auto">
          <a:xfrm>
            <a:off x="4578686" y="4509120"/>
            <a:ext cx="585577"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en-US" altLang="zh-CN" sz="2800" kern="0" dirty="0">
                <a:solidFill>
                  <a:schemeClr val="tx2">
                    <a:lumMod val="60000"/>
                    <a:lumOff val="40000"/>
                  </a:schemeClr>
                </a:solidFill>
              </a:rPr>
              <a:t> 0</a:t>
            </a:r>
            <a:endParaRPr lang="en-US" altLang="zh-CN" sz="2800" kern="0" dirty="0">
              <a:solidFill>
                <a:schemeClr val="tx2">
                  <a:lumMod val="60000"/>
                  <a:lumOff val="40000"/>
                </a:schemeClr>
              </a:solidFill>
            </a:endParaRPr>
          </a:p>
        </p:txBody>
      </p:sp>
      <p:sp>
        <p:nvSpPr>
          <p:cNvPr id="13" name="内容占位符 6"/>
          <p:cNvSpPr txBox="1"/>
          <p:nvPr/>
        </p:nvSpPr>
        <p:spPr bwMode="auto">
          <a:xfrm>
            <a:off x="307711" y="4456250"/>
            <a:ext cx="1022465" cy="539805"/>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en-US" altLang="zh-CN" sz="2800" kern="0" dirty="0"/>
              <a:t> </a:t>
            </a:r>
            <a:r>
              <a:rPr lang="zh-CN" altLang="en-US" sz="2800" kern="0" dirty="0"/>
              <a:t>实例：</a:t>
            </a:r>
            <a:endParaRPr lang="en-US" altLang="zh-CN" sz="2800" kern="0" dirty="0"/>
          </a:p>
        </p:txBody>
      </p:sp>
      <p:sp>
        <p:nvSpPr>
          <p:cNvPr id="2" name="文本框 1"/>
          <p:cNvSpPr txBox="1"/>
          <p:nvPr/>
        </p:nvSpPr>
        <p:spPr>
          <a:xfrm>
            <a:off x="6138949" y="2222401"/>
            <a:ext cx="414251" cy="1200329"/>
          </a:xfrm>
          <a:prstGeom prst="rect">
            <a:avLst/>
          </a:prstGeom>
          <a:noFill/>
        </p:spPr>
        <p:txBody>
          <a:bodyPr wrap="square" rtlCol="0">
            <a:spAutoFit/>
          </a:bodyPr>
          <a:lstStyle/>
          <a:p>
            <a:r>
              <a:rPr lang="en-US" altLang="zh-CN" sz="2400" dirty="0"/>
              <a:t>0</a:t>
            </a:r>
            <a:endParaRPr lang="en-US" altLang="zh-CN" sz="2400" dirty="0"/>
          </a:p>
          <a:p>
            <a:r>
              <a:rPr lang="en-US" altLang="zh-CN" sz="2400" dirty="0"/>
              <a:t>0</a:t>
            </a:r>
            <a:endParaRPr lang="en-US" altLang="zh-CN" sz="2400" dirty="0"/>
          </a:p>
          <a:p>
            <a:r>
              <a:rPr lang="en-US" altLang="zh-CN" sz="2400" dirty="0"/>
              <a:t>1</a:t>
            </a:r>
            <a:endParaRPr lang="zh-CN" altLang="en-US" sz="2400" dirty="0"/>
          </a:p>
        </p:txBody>
      </p:sp>
      <p:sp>
        <p:nvSpPr>
          <p:cNvPr id="15" name="文本框 14"/>
          <p:cNvSpPr txBox="1"/>
          <p:nvPr/>
        </p:nvSpPr>
        <p:spPr>
          <a:xfrm>
            <a:off x="5486530" y="2211811"/>
            <a:ext cx="414251" cy="1200329"/>
          </a:xfrm>
          <a:prstGeom prst="rect">
            <a:avLst/>
          </a:prstGeom>
          <a:noFill/>
        </p:spPr>
        <p:txBody>
          <a:bodyPr wrap="square" rtlCol="0">
            <a:spAutoFit/>
          </a:bodyPr>
          <a:lstStyle/>
          <a:p>
            <a:r>
              <a:rPr lang="en-US" altLang="zh-CN" sz="2400" dirty="0"/>
              <a:t>0</a:t>
            </a:r>
            <a:endParaRPr lang="en-US" altLang="zh-CN" sz="2400" dirty="0"/>
          </a:p>
          <a:p>
            <a:r>
              <a:rPr lang="en-US" altLang="zh-CN" sz="2400" dirty="0"/>
              <a:t>1</a:t>
            </a:r>
            <a:endParaRPr lang="en-US" altLang="zh-CN" sz="2400" dirty="0"/>
          </a:p>
          <a:p>
            <a:r>
              <a:rPr lang="en-US" altLang="zh-CN" sz="2400" dirty="0"/>
              <a:t>0</a:t>
            </a:r>
            <a:endParaRPr lang="zh-CN" altLang="en-US" sz="2400" dirty="0"/>
          </a:p>
        </p:txBody>
      </p:sp>
      <p:sp>
        <p:nvSpPr>
          <p:cNvPr id="16" name="文本框 15"/>
          <p:cNvSpPr txBox="1"/>
          <p:nvPr/>
        </p:nvSpPr>
        <p:spPr>
          <a:xfrm flipH="1">
            <a:off x="4716017" y="2222401"/>
            <a:ext cx="922914" cy="1200329"/>
          </a:xfrm>
          <a:prstGeom prst="rect">
            <a:avLst/>
          </a:prstGeom>
          <a:noFill/>
        </p:spPr>
        <p:txBody>
          <a:bodyPr wrap="square" rtlCol="0">
            <a:spAutoFit/>
          </a:bodyPr>
          <a:lstStyle/>
          <a:p>
            <a:r>
              <a:rPr lang="en-US" altLang="zh-CN" sz="2400" dirty="0"/>
              <a:t>0</a:t>
            </a:r>
            <a:endParaRPr lang="en-US" altLang="zh-CN" sz="2400" dirty="0"/>
          </a:p>
          <a:p>
            <a:r>
              <a:rPr lang="en-US" altLang="zh-CN" sz="2400" dirty="0"/>
              <a:t>1</a:t>
            </a:r>
            <a:endParaRPr lang="en-US" altLang="zh-CN" sz="2400" dirty="0"/>
          </a:p>
          <a:p>
            <a:r>
              <a:rPr lang="en-US" altLang="zh-CN" sz="2400" dirty="0"/>
              <a:t>1</a:t>
            </a:r>
            <a:endParaRPr lang="zh-CN" altLang="en-US" sz="2400" dirty="0"/>
          </a:p>
        </p:txBody>
      </p:sp>
      <p:sp>
        <p:nvSpPr>
          <p:cNvPr id="17" name="文本框 16"/>
          <p:cNvSpPr txBox="1"/>
          <p:nvPr/>
        </p:nvSpPr>
        <p:spPr>
          <a:xfrm>
            <a:off x="4008873" y="2198582"/>
            <a:ext cx="414251" cy="1200329"/>
          </a:xfrm>
          <a:prstGeom prst="rect">
            <a:avLst/>
          </a:prstGeom>
          <a:noFill/>
        </p:spPr>
        <p:txBody>
          <a:bodyPr wrap="square" rtlCol="0">
            <a:spAutoFit/>
          </a:bodyPr>
          <a:lstStyle/>
          <a:p>
            <a:r>
              <a:rPr lang="en-US" altLang="zh-CN" sz="2400" dirty="0"/>
              <a:t>1</a:t>
            </a:r>
            <a:endParaRPr lang="en-US" altLang="zh-CN" sz="2400" dirty="0"/>
          </a:p>
          <a:p>
            <a:r>
              <a:rPr lang="en-US" altLang="zh-CN" sz="2400" dirty="0"/>
              <a:t>0</a:t>
            </a:r>
            <a:endParaRPr lang="en-US" altLang="zh-CN" sz="2400" dirty="0"/>
          </a:p>
          <a:p>
            <a:r>
              <a:rPr lang="en-US" altLang="zh-CN" sz="2400" dirty="0"/>
              <a:t>0</a:t>
            </a:r>
            <a:endParaRPr lang="zh-CN" altLang="en-US" sz="2400" dirty="0"/>
          </a:p>
        </p:txBody>
      </p:sp>
      <p:sp>
        <p:nvSpPr>
          <p:cNvPr id="18" name="文本框 17"/>
          <p:cNvSpPr txBox="1"/>
          <p:nvPr/>
        </p:nvSpPr>
        <p:spPr>
          <a:xfrm>
            <a:off x="3286740" y="2222401"/>
            <a:ext cx="414251" cy="1200329"/>
          </a:xfrm>
          <a:prstGeom prst="rect">
            <a:avLst/>
          </a:prstGeom>
          <a:noFill/>
        </p:spPr>
        <p:txBody>
          <a:bodyPr wrap="square" rtlCol="0">
            <a:spAutoFit/>
          </a:bodyPr>
          <a:lstStyle/>
          <a:p>
            <a:r>
              <a:rPr lang="en-US" altLang="zh-CN" sz="2400" dirty="0"/>
              <a:t>1</a:t>
            </a:r>
            <a:endParaRPr lang="en-US" altLang="zh-CN" sz="2400" dirty="0"/>
          </a:p>
          <a:p>
            <a:r>
              <a:rPr lang="en-US" altLang="zh-CN" sz="2400" dirty="0"/>
              <a:t>0</a:t>
            </a:r>
            <a:endParaRPr lang="en-US" altLang="zh-CN" sz="2400" dirty="0"/>
          </a:p>
          <a:p>
            <a:r>
              <a:rPr lang="en-US" altLang="zh-CN" sz="2400" dirty="0"/>
              <a:t>1</a:t>
            </a:r>
            <a:endParaRPr lang="zh-CN" altLang="en-US" sz="2400" dirty="0"/>
          </a:p>
        </p:txBody>
      </p:sp>
      <p:sp>
        <p:nvSpPr>
          <p:cNvPr id="19" name="文本框 18"/>
          <p:cNvSpPr txBox="1"/>
          <p:nvPr/>
        </p:nvSpPr>
        <p:spPr>
          <a:xfrm>
            <a:off x="2423627" y="2222400"/>
            <a:ext cx="414251" cy="1200329"/>
          </a:xfrm>
          <a:prstGeom prst="rect">
            <a:avLst/>
          </a:prstGeom>
          <a:noFill/>
        </p:spPr>
        <p:txBody>
          <a:bodyPr wrap="square" rtlCol="0">
            <a:spAutoFit/>
          </a:bodyPr>
          <a:lstStyle/>
          <a:p>
            <a:r>
              <a:rPr lang="en-US" altLang="zh-CN" sz="2400" dirty="0"/>
              <a:t>1</a:t>
            </a:r>
            <a:endParaRPr lang="en-US" altLang="zh-CN" sz="2400" dirty="0"/>
          </a:p>
          <a:p>
            <a:r>
              <a:rPr lang="en-US" altLang="zh-CN" sz="2400" dirty="0"/>
              <a:t>1</a:t>
            </a:r>
            <a:endParaRPr lang="en-US" altLang="zh-CN" sz="2400" dirty="0"/>
          </a:p>
          <a:p>
            <a:r>
              <a:rPr lang="en-US" altLang="zh-CN" sz="2400" dirty="0"/>
              <a:t>0</a:t>
            </a:r>
            <a:endParaRPr lang="zh-CN" altLang="en-US" sz="2400" dirty="0"/>
          </a:p>
        </p:txBody>
      </p:sp>
      <p:sp>
        <p:nvSpPr>
          <p:cNvPr id="20" name="文本框 19"/>
          <p:cNvSpPr txBox="1"/>
          <p:nvPr/>
        </p:nvSpPr>
        <p:spPr>
          <a:xfrm>
            <a:off x="1816578" y="2198582"/>
            <a:ext cx="414251" cy="1200329"/>
          </a:xfrm>
          <a:prstGeom prst="rect">
            <a:avLst/>
          </a:prstGeom>
          <a:noFill/>
        </p:spPr>
        <p:txBody>
          <a:bodyPr wrap="square" rtlCol="0">
            <a:spAutoFit/>
          </a:bodyPr>
          <a:lstStyle/>
          <a:p>
            <a:r>
              <a:rPr lang="en-US" altLang="zh-CN" sz="2400" dirty="0"/>
              <a:t>1</a:t>
            </a:r>
            <a:endParaRPr lang="en-US" altLang="zh-CN" sz="2400" dirty="0"/>
          </a:p>
          <a:p>
            <a:r>
              <a:rPr lang="en-US" altLang="zh-CN" sz="2400" dirty="0"/>
              <a:t>1</a:t>
            </a:r>
            <a:endParaRPr lang="en-US" altLang="zh-CN" sz="2400" dirty="0"/>
          </a:p>
          <a:p>
            <a:r>
              <a:rPr lang="en-US" altLang="zh-CN" sz="2400" dirty="0"/>
              <a:t>1</a:t>
            </a:r>
            <a:endParaRPr lang="zh-CN" altLang="en-US" sz="2400" dirty="0"/>
          </a:p>
        </p:txBody>
      </p:sp>
      <p:sp>
        <p:nvSpPr>
          <p:cNvPr id="3" name="圆角矩形 2"/>
          <p:cNvSpPr/>
          <p:nvPr/>
        </p:nvSpPr>
        <p:spPr>
          <a:xfrm>
            <a:off x="1843012" y="3023179"/>
            <a:ext cx="352724" cy="26180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283172" y="3023179"/>
            <a:ext cx="352724" cy="26180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716016" y="3068960"/>
            <a:ext cx="352724" cy="26180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6156176" y="3068960"/>
            <a:ext cx="352724" cy="26180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1835696" y="2654640"/>
            <a:ext cx="1040750" cy="36004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788024" y="2636912"/>
            <a:ext cx="1040750" cy="36004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856162" y="2215877"/>
            <a:ext cx="2566962" cy="360040"/>
          </a:xfrm>
          <a:prstGeom prst="roundRect">
            <a:avLst/>
          </a:prstGeom>
          <a:noFill/>
          <a:ln w="381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4215999" y="3422730"/>
            <a:ext cx="4245378" cy="792088"/>
            <a:chOff x="4215999" y="3422730"/>
            <a:chExt cx="4245378" cy="792088"/>
          </a:xfrm>
        </p:grpSpPr>
        <p:sp>
          <p:nvSpPr>
            <p:cNvPr id="8" name="矩形标注 7"/>
            <p:cNvSpPr/>
            <p:nvPr/>
          </p:nvSpPr>
          <p:spPr>
            <a:xfrm>
              <a:off x="6904040" y="3429000"/>
              <a:ext cx="1557337" cy="785818"/>
            </a:xfrm>
            <a:prstGeom prst="wedgeRectCallout">
              <a:avLst>
                <a:gd name="adj1" fmla="val -48053"/>
                <a:gd name="adj2" fmla="val -2122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校验位用来产生偶校验</a:t>
              </a:r>
              <a:endParaRPr lang="zh-CN" altLang="en-US" dirty="0">
                <a:solidFill>
                  <a:srgbClr val="FF0000"/>
                </a:solidFill>
              </a:endParaRPr>
            </a:p>
          </p:txBody>
        </p:sp>
        <p:cxnSp>
          <p:nvCxnSpPr>
            <p:cNvPr id="14" name="直接箭头连接符 13"/>
            <p:cNvCxnSpPr>
              <a:stCxn id="8" idx="1"/>
              <a:endCxn id="2" idx="2"/>
            </p:cNvCxnSpPr>
            <p:nvPr/>
          </p:nvCxnSpPr>
          <p:spPr>
            <a:xfrm flipH="1" flipV="1">
              <a:off x="6346075" y="3422730"/>
              <a:ext cx="557965" cy="3991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8" idx="1"/>
            </p:cNvCxnSpPr>
            <p:nvPr/>
          </p:nvCxnSpPr>
          <p:spPr>
            <a:xfrm flipH="1" flipV="1">
              <a:off x="5617758" y="3474451"/>
              <a:ext cx="1286282" cy="3474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4215999" y="3477729"/>
              <a:ext cx="2688041" cy="4229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677605" y="5832227"/>
            <a:ext cx="3204356" cy="461665"/>
          </a:xfrm>
          <a:prstGeom prst="rect">
            <a:avLst/>
          </a:prstGeom>
          <a:solidFill>
            <a:schemeClr val="accent1">
              <a:lumMod val="20000"/>
              <a:lumOff val="80000"/>
            </a:schemeClr>
          </a:solidFill>
        </p:spPr>
        <p:txBody>
          <a:bodyPr wrap="square" rtlCol="0">
            <a:spAutoFit/>
          </a:bodyPr>
          <a:lstStyle/>
          <a:p>
            <a:r>
              <a:rPr lang="zh-CN" altLang="en-US" sz="2400" dirty="0"/>
              <a:t>假设第</a:t>
            </a:r>
            <a:r>
              <a:rPr lang="en-US" altLang="zh-CN" sz="2400" dirty="0"/>
              <a:t>3</a:t>
            </a:r>
            <a:r>
              <a:rPr lang="zh-CN" altLang="en-US" sz="2400" dirty="0"/>
              <a:t>位出错，则？</a:t>
            </a:r>
            <a:endParaRPr lang="en-US" altLang="zh-CN" sz="2400" dirty="0"/>
          </a:p>
        </p:txBody>
      </p:sp>
      <p:sp>
        <p:nvSpPr>
          <p:cNvPr id="35" name="文本框 34"/>
          <p:cNvSpPr txBox="1"/>
          <p:nvPr/>
        </p:nvSpPr>
        <p:spPr>
          <a:xfrm>
            <a:off x="4025308" y="5832227"/>
            <a:ext cx="4471182" cy="461665"/>
          </a:xfrm>
          <a:prstGeom prst="rect">
            <a:avLst/>
          </a:prstGeom>
          <a:solidFill>
            <a:schemeClr val="accent1">
              <a:lumMod val="20000"/>
              <a:lumOff val="80000"/>
            </a:schemeClr>
          </a:solidFill>
        </p:spPr>
        <p:txBody>
          <a:bodyPr wrap="square" rtlCol="0">
            <a:spAutoFit/>
          </a:bodyPr>
          <a:lstStyle/>
          <a:p>
            <a:r>
              <a:rPr lang="zh-CN" altLang="en-US" sz="2400" dirty="0"/>
              <a:t>假设第</a:t>
            </a:r>
            <a:r>
              <a:rPr lang="en-US" altLang="zh-CN" sz="2400" dirty="0"/>
              <a:t>3</a:t>
            </a:r>
            <a:r>
              <a:rPr lang="zh-CN" altLang="en-US" sz="2400" dirty="0"/>
              <a:t>、</a:t>
            </a:r>
            <a:r>
              <a:rPr lang="en-US" altLang="zh-CN" sz="2400" dirty="0"/>
              <a:t>5</a:t>
            </a:r>
            <a:r>
              <a:rPr lang="zh-CN" altLang="en-US" sz="2400" dirty="0"/>
              <a:t>位同时出错，则？</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2" grpId="0"/>
      <p:bldP spid="15" grpId="0"/>
      <p:bldP spid="16" grpId="0"/>
      <p:bldP spid="17" grpId="0"/>
      <p:bldP spid="18" grpId="0"/>
      <p:bldP spid="19" grpId="0"/>
      <p:bldP spid="20" grpId="0"/>
      <p:bldP spid="3" grpId="0" animBg="1"/>
      <p:bldP spid="22" grpId="0" animBg="1"/>
      <p:bldP spid="23" grpId="0" animBg="1"/>
      <p:bldP spid="24" grpId="0" animBg="1"/>
      <p:bldP spid="25" grpId="0" animBg="1"/>
      <p:bldP spid="26" grpId="0" animBg="1"/>
      <p:bldP spid="27" grpId="0" animBg="1"/>
      <p:bldP spid="4" grpId="0" animBg="1"/>
      <p:bldP spid="3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a:t>汉明码（</a:t>
            </a:r>
            <a:r>
              <a:rPr lang="en-US" altLang="zh-CN" dirty="0"/>
              <a:t>hamming code</a:t>
            </a:r>
            <a:r>
              <a:rPr lang="zh-CN" altLang="en-US" dirty="0"/>
              <a:t>）</a:t>
            </a:r>
            <a:endParaRPr lang="zh-CN" altLang="en-US" dirty="0"/>
          </a:p>
        </p:txBody>
      </p:sp>
      <p:sp>
        <p:nvSpPr>
          <p:cNvPr id="55301" name="内容占位符 6"/>
          <p:cNvSpPr>
            <a:spLocks noGrp="1"/>
          </p:cNvSpPr>
          <p:nvPr>
            <p:ph idx="1"/>
          </p:nvPr>
        </p:nvSpPr>
        <p:spPr>
          <a:xfrm>
            <a:off x="457200" y="1239838"/>
            <a:ext cx="8543925" cy="5094287"/>
          </a:xfrm>
        </p:spPr>
        <p:txBody>
          <a:bodyPr/>
          <a:lstStyle/>
          <a:p>
            <a:r>
              <a:rPr lang="zh-CN" altLang="en-US" sz="3200" dirty="0"/>
              <a:t>说明：</a:t>
            </a:r>
            <a:endParaRPr lang="en-US" altLang="zh-CN" sz="3200" dirty="0"/>
          </a:p>
          <a:p>
            <a:pPr lvl="1"/>
            <a:r>
              <a:rPr lang="en-US" altLang="zh-CN" sz="3200" dirty="0"/>
              <a:t>1</a:t>
            </a:r>
            <a:r>
              <a:rPr lang="zh-CN" altLang="en-US" sz="3200" dirty="0"/>
              <a:t>位错情况：</a:t>
            </a:r>
            <a:r>
              <a:rPr lang="en-US" altLang="zh-CN" sz="3200" dirty="0"/>
              <a:t>j</a:t>
            </a:r>
            <a:r>
              <a:rPr lang="zh-CN" altLang="en-US" sz="3200" dirty="0"/>
              <a:t>位</a:t>
            </a:r>
            <a:r>
              <a:rPr lang="en-US" altLang="zh-CN" sz="3200" dirty="0"/>
              <a:t>=&gt;</a:t>
            </a:r>
            <a:r>
              <a:rPr lang="zh-CN" altLang="en-US" sz="3200" dirty="0"/>
              <a:t>非法编码。</a:t>
            </a:r>
            <a:endParaRPr lang="en-US" altLang="zh-CN" sz="3200" dirty="0"/>
          </a:p>
          <a:p>
            <a:pPr lvl="2"/>
            <a:r>
              <a:rPr lang="zh-CN" altLang="en-US" sz="2800" dirty="0"/>
              <a:t>该错将引起包含</a:t>
            </a:r>
            <a:r>
              <a:rPr lang="en-US" altLang="zh-CN" sz="2800" dirty="0"/>
              <a:t>j</a:t>
            </a:r>
            <a:r>
              <a:rPr lang="zh-CN" altLang="en-US" sz="2800" dirty="0"/>
              <a:t>位的那些组的奇偶性不正确。</a:t>
            </a:r>
            <a:endParaRPr lang="en-US" altLang="zh-CN" sz="2800" dirty="0"/>
          </a:p>
          <a:p>
            <a:pPr lvl="2"/>
            <a:r>
              <a:rPr lang="zh-CN" altLang="en-US" sz="2800" dirty="0"/>
              <a:t>每一位至少包含在一个组中。</a:t>
            </a:r>
            <a:endParaRPr lang="en-US" altLang="zh-CN" sz="2800" dirty="0"/>
          </a:p>
          <a:p>
            <a:pPr lvl="1"/>
            <a:r>
              <a:rPr lang="zh-CN" altLang="en-US" sz="3200" dirty="0"/>
              <a:t>两位错：</a:t>
            </a:r>
            <a:r>
              <a:rPr lang="en-US" altLang="zh-CN" sz="3200" dirty="0"/>
              <a:t>j</a:t>
            </a:r>
            <a:r>
              <a:rPr lang="zh-CN" altLang="en-US" sz="3200" dirty="0"/>
              <a:t>和</a:t>
            </a:r>
            <a:r>
              <a:rPr lang="en-US" altLang="zh-CN" sz="3200" dirty="0"/>
              <a:t>k</a:t>
            </a:r>
            <a:endParaRPr lang="en-US" altLang="zh-CN" sz="3200" dirty="0"/>
          </a:p>
          <a:p>
            <a:pPr lvl="2"/>
            <a:r>
              <a:rPr lang="zh-CN" altLang="en-US" sz="2800" dirty="0"/>
              <a:t>同时包含</a:t>
            </a:r>
            <a:r>
              <a:rPr lang="en-US" altLang="zh-CN" sz="2800" dirty="0"/>
              <a:t>j</a:t>
            </a:r>
            <a:r>
              <a:rPr lang="zh-CN" altLang="en-US" sz="2800" dirty="0"/>
              <a:t>和</a:t>
            </a:r>
            <a:r>
              <a:rPr lang="en-US" altLang="zh-CN" sz="2800" dirty="0"/>
              <a:t>k</a:t>
            </a:r>
            <a:r>
              <a:rPr lang="zh-CN" altLang="en-US" sz="2800" dirty="0"/>
              <a:t>位的分组，奇偶性不变。</a:t>
            </a:r>
            <a:endParaRPr lang="en-US" altLang="zh-CN" sz="2800" dirty="0"/>
          </a:p>
          <a:p>
            <a:pPr lvl="2"/>
            <a:r>
              <a:rPr lang="zh-CN" altLang="en-US" sz="2800" dirty="0"/>
              <a:t>因为</a:t>
            </a:r>
            <a:r>
              <a:rPr lang="en-US" altLang="zh-CN" sz="2800" dirty="0"/>
              <a:t>j</a:t>
            </a:r>
            <a:r>
              <a:rPr lang="zh-CN" altLang="en-US" sz="2800" dirty="0"/>
              <a:t>和</a:t>
            </a:r>
            <a:r>
              <a:rPr lang="en-US" altLang="zh-CN" sz="2800" dirty="0"/>
              <a:t>k</a:t>
            </a:r>
            <a:r>
              <a:rPr lang="zh-CN" altLang="en-US" sz="2800" dirty="0"/>
              <a:t>的二进制表示中，至少有</a:t>
            </a:r>
            <a:r>
              <a:rPr lang="en-US" altLang="zh-CN" sz="2800" dirty="0"/>
              <a:t>1</a:t>
            </a:r>
            <a:r>
              <a:rPr lang="zh-CN" altLang="en-US" sz="2800" dirty="0"/>
              <a:t>位不同，因此，</a:t>
            </a:r>
            <a:r>
              <a:rPr lang="en-US" altLang="zh-CN" sz="2800" dirty="0"/>
              <a:t>j</a:t>
            </a:r>
            <a:r>
              <a:rPr lang="zh-CN" altLang="en-US" sz="2800" dirty="0"/>
              <a:t>和</a:t>
            </a:r>
            <a:r>
              <a:rPr lang="en-US" altLang="zh-CN" sz="2800" dirty="0"/>
              <a:t>k</a:t>
            </a:r>
            <a:r>
              <a:rPr lang="zh-CN" altLang="en-US" sz="2800" dirty="0"/>
              <a:t>肯定有不同的包含分组，因而，肯定会有对应的组奇偶性错误。</a:t>
            </a:r>
            <a:endParaRPr lang="en-US" altLang="zh-CN" sz="2800" dirty="0"/>
          </a:p>
          <a:p>
            <a:pPr marL="398145" lvl="1" indent="0">
              <a:buNone/>
            </a:pPr>
            <a:r>
              <a:rPr lang="zh-CN" altLang="en-US" sz="2800" dirty="0">
                <a:solidFill>
                  <a:srgbClr val="FF0000"/>
                </a:solidFill>
              </a:rPr>
              <a:t>由此可见：</a:t>
            </a:r>
            <a:r>
              <a:rPr lang="en-US" altLang="zh-CN" sz="2800" dirty="0" err="1">
                <a:solidFill>
                  <a:srgbClr val="FF0000"/>
                </a:solidFill>
              </a:rPr>
              <a:t>i</a:t>
            </a:r>
            <a:r>
              <a:rPr lang="zh-CN" altLang="en-US" sz="2800" dirty="0">
                <a:solidFill>
                  <a:srgbClr val="FF0000"/>
                </a:solidFill>
              </a:rPr>
              <a:t>位检验位，可以构造</a:t>
            </a:r>
            <a:r>
              <a:rPr lang="en-US" altLang="zh-CN" sz="2800" dirty="0">
                <a:solidFill>
                  <a:srgbClr val="FF0000"/>
                </a:solidFill>
              </a:rPr>
              <a:t>2</a:t>
            </a:r>
            <a:r>
              <a:rPr lang="en-US" altLang="zh-CN" sz="2800" baseline="30000" dirty="0">
                <a:solidFill>
                  <a:srgbClr val="FF0000"/>
                </a:solidFill>
              </a:rPr>
              <a:t>i</a:t>
            </a:r>
            <a:r>
              <a:rPr lang="en-US" altLang="zh-CN" sz="2800" dirty="0">
                <a:solidFill>
                  <a:srgbClr val="FF0000"/>
                </a:solidFill>
              </a:rPr>
              <a:t>-1</a:t>
            </a:r>
            <a:r>
              <a:rPr lang="zh-CN" altLang="en-US" sz="2800" dirty="0">
                <a:solidFill>
                  <a:srgbClr val="FF0000"/>
                </a:solidFill>
              </a:rPr>
              <a:t>位的汉明编码</a:t>
            </a:r>
            <a:endParaRPr lang="en-US" altLang="zh-CN" sz="2800" dirty="0">
              <a:solidFill>
                <a:srgbClr val="FF0000"/>
              </a:solidFill>
            </a:endParaRPr>
          </a:p>
        </p:txBody>
      </p:sp>
      <p:sp>
        <p:nvSpPr>
          <p:cNvPr id="6" name="日期占位符 5"/>
          <p:cNvSpPr>
            <a:spLocks noGrp="1"/>
          </p:cNvSpPr>
          <p:nvPr>
            <p:ph type="dt" sz="half" idx="10"/>
          </p:nvPr>
        </p:nvSpPr>
        <p:spPr/>
        <p:txBody>
          <a:bodyPr/>
          <a:lstStyle/>
          <a:p>
            <a:pPr>
              <a:defRPr/>
            </a:pPr>
            <a:fld id="{48C9673A-E769-4B66-B38B-CF8888B15AD3}" type="datetime1">
              <a:rPr lang="zh-CN" altLang="en-US" smtClean="0"/>
            </a:fld>
            <a:endParaRPr lang="en-US" altLang="zh-CN"/>
          </a:p>
        </p:txBody>
      </p:sp>
      <p:sp>
        <p:nvSpPr>
          <p:cNvPr id="55299"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5300" name="灯片编号占位符 5"/>
          <p:cNvSpPr>
            <a:spLocks noGrp="1"/>
          </p:cNvSpPr>
          <p:nvPr>
            <p:ph type="sldNum" sz="quarter" idx="12"/>
          </p:nvPr>
        </p:nvSpPr>
        <p:spPr>
          <a:noFill/>
        </p:spPr>
        <p:txBody>
          <a:bodyPr/>
          <a:lstStyle/>
          <a:p>
            <a:fld id="{8D16F6D2-5B21-4E9F-9F50-6795B8253C66}"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a:t>汉明码（</a:t>
            </a:r>
            <a:r>
              <a:rPr lang="en-US" altLang="zh-CN" dirty="0"/>
              <a:t>hamming code</a:t>
            </a:r>
            <a:r>
              <a:rPr lang="zh-CN" altLang="en-US" dirty="0"/>
              <a:t>）</a:t>
            </a:r>
            <a:endParaRPr lang="zh-CN" altLang="en-US" dirty="0"/>
          </a:p>
        </p:txBody>
      </p:sp>
      <p:sp>
        <p:nvSpPr>
          <p:cNvPr id="57349" name="内容占位符 6"/>
          <p:cNvSpPr>
            <a:spLocks noGrp="1"/>
          </p:cNvSpPr>
          <p:nvPr>
            <p:ph idx="1"/>
          </p:nvPr>
        </p:nvSpPr>
        <p:spPr>
          <a:xfrm>
            <a:off x="457200" y="1239838"/>
            <a:ext cx="8543925" cy="5094287"/>
          </a:xfrm>
        </p:spPr>
        <p:txBody>
          <a:bodyPr/>
          <a:lstStyle/>
          <a:p>
            <a:r>
              <a:rPr lang="zh-CN" altLang="en-US" dirty="0"/>
              <a:t>纠错处理：</a:t>
            </a:r>
            <a:endParaRPr lang="en-US" altLang="zh-CN" dirty="0"/>
          </a:p>
          <a:p>
            <a:pPr lvl="1"/>
            <a:r>
              <a:rPr lang="zh-CN" altLang="en-US" dirty="0"/>
              <a:t>检验所有奇偶检验组：</a:t>
            </a:r>
            <a:endParaRPr lang="en-US" altLang="zh-CN" dirty="0"/>
          </a:p>
          <a:p>
            <a:pPr lvl="2"/>
            <a:r>
              <a:rPr lang="zh-CN" altLang="en-US" dirty="0"/>
              <a:t>如果都是</a:t>
            </a:r>
            <a:r>
              <a:rPr lang="zh-CN" altLang="en-US" dirty="0">
                <a:solidFill>
                  <a:srgbClr val="FF0000"/>
                </a:solidFill>
              </a:rPr>
              <a:t>偶校验</a:t>
            </a:r>
            <a:r>
              <a:rPr lang="zh-CN" altLang="en-US" dirty="0"/>
              <a:t>，则码字是正确的；</a:t>
            </a:r>
            <a:endParaRPr lang="en-US" altLang="zh-CN" dirty="0"/>
          </a:p>
          <a:p>
            <a:pPr lvl="2"/>
            <a:r>
              <a:rPr lang="zh-CN" altLang="en-US" dirty="0"/>
              <a:t>如果有一组或多组是</a:t>
            </a:r>
            <a:r>
              <a:rPr lang="zh-CN" altLang="en-US" dirty="0">
                <a:solidFill>
                  <a:srgbClr val="FF0000"/>
                </a:solidFill>
              </a:rPr>
              <a:t>奇</a:t>
            </a:r>
            <a:r>
              <a:rPr lang="zh-CN" altLang="en-US" dirty="0"/>
              <a:t>校验，可认为出现了单错。具有奇校验的组必然和奇偶校验矩阵中的某一列相匹配，则对应的</a:t>
            </a:r>
            <a:r>
              <a:rPr lang="zh-CN" altLang="en-US" dirty="0">
                <a:solidFill>
                  <a:srgbClr val="FF0000"/>
                </a:solidFill>
              </a:rPr>
              <a:t>位置号</a:t>
            </a:r>
            <a:r>
              <a:rPr lang="zh-CN" altLang="en-US" dirty="0"/>
              <a:t>包含错误值，取反即可。</a:t>
            </a:r>
            <a:endParaRPr lang="en-US" altLang="zh-CN" dirty="0"/>
          </a:p>
          <a:p>
            <a:r>
              <a:rPr lang="zh-CN" altLang="en-US" dirty="0"/>
              <a:t>例：</a:t>
            </a:r>
            <a:endParaRPr lang="en-US" altLang="zh-CN" dirty="0"/>
          </a:p>
          <a:p>
            <a:pPr lvl="1"/>
            <a:r>
              <a:rPr lang="zh-CN" altLang="en-US" dirty="0"/>
              <a:t>接受编码：</a:t>
            </a:r>
            <a:r>
              <a:rPr lang="en-US" altLang="zh-CN" dirty="0"/>
              <a:t>1110101</a:t>
            </a:r>
            <a:endParaRPr lang="en-US" altLang="zh-CN" dirty="0"/>
          </a:p>
          <a:p>
            <a:pPr lvl="1"/>
            <a:r>
              <a:rPr lang="zh-CN" altLang="en-US" dirty="0"/>
              <a:t>则：   </a:t>
            </a:r>
            <a:r>
              <a:rPr lang="en-US" altLang="zh-CN" dirty="0"/>
              <a:t>C</a:t>
            </a:r>
            <a:r>
              <a:rPr lang="zh-CN" altLang="en-US" dirty="0"/>
              <a:t>组：</a:t>
            </a:r>
            <a:r>
              <a:rPr lang="en-US" altLang="zh-CN" dirty="0"/>
              <a:t>1110***</a:t>
            </a:r>
            <a:r>
              <a:rPr lang="en-US" altLang="zh-CN" dirty="0">
                <a:sym typeface="Wingdings" panose="05000000000000000000" pitchFamily="2" charset="2"/>
              </a:rPr>
              <a:t></a:t>
            </a:r>
            <a:r>
              <a:rPr lang="en-US" altLang="zh-CN" dirty="0">
                <a:solidFill>
                  <a:srgbClr val="FF0000"/>
                </a:solidFill>
                <a:sym typeface="Wingdings" panose="05000000000000000000" pitchFamily="2" charset="2"/>
              </a:rPr>
              <a:t>1</a:t>
            </a:r>
            <a:r>
              <a:rPr lang="en-US" altLang="zh-CN" dirty="0">
                <a:sym typeface="Wingdings" panose="05000000000000000000" pitchFamily="2" charset="2"/>
              </a:rPr>
              <a:t>(</a:t>
            </a:r>
            <a:r>
              <a:rPr lang="zh-CN" altLang="en-US" dirty="0">
                <a:sym typeface="Wingdings" panose="05000000000000000000" pitchFamily="2" charset="2"/>
              </a:rPr>
              <a:t>奇数个</a:t>
            </a:r>
            <a:r>
              <a:rPr lang="en-US" altLang="zh-CN" dirty="0">
                <a:sym typeface="Wingdings" panose="05000000000000000000" pitchFamily="2" charset="2"/>
              </a:rPr>
              <a:t>1)</a:t>
            </a:r>
            <a:endParaRPr lang="en-US" altLang="zh-CN" dirty="0"/>
          </a:p>
          <a:p>
            <a:pPr lvl="1">
              <a:buNone/>
            </a:pPr>
            <a:r>
              <a:rPr lang="zh-CN" altLang="en-US" dirty="0"/>
              <a:t>              </a:t>
            </a:r>
            <a:r>
              <a:rPr lang="en-US" altLang="zh-CN" dirty="0"/>
              <a:t>B</a:t>
            </a:r>
            <a:r>
              <a:rPr lang="zh-CN" altLang="en-US" dirty="0"/>
              <a:t>组：</a:t>
            </a:r>
            <a:r>
              <a:rPr lang="en-US" altLang="zh-CN" dirty="0"/>
              <a:t>11**10*</a:t>
            </a:r>
            <a:r>
              <a:rPr lang="en-US" altLang="zh-CN" dirty="0">
                <a:sym typeface="Wingdings" panose="05000000000000000000" pitchFamily="2" charset="2"/>
              </a:rPr>
              <a:t></a:t>
            </a:r>
            <a:r>
              <a:rPr lang="en-US" altLang="zh-CN" dirty="0">
                <a:solidFill>
                  <a:srgbClr val="FF0000"/>
                </a:solidFill>
                <a:sym typeface="Wingdings" panose="05000000000000000000" pitchFamily="2" charset="2"/>
              </a:rPr>
              <a:t>1</a:t>
            </a:r>
            <a:r>
              <a:rPr lang="en-US" altLang="zh-CN" dirty="0">
                <a:sym typeface="Wingdings" panose="05000000000000000000" pitchFamily="2" charset="2"/>
              </a:rPr>
              <a:t> (</a:t>
            </a:r>
            <a:r>
              <a:rPr lang="zh-CN" altLang="en-US" dirty="0">
                <a:sym typeface="Wingdings" panose="05000000000000000000" pitchFamily="2" charset="2"/>
              </a:rPr>
              <a:t>奇数个</a:t>
            </a:r>
            <a:r>
              <a:rPr lang="en-US" altLang="zh-CN" dirty="0">
                <a:sym typeface="Wingdings" panose="05000000000000000000" pitchFamily="2" charset="2"/>
              </a:rPr>
              <a:t>1)</a:t>
            </a:r>
            <a:endParaRPr lang="en-US" altLang="zh-CN" dirty="0"/>
          </a:p>
          <a:p>
            <a:pPr lvl="1">
              <a:buNone/>
            </a:pPr>
            <a:r>
              <a:rPr lang="zh-CN" altLang="en-US" dirty="0"/>
              <a:t>              </a:t>
            </a:r>
            <a:r>
              <a:rPr lang="en-US" altLang="zh-CN" dirty="0"/>
              <a:t>A</a:t>
            </a:r>
            <a:r>
              <a:rPr lang="zh-CN" altLang="en-US" dirty="0"/>
              <a:t>组：</a:t>
            </a:r>
            <a:r>
              <a:rPr lang="en-US" altLang="zh-CN" dirty="0"/>
              <a:t>1*1*1*1</a:t>
            </a:r>
            <a:r>
              <a:rPr lang="en-US" altLang="zh-CN" dirty="0">
                <a:sym typeface="Wingdings" panose="05000000000000000000" pitchFamily="2" charset="2"/>
              </a:rPr>
              <a:t>0 (</a:t>
            </a:r>
            <a:r>
              <a:rPr lang="zh-CN" altLang="en-US" dirty="0">
                <a:sym typeface="Wingdings" panose="05000000000000000000" pitchFamily="2" charset="2"/>
              </a:rPr>
              <a:t>偶数个</a:t>
            </a:r>
            <a:r>
              <a:rPr lang="en-US" altLang="zh-CN" dirty="0">
                <a:sym typeface="Wingdings" panose="05000000000000000000" pitchFamily="2" charset="2"/>
              </a:rPr>
              <a:t>1)</a:t>
            </a:r>
            <a:endParaRPr lang="en-US" altLang="zh-CN" dirty="0"/>
          </a:p>
        </p:txBody>
      </p:sp>
      <p:sp>
        <p:nvSpPr>
          <p:cNvPr id="6" name="日期占位符 5"/>
          <p:cNvSpPr>
            <a:spLocks noGrp="1"/>
          </p:cNvSpPr>
          <p:nvPr>
            <p:ph type="dt" sz="half" idx="10"/>
          </p:nvPr>
        </p:nvSpPr>
        <p:spPr/>
        <p:txBody>
          <a:bodyPr/>
          <a:lstStyle/>
          <a:p>
            <a:pPr>
              <a:defRPr/>
            </a:pPr>
            <a:fld id="{95AB4B75-00B8-45C9-98B1-8DB09F2A7612}" type="datetime1">
              <a:rPr lang="zh-CN" altLang="en-US" smtClean="0"/>
            </a:fld>
            <a:endParaRPr lang="en-US" altLang="zh-CN"/>
          </a:p>
        </p:txBody>
      </p:sp>
      <p:sp>
        <p:nvSpPr>
          <p:cNvPr id="57347"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7348" name="灯片编号占位符 5"/>
          <p:cNvSpPr>
            <a:spLocks noGrp="1"/>
          </p:cNvSpPr>
          <p:nvPr>
            <p:ph type="sldNum" sz="quarter" idx="12"/>
          </p:nvPr>
        </p:nvSpPr>
        <p:spPr>
          <a:noFill/>
        </p:spPr>
        <p:txBody>
          <a:bodyPr/>
          <a:lstStyle/>
          <a:p>
            <a:fld id="{1622914E-2C24-4EA6-A190-C74B289ECCF3}" type="slidenum">
              <a:rPr lang="en-US" altLang="zh-CN" smtClean="0">
                <a:ea typeface="宋体" panose="02010600030101010101" pitchFamily="2" charset="-122"/>
              </a:rPr>
            </a:fld>
            <a:endParaRPr lang="en-US" altLang="zh-CN" dirty="0">
              <a:ea typeface="宋体" panose="02010600030101010101" pitchFamily="2" charset="-122"/>
            </a:endParaRPr>
          </a:p>
        </p:txBody>
      </p:sp>
      <p:sp>
        <p:nvSpPr>
          <p:cNvPr id="7" name="右大括号 6"/>
          <p:cNvSpPr/>
          <p:nvPr/>
        </p:nvSpPr>
        <p:spPr>
          <a:xfrm>
            <a:off x="6228184" y="4714884"/>
            <a:ext cx="428628" cy="16779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767491" y="4610239"/>
            <a:ext cx="2205562" cy="1938992"/>
          </a:xfrm>
          <a:prstGeom prst="rect">
            <a:avLst/>
          </a:prstGeom>
          <a:noFill/>
        </p:spPr>
        <p:txBody>
          <a:bodyPr wrap="square" rtlCol="0">
            <a:spAutoFit/>
          </a:bodyPr>
          <a:lstStyle/>
          <a:p>
            <a:r>
              <a:rPr lang="zh-CN" altLang="en-US" sz="2400" dirty="0"/>
              <a:t>出错位置号</a:t>
            </a:r>
            <a:r>
              <a:rPr lang="en-US" altLang="zh-CN" sz="2400" dirty="0"/>
              <a:t>110</a:t>
            </a:r>
            <a:r>
              <a:rPr lang="zh-CN" altLang="en-US" sz="2400" dirty="0"/>
              <a:t>，第</a:t>
            </a:r>
            <a:r>
              <a:rPr lang="en-US" altLang="zh-CN" sz="2400" dirty="0"/>
              <a:t>6</a:t>
            </a:r>
            <a:r>
              <a:rPr lang="zh-CN" altLang="en-US" sz="2400" dirty="0"/>
              <a:t>位错，修改</a:t>
            </a:r>
            <a:r>
              <a:rPr lang="en-US" altLang="zh-CN" sz="2400" dirty="0"/>
              <a:t>1</a:t>
            </a:r>
            <a:r>
              <a:rPr lang="zh-CN" altLang="en-US" sz="2400" dirty="0"/>
              <a:t>为</a:t>
            </a:r>
            <a:r>
              <a:rPr lang="en-US" altLang="zh-CN" sz="2400" dirty="0"/>
              <a:t>0</a:t>
            </a:r>
            <a:r>
              <a:rPr lang="zh-CN" altLang="en-US" sz="2400" dirty="0"/>
              <a:t>，则正确的编码是：</a:t>
            </a:r>
            <a:r>
              <a:rPr lang="en-US" altLang="zh-CN" sz="2400" dirty="0"/>
              <a:t>1</a:t>
            </a:r>
            <a:r>
              <a:rPr lang="en-US" altLang="zh-CN" sz="2400" dirty="0">
                <a:solidFill>
                  <a:srgbClr val="FF0000"/>
                </a:solidFill>
              </a:rPr>
              <a:t>0</a:t>
            </a:r>
            <a:r>
              <a:rPr lang="en-US" altLang="zh-CN" sz="2400" dirty="0"/>
              <a:t>10101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9">
                                            <p:txEl>
                                              <p:pRg st="6" end="6"/>
                                            </p:txEl>
                                          </p:spTgt>
                                        </p:tgtEl>
                                        <p:attrNameLst>
                                          <p:attrName>style.visibility</p:attrName>
                                        </p:attrNameLst>
                                      </p:cBhvr>
                                      <p:to>
                                        <p:strVal val="visible"/>
                                      </p:to>
                                    </p:set>
                                    <p:animEffect transition="in" filter="blinds(horizontal)">
                                      <p:cBhvr>
                                        <p:cTn id="7" dur="500"/>
                                        <p:tgtEl>
                                          <p:spTgt spid="5734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9">
                                            <p:txEl>
                                              <p:pRg st="7" end="7"/>
                                            </p:txEl>
                                          </p:spTgt>
                                        </p:tgtEl>
                                        <p:attrNameLst>
                                          <p:attrName>style.visibility</p:attrName>
                                        </p:attrNameLst>
                                      </p:cBhvr>
                                      <p:to>
                                        <p:strVal val="visible"/>
                                      </p:to>
                                    </p:set>
                                    <p:animEffect transition="in" filter="blinds(horizontal)">
                                      <p:cBhvr>
                                        <p:cTn id="12" dur="500"/>
                                        <p:tgtEl>
                                          <p:spTgt spid="57349">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9">
                                            <p:txEl>
                                              <p:pRg st="8" end="8"/>
                                            </p:txEl>
                                          </p:spTgt>
                                        </p:tgtEl>
                                        <p:attrNameLst>
                                          <p:attrName>style.visibility</p:attrName>
                                        </p:attrNameLst>
                                      </p:cBhvr>
                                      <p:to>
                                        <p:strVal val="visible"/>
                                      </p:to>
                                    </p:set>
                                    <p:animEffect transition="in" filter="blinds(horizontal)">
                                      <p:cBhvr>
                                        <p:cTn id="17" dur="500"/>
                                        <p:tgtEl>
                                          <p:spTgt spid="57349">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a:t>汉明码（</a:t>
            </a:r>
            <a:r>
              <a:rPr lang="en-US" altLang="zh-CN" dirty="0"/>
              <a:t>hamming code</a:t>
            </a:r>
            <a:r>
              <a:rPr lang="zh-CN" altLang="en-US" dirty="0"/>
              <a:t>）</a:t>
            </a:r>
            <a:endParaRPr lang="zh-CN" altLang="en-US" dirty="0"/>
          </a:p>
        </p:txBody>
      </p:sp>
      <p:sp>
        <p:nvSpPr>
          <p:cNvPr id="6" name="日期占位符 5"/>
          <p:cNvSpPr>
            <a:spLocks noGrp="1"/>
          </p:cNvSpPr>
          <p:nvPr>
            <p:ph type="dt" sz="half" idx="10"/>
          </p:nvPr>
        </p:nvSpPr>
        <p:spPr/>
        <p:txBody>
          <a:bodyPr/>
          <a:lstStyle/>
          <a:p>
            <a:pPr>
              <a:defRPr/>
            </a:pPr>
            <a:fld id="{8976114A-81C0-459C-8C63-E25C7EF8F8F1}" type="datetime1">
              <a:rPr lang="zh-CN" altLang="en-US" smtClean="0"/>
            </a:fld>
            <a:endParaRPr lang="en-US" altLang="zh-CN"/>
          </a:p>
        </p:txBody>
      </p:sp>
      <p:sp>
        <p:nvSpPr>
          <p:cNvPr id="56323"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6324" name="灯片编号占位符 5"/>
          <p:cNvSpPr>
            <a:spLocks noGrp="1"/>
          </p:cNvSpPr>
          <p:nvPr>
            <p:ph type="sldNum" sz="quarter" idx="12"/>
          </p:nvPr>
        </p:nvSpPr>
        <p:spPr>
          <a:noFill/>
        </p:spPr>
        <p:txBody>
          <a:bodyPr/>
          <a:lstStyle/>
          <a:p>
            <a:fld id="{F0D643A2-AA84-49A4-907E-082DF8655AA0}"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56325" name="Picture 2"/>
          <p:cNvPicPr>
            <a:picLocks noChangeAspect="1" noChangeArrowheads="1"/>
          </p:cNvPicPr>
          <p:nvPr/>
        </p:nvPicPr>
        <p:blipFill>
          <a:blip r:embed="rId1" cstate="print"/>
          <a:srcRect/>
          <a:stretch>
            <a:fillRect/>
          </a:stretch>
        </p:blipFill>
        <p:spPr bwMode="auto">
          <a:xfrm>
            <a:off x="0" y="1196752"/>
            <a:ext cx="9144000" cy="5240561"/>
          </a:xfrm>
          <a:prstGeom prst="rect">
            <a:avLst/>
          </a:prstGeom>
          <a:noFill/>
          <a:ln w="9525">
            <a:noFill/>
            <a:miter lim="800000"/>
            <a:headEnd/>
            <a:tailEnd/>
          </a:ln>
        </p:spPr>
      </p:pic>
      <p:sp>
        <p:nvSpPr>
          <p:cNvPr id="2" name="矩形 1"/>
          <p:cNvSpPr/>
          <p:nvPr/>
        </p:nvSpPr>
        <p:spPr>
          <a:xfrm>
            <a:off x="798901" y="3966155"/>
            <a:ext cx="712206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lvl="1"/>
            <a:r>
              <a:rPr lang="zh-CN" altLang="en-US" sz="2400" dirty="0"/>
              <a:t>距离为</a:t>
            </a:r>
            <a:r>
              <a:rPr lang="en-US" altLang="zh-CN" sz="2400" dirty="0"/>
              <a:t>3</a:t>
            </a:r>
            <a:r>
              <a:rPr lang="zh-CN" altLang="en-US" sz="2400" dirty="0"/>
              <a:t>的汉明码扩展一个全局偶校验位后，可把距离扩展为</a:t>
            </a:r>
            <a:r>
              <a:rPr lang="en-US" altLang="zh-CN" sz="2400" dirty="0"/>
              <a:t>4</a:t>
            </a:r>
            <a:r>
              <a:rPr lang="zh-CN" altLang="en-US" sz="2400" dirty="0"/>
              <a:t>，扩展检错能力（纠</a:t>
            </a:r>
            <a:r>
              <a:rPr lang="en-US" altLang="zh-CN" sz="2400" dirty="0"/>
              <a:t>1</a:t>
            </a:r>
            <a:r>
              <a:rPr lang="zh-CN" altLang="en-US" sz="2400" dirty="0"/>
              <a:t>位错、检</a:t>
            </a:r>
            <a:r>
              <a:rPr lang="en-US" altLang="zh-CN" sz="2400" dirty="0"/>
              <a:t>1</a:t>
            </a:r>
            <a:r>
              <a:rPr lang="zh-CN" altLang="en-US" sz="2400" dirty="0"/>
              <a:t>位错）。</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a:t>汉明码（</a:t>
            </a:r>
            <a:r>
              <a:rPr lang="en-US" altLang="zh-CN" dirty="0"/>
              <a:t>hamming code</a:t>
            </a:r>
            <a:r>
              <a:rPr lang="zh-CN" altLang="en-US" dirty="0"/>
              <a:t>）</a:t>
            </a:r>
            <a:endParaRPr lang="zh-CN" altLang="en-US" dirty="0"/>
          </a:p>
        </p:txBody>
      </p:sp>
      <p:sp>
        <p:nvSpPr>
          <p:cNvPr id="58373" name="内容占位符 6"/>
          <p:cNvSpPr>
            <a:spLocks noGrp="1"/>
          </p:cNvSpPr>
          <p:nvPr>
            <p:ph idx="1"/>
          </p:nvPr>
        </p:nvSpPr>
        <p:spPr>
          <a:xfrm>
            <a:off x="457200" y="1239839"/>
            <a:ext cx="8543925" cy="1037034"/>
          </a:xfrm>
        </p:spPr>
        <p:txBody>
          <a:bodyPr/>
          <a:lstStyle/>
          <a:p>
            <a:r>
              <a:rPr lang="zh-CN" altLang="en-US" sz="2800" dirty="0"/>
              <a:t>应用：</a:t>
            </a:r>
            <a:endParaRPr lang="en-US" altLang="zh-CN" sz="2800" dirty="0"/>
          </a:p>
          <a:p>
            <a:pPr lvl="1"/>
            <a:r>
              <a:rPr lang="zh-CN" altLang="en-US" sz="2400" dirty="0"/>
              <a:t>信息位长度</a:t>
            </a:r>
            <a:r>
              <a:rPr lang="en-US" altLang="zh-CN" sz="2400" dirty="0"/>
              <a:t>D</a:t>
            </a:r>
            <a:r>
              <a:rPr lang="zh-CN" altLang="en-US" sz="2400" dirty="0"/>
              <a:t>增加时，检验位长度</a:t>
            </a:r>
            <a:r>
              <a:rPr lang="en-US" altLang="zh-CN" sz="2400" dirty="0"/>
              <a:t>P</a:t>
            </a:r>
            <a:r>
              <a:rPr lang="zh-CN" altLang="en-US" sz="2400" dirty="0"/>
              <a:t>增长缓慢。</a:t>
            </a:r>
            <a:r>
              <a:rPr lang="en-US" altLang="zh-CN" sz="2400" dirty="0"/>
              <a:t>2</a:t>
            </a:r>
            <a:r>
              <a:rPr lang="en-US" altLang="zh-CN" sz="2400" baseline="30000" dirty="0"/>
              <a:t>P</a:t>
            </a:r>
            <a:r>
              <a:rPr lang="en-US" altLang="zh-CN" sz="2400" dirty="0"/>
              <a:t>≥P+D+1</a:t>
            </a:r>
            <a:endParaRPr lang="en-US" altLang="zh-CN" sz="2400" dirty="0"/>
          </a:p>
          <a:p>
            <a:pPr lvl="1"/>
            <a:r>
              <a:rPr lang="zh-CN" altLang="en-US" sz="2400" dirty="0"/>
              <a:t>距离为</a:t>
            </a:r>
            <a:r>
              <a:rPr lang="en-US" altLang="zh-CN" sz="2400" dirty="0"/>
              <a:t>3</a:t>
            </a:r>
            <a:r>
              <a:rPr lang="zh-CN" altLang="en-US" sz="2400" dirty="0"/>
              <a:t>的汉明码扩展一个全局偶校验位后，可把距离扩展为</a:t>
            </a:r>
            <a:r>
              <a:rPr lang="en-US" altLang="zh-CN" sz="2400" dirty="0"/>
              <a:t>4</a:t>
            </a:r>
            <a:endParaRPr lang="en-US" altLang="zh-CN" sz="2400" dirty="0"/>
          </a:p>
        </p:txBody>
      </p:sp>
      <p:sp>
        <p:nvSpPr>
          <p:cNvPr id="7" name="日期占位符 6"/>
          <p:cNvSpPr>
            <a:spLocks noGrp="1"/>
          </p:cNvSpPr>
          <p:nvPr>
            <p:ph type="dt" sz="half" idx="10"/>
          </p:nvPr>
        </p:nvSpPr>
        <p:spPr/>
        <p:txBody>
          <a:bodyPr/>
          <a:lstStyle/>
          <a:p>
            <a:pPr>
              <a:defRPr/>
            </a:pPr>
            <a:fld id="{BE4247F6-D3C3-42D1-9DF6-3B118EC83CB0}" type="datetime1">
              <a:rPr lang="zh-CN" altLang="en-US" smtClean="0"/>
            </a:fld>
            <a:endParaRPr lang="en-US" altLang="zh-CN"/>
          </a:p>
        </p:txBody>
      </p:sp>
      <p:sp>
        <p:nvSpPr>
          <p:cNvPr id="58371"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8372" name="灯片编号占位符 5"/>
          <p:cNvSpPr>
            <a:spLocks noGrp="1"/>
          </p:cNvSpPr>
          <p:nvPr>
            <p:ph type="sldNum" sz="quarter" idx="12"/>
          </p:nvPr>
        </p:nvSpPr>
        <p:spPr>
          <a:noFill/>
        </p:spPr>
        <p:txBody>
          <a:bodyPr/>
          <a:lstStyle/>
          <a:p>
            <a:fld id="{16D9AE11-78E7-4F00-BAA7-37283771638B}"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58374" name="Picture 3"/>
          <p:cNvPicPr>
            <a:picLocks noChangeAspect="1" noChangeArrowheads="1"/>
          </p:cNvPicPr>
          <p:nvPr/>
        </p:nvPicPr>
        <p:blipFill>
          <a:blip r:embed="rId1" cstate="print"/>
          <a:srcRect/>
          <a:stretch>
            <a:fillRect/>
          </a:stretch>
        </p:blipFill>
        <p:spPr bwMode="auto">
          <a:xfrm>
            <a:off x="323527" y="2996952"/>
            <a:ext cx="8677597" cy="3432423"/>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a:t>循环校验码</a:t>
            </a:r>
            <a:endParaRPr lang="zh-CN" altLang="en-US"/>
          </a:p>
        </p:txBody>
      </p:sp>
      <p:sp>
        <p:nvSpPr>
          <p:cNvPr id="59397" name="内容占位符 6"/>
          <p:cNvSpPr>
            <a:spLocks noGrp="1"/>
          </p:cNvSpPr>
          <p:nvPr>
            <p:ph idx="1"/>
          </p:nvPr>
        </p:nvSpPr>
        <p:spPr>
          <a:xfrm>
            <a:off x="457200" y="1239838"/>
            <a:ext cx="8543925" cy="5094287"/>
          </a:xfrm>
        </p:spPr>
        <p:txBody>
          <a:bodyPr/>
          <a:lstStyle/>
          <a:p>
            <a:r>
              <a:rPr lang="zh-CN" altLang="en-US" dirty="0"/>
              <a:t>循环冗余码校验英文名称为</a:t>
            </a:r>
            <a:r>
              <a:rPr lang="en-US" altLang="zh-CN" dirty="0"/>
              <a:t>Cyclical Redundancy Check</a:t>
            </a:r>
            <a:r>
              <a:rPr lang="zh-CN" altLang="en-US" dirty="0"/>
              <a:t>，简称</a:t>
            </a:r>
            <a:r>
              <a:rPr lang="en-US" altLang="zh-CN" dirty="0"/>
              <a:t>CRC</a:t>
            </a:r>
            <a:r>
              <a:rPr lang="zh-CN" altLang="en-US" dirty="0"/>
              <a:t>。它是利用除法及余数的原理来作错误侦测。</a:t>
            </a:r>
            <a:endParaRPr lang="en-US" altLang="zh-CN" dirty="0"/>
          </a:p>
          <a:p>
            <a:r>
              <a:rPr lang="en-US" altLang="zh-CN" dirty="0"/>
              <a:t>CRC</a:t>
            </a:r>
            <a:r>
              <a:rPr lang="zh-CN" altLang="en-US" dirty="0"/>
              <a:t>能检测信息位中成群的多位错，在信息传送、磁盘存储中，这类错更容易发生。</a:t>
            </a:r>
            <a:endParaRPr lang="en-US" altLang="zh-CN" dirty="0"/>
          </a:p>
          <a:p>
            <a:r>
              <a:rPr lang="zh-CN" altLang="en-US" dirty="0"/>
              <a:t>根据应用环境与习惯的不同，</a:t>
            </a:r>
            <a:r>
              <a:rPr lang="en-US" altLang="zh-CN" dirty="0"/>
              <a:t>CRC</a:t>
            </a:r>
            <a:r>
              <a:rPr lang="zh-CN" altLang="en-US" dirty="0"/>
              <a:t>又可分为以下几种标准：</a:t>
            </a:r>
            <a:endParaRPr lang="zh-CN" altLang="en-US" dirty="0"/>
          </a:p>
          <a:p>
            <a:pPr lvl="1"/>
            <a:r>
              <a:rPr lang="en-US" altLang="zh-CN" dirty="0"/>
              <a:t>CRC-12</a:t>
            </a:r>
            <a:r>
              <a:rPr lang="zh-CN" altLang="en-US" dirty="0"/>
              <a:t>码：传送</a:t>
            </a:r>
            <a:r>
              <a:rPr lang="en-US" altLang="zh-CN" dirty="0"/>
              <a:t>6-bit</a:t>
            </a:r>
            <a:r>
              <a:rPr lang="zh-CN" altLang="en-US" dirty="0"/>
              <a:t>字符串。</a:t>
            </a:r>
            <a:endParaRPr lang="zh-CN" altLang="en-US" dirty="0"/>
          </a:p>
          <a:p>
            <a:pPr lvl="1"/>
            <a:r>
              <a:rPr lang="en-US" altLang="zh-CN" dirty="0"/>
              <a:t>CRC-16</a:t>
            </a:r>
            <a:r>
              <a:rPr lang="zh-CN" altLang="en-US" dirty="0"/>
              <a:t>码、</a:t>
            </a:r>
            <a:r>
              <a:rPr lang="en-US" altLang="zh-CN" dirty="0"/>
              <a:t>CRC-CCITT</a:t>
            </a:r>
            <a:r>
              <a:rPr lang="zh-CN" altLang="en-US" dirty="0"/>
              <a:t>码：传送</a:t>
            </a:r>
            <a:r>
              <a:rPr lang="en-US" altLang="zh-CN" dirty="0"/>
              <a:t>8-bit</a:t>
            </a:r>
            <a:r>
              <a:rPr lang="zh-CN" altLang="en-US" dirty="0"/>
              <a:t>字符。</a:t>
            </a:r>
            <a:endParaRPr lang="zh-CN" altLang="en-US" dirty="0"/>
          </a:p>
          <a:p>
            <a:pPr lvl="1"/>
            <a:r>
              <a:rPr lang="en-US" altLang="zh-CN" dirty="0"/>
              <a:t>CRC-32</a:t>
            </a:r>
            <a:r>
              <a:rPr lang="zh-CN" altLang="en-US" dirty="0"/>
              <a:t>码：</a:t>
            </a:r>
            <a:r>
              <a:rPr lang="en-US" altLang="zh-CN" dirty="0"/>
              <a:t>Point-to-Point</a:t>
            </a:r>
            <a:r>
              <a:rPr lang="zh-CN" altLang="en-US" dirty="0"/>
              <a:t>的同步传输中。</a:t>
            </a:r>
            <a:endParaRPr lang="zh-CN" altLang="en-US" dirty="0"/>
          </a:p>
        </p:txBody>
      </p:sp>
      <p:sp>
        <p:nvSpPr>
          <p:cNvPr id="6" name="日期占位符 5"/>
          <p:cNvSpPr>
            <a:spLocks noGrp="1"/>
          </p:cNvSpPr>
          <p:nvPr>
            <p:ph type="dt" sz="half" idx="10"/>
          </p:nvPr>
        </p:nvSpPr>
        <p:spPr/>
        <p:txBody>
          <a:bodyPr/>
          <a:lstStyle/>
          <a:p>
            <a:pPr>
              <a:defRPr/>
            </a:pPr>
            <a:fld id="{629D1FBE-E728-4F1C-9C5D-4BEB7D89587A}" type="datetime1">
              <a:rPr lang="zh-CN" altLang="en-US" smtClean="0"/>
            </a:fld>
            <a:endParaRPr lang="en-US" altLang="zh-CN"/>
          </a:p>
        </p:txBody>
      </p:sp>
      <p:sp>
        <p:nvSpPr>
          <p:cNvPr id="59395"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59396" name="灯片编号占位符 5"/>
          <p:cNvSpPr>
            <a:spLocks noGrp="1"/>
          </p:cNvSpPr>
          <p:nvPr>
            <p:ph type="sldNum" sz="quarter" idx="12"/>
          </p:nvPr>
        </p:nvSpPr>
        <p:spPr>
          <a:noFill/>
        </p:spPr>
        <p:txBody>
          <a:bodyPr/>
          <a:lstStyle/>
          <a:p>
            <a:fld id="{A4C7C0A5-F898-4EE3-ACA7-82539B05F934}"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35" name="Group 91"/>
          <p:cNvGraphicFramePr>
            <a:graphicFrameLocks noGrp="1"/>
          </p:cNvGraphicFramePr>
          <p:nvPr/>
        </p:nvGraphicFramePr>
        <p:xfrm>
          <a:off x="609600" y="1193819"/>
          <a:ext cx="8177242" cy="5235577"/>
        </p:xfrm>
        <a:graphic>
          <a:graphicData uri="http://schemas.openxmlformats.org/drawingml/2006/table">
            <a:tbl>
              <a:tblPr/>
              <a:tblGrid>
                <a:gridCol w="1219200"/>
                <a:gridCol w="685800"/>
                <a:gridCol w="1143000"/>
                <a:gridCol w="1557342"/>
                <a:gridCol w="2214578"/>
                <a:gridCol w="1357322"/>
              </a:tblGrid>
              <a:tr h="10048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数制</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基数</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数码</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计数规则</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一般表达式</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计算机中英文表示</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十进制</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0~9</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逢十进一</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D</a:t>
                      </a:r>
                      <a:endPar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二进制</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逢二进一</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B</a:t>
                      </a:r>
                      <a:endPar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八进制</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0~7</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逢八进一</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O</a:t>
                      </a:r>
                      <a:endPar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十六进制</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0~9</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ABCDEF</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逢十六进一</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H</a:t>
                      </a:r>
                      <a:endParaRPr kumimoji="1"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进制</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逢</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进一</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29" name="Text Box 85"/>
          <p:cNvSpPr txBox="1">
            <a:spLocks noChangeArrowheads="1"/>
          </p:cNvSpPr>
          <p:nvPr/>
        </p:nvSpPr>
        <p:spPr bwMode="auto">
          <a:xfrm>
            <a:off x="1019960" y="263391"/>
            <a:ext cx="4616152" cy="646331"/>
          </a:xfrm>
          <a:prstGeom prst="rect">
            <a:avLst/>
          </a:prstGeom>
          <a:noFill/>
          <a:ln w="9525">
            <a:noFill/>
            <a:miter lim="800000"/>
          </a:ln>
          <a:effectLst/>
        </p:spPr>
        <p:txBody>
          <a:bodyPr wrap="square">
            <a:spAutoFit/>
          </a:bodyPr>
          <a:lstStyle/>
          <a:p>
            <a:pPr>
              <a:spcBef>
                <a:spcPct val="50000"/>
              </a:spcBef>
            </a:pPr>
            <a:r>
              <a:rPr lang="en-US" altLang="zh-CN" sz="3600" b="1" dirty="0"/>
              <a:t> </a:t>
            </a:r>
            <a:r>
              <a:rPr lang="zh-CN" altLang="en-US" sz="3600" b="1" dirty="0"/>
              <a:t>各进制特点对照表</a:t>
            </a:r>
            <a:endParaRPr lang="zh-CN" altLang="en-US" sz="3600" b="1" dirty="0"/>
          </a:p>
        </p:txBody>
      </p:sp>
      <p:sp>
        <p:nvSpPr>
          <p:cNvPr id="6232" name="Rectangle 88"/>
          <p:cNvSpPr>
            <a:spLocks noChangeArrowheads="1"/>
          </p:cNvSpPr>
          <p:nvPr/>
        </p:nvSpPr>
        <p:spPr bwMode="auto">
          <a:xfrm>
            <a:off x="4114800" y="3200400"/>
            <a:ext cx="9144000" cy="0"/>
          </a:xfrm>
          <a:prstGeom prst="rect">
            <a:avLst/>
          </a:prstGeom>
          <a:noFill/>
          <a:ln w="9525">
            <a:noFill/>
            <a:miter lim="800000"/>
          </a:ln>
          <a:effectLst/>
        </p:spPr>
        <p:txBody>
          <a:bodyPr>
            <a:spAutoFit/>
          </a:bodyPr>
          <a:lstStyle/>
          <a:p>
            <a:endParaRPr lang="zh-CN" altLang="en-US"/>
          </a:p>
        </p:txBody>
      </p:sp>
      <p:sp>
        <p:nvSpPr>
          <p:cNvPr id="6237" name="Rectangle 93"/>
          <p:cNvSpPr>
            <a:spLocks noChangeArrowheads="1"/>
          </p:cNvSpPr>
          <p:nvPr/>
        </p:nvSpPr>
        <p:spPr bwMode="auto">
          <a:xfrm>
            <a:off x="4133850" y="3214688"/>
            <a:ext cx="9144000" cy="0"/>
          </a:xfrm>
          <a:prstGeom prst="rect">
            <a:avLst/>
          </a:prstGeom>
          <a:noFill/>
          <a:ln w="9525">
            <a:noFill/>
            <a:miter lim="800000"/>
          </a:ln>
          <a:effectLst/>
        </p:spPr>
        <p:txBody>
          <a:bodyPr>
            <a:spAutoFit/>
          </a:bodyPr>
          <a:lstStyle/>
          <a:p>
            <a:endParaRPr lang="zh-CN" altLang="en-US"/>
          </a:p>
        </p:txBody>
      </p:sp>
      <p:sp>
        <p:nvSpPr>
          <p:cNvPr id="6239" name="Rectangle 95"/>
          <p:cNvSpPr>
            <a:spLocks noChangeArrowheads="1"/>
          </p:cNvSpPr>
          <p:nvPr/>
        </p:nvSpPr>
        <p:spPr bwMode="auto">
          <a:xfrm>
            <a:off x="4133850" y="3214688"/>
            <a:ext cx="9144000" cy="0"/>
          </a:xfrm>
          <a:prstGeom prst="rect">
            <a:avLst/>
          </a:prstGeom>
          <a:noFill/>
          <a:ln w="9525">
            <a:noFill/>
            <a:miter lim="800000"/>
          </a:ln>
          <a:effectLst/>
        </p:spPr>
        <p:txBody>
          <a:bodyPr>
            <a:spAutoFit/>
          </a:bodyPr>
          <a:lstStyle/>
          <a:p>
            <a:endParaRPr lang="zh-CN" altLang="en-US"/>
          </a:p>
        </p:txBody>
      </p:sp>
      <p:sp>
        <p:nvSpPr>
          <p:cNvPr id="6241" name="Rectangle 97"/>
          <p:cNvSpPr>
            <a:spLocks noChangeArrowheads="1"/>
          </p:cNvSpPr>
          <p:nvPr/>
        </p:nvSpPr>
        <p:spPr bwMode="auto">
          <a:xfrm>
            <a:off x="4100513" y="3214688"/>
            <a:ext cx="9144000" cy="0"/>
          </a:xfrm>
          <a:prstGeom prst="rect">
            <a:avLst/>
          </a:prstGeom>
          <a:noFill/>
          <a:ln w="9525">
            <a:noFill/>
            <a:miter lim="800000"/>
          </a:ln>
          <a:effectLst/>
        </p:spPr>
        <p:txBody>
          <a:bodyPr>
            <a:spAutoFit/>
          </a:bodyPr>
          <a:lstStyle/>
          <a:p>
            <a:endParaRPr lang="zh-CN" altLang="en-US"/>
          </a:p>
        </p:txBody>
      </p:sp>
      <p:sp>
        <p:nvSpPr>
          <p:cNvPr id="6243" name="Rectangle 99"/>
          <p:cNvSpPr>
            <a:spLocks noChangeArrowheads="1"/>
          </p:cNvSpPr>
          <p:nvPr/>
        </p:nvSpPr>
        <p:spPr bwMode="auto">
          <a:xfrm>
            <a:off x="4110038" y="3214688"/>
            <a:ext cx="9144000" cy="0"/>
          </a:xfrm>
          <a:prstGeom prst="rect">
            <a:avLst/>
          </a:prstGeom>
          <a:noFill/>
          <a:ln w="9525">
            <a:noFill/>
            <a:miter lim="800000"/>
          </a:ln>
          <a:effectLst/>
        </p:spPr>
        <p:txBody>
          <a:bodyPr>
            <a:spAutoFit/>
          </a:bodyPr>
          <a:lstStyle/>
          <a:p>
            <a:endParaRPr lang="zh-CN" altLang="en-US"/>
          </a:p>
        </p:txBody>
      </p:sp>
      <p:grpSp>
        <p:nvGrpSpPr>
          <p:cNvPr id="2" name="Group 100"/>
          <p:cNvGrpSpPr/>
          <p:nvPr/>
        </p:nvGrpSpPr>
        <p:grpSpPr bwMode="auto">
          <a:xfrm>
            <a:off x="5181600" y="2175023"/>
            <a:ext cx="1905000" cy="4278313"/>
            <a:chOff x="3264" y="1296"/>
            <a:chExt cx="1200" cy="2695"/>
          </a:xfrm>
        </p:grpSpPr>
        <p:graphicFrame>
          <p:nvGraphicFramePr>
            <p:cNvPr id="94208" name="Object 1024"/>
            <p:cNvGraphicFramePr>
              <a:graphicFrameLocks noChangeAspect="1"/>
            </p:cNvGraphicFramePr>
            <p:nvPr/>
          </p:nvGraphicFramePr>
          <p:xfrm>
            <a:off x="3264" y="1296"/>
            <a:ext cx="1200" cy="546"/>
          </p:xfrm>
          <a:graphic>
            <a:graphicData uri="http://schemas.openxmlformats.org/presentationml/2006/ole">
              <mc:AlternateContent xmlns:mc="http://schemas.openxmlformats.org/markup-compatibility/2006">
                <mc:Choice xmlns:v="urn:schemas-microsoft-com:vml" Requires="v">
                  <p:oleObj spid="_x0000_s156760" name="" r:id="rId1" imgW="939165" imgH="431800" progId="Equation.3">
                    <p:embed/>
                  </p:oleObj>
                </mc:Choice>
                <mc:Fallback>
                  <p:oleObj name="" r:id="rId1" imgW="939165" imgH="4318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1296"/>
                          <a:ext cx="1200" cy="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09" name="Object 1025"/>
            <p:cNvGraphicFramePr>
              <a:graphicFrameLocks noChangeAspect="1"/>
            </p:cNvGraphicFramePr>
            <p:nvPr/>
          </p:nvGraphicFramePr>
          <p:xfrm>
            <a:off x="3312" y="1824"/>
            <a:ext cx="1008" cy="540"/>
          </p:xfrm>
          <a:graphic>
            <a:graphicData uri="http://schemas.openxmlformats.org/presentationml/2006/ole">
              <mc:AlternateContent xmlns:mc="http://schemas.openxmlformats.org/markup-compatibility/2006">
                <mc:Choice xmlns:v="urn:schemas-microsoft-com:vml" Requires="v">
                  <p:oleObj spid="_x0000_s156761" name="Equation" r:id="rId3" imgW="799465" imgH="431800" progId="Equation.3">
                    <p:embed/>
                  </p:oleObj>
                </mc:Choice>
                <mc:Fallback>
                  <p:oleObj name="Equation" r:id="rId3" imgW="799465" imgH="4318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1824"/>
                          <a:ext cx="1008"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0" name="Object 1026"/>
            <p:cNvGraphicFramePr>
              <a:graphicFrameLocks noChangeAspect="1"/>
            </p:cNvGraphicFramePr>
            <p:nvPr/>
          </p:nvGraphicFramePr>
          <p:xfrm>
            <a:off x="3310" y="2400"/>
            <a:ext cx="964" cy="517"/>
          </p:xfrm>
          <a:graphic>
            <a:graphicData uri="http://schemas.openxmlformats.org/presentationml/2006/ole">
              <mc:AlternateContent xmlns:mc="http://schemas.openxmlformats.org/markup-compatibility/2006">
                <mc:Choice xmlns:v="urn:schemas-microsoft-com:vml" Requires="v">
                  <p:oleObj spid="_x0000_s156762" name="Equation" r:id="rId5" imgW="799465" imgH="431800" progId="Equation.3">
                    <p:embed/>
                  </p:oleObj>
                </mc:Choice>
                <mc:Fallback>
                  <p:oleObj name="Equation" r:id="rId5" imgW="799465" imgH="4318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0" y="2400"/>
                          <a:ext cx="964" cy="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1027"/>
            <p:cNvGraphicFramePr>
              <a:graphicFrameLocks noChangeAspect="1"/>
            </p:cNvGraphicFramePr>
            <p:nvPr/>
          </p:nvGraphicFramePr>
          <p:xfrm>
            <a:off x="3279" y="2928"/>
            <a:ext cx="1074" cy="502"/>
          </p:xfrm>
          <a:graphic>
            <a:graphicData uri="http://schemas.openxmlformats.org/presentationml/2006/ole">
              <mc:AlternateContent xmlns:mc="http://schemas.openxmlformats.org/markup-compatibility/2006">
                <mc:Choice xmlns:v="urn:schemas-microsoft-com:vml" Requires="v">
                  <p:oleObj spid="_x0000_s156763" name="Equation" r:id="rId7" imgW="914400" imgH="431800" progId="Equation.3">
                    <p:embed/>
                  </p:oleObj>
                </mc:Choice>
                <mc:Fallback>
                  <p:oleObj name="Equation" r:id="rId7" imgW="914400" imgH="4318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9" y="2928"/>
                          <a:ext cx="1074" cy="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2" name="Object 1028"/>
            <p:cNvGraphicFramePr>
              <a:graphicFrameLocks noChangeAspect="1"/>
            </p:cNvGraphicFramePr>
            <p:nvPr/>
          </p:nvGraphicFramePr>
          <p:xfrm>
            <a:off x="3287" y="3456"/>
            <a:ext cx="1105" cy="535"/>
          </p:xfrm>
          <a:graphic>
            <a:graphicData uri="http://schemas.openxmlformats.org/presentationml/2006/ole">
              <mc:AlternateContent xmlns:mc="http://schemas.openxmlformats.org/markup-compatibility/2006">
                <mc:Choice xmlns:v="urn:schemas-microsoft-com:vml" Requires="v">
                  <p:oleObj spid="_x0000_s156764" name="Equation" r:id="rId9" imgW="888365" imgH="431800" progId="Equation.3">
                    <p:embed/>
                  </p:oleObj>
                </mc:Choice>
                <mc:Fallback>
                  <p:oleObj name="Equation" r:id="rId9" imgW="888365" imgH="4318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7" y="3456"/>
                          <a:ext cx="1105" cy="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日期占位符 14"/>
          <p:cNvSpPr>
            <a:spLocks noGrp="1"/>
          </p:cNvSpPr>
          <p:nvPr>
            <p:ph type="dt" sz="half" idx="10"/>
          </p:nvPr>
        </p:nvSpPr>
        <p:spPr/>
        <p:txBody>
          <a:bodyPr/>
          <a:lstStyle/>
          <a:p>
            <a:pPr>
              <a:defRPr/>
            </a:pPr>
            <a:fld id="{3D79207C-2660-43BC-85BC-5E7C29BCBF50}" type="datetime1">
              <a:rPr lang="zh-CN" altLang="en-US" smtClean="0"/>
            </a:fld>
            <a:endParaRPr lang="en-US" altLang="zh-CN"/>
          </a:p>
        </p:txBody>
      </p:sp>
      <p:sp>
        <p:nvSpPr>
          <p:cNvPr id="17" name="页脚占位符 16"/>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16" name="灯片编号占位符 15"/>
          <p:cNvSpPr>
            <a:spLocks noGrp="1"/>
          </p:cNvSpPr>
          <p:nvPr>
            <p:ph type="sldNum" sz="quarter" idx="12"/>
          </p:nvPr>
        </p:nvSpPr>
        <p:spPr/>
        <p:txBody>
          <a:bodyPr/>
          <a:lstStyle/>
          <a:p>
            <a:pPr>
              <a:defRPr/>
            </a:pPr>
            <a:fld id="{C43364DC-038D-4912-9C0F-DEE81C4D9C66}" type="slidenum">
              <a:rPr lang="en-US" altLang="zh-CN" smtClean="0"/>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dirty="0"/>
              <a:t>校验和码</a:t>
            </a:r>
            <a:endParaRPr lang="zh-CN" altLang="en-US" dirty="0"/>
          </a:p>
        </p:txBody>
      </p:sp>
      <p:sp>
        <p:nvSpPr>
          <p:cNvPr id="61445" name="内容占位符 6"/>
          <p:cNvSpPr>
            <a:spLocks noGrp="1"/>
          </p:cNvSpPr>
          <p:nvPr>
            <p:ph idx="1"/>
          </p:nvPr>
        </p:nvSpPr>
        <p:spPr>
          <a:xfrm>
            <a:off x="457200" y="1239838"/>
            <a:ext cx="8543956" cy="5094287"/>
          </a:xfrm>
        </p:spPr>
        <p:txBody>
          <a:bodyPr/>
          <a:lstStyle/>
          <a:p>
            <a:r>
              <a:rPr lang="zh-CN" altLang="en-US" sz="3200" dirty="0"/>
              <a:t>校验和码</a:t>
            </a:r>
            <a:endParaRPr lang="en-US" altLang="zh-CN" sz="3200" dirty="0"/>
          </a:p>
          <a:p>
            <a:pPr lvl="1"/>
            <a:r>
              <a:rPr lang="zh-CN" altLang="en-US" sz="2800" dirty="0"/>
              <a:t>奇偶校验是按位的模</a:t>
            </a:r>
            <a:r>
              <a:rPr lang="en-US" altLang="zh-CN" sz="2800" dirty="0"/>
              <a:t>2</a:t>
            </a:r>
            <a:r>
              <a:rPr lang="zh-CN" altLang="en-US" sz="2800" dirty="0"/>
              <a:t>加法，可扩展到其它模和计算单位。</a:t>
            </a:r>
            <a:endParaRPr lang="en-US" altLang="zh-CN" sz="2800" dirty="0"/>
          </a:p>
          <a:p>
            <a:pPr lvl="1"/>
            <a:r>
              <a:rPr lang="zh-CN" altLang="en-US" sz="2800" dirty="0"/>
              <a:t>计算机系统中，按</a:t>
            </a:r>
            <a:r>
              <a:rPr lang="en-US" altLang="zh-CN" sz="2800" dirty="0"/>
              <a:t>8</a:t>
            </a:r>
            <a:r>
              <a:rPr lang="zh-CN" altLang="en-US" sz="2800" dirty="0"/>
              <a:t>位分字节，模</a:t>
            </a:r>
            <a:r>
              <a:rPr lang="en-US" altLang="zh-CN" sz="2800" dirty="0"/>
              <a:t>256</a:t>
            </a:r>
            <a:r>
              <a:rPr lang="zh-CN" altLang="en-US" sz="2800" dirty="0"/>
              <a:t>加法来生成校验位，得到校验和码（</a:t>
            </a:r>
            <a:r>
              <a:rPr lang="en-US" altLang="zh-CN" sz="2800" dirty="0"/>
              <a:t>checksum code</a:t>
            </a:r>
            <a:r>
              <a:rPr lang="zh-CN" altLang="en-US" sz="2800" dirty="0"/>
              <a:t>）。</a:t>
            </a:r>
            <a:endParaRPr lang="en-US" altLang="zh-CN" sz="2800" dirty="0"/>
          </a:p>
          <a:p>
            <a:pPr lvl="1"/>
            <a:r>
              <a:rPr lang="zh-CN" altLang="en-US" sz="2800" dirty="0"/>
              <a:t>简单、高效，应用广泛。</a:t>
            </a:r>
            <a:endParaRPr lang="en-US" altLang="zh-CN" sz="2800" dirty="0"/>
          </a:p>
          <a:p>
            <a:endParaRPr lang="en-US" altLang="zh-CN" sz="3200" dirty="0"/>
          </a:p>
        </p:txBody>
      </p:sp>
      <p:sp>
        <p:nvSpPr>
          <p:cNvPr id="7" name="日期占位符 6"/>
          <p:cNvSpPr>
            <a:spLocks noGrp="1"/>
          </p:cNvSpPr>
          <p:nvPr>
            <p:ph type="dt" sz="half" idx="10"/>
          </p:nvPr>
        </p:nvSpPr>
        <p:spPr/>
        <p:txBody>
          <a:bodyPr/>
          <a:lstStyle/>
          <a:p>
            <a:pPr>
              <a:defRPr/>
            </a:pPr>
            <a:fld id="{EDB5C294-1788-4331-B8CF-9EA27B4CDDDF}" type="datetime1">
              <a:rPr lang="zh-CN" altLang="en-US" smtClean="0"/>
            </a:fld>
            <a:endParaRPr lang="en-US" altLang="zh-CN"/>
          </a:p>
        </p:txBody>
      </p:sp>
      <p:sp>
        <p:nvSpPr>
          <p:cNvPr id="61443"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61444" name="灯片编号占位符 5"/>
          <p:cNvSpPr>
            <a:spLocks noGrp="1"/>
          </p:cNvSpPr>
          <p:nvPr>
            <p:ph type="sldNum" sz="quarter" idx="12"/>
          </p:nvPr>
        </p:nvSpPr>
        <p:spPr>
          <a:noFill/>
        </p:spPr>
        <p:txBody>
          <a:bodyPr/>
          <a:lstStyle/>
          <a:p>
            <a:fld id="{5562BC6D-51BA-430E-8A67-F0235A5DEE0D}"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检错码和纠错码</a:t>
            </a:r>
            <a:endParaRPr lang="zh-CN" altLang="en-US" dirty="0"/>
          </a:p>
        </p:txBody>
      </p:sp>
      <p:sp>
        <p:nvSpPr>
          <p:cNvPr id="3" name="内容占位符 2"/>
          <p:cNvSpPr>
            <a:spLocks noGrp="1"/>
          </p:cNvSpPr>
          <p:nvPr>
            <p:ph idx="1"/>
          </p:nvPr>
        </p:nvSpPr>
        <p:spPr/>
        <p:txBody>
          <a:bodyPr/>
          <a:lstStyle/>
          <a:p>
            <a:r>
              <a:rPr lang="zh-CN" altLang="en-US" sz="3200" dirty="0"/>
              <a:t>启示</a:t>
            </a:r>
            <a:endParaRPr lang="zh-CN" altLang="en-US" sz="3200" dirty="0"/>
          </a:p>
          <a:p>
            <a:pPr lvl="1"/>
            <a:r>
              <a:rPr lang="zh-CN" altLang="en-US" sz="2800" dirty="0"/>
              <a:t>冗余性，检错能力</a:t>
            </a:r>
            <a:endParaRPr lang="zh-CN" altLang="en-US" sz="2800" dirty="0"/>
          </a:p>
          <a:p>
            <a:pPr lvl="1"/>
            <a:r>
              <a:rPr lang="zh-CN" altLang="en-US" sz="2800" dirty="0"/>
              <a:t>约束性，纠错能力</a:t>
            </a:r>
            <a:endParaRPr lang="zh-CN" altLang="en-US" sz="2800" dirty="0"/>
          </a:p>
          <a:p>
            <a:r>
              <a:rPr lang="zh-CN" altLang="en-US" sz="3200" dirty="0"/>
              <a:t> 冗余是有代价的！！！</a:t>
            </a:r>
            <a:endParaRPr lang="zh-CN" altLang="en-US" sz="3200" dirty="0"/>
          </a:p>
          <a:p>
            <a:pPr lvl="1"/>
            <a:r>
              <a:rPr lang="zh-CN" altLang="en-US" sz="2800" dirty="0"/>
              <a:t>有效性</a:t>
            </a:r>
            <a:r>
              <a:rPr lang="en-US" altLang="zh-CN" sz="2800" b="1" dirty="0"/>
              <a:t>/</a:t>
            </a:r>
            <a:r>
              <a:rPr lang="zh-CN" altLang="en-US" sz="2800" b="1" dirty="0"/>
              <a:t>可靠性：信息论与编码*</a:t>
            </a:r>
            <a:endParaRPr lang="zh-CN" altLang="en-US" sz="2800" b="1" dirty="0"/>
          </a:p>
          <a:p>
            <a:pPr lvl="1"/>
            <a:r>
              <a:rPr lang="zh-CN" altLang="en-US" sz="2800" dirty="0"/>
              <a:t>信源</a:t>
            </a:r>
            <a:r>
              <a:rPr lang="en-US" altLang="zh-CN" sz="2800" b="1" dirty="0"/>
              <a:t>/</a:t>
            </a:r>
            <a:r>
              <a:rPr lang="zh-CN" altLang="en-US" sz="2800" b="1" dirty="0"/>
              <a:t>信道编码</a:t>
            </a:r>
            <a:endParaRPr lang="zh-CN" altLang="en-US" sz="2800" b="1" dirty="0"/>
          </a:p>
          <a:p>
            <a:pPr lvl="2"/>
            <a:r>
              <a:rPr lang="zh-CN" altLang="en-US" sz="2400" dirty="0"/>
              <a:t> 分组码</a:t>
            </a:r>
            <a:endParaRPr lang="zh-CN" altLang="en-US" sz="2400" dirty="0"/>
          </a:p>
          <a:p>
            <a:pPr lvl="2"/>
            <a:r>
              <a:rPr lang="zh-CN" altLang="en-US" sz="2400" dirty="0"/>
              <a:t> 卷积码</a:t>
            </a:r>
            <a:endParaRPr lang="zh-CN" altLang="en-US" sz="2400" dirty="0"/>
          </a:p>
          <a:p>
            <a:pPr lvl="2"/>
            <a:r>
              <a:rPr lang="zh-CN" altLang="en-US" sz="2400" dirty="0"/>
              <a:t> 级联码</a:t>
            </a:r>
            <a:endParaRPr lang="zh-CN" altLang="en-US" sz="2400" dirty="0"/>
          </a:p>
          <a:p>
            <a:pPr lvl="2"/>
            <a:r>
              <a:rPr lang="zh-CN" altLang="en-US" sz="2400" dirty="0"/>
              <a:t> </a:t>
            </a:r>
            <a:r>
              <a:rPr lang="en-US" altLang="zh-CN" sz="2400" dirty="0"/>
              <a:t>Turbo</a:t>
            </a:r>
            <a:r>
              <a:rPr lang="zh-CN" altLang="en-US" sz="2400" dirty="0"/>
              <a:t>码，</a:t>
            </a:r>
            <a:r>
              <a:rPr lang="en-US" altLang="zh-CN" sz="2400" dirty="0"/>
              <a:t>LDPC</a:t>
            </a:r>
            <a:r>
              <a:rPr lang="zh-CN" altLang="en-US" sz="2400" dirty="0"/>
              <a:t>码</a:t>
            </a:r>
            <a:endParaRPr lang="zh-CN" altLang="en-US" sz="2400" dirty="0"/>
          </a:p>
        </p:txBody>
      </p:sp>
      <p:sp>
        <p:nvSpPr>
          <p:cNvPr id="4" name="日期占位符 3"/>
          <p:cNvSpPr>
            <a:spLocks noGrp="1"/>
          </p:cNvSpPr>
          <p:nvPr>
            <p:ph type="dt" sz="half" idx="10"/>
          </p:nvPr>
        </p:nvSpPr>
        <p:spPr/>
        <p:txBody>
          <a:bodyPr/>
          <a:lstStyle/>
          <a:p>
            <a:pPr>
              <a:defRPr/>
            </a:pPr>
            <a:fld id="{ED0A1367-5E19-499F-AD43-CA7008A8F950}"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附：二进制容量单位</a:t>
            </a:r>
            <a:endParaRPr lang="zh-CN" altLang="en-US" dirty="0"/>
          </a:p>
        </p:txBody>
      </p:sp>
      <p:graphicFrame>
        <p:nvGraphicFramePr>
          <p:cNvPr id="7" name="内容占位符 6"/>
          <p:cNvGraphicFramePr>
            <a:graphicFrameLocks noGrp="1"/>
          </p:cNvGraphicFramePr>
          <p:nvPr>
            <p:ph idx="1"/>
          </p:nvPr>
        </p:nvGraphicFramePr>
        <p:xfrm>
          <a:off x="2" y="1340770"/>
          <a:ext cx="9144000" cy="4824531"/>
        </p:xfrm>
        <a:graphic>
          <a:graphicData uri="http://schemas.openxmlformats.org/drawingml/2006/table">
            <a:tbl>
              <a:tblPr firstRow="1" firstCol="1" bandRow="1">
                <a:tableStyleId>{0E3FDE45-AF77-4B5C-9715-49D594BDF05E}</a:tableStyleId>
              </a:tblPr>
              <a:tblGrid>
                <a:gridCol w="1828800"/>
                <a:gridCol w="1828800"/>
                <a:gridCol w="1828800"/>
                <a:gridCol w="1828800"/>
                <a:gridCol w="1828800"/>
              </a:tblGrid>
              <a:tr h="614892">
                <a:tc>
                  <a:txBody>
                    <a:bodyPr/>
                    <a:lstStyle/>
                    <a:p>
                      <a:pPr algn="ctr" latinLnBrk="1">
                        <a:lnSpc>
                          <a:spcPts val="1800"/>
                        </a:lnSpc>
                        <a:spcAft>
                          <a:spcPts val="0"/>
                        </a:spcAft>
                      </a:pPr>
                      <a:r>
                        <a:rPr lang="zh-CN" sz="2000" kern="0">
                          <a:effectLst/>
                          <a:latin typeface="+mn-ea"/>
                          <a:ea typeface="+mn-ea"/>
                        </a:rPr>
                        <a:t>中文单位</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ctr" latinLnBrk="1">
                        <a:lnSpc>
                          <a:spcPts val="1800"/>
                        </a:lnSpc>
                        <a:spcAft>
                          <a:spcPts val="0"/>
                        </a:spcAft>
                      </a:pPr>
                      <a:r>
                        <a:rPr lang="zh-CN" sz="2000" kern="0">
                          <a:effectLst/>
                          <a:latin typeface="+mn-ea"/>
                          <a:ea typeface="+mn-ea"/>
                        </a:rPr>
                        <a:t>中文简称</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ctr" latinLnBrk="1">
                        <a:lnSpc>
                          <a:spcPts val="1800"/>
                        </a:lnSpc>
                        <a:spcAft>
                          <a:spcPts val="0"/>
                        </a:spcAft>
                      </a:pPr>
                      <a:r>
                        <a:rPr lang="zh-CN" sz="2000" kern="0">
                          <a:effectLst/>
                          <a:latin typeface="+mn-ea"/>
                          <a:ea typeface="+mn-ea"/>
                        </a:rPr>
                        <a:t>英文单位</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ctr" latinLnBrk="1">
                        <a:lnSpc>
                          <a:spcPts val="1800"/>
                        </a:lnSpc>
                        <a:spcAft>
                          <a:spcPts val="0"/>
                        </a:spcAft>
                      </a:pPr>
                      <a:r>
                        <a:rPr lang="zh-CN" sz="2000" kern="0">
                          <a:effectLst/>
                          <a:latin typeface="+mn-ea"/>
                          <a:ea typeface="+mn-ea"/>
                        </a:rPr>
                        <a:t>英文简称</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ctr" latinLnBrk="1">
                        <a:lnSpc>
                          <a:spcPts val="1800"/>
                        </a:lnSpc>
                        <a:spcAft>
                          <a:spcPts val="0"/>
                        </a:spcAft>
                      </a:pPr>
                      <a:r>
                        <a:rPr lang="zh-CN" sz="2000" kern="0">
                          <a:effectLst/>
                          <a:latin typeface="+mn-ea"/>
                          <a:ea typeface="+mn-ea"/>
                        </a:rPr>
                        <a:t>进率（</a:t>
                      </a:r>
                      <a:r>
                        <a:rPr lang="en-US" sz="2000" kern="0">
                          <a:effectLst/>
                          <a:latin typeface="+mn-ea"/>
                          <a:ea typeface="+mn-ea"/>
                        </a:rPr>
                        <a:t>Byte=1</a:t>
                      </a:r>
                      <a:r>
                        <a:rPr lang="zh-CN" sz="2000" kern="0">
                          <a:effectLst/>
                          <a:latin typeface="+mn-ea"/>
                          <a:ea typeface="+mn-ea"/>
                        </a:rPr>
                        <a:t>）</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位</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比特</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bit</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0.125</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1</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千字节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千字节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KiloByte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KB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2^10</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兆字节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兆</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MegaByte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MB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2^20</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吉字节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吉</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GigaByte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GB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2^30</a:t>
                      </a:r>
                      <a:endParaRPr lang="zh-CN" sz="2000" kern="100">
                        <a:effectLst/>
                        <a:latin typeface="+mn-ea"/>
                        <a:ea typeface="+mn-ea"/>
                        <a:cs typeface="Times New Roman" panose="02020603050405020304" pitchFamily="18" charset="0"/>
                      </a:endParaRPr>
                    </a:p>
                  </a:txBody>
                  <a:tcPr marL="95250" marR="95250" marT="19050" marB="19050" anchor="ctr"/>
                </a:tc>
              </a:tr>
              <a:tr h="614892">
                <a:tc>
                  <a:txBody>
                    <a:bodyPr/>
                    <a:lstStyle/>
                    <a:p>
                      <a:pPr algn="l" latinLnBrk="1">
                        <a:lnSpc>
                          <a:spcPts val="1800"/>
                        </a:lnSpc>
                        <a:spcAft>
                          <a:spcPts val="0"/>
                        </a:spcAft>
                      </a:pPr>
                      <a:r>
                        <a:rPr lang="zh-CN" sz="2000" kern="0">
                          <a:effectLst/>
                          <a:latin typeface="+mn-ea"/>
                          <a:ea typeface="+mn-ea"/>
                        </a:rPr>
                        <a:t>太字节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太</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TrillionByte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TB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2^40</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拍字节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拍</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PetaByte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PB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2^50</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艾字节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艾</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ExaByte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EB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2^60</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泽字节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泽</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ZettaByte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ZB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2^70</a:t>
                      </a:r>
                      <a:endParaRPr lang="zh-CN" sz="2000" kern="100">
                        <a:effectLst/>
                        <a:latin typeface="+mn-ea"/>
                        <a:ea typeface="+mn-ea"/>
                        <a:cs typeface="Times New Roman" panose="02020603050405020304" pitchFamily="18" charset="0"/>
                      </a:endParaRPr>
                    </a:p>
                  </a:txBody>
                  <a:tcPr marL="95250" marR="95250" marT="19050" marB="19050" anchor="ctr"/>
                </a:tc>
              </a:tr>
              <a:tr h="331095">
                <a:tc>
                  <a:txBody>
                    <a:bodyPr/>
                    <a:lstStyle/>
                    <a:p>
                      <a:pPr algn="l" latinLnBrk="1">
                        <a:lnSpc>
                          <a:spcPts val="1800"/>
                        </a:lnSpc>
                        <a:spcAft>
                          <a:spcPts val="0"/>
                        </a:spcAft>
                      </a:pPr>
                      <a:r>
                        <a:rPr lang="zh-CN" sz="2000" kern="0">
                          <a:effectLst/>
                          <a:latin typeface="+mn-ea"/>
                          <a:ea typeface="+mn-ea"/>
                        </a:rPr>
                        <a:t>尧字节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尧</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YottaByte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YB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2^80</a:t>
                      </a:r>
                      <a:endParaRPr lang="zh-CN" sz="2000" kern="100">
                        <a:effectLst/>
                        <a:latin typeface="+mn-ea"/>
                        <a:ea typeface="+mn-ea"/>
                        <a:cs typeface="Times New Roman" panose="02020603050405020304" pitchFamily="18" charset="0"/>
                      </a:endParaRPr>
                    </a:p>
                  </a:txBody>
                  <a:tcPr marL="95250" marR="95250" marT="19050" marB="19050" anchor="ctr"/>
                </a:tc>
              </a:tr>
              <a:tr h="614892">
                <a:tc>
                  <a:txBody>
                    <a:bodyPr/>
                    <a:lstStyle/>
                    <a:p>
                      <a:pPr algn="l" latinLnBrk="1">
                        <a:lnSpc>
                          <a:spcPts val="1800"/>
                        </a:lnSpc>
                        <a:spcAft>
                          <a:spcPts val="0"/>
                        </a:spcAft>
                      </a:pPr>
                      <a:r>
                        <a:rPr lang="zh-CN" sz="2000" kern="0">
                          <a:effectLst/>
                          <a:latin typeface="+mn-ea"/>
                          <a:ea typeface="+mn-ea"/>
                        </a:rPr>
                        <a:t>千亿亿亿字节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千亿亿亿字节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BrontByte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dirty="0">
                          <a:effectLst/>
                          <a:latin typeface="+mn-ea"/>
                          <a:ea typeface="+mn-ea"/>
                        </a:rPr>
                        <a:t>2^90</a:t>
                      </a:r>
                      <a:endParaRPr lang="zh-CN" sz="2000" kern="100" dirty="0">
                        <a:effectLst/>
                        <a:latin typeface="+mn-ea"/>
                        <a:ea typeface="+mn-ea"/>
                        <a:cs typeface="Times New Roman" panose="02020603050405020304" pitchFamily="18" charset="0"/>
                      </a:endParaRPr>
                    </a:p>
                  </a:txBody>
                  <a:tcPr marL="95250" marR="95250" marT="19050" marB="19050" anchor="ctr"/>
                </a:tc>
              </a:tr>
            </a:tbl>
          </a:graphicData>
        </a:graphic>
      </p:graphicFrame>
      <p:sp>
        <p:nvSpPr>
          <p:cNvPr id="4" name="日期占位符 3"/>
          <p:cNvSpPr>
            <a:spLocks noGrp="1"/>
          </p:cNvSpPr>
          <p:nvPr>
            <p:ph type="dt" sz="half" idx="10"/>
          </p:nvPr>
        </p:nvSpPr>
        <p:spPr/>
        <p:txBody>
          <a:bodyPr/>
          <a:lstStyle/>
          <a:p>
            <a:pPr>
              <a:defRPr/>
            </a:pPr>
            <a:fld id="{1914DA9D-3D99-46F9-B529-3C6B38B96DFF}"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本章总结</a:t>
            </a:r>
            <a:endParaRPr lang="zh-CN" altLang="en-US"/>
          </a:p>
        </p:txBody>
      </p:sp>
      <p:sp>
        <p:nvSpPr>
          <p:cNvPr id="67587" name="内容占位符 2"/>
          <p:cNvSpPr>
            <a:spLocks noGrp="1"/>
          </p:cNvSpPr>
          <p:nvPr>
            <p:ph idx="1"/>
          </p:nvPr>
        </p:nvSpPr>
        <p:spPr>
          <a:xfrm>
            <a:off x="457200" y="1239838"/>
            <a:ext cx="8543925" cy="5094287"/>
          </a:xfrm>
        </p:spPr>
        <p:txBody>
          <a:bodyPr/>
          <a:lstStyle/>
          <a:p>
            <a:r>
              <a:rPr lang="zh-CN" altLang="en-US" dirty="0"/>
              <a:t>数值数据表示的三要素</a:t>
            </a:r>
            <a:endParaRPr lang="en-US" altLang="zh-CN" dirty="0"/>
          </a:p>
          <a:p>
            <a:r>
              <a:rPr lang="zh-CN" altLang="en-US" dirty="0"/>
              <a:t>二进制数算术运算方法</a:t>
            </a:r>
            <a:endParaRPr lang="en-US" altLang="zh-CN" dirty="0"/>
          </a:p>
          <a:p>
            <a:r>
              <a:rPr lang="zh-CN" altLang="en-US" dirty="0"/>
              <a:t>非数值数据的编码表示</a:t>
            </a:r>
            <a:endParaRPr lang="en-US" altLang="zh-CN" dirty="0"/>
          </a:p>
          <a:p>
            <a:r>
              <a:rPr lang="zh-CN" altLang="en-US" dirty="0"/>
              <a:t>检错纠错编码</a:t>
            </a:r>
            <a:endParaRPr lang="en-US" altLang="zh-CN" dirty="0"/>
          </a:p>
          <a:p>
            <a:endParaRPr lang="en-US" altLang="zh-CN" dirty="0"/>
          </a:p>
          <a:p>
            <a:r>
              <a:rPr lang="zh-CN" altLang="en-US" dirty="0"/>
              <a:t>本章介绍的各种处理都可以用数字逻辑电路来实现，多数内容在后续章节中会讨论其实现方案。</a:t>
            </a:r>
            <a:endParaRPr lang="zh-CN" altLang="en-US" dirty="0"/>
          </a:p>
        </p:txBody>
      </p:sp>
      <p:sp>
        <p:nvSpPr>
          <p:cNvPr id="6" name="日期占位符 5"/>
          <p:cNvSpPr>
            <a:spLocks noGrp="1"/>
          </p:cNvSpPr>
          <p:nvPr>
            <p:ph type="dt" sz="half" idx="10"/>
          </p:nvPr>
        </p:nvSpPr>
        <p:spPr/>
        <p:txBody>
          <a:bodyPr/>
          <a:lstStyle/>
          <a:p>
            <a:pPr>
              <a:defRPr/>
            </a:pPr>
            <a:fld id="{2E6D42B6-FA9B-4C36-AC89-6C4C9FA2D80F}" type="datetime1">
              <a:rPr lang="zh-CN" altLang="en-US" smtClean="0"/>
            </a:fld>
            <a:endParaRPr lang="en-US" altLang="zh-CN"/>
          </a:p>
        </p:txBody>
      </p:sp>
      <p:sp>
        <p:nvSpPr>
          <p:cNvPr id="67588" name="页脚占位符 3"/>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67589" name="灯片编号占位符 4"/>
          <p:cNvSpPr>
            <a:spLocks noGrp="1"/>
          </p:cNvSpPr>
          <p:nvPr>
            <p:ph type="sldNum" sz="quarter" idx="12"/>
          </p:nvPr>
        </p:nvSpPr>
        <p:spPr>
          <a:noFill/>
        </p:spPr>
        <p:txBody>
          <a:bodyPr/>
          <a:lstStyle/>
          <a:p>
            <a:fld id="{718ACEF2-950C-4E04-88BE-7D86E8C4124A}"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a:t>常用的几种按位计数制</a:t>
            </a:r>
            <a:endParaRPr lang="zh-CN" altLang="en-US"/>
          </a:p>
        </p:txBody>
      </p:sp>
      <p:pic>
        <p:nvPicPr>
          <p:cNvPr id="7" name="Picture 13"/>
          <p:cNvPicPr>
            <a:picLocks noGrp="1" noChangeAspect="1" noChangeArrowheads="1"/>
          </p:cNvPicPr>
          <p:nvPr>
            <p:ph idx="1"/>
          </p:nvPr>
        </p:nvPicPr>
        <p:blipFill>
          <a:blip r:embed="rId1" cstate="print"/>
          <a:srcRect/>
          <a:stretch>
            <a:fillRect/>
          </a:stretch>
        </p:blipFill>
        <p:spPr bwMode="auto">
          <a:xfrm>
            <a:off x="251520" y="1142984"/>
            <a:ext cx="8568952" cy="5294329"/>
          </a:xfrm>
          <a:prstGeom prst="rect">
            <a:avLst/>
          </a:prstGeom>
          <a:noFill/>
          <a:ln w="9525">
            <a:noFill/>
            <a:miter lim="800000"/>
            <a:headEnd/>
            <a:tailEnd/>
          </a:ln>
        </p:spPr>
      </p:pic>
      <p:sp>
        <p:nvSpPr>
          <p:cNvPr id="8" name="日期占位符 7"/>
          <p:cNvSpPr>
            <a:spLocks noGrp="1"/>
          </p:cNvSpPr>
          <p:nvPr>
            <p:ph type="dt" sz="half" idx="10"/>
          </p:nvPr>
        </p:nvSpPr>
        <p:spPr/>
        <p:txBody>
          <a:bodyPr/>
          <a:lstStyle/>
          <a:p>
            <a:pPr>
              <a:defRPr/>
            </a:pPr>
            <a:fld id="{C0A28132-B9F9-4797-B986-4FF7D54D6D6D}" type="datetime1">
              <a:rPr lang="zh-CN" altLang="en-US" smtClean="0"/>
            </a:fld>
            <a:endParaRPr lang="en-US" altLang="zh-CN"/>
          </a:p>
        </p:txBody>
      </p:sp>
      <p:sp>
        <p:nvSpPr>
          <p:cNvPr id="13314" name="页脚占位符 4"/>
          <p:cNvSpPr>
            <a:spLocks noGrp="1"/>
          </p:cNvSpPr>
          <p:nvPr>
            <p:ph type="ftr" sz="quarter" idx="11"/>
          </p:nvPr>
        </p:nvSpPr>
        <p:spPr>
          <a:noFill/>
        </p:spPr>
        <p:txBody>
          <a:bodyPr/>
          <a:lstStyle/>
          <a:p>
            <a:r>
              <a:rPr lang="zh-CN" altLang="en-US">
                <a:ea typeface="宋体" panose="02010600030101010101" pitchFamily="2" charset="-122"/>
              </a:rPr>
              <a:t>第</a:t>
            </a:r>
            <a:r>
              <a:rPr lang="en-US" altLang="zh-CN">
                <a:ea typeface="宋体" panose="02010600030101010101" pitchFamily="2" charset="-122"/>
              </a:rPr>
              <a:t>2</a:t>
            </a:r>
            <a:r>
              <a:rPr lang="zh-CN" altLang="en-US">
                <a:ea typeface="宋体" panose="02010600030101010101" pitchFamily="2" charset="-122"/>
              </a:rPr>
              <a:t>章数制和编码</a:t>
            </a:r>
            <a:endParaRPr lang="en-US" altLang="zh-CN">
              <a:ea typeface="宋体" panose="02010600030101010101" pitchFamily="2" charset="-122"/>
            </a:endParaRPr>
          </a:p>
        </p:txBody>
      </p:sp>
      <p:sp>
        <p:nvSpPr>
          <p:cNvPr id="13317" name="灯片编号占位符 6"/>
          <p:cNvSpPr>
            <a:spLocks noGrp="1"/>
          </p:cNvSpPr>
          <p:nvPr>
            <p:ph type="sldNum" sz="quarter" idx="12"/>
          </p:nvPr>
        </p:nvSpPr>
        <p:spPr>
          <a:noFill/>
        </p:spPr>
        <p:txBody>
          <a:bodyPr/>
          <a:lstStyle/>
          <a:p>
            <a:fld id="{1CF515F4-20F3-4068-AD90-A0A49F7567DC}"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43608" y="9832"/>
            <a:ext cx="6408712" cy="914400"/>
          </a:xfrm>
        </p:spPr>
        <p:txBody>
          <a:bodyPr/>
          <a:lstStyle/>
          <a:p>
            <a:r>
              <a:rPr lang="zh-CN" altLang="en-US" dirty="0"/>
              <a:t>进位数制间的相互转换</a:t>
            </a:r>
            <a:endParaRPr lang="zh-CN" altLang="en-US" dirty="0"/>
          </a:p>
        </p:txBody>
      </p:sp>
      <p:sp>
        <p:nvSpPr>
          <p:cNvPr id="107523" name="Rectangle 3"/>
          <p:cNvSpPr>
            <a:spLocks noGrp="1" noChangeArrowheads="1"/>
          </p:cNvSpPr>
          <p:nvPr>
            <p:ph idx="1"/>
          </p:nvPr>
        </p:nvSpPr>
        <p:spPr>
          <a:xfrm>
            <a:off x="304800" y="1295400"/>
            <a:ext cx="8640763" cy="4797896"/>
          </a:xfrm>
        </p:spPr>
        <p:txBody>
          <a:bodyPr/>
          <a:lstStyle/>
          <a:p>
            <a:r>
              <a:rPr lang="zh-CN" altLang="en-US" sz="3200" dirty="0"/>
              <a:t>二进制到八进制、</a:t>
            </a:r>
            <a:r>
              <a:rPr kumimoji="0" lang="zh-CN" altLang="en-US" sz="3200" dirty="0"/>
              <a:t>十</a:t>
            </a:r>
            <a:r>
              <a:rPr lang="zh-CN" altLang="en-US" sz="3200" dirty="0"/>
              <a:t>六进制间的相互转换</a:t>
            </a:r>
            <a:endParaRPr lang="zh-CN" altLang="en-US" sz="3200" dirty="0"/>
          </a:p>
          <a:p>
            <a:pPr lvl="1"/>
            <a:r>
              <a:rPr lang="zh-CN" altLang="en-US" sz="2800" dirty="0"/>
              <a:t>“</a:t>
            </a:r>
            <a:r>
              <a:rPr lang="zh-CN" altLang="en-US" sz="2800" dirty="0">
                <a:solidFill>
                  <a:srgbClr val="FF0000"/>
                </a:solidFill>
              </a:rPr>
              <a:t>分组对应</a:t>
            </a:r>
            <a:r>
              <a:rPr lang="zh-CN" altLang="en-US" sz="2800" dirty="0"/>
              <a:t>”法：从</a:t>
            </a:r>
            <a:r>
              <a:rPr lang="zh-CN" altLang="en-US" sz="2800" b="1" dirty="0"/>
              <a:t>小数点</a:t>
            </a:r>
            <a:r>
              <a:rPr lang="zh-CN" altLang="en-US" sz="2800" dirty="0"/>
              <a:t>起，每隔</a:t>
            </a:r>
            <a:r>
              <a:rPr lang="en-US" altLang="zh-CN" sz="2800" dirty="0"/>
              <a:t>3</a:t>
            </a:r>
            <a:r>
              <a:rPr lang="zh-CN" altLang="en-US" sz="2800" dirty="0"/>
              <a:t>位或</a:t>
            </a:r>
            <a:r>
              <a:rPr lang="en-US" altLang="zh-CN" sz="2800" dirty="0"/>
              <a:t>4</a:t>
            </a:r>
            <a:r>
              <a:rPr lang="zh-CN" altLang="en-US" sz="2800" dirty="0"/>
              <a:t>位转换为</a:t>
            </a:r>
            <a:r>
              <a:rPr lang="en-US" altLang="zh-CN" sz="2800" dirty="0"/>
              <a:t>1</a:t>
            </a:r>
            <a:r>
              <a:rPr lang="zh-CN" altLang="en-US" sz="2800" dirty="0"/>
              <a:t>位八进制或十六进制的数。</a:t>
            </a:r>
            <a:endParaRPr lang="zh-CN" altLang="en-US" sz="2800" dirty="0"/>
          </a:p>
          <a:p>
            <a:endParaRPr lang="en-US" altLang="zh-CN" sz="3200" dirty="0"/>
          </a:p>
        </p:txBody>
      </p:sp>
      <p:sp>
        <p:nvSpPr>
          <p:cNvPr id="2" name="日期占位符 1"/>
          <p:cNvSpPr>
            <a:spLocks noGrp="1"/>
          </p:cNvSpPr>
          <p:nvPr>
            <p:ph type="dt" sz="half" idx="10"/>
          </p:nvPr>
        </p:nvSpPr>
        <p:spPr/>
        <p:txBody>
          <a:bodyPr/>
          <a:lstStyle/>
          <a:p>
            <a:pPr>
              <a:defRPr/>
            </a:pPr>
            <a:fld id="{109024A3-99B5-41D9-84F2-6B736DF60BBD}"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4" name="灯片编号占位符 4"/>
          <p:cNvSpPr>
            <a:spLocks noGrp="1"/>
          </p:cNvSpPr>
          <p:nvPr>
            <p:ph type="sldNum" sz="quarter" idx="12"/>
          </p:nvPr>
        </p:nvSpPr>
        <p:spPr/>
        <p:txBody>
          <a:bodyPr/>
          <a:lstStyle/>
          <a:p>
            <a:fld id="{A9830624-3F44-4F45-A61D-CDC520A2D260}" type="slidenum">
              <a:rPr lang="en-US" altLang="zh-CN"/>
            </a:fld>
            <a:endParaRPr lang="en-US" altLang="zh-CN"/>
          </a:p>
        </p:txBody>
      </p:sp>
      <p:sp>
        <p:nvSpPr>
          <p:cNvPr id="5" name="矩形 4"/>
          <p:cNvSpPr/>
          <p:nvPr/>
        </p:nvSpPr>
        <p:spPr>
          <a:xfrm>
            <a:off x="214945" y="3501008"/>
            <a:ext cx="8820472" cy="2462213"/>
          </a:xfrm>
          <a:prstGeom prst="rect">
            <a:avLst/>
          </a:prstGeom>
        </p:spPr>
        <p:txBody>
          <a:bodyPr wrap="square">
            <a:spAutoFit/>
          </a:bodyPr>
          <a:lstStyle/>
          <a:p>
            <a:pPr>
              <a:spcBef>
                <a:spcPct val="50000"/>
              </a:spcBef>
              <a:buNone/>
            </a:pPr>
            <a:r>
              <a:rPr lang="zh-CN" altLang="en-US" sz="2800" dirty="0">
                <a:sym typeface="Wingdings" panose="05000000000000000000" pitchFamily="2" charset="2"/>
              </a:rPr>
              <a:t>（</a:t>
            </a:r>
            <a:r>
              <a:rPr lang="en-US" altLang="zh-CN" sz="2800" dirty="0">
                <a:sym typeface="Wingdings" panose="05000000000000000000" pitchFamily="2" charset="2"/>
              </a:rPr>
              <a:t>1011101000. 011</a:t>
            </a:r>
            <a:r>
              <a:rPr lang="zh-CN" altLang="en-US" sz="2800" dirty="0">
                <a:sym typeface="Wingdings" panose="05000000000000000000" pitchFamily="2" charset="2"/>
              </a:rPr>
              <a:t>）</a:t>
            </a:r>
            <a:r>
              <a:rPr lang="en-US" altLang="zh-CN" dirty="0">
                <a:sym typeface="Wingdings" panose="05000000000000000000" pitchFamily="2" charset="2"/>
              </a:rPr>
              <a:t>2</a:t>
            </a:r>
            <a:r>
              <a:rPr lang="en-US" altLang="zh-CN" sz="2800" dirty="0">
                <a:sym typeface="Wingdings" panose="05000000000000000000" pitchFamily="2" charset="2"/>
              </a:rPr>
              <a:t>=</a:t>
            </a:r>
            <a:r>
              <a:rPr lang="zh-CN" altLang="en-US" sz="2800" dirty="0">
                <a:sym typeface="Wingdings" panose="05000000000000000000" pitchFamily="2" charset="2"/>
              </a:rPr>
              <a:t>（</a:t>
            </a:r>
            <a:r>
              <a:rPr lang="en-US" altLang="zh-CN" sz="2800" u="sng" dirty="0">
                <a:sym typeface="Wingdings" panose="05000000000000000000" pitchFamily="2" charset="2"/>
              </a:rPr>
              <a:t>0010</a:t>
            </a:r>
            <a:r>
              <a:rPr lang="en-US" altLang="zh-CN" sz="2800" dirty="0">
                <a:sym typeface="Wingdings" panose="05000000000000000000" pitchFamily="2" charset="2"/>
              </a:rPr>
              <a:t> </a:t>
            </a:r>
            <a:r>
              <a:rPr lang="en-US" altLang="zh-CN" sz="2800" u="sng" dirty="0">
                <a:sym typeface="Wingdings" panose="05000000000000000000" pitchFamily="2" charset="2"/>
              </a:rPr>
              <a:t>1110</a:t>
            </a:r>
            <a:r>
              <a:rPr lang="en-US" altLang="zh-CN" sz="2800" dirty="0">
                <a:sym typeface="Wingdings" panose="05000000000000000000" pitchFamily="2" charset="2"/>
              </a:rPr>
              <a:t> </a:t>
            </a:r>
            <a:r>
              <a:rPr lang="en-US" altLang="zh-CN" sz="2800" u="sng" dirty="0">
                <a:sym typeface="Wingdings" panose="05000000000000000000" pitchFamily="2" charset="2"/>
              </a:rPr>
              <a:t>1000</a:t>
            </a:r>
            <a:r>
              <a:rPr lang="en-US" altLang="zh-CN" sz="2800" dirty="0">
                <a:sym typeface="Wingdings" panose="05000000000000000000" pitchFamily="2" charset="2"/>
              </a:rPr>
              <a:t>. </a:t>
            </a:r>
            <a:r>
              <a:rPr lang="en-US" altLang="zh-CN" sz="2800" u="sng" dirty="0">
                <a:sym typeface="Wingdings" panose="05000000000000000000" pitchFamily="2" charset="2"/>
              </a:rPr>
              <a:t>0110</a:t>
            </a:r>
            <a:r>
              <a:rPr lang="zh-CN" altLang="en-US" sz="2800" dirty="0">
                <a:sym typeface="Wingdings" panose="05000000000000000000" pitchFamily="2" charset="2"/>
              </a:rPr>
              <a:t>）</a:t>
            </a:r>
            <a:r>
              <a:rPr lang="en-US" altLang="zh-CN" dirty="0">
                <a:sym typeface="Wingdings" panose="05000000000000000000" pitchFamily="2" charset="2"/>
              </a:rPr>
              <a:t>2</a:t>
            </a:r>
            <a:r>
              <a:rPr lang="en-US" altLang="zh-CN" sz="2800" dirty="0">
                <a:sym typeface="Wingdings" panose="05000000000000000000" pitchFamily="2" charset="2"/>
              </a:rPr>
              <a:t>      </a:t>
            </a:r>
            <a:endParaRPr lang="en-US" altLang="zh-CN" sz="2800" dirty="0">
              <a:sym typeface="Wingdings" panose="05000000000000000000" pitchFamily="2" charset="2"/>
            </a:endParaRPr>
          </a:p>
          <a:p>
            <a:pPr>
              <a:spcBef>
                <a:spcPct val="50000"/>
              </a:spcBef>
              <a:buNone/>
            </a:pPr>
            <a:r>
              <a:rPr lang="en-US" altLang="zh-CN" sz="2800" dirty="0">
                <a:sym typeface="Wingdings" panose="05000000000000000000" pitchFamily="2" charset="2"/>
              </a:rPr>
              <a:t>                                    =</a:t>
            </a:r>
            <a:r>
              <a:rPr lang="zh-CN" altLang="en-US" sz="2800" dirty="0">
                <a:sym typeface="Wingdings" panose="05000000000000000000" pitchFamily="2" charset="2"/>
              </a:rPr>
              <a:t>（</a:t>
            </a:r>
            <a:r>
              <a:rPr lang="en-US" altLang="zh-CN" sz="2800" dirty="0">
                <a:sym typeface="Wingdings" panose="05000000000000000000" pitchFamily="2" charset="2"/>
              </a:rPr>
              <a:t>2E8.6</a:t>
            </a:r>
            <a:r>
              <a:rPr lang="zh-CN" altLang="en-US" sz="2800" dirty="0">
                <a:sym typeface="Wingdings" panose="05000000000000000000" pitchFamily="2" charset="2"/>
              </a:rPr>
              <a:t>）</a:t>
            </a:r>
            <a:r>
              <a:rPr lang="en-US" altLang="zh-CN" dirty="0">
                <a:sym typeface="Wingdings" panose="05000000000000000000" pitchFamily="2" charset="2"/>
              </a:rPr>
              <a:t>16</a:t>
            </a:r>
            <a:r>
              <a:rPr lang="en-US" altLang="zh-CN" sz="2800" dirty="0"/>
              <a:t>     </a:t>
            </a:r>
            <a:endParaRPr lang="en-US" altLang="zh-CN" sz="2800" dirty="0"/>
          </a:p>
          <a:p>
            <a:pPr>
              <a:spcBef>
                <a:spcPct val="50000"/>
              </a:spcBef>
              <a:buNone/>
            </a:pPr>
            <a:r>
              <a:rPr lang="zh-CN" altLang="en-US" sz="2800" dirty="0">
                <a:sym typeface="Wingdings" panose="05000000000000000000" pitchFamily="2" charset="2"/>
              </a:rPr>
              <a:t>（</a:t>
            </a:r>
            <a:r>
              <a:rPr lang="en-US" altLang="zh-CN" sz="2800" dirty="0">
                <a:sym typeface="Wingdings" panose="05000000000000000000" pitchFamily="2" charset="2"/>
              </a:rPr>
              <a:t>3FD. B</a:t>
            </a:r>
            <a:r>
              <a:rPr lang="zh-CN" altLang="en-US" sz="2800" dirty="0">
                <a:sym typeface="Wingdings" panose="05000000000000000000" pitchFamily="2" charset="2"/>
              </a:rPr>
              <a:t>）</a:t>
            </a:r>
            <a:r>
              <a:rPr lang="en-US" altLang="zh-CN" dirty="0">
                <a:sym typeface="Wingdings" panose="05000000000000000000" pitchFamily="2" charset="2"/>
              </a:rPr>
              <a:t>16</a:t>
            </a:r>
            <a:r>
              <a:rPr lang="en-US" altLang="zh-CN" sz="2800" dirty="0">
                <a:sym typeface="Wingdings" panose="05000000000000000000" pitchFamily="2" charset="2"/>
              </a:rPr>
              <a:t>=</a:t>
            </a:r>
            <a:r>
              <a:rPr lang="zh-CN" altLang="en-US" sz="2800" dirty="0">
                <a:sym typeface="Wingdings" panose="05000000000000000000" pitchFamily="2" charset="2"/>
              </a:rPr>
              <a:t>（</a:t>
            </a:r>
            <a:r>
              <a:rPr lang="en-US" altLang="zh-CN" sz="2800" u="sng" dirty="0">
                <a:sym typeface="Wingdings" panose="05000000000000000000" pitchFamily="2" charset="2"/>
              </a:rPr>
              <a:t>0011</a:t>
            </a:r>
            <a:r>
              <a:rPr lang="en-US" altLang="zh-CN" sz="2800" dirty="0">
                <a:sym typeface="Wingdings" panose="05000000000000000000" pitchFamily="2" charset="2"/>
              </a:rPr>
              <a:t> </a:t>
            </a:r>
            <a:r>
              <a:rPr lang="en-US" altLang="zh-CN" sz="2800" u="sng" dirty="0">
                <a:sym typeface="Wingdings" panose="05000000000000000000" pitchFamily="2" charset="2"/>
              </a:rPr>
              <a:t>1111</a:t>
            </a:r>
            <a:r>
              <a:rPr lang="en-US" altLang="zh-CN" sz="2800" dirty="0">
                <a:sym typeface="Wingdings" panose="05000000000000000000" pitchFamily="2" charset="2"/>
              </a:rPr>
              <a:t> </a:t>
            </a:r>
            <a:r>
              <a:rPr lang="en-US" altLang="zh-CN" sz="2800" u="sng" dirty="0">
                <a:sym typeface="Wingdings" panose="05000000000000000000" pitchFamily="2" charset="2"/>
              </a:rPr>
              <a:t>1101</a:t>
            </a:r>
            <a:r>
              <a:rPr lang="en-US" altLang="zh-CN" sz="2800" dirty="0">
                <a:sym typeface="Wingdings" panose="05000000000000000000" pitchFamily="2" charset="2"/>
              </a:rPr>
              <a:t>. </a:t>
            </a:r>
            <a:r>
              <a:rPr lang="en-US" altLang="zh-CN" sz="2800" u="sng" dirty="0">
                <a:sym typeface="Wingdings" panose="05000000000000000000" pitchFamily="2" charset="2"/>
              </a:rPr>
              <a:t>1011</a:t>
            </a:r>
            <a:r>
              <a:rPr lang="zh-CN" altLang="en-US" sz="2800" dirty="0">
                <a:sym typeface="Wingdings" panose="05000000000000000000" pitchFamily="2" charset="2"/>
              </a:rPr>
              <a:t>）</a:t>
            </a:r>
            <a:r>
              <a:rPr lang="en-US" altLang="zh-CN" dirty="0">
                <a:sym typeface="Wingdings" panose="05000000000000000000" pitchFamily="2" charset="2"/>
              </a:rPr>
              <a:t>2</a:t>
            </a:r>
            <a:r>
              <a:rPr lang="en-US" altLang="zh-CN" sz="2800" dirty="0">
                <a:sym typeface="Wingdings" panose="05000000000000000000" pitchFamily="2" charset="2"/>
              </a:rPr>
              <a:t>      </a:t>
            </a:r>
            <a:endParaRPr lang="en-US" altLang="zh-CN" sz="2800" dirty="0">
              <a:sym typeface="Wingdings" panose="05000000000000000000" pitchFamily="2" charset="2"/>
            </a:endParaRPr>
          </a:p>
          <a:p>
            <a:pPr>
              <a:spcBef>
                <a:spcPct val="50000"/>
              </a:spcBef>
              <a:buNone/>
            </a:pPr>
            <a:r>
              <a:rPr lang="en-US" altLang="zh-CN" sz="2800" dirty="0">
                <a:sym typeface="Wingdings" panose="05000000000000000000" pitchFamily="2" charset="2"/>
              </a:rPr>
              <a:t>                      =</a:t>
            </a:r>
            <a:r>
              <a:rPr lang="zh-CN" altLang="en-US" sz="2800" dirty="0">
                <a:sym typeface="Wingdings" panose="05000000000000000000" pitchFamily="2" charset="2"/>
              </a:rPr>
              <a:t>（</a:t>
            </a:r>
            <a:r>
              <a:rPr lang="en-US" altLang="zh-CN" sz="2800" dirty="0">
                <a:sym typeface="Wingdings" panose="05000000000000000000" pitchFamily="2" charset="2"/>
              </a:rPr>
              <a:t>1111111101.1011</a:t>
            </a:r>
            <a:r>
              <a:rPr lang="zh-CN" altLang="en-US" sz="2800" dirty="0">
                <a:sym typeface="Wingdings" panose="05000000000000000000" pitchFamily="2" charset="2"/>
              </a:rPr>
              <a:t>）</a:t>
            </a:r>
            <a:r>
              <a:rPr lang="en-US" altLang="zh-CN" dirty="0">
                <a:sym typeface="Wingdings" panose="05000000000000000000" pitchFamily="2" charset="2"/>
              </a:rPr>
              <a:t>2</a:t>
            </a:r>
            <a:endParaRPr lang="en-US" altLang="zh-CN" sz="2800" dirty="0"/>
          </a:p>
        </p:txBody>
      </p:sp>
    </p:spTree>
  </p:cSld>
  <p:clrMapOvr>
    <a:masterClrMapping/>
  </p:clrMapOvr>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2">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主题4">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13173</Words>
  <Application>WPS 演示</Application>
  <PresentationFormat>全屏显示(4:3)</PresentationFormat>
  <Paragraphs>2271</Paragraphs>
  <Slides>73</Slides>
  <Notes>66</Notes>
  <HiddenSlides>0</HiddenSlides>
  <MMClips>0</MMClips>
  <ScaleCrop>false</ScaleCrop>
  <HeadingPairs>
    <vt:vector size="8" baseType="variant">
      <vt:variant>
        <vt:lpstr>已用的字体</vt:lpstr>
      </vt:variant>
      <vt:variant>
        <vt:i4>22</vt:i4>
      </vt:variant>
      <vt:variant>
        <vt:lpstr>主题</vt:lpstr>
      </vt:variant>
      <vt:variant>
        <vt:i4>3</vt:i4>
      </vt:variant>
      <vt:variant>
        <vt:lpstr>嵌入 OLE 服务器</vt:lpstr>
      </vt:variant>
      <vt:variant>
        <vt:i4>10</vt:i4>
      </vt:variant>
      <vt:variant>
        <vt:lpstr>幻灯片标题</vt:lpstr>
      </vt:variant>
      <vt:variant>
        <vt:i4>73</vt:i4>
      </vt:variant>
    </vt:vector>
  </HeadingPairs>
  <TitlesOfParts>
    <vt:vector size="108" baseType="lpstr">
      <vt:lpstr>Arial</vt:lpstr>
      <vt:lpstr>宋体</vt:lpstr>
      <vt:lpstr>Wingdings</vt:lpstr>
      <vt:lpstr>Times New Roman</vt:lpstr>
      <vt:lpstr>Symbol</vt:lpstr>
      <vt:lpstr>微软雅黑</vt:lpstr>
      <vt:lpstr>Arial Unicode MS</vt:lpstr>
      <vt:lpstr>黑体</vt:lpstr>
      <vt:lpstr>Wingdings 2</vt:lpstr>
      <vt:lpstr>Wingdings</vt:lpstr>
      <vt:lpstr>Calibri</vt:lpstr>
      <vt:lpstr>Calibri Italic</vt:lpstr>
      <vt:lpstr>ヒラギノ角ゴ ProN W3</vt:lpstr>
      <vt:lpstr>Times</vt:lpstr>
      <vt:lpstr>Tahoma</vt:lpstr>
      <vt:lpstr>Calibri Bold Italic</vt:lpstr>
      <vt:lpstr>Monaco</vt:lpstr>
      <vt:lpstr>Calibri Bold</vt:lpstr>
      <vt:lpstr>Courier New</vt:lpstr>
      <vt:lpstr>MingLiU</vt:lpstr>
      <vt:lpstr>MingLiU-ExtB</vt:lpstr>
      <vt:lpstr>Segoe Print</vt:lpstr>
      <vt:lpstr>dld</vt:lpstr>
      <vt:lpstr>主题2</vt:lpstr>
      <vt:lpstr>主题4</vt:lpstr>
      <vt:lpstr>Equation.3</vt:lpstr>
      <vt:lpstr>Equation.3</vt:lpstr>
      <vt:lpstr>Equation.3</vt:lpstr>
      <vt:lpstr>Word.Picture.8</vt:lpstr>
      <vt:lpstr>Equation.3</vt:lpstr>
      <vt:lpstr>Equation.3</vt:lpstr>
      <vt:lpstr>Equation.3</vt:lpstr>
      <vt:lpstr>Equation.3</vt:lpstr>
      <vt:lpstr>Equation.3</vt:lpstr>
      <vt:lpstr>Equation.3</vt:lpstr>
      <vt:lpstr>第二章 数制和编码</vt:lpstr>
      <vt:lpstr>主要内容</vt:lpstr>
      <vt:lpstr>1 数制</vt:lpstr>
      <vt:lpstr>1、进位数制</vt:lpstr>
      <vt:lpstr>1、进位数制</vt:lpstr>
      <vt:lpstr>1、进位数制</vt:lpstr>
      <vt:lpstr>PowerPoint 演示文稿</vt:lpstr>
      <vt:lpstr>常用的几种按位计数制</vt:lpstr>
      <vt:lpstr>进位数制间的相互转换</vt:lpstr>
      <vt:lpstr>进位数制间的相互转换</vt:lpstr>
      <vt:lpstr>进位数制间的相互转换</vt:lpstr>
      <vt:lpstr>进位数制间的相互转换</vt:lpstr>
      <vt:lpstr>进位数制间的相互转换</vt:lpstr>
      <vt:lpstr>进位数制间的相互转换</vt:lpstr>
      <vt:lpstr>进位数制间的相互转换</vt:lpstr>
      <vt:lpstr>进位数制间的相互转换</vt:lpstr>
      <vt:lpstr>2 定点数和浮点数</vt:lpstr>
      <vt:lpstr>二进制实数表示</vt:lpstr>
      <vt:lpstr>科学计数法与浮点数</vt:lpstr>
      <vt:lpstr>浮点数表示</vt:lpstr>
      <vt:lpstr>规格化数值</vt:lpstr>
      <vt:lpstr>浮点数的精度</vt:lpstr>
      <vt:lpstr>单精度浮点数示例</vt:lpstr>
      <vt:lpstr>3、带符号数的表示及运算</vt:lpstr>
      <vt:lpstr>原码：符号-数值表示法</vt:lpstr>
      <vt:lpstr>补码</vt:lpstr>
      <vt:lpstr>二进制补码表示</vt:lpstr>
      <vt:lpstr>负二进制数补码的计算方法</vt:lpstr>
      <vt:lpstr>二进制数反码的表示法</vt:lpstr>
      <vt:lpstr>二进制正负整数的表示</vt:lpstr>
      <vt:lpstr>数值数据表示的三要素</vt:lpstr>
      <vt:lpstr>二进制数算术运算</vt:lpstr>
      <vt:lpstr>二进制数的算术运算</vt:lpstr>
      <vt:lpstr>二进制数的算术运算</vt:lpstr>
      <vt:lpstr>二进制数的算术运算</vt:lpstr>
      <vt:lpstr>溢出检测</vt:lpstr>
      <vt:lpstr>二进制数加法和减法规则总结</vt:lpstr>
      <vt:lpstr>二进制乘法</vt:lpstr>
      <vt:lpstr>二进制除法</vt:lpstr>
      <vt:lpstr>二进制数的算术运算</vt:lpstr>
      <vt:lpstr>编码</vt:lpstr>
      <vt:lpstr>编码</vt:lpstr>
      <vt:lpstr>十进制数的二进制编码</vt:lpstr>
      <vt:lpstr>BCD码运算</vt:lpstr>
      <vt:lpstr>余码（移码）</vt:lpstr>
      <vt:lpstr>十进制数的二进制编码</vt:lpstr>
      <vt:lpstr>英文字符编码</vt:lpstr>
      <vt:lpstr>ASCII字符编码</vt:lpstr>
      <vt:lpstr>汉字编码</vt:lpstr>
      <vt:lpstr>GB2312-80的字符集及字符布局</vt:lpstr>
      <vt:lpstr>动作、条件和状态的编码</vt:lpstr>
      <vt:lpstr>格雷码（Gray Code）</vt:lpstr>
      <vt:lpstr>格雷码（Gray Code）</vt:lpstr>
      <vt:lpstr>Gray Code(格雷码)</vt:lpstr>
      <vt:lpstr>Gray Code(格雷码)</vt:lpstr>
      <vt:lpstr>3、格雷码（Gray Code）</vt:lpstr>
      <vt:lpstr>检错码和纠错码</vt:lpstr>
      <vt:lpstr>汉明码</vt:lpstr>
      <vt:lpstr>检错码Error-Detecting Code</vt:lpstr>
      <vt:lpstr>检错码-奇偶校验码</vt:lpstr>
      <vt:lpstr>纠错码Error-Correcting Code</vt:lpstr>
      <vt:lpstr>纠错码</vt:lpstr>
      <vt:lpstr>汉明码（hamming code）</vt:lpstr>
      <vt:lpstr>汉明码（hamming code）</vt:lpstr>
      <vt:lpstr>汉明码（hamming code）</vt:lpstr>
      <vt:lpstr>汉明码（hamming code）</vt:lpstr>
      <vt:lpstr>汉明码（hamming code）</vt:lpstr>
      <vt:lpstr>汉明码（hamming code）</vt:lpstr>
      <vt:lpstr>循环校验码</vt:lpstr>
      <vt:lpstr>校验和码</vt:lpstr>
      <vt:lpstr>检错码和纠错码</vt:lpstr>
      <vt:lpstr>附：二进制容量单位</vt:lpstr>
      <vt:lpstr>本章总结</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CZM</cp:lastModifiedBy>
  <cp:revision>456</cp:revision>
  <cp:lastPrinted>2012-02-13T14:42:00Z</cp:lastPrinted>
  <dcterms:created xsi:type="dcterms:W3CDTF">2010-02-26T18:50:00Z</dcterms:created>
  <dcterms:modified xsi:type="dcterms:W3CDTF">2020-02-14T12:27:25Z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