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 id="2147483803" r:id="rId2"/>
  </p:sldMasterIdLst>
  <p:notesMasterIdLst>
    <p:notesMasterId r:id="rId92"/>
  </p:notesMasterIdLst>
  <p:handoutMasterIdLst>
    <p:handoutMasterId r:id="rId93"/>
  </p:handoutMasterIdLst>
  <p:sldIdLst>
    <p:sldId id="256" r:id="rId3"/>
    <p:sldId id="280" r:id="rId4"/>
    <p:sldId id="458" r:id="rId5"/>
    <p:sldId id="545" r:id="rId6"/>
    <p:sldId id="297" r:id="rId7"/>
    <p:sldId id="299" r:id="rId8"/>
    <p:sldId id="300" r:id="rId9"/>
    <p:sldId id="301" r:id="rId10"/>
    <p:sldId id="302" r:id="rId11"/>
    <p:sldId id="303" r:id="rId12"/>
    <p:sldId id="571" r:id="rId13"/>
    <p:sldId id="305" r:id="rId14"/>
    <p:sldId id="434" r:id="rId15"/>
    <p:sldId id="440" r:id="rId16"/>
    <p:sldId id="306" r:id="rId17"/>
    <p:sldId id="310" r:id="rId18"/>
    <p:sldId id="564" r:id="rId19"/>
    <p:sldId id="581" r:id="rId20"/>
    <p:sldId id="578" r:id="rId21"/>
    <p:sldId id="579" r:id="rId22"/>
    <p:sldId id="580" r:id="rId23"/>
    <p:sldId id="436" r:id="rId24"/>
    <p:sldId id="307" r:id="rId25"/>
    <p:sldId id="323" r:id="rId26"/>
    <p:sldId id="324" r:id="rId27"/>
    <p:sldId id="325" r:id="rId28"/>
    <p:sldId id="326" r:id="rId29"/>
    <p:sldId id="327" r:id="rId30"/>
    <p:sldId id="574" r:id="rId31"/>
    <p:sldId id="329" r:id="rId32"/>
    <p:sldId id="330" r:id="rId33"/>
    <p:sldId id="331" r:id="rId34"/>
    <p:sldId id="332" r:id="rId35"/>
    <p:sldId id="333" r:id="rId36"/>
    <p:sldId id="583" r:id="rId37"/>
    <p:sldId id="584" r:id="rId38"/>
    <p:sldId id="585" r:id="rId39"/>
    <p:sldId id="586" r:id="rId40"/>
    <p:sldId id="587" r:id="rId41"/>
    <p:sldId id="588" r:id="rId42"/>
    <p:sldId id="589" r:id="rId43"/>
    <p:sldId id="590" r:id="rId44"/>
    <p:sldId id="591" r:id="rId45"/>
    <p:sldId id="592" r:id="rId46"/>
    <p:sldId id="593" r:id="rId47"/>
    <p:sldId id="594" r:id="rId48"/>
    <p:sldId id="595" r:id="rId49"/>
    <p:sldId id="596" r:id="rId50"/>
    <p:sldId id="597" r:id="rId51"/>
    <p:sldId id="598" r:id="rId52"/>
    <p:sldId id="599" r:id="rId53"/>
    <p:sldId id="600" r:id="rId54"/>
    <p:sldId id="601" r:id="rId55"/>
    <p:sldId id="602" r:id="rId56"/>
    <p:sldId id="603" r:id="rId57"/>
    <p:sldId id="604" r:id="rId58"/>
    <p:sldId id="605" r:id="rId59"/>
    <p:sldId id="606" r:id="rId60"/>
    <p:sldId id="607" r:id="rId61"/>
    <p:sldId id="608" r:id="rId62"/>
    <p:sldId id="609" r:id="rId63"/>
    <p:sldId id="610" r:id="rId64"/>
    <p:sldId id="611" r:id="rId65"/>
    <p:sldId id="612" r:id="rId66"/>
    <p:sldId id="613" r:id="rId67"/>
    <p:sldId id="614" r:id="rId68"/>
    <p:sldId id="615" r:id="rId69"/>
    <p:sldId id="616" r:id="rId70"/>
    <p:sldId id="617" r:id="rId71"/>
    <p:sldId id="618" r:id="rId72"/>
    <p:sldId id="619" r:id="rId73"/>
    <p:sldId id="620" r:id="rId74"/>
    <p:sldId id="621" r:id="rId75"/>
    <p:sldId id="622" r:id="rId76"/>
    <p:sldId id="623" r:id="rId77"/>
    <p:sldId id="624" r:id="rId78"/>
    <p:sldId id="625" r:id="rId79"/>
    <p:sldId id="638" r:id="rId80"/>
    <p:sldId id="626" r:id="rId81"/>
    <p:sldId id="636" r:id="rId82"/>
    <p:sldId id="633" r:id="rId83"/>
    <p:sldId id="634" r:id="rId84"/>
    <p:sldId id="635" r:id="rId85"/>
    <p:sldId id="629" r:id="rId86"/>
    <p:sldId id="627" r:id="rId87"/>
    <p:sldId id="628" r:id="rId88"/>
    <p:sldId id="631" r:id="rId89"/>
    <p:sldId id="637" r:id="rId90"/>
    <p:sldId id="632" r:id="rId9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3" autoAdjust="0"/>
    <p:restoredTop sz="74202" autoAdjust="0"/>
  </p:normalViewPr>
  <p:slideViewPr>
    <p:cSldViewPr snapToObjects="1">
      <p:cViewPr varScale="1">
        <p:scale>
          <a:sx n="50" d="100"/>
          <a:sy n="50" d="100"/>
        </p:scale>
        <p:origin x="188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2028428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2167139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Doping_(Semiconductors)"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ki/Electron" TargetMode="External"/><Relationship Id="rId5" Type="http://schemas.openxmlformats.org/officeDocument/2006/relationships/hyperlink" Target="http://en.wikipedia.org/wiki/Charge_carrier" TargetMode="External"/><Relationship Id="rId4" Type="http://schemas.openxmlformats.org/officeDocument/2006/relationships/hyperlink" Target="http://en.wikipedia.org/wiki/Semiconduct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r>
              <a:rPr lang="en-US" altLang="zh-CN" dirty="0"/>
              <a:t>3</a:t>
            </a:r>
            <a:r>
              <a:rPr lang="zh-CN" altLang="en-US" dirty="0"/>
              <a:t>节课</a:t>
            </a:r>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dirty="0"/>
          </a:p>
        </p:txBody>
      </p:sp>
    </p:spTree>
    <p:extLst>
      <p:ext uri="{BB962C8B-B14F-4D97-AF65-F5344CB8AC3E}">
        <p14:creationId xmlns:p14="http://schemas.microsoft.com/office/powerpoint/2010/main" val="862419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10</a:t>
            </a:fld>
            <a:endParaRPr lang="en-US" altLang="zh-CN"/>
          </a:p>
        </p:txBody>
      </p:sp>
    </p:spTree>
    <p:extLst>
      <p:ext uri="{BB962C8B-B14F-4D97-AF65-F5344CB8AC3E}">
        <p14:creationId xmlns:p14="http://schemas.microsoft.com/office/powerpoint/2010/main" val="422327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xfrm>
            <a:off x="992188" y="768350"/>
            <a:ext cx="5114925" cy="3836988"/>
          </a:xfrm>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a typeface="宋体" charset="-122"/>
              </a:rPr>
              <a:t>exclusice OR XOR</a:t>
            </a:r>
            <a:endParaRPr lang="zh-CN" altLang="en-US">
              <a:ea typeface="宋体" charset="-122"/>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57297864-D1B4-4D4F-B908-F7A64CF47C77}" type="slidenum">
              <a:rPr lang="en-US" altLang="zh-CN" smtClean="0"/>
              <a:pPr eaLnBrk="1" hangingPunct="1"/>
              <a:t>11</a:t>
            </a:fld>
            <a:endParaRPr lang="en-US" altLang="zh-CN"/>
          </a:p>
        </p:txBody>
      </p:sp>
    </p:spTree>
    <p:extLst>
      <p:ext uri="{BB962C8B-B14F-4D97-AF65-F5344CB8AC3E}">
        <p14:creationId xmlns:p14="http://schemas.microsoft.com/office/powerpoint/2010/main" val="1212096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逻辑</a:t>
            </a:r>
            <a:r>
              <a:rPr lang="en-US" altLang="zh-CN" dirty="0"/>
              <a:t>0</a:t>
            </a:r>
            <a:r>
              <a:rPr lang="zh-CN" altLang="en-US" dirty="0"/>
              <a:t>和</a:t>
            </a:r>
            <a:r>
              <a:rPr lang="en-US" altLang="zh-CN" dirty="0"/>
              <a:t>1</a:t>
            </a:r>
            <a:r>
              <a:rPr lang="zh-CN" altLang="en-US" dirty="0"/>
              <a:t>之间的变化不是立即变化，输出对输入变化的响应会有一点延迟。</a:t>
            </a:r>
            <a:endParaRPr lang="en-US" altLang="zh-CN" dirty="0"/>
          </a:p>
          <a:p>
            <a:r>
              <a:rPr lang="zh-CN" altLang="en-US" dirty="0"/>
              <a:t>忽略模拟定时特性</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1139307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13</a:t>
            </a:fld>
            <a:endParaRPr lang="en-US" altLang="zh-CN"/>
          </a:p>
        </p:txBody>
      </p:sp>
    </p:spTree>
    <p:extLst>
      <p:ext uri="{BB962C8B-B14F-4D97-AF65-F5344CB8AC3E}">
        <p14:creationId xmlns:p14="http://schemas.microsoft.com/office/powerpoint/2010/main" val="3654992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14</a:t>
            </a:fld>
            <a:endParaRPr lang="en-US" altLang="zh-CN"/>
          </a:p>
        </p:txBody>
      </p:sp>
    </p:spTree>
    <p:extLst>
      <p:ext uri="{BB962C8B-B14F-4D97-AF65-F5344CB8AC3E}">
        <p14:creationId xmlns:p14="http://schemas.microsoft.com/office/powerpoint/2010/main" val="527819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20</a:t>
            </a:r>
            <a:r>
              <a:rPr lang="zh-CN" altLang="en-US" sz="1200" dirty="0"/>
              <a:t>世纪</a:t>
            </a:r>
            <a:r>
              <a:rPr lang="en-US" altLang="zh-CN" sz="1200" dirty="0"/>
              <a:t>30</a:t>
            </a:r>
            <a:r>
              <a:rPr lang="zh-CN" altLang="en-US" sz="1200" dirty="0"/>
              <a:t>年代，贝尔实验室第一部二进制加法器</a:t>
            </a:r>
            <a:r>
              <a:rPr lang="en-US" altLang="zh-CN" sz="1200" dirty="0"/>
              <a:t>(1937)</a:t>
            </a:r>
            <a:r>
              <a:rPr lang="zh-CN" altLang="en-US" sz="1200" dirty="0"/>
              <a:t>和后来的复数运算器</a:t>
            </a:r>
            <a:r>
              <a:rPr lang="en-US" altLang="zh-CN" sz="1200" dirty="0"/>
              <a:t>(1940)</a:t>
            </a:r>
            <a:r>
              <a:rPr lang="zh-CN" altLang="en-US" sz="1200" dirty="0"/>
              <a:t>，采用继电器逻辑（</a:t>
            </a:r>
            <a:r>
              <a:rPr lang="en-US" altLang="zh-CN" sz="1200" dirty="0"/>
              <a:t>Relay Logic</a:t>
            </a:r>
            <a:r>
              <a:rPr lang="zh-CN" altLang="en-US" sz="1200" dirty="0"/>
              <a:t>）</a:t>
            </a:r>
          </a:p>
          <a:p>
            <a:r>
              <a:rPr lang="en-US" altLang="zh-CN" dirty="0">
                <a:ea typeface="宋体" charset="-122"/>
              </a:rPr>
              <a:t>MOSFET idea:</a:t>
            </a:r>
          </a:p>
          <a:p>
            <a:pPr lvl="1"/>
            <a:r>
              <a:rPr lang="en-US" altLang="zh-CN" dirty="0">
                <a:ea typeface="宋体" charset="-122"/>
              </a:rPr>
              <a:t>J. </a:t>
            </a:r>
            <a:r>
              <a:rPr lang="en-US" altLang="zh-CN" dirty="0" err="1">
                <a:ea typeface="宋体" charset="-122"/>
              </a:rPr>
              <a:t>Lilienfeld</a:t>
            </a:r>
            <a:r>
              <a:rPr lang="en-US" altLang="zh-CN" dirty="0">
                <a:ea typeface="宋体" charset="-122"/>
              </a:rPr>
              <a:t> 1925</a:t>
            </a:r>
          </a:p>
          <a:p>
            <a:pPr lvl="1"/>
            <a:r>
              <a:rPr lang="en-US" altLang="zh-CN" dirty="0">
                <a:ea typeface="宋体" charset="-122"/>
              </a:rPr>
              <a:t>O. </a:t>
            </a:r>
            <a:r>
              <a:rPr lang="en-US" altLang="zh-CN" dirty="0" err="1">
                <a:ea typeface="宋体" charset="-122"/>
              </a:rPr>
              <a:t>Heil</a:t>
            </a:r>
            <a:r>
              <a:rPr lang="en-US" altLang="zh-CN" dirty="0">
                <a:ea typeface="宋体" charset="-122"/>
              </a:rPr>
              <a:t> 1935</a:t>
            </a:r>
          </a:p>
          <a:p>
            <a:r>
              <a:rPr lang="en-US" altLang="zh-CN" dirty="0">
                <a:ea typeface="宋体" charset="-122"/>
              </a:rPr>
              <a:t>Experiments in early </a:t>
            </a:r>
            <a:r>
              <a:rPr lang="en-US" altLang="zh-CN" i="1" dirty="0">
                <a:ea typeface="宋体" charset="-122"/>
              </a:rPr>
              <a:t>Field-Effect Transistor</a:t>
            </a:r>
            <a:r>
              <a:rPr lang="en-US" altLang="zh-CN" dirty="0">
                <a:ea typeface="宋体" charset="-122"/>
              </a:rPr>
              <a:t> (FET) failed due to material problems</a:t>
            </a:r>
          </a:p>
          <a:p>
            <a:pPr lvl="1"/>
            <a:r>
              <a:rPr lang="en-US" altLang="zh-CN" dirty="0">
                <a:ea typeface="宋体" charset="-122"/>
              </a:rPr>
              <a:t>Led to invention of Bipolar transistor at Bell Telephone Laboratories in 1947 by Shockley, </a:t>
            </a:r>
            <a:r>
              <a:rPr lang="en-US" altLang="zh-CN" dirty="0" err="1">
                <a:ea typeface="宋体" charset="-122"/>
              </a:rPr>
              <a:t>Brittain</a:t>
            </a:r>
            <a:r>
              <a:rPr lang="en-US" altLang="zh-CN" dirty="0">
                <a:ea typeface="宋体" charset="-122"/>
              </a:rPr>
              <a:t>, and Bardeen – 1956 Nobel Prize in Physics</a:t>
            </a:r>
          </a:p>
          <a:p>
            <a:pPr lvl="1"/>
            <a:endParaRPr lang="en-US" altLang="zh-CN" dirty="0">
              <a:ea typeface="宋体" charset="-122"/>
            </a:endParaRPr>
          </a:p>
          <a:p>
            <a:r>
              <a:rPr lang="en-US" altLang="zh-CN" dirty="0">
                <a:ea typeface="宋体" charset="-122"/>
              </a:rPr>
              <a:t>Key Patents:</a:t>
            </a:r>
          </a:p>
          <a:p>
            <a:pPr lvl="1"/>
            <a:r>
              <a:rPr lang="en-US" altLang="zh-CN" dirty="0">
                <a:ea typeface="宋体" charset="-122"/>
              </a:rPr>
              <a:t>P.K. Weimer – Radio Corporation of America (RCA) 1962 – CMOS Flip-Flop Implementation</a:t>
            </a:r>
          </a:p>
          <a:p>
            <a:pPr lvl="1"/>
            <a:r>
              <a:rPr lang="en-US" altLang="zh-CN" dirty="0">
                <a:ea typeface="宋体" charset="-122"/>
              </a:rPr>
              <a:t>Frank </a:t>
            </a:r>
            <a:r>
              <a:rPr lang="en-US" altLang="zh-CN" dirty="0" err="1">
                <a:ea typeface="宋体" charset="-122"/>
              </a:rPr>
              <a:t>Wanlass</a:t>
            </a:r>
            <a:r>
              <a:rPr lang="en-US" altLang="zh-CN" dirty="0">
                <a:ea typeface="宋体" charset="-122"/>
              </a:rPr>
              <a:t> – Fairchild 1963 – CMOS Logic Gates</a:t>
            </a:r>
          </a:p>
          <a:p>
            <a:pPr lvl="1"/>
            <a:endParaRPr lang="en-US" altLang="zh-CN" dirty="0">
              <a:ea typeface="宋体" charset="-122"/>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Two types of MOS transistors</a:t>
            </a:r>
          </a:p>
          <a:p>
            <a:pPr lvl="1"/>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3412756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t>Logic Family : A collection of different IC</a:t>
            </a:r>
            <a:r>
              <a:rPr lang="en-US" altLang="zh-CN" sz="1200" dirty="0">
                <a:latin typeface="Arial"/>
              </a:rPr>
              <a:t>’</a:t>
            </a:r>
            <a:r>
              <a:rPr lang="en-US" altLang="zh-CN" sz="1200" dirty="0"/>
              <a:t>s that have similar circuit characteristics</a:t>
            </a:r>
          </a:p>
          <a:p>
            <a:r>
              <a:rPr lang="en-US" altLang="zh-CN" sz="1200" dirty="0"/>
              <a:t>The circuit design of the basic gate of each logic family is  the same</a:t>
            </a:r>
          </a:p>
          <a:p>
            <a:r>
              <a:rPr lang="en-US" altLang="zh-CN" sz="1200" dirty="0"/>
              <a:t>The most important parameters for evaluating and comparing logic families are :   </a:t>
            </a:r>
            <a:br>
              <a:rPr lang="en-US" altLang="zh-CN" sz="1200" dirty="0"/>
            </a:br>
            <a:r>
              <a:rPr lang="en-US" altLang="zh-CN" sz="1200" dirty="0"/>
              <a:t>- Logic Levels</a:t>
            </a:r>
            <a:br>
              <a:rPr lang="en-US" altLang="zh-CN" sz="1200" dirty="0"/>
            </a:br>
            <a:r>
              <a:rPr lang="en-US" altLang="zh-CN" sz="1200" dirty="0"/>
              <a:t>- Power Dissipation  </a:t>
            </a:r>
            <a:br>
              <a:rPr lang="en-US" altLang="zh-CN" sz="1200" dirty="0"/>
            </a:br>
            <a:r>
              <a:rPr lang="en-US" altLang="zh-CN" sz="1200" dirty="0"/>
              <a:t>- Propagation delay  </a:t>
            </a:r>
            <a:br>
              <a:rPr lang="en-US" altLang="zh-CN" sz="1200" dirty="0"/>
            </a:br>
            <a:r>
              <a:rPr lang="en-US" altLang="zh-CN" sz="1200" dirty="0"/>
              <a:t>- Noise margin </a:t>
            </a:r>
            <a:br>
              <a:rPr lang="en-US" altLang="zh-CN" sz="1200" dirty="0"/>
            </a:br>
            <a:r>
              <a:rPr lang="en-US" altLang="zh-CN" sz="1200" dirty="0"/>
              <a:t>- Fan-out( loading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16</a:t>
            </a:fld>
            <a:endParaRPr lang="en-US" altLang="zh-CN"/>
          </a:p>
        </p:txBody>
      </p:sp>
    </p:spTree>
    <p:extLst>
      <p:ext uri="{BB962C8B-B14F-4D97-AF65-F5344CB8AC3E}">
        <p14:creationId xmlns:p14="http://schemas.microsoft.com/office/powerpoint/2010/main" val="97458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17</a:t>
            </a:fld>
            <a:endParaRPr lang="en-US" altLang="zh-CN"/>
          </a:p>
        </p:txBody>
      </p:sp>
    </p:spTree>
    <p:extLst>
      <p:ext uri="{BB962C8B-B14F-4D97-AF65-F5344CB8AC3E}">
        <p14:creationId xmlns:p14="http://schemas.microsoft.com/office/powerpoint/2010/main" val="3667588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18</a:t>
            </a:fld>
            <a:endParaRPr lang="en-US" altLang="zh-CN"/>
          </a:p>
        </p:txBody>
      </p:sp>
    </p:spTree>
    <p:extLst>
      <p:ext uri="{BB962C8B-B14F-4D97-AF65-F5344CB8AC3E}">
        <p14:creationId xmlns:p14="http://schemas.microsoft.com/office/powerpoint/2010/main" val="37727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BC1DFF68-2F30-48F2-91D2-66D1B0C2CDE4}" type="slidenum">
              <a:rPr lang="en-US" altLang="zh-CN" smtClean="0">
                <a:ea typeface="宋体" charset="-122"/>
              </a:rPr>
              <a:pPr/>
              <a:t>19</a:t>
            </a:fld>
            <a:endParaRPr lang="en-US" altLang="zh-CN">
              <a:ea typeface="宋体" charset="-122"/>
            </a:endParaRPr>
          </a:p>
        </p:txBody>
      </p:sp>
      <p:sp>
        <p:nvSpPr>
          <p:cNvPr id="49155" name="Rectangle 2"/>
          <p:cNvSpPr>
            <a:spLocks noGrp="1" noRot="1" noChangeAspect="1" noChangeArrowheads="1" noTextEdit="1"/>
          </p:cNvSpPr>
          <p:nvPr>
            <p:ph type="sldImg"/>
          </p:nvPr>
        </p:nvSpPr>
        <p:spPr>
          <a:xfrm>
            <a:off x="992188" y="768350"/>
            <a:ext cx="5114925" cy="3836988"/>
          </a:xfrm>
          <a:ln/>
        </p:spPr>
      </p:sp>
      <p:sp>
        <p:nvSpPr>
          <p:cNvPr id="49156" name="Rectangle 3"/>
          <p:cNvSpPr>
            <a:spLocks noGrp="1" noChangeArrowheads="1"/>
          </p:cNvSpPr>
          <p:nvPr>
            <p:ph type="body" idx="1"/>
          </p:nvPr>
        </p:nvSpPr>
        <p:spPr>
          <a:noFill/>
          <a:ln/>
        </p:spPr>
        <p:txBody>
          <a:bodyPr/>
          <a:lstStyle/>
          <a:p>
            <a:pPr eaLnBrk="1" hangingPunct="1"/>
            <a:r>
              <a:rPr lang="en-US" altLang="zh-CN" dirty="0">
                <a:ea typeface="宋体" charset="-122"/>
              </a:rPr>
              <a:t>N</a:t>
            </a:r>
            <a:r>
              <a:rPr lang="zh-CN" altLang="en-US" dirty="0">
                <a:ea typeface="宋体" charset="-122"/>
              </a:rPr>
              <a:t>沟道的</a:t>
            </a:r>
            <a:r>
              <a:rPr lang="en-US" altLang="zh-CN" dirty="0">
                <a:ea typeface="宋体" charset="-122"/>
              </a:rPr>
              <a:t>MOS</a:t>
            </a:r>
            <a:r>
              <a:rPr lang="zh-CN" altLang="en-US" dirty="0">
                <a:ea typeface="宋体" charset="-122"/>
              </a:rPr>
              <a:t>晶体管如图所示。</a:t>
            </a:r>
            <a:r>
              <a:rPr lang="en-US" altLang="zh-CN" dirty="0">
                <a:ea typeface="宋体" charset="-122"/>
              </a:rPr>
              <a:t>MOS</a:t>
            </a:r>
            <a:r>
              <a:rPr lang="zh-CN" altLang="en-US" dirty="0">
                <a:ea typeface="宋体" charset="-122"/>
              </a:rPr>
              <a:t>晶体管有三个接线点（三个电极），即源极、栅极和漏极。栅极通常是一层金属，或者多晶硅，源极和通道之间有一层很薄的二氧化硅绝缘层。 当栅极和源极之间加上正向电压的时候，栅极和沟道之间的电场穿透氧化物，在通道中产生一个反转沟道，这个沟道和源极漏极的特性一致，因此，形成一层导电层，使漏极和源极之间产生电流。改变栅极和源极之间的电压，可以改变该沟道的导电特性，从而改变漏极和源极之间电流的大小。</a:t>
            </a:r>
          </a:p>
          <a:p>
            <a:pPr eaLnBrk="1" hangingPunct="1"/>
            <a:r>
              <a:rPr lang="en-US" altLang="zh-CN" dirty="0">
                <a:ea typeface="宋体" charset="-122"/>
              </a:rPr>
              <a:t>To show the switching feature of MOS transistor, take NMOS for example. As shown in Figure 24,assume now that a positive voltage is applied to the gate (with respect to the source).The gate and substrate form the plates of a capacitor with the gate oxide as the dielectric. The positive gate voltage causes positive charge to accumulate on the gate electrode and negative charge on the substrate side. Hence, a depletion region is formed below the gate.</a:t>
            </a:r>
          </a:p>
          <a:p>
            <a:pPr eaLnBrk="1" hangingPunct="1"/>
            <a:r>
              <a:rPr lang="en-US" altLang="zh-CN" dirty="0">
                <a:ea typeface="宋体" charset="-122"/>
              </a:rPr>
              <a:t>As the gate voltage increases, the potential at the surface at some point reaches a critical value, where the semiconductor surface inverts to n-type material that is known strong inversion phenomenon.</a:t>
            </a:r>
          </a:p>
          <a:p>
            <a:pPr eaLnBrk="1" hangingPunct="1"/>
            <a:r>
              <a:rPr lang="en-US" altLang="zh-CN" dirty="0">
                <a:ea typeface="宋体" charset="-122"/>
              </a:rPr>
              <a:t>Further increases in the gate voltage result in additional electrons in the thin inversion layer directly under the oxide. These are drawn from the heavily doped n+ source region. Hence, a continue n-type channel is formed between the source and drain region.  </a:t>
            </a:r>
          </a:p>
          <a:p>
            <a:pPr eaLnBrk="1" hangingPunct="1"/>
            <a:endParaRPr lang="en-US" altLang="zh-CN" dirty="0">
              <a:ea typeface="宋体" charset="-122"/>
            </a:endParaRPr>
          </a:p>
          <a:p>
            <a:pPr eaLnBrk="1" hangingPunct="1"/>
            <a:r>
              <a:rPr lang="en-US" altLang="zh-CN" dirty="0">
                <a:ea typeface="宋体" charset="-122"/>
              </a:rPr>
              <a:t>An </a:t>
            </a:r>
            <a:r>
              <a:rPr lang="en-US" altLang="zh-CN" b="1" dirty="0">
                <a:ea typeface="宋体" charset="-122"/>
              </a:rPr>
              <a:t>N-type semiconductor</a:t>
            </a:r>
            <a:r>
              <a:rPr lang="en-US" altLang="zh-CN" dirty="0">
                <a:ea typeface="宋体" charset="-122"/>
              </a:rPr>
              <a:t> is obtained by carrying out a process of </a:t>
            </a:r>
            <a:r>
              <a:rPr lang="en-US" altLang="zh-CN" dirty="0">
                <a:ea typeface="宋体" charset="-122"/>
                <a:hlinkClick r:id="rId3" tooltip="Doping (Semiconductors)"/>
              </a:rPr>
              <a:t>doping</a:t>
            </a:r>
            <a:r>
              <a:rPr lang="en-US" altLang="zh-CN" dirty="0">
                <a:ea typeface="宋体" charset="-122"/>
              </a:rPr>
              <a:t>, that is adding a certain type of atoms to the </a:t>
            </a:r>
            <a:r>
              <a:rPr lang="en-US" altLang="zh-CN" dirty="0">
                <a:ea typeface="宋体" charset="-122"/>
                <a:hlinkClick r:id="rId4" tooltip="Semiconductor"/>
              </a:rPr>
              <a:t>semiconductor</a:t>
            </a:r>
            <a:r>
              <a:rPr lang="en-US" altLang="zh-CN" dirty="0">
                <a:ea typeface="宋体" charset="-122"/>
              </a:rPr>
              <a:t> in order to increase the number of free (in this case negative) </a:t>
            </a:r>
            <a:r>
              <a:rPr lang="en-US" altLang="zh-CN" dirty="0">
                <a:ea typeface="宋体" charset="-122"/>
                <a:hlinkClick r:id="rId5" tooltip="Charge carrier"/>
              </a:rPr>
              <a:t>charge carriers</a:t>
            </a:r>
            <a:r>
              <a:rPr lang="en-US" altLang="zh-CN" dirty="0">
                <a:ea typeface="宋体" charset="-122"/>
              </a:rPr>
              <a:t>.</a:t>
            </a:r>
          </a:p>
          <a:p>
            <a:pPr eaLnBrk="1" hangingPunct="1"/>
            <a:r>
              <a:rPr lang="en-US" altLang="zh-CN" dirty="0">
                <a:ea typeface="宋体" charset="-122"/>
              </a:rPr>
              <a:t>When the doping material is added, it gives away (donates) weakly-bound outer </a:t>
            </a:r>
            <a:r>
              <a:rPr lang="en-US" altLang="zh-CN" dirty="0">
                <a:ea typeface="宋体" charset="-122"/>
                <a:hlinkClick r:id="rId6" tooltip="Electron"/>
              </a:rPr>
              <a:t>electrons</a:t>
            </a:r>
            <a:r>
              <a:rPr lang="en-US" altLang="zh-CN" dirty="0">
                <a:ea typeface="宋体" charset="-122"/>
              </a:rPr>
              <a:t> to the semiconductor atoms. This type of doping agent is also known as </a:t>
            </a:r>
            <a:r>
              <a:rPr lang="en-US" altLang="zh-CN" i="1" dirty="0">
                <a:ea typeface="宋体" charset="-122"/>
              </a:rPr>
              <a:t>donor material</a:t>
            </a:r>
            <a:r>
              <a:rPr lang="en-US" altLang="zh-CN" dirty="0">
                <a:ea typeface="宋体" charset="-122"/>
              </a:rPr>
              <a:t> since it gives away some of its electrons.</a:t>
            </a:r>
          </a:p>
        </p:txBody>
      </p:sp>
    </p:spTree>
    <p:extLst>
      <p:ext uri="{BB962C8B-B14F-4D97-AF65-F5344CB8AC3E}">
        <p14:creationId xmlns:p14="http://schemas.microsoft.com/office/powerpoint/2010/main" val="1344105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7171A29-9800-49CD-911A-68BDE0588A39}" type="slidenum">
              <a:rPr lang="en-US" altLang="zh-CN" smtClean="0"/>
              <a:pPr/>
              <a:t>2</a:t>
            </a:fld>
            <a:endParaRPr lang="en-US" altLang="zh-CN" dirty="0"/>
          </a:p>
        </p:txBody>
      </p:sp>
      <p:sp>
        <p:nvSpPr>
          <p:cNvPr id="16387" name="Rectangle 2"/>
          <p:cNvSpPr>
            <a:spLocks noGrp="1" noRot="1" noChangeAspect="1" noTextEdit="1"/>
          </p:cNvSpPr>
          <p:nvPr>
            <p:ph type="sldImg"/>
          </p:nvPr>
        </p:nvSpPr>
        <p:spPr>
          <a:xfrm>
            <a:off x="992188" y="768350"/>
            <a:ext cx="5114925" cy="3836988"/>
          </a:xfrm>
          <a:ln/>
        </p:spPr>
      </p:sp>
      <p:sp>
        <p:nvSpPr>
          <p:cNvPr id="16388" name="Rectangle 3"/>
          <p:cNvSpPr>
            <a:spLocks noGrp="1"/>
          </p:cNvSpPr>
          <p:nvPr>
            <p:ph type="body" idx="1"/>
          </p:nvPr>
        </p:nvSpPr>
        <p:spPr>
          <a:noFill/>
          <a:ln/>
        </p:spPr>
        <p:txBody>
          <a:bodyPr/>
          <a:lstStyle/>
          <a:p>
            <a:r>
              <a:rPr lang="zh-CN" altLang="zh-CN" sz="1200" kern="1200" dirty="0">
                <a:solidFill>
                  <a:schemeClr val="tx1"/>
                </a:solidFill>
                <a:effectLst/>
                <a:latin typeface="Arial" charset="0"/>
                <a:ea typeface="宋体" pitchFamily="2" charset="-122"/>
                <a:cs typeface="+mn-cs"/>
              </a:rPr>
              <a:t>逻辑门电路：与、或、非，与非门、或非门、异或门</a:t>
            </a:r>
          </a:p>
          <a:p>
            <a:r>
              <a:rPr lang="en-US" altLang="zh-CN" sz="1200" kern="1200" dirty="0">
                <a:solidFill>
                  <a:schemeClr val="tx1"/>
                </a:solidFill>
                <a:effectLst/>
                <a:latin typeface="Arial" charset="0"/>
                <a:ea typeface="宋体" pitchFamily="2" charset="-122"/>
                <a:cs typeface="+mn-cs"/>
              </a:rPr>
              <a:t>CMOS</a:t>
            </a:r>
            <a:r>
              <a:rPr lang="zh-CN" altLang="zh-CN" sz="1200" kern="1200" dirty="0">
                <a:solidFill>
                  <a:schemeClr val="tx1"/>
                </a:solidFill>
                <a:effectLst/>
                <a:latin typeface="Arial" charset="0"/>
                <a:ea typeface="宋体" pitchFamily="2" charset="-122"/>
                <a:cs typeface="+mn-cs"/>
              </a:rPr>
              <a:t>晶体管原理</a:t>
            </a:r>
          </a:p>
          <a:p>
            <a:r>
              <a:rPr lang="zh-CN" altLang="zh-CN" sz="1200" kern="1200" dirty="0">
                <a:solidFill>
                  <a:schemeClr val="tx1"/>
                </a:solidFill>
                <a:effectLst/>
                <a:latin typeface="Arial" charset="0"/>
                <a:ea typeface="宋体" pitchFamily="2" charset="-122"/>
                <a:cs typeface="+mn-cs"/>
              </a:rPr>
              <a:t>门电路电气特性：跃迁、边沿、驱动、时延、三态、开路</a:t>
            </a:r>
            <a:r>
              <a:rPr lang="en-US" altLang="zh-CN" sz="1200" kern="1200" dirty="0">
                <a:solidFill>
                  <a:schemeClr val="tx1"/>
                </a:solidFill>
                <a:effectLst/>
                <a:latin typeface="Arial" charset="0"/>
                <a:ea typeface="宋体" pitchFamily="2" charset="-122"/>
                <a:cs typeface="+mn-cs"/>
              </a:rPr>
              <a:t>/OC</a:t>
            </a:r>
            <a:r>
              <a:rPr lang="zh-CN" altLang="zh-CN" sz="1200" kern="1200">
                <a:solidFill>
                  <a:schemeClr val="tx1"/>
                </a:solidFill>
                <a:effectLst/>
                <a:latin typeface="Arial" charset="0"/>
                <a:ea typeface="宋体" pitchFamily="2" charset="-122"/>
                <a:cs typeface="+mn-cs"/>
              </a:rPr>
              <a:t>等。逻辑电压电平、直流噪声容限、扇出、速度、功耗</a:t>
            </a:r>
          </a:p>
        </p:txBody>
      </p:sp>
    </p:spTree>
    <p:extLst>
      <p:ext uri="{BB962C8B-B14F-4D97-AF65-F5344CB8AC3E}">
        <p14:creationId xmlns:p14="http://schemas.microsoft.com/office/powerpoint/2010/main" val="1023149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latin typeface="Arial" charset="0"/>
              </a:rPr>
              <a:t>阻抗：电阻、电容和电感在电路中对交流电引起的阻碍作用。</a:t>
            </a:r>
            <a:endParaRPr lang="en-US" altLang="zh-CN" dirty="0">
              <a:latin typeface="Arial" charset="0"/>
            </a:endParaRPr>
          </a:p>
          <a:p>
            <a:r>
              <a:rPr lang="en-US" altLang="zh-CN" dirty="0">
                <a:latin typeface="Arial" charset="0"/>
              </a:rPr>
              <a:t>Tips</a:t>
            </a:r>
            <a:r>
              <a:rPr lang="zh-CN" altLang="en-US" dirty="0">
                <a:latin typeface="Arial" charset="0"/>
              </a:rPr>
              <a:t>：栅极和另外两个极之间没有什么联系。但是栅极和源、漏极之间有电容耦合，在高速电路中会产生功耗</a:t>
            </a:r>
            <a:endParaRPr lang="en-US" altLang="zh-CN" dirty="0">
              <a:latin typeface="Arial" charset="0"/>
            </a:endParaRPr>
          </a:p>
          <a:p>
            <a:pPr>
              <a:buFont typeface="Arial" pitchFamily="34" charset="0"/>
              <a:buChar char="•"/>
            </a:pPr>
            <a:r>
              <a:rPr lang="en-US" altLang="zh-CN" sz="1200" dirty="0"/>
              <a:t>MOS</a:t>
            </a:r>
            <a:r>
              <a:rPr lang="zh-CN" altLang="en-US" sz="1200" dirty="0"/>
              <a:t>晶体管的栅极具有非常高的</a:t>
            </a:r>
            <a:r>
              <a:rPr lang="zh-CN" altLang="en-US" sz="1200" dirty="0">
                <a:solidFill>
                  <a:srgbClr val="FF0000"/>
                </a:solidFill>
              </a:rPr>
              <a:t>阻抗</a:t>
            </a:r>
            <a:r>
              <a:rPr lang="zh-CN" altLang="en-US" sz="1200" dirty="0"/>
              <a:t>，栅极电压能够产生电场来增强或降低源</a:t>
            </a:r>
            <a:r>
              <a:rPr lang="en-US" altLang="zh-CN" sz="1200" dirty="0"/>
              <a:t>-</a:t>
            </a:r>
            <a:r>
              <a:rPr lang="zh-CN" altLang="en-US" sz="1200" dirty="0"/>
              <a:t>漏极间的电流。</a:t>
            </a:r>
            <a:endParaRPr lang="en-US" altLang="zh-CN" sz="1200" dirty="0"/>
          </a:p>
          <a:p>
            <a:pPr>
              <a:buFont typeface="Arial" pitchFamily="34" charset="0"/>
              <a:buChar char="•"/>
            </a:pPr>
            <a:r>
              <a:rPr lang="zh-CN" altLang="en-US" sz="1200" dirty="0"/>
              <a:t>栅</a:t>
            </a:r>
            <a:r>
              <a:rPr lang="en-US" altLang="zh-CN" sz="1200" dirty="0"/>
              <a:t>-</a:t>
            </a:r>
            <a:r>
              <a:rPr lang="zh-CN" altLang="en-US" sz="1200" dirty="0"/>
              <a:t>源极间几乎没有电流，栅</a:t>
            </a:r>
            <a:r>
              <a:rPr lang="en-US" altLang="zh-CN" sz="1200" dirty="0"/>
              <a:t>-</a:t>
            </a:r>
            <a:r>
              <a:rPr lang="zh-CN" altLang="en-US" sz="1200" dirty="0"/>
              <a:t>漏极间电阻极高，电流非常小，典型值低于</a:t>
            </a:r>
            <a:r>
              <a:rPr lang="en-US" altLang="zh-CN" sz="1200" dirty="0"/>
              <a:t>1</a:t>
            </a:r>
            <a:r>
              <a:rPr lang="zh-CN" altLang="en-US" sz="1200" dirty="0"/>
              <a:t>微安，称为漏电流。</a:t>
            </a:r>
            <a:endParaRPr lang="en-US" altLang="zh-CN" sz="1200" dirty="0"/>
          </a:p>
          <a:p>
            <a:pPr>
              <a:buFont typeface="Arial" pitchFamily="34" charset="0"/>
              <a:buChar char="•"/>
            </a:pPr>
            <a:r>
              <a:rPr lang="zh-CN" altLang="en-US" sz="1200" dirty="0"/>
              <a:t>栅极和另外两个极之间没有什么联系。但是栅极和源、漏极之间有电容耦合，在高速电路中会产生功耗</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20</a:t>
            </a:fld>
            <a:endParaRPr lang="en-US" altLang="zh-CN"/>
          </a:p>
        </p:txBody>
      </p:sp>
    </p:spTree>
    <p:extLst>
      <p:ext uri="{BB962C8B-B14F-4D97-AF65-F5344CB8AC3E}">
        <p14:creationId xmlns:p14="http://schemas.microsoft.com/office/powerpoint/2010/main" val="3338131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21</a:t>
            </a:fld>
            <a:endParaRPr lang="en-US" altLang="zh-CN"/>
          </a:p>
        </p:txBody>
      </p:sp>
    </p:spTree>
    <p:extLst>
      <p:ext uri="{BB962C8B-B14F-4D97-AF65-F5344CB8AC3E}">
        <p14:creationId xmlns:p14="http://schemas.microsoft.com/office/powerpoint/2010/main" val="3528530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22</a:t>
            </a:fld>
            <a:endParaRPr lang="en-US" altLang="zh-CN"/>
          </a:p>
        </p:txBody>
      </p:sp>
    </p:spTree>
    <p:extLst>
      <p:ext uri="{BB962C8B-B14F-4D97-AF65-F5344CB8AC3E}">
        <p14:creationId xmlns:p14="http://schemas.microsoft.com/office/powerpoint/2010/main" val="3477503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23</a:t>
            </a:fld>
            <a:endParaRPr lang="en-US" altLang="zh-CN"/>
          </a:p>
        </p:txBody>
      </p:sp>
    </p:spTree>
    <p:extLst>
      <p:ext uri="{BB962C8B-B14F-4D97-AF65-F5344CB8AC3E}">
        <p14:creationId xmlns:p14="http://schemas.microsoft.com/office/powerpoint/2010/main" val="3614255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24</a:t>
            </a:fld>
            <a:endParaRPr lang="en-US" altLang="zh-CN"/>
          </a:p>
        </p:txBody>
      </p:sp>
    </p:spTree>
    <p:extLst>
      <p:ext uri="{BB962C8B-B14F-4D97-AF65-F5344CB8AC3E}">
        <p14:creationId xmlns:p14="http://schemas.microsoft.com/office/powerpoint/2010/main" val="218114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3666461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zh-CN" altLang="en-US" sz="1200" dirty="0"/>
              <a:t>输入电压阈值主要由两种晶体管的开关阈值电压决定。</a:t>
            </a:r>
            <a:endParaRPr lang="en-US" altLang="zh-CN" sz="1200" dirty="0"/>
          </a:p>
          <a:p>
            <a:pPr marL="342900" indent="-342900">
              <a:buFont typeface="Arial" panose="020B0604020202020204" pitchFamily="34" charset="0"/>
              <a:buChar char="•"/>
            </a:pPr>
            <a:r>
              <a:rPr lang="en-US" altLang="zh-CN" sz="1200" dirty="0"/>
              <a:t>V</a:t>
            </a:r>
            <a:r>
              <a:rPr lang="en-US" altLang="zh-CN" sz="1200" baseline="-25000" dirty="0"/>
              <a:t>IN</a:t>
            </a:r>
            <a:r>
              <a:rPr lang="zh-CN" altLang="en-US" sz="1200" dirty="0"/>
              <a:t>由</a:t>
            </a:r>
            <a:r>
              <a:rPr lang="en-US" altLang="zh-CN" sz="1200" dirty="0"/>
              <a:t>0V</a:t>
            </a:r>
            <a:r>
              <a:rPr lang="zh-CN" altLang="en-US" sz="1200" dirty="0"/>
              <a:t>向</a:t>
            </a:r>
            <a:r>
              <a:rPr lang="en-US" altLang="zh-CN" sz="1200" dirty="0" err="1"/>
              <a:t>Vcc</a:t>
            </a:r>
            <a:r>
              <a:rPr lang="zh-CN" altLang="en-US" sz="1200" dirty="0"/>
              <a:t>逐渐增大，</a:t>
            </a:r>
            <a:r>
              <a:rPr lang="en-US" altLang="zh-CN" sz="1200" dirty="0" err="1"/>
              <a:t>pMOS</a:t>
            </a:r>
            <a:r>
              <a:rPr lang="zh-CN" altLang="en-US" sz="1200" dirty="0"/>
              <a:t>由导通转换成截止状态，触发截止状态时的输入电压称为</a:t>
            </a:r>
            <a:r>
              <a:rPr lang="en-US" altLang="zh-CN" sz="1200" dirty="0" err="1"/>
              <a:t>V</a:t>
            </a:r>
            <a:r>
              <a:rPr lang="en-US" altLang="zh-CN" sz="1200" baseline="-25000" dirty="0" err="1"/>
              <a:t>ILmax</a:t>
            </a:r>
            <a:r>
              <a:rPr lang="zh-CN" altLang="en-US" sz="1200" dirty="0"/>
              <a:t>，输出电压称为</a:t>
            </a:r>
            <a:r>
              <a:rPr lang="en-US" altLang="zh-CN" sz="1200" dirty="0" err="1"/>
              <a:t>V</a:t>
            </a:r>
            <a:r>
              <a:rPr lang="en-US" altLang="zh-CN" sz="1200" baseline="-25000" dirty="0" err="1"/>
              <a:t>OHmin</a:t>
            </a:r>
            <a:r>
              <a:rPr lang="zh-CN" altLang="en-US" sz="1200" dirty="0"/>
              <a:t>。</a:t>
            </a:r>
            <a:r>
              <a:rPr lang="en-US" altLang="zh-CN" sz="1200" dirty="0"/>
              <a:t>VIN</a:t>
            </a:r>
            <a:r>
              <a:rPr lang="zh-CN" altLang="en-US" sz="1200" dirty="0"/>
              <a:t>继续增加，当</a:t>
            </a:r>
            <a:r>
              <a:rPr lang="en-US" altLang="zh-CN" sz="1200" dirty="0" err="1"/>
              <a:t>nMOS</a:t>
            </a:r>
            <a:r>
              <a:rPr lang="zh-CN" altLang="en-US" sz="1200" dirty="0"/>
              <a:t>管导通时，输入电压称为</a:t>
            </a:r>
            <a:r>
              <a:rPr lang="en-US" altLang="zh-CN" sz="1200" dirty="0" err="1"/>
              <a:t>V</a:t>
            </a:r>
            <a:r>
              <a:rPr lang="en-US" altLang="zh-CN" sz="1200" baseline="-25000" dirty="0" err="1"/>
              <a:t>IHmin</a:t>
            </a:r>
            <a:r>
              <a:rPr lang="zh-CN" altLang="en-US" sz="1200" dirty="0"/>
              <a:t>，输出电压称为</a:t>
            </a:r>
            <a:r>
              <a:rPr lang="en-US" altLang="zh-CN" sz="1200" dirty="0" err="1"/>
              <a:t>V</a:t>
            </a:r>
            <a:r>
              <a:rPr lang="en-US" altLang="zh-CN" sz="1200" baseline="-25000" dirty="0" err="1"/>
              <a:t>OLmax</a:t>
            </a:r>
            <a:r>
              <a:rPr lang="zh-CN" altLang="en-US" sz="1200" dirty="0"/>
              <a:t>。</a:t>
            </a:r>
            <a:endParaRPr lang="en-US" altLang="zh-CN" sz="1200"/>
          </a:p>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24770712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27</a:t>
            </a:fld>
            <a:endParaRPr lang="en-US" altLang="zh-CN"/>
          </a:p>
        </p:txBody>
      </p:sp>
    </p:spTree>
    <p:extLst>
      <p:ext uri="{BB962C8B-B14F-4D97-AF65-F5344CB8AC3E}">
        <p14:creationId xmlns:p14="http://schemas.microsoft.com/office/powerpoint/2010/main" val="1197372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28</a:t>
            </a:fld>
            <a:endParaRPr lang="en-US" altLang="zh-CN"/>
          </a:p>
        </p:txBody>
      </p:sp>
    </p:spTree>
    <p:extLst>
      <p:ext uri="{BB962C8B-B14F-4D97-AF65-F5344CB8AC3E}">
        <p14:creationId xmlns:p14="http://schemas.microsoft.com/office/powerpoint/2010/main" val="15914273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29</a:t>
            </a:fld>
            <a:endParaRPr lang="en-US" altLang="zh-CN"/>
          </a:p>
        </p:txBody>
      </p:sp>
    </p:spTree>
    <p:extLst>
      <p:ext uri="{BB962C8B-B14F-4D97-AF65-F5344CB8AC3E}">
        <p14:creationId xmlns:p14="http://schemas.microsoft.com/office/powerpoint/2010/main" val="1744961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The HIGH range typically corresponds to binary 1 and LOW range to binary 0. The threshold region is a range of voltages</a:t>
            </a:r>
          </a:p>
          <a:p>
            <a:r>
              <a:rPr lang="en-US" altLang="zh-CN" dirty="0"/>
              <a:t>for which the input voltage value cannot be interpreted reliably as either a 0 or a 1.</a:t>
            </a:r>
          </a:p>
          <a:p>
            <a:r>
              <a:rPr lang="zh-CN" altLang="en-US" dirty="0"/>
              <a:t>同一个逻辑电路，在不同的逻辑假定下，其逻辑功能是不同的。</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a:t>
            </a:fld>
            <a:endParaRPr lang="en-US" altLang="zh-CN"/>
          </a:p>
        </p:txBody>
      </p:sp>
    </p:spTree>
    <p:extLst>
      <p:ext uri="{BB962C8B-B14F-4D97-AF65-F5344CB8AC3E}">
        <p14:creationId xmlns:p14="http://schemas.microsoft.com/office/powerpoint/2010/main" val="2700830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30</a:t>
            </a:fld>
            <a:endParaRPr lang="en-US" altLang="zh-CN"/>
          </a:p>
        </p:txBody>
      </p:sp>
    </p:spTree>
    <p:extLst>
      <p:ext uri="{BB962C8B-B14F-4D97-AF65-F5344CB8AC3E}">
        <p14:creationId xmlns:p14="http://schemas.microsoft.com/office/powerpoint/2010/main" val="2959928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31</a:t>
            </a:fld>
            <a:endParaRPr lang="en-US" altLang="zh-CN"/>
          </a:p>
        </p:txBody>
      </p:sp>
    </p:spTree>
    <p:extLst>
      <p:ext uri="{BB962C8B-B14F-4D97-AF65-F5344CB8AC3E}">
        <p14:creationId xmlns:p14="http://schemas.microsoft.com/office/powerpoint/2010/main" val="2097044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与非门比与门速度快。</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32</a:t>
            </a:fld>
            <a:endParaRPr lang="en-US" altLang="zh-CN"/>
          </a:p>
        </p:txBody>
      </p:sp>
    </p:spTree>
    <p:extLst>
      <p:ext uri="{BB962C8B-B14F-4D97-AF65-F5344CB8AC3E}">
        <p14:creationId xmlns:p14="http://schemas.microsoft.com/office/powerpoint/2010/main" val="1314899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a:t>n</a:t>
            </a:r>
            <a:r>
              <a:rPr lang="zh-CN" altLang="en-US" dirty="0"/>
              <a:t>沟道晶体管的导通电阻比</a:t>
            </a:r>
            <a:r>
              <a:rPr lang="en-US" altLang="zh-CN" dirty="0"/>
              <a:t>p</a:t>
            </a:r>
            <a:r>
              <a:rPr lang="zh-CN" altLang="en-US" dirty="0"/>
              <a:t>沟道晶体管的导通电阻要低，</a:t>
            </a:r>
            <a:r>
              <a:rPr lang="en-US" altLang="zh-CN" dirty="0"/>
              <a:t>k</a:t>
            </a:r>
            <a:r>
              <a:rPr lang="zh-CN" altLang="en-US" dirty="0"/>
              <a:t>输入的与非门要比或非门的速度快。</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33</a:t>
            </a:fld>
            <a:endParaRPr lang="en-US" altLang="zh-CN"/>
          </a:p>
        </p:txBody>
      </p:sp>
    </p:spTree>
    <p:extLst>
      <p:ext uri="{BB962C8B-B14F-4D97-AF65-F5344CB8AC3E}">
        <p14:creationId xmlns:p14="http://schemas.microsoft.com/office/powerpoint/2010/main" val="1750610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34</a:t>
            </a:fld>
            <a:endParaRPr lang="en-US" altLang="zh-CN"/>
          </a:p>
        </p:txBody>
      </p:sp>
    </p:spTree>
    <p:extLst>
      <p:ext uri="{BB962C8B-B14F-4D97-AF65-F5344CB8AC3E}">
        <p14:creationId xmlns:p14="http://schemas.microsoft.com/office/powerpoint/2010/main" val="512338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2023764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区分数字系统设计师、架构师的标志</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36</a:t>
            </a:fld>
            <a:endParaRPr lang="en-US" altLang="zh-CN"/>
          </a:p>
        </p:txBody>
      </p:sp>
    </p:spTree>
    <p:extLst>
      <p:ext uri="{BB962C8B-B14F-4D97-AF65-F5344CB8AC3E}">
        <p14:creationId xmlns:p14="http://schemas.microsoft.com/office/powerpoint/2010/main" val="3887273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37</a:t>
            </a:fld>
            <a:endParaRPr lang="en-US" altLang="zh-CN"/>
          </a:p>
        </p:txBody>
      </p:sp>
    </p:spTree>
    <p:extLst>
      <p:ext uri="{BB962C8B-B14F-4D97-AF65-F5344CB8AC3E}">
        <p14:creationId xmlns:p14="http://schemas.microsoft.com/office/powerpoint/2010/main" val="1444380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charset="0"/>
                <a:ea typeface="宋体" pitchFamily="2" charset="-122"/>
                <a:cs typeface="+mn-cs"/>
              </a:rPr>
              <a:t>静态功率与频率无关（</a:t>
            </a:r>
            <a:r>
              <a:rPr lang="en-US" altLang="zh-CN" sz="1200" b="0" i="0" u="none" strike="noStrike" kern="1200" baseline="0" dirty="0">
                <a:solidFill>
                  <a:schemeClr val="tx1"/>
                </a:solidFill>
                <a:latin typeface="Arial" charset="0"/>
                <a:ea typeface="宋体" pitchFamily="2" charset="-122"/>
                <a:cs typeface="+mn-cs"/>
              </a:rPr>
              <a:t>f=1/T</a:t>
            </a:r>
            <a:r>
              <a:rPr lang="zh-CN" altLang="en-US" sz="1200" b="0" i="0" u="none" strike="noStrike" kern="1200" baseline="0" dirty="0">
                <a:solidFill>
                  <a:schemeClr val="tx1"/>
                </a:solidFill>
                <a:latin typeface="Arial" charset="0"/>
                <a:ea typeface="宋体" pitchFamily="2" charset="-122"/>
                <a:cs typeface="+mn-cs"/>
              </a:rPr>
              <a:t>），动态功率与频率以及电源电压</a:t>
            </a:r>
            <a:r>
              <a:rPr lang="en-US" altLang="zh-CN" sz="1200" b="0" i="0" u="none" strike="noStrike" kern="1200" baseline="0" dirty="0" err="1">
                <a:solidFill>
                  <a:schemeClr val="tx1"/>
                </a:solidFill>
                <a:latin typeface="Arial" charset="0"/>
                <a:ea typeface="宋体" pitchFamily="2" charset="-122"/>
                <a:cs typeface="+mn-cs"/>
              </a:rPr>
              <a:t>Vc</a:t>
            </a:r>
            <a:r>
              <a:rPr lang="zh-CN" altLang="en-US" sz="1200" b="0" i="0" u="none" strike="noStrike" kern="1200" baseline="0" dirty="0">
                <a:solidFill>
                  <a:schemeClr val="tx1"/>
                </a:solidFill>
                <a:latin typeface="Arial" charset="0"/>
                <a:ea typeface="宋体" pitchFamily="2" charset="-122"/>
                <a:cs typeface="+mn-cs"/>
              </a:rPr>
              <a:t>成正比。 </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38</a:t>
            </a:fld>
            <a:endParaRPr lang="en-US" altLang="zh-CN"/>
          </a:p>
        </p:txBody>
      </p:sp>
    </p:spTree>
    <p:extLst>
      <p:ext uri="{BB962C8B-B14F-4D97-AF65-F5344CB8AC3E}">
        <p14:creationId xmlns:p14="http://schemas.microsoft.com/office/powerpoint/2010/main" val="2205223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39</a:t>
            </a:fld>
            <a:endParaRPr lang="en-US" altLang="zh-CN"/>
          </a:p>
        </p:txBody>
      </p:sp>
    </p:spTree>
    <p:extLst>
      <p:ext uri="{BB962C8B-B14F-4D97-AF65-F5344CB8AC3E}">
        <p14:creationId xmlns:p14="http://schemas.microsoft.com/office/powerpoint/2010/main" val="25054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9ACC2B-7DDE-43DD-810A-998AAA989F9D}" type="slidenum">
              <a:rPr lang="en-US" altLang="zh-CN"/>
              <a:pPr/>
              <a:t>4</a:t>
            </a:fld>
            <a:endParaRPr lang="en-US" altLang="zh-CN"/>
          </a:p>
        </p:txBody>
      </p:sp>
      <p:sp>
        <p:nvSpPr>
          <p:cNvPr id="230402" name="Rectangle 2"/>
          <p:cNvSpPr>
            <a:spLocks noGrp="1" noRot="1" noChangeAspect="1" noChangeArrowheads="1" noTextEdit="1"/>
          </p:cNvSpPr>
          <p:nvPr>
            <p:ph type="sldImg"/>
          </p:nvPr>
        </p:nvSpPr>
        <p:spPr>
          <a:xfrm>
            <a:off x="992188" y="768350"/>
            <a:ext cx="5114925" cy="3836988"/>
          </a:xfrm>
          <a:ln/>
        </p:spPr>
      </p:sp>
      <p:sp>
        <p:nvSpPr>
          <p:cNvPr id="230403" name="Rectangle 3"/>
          <p:cNvSpPr>
            <a:spLocks noGrp="1" noChangeArrowheads="1"/>
          </p:cNvSpPr>
          <p:nvPr>
            <p:ph type="body" idx="1"/>
          </p:nvPr>
        </p:nvSpPr>
        <p:spPr/>
        <p:txBody>
          <a:bodyPr/>
          <a:lstStyle/>
          <a:p>
            <a:r>
              <a:rPr lang="en-US" altLang="zh-CN"/>
              <a:t>The HIGH range typically corresponds to binary 1 and LOW range to binary 0. The threshold region is a range of voltages</a:t>
            </a:r>
          </a:p>
          <a:p>
            <a:r>
              <a:rPr lang="en-US" altLang="zh-CN"/>
              <a:t>for which the input voltage value cannot be interpreted reliably as either a 0 or a 1.</a:t>
            </a:r>
          </a:p>
        </p:txBody>
      </p:sp>
    </p:spTree>
    <p:extLst>
      <p:ext uri="{BB962C8B-B14F-4D97-AF65-F5344CB8AC3E}">
        <p14:creationId xmlns:p14="http://schemas.microsoft.com/office/powerpoint/2010/main" val="12096445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40</a:t>
            </a:fld>
            <a:endParaRPr lang="en-US" altLang="zh-CN"/>
          </a:p>
        </p:txBody>
      </p:sp>
    </p:spTree>
    <p:extLst>
      <p:ext uri="{BB962C8B-B14F-4D97-AF65-F5344CB8AC3E}">
        <p14:creationId xmlns:p14="http://schemas.microsoft.com/office/powerpoint/2010/main" val="2727331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solidFill>
                  <a:srgbClr val="CC3300"/>
                </a:solidFill>
              </a:rPr>
              <a:t>AB</a:t>
            </a:r>
            <a:r>
              <a:rPr kumimoji="0" lang="zh-CN" altLang="en-US" dirty="0">
                <a:solidFill>
                  <a:srgbClr val="CC3300"/>
                </a:solidFill>
              </a:rPr>
              <a:t>段</a:t>
            </a:r>
            <a:r>
              <a:rPr kumimoji="0" lang="zh-CN" altLang="en-US" dirty="0"/>
              <a:t>：</a:t>
            </a:r>
            <a:r>
              <a:rPr kumimoji="0" lang="en-US" altLang="zh-CN" i="1" dirty="0" err="1"/>
              <a:t>v</a:t>
            </a:r>
            <a:r>
              <a:rPr kumimoji="0" lang="en-US" altLang="zh-CN" baseline="-30000" dirty="0" err="1"/>
              <a:t>I</a:t>
            </a:r>
            <a:r>
              <a:rPr kumimoji="0" lang="zh-CN" altLang="en-US" dirty="0"/>
              <a:t>＜</a:t>
            </a:r>
            <a:r>
              <a:rPr kumimoji="0" lang="en-US" altLang="zh-CN" dirty="0"/>
              <a:t>1.5V</a:t>
            </a:r>
            <a:r>
              <a:rPr kumimoji="0" lang="zh-CN" altLang="en-US" dirty="0"/>
              <a:t>， </a:t>
            </a:r>
            <a:r>
              <a:rPr kumimoji="0" lang="en-US" altLang="zh-CN" dirty="0"/>
              <a:t>VT</a:t>
            </a:r>
            <a:r>
              <a:rPr kumimoji="0" lang="en-US" altLang="zh-CN" baseline="-25000" dirty="0"/>
              <a:t>N</a:t>
            </a:r>
            <a:r>
              <a:rPr kumimoji="0" lang="zh-CN" altLang="en-US" dirty="0"/>
              <a:t>截止， </a:t>
            </a:r>
            <a:r>
              <a:rPr kumimoji="0" lang="en-US" altLang="zh-CN" dirty="0"/>
              <a:t>VT</a:t>
            </a:r>
            <a:r>
              <a:rPr kumimoji="0" lang="en-US" altLang="zh-CN" baseline="-25000" dirty="0"/>
              <a:t>P</a:t>
            </a:r>
            <a:r>
              <a:rPr kumimoji="0" lang="zh-CN" altLang="en-US" dirty="0"/>
              <a:t>导通，输出电压</a:t>
            </a:r>
            <a:r>
              <a:rPr kumimoji="0" lang="en-US" altLang="zh-CN" i="1" dirty="0" err="1"/>
              <a:t>v</a:t>
            </a:r>
            <a:r>
              <a:rPr kumimoji="0" lang="en-US" altLang="zh-CN" baseline="-30000" dirty="0" err="1"/>
              <a:t>O</a:t>
            </a:r>
            <a:r>
              <a:rPr kumimoji="0" lang="en-US" altLang="zh-CN" dirty="0" err="1"/>
              <a:t>≈V</a:t>
            </a:r>
            <a:r>
              <a:rPr kumimoji="0" lang="en-US" altLang="zh-CN" baseline="-30000" dirty="0" err="1"/>
              <a:t>DD</a:t>
            </a:r>
            <a:r>
              <a:rPr kumimoji="0" lang="en-US" altLang="zh-CN" b="0"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solidFill>
                  <a:srgbClr val="CC3300"/>
                </a:solidFill>
              </a:rPr>
              <a:t>CD</a:t>
            </a:r>
            <a:r>
              <a:rPr kumimoji="0" lang="zh-CN" altLang="en-US" dirty="0">
                <a:solidFill>
                  <a:srgbClr val="CC3300"/>
                </a:solidFill>
              </a:rPr>
              <a:t>段</a:t>
            </a:r>
            <a:r>
              <a:rPr kumimoji="0" lang="zh-CN" altLang="en-US" dirty="0"/>
              <a:t>：</a:t>
            </a:r>
            <a:r>
              <a:rPr kumimoji="0" lang="en-US" altLang="zh-CN" i="1" dirty="0" err="1"/>
              <a:t>v</a:t>
            </a:r>
            <a:r>
              <a:rPr kumimoji="0" lang="en-US" altLang="zh-CN" baseline="-30000" dirty="0" err="1"/>
              <a:t>I</a:t>
            </a:r>
            <a:r>
              <a:rPr kumimoji="0" lang="zh-CN" altLang="en-US" dirty="0"/>
              <a:t>＞</a:t>
            </a:r>
            <a:r>
              <a:rPr kumimoji="0" lang="en-US" altLang="zh-CN" dirty="0"/>
              <a:t>3.5V</a:t>
            </a:r>
            <a:r>
              <a:rPr kumimoji="0" lang="zh-CN" altLang="en-US" dirty="0"/>
              <a:t>， </a:t>
            </a:r>
            <a:r>
              <a:rPr kumimoji="0" lang="en-US" altLang="zh-CN" dirty="0"/>
              <a:t>VT</a:t>
            </a:r>
            <a:r>
              <a:rPr kumimoji="0" lang="en-US" altLang="zh-CN" baseline="-25000" dirty="0"/>
              <a:t>N</a:t>
            </a:r>
            <a:r>
              <a:rPr kumimoji="0" lang="zh-CN" altLang="en-US" dirty="0"/>
              <a:t>导通， </a:t>
            </a:r>
            <a:r>
              <a:rPr kumimoji="0" lang="en-US" altLang="zh-CN" dirty="0"/>
              <a:t>VT</a:t>
            </a:r>
            <a:r>
              <a:rPr kumimoji="0" lang="en-US" altLang="zh-CN" baseline="-25000" dirty="0"/>
              <a:t>P</a:t>
            </a:r>
            <a:r>
              <a:rPr kumimoji="0" lang="zh-CN" altLang="en-US" dirty="0"/>
              <a:t>截止，输出电压</a:t>
            </a:r>
            <a:r>
              <a:rPr kumimoji="0" lang="en-US" altLang="zh-CN" i="1" dirty="0"/>
              <a:t>v</a:t>
            </a:r>
            <a:r>
              <a:rPr kumimoji="0" lang="en-US" altLang="zh-CN" baseline="-30000" dirty="0"/>
              <a:t>O</a:t>
            </a:r>
            <a:r>
              <a:rPr kumimoji="0" lang="en-US" altLang="zh-CN" dirty="0"/>
              <a:t>≈0V</a:t>
            </a:r>
            <a:r>
              <a:rPr kumimoji="0" lang="en-US" altLang="zh-CN" b="0"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kumimoji="0" lang="en-US" altLang="zh-CN" dirty="0">
                <a:solidFill>
                  <a:srgbClr val="CC3300"/>
                </a:solidFill>
              </a:rPr>
              <a:t>BC</a:t>
            </a:r>
            <a:r>
              <a:rPr kumimoji="0" lang="zh-CN" altLang="en-US" dirty="0">
                <a:solidFill>
                  <a:srgbClr val="CC3300"/>
                </a:solidFill>
              </a:rPr>
              <a:t>段</a:t>
            </a:r>
            <a:r>
              <a:rPr kumimoji="0" lang="zh-CN" altLang="en-US" dirty="0"/>
              <a:t>：</a:t>
            </a:r>
            <a:r>
              <a:rPr kumimoji="0" lang="en-US" altLang="zh-CN" dirty="0"/>
              <a:t>1.5V≤</a:t>
            </a:r>
            <a:r>
              <a:rPr kumimoji="0" lang="en-US" altLang="zh-CN" i="1" dirty="0"/>
              <a:t>v</a:t>
            </a:r>
            <a:r>
              <a:rPr kumimoji="0" lang="en-US" altLang="zh-CN" baseline="-30000" dirty="0"/>
              <a:t>I</a:t>
            </a:r>
            <a:r>
              <a:rPr kumimoji="0" lang="en-US" altLang="zh-CN" dirty="0"/>
              <a:t>≤3.5V </a:t>
            </a:r>
            <a:r>
              <a:rPr kumimoji="0" lang="zh-CN" altLang="en-US" dirty="0"/>
              <a:t>，</a:t>
            </a:r>
            <a:r>
              <a:rPr kumimoji="0" lang="en-US" altLang="zh-CN" dirty="0"/>
              <a:t>VT</a:t>
            </a:r>
            <a:r>
              <a:rPr kumimoji="0" lang="en-US" altLang="zh-CN" baseline="-25000" dirty="0"/>
              <a:t>P</a:t>
            </a:r>
            <a:r>
              <a:rPr kumimoji="0" lang="zh-CN" altLang="en-US" dirty="0"/>
              <a:t>、</a:t>
            </a:r>
            <a:r>
              <a:rPr kumimoji="0" lang="en-US" altLang="zh-CN" dirty="0"/>
              <a:t>VT</a:t>
            </a:r>
            <a:r>
              <a:rPr kumimoji="0" lang="en-US" altLang="zh-CN" baseline="-25000" dirty="0"/>
              <a:t>N</a:t>
            </a:r>
            <a:r>
              <a:rPr kumimoji="0" lang="zh-CN" altLang="en-US" dirty="0"/>
              <a:t>均导通。当</a:t>
            </a:r>
            <a:r>
              <a:rPr kumimoji="0" lang="en-US" altLang="zh-CN" i="1" dirty="0" err="1"/>
              <a:t>v</a:t>
            </a:r>
            <a:r>
              <a:rPr kumimoji="0" lang="en-US" altLang="zh-CN" baseline="-30000" dirty="0" err="1"/>
              <a:t>I</a:t>
            </a:r>
            <a:r>
              <a:rPr kumimoji="0" lang="en-US" altLang="zh-CN" dirty="0"/>
              <a:t> =V</a:t>
            </a:r>
            <a:r>
              <a:rPr kumimoji="0" lang="en-US" altLang="zh-CN" baseline="-30000" dirty="0"/>
              <a:t>DD</a:t>
            </a:r>
            <a:r>
              <a:rPr kumimoji="0" lang="zh-CN" altLang="en-US" dirty="0"/>
              <a:t>／</a:t>
            </a:r>
            <a:r>
              <a:rPr kumimoji="0" lang="en-US" altLang="zh-CN" dirty="0"/>
              <a:t>2</a:t>
            </a:r>
            <a:r>
              <a:rPr kumimoji="0" lang="zh-CN" altLang="en-US" dirty="0"/>
              <a:t>时， </a:t>
            </a:r>
            <a:r>
              <a:rPr kumimoji="0" lang="en-US" altLang="zh-CN" dirty="0"/>
              <a:t>VT</a:t>
            </a:r>
            <a:r>
              <a:rPr kumimoji="0" lang="en-US" altLang="zh-CN" baseline="-25000" dirty="0"/>
              <a:t>P</a:t>
            </a:r>
            <a:r>
              <a:rPr kumimoji="0" lang="zh-CN" altLang="en-US" dirty="0"/>
              <a:t>和</a:t>
            </a:r>
            <a:r>
              <a:rPr kumimoji="0" lang="en-US" altLang="zh-CN" dirty="0"/>
              <a:t>VT</a:t>
            </a:r>
            <a:r>
              <a:rPr kumimoji="0" lang="en-US" altLang="zh-CN" baseline="-25000" dirty="0"/>
              <a:t>N</a:t>
            </a:r>
            <a:r>
              <a:rPr kumimoji="0" lang="en-US" altLang="zh-CN" sz="1400" b="0" dirty="0"/>
              <a:t> </a:t>
            </a:r>
            <a:r>
              <a:rPr kumimoji="0" lang="zh-CN" altLang="en-US" dirty="0"/>
              <a:t>导通程度相当。</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41</a:t>
            </a:fld>
            <a:endParaRPr lang="en-US" altLang="zh-CN"/>
          </a:p>
        </p:txBody>
      </p:sp>
    </p:spTree>
    <p:extLst>
      <p:ext uri="{BB962C8B-B14F-4D97-AF65-F5344CB8AC3E}">
        <p14:creationId xmlns:p14="http://schemas.microsoft.com/office/powerpoint/2010/main" val="3457619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fontScale="77500" lnSpcReduction="20000"/>
          </a:bodyPr>
          <a:lstStyle/>
          <a:p>
            <a:r>
              <a:rPr lang="zh-CN" altLang="en-US" sz="2800" dirty="0"/>
              <a:t>输入电压主要由两种晶体管的开关阈值电压决定</a:t>
            </a:r>
            <a:endParaRPr lang="en-US" altLang="zh-CN" sz="2800" dirty="0"/>
          </a:p>
          <a:p>
            <a:r>
              <a:rPr lang="zh-CN" altLang="en-US" sz="2800" dirty="0"/>
              <a:t>输出电压主要由晶体管的“导通”电阻决定。</a:t>
            </a:r>
            <a:endParaRPr lang="en-US" altLang="zh-CN" sz="2800" dirty="0"/>
          </a:p>
          <a:p>
            <a:r>
              <a:rPr lang="zh-CN" altLang="en-US" sz="2800" dirty="0"/>
              <a:t>所有的参数都是在一定的温度和输出负载范围内测量的</a:t>
            </a:r>
            <a:endParaRPr lang="en-US" altLang="zh-CN" sz="2800" dirty="0"/>
          </a:p>
          <a:p>
            <a:r>
              <a:rPr lang="zh-CN" altLang="en-US" sz="2800" dirty="0"/>
              <a:t>电源电压</a:t>
            </a:r>
            <a:r>
              <a:rPr lang="en-US" altLang="zh-CN" sz="2800" dirty="0" err="1"/>
              <a:t>V</a:t>
            </a:r>
            <a:r>
              <a:rPr lang="en-US" altLang="zh-CN" sz="2800" baseline="-25000" dirty="0" err="1"/>
              <a:t>cc</a:t>
            </a:r>
            <a:r>
              <a:rPr lang="zh-CN" altLang="en-US" sz="2800" dirty="0"/>
              <a:t>：典型值为</a:t>
            </a:r>
            <a:r>
              <a:rPr lang="en-US" altLang="zh-CN" sz="2800" dirty="0"/>
              <a:t>5.0</a:t>
            </a:r>
            <a:r>
              <a:rPr lang="zh-CN" altLang="en-US" sz="2800" dirty="0"/>
              <a:t>（</a:t>
            </a:r>
            <a:r>
              <a:rPr lang="en-US" altLang="zh-CN" sz="2800" dirty="0"/>
              <a:t>1±10%</a:t>
            </a:r>
            <a:r>
              <a:rPr lang="zh-CN" altLang="en-US" sz="2800" dirty="0"/>
              <a:t>）</a:t>
            </a:r>
            <a:r>
              <a:rPr lang="en-US" altLang="zh-CN" sz="2800" dirty="0"/>
              <a:t>V</a:t>
            </a:r>
            <a:r>
              <a:rPr lang="zh-CN" altLang="en-US" sz="2800" dirty="0"/>
              <a:t>。</a:t>
            </a:r>
            <a:endParaRPr lang="en-US" altLang="zh-CN" sz="2800" dirty="0"/>
          </a:p>
          <a:p>
            <a:r>
              <a:rPr lang="zh-CN" altLang="en-US" sz="2800" dirty="0"/>
              <a:t>电源电压与“地”通常称为供电轨道</a:t>
            </a:r>
            <a:r>
              <a:rPr lang="en-US" altLang="zh-CN" sz="2800" dirty="0"/>
              <a:t>power-supply rails</a:t>
            </a:r>
            <a:r>
              <a:rPr lang="zh-CN" altLang="en-US" sz="2800" dirty="0"/>
              <a:t>，</a:t>
            </a:r>
            <a:r>
              <a:rPr lang="en-US" altLang="zh-CN" sz="2800" dirty="0"/>
              <a:t>CMOS</a:t>
            </a:r>
            <a:r>
              <a:rPr lang="zh-CN" altLang="en-US" sz="2800" dirty="0"/>
              <a:t>电平是供电轨道的函数。</a:t>
            </a:r>
            <a:endParaRPr lang="en-US" altLang="zh-CN" sz="2800" dirty="0"/>
          </a:p>
          <a:p>
            <a:pPr lvl="1"/>
            <a:r>
              <a:rPr lang="en-US" altLang="zh-CN" sz="2400" dirty="0" err="1"/>
              <a:t>V</a:t>
            </a:r>
            <a:r>
              <a:rPr lang="en-US" altLang="zh-CN" sz="2400" baseline="-25000" dirty="0" err="1"/>
              <a:t>OHmin</a:t>
            </a:r>
            <a:r>
              <a:rPr lang="zh-CN" altLang="en-US" sz="2400" dirty="0"/>
              <a:t>：</a:t>
            </a:r>
            <a:r>
              <a:rPr lang="en-US" altLang="zh-CN" sz="2400" dirty="0"/>
              <a:t> V</a:t>
            </a:r>
            <a:r>
              <a:rPr lang="en-US" altLang="zh-CN" sz="2400" baseline="-25000" dirty="0"/>
              <a:t>cc</a:t>
            </a:r>
            <a:r>
              <a:rPr lang="en-US" altLang="zh-CN" sz="2400" dirty="0"/>
              <a:t>-0.1V</a:t>
            </a:r>
            <a:r>
              <a:rPr lang="zh-CN" altLang="en-US" sz="2400" dirty="0"/>
              <a:t>。</a:t>
            </a:r>
            <a:endParaRPr lang="en-US" altLang="zh-CN" sz="2400" dirty="0"/>
          </a:p>
          <a:p>
            <a:pPr lvl="1"/>
            <a:r>
              <a:rPr lang="en-US" altLang="zh-CN" sz="2400" dirty="0" err="1"/>
              <a:t>V</a:t>
            </a:r>
            <a:r>
              <a:rPr lang="en-US" altLang="zh-CN" sz="2400" baseline="-25000" dirty="0" err="1"/>
              <a:t>IHmin</a:t>
            </a:r>
            <a:r>
              <a:rPr lang="zh-CN" altLang="en-US" sz="2400" dirty="0"/>
              <a:t>：</a:t>
            </a:r>
            <a:r>
              <a:rPr lang="en-US" altLang="zh-CN" sz="2400" dirty="0"/>
              <a:t> </a:t>
            </a:r>
            <a:r>
              <a:rPr lang="en-US" altLang="zh-CN" sz="2400" dirty="0" err="1"/>
              <a:t>V</a:t>
            </a:r>
            <a:r>
              <a:rPr lang="en-US" altLang="zh-CN" sz="2400" baseline="-25000" dirty="0" err="1"/>
              <a:t>cc</a:t>
            </a:r>
            <a:r>
              <a:rPr lang="zh-CN" altLang="en-US" sz="2400" dirty="0"/>
              <a:t>的</a:t>
            </a:r>
            <a:r>
              <a:rPr lang="en-US" altLang="zh-CN" sz="2400" dirty="0"/>
              <a:t>70%</a:t>
            </a:r>
            <a:r>
              <a:rPr lang="zh-CN" altLang="en-US" sz="2400" dirty="0"/>
              <a:t>。</a:t>
            </a:r>
            <a:endParaRPr lang="en-US" altLang="zh-CN" sz="2400" dirty="0"/>
          </a:p>
          <a:p>
            <a:pPr lvl="1"/>
            <a:r>
              <a:rPr lang="en-US" altLang="zh-CN" sz="2400" dirty="0" err="1"/>
              <a:t>V</a:t>
            </a:r>
            <a:r>
              <a:rPr lang="en-US" altLang="zh-CN" sz="2400" baseline="-25000" dirty="0" err="1"/>
              <a:t>ILmax</a:t>
            </a:r>
            <a:r>
              <a:rPr lang="zh-CN" altLang="en-US" sz="2400" dirty="0"/>
              <a:t>：</a:t>
            </a:r>
            <a:r>
              <a:rPr lang="en-US" altLang="zh-CN" sz="2400" dirty="0"/>
              <a:t> </a:t>
            </a:r>
            <a:r>
              <a:rPr lang="en-US" altLang="zh-CN" sz="2400" dirty="0" err="1"/>
              <a:t>V</a:t>
            </a:r>
            <a:r>
              <a:rPr lang="en-US" altLang="zh-CN" sz="2400" baseline="-25000" dirty="0" err="1"/>
              <a:t>cc</a:t>
            </a:r>
            <a:r>
              <a:rPr lang="zh-CN" altLang="en-US" sz="2400" dirty="0"/>
              <a:t>的</a:t>
            </a:r>
            <a:r>
              <a:rPr lang="en-US" altLang="zh-CN" sz="2400" dirty="0"/>
              <a:t>30%</a:t>
            </a:r>
            <a:r>
              <a:rPr lang="zh-CN" altLang="en-US" sz="2400" dirty="0"/>
              <a:t>。</a:t>
            </a:r>
            <a:endParaRPr lang="en-US" altLang="zh-CN" sz="2400" dirty="0"/>
          </a:p>
          <a:p>
            <a:pPr lvl="1"/>
            <a:r>
              <a:rPr lang="en-US" altLang="zh-CN" sz="2400" dirty="0" err="1"/>
              <a:t>V</a:t>
            </a:r>
            <a:r>
              <a:rPr lang="en-US" altLang="zh-CN" sz="2400" baseline="-25000" dirty="0" err="1"/>
              <a:t>OLmax</a:t>
            </a:r>
            <a:r>
              <a:rPr lang="zh-CN" altLang="en-US" sz="2400" dirty="0"/>
              <a:t>：</a:t>
            </a:r>
            <a:r>
              <a:rPr lang="en-US" altLang="zh-CN" sz="2400" dirty="0"/>
              <a:t> </a:t>
            </a:r>
            <a:r>
              <a:rPr lang="zh-CN" altLang="en-US" sz="2400" dirty="0"/>
              <a:t>地</a:t>
            </a:r>
            <a:r>
              <a:rPr lang="en-US" altLang="zh-CN" sz="2400" dirty="0"/>
              <a:t>+0.1V</a:t>
            </a:r>
            <a:r>
              <a:rPr lang="zh-CN" altLang="en-US" sz="2400" dirty="0"/>
              <a:t>。</a:t>
            </a:r>
            <a:endParaRPr lang="en-US" altLang="zh-CN" sz="24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42</a:t>
            </a:fld>
            <a:endParaRPr lang="en-US" altLang="zh-CN"/>
          </a:p>
        </p:txBody>
      </p:sp>
    </p:spTree>
    <p:extLst>
      <p:ext uri="{BB962C8B-B14F-4D97-AF65-F5344CB8AC3E}">
        <p14:creationId xmlns:p14="http://schemas.microsoft.com/office/powerpoint/2010/main" val="4275623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How much noise can a gate input see before it does not recognize the input?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43</a:t>
            </a:fld>
            <a:endParaRPr lang="en-US" altLang="zh-CN"/>
          </a:p>
        </p:txBody>
      </p:sp>
    </p:spTree>
    <p:extLst>
      <p:ext uri="{BB962C8B-B14F-4D97-AF65-F5344CB8AC3E}">
        <p14:creationId xmlns:p14="http://schemas.microsoft.com/office/powerpoint/2010/main" val="3127649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44</a:t>
            </a:fld>
            <a:endParaRPr lang="en-US" altLang="zh-CN"/>
          </a:p>
        </p:txBody>
      </p:sp>
    </p:spTree>
    <p:extLst>
      <p:ext uri="{BB962C8B-B14F-4D97-AF65-F5344CB8AC3E}">
        <p14:creationId xmlns:p14="http://schemas.microsoft.com/office/powerpoint/2010/main" val="1022988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0" lang="zh-CN" altLang="en-US" dirty="0">
                <a:solidFill>
                  <a:srgbClr val="CC3300"/>
                </a:solidFill>
              </a:rPr>
              <a:t>静态功耗</a:t>
            </a:r>
            <a:r>
              <a:rPr kumimoji="0" lang="en-US" altLang="zh-CN" dirty="0">
                <a:solidFill>
                  <a:srgbClr val="CC3300"/>
                </a:solidFill>
              </a:rPr>
              <a:t>=</a:t>
            </a:r>
            <a:r>
              <a:rPr kumimoji="0" lang="zh-CN" altLang="en-US" dirty="0">
                <a:solidFill>
                  <a:srgbClr val="CC3300"/>
                </a:solidFill>
              </a:rPr>
              <a:t>电压*电流</a:t>
            </a:r>
            <a:endParaRPr kumimoji="0" lang="en-US" altLang="zh-CN" dirty="0">
              <a:solidFill>
                <a:srgbClr val="CC33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0" lang="zh-CN" altLang="en-US" dirty="0">
                <a:solidFill>
                  <a:srgbClr val="CC3300"/>
                </a:solidFill>
              </a:rPr>
              <a:t>缺点</a:t>
            </a:r>
            <a:r>
              <a:rPr kumimoji="0" lang="zh-CN" altLang="en-US" dirty="0"/>
              <a:t>：容易接收干扰甚至损坏门电路。</a:t>
            </a:r>
            <a:r>
              <a:rPr kumimoji="0" lang="zh-CN" altLang="en-US" b="0"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kumimoji="0" lang="zh-CN" altLang="en-US" dirty="0">
                <a:solidFill>
                  <a:srgbClr val="CC3300"/>
                </a:solidFill>
              </a:rPr>
              <a:t>措施</a:t>
            </a:r>
            <a:r>
              <a:rPr kumimoji="0" lang="zh-CN" altLang="en-US" dirty="0"/>
              <a:t>：输入级一般都加了保护电路。</a:t>
            </a:r>
            <a:r>
              <a:rPr kumimoji="0" lang="zh-CN" altLang="en-US" b="0" dirty="0"/>
              <a:t> </a:t>
            </a:r>
            <a:endParaRPr kumimoji="0" lang="en-US" altLang="zh-CN" b="0"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45</a:t>
            </a:fld>
            <a:endParaRPr lang="en-US" altLang="zh-CN"/>
          </a:p>
        </p:txBody>
      </p:sp>
    </p:spTree>
    <p:extLst>
      <p:ext uri="{BB962C8B-B14F-4D97-AF65-F5344CB8AC3E}">
        <p14:creationId xmlns:p14="http://schemas.microsoft.com/office/powerpoint/2010/main" val="24166069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46</a:t>
            </a:fld>
            <a:endParaRPr lang="en-US" altLang="zh-CN"/>
          </a:p>
        </p:txBody>
      </p:sp>
    </p:spTree>
    <p:extLst>
      <p:ext uri="{BB962C8B-B14F-4D97-AF65-F5344CB8AC3E}">
        <p14:creationId xmlns:p14="http://schemas.microsoft.com/office/powerpoint/2010/main" val="305086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吸收电流：</a:t>
            </a:r>
            <a:r>
              <a:rPr lang="en-US" altLang="zh-CN" dirty="0"/>
              <a:t>0.43V/100=4.3mA</a:t>
            </a:r>
          </a:p>
          <a:p>
            <a:r>
              <a:rPr lang="zh-CN" altLang="en-US" dirty="0"/>
              <a:t>提供电流：</a:t>
            </a:r>
            <a:r>
              <a:rPr lang="en-US" altLang="zh-CN" dirty="0"/>
              <a:t>(5.0-4.61)/200=1.96mA</a:t>
            </a:r>
          </a:p>
          <a:p>
            <a:r>
              <a:rPr lang="en-US" altLang="zh-CN" dirty="0"/>
              <a:t>P=V*I=0.43*4.3</a:t>
            </a:r>
          </a:p>
          <a:p>
            <a:r>
              <a:rPr lang="en-US" altLang="zh-CN" dirty="0"/>
              <a:t>P=0.39*1.95</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47</a:t>
            </a:fld>
            <a:endParaRPr lang="en-US" altLang="zh-CN"/>
          </a:p>
        </p:txBody>
      </p:sp>
    </p:spTree>
    <p:extLst>
      <p:ext uri="{BB962C8B-B14F-4D97-AF65-F5344CB8AC3E}">
        <p14:creationId xmlns:p14="http://schemas.microsoft.com/office/powerpoint/2010/main" val="2335624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dirty="0"/>
              <a:t>例如：</a:t>
            </a:r>
            <a:r>
              <a:rPr lang="en-US" altLang="zh-CN" sz="2400" dirty="0"/>
              <a:t>HC00 CMOS</a:t>
            </a:r>
            <a:r>
              <a:rPr lang="zh-CN" altLang="en-US" sz="2400" dirty="0"/>
              <a:t>电路在低态输出时，最大输出电流为</a:t>
            </a:r>
            <a:r>
              <a:rPr lang="en-US" altLang="zh-CN" sz="2400" dirty="0" err="1"/>
              <a:t>I</a:t>
            </a:r>
            <a:r>
              <a:rPr lang="en-US" altLang="zh-CN" sz="2400" baseline="-25000" dirty="0" err="1"/>
              <a:t>OLmaxC</a:t>
            </a:r>
            <a:r>
              <a:rPr lang="zh-CN" altLang="en-US" sz="2400" dirty="0"/>
              <a:t>为</a:t>
            </a:r>
            <a:r>
              <a:rPr lang="en-US" altLang="zh-CN" sz="2400" dirty="0"/>
              <a:t>0.02mA</a:t>
            </a:r>
            <a:r>
              <a:rPr lang="zh-CN" altLang="en-US" sz="2400" dirty="0"/>
              <a:t>，</a:t>
            </a:r>
            <a:r>
              <a:rPr lang="en-US" altLang="zh-CN" sz="2400" dirty="0"/>
              <a:t>CMOS</a:t>
            </a:r>
            <a:r>
              <a:rPr lang="zh-CN" altLang="en-US" sz="2400" dirty="0"/>
              <a:t>最大输入电流</a:t>
            </a:r>
            <a:r>
              <a:rPr lang="en-US" altLang="zh-CN" sz="2400" dirty="0" err="1"/>
              <a:t>I</a:t>
            </a:r>
            <a:r>
              <a:rPr lang="en-US" altLang="zh-CN" sz="2400" baseline="-25000" dirty="0" err="1"/>
              <a:t>Imax</a:t>
            </a:r>
            <a:r>
              <a:rPr lang="zh-CN" altLang="en-US" sz="2400" dirty="0"/>
              <a:t>为</a:t>
            </a:r>
            <a:r>
              <a:rPr lang="en-US" altLang="zh-CN" sz="2400" dirty="0"/>
              <a:t>±1uA</a:t>
            </a:r>
            <a:r>
              <a:rPr lang="zh-CN" altLang="en-US" sz="2400" dirty="0"/>
              <a:t>。</a:t>
            </a:r>
            <a:endParaRPr lang="en-US" altLang="zh-CN" sz="24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48</a:t>
            </a:fld>
            <a:endParaRPr lang="en-US" altLang="zh-CN"/>
          </a:p>
        </p:txBody>
      </p:sp>
    </p:spTree>
    <p:extLst>
      <p:ext uri="{BB962C8B-B14F-4D97-AF65-F5344CB8AC3E}">
        <p14:creationId xmlns:p14="http://schemas.microsoft.com/office/powerpoint/2010/main" val="738269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solidFill>
                  <a:schemeClr val="accent1"/>
                </a:solidFill>
                <a:ea typeface="宋体" pitchFamily="2" charset="-122"/>
              </a:rPr>
              <a:t>LOW state</a:t>
            </a:r>
            <a:r>
              <a:rPr lang="tr-TR" altLang="zh-CN" sz="1200" dirty="0"/>
              <a:t>:</a:t>
            </a:r>
            <a:r>
              <a:rPr lang="en-US" altLang="zh-CN" sz="1200" dirty="0">
                <a:ea typeface="宋体" pitchFamily="2" charset="-122"/>
              </a:rPr>
              <a:t> The sum of the I</a:t>
            </a:r>
            <a:r>
              <a:rPr lang="en-US" altLang="zh-CN" sz="1200" baseline="-25000" dirty="0">
                <a:ea typeface="宋体" pitchFamily="2" charset="-122"/>
              </a:rPr>
              <a:t>IL</a:t>
            </a:r>
            <a:r>
              <a:rPr lang="en-US" altLang="zh-CN" sz="1200" dirty="0">
                <a:ea typeface="宋体" pitchFamily="2" charset="-122"/>
              </a:rPr>
              <a:t> values of the driven inputs may not exceed </a:t>
            </a:r>
            <a:r>
              <a:rPr lang="en-US" altLang="zh-CN" sz="1200" dirty="0" err="1">
                <a:ea typeface="宋体" pitchFamily="2" charset="-122"/>
              </a:rPr>
              <a:t>I</a:t>
            </a:r>
            <a:r>
              <a:rPr lang="en-US" altLang="zh-CN" sz="1200" baseline="-25000" dirty="0" err="1">
                <a:ea typeface="宋体" pitchFamily="2" charset="-122"/>
              </a:rPr>
              <a:t>OLmax</a:t>
            </a:r>
            <a:r>
              <a:rPr lang="en-US" altLang="zh-CN" sz="1200" dirty="0">
                <a:ea typeface="宋体" pitchFamily="2" charset="-122"/>
              </a:rPr>
              <a:t> of the driving output.</a:t>
            </a:r>
          </a:p>
          <a:p>
            <a:r>
              <a:rPr lang="en-US" altLang="zh-CN" sz="1200" dirty="0">
                <a:solidFill>
                  <a:schemeClr val="accent2"/>
                </a:solidFill>
                <a:ea typeface="宋体" pitchFamily="2" charset="-122"/>
              </a:rPr>
              <a:t>HIGH state</a:t>
            </a:r>
            <a:r>
              <a:rPr lang="tr-TR" altLang="zh-CN" sz="1200" dirty="0"/>
              <a:t>:</a:t>
            </a:r>
            <a:r>
              <a:rPr lang="en-US" altLang="zh-CN" sz="1200" dirty="0">
                <a:ea typeface="宋体" pitchFamily="2" charset="-122"/>
              </a:rPr>
              <a:t> The sum of the I</a:t>
            </a:r>
            <a:r>
              <a:rPr lang="en-US" altLang="zh-CN" sz="1200" baseline="-25000" dirty="0">
                <a:ea typeface="宋体" pitchFamily="2" charset="-122"/>
              </a:rPr>
              <a:t>IH</a:t>
            </a:r>
            <a:r>
              <a:rPr lang="en-US" altLang="zh-CN" sz="1200" dirty="0">
                <a:ea typeface="宋体" pitchFamily="2" charset="-122"/>
              </a:rPr>
              <a:t> values of the driven inputs may not exceed </a:t>
            </a:r>
            <a:r>
              <a:rPr lang="en-US" altLang="zh-CN" sz="1200" dirty="0" err="1">
                <a:ea typeface="宋体" pitchFamily="2" charset="-122"/>
              </a:rPr>
              <a:t>I</a:t>
            </a:r>
            <a:r>
              <a:rPr lang="en-US" altLang="zh-CN" sz="1200" baseline="-25000" dirty="0" err="1">
                <a:ea typeface="宋体" pitchFamily="2" charset="-122"/>
              </a:rPr>
              <a:t>OHmax</a:t>
            </a:r>
            <a:r>
              <a:rPr lang="en-US" altLang="zh-CN" sz="1200" dirty="0">
                <a:ea typeface="宋体" pitchFamily="2" charset="-122"/>
              </a:rPr>
              <a:t> of the driving output.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49</a:t>
            </a:fld>
            <a:endParaRPr lang="en-US" altLang="zh-CN"/>
          </a:p>
        </p:txBody>
      </p:sp>
    </p:spTree>
    <p:extLst>
      <p:ext uri="{BB962C8B-B14F-4D97-AF65-F5344CB8AC3E}">
        <p14:creationId xmlns:p14="http://schemas.microsoft.com/office/powerpoint/2010/main" val="366844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2800" dirty="0">
                <a:latin typeface="Verdana" pitchFamily="34" charset="0"/>
              </a:rPr>
              <a:t>能够构建任何组合数字逻辑电路，需要</a:t>
            </a:r>
            <a:r>
              <a:rPr lang="en-US" altLang="zh-CN" sz="2800" dirty="0">
                <a:latin typeface="Verdana" pitchFamily="34" charset="0"/>
              </a:rPr>
              <a:t>3</a:t>
            </a:r>
            <a:r>
              <a:rPr lang="zh-CN" altLang="en-US" sz="2800" dirty="0">
                <a:latin typeface="Verdana" pitchFamily="34" charset="0"/>
              </a:rPr>
              <a:t>种基本逻辑函数。</a:t>
            </a:r>
            <a:endParaRPr lang="en-US" altLang="zh-CN" sz="2800" dirty="0">
              <a:latin typeface="Verdana" pitchFamily="34" charset="0"/>
            </a:endParaRPr>
          </a:p>
          <a:p>
            <a:pPr lvl="1"/>
            <a:r>
              <a:rPr lang="zh-CN" altLang="en-US" sz="2400" dirty="0">
                <a:latin typeface="Verdana" pitchFamily="34" charset="0"/>
              </a:rPr>
              <a:t>与门 </a:t>
            </a:r>
            <a:r>
              <a:rPr lang="en-US" altLang="zh-CN" sz="2400" dirty="0">
                <a:latin typeface="Verdana" pitchFamily="34" charset="0"/>
              </a:rPr>
              <a:t>AND</a:t>
            </a:r>
            <a:r>
              <a:rPr lang="zh-CN" altLang="en-US" sz="2400" dirty="0">
                <a:latin typeface="Verdana" pitchFamily="34" charset="0"/>
              </a:rPr>
              <a:t>：当且仅当所有输入值为</a:t>
            </a:r>
            <a:r>
              <a:rPr lang="en-US" altLang="zh-CN" sz="2400" dirty="0">
                <a:latin typeface="Verdana" pitchFamily="34" charset="0"/>
              </a:rPr>
              <a:t>1</a:t>
            </a:r>
            <a:r>
              <a:rPr lang="zh-CN" altLang="en-US" sz="2400" dirty="0">
                <a:latin typeface="Verdana" pitchFamily="34" charset="0"/>
              </a:rPr>
              <a:t>时，输出才为</a:t>
            </a:r>
            <a:r>
              <a:rPr lang="en-US" altLang="zh-CN" sz="2400" dirty="0">
                <a:latin typeface="Verdana" pitchFamily="34" charset="0"/>
              </a:rPr>
              <a:t>1</a:t>
            </a:r>
            <a:r>
              <a:rPr lang="zh-CN" altLang="en-US" sz="2400" dirty="0">
                <a:latin typeface="Verdana" pitchFamily="34" charset="0"/>
              </a:rPr>
              <a:t>。</a:t>
            </a:r>
            <a:endParaRPr lang="en-US" altLang="zh-CN" sz="2400" dirty="0">
              <a:latin typeface="Verdana" pitchFamily="34" charset="0"/>
            </a:endParaRPr>
          </a:p>
          <a:p>
            <a:pPr lvl="1"/>
            <a:r>
              <a:rPr lang="zh-CN" altLang="en-US" sz="2400" dirty="0">
                <a:latin typeface="Verdana" pitchFamily="34" charset="0"/>
              </a:rPr>
              <a:t>或门 </a:t>
            </a:r>
            <a:r>
              <a:rPr lang="en-US" altLang="zh-CN" sz="2400" dirty="0">
                <a:latin typeface="Verdana" pitchFamily="34" charset="0"/>
              </a:rPr>
              <a:t>OR</a:t>
            </a:r>
            <a:r>
              <a:rPr lang="zh-CN" altLang="en-US" sz="2400" dirty="0">
                <a:latin typeface="Verdana" pitchFamily="34" charset="0"/>
              </a:rPr>
              <a:t>：只需有一个输值入为</a:t>
            </a:r>
            <a:r>
              <a:rPr lang="en-US" altLang="zh-CN" sz="2400" dirty="0">
                <a:latin typeface="Verdana" pitchFamily="34" charset="0"/>
              </a:rPr>
              <a:t>1</a:t>
            </a:r>
            <a:r>
              <a:rPr lang="zh-CN" altLang="en-US" sz="2400" dirty="0">
                <a:latin typeface="Verdana" pitchFamily="34" charset="0"/>
              </a:rPr>
              <a:t>时，输出就为</a:t>
            </a:r>
            <a:r>
              <a:rPr lang="en-US" altLang="zh-CN" sz="2400" dirty="0">
                <a:latin typeface="Verdana" pitchFamily="34" charset="0"/>
              </a:rPr>
              <a:t>1</a:t>
            </a:r>
            <a:r>
              <a:rPr lang="zh-CN" altLang="en-US" sz="2400" dirty="0">
                <a:latin typeface="Verdana" pitchFamily="34" charset="0"/>
              </a:rPr>
              <a:t>。</a:t>
            </a:r>
            <a:endParaRPr lang="zh-CN" altLang="en-US" sz="2400" dirty="0"/>
          </a:p>
          <a:p>
            <a:pPr lvl="1"/>
            <a:r>
              <a:rPr lang="zh-CN" altLang="en-US" sz="2400" dirty="0">
                <a:latin typeface="Verdana" pitchFamily="34" charset="0"/>
              </a:rPr>
              <a:t>非门 </a:t>
            </a:r>
            <a:r>
              <a:rPr lang="en-US" altLang="zh-CN" sz="2400" dirty="0">
                <a:latin typeface="Verdana" pitchFamily="34" charset="0"/>
              </a:rPr>
              <a:t>NOT</a:t>
            </a:r>
            <a:r>
              <a:rPr lang="zh-CN" altLang="en-US" sz="2400" dirty="0">
                <a:latin typeface="Verdana" pitchFamily="34" charset="0"/>
              </a:rPr>
              <a:t>：产生一个与输入值相反的输出，亦称为反相器</a:t>
            </a:r>
            <a:r>
              <a:rPr lang="en-US" altLang="zh-CN" sz="2400" dirty="0">
                <a:latin typeface="Verdana" pitchFamily="34" charset="0"/>
              </a:rPr>
              <a:t>inverter</a:t>
            </a:r>
            <a:r>
              <a:rPr lang="zh-CN" altLang="en-US" sz="2400" dirty="0">
                <a:latin typeface="Verdana" pitchFamily="34" charset="0"/>
              </a:rPr>
              <a:t>。</a:t>
            </a: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a:t>
            </a:fld>
            <a:endParaRPr lang="en-US" altLang="zh-CN"/>
          </a:p>
        </p:txBody>
      </p:sp>
    </p:spTree>
    <p:extLst>
      <p:ext uri="{BB962C8B-B14F-4D97-AF65-F5344CB8AC3E}">
        <p14:creationId xmlns:p14="http://schemas.microsoft.com/office/powerpoint/2010/main" val="2400016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50</a:t>
            </a:fld>
            <a:endParaRPr lang="en-US" altLang="zh-CN"/>
          </a:p>
        </p:txBody>
      </p:sp>
    </p:spTree>
    <p:extLst>
      <p:ext uri="{BB962C8B-B14F-4D97-AF65-F5344CB8AC3E}">
        <p14:creationId xmlns:p14="http://schemas.microsoft.com/office/powerpoint/2010/main" val="40236016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51</a:t>
            </a:fld>
            <a:endParaRPr lang="en-US" altLang="zh-CN"/>
          </a:p>
        </p:txBody>
      </p:sp>
    </p:spTree>
    <p:extLst>
      <p:ext uri="{BB962C8B-B14F-4D97-AF65-F5344CB8AC3E}">
        <p14:creationId xmlns:p14="http://schemas.microsoft.com/office/powerpoint/2010/main" val="3808598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整流器是把单相或三相正弦交流电流通过整流元件变成平稳的可调的单方向的直流电流。</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晶闸管加上正向阳极电压后，门极加上适当正向门极电压，使晶闸管导通过程称为触发。晶闸管一旦触发导通后，门极就对它失去控制作用，通常在门极上只要加上一个正向脉冲电压即可，称为触发电压。门极在一定条件下可以触发晶闸管导通，但无法使其关断。要使导通的晶闸管恢复阻断，可降低阳极电压，或增大负载电阻，使流过晶闸管的阳极电流减小至维持电流（</a:t>
            </a:r>
            <a:r>
              <a:rPr lang="en-US" altLang="zh-CN" dirty="0"/>
              <a:t>IH</a:t>
            </a:r>
            <a:r>
              <a:rPr lang="zh-CN" altLang="en-US" dirty="0"/>
              <a:t>）（当门极断开时，晶闸管从较大的通态电流降至刚好能保持晶闸管导通所需的最小阳极电流叫维持电流），电流会突然降到零，之后再提高电压或减小负载电阻，电流不会再增大，说明晶闸管已恢复阻断。</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52</a:t>
            </a:fld>
            <a:endParaRPr lang="en-US" altLang="zh-CN"/>
          </a:p>
        </p:txBody>
      </p:sp>
    </p:spTree>
    <p:extLst>
      <p:ext uri="{BB962C8B-B14F-4D97-AF65-F5344CB8AC3E}">
        <p14:creationId xmlns:p14="http://schemas.microsoft.com/office/powerpoint/2010/main" val="8468433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53</a:t>
            </a:fld>
            <a:endParaRPr lang="en-US" altLang="zh-CN"/>
          </a:p>
        </p:txBody>
      </p:sp>
    </p:spTree>
    <p:extLst>
      <p:ext uri="{BB962C8B-B14F-4D97-AF65-F5344CB8AC3E}">
        <p14:creationId xmlns:p14="http://schemas.microsoft.com/office/powerpoint/2010/main" val="5963036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dirty="0">
                <a:ea typeface="宋体" pitchFamily="2" charset="-122"/>
              </a:rPr>
              <a:t>AC loading has become a critical design factor as industry has moved to pure CMOS systems.</a:t>
            </a:r>
          </a:p>
          <a:p>
            <a:pPr lvl="1"/>
            <a:r>
              <a:rPr lang="en-US" altLang="zh-CN" dirty="0">
                <a:ea typeface="宋体" pitchFamily="2" charset="-122"/>
              </a:rPr>
              <a:t>CMOS inputs have very high impedance, DC loading is frequently negligible (low fan</a:t>
            </a:r>
            <a:r>
              <a:rPr lang="tr-TR" altLang="zh-CN" dirty="0"/>
              <a:t>-</a:t>
            </a:r>
            <a:r>
              <a:rPr lang="en-US" altLang="zh-CN" dirty="0">
                <a:ea typeface="宋体" pitchFamily="2" charset="-122"/>
              </a:rPr>
              <a:t>outs).</a:t>
            </a:r>
          </a:p>
          <a:p>
            <a:pPr lvl="1"/>
            <a:r>
              <a:rPr lang="en-US" altLang="zh-CN" dirty="0">
                <a:ea typeface="宋体" pitchFamily="2" charset="-122"/>
              </a:rPr>
              <a:t>CMOS inputs and related packaging and wiring have significant capacitance.</a:t>
            </a:r>
          </a:p>
          <a:p>
            <a:pPr lvl="1"/>
            <a:r>
              <a:rPr lang="en-US" altLang="zh-CN" dirty="0">
                <a:ea typeface="宋体" pitchFamily="2" charset="-122"/>
              </a:rPr>
              <a:t>Time to charge and discharge capacitance is a major component of delay.</a:t>
            </a:r>
          </a:p>
          <a:p>
            <a:r>
              <a:rPr lang="tr-TR" altLang="zh-CN" dirty="0"/>
              <a:t>Gate’s speed and power consumption depend on the AC characteristics of the gate and its load.</a:t>
            </a:r>
            <a:endParaRPr lang="en-US" altLang="zh-CN" dirty="0">
              <a:ea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54</a:t>
            </a:fld>
            <a:endParaRPr lang="en-US" altLang="zh-CN"/>
          </a:p>
        </p:txBody>
      </p:sp>
    </p:spTree>
    <p:extLst>
      <p:ext uri="{BB962C8B-B14F-4D97-AF65-F5344CB8AC3E}">
        <p14:creationId xmlns:p14="http://schemas.microsoft.com/office/powerpoint/2010/main" val="24090856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Arial" charset="0"/>
                <a:ea typeface="宋体" pitchFamily="2" charset="-122"/>
                <a:cs typeface="+mn-cs"/>
              </a:rPr>
              <a:t>approximation n. </a:t>
            </a:r>
            <a:r>
              <a:rPr lang="zh-CN" altLang="en-US" sz="1200" kern="1200" dirty="0">
                <a:solidFill>
                  <a:schemeClr val="tx1"/>
                </a:solidFill>
                <a:latin typeface="Arial" charset="0"/>
                <a:ea typeface="宋体" pitchFamily="2" charset="-122"/>
                <a:cs typeface="+mn-cs"/>
              </a:rPr>
              <a:t>接近</a:t>
            </a:r>
            <a:r>
              <a:rPr lang="en-US" altLang="zh-CN" sz="1200" kern="1200" dirty="0">
                <a:solidFill>
                  <a:schemeClr val="tx1"/>
                </a:solidFill>
                <a:latin typeface="Arial" charset="0"/>
                <a:ea typeface="宋体" pitchFamily="2" charset="-122"/>
                <a:cs typeface="+mn-cs"/>
              </a:rPr>
              <a:t>, </a:t>
            </a:r>
            <a:r>
              <a:rPr lang="zh-CN" altLang="en-US" sz="1200" kern="1200" dirty="0">
                <a:solidFill>
                  <a:schemeClr val="tx1"/>
                </a:solidFill>
                <a:latin typeface="Arial" charset="0"/>
                <a:ea typeface="宋体" pitchFamily="2" charset="-122"/>
                <a:cs typeface="+mn-cs"/>
              </a:rPr>
              <a:t>走近</a:t>
            </a:r>
            <a:r>
              <a:rPr lang="en-US" altLang="zh-CN" sz="1200" kern="1200" dirty="0">
                <a:solidFill>
                  <a:schemeClr val="tx1"/>
                </a:solidFill>
                <a:latin typeface="Arial" charset="0"/>
                <a:ea typeface="宋体" pitchFamily="2" charset="-122"/>
                <a:cs typeface="+mn-cs"/>
              </a:rPr>
              <a:t>, [</a:t>
            </a:r>
            <a:r>
              <a:rPr lang="zh-CN" altLang="en-US" sz="1200" kern="1200" dirty="0">
                <a:solidFill>
                  <a:schemeClr val="tx1"/>
                </a:solidFill>
                <a:latin typeface="Arial" charset="0"/>
                <a:ea typeface="宋体" pitchFamily="2" charset="-122"/>
                <a:cs typeface="+mn-cs"/>
              </a:rPr>
              <a:t>数</a:t>
            </a:r>
            <a:r>
              <a:rPr lang="en-US" altLang="zh-CN" sz="1200" kern="1200" dirty="0">
                <a:solidFill>
                  <a:schemeClr val="tx1"/>
                </a:solidFill>
                <a:latin typeface="Arial" charset="0"/>
                <a:ea typeface="宋体" pitchFamily="2" charset="-122"/>
                <a:cs typeface="+mn-cs"/>
              </a:rPr>
              <a:t>]</a:t>
            </a:r>
            <a:r>
              <a:rPr lang="zh-CN" altLang="en-US" sz="1200" kern="1200" dirty="0">
                <a:solidFill>
                  <a:schemeClr val="tx1"/>
                </a:solidFill>
                <a:latin typeface="Arial" charset="0"/>
                <a:ea typeface="宋体" pitchFamily="2" charset="-122"/>
                <a:cs typeface="+mn-cs"/>
              </a:rPr>
              <a:t>近似值</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55</a:t>
            </a:fld>
            <a:endParaRPr lang="en-US" altLang="zh-CN"/>
          </a:p>
        </p:txBody>
      </p:sp>
    </p:spTree>
    <p:extLst>
      <p:ext uri="{BB962C8B-B14F-4D97-AF65-F5344CB8AC3E}">
        <p14:creationId xmlns:p14="http://schemas.microsoft.com/office/powerpoint/2010/main" val="2763621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直流负载不忽略的话，不影响动态结果，可稍稍减少充电时间。</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56</a:t>
            </a:fld>
            <a:endParaRPr lang="en-US" altLang="zh-CN"/>
          </a:p>
        </p:txBody>
      </p:sp>
    </p:spTree>
    <p:extLst>
      <p:ext uri="{BB962C8B-B14F-4D97-AF65-F5344CB8AC3E}">
        <p14:creationId xmlns:p14="http://schemas.microsoft.com/office/powerpoint/2010/main" val="21075459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58</a:t>
            </a:fld>
            <a:endParaRPr lang="en-US" altLang="zh-CN"/>
          </a:p>
        </p:txBody>
      </p:sp>
    </p:spTree>
    <p:extLst>
      <p:ext uri="{BB962C8B-B14F-4D97-AF65-F5344CB8AC3E}">
        <p14:creationId xmlns:p14="http://schemas.microsoft.com/office/powerpoint/2010/main" val="15581198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59</a:t>
            </a:fld>
            <a:endParaRPr lang="en-US" altLang="zh-CN"/>
          </a:p>
        </p:txBody>
      </p:sp>
    </p:spTree>
    <p:extLst>
      <p:ext uri="{BB962C8B-B14F-4D97-AF65-F5344CB8AC3E}">
        <p14:creationId xmlns:p14="http://schemas.microsoft.com/office/powerpoint/2010/main" val="3500158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60</a:t>
            </a:fld>
            <a:endParaRPr lang="en-US" altLang="zh-CN"/>
          </a:p>
        </p:txBody>
      </p:sp>
    </p:spTree>
    <p:extLst>
      <p:ext uri="{BB962C8B-B14F-4D97-AF65-F5344CB8AC3E}">
        <p14:creationId xmlns:p14="http://schemas.microsoft.com/office/powerpoint/2010/main" val="88136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a:t>
            </a:fld>
            <a:endParaRPr lang="en-US" altLang="zh-CN"/>
          </a:p>
        </p:txBody>
      </p:sp>
    </p:spTree>
    <p:extLst>
      <p:ext uri="{BB962C8B-B14F-4D97-AF65-F5344CB8AC3E}">
        <p14:creationId xmlns:p14="http://schemas.microsoft.com/office/powerpoint/2010/main" val="40763977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Reducing Transition time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The transition time depends on </a:t>
            </a:r>
            <a:r>
              <a:rPr lang="en-US" altLang="zh-CN" sz="1200" dirty="0" err="1"/>
              <a:t>Rp</a:t>
            </a:r>
            <a:r>
              <a:rPr lang="en-US" altLang="zh-CN" sz="1200" dirty="0"/>
              <a:t>, </a:t>
            </a:r>
            <a:r>
              <a:rPr lang="en-US" altLang="zh-CN" sz="1200" dirty="0" err="1"/>
              <a:t>Rn</a:t>
            </a:r>
            <a:r>
              <a:rPr lang="en-US" altLang="zh-CN" sz="1200" dirty="0"/>
              <a:t>, C</a:t>
            </a:r>
            <a:r>
              <a:rPr lang="en-US" altLang="zh-CN" sz="1200" i="1" dirty="0"/>
              <a:t>L: </a:t>
            </a:r>
            <a:br>
              <a:rPr lang="en-US" altLang="zh-CN" sz="1200" dirty="0"/>
            </a:br>
            <a:r>
              <a:rPr lang="en-US" altLang="zh-CN" sz="1200" dirty="0"/>
              <a:t>- Reduce </a:t>
            </a:r>
            <a:r>
              <a:rPr lang="en-US" altLang="zh-CN" sz="1200" dirty="0" err="1"/>
              <a:t>Rp</a:t>
            </a:r>
            <a:r>
              <a:rPr lang="en-US" altLang="zh-CN" sz="1200" dirty="0"/>
              <a:t> using larger p-channel transistors.</a:t>
            </a:r>
            <a:br>
              <a:rPr lang="en-US" altLang="zh-CN" sz="1200" dirty="0"/>
            </a:br>
            <a:r>
              <a:rPr lang="en-US" altLang="zh-CN" sz="1200" dirty="0"/>
              <a:t>- Reduce C</a:t>
            </a:r>
            <a:r>
              <a:rPr lang="en-US" altLang="zh-CN" sz="1200" i="1" dirty="0"/>
              <a:t>L </a:t>
            </a:r>
            <a:r>
              <a:rPr lang="en-US" altLang="zh-CN" sz="1200" dirty="0"/>
              <a:t>:</a:t>
            </a:r>
            <a:br>
              <a:rPr lang="en-US" altLang="zh-CN" sz="1200" dirty="0"/>
            </a:br>
            <a:r>
              <a:rPr lang="en-US" altLang="zh-CN" sz="1200" i="1" dirty="0"/>
              <a:t>    </a:t>
            </a:r>
            <a:r>
              <a:rPr lang="en-US" altLang="zh-CN" sz="1200" dirty="0"/>
              <a:t>1- Reduce the number of inputs driven by the same    </a:t>
            </a:r>
            <a:br>
              <a:rPr lang="en-US" altLang="zh-CN" sz="1200" dirty="0"/>
            </a:br>
            <a:r>
              <a:rPr lang="en-US" altLang="zh-CN" sz="1200" dirty="0"/>
              <a:t>         output.</a:t>
            </a:r>
            <a:br>
              <a:rPr lang="en-US" altLang="zh-CN" sz="1200" dirty="0"/>
            </a:br>
            <a:r>
              <a:rPr lang="en-US" altLang="zh-CN" sz="1200" dirty="0"/>
              <a:t>    2- Create multiple copies of the driving signal.</a:t>
            </a:r>
            <a:br>
              <a:rPr lang="en-US" altLang="zh-CN" sz="1200" dirty="0"/>
            </a:br>
            <a:r>
              <a:rPr lang="en-US" altLang="zh-CN" sz="1200" dirty="0"/>
              <a:t>    3- Use short wires.</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61</a:t>
            </a:fld>
            <a:endParaRPr lang="en-US" altLang="zh-CN"/>
          </a:p>
        </p:txBody>
      </p:sp>
    </p:spTree>
    <p:extLst>
      <p:ext uri="{BB962C8B-B14F-4D97-AF65-F5344CB8AC3E}">
        <p14:creationId xmlns:p14="http://schemas.microsoft.com/office/powerpoint/2010/main" val="15954404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sz="1200" kern="1200" baseline="0" dirty="0">
              <a:solidFill>
                <a:schemeClr val="tx1"/>
              </a:solidFill>
              <a:latin typeface="Arial" charset="0"/>
              <a:ea typeface="宋体" pitchFamily="2" charset="-122"/>
              <a:cs typeface="+mn-cs"/>
            </a:endParaRPr>
          </a:p>
          <a:p>
            <a:r>
              <a:rPr lang="zh-CN" altLang="en-US" sz="1200" kern="1200" baseline="0" dirty="0">
                <a:solidFill>
                  <a:schemeClr val="tx1"/>
                </a:solidFill>
                <a:latin typeface="Arial" charset="0"/>
                <a:ea typeface="宋体" pitchFamily="2" charset="-122"/>
                <a:cs typeface="+mn-cs"/>
              </a:rPr>
              <a:t>传播延迟</a:t>
            </a:r>
            <a:r>
              <a:rPr lang="en-US" altLang="zh-CN" sz="1200" kern="1200" baseline="0" dirty="0">
                <a:solidFill>
                  <a:schemeClr val="tx1"/>
                </a:solidFill>
                <a:latin typeface="Arial" charset="0"/>
                <a:ea typeface="宋体" pitchFamily="2" charset="-122"/>
                <a:cs typeface="+mn-cs"/>
              </a:rPr>
              <a:t>(Propagation delays)</a:t>
            </a:r>
          </a:p>
          <a:p>
            <a:r>
              <a:rPr lang="zh-CN" altLang="en-US" sz="1200" kern="1200" baseline="0" dirty="0">
                <a:solidFill>
                  <a:schemeClr val="tx1"/>
                </a:solidFill>
                <a:latin typeface="Arial" charset="0"/>
                <a:ea typeface="宋体" pitchFamily="2" charset="-122"/>
                <a:cs typeface="+mn-cs"/>
              </a:rPr>
              <a:t>􀂄需要考虑的数字电路的物理特性</a:t>
            </a:r>
          </a:p>
          <a:p>
            <a:r>
              <a:rPr lang="zh-CN" altLang="en-US" sz="1200" kern="1200" baseline="0" dirty="0">
                <a:solidFill>
                  <a:schemeClr val="tx1"/>
                </a:solidFill>
                <a:latin typeface="Arial" charset="0"/>
                <a:ea typeface="宋体" pitchFamily="2" charset="-122"/>
                <a:cs typeface="+mn-cs"/>
              </a:rPr>
              <a:t>􀂄传播延迟</a:t>
            </a:r>
          </a:p>
          <a:p>
            <a:r>
              <a:rPr lang="zh-CN" altLang="en-US" sz="1200" kern="1200" baseline="0" dirty="0">
                <a:solidFill>
                  <a:schemeClr val="tx1"/>
                </a:solidFill>
                <a:latin typeface="Arial" charset="0"/>
                <a:ea typeface="宋体" pitchFamily="2" charset="-122"/>
                <a:cs typeface="+mn-cs"/>
              </a:rPr>
              <a:t>􀂄门的扇入</a:t>
            </a:r>
            <a:r>
              <a:rPr lang="en-US" altLang="zh-CN" sz="1200" kern="1200" baseline="0" dirty="0">
                <a:solidFill>
                  <a:schemeClr val="tx1"/>
                </a:solidFill>
                <a:latin typeface="Arial" charset="0"/>
                <a:ea typeface="宋体" pitchFamily="2" charset="-122"/>
                <a:cs typeface="+mn-cs"/>
              </a:rPr>
              <a:t>(fan-in)</a:t>
            </a:r>
            <a:r>
              <a:rPr lang="zh-CN" altLang="en-US" sz="1200" kern="1200" baseline="0" dirty="0">
                <a:solidFill>
                  <a:schemeClr val="tx1"/>
                </a:solidFill>
                <a:latin typeface="Arial" charset="0"/>
                <a:ea typeface="宋体" pitchFamily="2" charset="-122"/>
                <a:cs typeface="+mn-cs"/>
              </a:rPr>
              <a:t>和扇出</a:t>
            </a:r>
            <a:r>
              <a:rPr lang="en-US" altLang="zh-CN" sz="1200" kern="1200" baseline="0" dirty="0">
                <a:solidFill>
                  <a:schemeClr val="tx1"/>
                </a:solidFill>
                <a:latin typeface="Arial" charset="0"/>
                <a:ea typeface="宋体" pitchFamily="2" charset="-122"/>
                <a:cs typeface="+mn-cs"/>
              </a:rPr>
              <a:t>(fan-out)</a:t>
            </a:r>
            <a:r>
              <a:rPr lang="zh-CN" altLang="en-US" sz="1200" kern="1200" baseline="0" dirty="0">
                <a:solidFill>
                  <a:schemeClr val="tx1"/>
                </a:solidFill>
                <a:latin typeface="Arial" charset="0"/>
                <a:ea typeface="宋体" pitchFamily="2" charset="-122"/>
                <a:cs typeface="+mn-cs"/>
              </a:rPr>
              <a:t>限制</a:t>
            </a:r>
          </a:p>
          <a:p>
            <a:r>
              <a:rPr lang="zh-CN" altLang="en-US" sz="1200" kern="1200" baseline="0" dirty="0">
                <a:solidFill>
                  <a:schemeClr val="tx1"/>
                </a:solidFill>
                <a:latin typeface="Arial" charset="0"/>
                <a:ea typeface="宋体" pitchFamily="2" charset="-122"/>
                <a:cs typeface="+mn-cs"/>
              </a:rPr>
              <a:t>􀂄功耗</a:t>
            </a:r>
          </a:p>
          <a:p>
            <a:r>
              <a:rPr lang="zh-CN" altLang="en-US" sz="1200" kern="1200" baseline="0" dirty="0">
                <a:solidFill>
                  <a:schemeClr val="tx1"/>
                </a:solidFill>
                <a:latin typeface="Arial" charset="0"/>
                <a:ea typeface="宋体" pitchFamily="2" charset="-122"/>
                <a:cs typeface="+mn-cs"/>
              </a:rPr>
              <a:t>􀂄规模和重量</a:t>
            </a:r>
          </a:p>
          <a:p>
            <a:r>
              <a:rPr lang="zh-CN" altLang="en-US" sz="1200" kern="1200" baseline="0" dirty="0">
                <a:solidFill>
                  <a:schemeClr val="tx1"/>
                </a:solidFill>
                <a:latin typeface="Arial" charset="0"/>
                <a:ea typeface="宋体" pitchFamily="2" charset="-122"/>
                <a:cs typeface="+mn-cs"/>
              </a:rPr>
              <a:t>􀂄传播延迟：输入变化和相应输出变化时间的延迟</a:t>
            </a:r>
          </a:p>
          <a:p>
            <a:r>
              <a:rPr lang="zh-CN" altLang="en-US" sz="1200" kern="1200" baseline="0" dirty="0">
                <a:solidFill>
                  <a:schemeClr val="tx1"/>
                </a:solidFill>
                <a:latin typeface="Arial" charset="0"/>
                <a:ea typeface="宋体" pitchFamily="2" charset="-122"/>
                <a:cs typeface="+mn-cs"/>
              </a:rPr>
              <a:t>􀂄电路复杂性</a:t>
            </a:r>
          </a:p>
          <a:p>
            <a:r>
              <a:rPr lang="zh-CN" altLang="en-US" sz="1200" kern="1200" baseline="0" dirty="0">
                <a:solidFill>
                  <a:schemeClr val="tx1"/>
                </a:solidFill>
                <a:latin typeface="Arial" charset="0"/>
                <a:ea typeface="宋体" pitchFamily="2" charset="-122"/>
                <a:cs typeface="+mn-cs"/>
              </a:rPr>
              <a:t>􀂄工艺</a:t>
            </a:r>
          </a:p>
          <a:p>
            <a:r>
              <a:rPr lang="zh-CN" altLang="en-US" sz="1200" kern="1200" baseline="0" dirty="0">
                <a:solidFill>
                  <a:schemeClr val="tx1"/>
                </a:solidFill>
                <a:latin typeface="Arial" charset="0"/>
                <a:ea typeface="宋体" pitchFamily="2" charset="-122"/>
                <a:cs typeface="+mn-cs"/>
              </a:rPr>
              <a:t>􀂄门的扇出</a:t>
            </a:r>
          </a:p>
          <a:p>
            <a:r>
              <a:rPr lang="zh-CN" altLang="en-US" sz="1200" kern="1200" baseline="0" dirty="0">
                <a:solidFill>
                  <a:schemeClr val="tx1"/>
                </a:solidFill>
                <a:latin typeface="Arial" charset="0"/>
                <a:ea typeface="宋体" pitchFamily="2" charset="-122"/>
                <a:cs typeface="+mn-cs"/>
              </a:rPr>
              <a:t>􀂄温度</a:t>
            </a:r>
          </a:p>
          <a:p>
            <a:r>
              <a:rPr lang="zh-CN" altLang="en-US" sz="1200" kern="1200" baseline="0" dirty="0">
                <a:solidFill>
                  <a:schemeClr val="tx1"/>
                </a:solidFill>
                <a:latin typeface="Arial" charset="0"/>
                <a:ea typeface="宋体" pitchFamily="2" charset="-122"/>
                <a:cs typeface="+mn-cs"/>
              </a:rPr>
              <a:t>􀂄芯片电压等等</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62</a:t>
            </a:fld>
            <a:endParaRPr lang="en-US" altLang="zh-CN"/>
          </a:p>
        </p:txBody>
      </p:sp>
    </p:spTree>
    <p:extLst>
      <p:ext uri="{BB962C8B-B14F-4D97-AF65-F5344CB8AC3E}">
        <p14:creationId xmlns:p14="http://schemas.microsoft.com/office/powerpoint/2010/main" val="42007800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Voltage waveforms for logic gates.</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63</a:t>
            </a:fld>
            <a:endParaRPr lang="en-US" altLang="zh-CN"/>
          </a:p>
        </p:txBody>
      </p:sp>
    </p:spTree>
    <p:extLst>
      <p:ext uri="{BB962C8B-B14F-4D97-AF65-F5344CB8AC3E}">
        <p14:creationId xmlns:p14="http://schemas.microsoft.com/office/powerpoint/2010/main" val="4950345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charset="0"/>
                <a:ea typeface="宋体" pitchFamily="2" charset="-122"/>
                <a:cs typeface="+mn-cs"/>
              </a:rPr>
              <a:t>静态功率与频率无关（</a:t>
            </a:r>
            <a:r>
              <a:rPr lang="en-US" altLang="zh-CN" sz="1200" b="0" i="0" u="none" strike="noStrike" kern="1200" baseline="0" dirty="0">
                <a:solidFill>
                  <a:schemeClr val="tx1"/>
                </a:solidFill>
                <a:latin typeface="Arial" charset="0"/>
                <a:ea typeface="宋体" pitchFamily="2" charset="-122"/>
                <a:cs typeface="+mn-cs"/>
              </a:rPr>
              <a:t>f=1/T</a:t>
            </a:r>
            <a:r>
              <a:rPr lang="zh-CN" altLang="en-US" sz="1200" b="0" i="0" u="none" strike="noStrike" kern="1200" baseline="0" dirty="0">
                <a:solidFill>
                  <a:schemeClr val="tx1"/>
                </a:solidFill>
                <a:latin typeface="Arial" charset="0"/>
                <a:ea typeface="宋体" pitchFamily="2" charset="-122"/>
                <a:cs typeface="+mn-cs"/>
              </a:rPr>
              <a:t>），动态功率与频率以及电源电压</a:t>
            </a:r>
            <a:r>
              <a:rPr lang="en-US" altLang="zh-CN" sz="1200" b="0" i="0" u="none" strike="noStrike" kern="1200" baseline="0" dirty="0" err="1">
                <a:solidFill>
                  <a:schemeClr val="tx1"/>
                </a:solidFill>
                <a:latin typeface="Arial" charset="0"/>
                <a:ea typeface="宋体" pitchFamily="2" charset="-122"/>
                <a:cs typeface="+mn-cs"/>
              </a:rPr>
              <a:t>Vc</a:t>
            </a:r>
            <a:r>
              <a:rPr lang="zh-CN" altLang="en-US" sz="1200" b="0" i="0" u="none" strike="noStrike" kern="1200" baseline="0">
                <a:solidFill>
                  <a:schemeClr val="tx1"/>
                </a:solidFill>
                <a:latin typeface="Arial" charset="0"/>
                <a:ea typeface="宋体" pitchFamily="2" charset="-122"/>
                <a:cs typeface="+mn-cs"/>
              </a:rPr>
              <a:t>成正比。 </a:t>
            </a:r>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64</a:t>
            </a:fld>
            <a:endParaRPr lang="en-US" altLang="zh-CN"/>
          </a:p>
        </p:txBody>
      </p:sp>
    </p:spTree>
    <p:extLst>
      <p:ext uri="{BB962C8B-B14F-4D97-AF65-F5344CB8AC3E}">
        <p14:creationId xmlns:p14="http://schemas.microsoft.com/office/powerpoint/2010/main" val="10170128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a:lnSpc>
                <a:spcPct val="90000"/>
              </a:lnSpc>
            </a:pPr>
            <a:r>
              <a:rPr lang="zh-CN" altLang="en-US" sz="2100" dirty="0"/>
              <a:t>主频提高遭遇瓶颈</a:t>
            </a:r>
          </a:p>
          <a:p>
            <a:pPr lvl="1">
              <a:lnSpc>
                <a:spcPct val="90000"/>
              </a:lnSpc>
            </a:pPr>
            <a:r>
              <a:rPr lang="zh-CN" altLang="en-US" sz="1900" dirty="0"/>
              <a:t>由于晶体管数量倍增，会导致硅芯片所需要的电能、耗费功率大幅提升，甚至成几何级数的增加 </a:t>
            </a:r>
          </a:p>
          <a:p>
            <a:pPr>
              <a:lnSpc>
                <a:spcPct val="90000"/>
              </a:lnSpc>
            </a:pPr>
            <a:r>
              <a:rPr lang="en-US" altLang="zh-CN" sz="2100" dirty="0"/>
              <a:t>3GHz</a:t>
            </a:r>
            <a:r>
              <a:rPr lang="zh-CN" altLang="en-US" sz="2100" dirty="0"/>
              <a:t>成为了无法逾越的一道坎</a:t>
            </a:r>
          </a:p>
          <a:p>
            <a:pPr lvl="1">
              <a:lnSpc>
                <a:spcPct val="90000"/>
              </a:lnSpc>
            </a:pPr>
            <a:r>
              <a:rPr lang="en-US" altLang="zh-CN" sz="1900" dirty="0"/>
              <a:t>Intel</a:t>
            </a:r>
            <a:r>
              <a:rPr lang="zh-CN" altLang="en-US" sz="1900" dirty="0"/>
              <a:t>发布</a:t>
            </a:r>
            <a:r>
              <a:rPr lang="en-US" altLang="zh-CN" sz="1900" dirty="0"/>
              <a:t>3.8GHz</a:t>
            </a:r>
            <a:r>
              <a:rPr lang="zh-CN" altLang="en-US" sz="1900" dirty="0"/>
              <a:t>的产品，宣布停止</a:t>
            </a:r>
            <a:r>
              <a:rPr lang="en-US" altLang="zh-CN" sz="1900" dirty="0"/>
              <a:t>4GHz</a:t>
            </a:r>
            <a:r>
              <a:rPr lang="zh-CN" altLang="en-US" sz="1900" dirty="0"/>
              <a:t>的产品计划</a:t>
            </a:r>
          </a:p>
          <a:p>
            <a:pPr lvl="1">
              <a:lnSpc>
                <a:spcPct val="90000"/>
              </a:lnSpc>
            </a:pPr>
            <a:r>
              <a:rPr lang="en-US" altLang="zh-CN" sz="1900" dirty="0"/>
              <a:t>AMD</a:t>
            </a:r>
            <a:r>
              <a:rPr lang="zh-CN" altLang="en-US" sz="1900" dirty="0"/>
              <a:t>频率超过</a:t>
            </a:r>
            <a:r>
              <a:rPr lang="en-US" altLang="zh-CN" sz="1900" dirty="0"/>
              <a:t>2GHz</a:t>
            </a:r>
            <a:r>
              <a:rPr lang="zh-CN" altLang="en-US" sz="1900" dirty="0"/>
              <a:t>以后无法大幅度提升</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65</a:t>
            </a:fld>
            <a:endParaRPr lang="en-US" altLang="zh-CN"/>
          </a:p>
        </p:txBody>
      </p:sp>
    </p:spTree>
    <p:extLst>
      <p:ext uri="{BB962C8B-B14F-4D97-AF65-F5344CB8AC3E}">
        <p14:creationId xmlns:p14="http://schemas.microsoft.com/office/powerpoint/2010/main" val="12285539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sz="1200" b="0" i="0" kern="1200" dirty="0">
                <a:solidFill>
                  <a:schemeClr val="tx1"/>
                </a:solidFill>
                <a:effectLst/>
                <a:latin typeface="Arial" charset="0"/>
                <a:ea typeface="宋体" pitchFamily="2" charset="-122"/>
                <a:cs typeface="+mn-cs"/>
              </a:rPr>
              <a:t>由于</a:t>
            </a:r>
            <a:r>
              <a:rPr lang="en-US" altLang="zh-CN" sz="1200" b="0" i="0" kern="1200" dirty="0">
                <a:solidFill>
                  <a:schemeClr val="tx1"/>
                </a:solidFill>
                <a:effectLst/>
                <a:latin typeface="Arial" charset="0"/>
                <a:ea typeface="宋体" pitchFamily="2" charset="-122"/>
                <a:cs typeface="+mn-cs"/>
              </a:rPr>
              <a:t>MOS</a:t>
            </a:r>
            <a:r>
              <a:rPr lang="zh-CN" altLang="en-US" sz="1200" b="0" i="0" kern="1200" dirty="0">
                <a:solidFill>
                  <a:schemeClr val="tx1"/>
                </a:solidFill>
                <a:effectLst/>
                <a:latin typeface="Arial" charset="0"/>
                <a:ea typeface="宋体" pitchFamily="2" charset="-122"/>
                <a:cs typeface="+mn-cs"/>
              </a:rPr>
              <a:t>管的结构对称，源极和漏极可以互换，电流可以从两个方向流通，所以传输门的输入端和输出端可以对换。因此，</a:t>
            </a:r>
            <a:r>
              <a:rPr lang="en-US" altLang="zh-CN" sz="1200" b="0" i="0" kern="1200" dirty="0">
                <a:solidFill>
                  <a:schemeClr val="tx1"/>
                </a:solidFill>
                <a:effectLst/>
                <a:latin typeface="Arial" charset="0"/>
                <a:ea typeface="宋体" pitchFamily="2" charset="-122"/>
                <a:cs typeface="+mn-cs"/>
              </a:rPr>
              <a:t>CMOS</a:t>
            </a:r>
            <a:r>
              <a:rPr lang="zh-CN" altLang="en-US" sz="1200" b="0" i="0" kern="1200" dirty="0">
                <a:solidFill>
                  <a:schemeClr val="tx1"/>
                </a:solidFill>
                <a:effectLst/>
                <a:latin typeface="Arial" charset="0"/>
                <a:ea typeface="宋体" pitchFamily="2" charset="-122"/>
                <a:cs typeface="+mn-cs"/>
              </a:rPr>
              <a:t>传输门具有双向特性，通常也称为双向开关。传输门在电路中起开关作用，当传输门导通时，输入信号传到输出端，当传输门截止时，输入信号则传不到输出端。</a:t>
            </a:r>
            <a:r>
              <a:rPr lang="en-US" altLang="zh-CN" sz="1200" b="0" i="0" kern="1200" dirty="0">
                <a:solidFill>
                  <a:schemeClr val="tx1"/>
                </a:solidFill>
                <a:effectLst/>
                <a:latin typeface="Arial" charset="0"/>
                <a:ea typeface="宋体" pitchFamily="2" charset="-122"/>
                <a:cs typeface="+mn-cs"/>
              </a:rPr>
              <a:t>CMOS</a:t>
            </a:r>
            <a:r>
              <a:rPr lang="zh-CN" altLang="en-US" sz="1200" b="0" i="0" kern="1200" dirty="0">
                <a:solidFill>
                  <a:schemeClr val="tx1"/>
                </a:solidFill>
                <a:effectLst/>
                <a:latin typeface="Arial" charset="0"/>
                <a:ea typeface="宋体" pitchFamily="2" charset="-122"/>
                <a:cs typeface="+mn-cs"/>
              </a:rPr>
              <a:t>传输门具有很低的导通电阻（几百欧）和很高的截止电阻（大于</a:t>
            </a:r>
            <a:r>
              <a:rPr lang="en-US" altLang="zh-CN" sz="1200" b="0" i="0" kern="1200" dirty="0">
                <a:solidFill>
                  <a:schemeClr val="tx1"/>
                </a:solidFill>
                <a:effectLst/>
                <a:latin typeface="Arial" charset="0"/>
                <a:ea typeface="宋体" pitchFamily="2" charset="-122"/>
                <a:cs typeface="+mn-cs"/>
              </a:rPr>
              <a:t>10</a:t>
            </a:r>
            <a:r>
              <a:rPr lang="en-US" altLang="zh-CN" sz="1200" b="0" i="0" kern="1200" baseline="30000" dirty="0">
                <a:solidFill>
                  <a:schemeClr val="tx1"/>
                </a:solidFill>
                <a:effectLst/>
                <a:latin typeface="Arial" charset="0"/>
                <a:ea typeface="宋体" pitchFamily="2" charset="-122"/>
                <a:cs typeface="+mn-cs"/>
              </a:rPr>
              <a:t>7</a:t>
            </a:r>
            <a:r>
              <a:rPr lang="zh-CN" altLang="en-US" sz="1200" b="0" i="0" kern="1200" dirty="0">
                <a:solidFill>
                  <a:schemeClr val="tx1"/>
                </a:solidFill>
                <a:effectLst/>
                <a:latin typeface="Arial" charset="0"/>
                <a:ea typeface="宋体" pitchFamily="2" charset="-122"/>
                <a:cs typeface="+mn-cs"/>
              </a:rPr>
              <a:t>欧），接近于理想开关。这种开关在数字系统中应用广泛，它和</a:t>
            </a:r>
            <a:r>
              <a:rPr lang="en-US" altLang="zh-CN" sz="1200" b="0" i="0" kern="1200" dirty="0">
                <a:solidFill>
                  <a:schemeClr val="tx1"/>
                </a:solidFill>
                <a:effectLst/>
                <a:latin typeface="Arial" charset="0"/>
                <a:ea typeface="宋体" pitchFamily="2" charset="-122"/>
                <a:cs typeface="+mn-cs"/>
              </a:rPr>
              <a:t>CMOS</a:t>
            </a:r>
            <a:r>
              <a:rPr lang="zh-CN" altLang="en-US" sz="1200" b="0" i="0" kern="1200" dirty="0">
                <a:solidFill>
                  <a:schemeClr val="tx1"/>
                </a:solidFill>
                <a:effectLst/>
                <a:latin typeface="Arial" charset="0"/>
                <a:ea typeface="宋体" pitchFamily="2" charset="-122"/>
                <a:cs typeface="+mn-cs"/>
              </a:rPr>
              <a:t>反向器、逻辑门相结合可以构成许多逻辑电路，例如</a:t>
            </a:r>
            <a:r>
              <a:rPr lang="en-US" altLang="zh-CN" sz="1200" b="0" i="0" kern="1200" dirty="0">
                <a:solidFill>
                  <a:schemeClr val="tx1"/>
                </a:solidFill>
                <a:effectLst/>
                <a:latin typeface="Arial" charset="0"/>
                <a:ea typeface="宋体" pitchFamily="2" charset="-122"/>
                <a:cs typeface="+mn-cs"/>
              </a:rPr>
              <a:t>D</a:t>
            </a:r>
            <a:r>
              <a:rPr lang="zh-CN" altLang="en-US" sz="1200" b="0" i="0" kern="1200" dirty="0">
                <a:solidFill>
                  <a:schemeClr val="tx1"/>
                </a:solidFill>
                <a:effectLst/>
                <a:latin typeface="Arial" charset="0"/>
                <a:ea typeface="宋体" pitchFamily="2" charset="-122"/>
                <a:cs typeface="+mn-cs"/>
              </a:rPr>
              <a:t>和</a:t>
            </a:r>
            <a:r>
              <a:rPr lang="en-US" altLang="zh-CN" sz="1200" b="0" i="0" kern="1200" dirty="0">
                <a:solidFill>
                  <a:schemeClr val="tx1"/>
                </a:solidFill>
                <a:effectLst/>
                <a:latin typeface="Arial" charset="0"/>
                <a:ea typeface="宋体" pitchFamily="2" charset="-122"/>
                <a:cs typeface="+mn-cs"/>
              </a:rPr>
              <a:t>JK</a:t>
            </a:r>
            <a:r>
              <a:rPr lang="zh-CN" altLang="en-US" sz="1200" b="0" i="0" kern="1200" dirty="0">
                <a:solidFill>
                  <a:schemeClr val="tx1"/>
                </a:solidFill>
                <a:effectLst/>
                <a:latin typeface="Arial" charset="0"/>
                <a:ea typeface="宋体" pitchFamily="2" charset="-122"/>
                <a:cs typeface="+mn-cs"/>
              </a:rPr>
              <a:t>触发器、移位寄存器等。</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67</a:t>
            </a:fld>
            <a:endParaRPr lang="en-US" altLang="zh-CN"/>
          </a:p>
        </p:txBody>
      </p:sp>
    </p:spTree>
    <p:extLst>
      <p:ext uri="{BB962C8B-B14F-4D97-AF65-F5344CB8AC3E}">
        <p14:creationId xmlns:p14="http://schemas.microsoft.com/office/powerpoint/2010/main" val="865099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上升时，开关阈值为</a:t>
            </a:r>
            <a:r>
              <a:rPr lang="en-US" altLang="zh-CN" dirty="0"/>
              <a:t>2.9V</a:t>
            </a:r>
            <a:r>
              <a:rPr lang="zh-CN" altLang="en-US" dirty="0"/>
              <a:t>，下降时，开关阈值为</a:t>
            </a:r>
            <a:r>
              <a:rPr lang="en-US" altLang="zh-CN" dirty="0"/>
              <a:t>2.1V</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68</a:t>
            </a:fld>
            <a:endParaRPr lang="en-US" altLang="zh-CN"/>
          </a:p>
        </p:txBody>
      </p:sp>
    </p:spTree>
    <p:extLst>
      <p:ext uri="{BB962C8B-B14F-4D97-AF65-F5344CB8AC3E}">
        <p14:creationId xmlns:p14="http://schemas.microsoft.com/office/powerpoint/2010/main" val="28510882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普通反相器 输入有</a:t>
            </a:r>
            <a:r>
              <a:rPr lang="en-US" altLang="zh-CN" dirty="0"/>
              <a:t>0.5V</a:t>
            </a:r>
            <a:r>
              <a:rPr lang="zh-CN" altLang="en-US" dirty="0"/>
              <a:t>的噪声，则在</a:t>
            </a:r>
            <a:r>
              <a:rPr lang="en-US" altLang="zh-CN" dirty="0"/>
              <a:t>2.5V</a:t>
            </a:r>
            <a:r>
              <a:rPr lang="zh-CN" altLang="en-US" dirty="0"/>
              <a:t>时，输出为高电平了，产生了噪声，施密特反相器则有</a:t>
            </a:r>
            <a:r>
              <a:rPr lang="en-US" altLang="zh-CN" dirty="0"/>
              <a:t>0.8V</a:t>
            </a:r>
            <a:r>
              <a:rPr lang="zh-CN" altLang="en-US" dirty="0"/>
              <a:t>的滞后，需要低于</a:t>
            </a:r>
            <a:r>
              <a:rPr lang="en-US" altLang="zh-CN" dirty="0"/>
              <a:t>2.1V</a:t>
            </a:r>
            <a:r>
              <a:rPr lang="zh-CN" altLang="en-US" dirty="0"/>
              <a:t>才变化。</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69</a:t>
            </a:fld>
            <a:endParaRPr lang="en-US" altLang="zh-CN"/>
          </a:p>
        </p:txBody>
      </p:sp>
    </p:spTree>
    <p:extLst>
      <p:ext uri="{BB962C8B-B14F-4D97-AF65-F5344CB8AC3E}">
        <p14:creationId xmlns:p14="http://schemas.microsoft.com/office/powerpoint/2010/main" val="7549723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C428A8-0280-46C7-981F-C4A99362919A}" type="slidenum">
              <a:rPr lang="en-US" altLang="zh-CN"/>
              <a:pPr fontAlgn="base">
                <a:spcBef>
                  <a:spcPct val="0"/>
                </a:spcBef>
                <a:spcAft>
                  <a:spcPct val="0"/>
                </a:spcAft>
              </a:pPr>
              <a:t>70</a:t>
            </a:fld>
            <a:endParaRPr lang="en-US" altLang="zh-CN"/>
          </a:p>
        </p:txBody>
      </p:sp>
      <p:sp>
        <p:nvSpPr>
          <p:cNvPr id="2560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p:spPr>
      </p:sp>
      <p:sp>
        <p:nvSpPr>
          <p:cNvPr id="256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a:t>三态缓冲器的用途：三态总线。使用三态缓冲器需要注意的是：如果两个电路同时向一个总线输出，并且试图让总线驱动为不同的状态，则总线上会出现非法值（非逻辑值）。</a:t>
            </a:r>
          </a:p>
        </p:txBody>
      </p:sp>
    </p:spTree>
    <p:extLst>
      <p:ext uri="{BB962C8B-B14F-4D97-AF65-F5344CB8AC3E}">
        <p14:creationId xmlns:p14="http://schemas.microsoft.com/office/powerpoint/2010/main" val="39292502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BFC2B5-E2A5-42D6-939F-2DD2D8CC2545}" type="slidenum">
              <a:rPr lang="en-US" altLang="zh-CN"/>
              <a:pPr fontAlgn="base">
                <a:spcBef>
                  <a:spcPct val="0"/>
                </a:spcBef>
                <a:spcAft>
                  <a:spcPct val="0"/>
                </a:spcAft>
              </a:pPr>
              <a:t>71</a:t>
            </a:fld>
            <a:endParaRPr lang="en-US" altLang="zh-CN"/>
          </a:p>
        </p:txBody>
      </p:sp>
      <p:sp>
        <p:nvSpPr>
          <p:cNvPr id="26627"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a:t>漏极开路输出电路在输出不为低态时由于至少有一个处于截至状态，因此表现为高组（未接到电路中）。漏极开路输出要求有一个上拉电阻，用于到高态的无源上拉。由低态到高态的时间常数为上拉电阻*</a:t>
            </a:r>
            <a:r>
              <a:rPr lang="en-US" altLang="zh-CN" dirty="0"/>
              <a:t>CL</a:t>
            </a:r>
            <a:r>
              <a:rPr lang="zh-CN" altLang="en-US" dirty="0"/>
              <a:t>，而由高态到低态的</a:t>
            </a:r>
            <a:r>
              <a:rPr lang="en-US" altLang="zh-CN" dirty="0"/>
              <a:t>RC</a:t>
            </a:r>
            <a:r>
              <a:rPr lang="zh-CN" altLang="en-US" dirty="0"/>
              <a:t>常数为导通电阻*</a:t>
            </a:r>
            <a:r>
              <a:rPr lang="en-US" altLang="zh-CN" dirty="0"/>
              <a:t>CL</a:t>
            </a:r>
            <a:r>
              <a:rPr lang="zh-CN" altLang="en-US" dirty="0"/>
              <a:t>。通常导通电阻（</a:t>
            </a:r>
            <a:r>
              <a:rPr lang="en-US" altLang="zh-CN" dirty="0"/>
              <a:t>80</a:t>
            </a:r>
            <a:r>
              <a:rPr lang="zh-CN" altLang="en-US" dirty="0"/>
              <a:t>欧姆）要比上拉电阻小，所以，漏极开路输出电路的下降时间比上升时间要短。为了降低上升时间，必须减小上拉电阻。但是由于</a:t>
            </a:r>
            <a:r>
              <a:rPr lang="en-US" altLang="zh-CN" dirty="0" err="1"/>
              <a:t>IOLmax</a:t>
            </a:r>
            <a:r>
              <a:rPr lang="zh-CN" altLang="en-US" dirty="0"/>
              <a:t>的限制，上拉电阻不能太小。</a:t>
            </a:r>
            <a:endParaRPr lang="en-US" altLang="zh-CN" dirty="0"/>
          </a:p>
          <a:p>
            <a:pPr>
              <a:spcBef>
                <a:spcPct val="0"/>
              </a:spcBef>
            </a:pPr>
            <a:endParaRPr lang="en-US" altLang="zh-CN" dirty="0"/>
          </a:p>
          <a:p>
            <a:pPr>
              <a:spcBef>
                <a:spcPct val="0"/>
              </a:spcBef>
            </a:pPr>
            <a:r>
              <a:rPr lang="zh-CN" altLang="en-US" sz="1200" kern="1200" dirty="0">
                <a:solidFill>
                  <a:schemeClr val="tx1"/>
                </a:solidFill>
                <a:latin typeface="Arial" charset="0"/>
                <a:ea typeface="宋体" pitchFamily="2" charset="-122"/>
                <a:cs typeface="+mn-cs"/>
              </a:rPr>
              <a:t>为了使输出端口稳定在比较高的电平上，需要在输出端口和</a:t>
            </a:r>
            <a:r>
              <a:rPr lang="en-US" altLang="zh-CN" sz="1200" kern="1200" dirty="0">
                <a:solidFill>
                  <a:schemeClr val="tx1"/>
                </a:solidFill>
                <a:latin typeface="Arial" charset="0"/>
                <a:ea typeface="宋体" pitchFamily="2" charset="-122"/>
                <a:cs typeface="+mn-cs"/>
              </a:rPr>
              <a:t>VCC</a:t>
            </a:r>
            <a:r>
              <a:rPr lang="zh-CN" altLang="en-US" sz="1200" kern="1200" dirty="0">
                <a:solidFill>
                  <a:schemeClr val="tx1"/>
                </a:solidFill>
                <a:latin typeface="Arial" charset="0"/>
                <a:ea typeface="宋体" pitchFamily="2" charset="-122"/>
                <a:cs typeface="+mn-cs"/>
              </a:rPr>
              <a:t>间接入一个电阻，称该电阻为上拉电阻，电压值向</a:t>
            </a:r>
            <a:r>
              <a:rPr lang="en-US" altLang="zh-CN" sz="1200" kern="1200" dirty="0">
                <a:solidFill>
                  <a:schemeClr val="tx1"/>
                </a:solidFill>
                <a:latin typeface="Arial" charset="0"/>
                <a:ea typeface="宋体" pitchFamily="2" charset="-122"/>
                <a:cs typeface="+mn-cs"/>
              </a:rPr>
              <a:t>VCC</a:t>
            </a:r>
            <a:r>
              <a:rPr lang="zh-CN" altLang="en-US" sz="1200" kern="1200" dirty="0">
                <a:solidFill>
                  <a:schemeClr val="tx1"/>
                </a:solidFill>
                <a:latin typeface="Arial" charset="0"/>
                <a:ea typeface="宋体" pitchFamily="2" charset="-122"/>
                <a:cs typeface="+mn-cs"/>
              </a:rPr>
              <a:t>接近，并提供额外的电流。而为了使输出端口稳定在比较低的电平上，需要在输出端口和地线间接入一个电阻，称该电阻为下拉电阻，电压值向地线接近，并吸收额外的电流。</a:t>
            </a:r>
            <a:endParaRPr lang="zh-CN" altLang="en-US" dirty="0"/>
          </a:p>
        </p:txBody>
      </p:sp>
    </p:spTree>
    <p:extLst>
      <p:ext uri="{BB962C8B-B14F-4D97-AF65-F5344CB8AC3E}">
        <p14:creationId xmlns:p14="http://schemas.microsoft.com/office/powerpoint/2010/main" val="461102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a:t>
            </a:fld>
            <a:endParaRPr lang="en-US" altLang="zh-CN"/>
          </a:p>
        </p:txBody>
      </p:sp>
    </p:spTree>
    <p:extLst>
      <p:ext uri="{BB962C8B-B14F-4D97-AF65-F5344CB8AC3E}">
        <p14:creationId xmlns:p14="http://schemas.microsoft.com/office/powerpoint/2010/main" val="15309600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t>R: Passive Pull up to the HIGH level</a:t>
            </a:r>
          </a:p>
          <a:p>
            <a:r>
              <a:rPr lang="en-US" altLang="zh-CN" sz="1200" dirty="0"/>
              <a:t>Calculating the value of R</a:t>
            </a:r>
            <a:br>
              <a:rPr lang="en-US" altLang="zh-CN" sz="1200" dirty="0"/>
            </a:br>
            <a:r>
              <a:rPr lang="en-US" altLang="zh-CN" sz="1200" dirty="0"/>
              <a:t>- The rise time depends on R.</a:t>
            </a:r>
            <a:br>
              <a:rPr lang="en-US" altLang="zh-CN" sz="1200" dirty="0"/>
            </a:br>
            <a:r>
              <a:rPr lang="en-US" altLang="zh-CN" sz="1200" dirty="0"/>
              <a:t>   Minimize R to reduce the </a:t>
            </a:r>
            <a:br>
              <a:rPr lang="en-US" altLang="zh-CN" sz="1200" dirty="0"/>
            </a:br>
            <a:r>
              <a:rPr lang="en-US" altLang="zh-CN" sz="1200" dirty="0"/>
              <a:t>   transition time !</a:t>
            </a:r>
            <a:br>
              <a:rPr lang="en-US" altLang="zh-CN" sz="1200" dirty="0"/>
            </a:br>
            <a:br>
              <a:rPr lang="en-US" altLang="zh-CN" sz="1200" dirty="0"/>
            </a:br>
            <a:r>
              <a:rPr lang="en-US" altLang="zh-CN" sz="1200" dirty="0"/>
              <a:t>- The value of R should limit the LOW level sink current to </a:t>
            </a:r>
            <a:br>
              <a:rPr lang="en-US" altLang="zh-CN" sz="1200" dirty="0"/>
            </a:br>
            <a:r>
              <a:rPr lang="en-US" altLang="zh-CN" sz="1200" dirty="0"/>
              <a:t>   </a:t>
            </a:r>
            <a:r>
              <a:rPr lang="en-US" altLang="zh-CN" sz="1200" dirty="0" err="1"/>
              <a:t>I</a:t>
            </a:r>
            <a:r>
              <a:rPr lang="en-US" altLang="zh-CN" sz="1050" dirty="0" err="1"/>
              <a:t>OLmax</a:t>
            </a:r>
            <a:r>
              <a:rPr lang="en-US" altLang="zh-CN" dirty="0"/>
              <a:t> </a:t>
            </a:r>
          </a:p>
          <a:p>
            <a:r>
              <a:rPr lang="en-US" altLang="zh-CN" sz="1200" dirty="0"/>
              <a:t>Exercise : </a:t>
            </a:r>
            <a:br>
              <a:rPr lang="en-US" altLang="zh-CN" sz="1200" dirty="0"/>
            </a:br>
            <a:r>
              <a:rPr lang="en-US" altLang="zh-CN" sz="1200" dirty="0"/>
              <a:t>Calculate R to minimize the rise time. </a:t>
            </a:r>
            <a:br>
              <a:rPr lang="en-US" altLang="zh-CN" sz="1200" dirty="0"/>
            </a:br>
            <a:r>
              <a:rPr lang="en-US" altLang="zh-CN" sz="1200" dirty="0"/>
              <a:t>Calculate the Rise time and the Fall Time             </a:t>
            </a:r>
            <a:br>
              <a:rPr lang="en-US" altLang="zh-CN" sz="1200" dirty="0"/>
            </a:br>
            <a:r>
              <a:rPr lang="en-US" altLang="zh-CN" sz="1200" dirty="0"/>
              <a:t>Given </a:t>
            </a:r>
            <a:r>
              <a:rPr lang="en-US" altLang="zh-CN" sz="1200" dirty="0" err="1"/>
              <a:t>I</a:t>
            </a:r>
            <a:r>
              <a:rPr lang="en-US" altLang="zh-CN" sz="1050" dirty="0" err="1"/>
              <a:t>OLmax</a:t>
            </a:r>
            <a:r>
              <a:rPr lang="en-US" altLang="zh-CN" sz="1200" dirty="0"/>
              <a:t>= 2 </a:t>
            </a:r>
            <a:r>
              <a:rPr lang="en-US" altLang="zh-CN" sz="1200" dirty="0" err="1"/>
              <a:t>mA</a:t>
            </a:r>
            <a:r>
              <a:rPr lang="en-US" altLang="zh-CN" sz="1200" dirty="0"/>
              <a:t> , </a:t>
            </a:r>
            <a:r>
              <a:rPr lang="en-US" altLang="zh-CN" sz="1200" dirty="0" err="1"/>
              <a:t>Rn</a:t>
            </a:r>
            <a:r>
              <a:rPr lang="en-US" altLang="zh-CN" sz="1200" dirty="0"/>
              <a:t> (ON)=100 , CL=100 PF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72</a:t>
            </a:fld>
            <a:endParaRPr lang="en-US" altLang="zh-CN"/>
          </a:p>
        </p:txBody>
      </p:sp>
    </p:spTree>
    <p:extLst>
      <p:ext uri="{BB962C8B-B14F-4D97-AF65-F5344CB8AC3E}">
        <p14:creationId xmlns:p14="http://schemas.microsoft.com/office/powerpoint/2010/main" val="2479340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73</a:t>
            </a:fld>
            <a:endParaRPr lang="en-US" altLang="zh-CN"/>
          </a:p>
        </p:txBody>
      </p:sp>
    </p:spTree>
    <p:extLst>
      <p:ext uri="{BB962C8B-B14F-4D97-AF65-F5344CB8AC3E}">
        <p14:creationId xmlns:p14="http://schemas.microsoft.com/office/powerpoint/2010/main" val="19926695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Problem -- really bad rise time</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74</a:t>
            </a:fld>
            <a:endParaRPr lang="en-US" altLang="zh-CN"/>
          </a:p>
        </p:txBody>
      </p:sp>
    </p:spTree>
    <p:extLst>
      <p:ext uri="{BB962C8B-B14F-4D97-AF65-F5344CB8AC3E}">
        <p14:creationId xmlns:p14="http://schemas.microsoft.com/office/powerpoint/2010/main" val="12624682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t>Wired Logic : </a:t>
            </a:r>
            <a:br>
              <a:rPr lang="en-US" altLang="zh-CN" sz="1200" dirty="0"/>
            </a:br>
            <a:r>
              <a:rPr lang="en-US" altLang="zh-CN" sz="1200" dirty="0"/>
              <a:t>Connecting the outputs of multiple Open Drain gates  ( Wired AND )</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75</a:t>
            </a:fld>
            <a:endParaRPr lang="en-US" altLang="zh-CN"/>
          </a:p>
        </p:txBody>
      </p:sp>
    </p:spTree>
    <p:extLst>
      <p:ext uri="{BB962C8B-B14F-4D97-AF65-F5344CB8AC3E}">
        <p14:creationId xmlns:p14="http://schemas.microsoft.com/office/powerpoint/2010/main" val="25629149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76</a:t>
            </a:fld>
            <a:endParaRPr lang="en-US" altLang="zh-CN"/>
          </a:p>
        </p:txBody>
      </p:sp>
    </p:spTree>
    <p:extLst>
      <p:ext uri="{BB962C8B-B14F-4D97-AF65-F5344CB8AC3E}">
        <p14:creationId xmlns:p14="http://schemas.microsoft.com/office/powerpoint/2010/main" val="23988466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按功能，可分为模拟集成电路和数字集成电路。</a:t>
            </a:r>
          </a:p>
          <a:p>
            <a:r>
              <a:rPr lang="zh-CN" altLang="zh-CN" sz="1200" kern="1200" dirty="0">
                <a:solidFill>
                  <a:schemeClr val="tx1"/>
                </a:solidFill>
                <a:effectLst/>
                <a:latin typeface="Arial" charset="0"/>
                <a:ea typeface="宋体" pitchFamily="2" charset="-122"/>
                <a:cs typeface="+mn-cs"/>
              </a:rPr>
              <a:t>按集成度，可分为小规模集成电路（</a:t>
            </a:r>
            <a:r>
              <a:rPr lang="en-US" altLang="zh-CN" sz="1200" kern="1200" dirty="0">
                <a:solidFill>
                  <a:schemeClr val="tx1"/>
                </a:solidFill>
                <a:effectLst/>
                <a:latin typeface="Arial" charset="0"/>
                <a:ea typeface="宋体" pitchFamily="2" charset="-122"/>
                <a:cs typeface="+mn-cs"/>
              </a:rPr>
              <a:t>SSI</a:t>
            </a:r>
            <a:r>
              <a:rPr lang="zh-CN" altLang="zh-CN" sz="1200" kern="1200" dirty="0">
                <a:solidFill>
                  <a:schemeClr val="tx1"/>
                </a:solidFill>
                <a:effectLst/>
                <a:latin typeface="Arial" charset="0"/>
                <a:ea typeface="宋体" pitchFamily="2" charset="-122"/>
                <a:cs typeface="+mn-cs"/>
              </a:rPr>
              <a:t>，集成度＜</a:t>
            </a:r>
            <a:r>
              <a:rPr lang="en-US" altLang="zh-CN" sz="1200" kern="1200" dirty="0">
                <a:solidFill>
                  <a:schemeClr val="tx1"/>
                </a:solidFill>
                <a:effectLst/>
                <a:latin typeface="Arial"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个门电路〉、中规模集成电路（</a:t>
            </a:r>
            <a:r>
              <a:rPr lang="en-US" altLang="zh-CN" sz="1200" kern="1200" dirty="0">
                <a:solidFill>
                  <a:schemeClr val="tx1"/>
                </a:solidFill>
                <a:effectLst/>
                <a:latin typeface="Arial" charset="0"/>
                <a:ea typeface="宋体" pitchFamily="2" charset="-122"/>
                <a:cs typeface="+mn-cs"/>
              </a:rPr>
              <a:t>MSI</a:t>
            </a:r>
            <a:r>
              <a:rPr lang="zh-CN" altLang="zh-CN" sz="1200" kern="1200" dirty="0">
                <a:solidFill>
                  <a:schemeClr val="tx1"/>
                </a:solidFill>
                <a:effectLst/>
                <a:latin typeface="Arial" charset="0"/>
                <a:ea typeface="宋体" pitchFamily="2" charset="-122"/>
                <a:cs typeface="+mn-cs"/>
              </a:rPr>
              <a:t>，集成度为</a:t>
            </a:r>
            <a:r>
              <a:rPr lang="en-US" altLang="zh-CN" sz="1200" kern="1200" dirty="0">
                <a:solidFill>
                  <a:schemeClr val="tx1"/>
                </a:solidFill>
                <a:effectLst/>
                <a:latin typeface="Arial"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100</a:t>
            </a:r>
            <a:r>
              <a:rPr lang="zh-CN" altLang="zh-CN" sz="1200" kern="1200" dirty="0">
                <a:solidFill>
                  <a:schemeClr val="tx1"/>
                </a:solidFill>
                <a:effectLst/>
                <a:latin typeface="Arial" charset="0"/>
                <a:ea typeface="宋体" pitchFamily="2" charset="-122"/>
                <a:cs typeface="+mn-cs"/>
              </a:rPr>
              <a:t>个门电路）、大规模集成电路（</a:t>
            </a:r>
            <a:r>
              <a:rPr lang="en-US" altLang="zh-CN" sz="1200" kern="1200" dirty="0">
                <a:solidFill>
                  <a:schemeClr val="tx1"/>
                </a:solidFill>
                <a:effectLst/>
                <a:latin typeface="Arial" charset="0"/>
                <a:ea typeface="宋体" pitchFamily="2" charset="-122"/>
                <a:cs typeface="+mn-cs"/>
              </a:rPr>
              <a:t>LSI</a:t>
            </a:r>
            <a:r>
              <a:rPr lang="zh-CN" altLang="zh-CN" sz="1200" kern="1200" dirty="0">
                <a:solidFill>
                  <a:schemeClr val="tx1"/>
                </a:solidFill>
                <a:effectLst/>
                <a:latin typeface="Arial" charset="0"/>
                <a:ea typeface="宋体" pitchFamily="2" charset="-122"/>
                <a:cs typeface="+mn-cs"/>
              </a:rPr>
              <a:t>，集成度为</a:t>
            </a:r>
            <a:r>
              <a:rPr lang="en-US" altLang="zh-CN" sz="1200" kern="1200" dirty="0">
                <a:solidFill>
                  <a:schemeClr val="tx1"/>
                </a:solidFill>
                <a:effectLst/>
                <a:latin typeface="Arial" charset="0"/>
                <a:ea typeface="宋体" pitchFamily="2" charset="-122"/>
                <a:cs typeface="+mn-cs"/>
              </a:rPr>
              <a:t>100</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1000</a:t>
            </a:r>
            <a:r>
              <a:rPr lang="zh-CN" altLang="zh-CN" sz="1200" kern="1200" dirty="0">
                <a:solidFill>
                  <a:schemeClr val="tx1"/>
                </a:solidFill>
                <a:effectLst/>
                <a:latin typeface="Arial" charset="0"/>
                <a:ea typeface="宋体" pitchFamily="2" charset="-122"/>
                <a:cs typeface="+mn-cs"/>
              </a:rPr>
              <a:t>个门电路）以及超大规模集成电路（</a:t>
            </a:r>
            <a:r>
              <a:rPr lang="en-US" altLang="zh-CN" sz="1200" kern="1200" dirty="0">
                <a:solidFill>
                  <a:schemeClr val="tx1"/>
                </a:solidFill>
                <a:effectLst/>
                <a:latin typeface="Arial" charset="0"/>
                <a:ea typeface="宋体" pitchFamily="2" charset="-122"/>
                <a:cs typeface="+mn-cs"/>
              </a:rPr>
              <a:t>VLSI</a:t>
            </a:r>
            <a:r>
              <a:rPr lang="zh-CN" altLang="zh-CN" sz="1200" kern="1200" dirty="0">
                <a:solidFill>
                  <a:schemeClr val="tx1"/>
                </a:solidFill>
                <a:effectLst/>
                <a:latin typeface="Arial" charset="0"/>
                <a:ea typeface="宋体" pitchFamily="2" charset="-122"/>
                <a:cs typeface="+mn-cs"/>
              </a:rPr>
              <a:t>，集成度＞</a:t>
            </a:r>
            <a:r>
              <a:rPr lang="en-US" altLang="zh-CN" sz="1200" kern="1200" dirty="0">
                <a:solidFill>
                  <a:schemeClr val="tx1"/>
                </a:solidFill>
                <a:effectLst/>
                <a:latin typeface="Arial" charset="0"/>
                <a:ea typeface="宋体" pitchFamily="2" charset="-122"/>
                <a:cs typeface="+mn-cs"/>
              </a:rPr>
              <a:t>1000</a:t>
            </a:r>
            <a:r>
              <a:rPr lang="zh-CN" altLang="zh-CN" sz="1200" kern="1200" dirty="0">
                <a:solidFill>
                  <a:schemeClr val="tx1"/>
                </a:solidFill>
                <a:effectLst/>
                <a:latin typeface="Arial" charset="0"/>
                <a:ea typeface="宋体" pitchFamily="2" charset="-122"/>
                <a:cs typeface="+mn-cs"/>
              </a:rPr>
              <a:t>个门电路）。</a:t>
            </a:r>
          </a:p>
          <a:p>
            <a:r>
              <a:rPr lang="zh-CN" altLang="zh-CN" sz="1200" kern="1200" dirty="0">
                <a:solidFill>
                  <a:schemeClr val="tx1"/>
                </a:solidFill>
                <a:effectLst/>
                <a:latin typeface="Arial" charset="0"/>
                <a:ea typeface="宋体" pitchFamily="2" charset="-122"/>
                <a:cs typeface="+mn-cs"/>
              </a:rPr>
              <a:t>按外形，又可分为圆型（金属外壳晶体管封装型，适用于大功率），扁平型（稳定性好、体积小）和双列直插型（有利于采用大规模生产技术进行焊接，因此获得广泛的应用）。</a:t>
            </a:r>
          </a:p>
          <a:p>
            <a:r>
              <a:rPr lang="zh-CN" altLang="zh-CN" sz="1200" kern="1200" dirty="0">
                <a:solidFill>
                  <a:schemeClr val="tx1"/>
                </a:solidFill>
                <a:effectLst/>
                <a:latin typeface="Arial" charset="0"/>
                <a:ea typeface="宋体" pitchFamily="2" charset="-122"/>
                <a:cs typeface="+mn-cs"/>
              </a:rPr>
              <a:t>目前，已经成熟的集成逻辑技术主要有三种：</a:t>
            </a:r>
            <a:r>
              <a:rPr lang="en-US" altLang="zh-CN" sz="1200" kern="1200" dirty="0">
                <a:solidFill>
                  <a:schemeClr val="tx1"/>
                </a:solidFill>
                <a:effectLst/>
                <a:latin typeface="Arial" charset="0"/>
                <a:ea typeface="宋体" pitchFamily="2" charset="-122"/>
                <a:cs typeface="+mn-cs"/>
              </a:rPr>
              <a:t>TTL</a:t>
            </a:r>
            <a:r>
              <a:rPr lang="zh-CN" altLang="zh-CN" sz="1200" kern="1200" dirty="0">
                <a:solidFill>
                  <a:schemeClr val="tx1"/>
                </a:solidFill>
                <a:effectLst/>
                <a:latin typeface="Arial" charset="0"/>
                <a:ea typeface="宋体" pitchFamily="2" charset="-122"/>
                <a:cs typeface="+mn-cs"/>
              </a:rPr>
              <a:t>逻辑（晶体管－晶体管逻辑）、</a:t>
            </a:r>
            <a:r>
              <a:rPr lang="en-US" altLang="zh-CN" sz="1200" kern="1200" dirty="0">
                <a:solidFill>
                  <a:schemeClr val="tx1"/>
                </a:solidFill>
                <a:effectLst/>
                <a:latin typeface="Arial" charset="0"/>
                <a:ea typeface="宋体" pitchFamily="2" charset="-122"/>
                <a:cs typeface="+mn-cs"/>
              </a:rPr>
              <a:t>CMOS</a:t>
            </a:r>
            <a:r>
              <a:rPr lang="zh-CN" altLang="zh-CN" sz="1200" kern="1200" dirty="0">
                <a:solidFill>
                  <a:schemeClr val="tx1"/>
                </a:solidFill>
                <a:effectLst/>
                <a:latin typeface="Arial" charset="0"/>
                <a:ea typeface="宋体" pitchFamily="2" charset="-122"/>
                <a:cs typeface="+mn-cs"/>
              </a:rPr>
              <a:t>逻辑（互补金属－氧化物－半导体逻辑）和</a:t>
            </a:r>
            <a:r>
              <a:rPr lang="en-US" altLang="zh-CN" sz="1200" kern="1200" dirty="0">
                <a:solidFill>
                  <a:schemeClr val="tx1"/>
                </a:solidFill>
                <a:effectLst/>
                <a:latin typeface="Arial" charset="0"/>
                <a:ea typeface="宋体" pitchFamily="2" charset="-122"/>
                <a:cs typeface="+mn-cs"/>
              </a:rPr>
              <a:t>ECL</a:t>
            </a:r>
            <a:r>
              <a:rPr lang="zh-CN" altLang="zh-CN" sz="1200" kern="1200" dirty="0">
                <a:solidFill>
                  <a:schemeClr val="tx1"/>
                </a:solidFill>
                <a:effectLst/>
                <a:latin typeface="Arial" charset="0"/>
                <a:ea typeface="宋体" pitchFamily="2" charset="-122"/>
                <a:cs typeface="+mn-cs"/>
              </a:rPr>
              <a:t>逻辑（发射极耦合逻辑）。</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77</a:t>
            </a:fld>
            <a:endParaRPr lang="en-US" altLang="zh-CN"/>
          </a:p>
        </p:txBody>
      </p:sp>
    </p:spTree>
    <p:extLst>
      <p:ext uri="{BB962C8B-B14F-4D97-AF65-F5344CB8AC3E}">
        <p14:creationId xmlns:p14="http://schemas.microsoft.com/office/powerpoint/2010/main" val="1035858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78</a:t>
            </a:fld>
            <a:endParaRPr lang="en-US" altLang="zh-CN"/>
          </a:p>
        </p:txBody>
      </p:sp>
    </p:spTree>
    <p:extLst>
      <p:ext uri="{BB962C8B-B14F-4D97-AF65-F5344CB8AC3E}">
        <p14:creationId xmlns:p14="http://schemas.microsoft.com/office/powerpoint/2010/main" val="27880593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dirty="0"/>
              <a:t>74</a:t>
            </a:r>
            <a:r>
              <a:rPr lang="zh-CN" altLang="en-US" sz="1200" dirty="0"/>
              <a:t>：</a:t>
            </a:r>
            <a:r>
              <a:rPr lang="en-US" altLang="zh-CN" sz="1200" dirty="0"/>
              <a:t>TI</a:t>
            </a:r>
            <a:r>
              <a:rPr lang="zh-CN" altLang="en-US" sz="1200" dirty="0"/>
              <a:t>公司所用</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79</a:t>
            </a:fld>
            <a:endParaRPr lang="en-US" altLang="zh-CN"/>
          </a:p>
        </p:txBody>
      </p:sp>
    </p:spTree>
    <p:extLst>
      <p:ext uri="{BB962C8B-B14F-4D97-AF65-F5344CB8AC3E}">
        <p14:creationId xmlns:p14="http://schemas.microsoft.com/office/powerpoint/2010/main" val="3475699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EBD43-0886-40F4-8C12-833793AAE5B6}" type="slidenum">
              <a:rPr lang="en-US" altLang="zh-TW"/>
              <a:pPr/>
              <a:t>80</a:t>
            </a:fld>
            <a:endParaRPr lang="en-US" altLang="zh-TW"/>
          </a:p>
        </p:txBody>
      </p:sp>
      <p:sp>
        <p:nvSpPr>
          <p:cNvPr id="2647042" name="Rectangle 2"/>
          <p:cNvSpPr>
            <a:spLocks noGrp="1" noRot="1" noChangeAspect="1" noChangeArrowheads="1" noTextEdit="1"/>
          </p:cNvSpPr>
          <p:nvPr>
            <p:ph type="sldImg"/>
          </p:nvPr>
        </p:nvSpPr>
        <p:spPr>
          <a:xfrm>
            <a:off x="992188" y="768350"/>
            <a:ext cx="5114925" cy="3836988"/>
          </a:xfrm>
          <a:ln/>
        </p:spPr>
      </p:sp>
      <p:sp>
        <p:nvSpPr>
          <p:cNvPr id="26470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188304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81</a:t>
            </a:fld>
            <a:endParaRPr lang="en-US" altLang="zh-CN"/>
          </a:p>
        </p:txBody>
      </p:sp>
    </p:spTree>
    <p:extLst>
      <p:ext uri="{BB962C8B-B14F-4D97-AF65-F5344CB8AC3E}">
        <p14:creationId xmlns:p14="http://schemas.microsoft.com/office/powerpoint/2010/main" val="197858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a:t>
            </a:fld>
            <a:endParaRPr lang="en-US" altLang="zh-CN"/>
          </a:p>
        </p:txBody>
      </p:sp>
    </p:spTree>
    <p:extLst>
      <p:ext uri="{BB962C8B-B14F-4D97-AF65-F5344CB8AC3E}">
        <p14:creationId xmlns:p14="http://schemas.microsoft.com/office/powerpoint/2010/main" val="18170035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82</a:t>
            </a:fld>
            <a:endParaRPr lang="en-US" altLang="zh-CN"/>
          </a:p>
        </p:txBody>
      </p:sp>
    </p:spTree>
    <p:extLst>
      <p:ext uri="{BB962C8B-B14F-4D97-AF65-F5344CB8AC3E}">
        <p14:creationId xmlns:p14="http://schemas.microsoft.com/office/powerpoint/2010/main" val="32933693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83</a:t>
            </a:fld>
            <a:endParaRPr lang="en-US" altLang="zh-CN"/>
          </a:p>
        </p:txBody>
      </p:sp>
    </p:spTree>
    <p:extLst>
      <p:ext uri="{BB962C8B-B14F-4D97-AF65-F5344CB8AC3E}">
        <p14:creationId xmlns:p14="http://schemas.microsoft.com/office/powerpoint/2010/main" val="34357391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84</a:t>
            </a:fld>
            <a:endParaRPr lang="en-US" altLang="zh-CN"/>
          </a:p>
        </p:txBody>
      </p:sp>
    </p:spTree>
    <p:extLst>
      <p:ext uri="{BB962C8B-B14F-4D97-AF65-F5344CB8AC3E}">
        <p14:creationId xmlns:p14="http://schemas.microsoft.com/office/powerpoint/2010/main" val="39788597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altLang="zh-CN" sz="1200" dirty="0"/>
              <a:t>CMOS : Complementary Metal-Oxide Semiconductor.</a:t>
            </a:r>
          </a:p>
          <a:p>
            <a:r>
              <a:rPr lang="en-US" altLang="zh-CN" sz="1200" dirty="0"/>
              <a:t>CMOS Families </a:t>
            </a:r>
            <a:br>
              <a:rPr lang="en-US" altLang="zh-CN" sz="1200" dirty="0"/>
            </a:br>
            <a:r>
              <a:rPr lang="en-US" altLang="zh-CN" sz="1200" u="sng" dirty="0">
                <a:solidFill>
                  <a:schemeClr val="tx2"/>
                </a:solidFill>
              </a:rPr>
              <a:t>Series</a:t>
            </a:r>
            <a:br>
              <a:rPr lang="en-US" altLang="zh-CN" sz="1200" u="sng" dirty="0">
                <a:solidFill>
                  <a:schemeClr val="tx2"/>
                </a:solidFill>
              </a:rPr>
            </a:br>
            <a:r>
              <a:rPr lang="en-US" altLang="zh-CN" sz="1200" dirty="0"/>
              <a:t>4000       ( Low Power )</a:t>
            </a:r>
            <a:br>
              <a:rPr lang="en-US" altLang="zh-CN" sz="1200" dirty="0"/>
            </a:br>
            <a:r>
              <a:rPr lang="en-US" altLang="zh-CN" sz="1200" dirty="0"/>
              <a:t>74C        ( Pin- and function-compatible with  TTL )</a:t>
            </a:r>
            <a:br>
              <a:rPr lang="en-US" altLang="zh-CN" sz="1200" dirty="0"/>
            </a:br>
            <a:r>
              <a:rPr lang="en-US" altLang="zh-CN" sz="1200" dirty="0"/>
              <a:t>74HC     ( High Speed )</a:t>
            </a:r>
            <a:br>
              <a:rPr lang="en-US" altLang="zh-CN" sz="1200" dirty="0"/>
            </a:br>
            <a:r>
              <a:rPr lang="en-US" altLang="zh-CN" sz="1200" dirty="0"/>
              <a:t>74HCT   ( TTL compatible )</a:t>
            </a:r>
            <a:br>
              <a:rPr lang="en-US" altLang="zh-CN" sz="1200" dirty="0"/>
            </a:br>
            <a:r>
              <a:rPr lang="en-US" altLang="zh-CN" sz="1200" dirty="0"/>
              <a:t>74AC     ( Advanced CMOS )</a:t>
            </a:r>
            <a:br>
              <a:rPr lang="en-US" altLang="zh-CN" sz="1200" dirty="0"/>
            </a:br>
            <a:r>
              <a:rPr lang="en-US" altLang="zh-CN" sz="1200" dirty="0"/>
              <a:t>74ACT   ( TTL compatible )</a:t>
            </a:r>
            <a:br>
              <a:rPr lang="en-US" altLang="zh-CN" sz="1200" dirty="0"/>
            </a:br>
            <a:r>
              <a:rPr lang="en-US" altLang="zh-CN" sz="1200" dirty="0"/>
              <a:t>74FCT    ( Fast CMOS TTL </a:t>
            </a:r>
            <a:r>
              <a:rPr lang="en-US" altLang="zh-CN" sz="1200" dirty="0" err="1"/>
              <a:t>compatable</a:t>
            </a:r>
            <a:r>
              <a:rPr lang="en-US" altLang="zh-CN" sz="1200" dirty="0"/>
              <a:t>)</a:t>
            </a:r>
            <a:br>
              <a:rPr lang="en-US" altLang="zh-CN" sz="1200" dirty="0"/>
            </a:br>
            <a:r>
              <a:rPr lang="en-US" altLang="zh-CN" sz="1200" dirty="0"/>
              <a:t>74FCT-T( FCT with TTL V</a:t>
            </a:r>
            <a:r>
              <a:rPr lang="en-US" altLang="zh-CN" sz="1050" dirty="0"/>
              <a:t>OH</a:t>
            </a:r>
            <a:r>
              <a:rPr lang="en-US" altLang="zh-CN" sz="1200" dirty="0"/>
              <a:t> )</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85</a:t>
            </a:fld>
            <a:endParaRPr lang="en-US" altLang="zh-CN"/>
          </a:p>
        </p:txBody>
      </p:sp>
    </p:spTree>
    <p:extLst>
      <p:ext uri="{BB962C8B-B14F-4D97-AF65-F5344CB8AC3E}">
        <p14:creationId xmlns:p14="http://schemas.microsoft.com/office/powerpoint/2010/main" val="22018906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TTL family contains a </a:t>
            </a:r>
            <a:r>
              <a:rPr lang="en-US" altLang="zh-CN" sz="1200" dirty="0" err="1"/>
              <a:t>compatable</a:t>
            </a:r>
            <a:r>
              <a:rPr lang="en-US" altLang="zh-CN" sz="1200" dirty="0"/>
              <a:t> subfamilies with </a:t>
            </a:r>
            <a:br>
              <a:rPr lang="en-US" altLang="zh-CN" sz="1200" dirty="0"/>
            </a:br>
            <a:r>
              <a:rPr lang="en-US" altLang="zh-CN" sz="1200" dirty="0"/>
              <a:t>   different circuit </a:t>
            </a:r>
            <a:r>
              <a:rPr lang="en-US" altLang="zh-CN" sz="1200" dirty="0" err="1"/>
              <a:t>charactersitcs</a:t>
            </a:r>
            <a:r>
              <a:rPr lang="en-US" altLang="zh-CN" sz="1200" dirty="0"/>
              <a:t>:</a:t>
            </a:r>
            <a:br>
              <a:rPr lang="en-US" altLang="zh-CN" sz="1200" dirty="0"/>
            </a:br>
            <a:r>
              <a:rPr lang="en-US" altLang="zh-CN" sz="1200" u="sng" dirty="0">
                <a:solidFill>
                  <a:schemeClr val="tx2"/>
                </a:solidFill>
              </a:rPr>
              <a:t>TTL Series</a:t>
            </a:r>
            <a:r>
              <a:rPr lang="en-US" altLang="zh-CN" sz="1200" dirty="0">
                <a:solidFill>
                  <a:schemeClr val="tx2"/>
                </a:solidFill>
              </a:rPr>
              <a:t>                                 </a:t>
            </a:r>
            <a:r>
              <a:rPr lang="en-US" altLang="zh-CN" sz="1200" u="sng" dirty="0">
                <a:solidFill>
                  <a:schemeClr val="tx2"/>
                </a:solidFill>
              </a:rPr>
              <a:t>Prefix</a:t>
            </a:r>
            <a:br>
              <a:rPr lang="en-US" altLang="zh-CN" sz="1200" dirty="0">
                <a:solidFill>
                  <a:schemeClr val="tx2"/>
                </a:solidFill>
              </a:rPr>
            </a:br>
            <a:r>
              <a:rPr lang="en-US" altLang="zh-CN" sz="1200" dirty="0"/>
              <a:t>                                     74</a:t>
            </a:r>
            <a:br>
              <a:rPr lang="en-US" altLang="zh-CN" sz="1200" dirty="0"/>
            </a:br>
            <a:r>
              <a:rPr lang="en-US" altLang="zh-CN" sz="1200" dirty="0"/>
              <a:t>Low-Power                                 74L</a:t>
            </a:r>
            <a:br>
              <a:rPr lang="en-US" altLang="zh-CN" sz="1200" dirty="0"/>
            </a:br>
            <a:r>
              <a:rPr lang="en-US" altLang="zh-CN" sz="1200" dirty="0"/>
              <a:t>High-Speed                                 74H</a:t>
            </a:r>
            <a:br>
              <a:rPr lang="en-US" altLang="zh-CN" sz="1200" dirty="0"/>
            </a:br>
            <a:r>
              <a:rPr lang="en-US" altLang="zh-CN" sz="1200" dirty="0" err="1"/>
              <a:t>Schottky</a:t>
            </a:r>
            <a:r>
              <a:rPr lang="en-US" altLang="zh-CN" sz="1200" dirty="0"/>
              <a:t>                                      74S</a:t>
            </a:r>
            <a:br>
              <a:rPr lang="en-US" altLang="zh-CN" sz="1200" dirty="0"/>
            </a:br>
            <a:r>
              <a:rPr lang="en-US" altLang="zh-CN" sz="1200" dirty="0"/>
              <a:t>Low-power </a:t>
            </a:r>
            <a:r>
              <a:rPr lang="en-US" altLang="zh-CN" sz="1200" dirty="0" err="1"/>
              <a:t>Scottky</a:t>
            </a:r>
            <a:r>
              <a:rPr lang="en-US" altLang="zh-CN" sz="1200" dirty="0"/>
              <a:t>                    74LS</a:t>
            </a:r>
            <a:br>
              <a:rPr lang="en-US" altLang="zh-CN" sz="1200" dirty="0"/>
            </a:br>
            <a:r>
              <a:rPr lang="en-US" altLang="zh-CN" sz="1200" dirty="0"/>
              <a:t>Advanced </a:t>
            </a:r>
            <a:r>
              <a:rPr lang="en-US" altLang="zh-CN" sz="1200" dirty="0" err="1"/>
              <a:t>Schottky</a:t>
            </a:r>
            <a:r>
              <a:rPr lang="en-US" altLang="zh-CN" sz="1200" dirty="0"/>
              <a:t>                    74AS</a:t>
            </a:r>
            <a:br>
              <a:rPr lang="en-US" altLang="zh-CN" sz="1200" dirty="0"/>
            </a:br>
            <a:r>
              <a:rPr lang="en-US" altLang="zh-CN" sz="1200" dirty="0"/>
              <a:t>Advanced low-power </a:t>
            </a:r>
            <a:r>
              <a:rPr lang="en-US" altLang="zh-CN" sz="1200" dirty="0" err="1"/>
              <a:t>Schottky</a:t>
            </a:r>
            <a:r>
              <a:rPr lang="en-US" altLang="zh-CN" sz="1200" dirty="0"/>
              <a:t>  74ALS</a:t>
            </a:r>
            <a:br>
              <a:rPr lang="en-US" altLang="zh-CN" sz="1200" dirty="0"/>
            </a:br>
            <a:r>
              <a:rPr lang="en-US" altLang="zh-CN" sz="1200" dirty="0"/>
              <a:t>Fast TTL                                     74F</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86</a:t>
            </a:fld>
            <a:endParaRPr lang="en-US" altLang="zh-CN"/>
          </a:p>
        </p:txBody>
      </p:sp>
    </p:spTree>
    <p:extLst>
      <p:ext uri="{BB962C8B-B14F-4D97-AF65-F5344CB8AC3E}">
        <p14:creationId xmlns:p14="http://schemas.microsoft.com/office/powerpoint/2010/main" val="394670759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通常以为</a:t>
            </a:r>
            <a:r>
              <a:rPr lang="en-US" altLang="zh-CN" sz="1200" b="0" i="0" kern="1200" dirty="0">
                <a:solidFill>
                  <a:schemeClr val="tx1"/>
                </a:solidFill>
                <a:effectLst/>
                <a:latin typeface="Arial" charset="0"/>
                <a:ea typeface="宋体" pitchFamily="2" charset="-122"/>
                <a:cs typeface="+mn-cs"/>
              </a:rPr>
              <a:t>TTL</a:t>
            </a:r>
            <a:r>
              <a:rPr lang="zh-CN" altLang="en-US" sz="1200" b="0" i="0" kern="1200" dirty="0">
                <a:solidFill>
                  <a:schemeClr val="tx1"/>
                </a:solidFill>
                <a:effectLst/>
                <a:latin typeface="Arial" charset="0"/>
                <a:ea typeface="宋体" pitchFamily="2" charset="-122"/>
                <a:cs typeface="+mn-cs"/>
              </a:rPr>
              <a:t>门的速度高于“</a:t>
            </a:r>
            <a:r>
              <a:rPr lang="en-US" altLang="zh-CN" sz="1200" b="0" i="0" kern="1200" dirty="0">
                <a:solidFill>
                  <a:schemeClr val="tx1"/>
                </a:solidFill>
                <a:effectLst/>
                <a:latin typeface="Arial" charset="0"/>
                <a:ea typeface="宋体" pitchFamily="2" charset="-122"/>
                <a:cs typeface="+mn-cs"/>
              </a:rPr>
              <a:t>CMOS</a:t>
            </a:r>
            <a:r>
              <a:rPr lang="zh-CN" altLang="en-US" sz="1200" b="0" i="0" kern="1200" dirty="0">
                <a:solidFill>
                  <a:schemeClr val="tx1"/>
                </a:solidFill>
                <a:effectLst/>
                <a:latin typeface="Arial" charset="0"/>
                <a:ea typeface="宋体" pitchFamily="2" charset="-122"/>
                <a:cs typeface="+mn-cs"/>
              </a:rPr>
              <a:t>门电路。影响 </a:t>
            </a:r>
            <a:r>
              <a:rPr lang="en-US" altLang="zh-CN" sz="1200" b="0" i="0" kern="1200" dirty="0">
                <a:solidFill>
                  <a:schemeClr val="tx1"/>
                </a:solidFill>
                <a:effectLst/>
                <a:latin typeface="Arial" charset="0"/>
                <a:ea typeface="宋体" pitchFamily="2" charset="-122"/>
                <a:cs typeface="+mn-cs"/>
              </a:rPr>
              <a:t>TTL</a:t>
            </a:r>
            <a:r>
              <a:rPr lang="zh-CN" altLang="en-US" sz="1200" b="0" i="0" kern="1200" dirty="0">
                <a:solidFill>
                  <a:schemeClr val="tx1"/>
                </a:solidFill>
                <a:effectLst/>
                <a:latin typeface="Arial" charset="0"/>
                <a:ea typeface="宋体" pitchFamily="2" charset="-122"/>
                <a:cs typeface="+mn-cs"/>
              </a:rPr>
              <a:t>门电路工作速度的主要因素是电路内部管子的开关特性、电路结构及内部的各电阻阻数值。电阻数值越大，工作速度越低。管子的开关时间越长，门的工作速度越低。门的速度主要体现在输出波形相对于输入波形上有“传输延时”</a:t>
            </a:r>
            <a:r>
              <a:rPr lang="en-US" altLang="zh-CN" sz="1200" b="0" i="0" kern="1200" dirty="0" err="1">
                <a:solidFill>
                  <a:schemeClr val="tx1"/>
                </a:solidFill>
                <a:effectLst/>
                <a:latin typeface="Arial" charset="0"/>
                <a:ea typeface="宋体" pitchFamily="2" charset="-122"/>
                <a:cs typeface="+mn-cs"/>
              </a:rPr>
              <a:t>tpd</a:t>
            </a:r>
            <a:r>
              <a:rPr lang="zh-CN" altLang="en-US" sz="1200" b="0" i="0" kern="1200" dirty="0">
                <a:solidFill>
                  <a:schemeClr val="tx1"/>
                </a:solidFill>
                <a:effectLst/>
                <a:latin typeface="Arial" charset="0"/>
                <a:ea typeface="宋体" pitchFamily="2" charset="-122"/>
                <a:cs typeface="+mn-cs"/>
              </a:rPr>
              <a:t>。将</a:t>
            </a:r>
            <a:r>
              <a:rPr lang="en-US" altLang="zh-CN" sz="1200" b="0" i="0" kern="1200" dirty="0" err="1">
                <a:solidFill>
                  <a:schemeClr val="tx1"/>
                </a:solidFill>
                <a:effectLst/>
                <a:latin typeface="Arial" charset="0"/>
                <a:ea typeface="宋体" pitchFamily="2" charset="-122"/>
                <a:cs typeface="+mn-cs"/>
              </a:rPr>
              <a:t>tpd</a:t>
            </a:r>
            <a:r>
              <a:rPr lang="zh-CN" altLang="en-US" sz="1200" b="0" i="0" kern="1200" dirty="0">
                <a:solidFill>
                  <a:schemeClr val="tx1"/>
                </a:solidFill>
                <a:effectLst/>
                <a:latin typeface="Arial" charset="0"/>
                <a:ea typeface="宋体" pitchFamily="2" charset="-122"/>
                <a:cs typeface="+mn-cs"/>
              </a:rPr>
              <a:t>与空载功耗</a:t>
            </a:r>
            <a:r>
              <a:rPr lang="en-US" altLang="zh-CN" sz="1200" b="0" i="0" kern="1200" dirty="0">
                <a:solidFill>
                  <a:schemeClr val="tx1"/>
                </a:solidFill>
                <a:effectLst/>
                <a:latin typeface="Arial" charset="0"/>
                <a:ea typeface="宋体" pitchFamily="2" charset="-122"/>
                <a:cs typeface="+mn-cs"/>
              </a:rPr>
              <a:t>P</a:t>
            </a:r>
            <a:r>
              <a:rPr lang="zh-CN" altLang="en-US" sz="1200" b="0" i="0" kern="1200" dirty="0">
                <a:solidFill>
                  <a:schemeClr val="tx1"/>
                </a:solidFill>
                <a:effectLst/>
                <a:latin typeface="Arial" charset="0"/>
                <a:ea typeface="宋体" pitchFamily="2" charset="-122"/>
                <a:cs typeface="+mn-cs"/>
              </a:rPr>
              <a:t>的乘积称为“速度</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功耗积”，做为器件性能的一个重要指标，其值越小，表明器件的性能越 好（一般约为几十皮（</a:t>
            </a:r>
            <a:r>
              <a:rPr lang="en-US" altLang="zh-CN" sz="1200" b="0" i="0" kern="1200" dirty="0">
                <a:solidFill>
                  <a:schemeClr val="tx1"/>
                </a:solidFill>
                <a:effectLst/>
                <a:latin typeface="Arial" charset="0"/>
                <a:ea typeface="宋体" pitchFamily="2" charset="-122"/>
                <a:cs typeface="+mn-cs"/>
              </a:rPr>
              <a:t>10-12</a:t>
            </a:r>
            <a:r>
              <a:rPr lang="zh-CN" altLang="en-US" sz="1200" b="0" i="0" kern="1200" dirty="0">
                <a:solidFill>
                  <a:schemeClr val="tx1"/>
                </a:solidFill>
                <a:effectLst/>
                <a:latin typeface="Arial" charset="0"/>
                <a:ea typeface="宋体" pitchFamily="2" charset="-122"/>
                <a:cs typeface="+mn-cs"/>
              </a:rPr>
              <a:t>）焦耳）。与</a:t>
            </a:r>
            <a:r>
              <a:rPr lang="en-US" altLang="zh-CN" sz="1200" b="0" i="0" kern="1200" dirty="0">
                <a:solidFill>
                  <a:schemeClr val="tx1"/>
                </a:solidFill>
                <a:effectLst/>
                <a:latin typeface="Arial" charset="0"/>
                <a:ea typeface="宋体" pitchFamily="2" charset="-122"/>
                <a:cs typeface="+mn-cs"/>
              </a:rPr>
              <a:t>TTL</a:t>
            </a:r>
            <a:r>
              <a:rPr lang="zh-CN" altLang="en-US" sz="1200" b="0" i="0" kern="1200" dirty="0">
                <a:solidFill>
                  <a:schemeClr val="tx1"/>
                </a:solidFill>
                <a:effectLst/>
                <a:latin typeface="Arial" charset="0"/>
                <a:ea typeface="宋体" pitchFamily="2" charset="-122"/>
                <a:cs typeface="+mn-cs"/>
              </a:rPr>
              <a:t>门电路的情况不同，影响</a:t>
            </a:r>
            <a:r>
              <a:rPr lang="en-US" altLang="zh-CN" sz="1200" b="0" i="0" kern="1200" dirty="0">
                <a:solidFill>
                  <a:schemeClr val="tx1"/>
                </a:solidFill>
                <a:effectLst/>
                <a:latin typeface="Arial" charset="0"/>
                <a:ea typeface="宋体" pitchFamily="2" charset="-122"/>
                <a:cs typeface="+mn-cs"/>
              </a:rPr>
              <a:t>CMOS</a:t>
            </a:r>
            <a:r>
              <a:rPr lang="zh-CN" altLang="en-US" sz="1200" b="0" i="0" kern="1200" dirty="0">
                <a:solidFill>
                  <a:schemeClr val="tx1"/>
                </a:solidFill>
                <a:effectLst/>
                <a:latin typeface="Arial" charset="0"/>
                <a:ea typeface="宋体" pitchFamily="2" charset="-122"/>
                <a:cs typeface="+mn-cs"/>
              </a:rPr>
              <a:t>电路工作速度的主要因素在于电路的外部，即负载电容</a:t>
            </a:r>
            <a:r>
              <a:rPr lang="en-US" altLang="zh-CN" sz="1200" b="0" i="0" kern="1200" dirty="0">
                <a:solidFill>
                  <a:schemeClr val="tx1"/>
                </a:solidFill>
                <a:effectLst/>
                <a:latin typeface="Arial" charset="0"/>
                <a:ea typeface="宋体" pitchFamily="2" charset="-122"/>
                <a:cs typeface="+mn-cs"/>
              </a:rPr>
              <a:t>CL</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CL</a:t>
            </a:r>
            <a:r>
              <a:rPr lang="zh-CN" altLang="en-US" sz="1200" b="0" i="0" kern="1200" dirty="0">
                <a:solidFill>
                  <a:schemeClr val="tx1"/>
                </a:solidFill>
                <a:effectLst/>
                <a:latin typeface="Arial" charset="0"/>
                <a:ea typeface="宋体" pitchFamily="2" charset="-122"/>
                <a:cs typeface="+mn-cs"/>
              </a:rPr>
              <a:t>是主要影响器件工作速度的原因。由</a:t>
            </a:r>
            <a:r>
              <a:rPr lang="en-US" altLang="zh-CN" sz="1200" b="0" i="0" kern="1200" dirty="0">
                <a:solidFill>
                  <a:schemeClr val="tx1"/>
                </a:solidFill>
                <a:effectLst/>
                <a:latin typeface="Arial" charset="0"/>
                <a:ea typeface="宋体" pitchFamily="2" charset="-122"/>
                <a:cs typeface="+mn-cs"/>
              </a:rPr>
              <a:t>CL</a:t>
            </a:r>
            <a:r>
              <a:rPr lang="zh-CN" altLang="en-US" sz="1200" b="0" i="0" kern="1200" dirty="0">
                <a:solidFill>
                  <a:schemeClr val="tx1"/>
                </a:solidFill>
                <a:effectLst/>
                <a:latin typeface="Arial" charset="0"/>
                <a:ea typeface="宋体" pitchFamily="2" charset="-122"/>
                <a:cs typeface="+mn-cs"/>
              </a:rPr>
              <a:t>所决定的影响</a:t>
            </a:r>
            <a:r>
              <a:rPr lang="en-US" altLang="zh-CN" sz="1200" b="0" i="0" kern="1200" dirty="0">
                <a:solidFill>
                  <a:schemeClr val="tx1"/>
                </a:solidFill>
                <a:effectLst/>
                <a:latin typeface="Arial" charset="0"/>
                <a:ea typeface="宋体" pitchFamily="2" charset="-122"/>
                <a:cs typeface="+mn-cs"/>
              </a:rPr>
              <a:t>CMOS</a:t>
            </a:r>
            <a:r>
              <a:rPr lang="zh-CN" altLang="en-US" sz="1200" b="0" i="0" kern="1200">
                <a:solidFill>
                  <a:schemeClr val="tx1"/>
                </a:solidFill>
                <a:effectLst/>
                <a:latin typeface="Arial" charset="0"/>
                <a:ea typeface="宋体" pitchFamily="2" charset="-122"/>
                <a:cs typeface="+mn-cs"/>
              </a:rPr>
              <a:t>门的传输延时约为几十纳秒。</a:t>
            </a:r>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87</a:t>
            </a:fld>
            <a:endParaRPr lang="en-US" altLang="zh-CN"/>
          </a:p>
        </p:txBody>
      </p:sp>
    </p:spTree>
    <p:extLst>
      <p:ext uri="{BB962C8B-B14F-4D97-AF65-F5344CB8AC3E}">
        <p14:creationId xmlns:p14="http://schemas.microsoft.com/office/powerpoint/2010/main" val="18673578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88</a:t>
            </a:fld>
            <a:endParaRPr lang="en-US" altLang="zh-CN"/>
          </a:p>
        </p:txBody>
      </p:sp>
    </p:spTree>
    <p:extLst>
      <p:ext uri="{BB962C8B-B14F-4D97-AF65-F5344CB8AC3E}">
        <p14:creationId xmlns:p14="http://schemas.microsoft.com/office/powerpoint/2010/main" val="36565086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charset="0"/>
                <a:ea typeface="宋体" pitchFamily="2" charset="-122"/>
                <a:cs typeface="+mn-cs"/>
              </a:rPr>
              <a:t>2</a:t>
            </a:r>
            <a:r>
              <a:rPr lang="zh-CN" altLang="en-US" sz="1200" b="1"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某药店收到</a:t>
            </a:r>
            <a:r>
              <a:rPr lang="en-US" altLang="zh-CN" sz="1200" b="0" i="0" kern="1200" dirty="0">
                <a:solidFill>
                  <a:schemeClr val="tx1"/>
                </a:solidFill>
                <a:effectLst/>
                <a:latin typeface="Arial" charset="0"/>
                <a:ea typeface="宋体" pitchFamily="2" charset="-122"/>
                <a:cs typeface="+mn-cs"/>
              </a:rPr>
              <a:t>10</a:t>
            </a:r>
            <a:r>
              <a:rPr lang="zh-CN" altLang="en-US" sz="1200" b="0" i="0" kern="1200" dirty="0">
                <a:solidFill>
                  <a:schemeClr val="tx1"/>
                </a:solidFill>
                <a:effectLst/>
                <a:latin typeface="Arial" charset="0"/>
                <a:ea typeface="宋体" pitchFamily="2" charset="-122"/>
                <a:cs typeface="+mn-cs"/>
              </a:rPr>
              <a:t>瓶药，每瓶中装有重</a:t>
            </a:r>
            <a:r>
              <a:rPr lang="en-US" altLang="zh-CN" sz="1200" b="0" i="0" kern="1200" dirty="0">
                <a:solidFill>
                  <a:schemeClr val="tx1"/>
                </a:solidFill>
                <a:effectLst/>
                <a:latin typeface="Arial" charset="0"/>
                <a:ea typeface="宋体" pitchFamily="2" charset="-122"/>
                <a:cs typeface="+mn-cs"/>
              </a:rPr>
              <a:t>100</a:t>
            </a:r>
            <a:r>
              <a:rPr lang="zh-CN" altLang="en-US" sz="1200" b="0" i="0" kern="1200" dirty="0">
                <a:solidFill>
                  <a:schemeClr val="tx1"/>
                </a:solidFill>
                <a:effectLst/>
                <a:latin typeface="Arial" charset="0"/>
                <a:ea typeface="宋体" pitchFamily="2" charset="-122"/>
                <a:cs typeface="+mn-cs"/>
              </a:rPr>
              <a:t>毫克的药丸</a:t>
            </a:r>
            <a:r>
              <a:rPr lang="en-US" altLang="zh-CN" sz="1200" b="0" i="0" kern="1200" dirty="0">
                <a:solidFill>
                  <a:schemeClr val="tx1"/>
                </a:solidFill>
                <a:effectLst/>
                <a:latin typeface="Arial" charset="0"/>
                <a:ea typeface="宋体" pitchFamily="2" charset="-122"/>
                <a:cs typeface="+mn-cs"/>
              </a:rPr>
              <a:t>1000</a:t>
            </a:r>
            <a:r>
              <a:rPr lang="zh-CN" altLang="en-US" sz="1200" b="0" i="0" kern="1200" dirty="0">
                <a:solidFill>
                  <a:schemeClr val="tx1"/>
                </a:solidFill>
                <a:effectLst/>
                <a:latin typeface="Arial" charset="0"/>
                <a:ea typeface="宋体" pitchFamily="2" charset="-122"/>
                <a:cs typeface="+mn-cs"/>
              </a:rPr>
              <a:t>粒。后被告知其中一瓶药发错了，错药的形状、颜色及包装均与其它</a:t>
            </a:r>
            <a:r>
              <a:rPr lang="en-US" altLang="zh-CN" sz="1200" b="0" i="0" kern="1200" dirty="0">
                <a:solidFill>
                  <a:schemeClr val="tx1"/>
                </a:solidFill>
                <a:effectLst/>
                <a:latin typeface="Arial" charset="0"/>
                <a:ea typeface="宋体" pitchFamily="2" charset="-122"/>
                <a:cs typeface="+mn-cs"/>
              </a:rPr>
              <a:t>9</a:t>
            </a:r>
            <a:r>
              <a:rPr lang="zh-CN" altLang="en-US" sz="1200" b="0" i="0" kern="1200" dirty="0">
                <a:solidFill>
                  <a:schemeClr val="tx1"/>
                </a:solidFill>
                <a:effectLst/>
                <a:latin typeface="Arial" charset="0"/>
                <a:ea typeface="宋体" pitchFamily="2" charset="-122"/>
                <a:cs typeface="+mn-cs"/>
              </a:rPr>
              <a:t>瓶药完全相同，只是每丸药重</a:t>
            </a:r>
            <a:r>
              <a:rPr lang="en-US" altLang="zh-CN" sz="1200" b="0" i="0" kern="1200" dirty="0">
                <a:solidFill>
                  <a:schemeClr val="tx1"/>
                </a:solidFill>
                <a:effectLst/>
                <a:latin typeface="Arial" charset="0"/>
                <a:ea typeface="宋体" pitchFamily="2" charset="-122"/>
                <a:cs typeface="+mn-cs"/>
              </a:rPr>
              <a:t>110</a:t>
            </a:r>
            <a:r>
              <a:rPr lang="zh-CN" altLang="en-US" sz="1200" b="0" i="0" kern="1200" dirty="0">
                <a:solidFill>
                  <a:schemeClr val="tx1"/>
                </a:solidFill>
                <a:effectLst/>
                <a:latin typeface="Arial" charset="0"/>
                <a:ea typeface="宋体" pitchFamily="2" charset="-122"/>
                <a:cs typeface="+mn-cs"/>
              </a:rPr>
              <a:t>毫克，你能用天平一次称出错药吗？</a:t>
            </a:r>
          </a:p>
          <a:p>
            <a:r>
              <a:rPr lang="zh-CN" altLang="en-US" sz="1200" b="0" i="0" kern="1200" dirty="0">
                <a:solidFill>
                  <a:schemeClr val="tx1"/>
                </a:solidFill>
                <a:effectLst/>
                <a:latin typeface="Arial" charset="0"/>
                <a:ea typeface="宋体" pitchFamily="2" charset="-122"/>
                <a:cs typeface="+mn-cs"/>
              </a:rPr>
              <a:t>　　解：把瓶子编上号，然后从各瓶中拿出与编号相同数的药粒。</a:t>
            </a:r>
          </a:p>
          <a:p>
            <a:r>
              <a:rPr lang="en-US" altLang="zh-CN" dirty="0">
                <a:effectLst/>
              </a:rPr>
              <a:t>12345678910123456789101002003004005506007008009001000</a:t>
            </a:r>
            <a:r>
              <a:rPr lang="zh-CN" altLang="en-US" sz="1200" b="0" i="0" kern="1200" dirty="0">
                <a:solidFill>
                  <a:schemeClr val="tx1"/>
                </a:solidFill>
                <a:effectLst/>
                <a:latin typeface="Arial" charset="0"/>
                <a:ea typeface="宋体" pitchFamily="2" charset="-122"/>
                <a:cs typeface="+mn-cs"/>
              </a:rPr>
              <a:t>　　如果都是正确的则应有</a:t>
            </a:r>
            <a:r>
              <a:rPr lang="en-US" altLang="zh-CN" sz="1200" b="0" i="0" kern="1200" dirty="0">
                <a:solidFill>
                  <a:schemeClr val="tx1"/>
                </a:solidFill>
                <a:effectLst/>
                <a:latin typeface="Arial" charset="0"/>
                <a:ea typeface="宋体" pitchFamily="2" charset="-122"/>
                <a:cs typeface="+mn-cs"/>
              </a:rPr>
              <a:t>5500</a:t>
            </a:r>
            <a:r>
              <a:rPr lang="zh-CN" altLang="en-US" sz="1200" b="0" i="0" kern="1200" dirty="0">
                <a:solidFill>
                  <a:schemeClr val="tx1"/>
                </a:solidFill>
                <a:effectLst/>
                <a:latin typeface="Arial" charset="0"/>
                <a:ea typeface="宋体" pitchFamily="2" charset="-122"/>
                <a:cs typeface="+mn-cs"/>
              </a:rPr>
              <a:t>毫克，其中第</a:t>
            </a:r>
            <a:r>
              <a:rPr lang="en-US" altLang="zh-CN" sz="1200" b="0" i="0" kern="1200" dirty="0">
                <a:solidFill>
                  <a:schemeClr val="tx1"/>
                </a:solidFill>
                <a:effectLst/>
                <a:latin typeface="Arial" charset="0"/>
                <a:ea typeface="宋体" pitchFamily="2" charset="-122"/>
                <a:cs typeface="+mn-cs"/>
              </a:rPr>
              <a:t>5</a:t>
            </a:r>
            <a:r>
              <a:rPr lang="zh-CN" altLang="en-US" sz="1200" b="0" i="0" kern="1200" dirty="0">
                <a:solidFill>
                  <a:schemeClr val="tx1"/>
                </a:solidFill>
                <a:effectLst/>
                <a:latin typeface="Arial" charset="0"/>
                <a:ea typeface="宋体" pitchFamily="2" charset="-122"/>
                <a:cs typeface="+mn-cs"/>
              </a:rPr>
              <a:t>瓶是错的则总重为</a:t>
            </a:r>
            <a:r>
              <a:rPr lang="en-US" altLang="zh-CN" sz="1200" b="0" i="0" kern="1200" dirty="0">
                <a:solidFill>
                  <a:schemeClr val="tx1"/>
                </a:solidFill>
                <a:effectLst/>
                <a:latin typeface="Arial" charset="0"/>
                <a:ea typeface="宋体" pitchFamily="2" charset="-122"/>
                <a:cs typeface="+mn-cs"/>
              </a:rPr>
              <a:t>5550</a:t>
            </a:r>
            <a:r>
              <a:rPr lang="zh-CN" altLang="en-US" sz="1200" b="0" i="0" kern="1200" dirty="0">
                <a:solidFill>
                  <a:schemeClr val="tx1"/>
                </a:solidFill>
                <a:effectLst/>
                <a:latin typeface="Arial" charset="0"/>
                <a:ea typeface="宋体" pitchFamily="2" charset="-122"/>
                <a:cs typeface="+mn-cs"/>
              </a:rPr>
              <a:t>毫克，如果第</a:t>
            </a:r>
            <a:r>
              <a:rPr lang="en-US" altLang="zh-CN" sz="1200" b="0" i="0" kern="1200" dirty="0">
                <a:solidFill>
                  <a:schemeClr val="tx1"/>
                </a:solidFill>
                <a:effectLst/>
                <a:latin typeface="Arial" charset="0"/>
                <a:ea typeface="宋体" pitchFamily="2" charset="-122"/>
                <a:cs typeface="+mn-cs"/>
              </a:rPr>
              <a:t>6</a:t>
            </a:r>
            <a:r>
              <a:rPr lang="zh-CN" altLang="en-US" sz="1200" b="0" i="0" kern="1200" dirty="0">
                <a:solidFill>
                  <a:schemeClr val="tx1"/>
                </a:solidFill>
                <a:effectLst/>
                <a:latin typeface="Arial" charset="0"/>
                <a:ea typeface="宋体" pitchFamily="2" charset="-122"/>
                <a:cs typeface="+mn-cs"/>
              </a:rPr>
              <a:t>瓶是错的则应重</a:t>
            </a:r>
            <a:r>
              <a:rPr lang="en-US" altLang="zh-CN" sz="1200" b="0" i="0" kern="1200" dirty="0">
                <a:solidFill>
                  <a:schemeClr val="tx1"/>
                </a:solidFill>
                <a:effectLst/>
                <a:latin typeface="Arial" charset="0"/>
                <a:ea typeface="宋体" pitchFamily="2" charset="-122"/>
                <a:cs typeface="+mn-cs"/>
              </a:rPr>
              <a:t>5560</a:t>
            </a:r>
            <a:r>
              <a:rPr lang="zh-CN" altLang="en-US" sz="1200" b="0" i="0" kern="1200">
                <a:solidFill>
                  <a:schemeClr val="tx1"/>
                </a:solidFill>
                <a:effectLst/>
                <a:latin typeface="Arial" charset="0"/>
                <a:ea typeface="宋体" pitchFamily="2" charset="-122"/>
                <a:cs typeface="+mn-cs"/>
              </a:rPr>
              <a:t>毫克。</a:t>
            </a:r>
          </a:p>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89</a:t>
            </a:fld>
            <a:endParaRPr lang="en-US" altLang="zh-CN"/>
          </a:p>
        </p:txBody>
      </p:sp>
    </p:spTree>
    <p:extLst>
      <p:ext uri="{BB962C8B-B14F-4D97-AF65-F5344CB8AC3E}">
        <p14:creationId xmlns:p14="http://schemas.microsoft.com/office/powerpoint/2010/main" val="251909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9</a:t>
            </a:fld>
            <a:endParaRPr lang="en-US" altLang="zh-CN"/>
          </a:p>
        </p:txBody>
      </p:sp>
    </p:spTree>
    <p:extLst>
      <p:ext uri="{BB962C8B-B14F-4D97-AF65-F5344CB8AC3E}">
        <p14:creationId xmlns:p14="http://schemas.microsoft.com/office/powerpoint/2010/main" val="3780864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2D0C5392-EB5E-491F-A1C5-1E25021231E0}" type="datetime1">
              <a:rPr lang="zh-CN" altLang="en-US" smtClean="0"/>
              <a:t>2018/3/26</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sldNum" sz="quarter" idx="10"/>
          </p:nvPr>
        </p:nvSpPr>
        <p:spPr>
          <a:ln/>
        </p:spPr>
        <p:txBody>
          <a:bodyPr/>
          <a:lstStyle>
            <a:lvl1pPr>
              <a:defRPr/>
            </a:lvl1pPr>
          </a:lstStyle>
          <a:p>
            <a:pPr>
              <a:defRPr/>
            </a:pPr>
            <a:fld id="{23907237-0FE1-4938-93DF-3698313CFBA4}" type="slidenum">
              <a:rPr lang="en-US" altLang="zh-CN"/>
              <a:pPr>
                <a:defRPr/>
              </a:pPr>
              <a:t>‹#›</a:t>
            </a:fld>
            <a:r>
              <a:rPr lang="en-US" altLang="zh-CN"/>
              <a:t>/39</a:t>
            </a:r>
          </a:p>
        </p:txBody>
      </p:sp>
    </p:spTree>
    <p:extLst>
      <p:ext uri="{BB962C8B-B14F-4D97-AF65-F5344CB8AC3E}">
        <p14:creationId xmlns:p14="http://schemas.microsoft.com/office/powerpoint/2010/main" val="103785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smtClean="0"/>
            </a:lvl1pPr>
          </a:lstStyle>
          <a:p>
            <a:pPr>
              <a:defRPr/>
            </a:pPr>
            <a:fld id="{6743C40D-F1D4-4DDF-817D-77AEC93F0F0A}" type="datetime1">
              <a:rPr lang="zh-CN" altLang="en-US" smtClean="0"/>
              <a:t>2018/3/26</a:t>
            </a:fld>
            <a:endParaRPr lang="zh-CN" altLang="en-US"/>
          </a:p>
        </p:txBody>
      </p:sp>
      <p:sp>
        <p:nvSpPr>
          <p:cNvPr id="6" name="页脚占位符 5"/>
          <p:cNvSpPr>
            <a:spLocks noGrp="1"/>
          </p:cNvSpPr>
          <p:nvPr>
            <p:ph type="ftr" sz="quarter" idx="11"/>
          </p:nvPr>
        </p:nvSpPr>
        <p:spPr>
          <a:xfrm>
            <a:off x="5795963" y="6237288"/>
            <a:ext cx="2895600" cy="476250"/>
          </a:xfrm>
        </p:spPr>
        <p:txBody>
          <a:bodyPr/>
          <a:lstStyle>
            <a:lvl1pPr>
              <a:defRPr smtClean="0"/>
            </a:lvl1pPr>
          </a:lstStyle>
          <a:p>
            <a:pPr>
              <a:defRPr/>
            </a:pPr>
            <a:r>
              <a:rPr lang="zh-CN" altLang="en-US"/>
              <a:t>第</a:t>
            </a:r>
            <a:r>
              <a:rPr lang="en-US" altLang="zh-CN"/>
              <a:t>3</a:t>
            </a:r>
            <a:r>
              <a:rPr lang="zh-CN" altLang="en-US"/>
              <a:t>章数字电路</a:t>
            </a:r>
            <a:endParaRPr lang="en-US" altLang="zh-CN"/>
          </a:p>
        </p:txBody>
      </p:sp>
    </p:spTree>
    <p:extLst>
      <p:ext uri="{BB962C8B-B14F-4D97-AF65-F5344CB8AC3E}">
        <p14:creationId xmlns:p14="http://schemas.microsoft.com/office/powerpoint/2010/main" val="413281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smtClean="0"/>
            </a:lvl1pPr>
          </a:lstStyle>
          <a:p>
            <a:pPr>
              <a:defRPr/>
            </a:pPr>
            <a:fld id="{44B20BDE-AC7A-4420-B216-D8C2802100F6}" type="datetime1">
              <a:rPr lang="zh-CN" altLang="en-US" smtClean="0"/>
              <a:t>2018/3/26</a:t>
            </a:fld>
            <a:endParaRPr lang="zh-CN" altLang="en-US"/>
          </a:p>
        </p:txBody>
      </p:sp>
      <p:sp>
        <p:nvSpPr>
          <p:cNvPr id="7" name="页脚占位符 6"/>
          <p:cNvSpPr>
            <a:spLocks noGrp="1"/>
          </p:cNvSpPr>
          <p:nvPr>
            <p:ph type="ftr" sz="quarter" idx="11"/>
          </p:nvPr>
        </p:nvSpPr>
        <p:spPr>
          <a:xfrm>
            <a:off x="5795963" y="6237288"/>
            <a:ext cx="2895600" cy="476250"/>
          </a:xfrm>
        </p:spPr>
        <p:txBody>
          <a:bodyPr/>
          <a:lstStyle>
            <a:lvl1pPr>
              <a:defRPr smtClean="0"/>
            </a:lvl1pPr>
          </a:lstStyle>
          <a:p>
            <a:pPr>
              <a:defRPr/>
            </a:pPr>
            <a:r>
              <a:rPr lang="zh-CN" altLang="en-US"/>
              <a:t>第</a:t>
            </a:r>
            <a:r>
              <a:rPr lang="en-US" altLang="zh-CN"/>
              <a:t>3</a:t>
            </a:r>
            <a:r>
              <a:rPr lang="zh-CN" altLang="en-US"/>
              <a:t>章数字电路</a:t>
            </a:r>
            <a:endParaRPr lang="en-US" altLang="zh-CN"/>
          </a:p>
        </p:txBody>
      </p:sp>
    </p:spTree>
    <p:extLst>
      <p:ext uri="{BB962C8B-B14F-4D97-AF65-F5344CB8AC3E}">
        <p14:creationId xmlns:p14="http://schemas.microsoft.com/office/powerpoint/2010/main" val="303824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ndParaRPr>
          </a:p>
        </p:txBody>
      </p:sp>
      <p:pic>
        <p:nvPicPr>
          <p:cNvPr id="6" name="Picture 2" descr="Digital lo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063" y="2857500"/>
            <a:ext cx="17383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7" name="Rectangle 5"/>
          <p:cNvSpPr>
            <a:spLocks noGrp="1" noChangeArrowheads="1"/>
          </p:cNvSpPr>
          <p:nvPr>
            <p:ph type="dt" sz="half" idx="10"/>
          </p:nvPr>
        </p:nvSpPr>
        <p:spPr>
          <a:xfrm>
            <a:off x="457200" y="6248400"/>
            <a:ext cx="2133600" cy="457200"/>
          </a:xfrm>
        </p:spPr>
        <p:txBody>
          <a:bodyPr/>
          <a:lstStyle>
            <a:lvl1pPr>
              <a:defRPr/>
            </a:lvl1pPr>
          </a:lstStyle>
          <a:p>
            <a:pPr>
              <a:defRPr/>
            </a:pPr>
            <a:fld id="{4E96B966-216E-40C7-BF03-2A25388CC248}" type="datetime1">
              <a:rPr lang="zh-CN" altLang="en-US" smtClean="0"/>
              <a:t>2018/3/26</a:t>
            </a:fld>
            <a:endParaRPr lang="en-US" altLang="zh-CN"/>
          </a:p>
        </p:txBody>
      </p:sp>
      <p:sp>
        <p:nvSpPr>
          <p:cNvPr id="8"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9"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smtClean="0"/>
              <a:pPr>
                <a:defRPr/>
              </a:pPr>
              <a:t>‹#›</a:t>
            </a:fld>
            <a:endParaRPr lang="en-US" altLang="zh-CN"/>
          </a:p>
        </p:txBody>
      </p:sp>
      <p:pic>
        <p:nvPicPr>
          <p:cNvPr id="10" name="Picture 2" descr="Digital logic"/>
          <p:cNvPicPr>
            <a:picLocks noChangeAspect="1" noChangeArrowheads="1"/>
          </p:cNvPicPr>
          <p:nvPr userDrawn="1"/>
        </p:nvPicPr>
        <p:blipFill>
          <a:blip r:embed="rId3" cstate="print"/>
          <a:srcRect/>
          <a:stretch>
            <a:fillRect/>
          </a:stretch>
        </p:blipFill>
        <p:spPr bwMode="auto">
          <a:xfrm>
            <a:off x="7358082" y="2857496"/>
            <a:ext cx="1738282" cy="2419351"/>
          </a:xfrm>
          <a:prstGeom prst="rect">
            <a:avLst/>
          </a:prstGeom>
          <a:noFill/>
        </p:spPr>
      </p:pic>
    </p:spTree>
    <p:extLst>
      <p:ext uri="{BB962C8B-B14F-4D97-AF65-F5344CB8AC3E}">
        <p14:creationId xmlns:p14="http://schemas.microsoft.com/office/powerpoint/2010/main" val="1937758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40BF453A-41AF-4402-BB58-AA7A84B15DA0}" type="datetime1">
              <a:rPr lang="zh-CN" altLang="en-US" smtClean="0"/>
              <a:t>2018/3/26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smtClean="0"/>
              <a:pPr>
                <a:defRPr/>
              </a:pPr>
              <a:t>‹#›</a:t>
            </a:fld>
            <a:endParaRPr lang="en-US" altLang="zh-CN"/>
          </a:p>
        </p:txBody>
      </p:sp>
    </p:spTree>
    <p:extLst>
      <p:ext uri="{BB962C8B-B14F-4D97-AF65-F5344CB8AC3E}">
        <p14:creationId xmlns:p14="http://schemas.microsoft.com/office/powerpoint/2010/main" val="268846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525EAB35-617B-4B5E-A2EC-891301C6DDD8}" type="datetime1">
              <a:rPr lang="zh-CN" altLang="en-US" smtClean="0"/>
              <a:t>2018/3/26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smtClean="0"/>
              <a:pPr>
                <a:defRPr/>
              </a:pPr>
              <a:t>‹#›</a:t>
            </a:fld>
            <a:endParaRPr lang="en-US" altLang="zh-CN"/>
          </a:p>
        </p:txBody>
      </p:sp>
    </p:spTree>
    <p:extLst>
      <p:ext uri="{BB962C8B-B14F-4D97-AF65-F5344CB8AC3E}">
        <p14:creationId xmlns:p14="http://schemas.microsoft.com/office/powerpoint/2010/main" val="945149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01056075-8292-46B6-9707-DC692D270A8C}" type="datetime1">
              <a:rPr lang="zh-CN" altLang="en-US" smtClean="0"/>
              <a:t>2018/3/26</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smtClean="0"/>
              <a:pPr>
                <a:defRPr/>
              </a:pPr>
              <a:t>‹#›</a:t>
            </a:fld>
            <a:endParaRPr lang="en-US" altLang="zh-CN"/>
          </a:p>
        </p:txBody>
      </p:sp>
    </p:spTree>
    <p:extLst>
      <p:ext uri="{BB962C8B-B14F-4D97-AF65-F5344CB8AC3E}">
        <p14:creationId xmlns:p14="http://schemas.microsoft.com/office/powerpoint/2010/main" val="1637055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DA2CAD3E-09B3-4D69-A1F4-7AC566233A4C}" type="datetime1">
              <a:rPr lang="zh-CN" altLang="en-US" smtClean="0"/>
              <a:t>2018/3/26</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smtClean="0"/>
              <a:pPr>
                <a:defRPr/>
              </a:pPr>
              <a:t>‹#›</a:t>
            </a:fld>
            <a:endParaRPr lang="en-US" altLang="zh-CN"/>
          </a:p>
        </p:txBody>
      </p:sp>
    </p:spTree>
    <p:extLst>
      <p:ext uri="{BB962C8B-B14F-4D97-AF65-F5344CB8AC3E}">
        <p14:creationId xmlns:p14="http://schemas.microsoft.com/office/powerpoint/2010/main" val="1553712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8250" y="1524000"/>
            <a:ext cx="3906838"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fld id="{6F0C837B-4657-4BAA-A36A-97D0A56A9AB1}" type="datetime1">
              <a:rPr lang="zh-CN" altLang="en-US" smtClean="0"/>
              <a:t>2018/3/26</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zh-CN" altLang="en-US"/>
              <a:t>第</a:t>
            </a:r>
            <a:r>
              <a:rPr lang="en-US" altLang="zh-CN"/>
              <a:t>3</a:t>
            </a:r>
            <a:r>
              <a:rPr lang="zh-CN" altLang="en-US"/>
              <a:t>章数字电路</a:t>
            </a: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5D56AAF9-5CA4-47C1-A250-364EA598F13C}" type="slidenum">
              <a:rPr lang="zh-CN" altLang="en-US"/>
              <a:pPr/>
              <a:t>‹#›</a:t>
            </a:fld>
            <a:endParaRPr lang="en-US" altLang="zh-CN"/>
          </a:p>
        </p:txBody>
      </p:sp>
    </p:spTree>
    <p:extLst>
      <p:ext uri="{BB962C8B-B14F-4D97-AF65-F5344CB8AC3E}">
        <p14:creationId xmlns:p14="http://schemas.microsoft.com/office/powerpoint/2010/main" val="1187596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fld id="{04227D03-E45A-44C0-A55D-A7BB394BC162}" type="datetime1">
              <a:rPr lang="zh-CN" altLang="en-US" smtClean="0"/>
              <a:t>2018/3/26</a:t>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F03BFFF6-7A47-4B9B-9BA3-07F45627071F}" type="slidenum">
              <a:rPr lang="zh-CN" altLang="en-US"/>
              <a:pPr/>
              <a:t>‹#›</a:t>
            </a:fld>
            <a:endParaRPr lang="en-US" altLang="zh-CN"/>
          </a:p>
        </p:txBody>
      </p:sp>
    </p:spTree>
    <p:extLst>
      <p:ext uri="{BB962C8B-B14F-4D97-AF65-F5344CB8AC3E}">
        <p14:creationId xmlns:p14="http://schemas.microsoft.com/office/powerpoint/2010/main" val="164117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0D9EEACF-E222-4B07-9014-C4CE5A3E362B}" type="datetime1">
              <a:rPr lang="zh-CN" altLang="en-US" smtClean="0"/>
              <a:t>2018/3/26</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sldNum" sz="quarter" idx="10"/>
          </p:nvPr>
        </p:nvSpPr>
        <p:spPr>
          <a:ln/>
        </p:spPr>
        <p:txBody>
          <a:bodyPr/>
          <a:lstStyle>
            <a:lvl1pPr>
              <a:defRPr/>
            </a:lvl1pPr>
          </a:lstStyle>
          <a:p>
            <a:pPr>
              <a:defRPr/>
            </a:pPr>
            <a:fld id="{A2FF779D-3812-452F-A7ED-3029B7BC5305}" type="slidenum">
              <a:rPr lang="en-US" altLang="zh-CN"/>
              <a:pPr>
                <a:defRPr/>
              </a:pPr>
              <a:t>‹#›</a:t>
            </a:fld>
            <a:r>
              <a:rPr lang="en-US" altLang="zh-CN"/>
              <a:t>/39</a:t>
            </a:r>
          </a:p>
        </p:txBody>
      </p:sp>
    </p:spTree>
    <p:extLst>
      <p:ext uri="{BB962C8B-B14F-4D97-AF65-F5344CB8AC3E}">
        <p14:creationId xmlns:p14="http://schemas.microsoft.com/office/powerpoint/2010/main" val="3236394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8229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3938588"/>
            <a:ext cx="8229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smtClean="0"/>
            </a:lvl1pPr>
          </a:lstStyle>
          <a:p>
            <a:pPr>
              <a:defRPr/>
            </a:pPr>
            <a:fld id="{4F6DC230-90D6-47E2-BA19-A90306CCD38D}" type="datetime1">
              <a:rPr lang="zh-CN" altLang="en-US" smtClean="0"/>
              <a:t>2018/3/26</a:t>
            </a:fld>
            <a:endParaRPr lang="zh-CN" altLang="en-US"/>
          </a:p>
        </p:txBody>
      </p:sp>
      <p:sp>
        <p:nvSpPr>
          <p:cNvPr id="6" name="页脚占位符 5"/>
          <p:cNvSpPr>
            <a:spLocks noGrp="1"/>
          </p:cNvSpPr>
          <p:nvPr>
            <p:ph type="ftr" sz="quarter" idx="11"/>
          </p:nvPr>
        </p:nvSpPr>
        <p:spPr>
          <a:xfrm>
            <a:off x="5795963" y="6237288"/>
            <a:ext cx="2895600" cy="476250"/>
          </a:xfrm>
        </p:spPr>
        <p:txBody>
          <a:bodyPr/>
          <a:lstStyle>
            <a:lvl1pPr>
              <a:defRPr smtClean="0"/>
            </a:lvl1pPr>
          </a:lstStyle>
          <a:p>
            <a:pPr>
              <a:defRPr/>
            </a:pPr>
            <a:r>
              <a:rPr lang="zh-CN" altLang="en-US"/>
              <a:t>第</a:t>
            </a:r>
            <a:r>
              <a:rPr lang="en-US" altLang="zh-CN"/>
              <a:t>3</a:t>
            </a:r>
            <a:r>
              <a:rPr lang="zh-CN" altLang="en-US"/>
              <a:t>章数字电路</a:t>
            </a:r>
            <a:endParaRPr lang="en-US" altLang="zh-CN"/>
          </a:p>
        </p:txBody>
      </p:sp>
    </p:spTree>
    <p:extLst>
      <p:ext uri="{BB962C8B-B14F-4D97-AF65-F5344CB8AC3E}">
        <p14:creationId xmlns:p14="http://schemas.microsoft.com/office/powerpoint/2010/main" val="3598842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Obj">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smtClean="0"/>
            </a:lvl1pPr>
          </a:lstStyle>
          <a:p>
            <a:pPr>
              <a:defRPr/>
            </a:pPr>
            <a:fld id="{0152E205-5FCB-4F40-80FA-CC2E1BC031E7}" type="datetime1">
              <a:rPr lang="zh-CN" altLang="en-US" smtClean="0"/>
              <a:t>2018/3/26</a:t>
            </a:fld>
            <a:endParaRPr lang="zh-CN" altLang="en-US"/>
          </a:p>
        </p:txBody>
      </p:sp>
      <p:sp>
        <p:nvSpPr>
          <p:cNvPr id="7" name="页脚占位符 6"/>
          <p:cNvSpPr>
            <a:spLocks noGrp="1"/>
          </p:cNvSpPr>
          <p:nvPr>
            <p:ph type="ftr" sz="quarter" idx="11"/>
          </p:nvPr>
        </p:nvSpPr>
        <p:spPr>
          <a:xfrm>
            <a:off x="5795963" y="6237288"/>
            <a:ext cx="2895600" cy="476250"/>
          </a:xfrm>
        </p:spPr>
        <p:txBody>
          <a:bodyPr/>
          <a:lstStyle>
            <a:lvl1pPr>
              <a:defRPr smtClean="0"/>
            </a:lvl1pPr>
          </a:lstStyle>
          <a:p>
            <a:pPr>
              <a:defRPr/>
            </a:pPr>
            <a:r>
              <a:rPr lang="zh-CN" altLang="en-US"/>
              <a:t>第</a:t>
            </a:r>
            <a:r>
              <a:rPr lang="en-US" altLang="zh-CN"/>
              <a:t>3</a:t>
            </a:r>
            <a:r>
              <a:rPr lang="zh-CN" altLang="en-US"/>
              <a:t>章数字电路</a:t>
            </a:r>
            <a:endParaRPr lang="en-US" altLang="zh-CN"/>
          </a:p>
        </p:txBody>
      </p:sp>
    </p:spTree>
    <p:extLst>
      <p:ext uri="{BB962C8B-B14F-4D97-AF65-F5344CB8AC3E}">
        <p14:creationId xmlns:p14="http://schemas.microsoft.com/office/powerpoint/2010/main" val="3958638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sldNum" sz="quarter" idx="10"/>
          </p:nvPr>
        </p:nvSpPr>
        <p:spPr>
          <a:ln/>
        </p:spPr>
        <p:txBody>
          <a:bodyPr/>
          <a:lstStyle>
            <a:lvl1pPr>
              <a:defRPr/>
            </a:lvl1pPr>
          </a:lstStyle>
          <a:p>
            <a:pPr>
              <a:defRPr/>
            </a:pPr>
            <a:fld id="{23907237-0FE1-4938-93DF-3698313CFBA4}" type="slidenum">
              <a:rPr lang="en-US" altLang="zh-CN"/>
              <a:pPr>
                <a:defRPr/>
              </a:pPr>
              <a:t>‹#›</a:t>
            </a:fld>
            <a:r>
              <a:rPr lang="en-US" altLang="zh-CN"/>
              <a:t>/39</a:t>
            </a:r>
          </a:p>
        </p:txBody>
      </p:sp>
    </p:spTree>
    <p:extLst>
      <p:ext uri="{BB962C8B-B14F-4D97-AF65-F5344CB8AC3E}">
        <p14:creationId xmlns:p14="http://schemas.microsoft.com/office/powerpoint/2010/main" val="156608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953AFC54-D246-4CBC-9F3F-87A70DB08DCD}" type="datetime1">
              <a:rPr lang="zh-CN" altLang="en-US" smtClean="0"/>
              <a:t>2018/3/26</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643F2EC4-856B-4DD5-882D-D1B16ED9C678}" type="datetime1">
              <a:rPr lang="zh-CN" altLang="en-US" smtClean="0"/>
              <a:t>2018/3/26</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4FD687F4-DC76-4D7E-920E-BA799D84B2A5}" type="datetime1">
              <a:rPr lang="zh-CN" altLang="en-US" smtClean="0"/>
              <a:t>2018/3/26</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3</a:t>
            </a:r>
            <a:r>
              <a:rPr lang="zh-CN" altLang="en-US"/>
              <a:t>章数字电路</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8250" y="1524000"/>
            <a:ext cx="3906838"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fld id="{929CD987-01FE-40C2-82FC-75136472F8CB}" type="datetime1">
              <a:rPr lang="zh-CN" altLang="en-US" smtClean="0"/>
              <a:t>2018/3/26</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zh-CN" altLang="en-US"/>
              <a:t>第</a:t>
            </a:r>
            <a:r>
              <a:rPr lang="en-US" altLang="zh-CN"/>
              <a:t>3</a:t>
            </a:r>
            <a:r>
              <a:rPr lang="zh-CN" altLang="en-US"/>
              <a:t>章数字电路</a:t>
            </a: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5D56AAF9-5CA4-47C1-A250-364EA598F13C}"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7930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990600" y="1524000"/>
            <a:ext cx="39052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8250" y="1524000"/>
            <a:ext cx="3906838" cy="2227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8250" y="3903663"/>
            <a:ext cx="3906838"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fld id="{F5F4D070-543C-4C83-8BE6-0A7A65FEDFB1}" type="datetime1">
              <a:rPr lang="zh-CN" altLang="en-US" smtClean="0"/>
              <a:t>2018/3/26</a:t>
            </a:fld>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F03BFFF6-7A47-4B9B-9BA3-07F45627071F}"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1216025"/>
          </a:xfrm>
        </p:spPr>
        <p:txBody>
          <a:bodyPr/>
          <a:lstStyle/>
          <a:p>
            <a:r>
              <a:rPr lang="zh-CN" altLang="en-US"/>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sldNum" sz="quarter" idx="10"/>
          </p:nvPr>
        </p:nvSpPr>
        <p:spPr>
          <a:ln/>
        </p:spPr>
        <p:txBody>
          <a:bodyPr/>
          <a:lstStyle>
            <a:lvl1pPr>
              <a:defRPr/>
            </a:lvl1pPr>
          </a:lstStyle>
          <a:p>
            <a:pPr>
              <a:defRPr/>
            </a:pPr>
            <a:fld id="{A2FF779D-3812-452F-A7ED-3029B7BC5305}" type="slidenum">
              <a:rPr lang="en-US" altLang="zh-CN"/>
              <a:pPr>
                <a:defRPr/>
              </a:pPr>
              <a:t>‹#›</a:t>
            </a:fld>
            <a:r>
              <a:rPr lang="en-US" altLang="zh-CN"/>
              <a:t>/39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8400"/>
            <a:ext cx="2133600" cy="457200"/>
          </a:xfrm>
        </p:spPr>
        <p:txBody>
          <a:bodyPr/>
          <a:lstStyle>
            <a:lvl1pPr>
              <a:defRPr/>
            </a:lvl1pPr>
          </a:lstStyle>
          <a:p>
            <a:fld id="{BB305D9A-1AAA-4FED-BEB9-96042D68AED1}" type="datetime1">
              <a:rPr lang="zh-CN" altLang="en-US" smtClean="0"/>
              <a:t>2018/3/26</a:t>
            </a:fld>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r>
              <a:rPr lang="zh-CN" altLang="en-US"/>
              <a:t>第</a:t>
            </a:r>
            <a:r>
              <a:rPr lang="en-US" altLang="zh-CN"/>
              <a:t>3</a:t>
            </a:r>
            <a:r>
              <a:rPr lang="zh-CN" altLang="en-US"/>
              <a:t>章数字电路</a:t>
            </a:r>
            <a:endParaRPr lang="en-US" altLang="zh-CN"/>
          </a:p>
        </p:txBody>
      </p:sp>
      <p:sp>
        <p:nvSpPr>
          <p:cNvPr id="5" name="灯片编号占位符 4"/>
          <p:cNvSpPr>
            <a:spLocks noGrp="1"/>
          </p:cNvSpPr>
          <p:nvPr>
            <p:ph type="sldNum" sz="quarter" idx="12"/>
          </p:nvPr>
        </p:nvSpPr>
        <p:spPr>
          <a:xfrm>
            <a:off x="6553200" y="6248400"/>
            <a:ext cx="2133600" cy="457200"/>
          </a:xfrm>
        </p:spPr>
        <p:txBody>
          <a:bodyPr/>
          <a:lstStyle>
            <a:lvl1pPr>
              <a:defRPr/>
            </a:lvl1pPr>
          </a:lstStyle>
          <a:p>
            <a:fld id="{928ACAB7-365C-4CC8-BD2B-88280ED58ADC}" type="slidenum">
              <a:rPr lang="en-US" altLang="zh-CN"/>
              <a:pPr/>
              <a:t>‹#›</a:t>
            </a:fld>
            <a:endParaRPr lang="en-US" altLang="zh-CN"/>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21E56C74-26C5-41B7-BB4A-791F8FB09A0D}" type="datetime1">
              <a:rPr lang="zh-CN" altLang="en-US" smtClean="0"/>
              <a:t>2018/3/26</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3</a:t>
            </a:r>
            <a:r>
              <a:rPr lang="zh-CN" altLang="en-US"/>
              <a:t>章数字电路</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p:nvPicPr>
        <p:blipFill>
          <a:blip r:embed="rId14"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p:nvPicPr>
        <p:blipFill>
          <a:blip r:embed="rId15"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 id="2147483793" r:id="rId6"/>
    <p:sldLayoutId id="2147483794" r:id="rId7"/>
    <p:sldLayoutId id="2147483795" r:id="rId8"/>
    <p:sldLayoutId id="2147483799" r:id="rId9"/>
    <p:sldLayoutId id="2147483800" r:id="rId10"/>
    <p:sldLayoutId id="2147483801" r:id="rId11"/>
    <p:sldLayoutId id="2147483802" r:id="rId12"/>
  </p:sldLayoutIdLst>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536002" y="152400"/>
            <a:ext cx="0" cy="152400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
        <p:nvSpPr>
          <p:cNvPr id="4099" name="Rectangle 3"/>
          <p:cNvSpPr>
            <a:spLocks noGrp="1" noChangeArrowheads="1"/>
          </p:cNvSpPr>
          <p:nvPr>
            <p:ph type="title"/>
          </p:nvPr>
        </p:nvSpPr>
        <p:spPr bwMode="auto">
          <a:xfrm>
            <a:off x="1023938" y="185738"/>
            <a:ext cx="6905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4100" name="Rectangle 4"/>
          <p:cNvSpPr>
            <a:spLocks noGrp="1" noChangeArrowheads="1"/>
          </p:cNvSpPr>
          <p:nvPr>
            <p:ph type="body" idx="1"/>
          </p:nvPr>
        </p:nvSpPr>
        <p:spPr bwMode="auto">
          <a:xfrm>
            <a:off x="457200" y="1239838"/>
            <a:ext cx="86868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789F5EF4-F36D-43F2-8E1A-5CD03585A4DA}" type="datetime1">
              <a:rPr lang="zh-CN" altLang="en-US" smtClean="0"/>
              <a:t>2018/3/26</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3</a:t>
            </a:r>
            <a:r>
              <a:rPr lang="zh-CN" altLang="en-US"/>
              <a:t>章数字电路</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smtClean="0"/>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latin typeface="Arial" charset="0"/>
            </a:endParaRPr>
          </a:p>
        </p:txBody>
      </p:sp>
      <p:pic>
        <p:nvPicPr>
          <p:cNvPr id="5122" name="Picture 2" descr="http://d3i5bpxkxvwmz.cloudfront.net/resized/images/remote/http_s.eeweb.com/articles/2013/01/30/High-Speed-High-Performance-Digital-System-1359564106_473_288_75.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61402" y="0"/>
            <a:ext cx="1582598"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0" y="0"/>
            <a:ext cx="1023938" cy="1032566"/>
          </a:xfrm>
          <a:prstGeom prst="rect">
            <a:avLst/>
          </a:prstGeom>
        </p:spPr>
      </p:pic>
    </p:spTree>
    <p:extLst>
      <p:ext uri="{BB962C8B-B14F-4D97-AF65-F5344CB8AC3E}">
        <p14:creationId xmlns:p14="http://schemas.microsoft.com/office/powerpoint/2010/main" val="302430604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5" r:id="rId8"/>
    <p:sldLayoutId id="2147483816" r:id="rId9"/>
    <p:sldLayoutId id="2147483817" r:id="rId10"/>
    <p:sldLayoutId id="2147483818" r:id="rId11"/>
  </p:sldLayoutIdLst>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ea typeface="宋体" pitchFamily="2" charset="-122"/>
        </a:defRPr>
      </a:lvl2pPr>
      <a:lvl3pPr algn="l" rtl="0" eaLnBrk="1" fontAlgn="base" hangingPunct="1">
        <a:spcBef>
          <a:spcPct val="0"/>
        </a:spcBef>
        <a:spcAft>
          <a:spcPct val="0"/>
        </a:spcAft>
        <a:defRPr sz="3900" b="1">
          <a:solidFill>
            <a:schemeClr val="tx2"/>
          </a:solidFill>
          <a:latin typeface="Arial" charset="0"/>
          <a:ea typeface="宋体" pitchFamily="2" charset="-122"/>
        </a:defRPr>
      </a:lvl3pPr>
      <a:lvl4pPr algn="l" rtl="0" eaLnBrk="1" fontAlgn="base" hangingPunct="1">
        <a:spcBef>
          <a:spcPct val="0"/>
        </a:spcBef>
        <a:spcAft>
          <a:spcPct val="0"/>
        </a:spcAft>
        <a:defRPr sz="3900" b="1">
          <a:solidFill>
            <a:schemeClr val="tx2"/>
          </a:solidFill>
          <a:latin typeface="Arial" charset="0"/>
          <a:ea typeface="宋体" pitchFamily="2" charset="-122"/>
        </a:defRPr>
      </a:lvl4pPr>
      <a:lvl5pPr algn="l" rtl="0" eaLnBrk="1" fontAlgn="base" hangingPunct="1">
        <a:spcBef>
          <a:spcPct val="0"/>
        </a:spcBef>
        <a:spcAft>
          <a:spcPct val="0"/>
        </a:spcAft>
        <a:defRPr sz="3900" b="1">
          <a:solidFill>
            <a:schemeClr val="tx2"/>
          </a:solidFill>
          <a:latin typeface="Arial" charset="0"/>
          <a:ea typeface="宋体" pitchFamily="2"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1.xml"/><Relationship Id="rId7" Type="http://schemas.openxmlformats.org/officeDocument/2006/relationships/image" Target="../media/image17.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20.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7.png"/><Relationship Id="rId3" Type="http://schemas.openxmlformats.org/officeDocument/2006/relationships/notesSlide" Target="../notesSlides/notesSlide13.xml"/><Relationship Id="rId7" Type="http://schemas.openxmlformats.org/officeDocument/2006/relationships/image" Target="../media/image24.png"/><Relationship Id="rId12"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9.bin"/><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0.xml"/><Relationship Id="rId1" Type="http://schemas.openxmlformats.org/officeDocument/2006/relationships/vmlDrawing" Target="../drawings/vmlDrawing9.vml"/><Relationship Id="rId5" Type="http://schemas.openxmlformats.org/officeDocument/2006/relationships/image" Target="../media/image32.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37.emf"/><Relationship Id="rId5" Type="http://schemas.openxmlformats.org/officeDocument/2006/relationships/oleObject" Target="../embeddings/oleObject15.bin"/><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6.xml"/><Relationship Id="rId1" Type="http://schemas.openxmlformats.org/officeDocument/2006/relationships/vmlDrawing" Target="../drawings/vmlDrawing11.vml"/><Relationship Id="rId5" Type="http://schemas.openxmlformats.org/officeDocument/2006/relationships/image" Target="../media/image48.wmf"/><Relationship Id="rId4"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5.xml"/><Relationship Id="rId1" Type="http://schemas.openxmlformats.org/officeDocument/2006/relationships/vmlDrawing" Target="../drawings/vmlDrawing12.vml"/><Relationship Id="rId5" Type="http://schemas.openxmlformats.org/officeDocument/2006/relationships/image" Target="../media/image49.png"/><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1.xml"/><Relationship Id="rId1" Type="http://schemas.openxmlformats.org/officeDocument/2006/relationships/vmlDrawing" Target="../drawings/vmlDrawing13.vml"/><Relationship Id="rId6" Type="http://schemas.openxmlformats.org/officeDocument/2006/relationships/image" Target="../media/image55.wmf"/><Relationship Id="rId5" Type="http://schemas.openxmlformats.org/officeDocument/2006/relationships/oleObject" Target="../embeddings/oleObject18.bin"/><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58.png"/><Relationship Id="rId5" Type="http://schemas.openxmlformats.org/officeDocument/2006/relationships/image" Target="../media/image57.wmf"/><Relationship Id="rId4"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59.wmf"/><Relationship Id="rId2" Type="http://schemas.openxmlformats.org/officeDocument/2006/relationships/slideLayout" Target="../slideLayouts/slideLayout22.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61.png"/><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hyperlink" Target="../pdf/digital%20logic%20pocket%20data%20book.pdf" TargetMode="External"/><Relationship Id="rId2" Type="http://schemas.openxmlformats.org/officeDocument/2006/relationships/hyperlink" Target="../pdf/74HC00.pdf" TargetMode="Externa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64.png"/><Relationship Id="rId5" Type="http://schemas.openxmlformats.org/officeDocument/2006/relationships/image" Target="../media/image63.emf"/><Relationship Id="rId4" Type="http://schemas.openxmlformats.org/officeDocument/2006/relationships/oleObject" Target="../embeddings/oleObject2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hyperlink" Target="../pdf/GB-T%203430-19891.pdf" TargetMode="External"/><Relationship Id="rId2" Type="http://schemas.openxmlformats.org/officeDocument/2006/relationships/notesSlide" Target="../notesSlides/notesSlide76.xml"/><Relationship Id="rId1" Type="http://schemas.openxmlformats.org/officeDocument/2006/relationships/slideLayout" Target="../slideLayouts/slideLayout14.xml"/><Relationship Id="rId5" Type="http://schemas.openxmlformats.org/officeDocument/2006/relationships/image" Target="../media/image69.png"/><Relationship Id="rId4" Type="http://schemas.openxmlformats.org/officeDocument/2006/relationships/image" Target="../media/image68.png"/></Relationships>
</file>

<file path=ppt/slides/_rels/slide79.xml.rels><?xml version="1.0" encoding="UTF-8" standalone="yes"?>
<Relationships xmlns="http://schemas.openxmlformats.org/package/2006/relationships"><Relationship Id="rId3" Type="http://schemas.openxmlformats.org/officeDocument/2006/relationships/hyperlink" Target="../pdf/digital%20logic%20pocket%20data%20book.pdf" TargetMode="External"/><Relationship Id="rId2" Type="http://schemas.openxmlformats.org/officeDocument/2006/relationships/notesSlide" Target="../notesSlides/notesSlide7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78.xml"/><Relationship Id="rId7" Type="http://schemas.openxmlformats.org/officeDocument/2006/relationships/image" Target="../media/image71.png"/><Relationship Id="rId12" Type="http://schemas.openxmlformats.org/officeDocument/2006/relationships/image" Target="../media/image74.jpeg"/><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oleObject" Target="../embeddings/oleObject23.bin"/><Relationship Id="rId11" Type="http://schemas.openxmlformats.org/officeDocument/2006/relationships/hyperlink" Target="http://en.wikipedia.org/wiki/File:DIP_sockets.jpg" TargetMode="External"/><Relationship Id="rId5" Type="http://schemas.openxmlformats.org/officeDocument/2006/relationships/image" Target="../media/image70.png"/><Relationship Id="rId10" Type="http://schemas.openxmlformats.org/officeDocument/2006/relationships/image" Target="../media/image73.jpeg"/><Relationship Id="rId4" Type="http://schemas.openxmlformats.org/officeDocument/2006/relationships/oleObject" Target="../embeddings/oleObject22.bin"/><Relationship Id="rId9" Type="http://schemas.openxmlformats.org/officeDocument/2006/relationships/image" Target="../media/image72.png"/></Relationships>
</file>

<file path=ppt/slides/_rels/slide81.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79.xml"/><Relationship Id="rId1" Type="http://schemas.openxmlformats.org/officeDocument/2006/relationships/slideLayout" Target="../slideLayouts/slideLayout15.xml"/><Relationship Id="rId5" Type="http://schemas.openxmlformats.org/officeDocument/2006/relationships/image" Target="../media/image77.png"/><Relationship Id="rId4" Type="http://schemas.openxmlformats.org/officeDocument/2006/relationships/image" Target="../media/image76.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4.xml"/><Relationship Id="rId1" Type="http://schemas.openxmlformats.org/officeDocument/2006/relationships/vmlDrawing" Target="../drawings/vmlDrawing18.vml"/><Relationship Id="rId5" Type="http://schemas.openxmlformats.org/officeDocument/2006/relationships/image" Target="../media/image78.wmf"/><Relationship Id="rId4" Type="http://schemas.openxmlformats.org/officeDocument/2006/relationships/oleObject" Target="../embeddings/oleObject25.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4.xml"/><Relationship Id="rId1" Type="http://schemas.openxmlformats.org/officeDocument/2006/relationships/vmlDrawing" Target="../drawings/vmlDrawing19.vml"/><Relationship Id="rId5" Type="http://schemas.openxmlformats.org/officeDocument/2006/relationships/image" Target="../media/image79.wmf"/><Relationship Id="rId4" Type="http://schemas.openxmlformats.org/officeDocument/2006/relationships/oleObject" Target="../embeddings/oleObject26.bin"/></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6000" dirty="0"/>
              <a:t>第</a:t>
            </a:r>
            <a:r>
              <a:rPr lang="en-US" altLang="zh-CN" sz="6000" dirty="0"/>
              <a:t>3</a:t>
            </a:r>
            <a:r>
              <a:rPr lang="zh-CN" altLang="en-US" sz="6000" dirty="0"/>
              <a:t>章 </a:t>
            </a:r>
            <a:r>
              <a:rPr lang="zh-CN" altLang="zh-CN" sz="6000" dirty="0"/>
              <a:t>数字电路</a:t>
            </a:r>
            <a:br>
              <a:rPr lang="en-US" altLang="zh-CN" sz="6000" dirty="0"/>
            </a:br>
            <a:r>
              <a:rPr lang="en-US" altLang="zh-CN" sz="6000" dirty="0"/>
              <a:t>Digital Circuit</a:t>
            </a:r>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a:p>
          <a:p>
            <a:pPr algn="ctr" eaLnBrk="1" hangingPunct="1"/>
            <a:endParaRPr lang="en-US" altLang="zh-CN" dirty="0"/>
          </a:p>
          <a:p>
            <a:pPr algn="ct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门电路</a:t>
            </a:r>
          </a:p>
        </p:txBody>
      </p:sp>
      <p:sp>
        <p:nvSpPr>
          <p:cNvPr id="3" name="内容占位符 2"/>
          <p:cNvSpPr>
            <a:spLocks noGrp="1"/>
          </p:cNvSpPr>
          <p:nvPr>
            <p:ph idx="1"/>
          </p:nvPr>
        </p:nvSpPr>
        <p:spPr/>
        <p:txBody>
          <a:bodyPr/>
          <a:lstStyle/>
          <a:p>
            <a:r>
              <a:rPr lang="zh-CN" altLang="en-US" sz="2800" dirty="0"/>
              <a:t>或非门 </a:t>
            </a:r>
            <a:r>
              <a:rPr lang="en-US" altLang="zh-CN" sz="2800" dirty="0"/>
              <a:t>NOR</a:t>
            </a:r>
            <a:endParaRPr lang="zh-CN" altLang="en-US" sz="2800" dirty="0"/>
          </a:p>
          <a:p>
            <a:pPr lvl="1"/>
            <a:r>
              <a:rPr lang="zh-CN" altLang="en-US" sz="2400" dirty="0">
                <a:latin typeface="Verdana" pitchFamily="34" charset="0"/>
              </a:rPr>
              <a:t>只需有一个输值入为</a:t>
            </a:r>
            <a:r>
              <a:rPr lang="en-US" altLang="zh-CN" sz="2400" dirty="0">
                <a:latin typeface="Verdana" pitchFamily="34" charset="0"/>
              </a:rPr>
              <a:t>1</a:t>
            </a:r>
            <a:r>
              <a:rPr lang="zh-CN" altLang="en-US" sz="2400" dirty="0">
                <a:latin typeface="Verdana" pitchFamily="34" charset="0"/>
              </a:rPr>
              <a:t>时，输出就为</a:t>
            </a:r>
            <a:r>
              <a:rPr lang="en-US" altLang="zh-CN" sz="2400" dirty="0">
                <a:latin typeface="Verdana" pitchFamily="34" charset="0"/>
              </a:rPr>
              <a:t>0 </a:t>
            </a:r>
            <a:r>
              <a:rPr lang="zh-CN" altLang="en-US" sz="2400" dirty="0"/>
              <a:t>。</a:t>
            </a:r>
          </a:p>
          <a:p>
            <a:pPr lvl="1"/>
            <a:endParaRPr lang="zh-CN" altLang="en-US" sz="2400" dirty="0"/>
          </a:p>
          <a:p>
            <a:pPr lvl="1"/>
            <a:endParaRPr lang="zh-CN" altLang="en-US" sz="2400" dirty="0"/>
          </a:p>
          <a:p>
            <a:pPr lvl="1"/>
            <a:endParaRPr lang="zh-CN" altLang="en-US" sz="2400" dirty="0"/>
          </a:p>
          <a:p>
            <a:pPr lvl="1"/>
            <a:endParaRPr lang="zh-CN" altLang="en-US" sz="2400" dirty="0"/>
          </a:p>
          <a:p>
            <a:pPr lvl="1"/>
            <a:endParaRPr lang="zh-CN" altLang="en-US" sz="2400" dirty="0"/>
          </a:p>
          <a:p>
            <a:pPr lvl="1">
              <a:buNone/>
            </a:pPr>
            <a:r>
              <a:rPr lang="en-US" altLang="zh-CN" sz="2400" dirty="0"/>
              <a:t>(a)</a:t>
            </a:r>
            <a:r>
              <a:rPr lang="zh-CN" altLang="en-US" sz="2400" dirty="0"/>
              <a:t>二输入或非门逻辑功能表</a:t>
            </a:r>
            <a:endParaRPr lang="en-US" altLang="zh-CN" sz="2400" dirty="0"/>
          </a:p>
          <a:p>
            <a:pPr lvl="1">
              <a:buNone/>
            </a:pPr>
            <a:r>
              <a:rPr lang="en-US" altLang="zh-CN" sz="2400" dirty="0"/>
              <a:t>(b)</a:t>
            </a:r>
            <a:r>
              <a:rPr lang="zh-CN" altLang="en-US" sz="2400" dirty="0"/>
              <a:t>二输入或非门电平状态表</a:t>
            </a:r>
            <a:endParaRPr lang="en-US" altLang="zh-CN" sz="2400" dirty="0"/>
          </a:p>
          <a:p>
            <a:pPr lvl="1">
              <a:buNone/>
            </a:pPr>
            <a:r>
              <a:rPr lang="en-US" altLang="zh-CN" sz="2400" dirty="0"/>
              <a:t>(c) </a:t>
            </a:r>
            <a:r>
              <a:rPr lang="zh-CN" altLang="en-US" sz="2400" dirty="0"/>
              <a:t>标准符号</a:t>
            </a:r>
            <a:endParaRPr lang="en-US" altLang="zh-CN" sz="2400" dirty="0"/>
          </a:p>
          <a:p>
            <a:pPr lvl="1">
              <a:buNone/>
            </a:pPr>
            <a:r>
              <a:rPr lang="en-US" altLang="zh-CN" sz="2400" dirty="0"/>
              <a:t>(d) IEEE </a:t>
            </a:r>
            <a:r>
              <a:rPr lang="zh-CN" altLang="en-US" sz="2400" dirty="0"/>
              <a:t>块状符号</a:t>
            </a:r>
          </a:p>
        </p:txBody>
      </p:sp>
      <p:sp>
        <p:nvSpPr>
          <p:cNvPr id="4" name="日期占位符 3"/>
          <p:cNvSpPr>
            <a:spLocks noGrp="1"/>
          </p:cNvSpPr>
          <p:nvPr>
            <p:ph type="dt" sz="half" idx="10"/>
          </p:nvPr>
        </p:nvSpPr>
        <p:spPr/>
        <p:txBody>
          <a:bodyPr/>
          <a:lstStyle/>
          <a:p>
            <a:pPr>
              <a:defRPr/>
            </a:pPr>
            <a:fld id="{39D3FE65-9F3F-413F-8D04-28858B5604A8}"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10</a:t>
            </a:fld>
            <a:endParaRPr lang="en-US" altLang="zh-CN" dirty="0"/>
          </a:p>
        </p:txBody>
      </p:sp>
      <p:graphicFrame>
        <p:nvGraphicFramePr>
          <p:cNvPr id="5122" name="Object 2"/>
          <p:cNvGraphicFramePr>
            <a:graphicFrameLocks noChangeAspect="1"/>
          </p:cNvGraphicFramePr>
          <p:nvPr>
            <p:extLst>
              <p:ext uri="{D42A27DB-BD31-4B8C-83A1-F6EECF244321}">
                <p14:modId xmlns:p14="http://schemas.microsoft.com/office/powerpoint/2010/main" val="446582726"/>
              </p:ext>
            </p:extLst>
          </p:nvPr>
        </p:nvGraphicFramePr>
        <p:xfrm>
          <a:off x="1374775" y="2071678"/>
          <a:ext cx="7554943" cy="2212982"/>
        </p:xfrm>
        <a:graphic>
          <a:graphicData uri="http://schemas.openxmlformats.org/presentationml/2006/ole">
            <mc:AlternateContent xmlns:mc="http://schemas.openxmlformats.org/markup-compatibility/2006">
              <mc:Choice xmlns:v="urn:schemas-microsoft-com:vml" Requires="v">
                <p:oleObj spid="_x0000_s5300" name="Visio" r:id="rId4" imgW="3120786" imgH="1051931" progId="Visio.Drawing.11">
                  <p:embed/>
                </p:oleObj>
              </mc:Choice>
              <mc:Fallback>
                <p:oleObj name="Visio" r:id="rId4" imgW="3120786" imgH="1051931" progId="Visio.Drawing.11">
                  <p:embed/>
                  <p:pic>
                    <p:nvPicPr>
                      <p:cNvPr id="0" name="Picture 2"/>
                      <p:cNvPicPr>
                        <a:picLocks noChangeAspect="1" noChangeArrowheads="1"/>
                      </p:cNvPicPr>
                      <p:nvPr/>
                    </p:nvPicPr>
                    <p:blipFill>
                      <a:blip r:embed="rId5"/>
                      <a:srcRect/>
                      <a:stretch>
                        <a:fillRect/>
                      </a:stretch>
                    </p:blipFill>
                    <p:spPr bwMode="auto">
                      <a:xfrm>
                        <a:off x="1374775" y="2071678"/>
                        <a:ext cx="7554943" cy="2212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a:t>门电路</a:t>
            </a:r>
          </a:p>
        </p:txBody>
      </p:sp>
      <p:sp>
        <p:nvSpPr>
          <p:cNvPr id="5123" name="内容占位符 2"/>
          <p:cNvSpPr>
            <a:spLocks noGrp="1"/>
          </p:cNvSpPr>
          <p:nvPr>
            <p:ph idx="1"/>
          </p:nvPr>
        </p:nvSpPr>
        <p:spPr>
          <a:xfrm>
            <a:off x="404182" y="1239839"/>
            <a:ext cx="8147248" cy="3058262"/>
          </a:xfrm>
        </p:spPr>
        <p:txBody>
          <a:bodyPr/>
          <a:lstStyle/>
          <a:p>
            <a:r>
              <a:rPr lang="zh-CN" altLang="en-US" dirty="0"/>
              <a:t>异或门</a:t>
            </a:r>
            <a:r>
              <a:rPr lang="en-US" altLang="zh-CN" dirty="0"/>
              <a:t>XOR(</a:t>
            </a:r>
            <a:r>
              <a:rPr lang="en-US" altLang="zh-CN" i="1" dirty="0">
                <a:solidFill>
                  <a:srgbClr val="0070C0"/>
                </a:solidFill>
              </a:rPr>
              <a:t>6.8</a:t>
            </a:r>
            <a:r>
              <a:rPr lang="zh-CN" altLang="en-US" i="1" dirty="0">
                <a:solidFill>
                  <a:srgbClr val="0070C0"/>
                </a:solidFill>
              </a:rPr>
              <a:t>节</a:t>
            </a:r>
            <a:r>
              <a:rPr lang="en-US" altLang="zh-CN" i="1" dirty="0">
                <a:solidFill>
                  <a:srgbClr val="0070C0"/>
                </a:solidFill>
              </a:rPr>
              <a:t>,p317</a:t>
            </a:r>
            <a:r>
              <a:rPr lang="en-US" altLang="zh-CN" dirty="0"/>
              <a:t>)</a:t>
            </a:r>
          </a:p>
          <a:p>
            <a:pPr lvl="1"/>
            <a:r>
              <a:rPr lang="zh-CN" altLang="en-US" dirty="0"/>
              <a:t>两个输入</a:t>
            </a:r>
            <a:r>
              <a:rPr lang="zh-CN" altLang="en-US" b="1" dirty="0"/>
              <a:t>不相同</a:t>
            </a:r>
            <a:r>
              <a:rPr lang="zh-CN" altLang="en-US" dirty="0"/>
              <a:t>，输出为</a:t>
            </a:r>
            <a:r>
              <a:rPr lang="en-US" altLang="zh-CN" dirty="0">
                <a:solidFill>
                  <a:srgbClr val="FF0000"/>
                </a:solidFill>
              </a:rPr>
              <a:t>1</a:t>
            </a:r>
            <a:r>
              <a:rPr lang="en-US" altLang="zh-CN" dirty="0"/>
              <a:t>。</a:t>
            </a:r>
          </a:p>
          <a:p>
            <a:pPr lvl="1"/>
            <a:r>
              <a:rPr lang="zh-CN" altLang="en-US" dirty="0"/>
              <a:t>逻辑表达式：</a:t>
            </a:r>
            <a:endParaRPr lang="en-US" altLang="zh-CN" dirty="0"/>
          </a:p>
          <a:p>
            <a:r>
              <a:rPr lang="zh-CN" altLang="en-US" dirty="0"/>
              <a:t>同或门</a:t>
            </a:r>
            <a:r>
              <a:rPr lang="en-US" altLang="zh-CN" dirty="0"/>
              <a:t>/</a:t>
            </a:r>
            <a:r>
              <a:rPr lang="zh-CN" altLang="en-US" dirty="0"/>
              <a:t>异或非门</a:t>
            </a:r>
            <a:r>
              <a:rPr lang="en-US" altLang="zh-CN" dirty="0"/>
              <a:t>NXOR</a:t>
            </a:r>
          </a:p>
          <a:p>
            <a:pPr lvl="1"/>
            <a:r>
              <a:rPr lang="zh-CN" altLang="en-US" dirty="0"/>
              <a:t>两个输入</a:t>
            </a:r>
            <a:r>
              <a:rPr lang="zh-CN" altLang="en-US" b="1" dirty="0"/>
              <a:t>相同</a:t>
            </a:r>
            <a:r>
              <a:rPr lang="zh-CN" altLang="en-US" dirty="0"/>
              <a:t>，输出为</a:t>
            </a:r>
            <a:r>
              <a:rPr lang="en-US" altLang="zh-CN" dirty="0">
                <a:solidFill>
                  <a:srgbClr val="FF0000"/>
                </a:solidFill>
              </a:rPr>
              <a:t>1</a:t>
            </a:r>
            <a:r>
              <a:rPr lang="en-US" altLang="zh-CN" dirty="0"/>
              <a:t>。</a:t>
            </a:r>
          </a:p>
          <a:p>
            <a:pPr lvl="1"/>
            <a:r>
              <a:rPr lang="zh-CN" altLang="en-US" dirty="0"/>
              <a:t>逻辑表达式：</a:t>
            </a:r>
          </a:p>
          <a:p>
            <a:pPr lvl="1"/>
            <a:endParaRPr lang="en-US" altLang="zh-CN" dirty="0"/>
          </a:p>
        </p:txBody>
      </p:sp>
      <p:sp>
        <p:nvSpPr>
          <p:cNvPr id="5124"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a:t>第</a:t>
            </a:r>
            <a:r>
              <a:rPr lang="en-US" altLang="zh-CN"/>
              <a:t>3</a:t>
            </a:r>
            <a:r>
              <a:rPr lang="zh-CN" altLang="en-US"/>
              <a:t>章数字电路</a:t>
            </a:r>
            <a:endParaRPr lang="en-US" altLang="zh-CN"/>
          </a:p>
        </p:txBody>
      </p:sp>
      <p:sp>
        <p:nvSpPr>
          <p:cNvPr id="51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760EFA2-C065-401B-BB3A-F0E612F5A789}" type="slidenum">
              <a:rPr lang="en-US" altLang="zh-CN" smtClean="0"/>
              <a:pPr eaLnBrk="1" hangingPunct="1"/>
              <a:t>11</a:t>
            </a:fld>
            <a:endParaRPr lang="en-US" altLang="zh-CN"/>
          </a:p>
        </p:txBody>
      </p:sp>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752" r="74070" b="17485"/>
          <a:stretch/>
        </p:blipFill>
        <p:spPr bwMode="auto">
          <a:xfrm>
            <a:off x="6193912" y="4470098"/>
            <a:ext cx="2151036" cy="2110021"/>
          </a:xfrm>
          <a:prstGeom prst="rect">
            <a:avLst/>
          </a:prstGeom>
          <a:solidFill>
            <a:schemeClr val="bg1"/>
          </a:solidFill>
          <a:ln>
            <a:noFill/>
          </a:ln>
          <a:extLst/>
        </p:spPr>
      </p:pic>
      <p:sp>
        <p:nvSpPr>
          <p:cNvPr id="4" name="日期占位符 3"/>
          <p:cNvSpPr>
            <a:spLocks noGrp="1"/>
          </p:cNvSpPr>
          <p:nvPr>
            <p:ph type="dt" sz="half" idx="10"/>
          </p:nvPr>
        </p:nvSpPr>
        <p:spPr/>
        <p:txBody>
          <a:bodyPr/>
          <a:lstStyle/>
          <a:p>
            <a:pPr>
              <a:defRPr/>
            </a:pPr>
            <a:fld id="{A9F647DE-2D43-4C4A-8F6A-13C034848E47}" type="datetime1">
              <a:rPr lang="zh-CN" altLang="en-US" smtClean="0"/>
              <a:t>2018/3/26</a:t>
            </a:fld>
            <a:endParaRPr lang="en-US" altLang="zh-CN"/>
          </a:p>
        </p:txBody>
      </p:sp>
      <p:pic>
        <p:nvPicPr>
          <p:cNvPr id="12" name="Picture 13"/>
          <p:cNvPicPr>
            <a:picLocks noChangeAspect="1" noChangeArrowheads="1"/>
          </p:cNvPicPr>
          <p:nvPr/>
        </p:nvPicPr>
        <p:blipFill rotWithShape="1">
          <a:blip r:embed="rId5">
            <a:extLst>
              <a:ext uri="{28A0092B-C50C-407E-A947-70E740481C1C}">
                <a14:useLocalDpi xmlns:a14="http://schemas.microsoft.com/office/drawing/2010/main" val="0"/>
              </a:ext>
            </a:extLst>
          </a:blip>
          <a:srcRect t="12851"/>
          <a:stretch/>
        </p:blipFill>
        <p:spPr bwMode="auto">
          <a:xfrm>
            <a:off x="251520" y="4298100"/>
            <a:ext cx="5705510" cy="255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6"/>
          <p:cNvGraphicFramePr>
            <a:graphicFrameLocks noChangeAspect="1"/>
          </p:cNvGraphicFramePr>
          <p:nvPr>
            <p:extLst>
              <p:ext uri="{D42A27DB-BD31-4B8C-83A1-F6EECF244321}">
                <p14:modId xmlns:p14="http://schemas.microsoft.com/office/powerpoint/2010/main" val="2142580284"/>
              </p:ext>
            </p:extLst>
          </p:nvPr>
        </p:nvGraphicFramePr>
        <p:xfrm>
          <a:off x="2987824" y="2162584"/>
          <a:ext cx="3900488" cy="554038"/>
        </p:xfrm>
        <a:graphic>
          <a:graphicData uri="http://schemas.openxmlformats.org/presentationml/2006/ole">
            <mc:AlternateContent xmlns:mc="http://schemas.openxmlformats.org/markup-compatibility/2006">
              <mc:Choice xmlns:v="urn:schemas-microsoft-com:vml" Requires="v">
                <p:oleObj spid="_x0000_s355537" name="公式" r:id="rId6" imgW="1612800" imgH="228600" progId="Equation.3">
                  <p:embed/>
                </p:oleObj>
              </mc:Choice>
              <mc:Fallback>
                <p:oleObj name="公式" r:id="rId6" imgW="1612800" imgH="228600" progId="Equation.3">
                  <p:embed/>
                  <p:pic>
                    <p:nvPicPr>
                      <p:cNvPr id="0" name=""/>
                      <p:cNvPicPr>
                        <a:picLocks noChangeAspect="1" noChangeArrowheads="1"/>
                      </p:cNvPicPr>
                      <p:nvPr/>
                    </p:nvPicPr>
                    <p:blipFill>
                      <a:blip r:embed="rId7"/>
                      <a:srcRect/>
                      <a:stretch>
                        <a:fillRect/>
                      </a:stretch>
                    </p:blipFill>
                    <p:spPr bwMode="auto">
                      <a:xfrm>
                        <a:off x="2987824" y="2162584"/>
                        <a:ext cx="390048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2"/>
          <p:cNvGrpSpPr>
            <a:grpSpLocks/>
          </p:cNvGrpSpPr>
          <p:nvPr/>
        </p:nvGrpSpPr>
        <p:grpSpPr bwMode="auto">
          <a:xfrm>
            <a:off x="2939907" y="3699527"/>
            <a:ext cx="3810000" cy="520701"/>
            <a:chOff x="1478" y="3292"/>
            <a:chExt cx="2400" cy="328"/>
          </a:xfrm>
        </p:grpSpPr>
        <p:graphicFrame>
          <p:nvGraphicFramePr>
            <p:cNvPr id="15" name="Object 8"/>
            <p:cNvGraphicFramePr>
              <a:graphicFrameLocks noChangeAspect="1"/>
            </p:cNvGraphicFramePr>
            <p:nvPr>
              <p:extLst>
                <p:ext uri="{D42A27DB-BD31-4B8C-83A1-F6EECF244321}">
                  <p14:modId xmlns:p14="http://schemas.microsoft.com/office/powerpoint/2010/main" val="21497421"/>
                </p:ext>
              </p:extLst>
            </p:nvPr>
          </p:nvGraphicFramePr>
          <p:xfrm>
            <a:off x="1478" y="3292"/>
            <a:ext cx="2400" cy="328"/>
          </p:xfrm>
          <a:graphic>
            <a:graphicData uri="http://schemas.openxmlformats.org/presentationml/2006/ole">
              <mc:AlternateContent xmlns:mc="http://schemas.openxmlformats.org/markup-compatibility/2006">
                <mc:Choice xmlns:v="urn:schemas-microsoft-com:vml" Requires="v">
                  <p:oleObj spid="_x0000_s355538" name="公式" r:id="rId8" imgW="1574640" imgH="215640" progId="Equation.3">
                    <p:embed/>
                  </p:oleObj>
                </mc:Choice>
                <mc:Fallback>
                  <p:oleObj name="公式" r:id="rId8" imgW="1574640" imgH="215640" progId="Equation.3">
                    <p:embed/>
                    <p:pic>
                      <p:nvPicPr>
                        <p:cNvPr id="0" name=""/>
                        <p:cNvPicPr>
                          <a:picLocks noChangeAspect="1" noChangeArrowheads="1"/>
                        </p:cNvPicPr>
                        <p:nvPr/>
                      </p:nvPicPr>
                      <p:blipFill>
                        <a:blip r:embed="rId9"/>
                        <a:srcRect/>
                        <a:stretch>
                          <a:fillRect/>
                        </a:stretch>
                      </p:blipFill>
                      <p:spPr bwMode="auto">
                        <a:xfrm>
                          <a:off x="1478" y="3292"/>
                          <a:ext cx="240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Oval 10"/>
            <p:cNvSpPr>
              <a:spLocks noChangeArrowheads="1"/>
            </p:cNvSpPr>
            <p:nvPr/>
          </p:nvSpPr>
          <p:spPr bwMode="auto">
            <a:xfrm>
              <a:off x="1735" y="3439"/>
              <a:ext cx="181" cy="170"/>
            </a:xfrm>
            <a:prstGeom prst="ellipse">
              <a:avLst/>
            </a:prstGeom>
            <a:noFill/>
            <a:ln w="12700">
              <a:solidFill>
                <a:schemeClr val="tx2"/>
              </a:solidFill>
              <a:round/>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5000"/>
                </a:lnSpc>
              </a:pPr>
              <a:endParaRPr lang="zh-CN" altLang="zh-CN" sz="2800">
                <a:effectLst>
                  <a:outerShdw blurRad="38100" dist="38100" dir="2700000" algn="tl">
                    <a:srgbClr val="C0C0C0"/>
                  </a:outerShdw>
                </a:effectLst>
              </a:endParaRPr>
            </a:p>
          </p:txBody>
        </p:sp>
      </p:grpSp>
      <p:sp>
        <p:nvSpPr>
          <p:cNvPr id="6" name="矩形 5"/>
          <p:cNvSpPr/>
          <p:nvPr/>
        </p:nvSpPr>
        <p:spPr>
          <a:xfrm>
            <a:off x="8272060" y="5895984"/>
            <a:ext cx="619540" cy="369332"/>
          </a:xfrm>
          <a:prstGeom prst="rect">
            <a:avLst/>
          </a:prstGeom>
        </p:spPr>
        <p:txBody>
          <a:bodyPr wrap="square">
            <a:spAutoFit/>
          </a:bodyPr>
          <a:lstStyle/>
          <a:p>
            <a:r>
              <a:rPr lang="en-US" altLang="zh-CN" dirty="0"/>
              <a:t> </a:t>
            </a:r>
            <a:endParaRPr lang="zh-CN" altLang="en-US" dirty="0"/>
          </a:p>
        </p:txBody>
      </p:sp>
      <p:pic>
        <p:nvPicPr>
          <p:cNvPr id="19" name="图片 18"/>
          <p:cNvPicPr>
            <a:picLocks noChangeAspect="1"/>
          </p:cNvPicPr>
          <p:nvPr/>
        </p:nvPicPr>
        <p:blipFill>
          <a:blip r:embed="rId10"/>
          <a:stretch>
            <a:fillRect/>
          </a:stretch>
        </p:blipFill>
        <p:spPr>
          <a:xfrm>
            <a:off x="5219700" y="0"/>
            <a:ext cx="3924300" cy="1762125"/>
          </a:xfrm>
          <a:prstGeom prst="rect">
            <a:avLst/>
          </a:prstGeom>
        </p:spPr>
      </p:pic>
    </p:spTree>
    <p:extLst>
      <p:ext uri="{BB962C8B-B14F-4D97-AF65-F5344CB8AC3E}">
        <p14:creationId xmlns:p14="http://schemas.microsoft.com/office/powerpoint/2010/main" val="9899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定时图</a:t>
            </a:r>
            <a:r>
              <a:rPr lang="en-US" altLang="zh-CN" dirty="0"/>
              <a:t>/</a:t>
            </a:r>
            <a:r>
              <a:rPr lang="zh-CN" altLang="en-US" dirty="0"/>
              <a:t>时序图</a:t>
            </a:r>
            <a:r>
              <a:rPr lang="en-US" altLang="zh-CN" dirty="0"/>
              <a:t>timing diagram</a:t>
            </a:r>
            <a:endParaRPr lang="zh-CN" altLang="en-US" dirty="0"/>
          </a:p>
        </p:txBody>
      </p:sp>
      <p:sp>
        <p:nvSpPr>
          <p:cNvPr id="3" name="内容占位符 2"/>
          <p:cNvSpPr>
            <a:spLocks noGrp="1"/>
          </p:cNvSpPr>
          <p:nvPr>
            <p:ph idx="1"/>
          </p:nvPr>
        </p:nvSpPr>
        <p:spPr>
          <a:xfrm>
            <a:off x="457200" y="1239839"/>
            <a:ext cx="8686800" cy="2981250"/>
          </a:xfrm>
        </p:spPr>
        <p:txBody>
          <a:bodyPr/>
          <a:lstStyle/>
          <a:p>
            <a:r>
              <a:rPr lang="zh-CN" altLang="en-US" sz="2800" dirty="0"/>
              <a:t>定时图：显示了电路如何对时变模式的输入信号产生响应。</a:t>
            </a:r>
          </a:p>
          <a:p>
            <a:r>
              <a:rPr lang="zh-CN" altLang="en-US" sz="2800" dirty="0"/>
              <a:t>时序图是一个开关网络的输入和输出信号关系在时间维度上的</a:t>
            </a:r>
            <a:r>
              <a:rPr lang="zh-CN" altLang="en-US" sz="2800" dirty="0">
                <a:solidFill>
                  <a:srgbClr val="FF0000"/>
                </a:solidFill>
              </a:rPr>
              <a:t>图形表示</a:t>
            </a:r>
            <a:r>
              <a:rPr lang="zh-CN" altLang="en-US" sz="2800" dirty="0"/>
              <a:t>。</a:t>
            </a:r>
          </a:p>
          <a:p>
            <a:r>
              <a:rPr lang="zh-CN" altLang="en-US" sz="2800" dirty="0"/>
              <a:t>由输入信号的取值序列得到输出序列和相互关系</a:t>
            </a:r>
          </a:p>
          <a:p>
            <a:r>
              <a:rPr lang="zh-CN" altLang="en-US" sz="2800" dirty="0"/>
              <a:t>时序图可以显示</a:t>
            </a:r>
            <a:r>
              <a:rPr lang="zh-CN" altLang="en-US" sz="2800" dirty="0">
                <a:solidFill>
                  <a:srgbClr val="FF0000"/>
                </a:solidFill>
              </a:rPr>
              <a:t>中间信号</a:t>
            </a:r>
            <a:r>
              <a:rPr lang="zh-CN" altLang="en-US" sz="2800" dirty="0"/>
              <a:t>和</a:t>
            </a:r>
            <a:r>
              <a:rPr lang="zh-CN" altLang="en-US" sz="2800" dirty="0">
                <a:solidFill>
                  <a:srgbClr val="FF0000"/>
                </a:solidFill>
              </a:rPr>
              <a:t>传播延迟</a:t>
            </a:r>
            <a:r>
              <a:rPr lang="zh-CN" altLang="en-US" sz="2800" dirty="0"/>
              <a:t>。</a:t>
            </a:r>
          </a:p>
        </p:txBody>
      </p:sp>
      <p:sp>
        <p:nvSpPr>
          <p:cNvPr id="4" name="日期占位符 3"/>
          <p:cNvSpPr>
            <a:spLocks noGrp="1"/>
          </p:cNvSpPr>
          <p:nvPr>
            <p:ph type="dt" sz="half" idx="10"/>
          </p:nvPr>
        </p:nvSpPr>
        <p:spPr/>
        <p:txBody>
          <a:bodyPr/>
          <a:lstStyle/>
          <a:p>
            <a:pPr>
              <a:defRPr/>
            </a:pPr>
            <a:fld id="{ED084409-6812-4BD8-A631-E192CE8E1A4D}"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00" y="4532259"/>
            <a:ext cx="7715199" cy="190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a:extLst>
              <a:ext uri="{FF2B5EF4-FFF2-40B4-BE49-F238E27FC236}">
                <a16:creationId xmlns:a16="http://schemas.microsoft.com/office/drawing/2014/main" id="{8674471E-95C6-4EFA-A322-12D52D87CFE4}"/>
              </a:ext>
            </a:extLst>
          </p:cNvPr>
          <p:cNvSpPr txBox="1"/>
          <p:nvPr/>
        </p:nvSpPr>
        <p:spPr>
          <a:xfrm>
            <a:off x="714400" y="4262535"/>
            <a:ext cx="2808312" cy="369332"/>
          </a:xfrm>
          <a:prstGeom prst="rect">
            <a:avLst/>
          </a:prstGeom>
          <a:noFill/>
        </p:spPr>
        <p:txBody>
          <a:bodyPr wrap="square" rtlCol="0">
            <a:spAutoFit/>
          </a:bodyPr>
          <a:lstStyle/>
          <a:p>
            <a:r>
              <a:rPr lang="en-US" altLang="zh-CN" dirty="0"/>
              <a:t>F=XY+Z</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定时图</a:t>
            </a:r>
            <a:r>
              <a:rPr lang="en-US" altLang="zh-CN" dirty="0"/>
              <a:t>-</a:t>
            </a:r>
            <a:r>
              <a:rPr lang="zh-CN" altLang="en-US" dirty="0"/>
              <a:t>波形图</a:t>
            </a:r>
          </a:p>
        </p:txBody>
      </p:sp>
      <p:sp>
        <p:nvSpPr>
          <p:cNvPr id="4" name="日期占位符 3"/>
          <p:cNvSpPr>
            <a:spLocks noGrp="1"/>
          </p:cNvSpPr>
          <p:nvPr>
            <p:ph type="dt" sz="half" idx="10"/>
          </p:nvPr>
        </p:nvSpPr>
        <p:spPr/>
        <p:txBody>
          <a:bodyPr/>
          <a:lstStyle/>
          <a:p>
            <a:pPr>
              <a:defRPr/>
            </a:pPr>
            <a:fld id="{ADDD350D-F471-4459-8EFA-765B11FB386A}"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1" name="Object 1"/>
          <p:cNvGraphicFramePr>
            <a:graphicFrameLocks noChangeAspect="1"/>
          </p:cNvGraphicFramePr>
          <p:nvPr>
            <p:extLst>
              <p:ext uri="{D42A27DB-BD31-4B8C-83A1-F6EECF244321}">
                <p14:modId xmlns:p14="http://schemas.microsoft.com/office/powerpoint/2010/main" val="4285596868"/>
              </p:ext>
            </p:extLst>
          </p:nvPr>
        </p:nvGraphicFramePr>
        <p:xfrm>
          <a:off x="1936203" y="1328143"/>
          <a:ext cx="6557983" cy="1012120"/>
        </p:xfrm>
        <a:graphic>
          <a:graphicData uri="http://schemas.openxmlformats.org/presentationml/2006/ole">
            <mc:AlternateContent xmlns:mc="http://schemas.openxmlformats.org/markup-compatibility/2006">
              <mc:Choice xmlns:v="urn:schemas-microsoft-com:vml" Requires="v">
                <p:oleObj spid="_x0000_s57196" name="BMP 图像" r:id="rId4" imgW="4505954" imgH="695238" progId="PBrush">
                  <p:embed/>
                </p:oleObj>
              </mc:Choice>
              <mc:Fallback>
                <p:oleObj name="BMP 图像" r:id="rId4" imgW="4505954" imgH="695238" progId="PBrush">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203" y="1328143"/>
                        <a:ext cx="6557983" cy="1012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3" name="Object 3"/>
          <p:cNvGraphicFramePr>
            <a:graphicFrameLocks noChangeAspect="1"/>
          </p:cNvGraphicFramePr>
          <p:nvPr>
            <p:extLst>
              <p:ext uri="{D42A27DB-BD31-4B8C-83A1-F6EECF244321}">
                <p14:modId xmlns:p14="http://schemas.microsoft.com/office/powerpoint/2010/main" val="2039669365"/>
              </p:ext>
            </p:extLst>
          </p:nvPr>
        </p:nvGraphicFramePr>
        <p:xfrm>
          <a:off x="1936203" y="2425251"/>
          <a:ext cx="6429420" cy="1003749"/>
        </p:xfrm>
        <a:graphic>
          <a:graphicData uri="http://schemas.openxmlformats.org/presentationml/2006/ole">
            <mc:AlternateContent xmlns:mc="http://schemas.openxmlformats.org/markup-compatibility/2006">
              <mc:Choice xmlns:v="urn:schemas-microsoft-com:vml" Requires="v">
                <p:oleObj spid="_x0000_s57197" name="BMP 图像" r:id="rId6" imgW="4514286" imgH="704948" progId="PBrush">
                  <p:embed/>
                </p:oleObj>
              </mc:Choice>
              <mc:Fallback>
                <p:oleObj name="BMP 图像" r:id="rId6" imgW="4514286" imgH="704948" progId="PBrush">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6203" y="2425251"/>
                        <a:ext cx="6429420" cy="1003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5" name="Object 5"/>
          <p:cNvGraphicFramePr>
            <a:graphicFrameLocks noChangeAspect="1"/>
          </p:cNvGraphicFramePr>
          <p:nvPr>
            <p:extLst>
              <p:ext uri="{D42A27DB-BD31-4B8C-83A1-F6EECF244321}">
                <p14:modId xmlns:p14="http://schemas.microsoft.com/office/powerpoint/2010/main" val="1200383529"/>
              </p:ext>
            </p:extLst>
          </p:nvPr>
        </p:nvGraphicFramePr>
        <p:xfrm>
          <a:off x="1926455" y="3568320"/>
          <a:ext cx="6429420" cy="687864"/>
        </p:xfrm>
        <a:graphic>
          <a:graphicData uri="http://schemas.openxmlformats.org/presentationml/2006/ole">
            <mc:AlternateContent xmlns:mc="http://schemas.openxmlformats.org/markup-compatibility/2006">
              <mc:Choice xmlns:v="urn:schemas-microsoft-com:vml" Requires="v">
                <p:oleObj spid="_x0000_s57198" name="BMP 图像" r:id="rId8" imgW="4361905" imgH="466543" progId="PBrush">
                  <p:embed/>
                </p:oleObj>
              </mc:Choice>
              <mc:Fallback>
                <p:oleObj name="BMP 图像" r:id="rId8" imgW="4361905" imgH="466543" progId="PBrush">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6455" y="3568320"/>
                        <a:ext cx="6429420" cy="687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7" name="Object 7"/>
          <p:cNvGraphicFramePr>
            <a:graphicFrameLocks noChangeAspect="1"/>
          </p:cNvGraphicFramePr>
          <p:nvPr>
            <p:extLst>
              <p:ext uri="{D42A27DB-BD31-4B8C-83A1-F6EECF244321}">
                <p14:modId xmlns:p14="http://schemas.microsoft.com/office/powerpoint/2010/main" val="1933132686"/>
              </p:ext>
            </p:extLst>
          </p:nvPr>
        </p:nvGraphicFramePr>
        <p:xfrm>
          <a:off x="1926455" y="4485533"/>
          <a:ext cx="6715172" cy="736177"/>
        </p:xfrm>
        <a:graphic>
          <a:graphicData uri="http://schemas.openxmlformats.org/presentationml/2006/ole">
            <mc:AlternateContent xmlns:mc="http://schemas.openxmlformats.org/markup-compatibility/2006">
              <mc:Choice xmlns:v="urn:schemas-microsoft-com:vml" Requires="v">
                <p:oleObj spid="_x0000_s57199" name="BMP 图像" r:id="rId10" imgW="4447619" imgH="704948" progId="PBrush">
                  <p:embed/>
                </p:oleObj>
              </mc:Choice>
              <mc:Fallback>
                <p:oleObj name="BMP 图像" r:id="rId10" imgW="4447619" imgH="704948" progId="PBrush">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6455" y="4485533"/>
                        <a:ext cx="6715172" cy="736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329" name="Object 9"/>
          <p:cNvGraphicFramePr>
            <a:graphicFrameLocks noChangeAspect="1"/>
          </p:cNvGraphicFramePr>
          <p:nvPr>
            <p:extLst>
              <p:ext uri="{D42A27DB-BD31-4B8C-83A1-F6EECF244321}">
                <p14:modId xmlns:p14="http://schemas.microsoft.com/office/powerpoint/2010/main" val="2614379160"/>
              </p:ext>
            </p:extLst>
          </p:nvPr>
        </p:nvGraphicFramePr>
        <p:xfrm>
          <a:off x="1926455" y="5383350"/>
          <a:ext cx="6905625" cy="1076149"/>
        </p:xfrm>
        <a:graphic>
          <a:graphicData uri="http://schemas.openxmlformats.org/presentationml/2006/ole">
            <mc:AlternateContent xmlns:mc="http://schemas.openxmlformats.org/markup-compatibility/2006">
              <mc:Choice xmlns:v="urn:schemas-microsoft-com:vml" Requires="v">
                <p:oleObj spid="_x0000_s57200" name="BMP 图像" r:id="rId12" imgW="4458322" imgH="714286" progId="PBrush">
                  <p:embed/>
                </p:oleObj>
              </mc:Choice>
              <mc:Fallback>
                <p:oleObj name="BMP 图像" r:id="rId12" imgW="4458322" imgH="714286" progId="PBrush">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6455" y="5383350"/>
                        <a:ext cx="6905625" cy="1076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a:extLst>
              <a:ext uri="{FF2B5EF4-FFF2-40B4-BE49-F238E27FC236}">
                <a16:creationId xmlns:a16="http://schemas.microsoft.com/office/drawing/2014/main" id="{8F1D6F6A-4F39-4CE7-8165-DFCEC1395F45}"/>
              </a:ext>
            </a:extLst>
          </p:cNvPr>
          <p:cNvSpPr txBox="1"/>
          <p:nvPr/>
        </p:nvSpPr>
        <p:spPr>
          <a:xfrm>
            <a:off x="611559" y="1586777"/>
            <a:ext cx="936104" cy="369332"/>
          </a:xfrm>
          <a:prstGeom prst="rect">
            <a:avLst/>
          </a:prstGeom>
          <a:noFill/>
        </p:spPr>
        <p:txBody>
          <a:bodyPr wrap="square" rtlCol="0">
            <a:spAutoFit/>
          </a:bodyPr>
          <a:lstStyle/>
          <a:p>
            <a:r>
              <a:rPr lang="en-US" altLang="zh-CN" dirty="0"/>
              <a:t>Y=AB</a:t>
            </a:r>
            <a:endParaRPr lang="zh-CN" altLang="en-US" dirty="0"/>
          </a:p>
        </p:txBody>
      </p:sp>
      <p:sp>
        <p:nvSpPr>
          <p:cNvPr id="18" name="文本框 17">
            <a:extLst>
              <a:ext uri="{FF2B5EF4-FFF2-40B4-BE49-F238E27FC236}">
                <a16:creationId xmlns:a16="http://schemas.microsoft.com/office/drawing/2014/main" id="{54664C60-C5B5-45D2-88B3-3406087C2D76}"/>
              </a:ext>
            </a:extLst>
          </p:cNvPr>
          <p:cNvSpPr txBox="1"/>
          <p:nvPr/>
        </p:nvSpPr>
        <p:spPr>
          <a:xfrm>
            <a:off x="611559" y="2641391"/>
            <a:ext cx="936104" cy="369332"/>
          </a:xfrm>
          <a:prstGeom prst="rect">
            <a:avLst/>
          </a:prstGeom>
          <a:noFill/>
        </p:spPr>
        <p:txBody>
          <a:bodyPr wrap="square" rtlCol="0">
            <a:spAutoFit/>
          </a:bodyPr>
          <a:lstStyle/>
          <a:p>
            <a:r>
              <a:rPr lang="en-US" altLang="zh-CN" dirty="0"/>
              <a:t>Y=A+B</a:t>
            </a:r>
            <a:endParaRPr lang="zh-CN" altLang="en-US" dirty="0"/>
          </a:p>
        </p:txBody>
      </p:sp>
      <p:sp>
        <p:nvSpPr>
          <p:cNvPr id="19" name="文本框 18">
            <a:extLst>
              <a:ext uri="{FF2B5EF4-FFF2-40B4-BE49-F238E27FC236}">
                <a16:creationId xmlns:a16="http://schemas.microsoft.com/office/drawing/2014/main" id="{A348FA91-E4C9-468F-B84F-E1798FF3C07C}"/>
              </a:ext>
            </a:extLst>
          </p:cNvPr>
          <p:cNvSpPr txBox="1"/>
          <p:nvPr/>
        </p:nvSpPr>
        <p:spPr>
          <a:xfrm>
            <a:off x="611560" y="3650904"/>
            <a:ext cx="936104" cy="369332"/>
          </a:xfrm>
          <a:prstGeom prst="rect">
            <a:avLst/>
          </a:prstGeom>
          <a:noFill/>
        </p:spPr>
        <p:txBody>
          <a:bodyPr wrap="square" rtlCol="0">
            <a:spAutoFit/>
          </a:bodyPr>
          <a:lstStyle/>
          <a:p>
            <a:r>
              <a:rPr lang="en-US" altLang="zh-CN" dirty="0"/>
              <a:t>Y=A</a:t>
            </a:r>
            <a:endParaRPr lang="zh-CN" altLang="en-US" dirty="0"/>
          </a:p>
        </p:txBody>
      </p:sp>
      <p:cxnSp>
        <p:nvCxnSpPr>
          <p:cNvPr id="9" name="直接连接符 8">
            <a:extLst>
              <a:ext uri="{FF2B5EF4-FFF2-40B4-BE49-F238E27FC236}">
                <a16:creationId xmlns:a16="http://schemas.microsoft.com/office/drawing/2014/main" id="{98FA010F-2473-4E93-BBF0-DE482C4E1C9C}"/>
              </a:ext>
            </a:extLst>
          </p:cNvPr>
          <p:cNvCxnSpPr>
            <a:cxnSpLocks/>
          </p:cNvCxnSpPr>
          <p:nvPr/>
        </p:nvCxnSpPr>
        <p:spPr>
          <a:xfrm>
            <a:off x="943100" y="3694920"/>
            <a:ext cx="216024" cy="0"/>
          </a:xfrm>
          <a:prstGeom prst="line">
            <a:avLst/>
          </a:prstGeom>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436F2904-AB54-4896-AAB2-5D6632A1FDA9}"/>
              </a:ext>
            </a:extLst>
          </p:cNvPr>
          <p:cNvSpPr txBox="1"/>
          <p:nvPr/>
        </p:nvSpPr>
        <p:spPr>
          <a:xfrm>
            <a:off x="619211" y="4592707"/>
            <a:ext cx="936104" cy="369332"/>
          </a:xfrm>
          <a:prstGeom prst="rect">
            <a:avLst/>
          </a:prstGeom>
          <a:noFill/>
        </p:spPr>
        <p:txBody>
          <a:bodyPr wrap="square" rtlCol="0">
            <a:spAutoFit/>
          </a:bodyPr>
          <a:lstStyle/>
          <a:p>
            <a:r>
              <a:rPr lang="en-US" altLang="zh-CN" dirty="0"/>
              <a:t>Y=AB</a:t>
            </a:r>
            <a:endParaRPr lang="zh-CN" altLang="en-US" dirty="0"/>
          </a:p>
        </p:txBody>
      </p:sp>
      <p:cxnSp>
        <p:nvCxnSpPr>
          <p:cNvPr id="14" name="直接连接符 13">
            <a:extLst>
              <a:ext uri="{FF2B5EF4-FFF2-40B4-BE49-F238E27FC236}">
                <a16:creationId xmlns:a16="http://schemas.microsoft.com/office/drawing/2014/main" id="{6A88436E-65A4-4E02-B806-14C73F59B0CD}"/>
              </a:ext>
            </a:extLst>
          </p:cNvPr>
          <p:cNvCxnSpPr/>
          <p:nvPr/>
        </p:nvCxnSpPr>
        <p:spPr>
          <a:xfrm>
            <a:off x="943100" y="4592707"/>
            <a:ext cx="360040" cy="0"/>
          </a:xfrm>
          <a:prstGeom prst="line">
            <a:avLst/>
          </a:prstGeom>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1DEB1EB9-E2FC-41DA-A3E2-784CC3AF6EBA}"/>
              </a:ext>
            </a:extLst>
          </p:cNvPr>
          <p:cNvSpPr txBox="1"/>
          <p:nvPr/>
        </p:nvSpPr>
        <p:spPr>
          <a:xfrm>
            <a:off x="691072" y="5687008"/>
            <a:ext cx="936104" cy="369332"/>
          </a:xfrm>
          <a:prstGeom prst="rect">
            <a:avLst/>
          </a:prstGeom>
          <a:noFill/>
        </p:spPr>
        <p:txBody>
          <a:bodyPr wrap="square" rtlCol="0">
            <a:spAutoFit/>
          </a:bodyPr>
          <a:lstStyle/>
          <a:p>
            <a:r>
              <a:rPr lang="en-US" altLang="zh-CN" dirty="0"/>
              <a:t>Y=A+B</a:t>
            </a:r>
            <a:endParaRPr lang="zh-CN" altLang="en-US" dirty="0"/>
          </a:p>
        </p:txBody>
      </p:sp>
      <p:cxnSp>
        <p:nvCxnSpPr>
          <p:cNvPr id="16" name="直接连接符 15">
            <a:extLst>
              <a:ext uri="{FF2B5EF4-FFF2-40B4-BE49-F238E27FC236}">
                <a16:creationId xmlns:a16="http://schemas.microsoft.com/office/drawing/2014/main" id="{EE138A0D-45C8-485B-A187-C9C782B85DBA}"/>
              </a:ext>
            </a:extLst>
          </p:cNvPr>
          <p:cNvCxnSpPr>
            <a:cxnSpLocks/>
          </p:cNvCxnSpPr>
          <p:nvPr/>
        </p:nvCxnSpPr>
        <p:spPr>
          <a:xfrm>
            <a:off x="1087263" y="5687008"/>
            <a:ext cx="378791"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1"/>
                                        </p:tgtEl>
                                        <p:attrNameLst>
                                          <p:attrName>style.visibility</p:attrName>
                                        </p:attrNameLst>
                                      </p:cBhvr>
                                      <p:to>
                                        <p:strVal val="visible"/>
                                      </p:to>
                                    </p:set>
                                    <p:animEffect transition="in" filter="blinds(horizontal)">
                                      <p:cBhvr>
                                        <p:cTn id="7" dur="500"/>
                                        <p:tgtEl>
                                          <p:spTgt spid="563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5"/>
                                        </p:tgtEl>
                                        <p:attrNameLst>
                                          <p:attrName>style.visibility</p:attrName>
                                        </p:attrNameLst>
                                      </p:cBhvr>
                                      <p:to>
                                        <p:strVal val="visible"/>
                                      </p:to>
                                    </p:set>
                                    <p:animEffect transition="in" filter="blinds(horizontal)">
                                      <p:cBhvr>
                                        <p:cTn id="17" dur="500"/>
                                        <p:tgtEl>
                                          <p:spTgt spid="563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7"/>
                                        </p:tgtEl>
                                        <p:attrNameLst>
                                          <p:attrName>style.visibility</p:attrName>
                                        </p:attrNameLst>
                                      </p:cBhvr>
                                      <p:to>
                                        <p:strVal val="visible"/>
                                      </p:to>
                                    </p:set>
                                    <p:animEffect transition="in" filter="blinds(horizontal)">
                                      <p:cBhvr>
                                        <p:cTn id="22" dur="500"/>
                                        <p:tgtEl>
                                          <p:spTgt spid="563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blinds(horizontal)">
                                      <p:cBhvr>
                                        <p:cTn id="27" dur="500"/>
                                        <p:tgtEl>
                                          <p:spTgt spid="56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逻辑门汇总</a:t>
            </a:r>
            <a:endParaRPr lang="en-US" altLang="zh-CN" dirty="0"/>
          </a:p>
        </p:txBody>
      </p:sp>
      <p:graphicFrame>
        <p:nvGraphicFramePr>
          <p:cNvPr id="91139" name="Object 3"/>
          <p:cNvGraphicFramePr>
            <a:graphicFrameLocks noGrp="1" noChangeAspect="1"/>
          </p:cNvGraphicFramePr>
          <p:nvPr>
            <p:ph idx="1"/>
            <p:extLst>
              <p:ext uri="{D42A27DB-BD31-4B8C-83A1-F6EECF244321}">
                <p14:modId xmlns:p14="http://schemas.microsoft.com/office/powerpoint/2010/main" val="2032450382"/>
              </p:ext>
            </p:extLst>
          </p:nvPr>
        </p:nvGraphicFramePr>
        <p:xfrm>
          <a:off x="0" y="1124744"/>
          <a:ext cx="8964613" cy="5312569"/>
        </p:xfrm>
        <a:graphic>
          <a:graphicData uri="http://schemas.openxmlformats.org/presentationml/2006/ole">
            <mc:AlternateContent xmlns:mc="http://schemas.openxmlformats.org/markup-compatibility/2006">
              <mc:Choice xmlns:v="urn:schemas-microsoft-com:vml" Requires="v">
                <p:oleObj spid="_x0000_s338096" name="VISIO" r:id="rId4" imgW="5158800" imgH="2579760" progId="Visio.Drawing.11">
                  <p:embed/>
                </p:oleObj>
              </mc:Choice>
              <mc:Fallback>
                <p:oleObj name="VISIO" r:id="rId4" imgW="5158800" imgH="257976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24744"/>
                        <a:ext cx="8964613" cy="5312569"/>
                      </a:xfrm>
                      <a:prstGeom prst="rect">
                        <a:avLst/>
                      </a:prstGeom>
                      <a:noFill/>
                      <a:extLst/>
                    </p:spPr>
                  </p:pic>
                </p:oleObj>
              </mc:Fallback>
            </mc:AlternateContent>
          </a:graphicData>
        </a:graphic>
      </p:graphicFrame>
      <p:sp>
        <p:nvSpPr>
          <p:cNvPr id="5" name="日期占位符 3"/>
          <p:cNvSpPr>
            <a:spLocks noGrp="1"/>
          </p:cNvSpPr>
          <p:nvPr>
            <p:ph type="dt" sz="half" idx="10"/>
          </p:nvPr>
        </p:nvSpPr>
        <p:spPr/>
        <p:txBody>
          <a:bodyPr/>
          <a:lstStyle/>
          <a:p>
            <a:fld id="{299ECD2F-71EF-496A-97F7-CDA6530FE45A}" type="datetime1">
              <a:rPr lang="zh-CN" altLang="en-US" smtClean="0"/>
              <a:t>2018/3/26</a:t>
            </a:fld>
            <a:endParaRPr lang="en-US" altLang="zh-CN"/>
          </a:p>
        </p:txBody>
      </p:sp>
      <p:sp>
        <p:nvSpPr>
          <p:cNvPr id="6" name="页脚占位符 4"/>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7" name="灯片编号占位符 5"/>
          <p:cNvSpPr>
            <a:spLocks noGrp="1"/>
          </p:cNvSpPr>
          <p:nvPr>
            <p:ph type="sldNum" sz="quarter" idx="12"/>
          </p:nvPr>
        </p:nvSpPr>
        <p:spPr/>
        <p:txBody>
          <a:bodyPr/>
          <a:lstStyle/>
          <a:p>
            <a:fld id="{222CEFCA-C263-4EA9-8FF2-16F1314C814B}" type="slidenum">
              <a:rPr lang="en-US" altLang="zh-CN"/>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晶体管原理</a:t>
            </a:r>
          </a:p>
        </p:txBody>
      </p:sp>
      <p:sp>
        <p:nvSpPr>
          <p:cNvPr id="3" name="内容占位符 2"/>
          <p:cNvSpPr>
            <a:spLocks noGrp="1"/>
          </p:cNvSpPr>
          <p:nvPr>
            <p:ph idx="1"/>
          </p:nvPr>
        </p:nvSpPr>
        <p:spPr/>
        <p:txBody>
          <a:bodyPr/>
          <a:lstStyle/>
          <a:p>
            <a:r>
              <a:rPr lang="en-US" altLang="zh-CN" sz="3200" dirty="0"/>
              <a:t>MOSFET</a:t>
            </a:r>
            <a:r>
              <a:rPr lang="zh-CN" altLang="en-US" sz="3200" dirty="0"/>
              <a:t>起源</a:t>
            </a:r>
            <a:endParaRPr lang="en-US" altLang="zh-CN" sz="3200" dirty="0"/>
          </a:p>
          <a:p>
            <a:pPr lvl="1"/>
            <a:r>
              <a:rPr lang="en-US" altLang="zh-CN" sz="2800" dirty="0"/>
              <a:t>20</a:t>
            </a:r>
            <a:r>
              <a:rPr lang="zh-CN" altLang="en-US" sz="2800" dirty="0"/>
              <a:t>世纪</a:t>
            </a:r>
            <a:r>
              <a:rPr lang="en-US" altLang="zh-CN" sz="2800" dirty="0"/>
              <a:t>30</a:t>
            </a:r>
            <a:r>
              <a:rPr lang="zh-CN" altLang="en-US" sz="2800" dirty="0"/>
              <a:t>年代：继电器逻辑（</a:t>
            </a:r>
            <a:r>
              <a:rPr lang="en-US" altLang="zh-CN" sz="2800" dirty="0"/>
              <a:t>Bell </a:t>
            </a:r>
            <a:r>
              <a:rPr lang="zh-CN" altLang="en-US" sz="2800" dirty="0"/>
              <a:t>实验室）</a:t>
            </a:r>
            <a:endParaRPr lang="en-US" altLang="zh-CN" sz="2800" dirty="0"/>
          </a:p>
          <a:p>
            <a:pPr lvl="1"/>
            <a:r>
              <a:rPr lang="en-US" altLang="zh-CN" sz="2800" dirty="0"/>
              <a:t>20</a:t>
            </a:r>
            <a:r>
              <a:rPr lang="zh-CN" altLang="en-US" sz="2800" dirty="0"/>
              <a:t>世纪</a:t>
            </a:r>
            <a:r>
              <a:rPr lang="en-US" altLang="zh-CN" sz="2800" dirty="0"/>
              <a:t>40</a:t>
            </a:r>
            <a:r>
              <a:rPr lang="zh-CN" altLang="en-US" sz="2800" dirty="0"/>
              <a:t>年代：真空管逻辑</a:t>
            </a:r>
            <a:endParaRPr lang="en-US" altLang="zh-CN" sz="2800" dirty="0"/>
          </a:p>
          <a:p>
            <a:pPr lvl="1"/>
            <a:r>
              <a:rPr lang="en-US" altLang="zh-CN" sz="2800" dirty="0"/>
              <a:t>1947</a:t>
            </a:r>
            <a:r>
              <a:rPr lang="zh-CN" altLang="en-US" sz="2800" dirty="0"/>
              <a:t>年肖克莱</a:t>
            </a:r>
            <a:r>
              <a:rPr lang="en-US" altLang="zh-CN" sz="2800" dirty="0">
                <a:ea typeface="宋体" charset="-122"/>
              </a:rPr>
              <a:t>Shockley, </a:t>
            </a:r>
            <a:r>
              <a:rPr lang="zh-CN" altLang="en-US" sz="2800" dirty="0">
                <a:ea typeface="宋体" charset="-122"/>
              </a:rPr>
              <a:t>布拉特</a:t>
            </a:r>
            <a:r>
              <a:rPr lang="en-US" altLang="zh-CN" sz="2800" dirty="0" err="1">
                <a:ea typeface="宋体" charset="-122"/>
              </a:rPr>
              <a:t>Brittain</a:t>
            </a:r>
            <a:r>
              <a:rPr lang="zh-CN" altLang="en-US" sz="2800" dirty="0">
                <a:ea typeface="宋体" charset="-122"/>
              </a:rPr>
              <a:t>和巴丁</a:t>
            </a:r>
            <a:r>
              <a:rPr lang="en-US" altLang="zh-CN" sz="2800" dirty="0">
                <a:ea typeface="宋体" charset="-122"/>
              </a:rPr>
              <a:t>Bardeen</a:t>
            </a:r>
            <a:r>
              <a:rPr lang="zh-CN" altLang="en-US" sz="2800" dirty="0">
                <a:ea typeface="宋体" charset="-122"/>
              </a:rPr>
              <a:t>发明了</a:t>
            </a:r>
            <a:r>
              <a:rPr lang="zh-CN" altLang="en-US" sz="2800" b="1" dirty="0"/>
              <a:t>双极结型晶体管</a:t>
            </a:r>
            <a:r>
              <a:rPr lang="en-US" altLang="zh-CN" sz="2800" dirty="0">
                <a:ea typeface="宋体" charset="-122"/>
              </a:rPr>
              <a:t>Bipolar transistor </a:t>
            </a:r>
            <a:endParaRPr lang="en-US" altLang="zh-CN" sz="2800" dirty="0"/>
          </a:p>
          <a:p>
            <a:pPr lvl="1"/>
            <a:r>
              <a:rPr lang="en-US" altLang="zh-CN" sz="2800" dirty="0"/>
              <a:t>1962</a:t>
            </a:r>
            <a:r>
              <a:rPr lang="zh-CN" altLang="en-US" sz="2800" dirty="0"/>
              <a:t>年，</a:t>
            </a:r>
            <a:r>
              <a:rPr lang="en-US" altLang="zh-CN" sz="2800" dirty="0">
                <a:ea typeface="宋体" charset="-122"/>
              </a:rPr>
              <a:t>P.K. Weimer</a:t>
            </a:r>
            <a:r>
              <a:rPr lang="zh-CN" altLang="en-US" sz="2800" dirty="0">
                <a:ea typeface="宋体" charset="-122"/>
              </a:rPr>
              <a:t>发明</a:t>
            </a:r>
            <a:r>
              <a:rPr lang="en-US" altLang="zh-CN" sz="2800" dirty="0">
                <a:ea typeface="宋体" charset="-122"/>
              </a:rPr>
              <a:t>CMOS </a:t>
            </a:r>
            <a:r>
              <a:rPr lang="zh-CN" altLang="en-US" sz="2800" dirty="0">
                <a:ea typeface="宋体" charset="-122"/>
              </a:rPr>
              <a:t>触发器</a:t>
            </a:r>
            <a:endParaRPr lang="en-US" altLang="zh-CN" sz="2800" dirty="0">
              <a:ea typeface="宋体" charset="-122"/>
            </a:endParaRPr>
          </a:p>
          <a:p>
            <a:pPr lvl="1"/>
            <a:r>
              <a:rPr lang="en-US" altLang="zh-CN" sz="2800" dirty="0">
                <a:ea typeface="宋体" charset="-122"/>
              </a:rPr>
              <a:t>1963</a:t>
            </a:r>
            <a:r>
              <a:rPr lang="zh-CN" altLang="en-US" sz="2800" dirty="0">
                <a:ea typeface="宋体" charset="-122"/>
              </a:rPr>
              <a:t>年，</a:t>
            </a:r>
            <a:r>
              <a:rPr lang="en-US" altLang="zh-CN" sz="2800" dirty="0">
                <a:ea typeface="宋体" charset="-122"/>
              </a:rPr>
              <a:t>Frank </a:t>
            </a:r>
            <a:r>
              <a:rPr lang="en-US" altLang="zh-CN" sz="2800" dirty="0" err="1">
                <a:ea typeface="宋体" charset="-122"/>
              </a:rPr>
              <a:t>Wanlass</a:t>
            </a:r>
            <a:r>
              <a:rPr lang="en-US" altLang="zh-CN" sz="2800" dirty="0">
                <a:ea typeface="宋体" charset="-122"/>
              </a:rPr>
              <a:t>  </a:t>
            </a:r>
            <a:r>
              <a:rPr lang="zh-CN" altLang="en-US" sz="2800" dirty="0">
                <a:ea typeface="宋体" charset="-122"/>
              </a:rPr>
              <a:t>发明了</a:t>
            </a:r>
            <a:r>
              <a:rPr lang="en-US" altLang="zh-CN" sz="2800" dirty="0">
                <a:ea typeface="宋体" charset="-122"/>
              </a:rPr>
              <a:t> CMOS</a:t>
            </a:r>
            <a:r>
              <a:rPr lang="zh-CN" altLang="en-US" sz="2800" dirty="0">
                <a:ea typeface="宋体" charset="-122"/>
              </a:rPr>
              <a:t>逻辑门</a:t>
            </a:r>
            <a:endParaRPr lang="en-US" altLang="zh-CN" sz="2800" dirty="0"/>
          </a:p>
        </p:txBody>
      </p:sp>
      <p:sp>
        <p:nvSpPr>
          <p:cNvPr id="4" name="日期占位符 3"/>
          <p:cNvSpPr>
            <a:spLocks noGrp="1"/>
          </p:cNvSpPr>
          <p:nvPr>
            <p:ph type="dt" sz="half" idx="10"/>
          </p:nvPr>
        </p:nvSpPr>
        <p:spPr/>
        <p:txBody>
          <a:bodyPr/>
          <a:lstStyle/>
          <a:p>
            <a:pPr>
              <a:defRPr/>
            </a:pPr>
            <a:fld id="{20CD607C-8F05-49F8-B18C-762F69131837}"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3.2</a:t>
            </a:r>
            <a:r>
              <a:rPr lang="zh-CN" altLang="en-US" sz="4000" dirty="0"/>
              <a:t>晶体管原理</a:t>
            </a:r>
            <a:endParaRPr lang="zh-CN" altLang="en-US" dirty="0"/>
          </a:p>
        </p:txBody>
      </p:sp>
      <p:sp>
        <p:nvSpPr>
          <p:cNvPr id="3" name="内容占位符 2"/>
          <p:cNvSpPr>
            <a:spLocks noGrp="1"/>
          </p:cNvSpPr>
          <p:nvPr>
            <p:ph idx="1"/>
          </p:nvPr>
        </p:nvSpPr>
        <p:spPr>
          <a:xfrm>
            <a:off x="430334" y="1135848"/>
            <a:ext cx="8686800" cy="5094287"/>
          </a:xfrm>
        </p:spPr>
        <p:txBody>
          <a:bodyPr/>
          <a:lstStyle/>
          <a:p>
            <a:r>
              <a:rPr lang="zh-CN" altLang="en-US" sz="2800" dirty="0"/>
              <a:t>逻辑系列：类似的输入、输出和内部电路特征</a:t>
            </a:r>
            <a:endParaRPr lang="en-US" altLang="zh-CN" sz="2800" dirty="0"/>
          </a:p>
          <a:p>
            <a:pPr lvl="1"/>
            <a:r>
              <a:rPr lang="zh-CN" altLang="en-US" sz="2400" b="1" dirty="0">
                <a:solidFill>
                  <a:srgbClr val="FF0000"/>
                </a:solidFill>
              </a:rPr>
              <a:t>双极型</a:t>
            </a:r>
            <a:r>
              <a:rPr lang="zh-CN" altLang="en-US" sz="2400" b="1" dirty="0"/>
              <a:t>（</a:t>
            </a:r>
            <a:r>
              <a:rPr lang="en-US" altLang="zh-CN" sz="2400" dirty="0"/>
              <a:t>Transistor-Transistor Logic</a:t>
            </a:r>
            <a:r>
              <a:rPr lang="zh-CN" altLang="en-US" sz="2400" dirty="0"/>
              <a:t>，</a:t>
            </a:r>
            <a:r>
              <a:rPr lang="en-US" altLang="zh-CN" sz="2400" dirty="0"/>
              <a:t>TTL</a:t>
            </a:r>
            <a:r>
              <a:rPr lang="zh-CN" altLang="en-US" sz="2400" b="1" dirty="0"/>
              <a:t>）</a:t>
            </a:r>
            <a:r>
              <a:rPr lang="zh-CN" altLang="en-US" sz="2400" dirty="0"/>
              <a:t>逻辑系列：第一个集成电路逻辑系列</a:t>
            </a:r>
            <a:endParaRPr lang="en-US" altLang="zh-CN" sz="2400" dirty="0"/>
          </a:p>
          <a:p>
            <a:pPr lvl="1"/>
            <a:r>
              <a:rPr lang="zh-CN" altLang="en-US" sz="2400" b="1" dirty="0">
                <a:solidFill>
                  <a:srgbClr val="FF0000"/>
                </a:solidFill>
              </a:rPr>
              <a:t>互补金属氧化物半导体场效应晶体管</a:t>
            </a:r>
            <a:r>
              <a:rPr lang="en-US" altLang="zh-CN" sz="2400" dirty="0"/>
              <a:t>(complementary metal-oxide semiconductor field-effect transistor ,CMOS)</a:t>
            </a:r>
            <a:r>
              <a:rPr lang="zh-CN" altLang="en-US" sz="2400" dirty="0"/>
              <a:t>逻辑系列</a:t>
            </a:r>
            <a:endParaRPr lang="en-US" altLang="zh-CN" sz="2400" dirty="0"/>
          </a:p>
          <a:p>
            <a:r>
              <a:rPr lang="en-US" altLang="zh-CN" sz="2800" dirty="0"/>
              <a:t>20</a:t>
            </a:r>
            <a:r>
              <a:rPr lang="zh-CN" altLang="en-US" sz="2800" dirty="0"/>
              <a:t>世纪</a:t>
            </a:r>
            <a:r>
              <a:rPr lang="en-US" altLang="zh-CN" sz="2800" dirty="0"/>
              <a:t>60</a:t>
            </a:r>
            <a:r>
              <a:rPr lang="zh-CN" altLang="en-US" sz="2800" dirty="0"/>
              <a:t>、</a:t>
            </a:r>
            <a:r>
              <a:rPr lang="en-US" altLang="zh-CN" sz="2800" dirty="0"/>
              <a:t>70</a:t>
            </a:r>
            <a:r>
              <a:rPr lang="zh-CN" altLang="en-US" sz="2800" dirty="0"/>
              <a:t>、</a:t>
            </a:r>
            <a:r>
              <a:rPr lang="en-US" altLang="zh-CN" sz="2800" dirty="0"/>
              <a:t>80</a:t>
            </a:r>
            <a:r>
              <a:rPr lang="zh-CN" altLang="en-US" sz="2800" dirty="0"/>
              <a:t>年代</a:t>
            </a:r>
            <a:endParaRPr lang="en-US" altLang="zh-CN" sz="2800" dirty="0"/>
          </a:p>
          <a:p>
            <a:pPr lvl="1"/>
            <a:r>
              <a:rPr lang="zh-CN" altLang="en-US" sz="2400" dirty="0"/>
              <a:t>双极型逻辑系列流行。</a:t>
            </a:r>
            <a:endParaRPr lang="en-US" altLang="zh-CN" sz="2400" dirty="0"/>
          </a:p>
          <a:p>
            <a:pPr lvl="1"/>
            <a:r>
              <a:rPr lang="en-US" altLang="zh-CN" sz="2400" dirty="0"/>
              <a:t>MOS</a:t>
            </a:r>
            <a:r>
              <a:rPr lang="zh-CN" altLang="en-US" sz="2400" dirty="0"/>
              <a:t>晶体管制造困难，低功耗和高集成度</a:t>
            </a:r>
            <a:endParaRPr lang="en-US" altLang="zh-CN" sz="2400" dirty="0"/>
          </a:p>
          <a:p>
            <a:r>
              <a:rPr lang="en-US" altLang="zh-CN" sz="2800" dirty="0"/>
              <a:t>20</a:t>
            </a:r>
            <a:r>
              <a:rPr lang="zh-CN" altLang="en-US" sz="2800" dirty="0"/>
              <a:t>世纪</a:t>
            </a:r>
            <a:r>
              <a:rPr lang="en-US" altLang="zh-CN" sz="2800" dirty="0"/>
              <a:t>80</a:t>
            </a:r>
            <a:r>
              <a:rPr lang="zh-CN" altLang="en-US" sz="2800" dirty="0"/>
              <a:t>年代中期后</a:t>
            </a:r>
            <a:endParaRPr lang="en-US" altLang="zh-CN" sz="2800" dirty="0"/>
          </a:p>
          <a:p>
            <a:pPr lvl="1"/>
            <a:r>
              <a:rPr lang="en-US" altLang="zh-CN" sz="2400" dirty="0"/>
              <a:t>TTL</a:t>
            </a:r>
            <a:r>
              <a:rPr lang="zh-CN" altLang="en-US" sz="2400" dirty="0"/>
              <a:t>在研究室内使用。</a:t>
            </a:r>
          </a:p>
          <a:p>
            <a:pPr lvl="1"/>
            <a:r>
              <a:rPr lang="en-US" altLang="zh-CN" sz="2400" dirty="0"/>
              <a:t>CMOS</a:t>
            </a:r>
            <a:r>
              <a:rPr lang="zh-CN" altLang="en-US" sz="2400" dirty="0"/>
              <a:t>逻辑系列，速度更快、功耗更低、集成度更高</a:t>
            </a:r>
          </a:p>
        </p:txBody>
      </p:sp>
      <p:sp>
        <p:nvSpPr>
          <p:cNvPr id="4" name="日期占位符 3"/>
          <p:cNvSpPr>
            <a:spLocks noGrp="1"/>
          </p:cNvSpPr>
          <p:nvPr>
            <p:ph type="dt" sz="half" idx="10"/>
          </p:nvPr>
        </p:nvSpPr>
        <p:spPr/>
        <p:txBody>
          <a:bodyPr/>
          <a:lstStyle/>
          <a:p>
            <a:pPr>
              <a:defRPr/>
            </a:pPr>
            <a:fld id="{14187FFD-E07A-4BBF-B9EE-99ED4F5D72FF}"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晶体管原理</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sz="3200" dirty="0"/>
              <a:t>半导体中参与导电的实体</a:t>
            </a:r>
            <a:r>
              <a:rPr lang="en-US" altLang="zh-CN" sz="3200" dirty="0">
                <a:latin typeface="Arial" charset="0"/>
              </a:rPr>
              <a:t>—</a:t>
            </a:r>
            <a:r>
              <a:rPr lang="zh-CN" altLang="en-US" sz="3200" b="1" dirty="0"/>
              <a:t>载流子</a:t>
            </a:r>
            <a:r>
              <a:rPr lang="en-US" altLang="zh-CN" sz="3200" dirty="0"/>
              <a:t>(Carrier)</a:t>
            </a:r>
            <a:r>
              <a:rPr lang="zh-CN" altLang="en-US" sz="3200" dirty="0"/>
              <a:t>，有</a:t>
            </a:r>
            <a:r>
              <a:rPr lang="zh-CN" altLang="en-US" sz="3200" b="1" dirty="0">
                <a:solidFill>
                  <a:srgbClr val="FF0000"/>
                </a:solidFill>
              </a:rPr>
              <a:t>电子</a:t>
            </a:r>
            <a:r>
              <a:rPr lang="en-US" altLang="zh-CN" sz="3200" dirty="0">
                <a:ea typeface="宋体" charset="-122"/>
              </a:rPr>
              <a:t>electron</a:t>
            </a:r>
            <a:r>
              <a:rPr lang="zh-CN" altLang="en-US" sz="3200" dirty="0"/>
              <a:t>和</a:t>
            </a:r>
            <a:r>
              <a:rPr lang="zh-CN" altLang="en-US" sz="3200" b="1" dirty="0">
                <a:solidFill>
                  <a:srgbClr val="FF0000"/>
                </a:solidFill>
              </a:rPr>
              <a:t>空穴</a:t>
            </a:r>
            <a:r>
              <a:rPr lang="en-US" altLang="zh-CN" sz="3200" dirty="0"/>
              <a:t>hole</a:t>
            </a:r>
            <a:r>
              <a:rPr lang="zh-CN" altLang="en-US" sz="3200" dirty="0"/>
              <a:t>两种，通过改变载流子的数量，可以改变半导体的导电特性。</a:t>
            </a:r>
            <a:endParaRPr lang="en-US" altLang="zh-CN" sz="3200" dirty="0"/>
          </a:p>
          <a:p>
            <a:r>
              <a:rPr lang="zh-CN" altLang="en-US" sz="3200" dirty="0"/>
              <a:t>硅</a:t>
            </a:r>
            <a:r>
              <a:rPr lang="en-US" altLang="zh-CN" sz="3200" dirty="0">
                <a:ea typeface="宋体" charset="-122"/>
              </a:rPr>
              <a:t> silicon</a:t>
            </a:r>
            <a:r>
              <a:rPr lang="zh-CN" altLang="en-US" sz="3200" dirty="0">
                <a:ea typeface="宋体" charset="-122"/>
              </a:rPr>
              <a:t>，属于半导体，纯硅没有多余的</a:t>
            </a:r>
            <a:r>
              <a:rPr lang="zh-CN" altLang="en-US" sz="3200" dirty="0"/>
              <a:t>载流子，导电性能差。</a:t>
            </a:r>
            <a:endParaRPr lang="en-US" altLang="zh-CN" sz="3200" dirty="0"/>
          </a:p>
          <a:p>
            <a:pPr lvl="1"/>
            <a:r>
              <a:rPr lang="zh-CN" altLang="en-US" sz="2800" dirty="0"/>
              <a:t>添加杂质增强导电性</a:t>
            </a:r>
            <a:endParaRPr lang="en-US" altLang="zh-CN" sz="2800" dirty="0"/>
          </a:p>
          <a:p>
            <a:pPr lvl="2" eaLnBrk="1" hangingPunct="1">
              <a:lnSpc>
                <a:spcPct val="90000"/>
              </a:lnSpc>
            </a:pPr>
            <a:r>
              <a:rPr lang="zh-CN" altLang="en-US" sz="2800" dirty="0"/>
              <a:t>加入三价元素杂质，例如硼或者铟，增加</a:t>
            </a:r>
            <a:r>
              <a:rPr lang="zh-CN" altLang="en-US" sz="2800" dirty="0">
                <a:solidFill>
                  <a:srgbClr val="FF0000"/>
                </a:solidFill>
              </a:rPr>
              <a:t>空穴</a:t>
            </a:r>
            <a:r>
              <a:rPr lang="zh-CN" altLang="en-US" sz="2800" dirty="0"/>
              <a:t>的数量，属于</a:t>
            </a:r>
            <a:r>
              <a:rPr lang="en-US" altLang="zh-CN" sz="2800" dirty="0"/>
              <a:t>P</a:t>
            </a:r>
            <a:r>
              <a:rPr lang="zh-CN" altLang="en-US" sz="2800" dirty="0"/>
              <a:t>型掺杂</a:t>
            </a:r>
            <a:r>
              <a:rPr lang="en-US" altLang="zh-CN" sz="2800" dirty="0"/>
              <a:t>Positive</a:t>
            </a:r>
          </a:p>
          <a:p>
            <a:pPr lvl="2" eaLnBrk="1" hangingPunct="1">
              <a:lnSpc>
                <a:spcPct val="90000"/>
              </a:lnSpc>
            </a:pPr>
            <a:r>
              <a:rPr lang="zh-CN" altLang="en-US" sz="2800" dirty="0"/>
              <a:t>加入五价元素杂质，例如磷、砷或锑，增加</a:t>
            </a:r>
            <a:r>
              <a:rPr lang="zh-CN" altLang="en-US" sz="2800" dirty="0">
                <a:solidFill>
                  <a:srgbClr val="FF0000"/>
                </a:solidFill>
              </a:rPr>
              <a:t>自由电子</a:t>
            </a:r>
            <a:r>
              <a:rPr lang="zh-CN" altLang="en-US" sz="2800" dirty="0"/>
              <a:t>的数量</a:t>
            </a:r>
            <a:r>
              <a:rPr lang="en-US" altLang="zh-CN" sz="2800" dirty="0"/>
              <a:t>,</a:t>
            </a:r>
            <a:r>
              <a:rPr lang="zh-CN" altLang="en-US" sz="2800" dirty="0"/>
              <a:t>属于</a:t>
            </a:r>
            <a:r>
              <a:rPr lang="en-US" altLang="zh-CN" sz="2800" dirty="0"/>
              <a:t>N</a:t>
            </a:r>
            <a:r>
              <a:rPr lang="zh-CN" altLang="en-US" sz="2800" dirty="0"/>
              <a:t>型掺杂</a:t>
            </a:r>
            <a:r>
              <a:rPr lang="en-US" altLang="zh-CN" sz="2800" dirty="0"/>
              <a:t>Negative</a:t>
            </a:r>
            <a:endParaRPr lang="zh-CN" altLang="en-US" sz="2800" dirty="0"/>
          </a:p>
        </p:txBody>
      </p:sp>
      <p:sp>
        <p:nvSpPr>
          <p:cNvPr id="4" name="日期占位符 3"/>
          <p:cNvSpPr>
            <a:spLocks noGrp="1"/>
          </p:cNvSpPr>
          <p:nvPr>
            <p:ph type="dt" sz="half" idx="10"/>
          </p:nvPr>
        </p:nvSpPr>
        <p:spPr/>
        <p:txBody>
          <a:bodyPr/>
          <a:lstStyle/>
          <a:p>
            <a:pPr>
              <a:defRPr/>
            </a:pPr>
            <a:fld id="{2121C021-7168-46ED-B203-B82B82F6215B}"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spTree>
    <p:extLst>
      <p:ext uri="{BB962C8B-B14F-4D97-AF65-F5344CB8AC3E}">
        <p14:creationId xmlns:p14="http://schemas.microsoft.com/office/powerpoint/2010/main" val="225812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MOS</a:t>
            </a:r>
            <a:r>
              <a:rPr lang="zh-CN" altLang="en-US" dirty="0"/>
              <a:t>晶体管原理</a:t>
            </a:r>
          </a:p>
        </p:txBody>
      </p:sp>
      <p:sp>
        <p:nvSpPr>
          <p:cNvPr id="3" name="内容占位符 2"/>
          <p:cNvSpPr>
            <a:spLocks noGrp="1"/>
          </p:cNvSpPr>
          <p:nvPr>
            <p:ph idx="1"/>
          </p:nvPr>
        </p:nvSpPr>
        <p:spPr/>
        <p:txBody>
          <a:bodyPr/>
          <a:lstStyle/>
          <a:p>
            <a:r>
              <a:rPr lang="en-US" altLang="zh-CN" dirty="0"/>
              <a:t>MOS</a:t>
            </a:r>
            <a:r>
              <a:rPr lang="zh-CN" altLang="en-US" dirty="0"/>
              <a:t>晶体管：可被模型化为一种</a:t>
            </a:r>
            <a:r>
              <a:rPr lang="en-US" altLang="zh-CN" dirty="0"/>
              <a:t>3</a:t>
            </a:r>
            <a:r>
              <a:rPr lang="zh-CN" altLang="en-US" dirty="0"/>
              <a:t>端子压控电阻导体，将电压加到一个端子，来控制其他两个端子间的电阻。</a:t>
            </a:r>
            <a:endParaRPr lang="en-US" altLang="zh-CN" dirty="0"/>
          </a:p>
          <a:p>
            <a:r>
              <a:rPr lang="zh-CN" altLang="en-US" dirty="0"/>
              <a:t>晶体管三极：</a:t>
            </a:r>
            <a:endParaRPr lang="en-US" altLang="zh-CN" dirty="0"/>
          </a:p>
          <a:p>
            <a:pPr lvl="1"/>
            <a:r>
              <a:rPr lang="zh-CN" altLang="en-US" dirty="0"/>
              <a:t>栅极</a:t>
            </a:r>
            <a:r>
              <a:rPr lang="en-US" altLang="zh-CN" dirty="0"/>
              <a:t>gate</a:t>
            </a:r>
          </a:p>
          <a:p>
            <a:pPr lvl="1"/>
            <a:r>
              <a:rPr lang="zh-CN" altLang="en-US" dirty="0"/>
              <a:t>源极</a:t>
            </a:r>
            <a:r>
              <a:rPr lang="en-US" altLang="zh-CN" dirty="0"/>
              <a:t>source</a:t>
            </a:r>
          </a:p>
          <a:p>
            <a:pPr lvl="1"/>
            <a:r>
              <a:rPr lang="zh-CN" altLang="en-US" dirty="0"/>
              <a:t>漏极</a:t>
            </a:r>
            <a:r>
              <a:rPr lang="en-US" altLang="zh-CN" dirty="0"/>
              <a:t>drain</a:t>
            </a:r>
          </a:p>
          <a:p>
            <a:r>
              <a:rPr lang="en-US" altLang="zh-CN" dirty="0"/>
              <a:t>MOS</a:t>
            </a:r>
            <a:r>
              <a:rPr lang="zh-CN" altLang="en-US" dirty="0"/>
              <a:t>晶体管分为：</a:t>
            </a:r>
            <a:endParaRPr lang="en-US" altLang="zh-CN" dirty="0"/>
          </a:p>
          <a:p>
            <a:pPr lvl="1"/>
            <a:r>
              <a:rPr lang="en-US" altLang="zh-CN" dirty="0"/>
              <a:t>n</a:t>
            </a:r>
            <a:r>
              <a:rPr lang="zh-CN" altLang="en-US" dirty="0"/>
              <a:t>沟道型</a:t>
            </a:r>
            <a:r>
              <a:rPr lang="en-US" altLang="zh-CN" dirty="0"/>
              <a:t>NMOS</a:t>
            </a:r>
            <a:r>
              <a:rPr lang="zh-CN" altLang="en-US" dirty="0"/>
              <a:t>，</a:t>
            </a:r>
            <a:r>
              <a:rPr lang="en-US" altLang="zh-CN" dirty="0">
                <a:ea typeface="宋体" charset="-122"/>
              </a:rPr>
              <a:t> N</a:t>
            </a:r>
            <a:r>
              <a:rPr lang="zh-CN" altLang="en-US" dirty="0">
                <a:ea typeface="宋体" charset="-122"/>
              </a:rPr>
              <a:t>型杂质有磷或者锑。</a:t>
            </a:r>
            <a:endParaRPr lang="en-US" altLang="zh-CN" dirty="0"/>
          </a:p>
          <a:p>
            <a:pPr lvl="1"/>
            <a:r>
              <a:rPr lang="en-US" altLang="zh-CN" dirty="0"/>
              <a:t>p</a:t>
            </a:r>
            <a:r>
              <a:rPr lang="zh-CN" altLang="en-US" dirty="0"/>
              <a:t>沟道型</a:t>
            </a:r>
            <a:r>
              <a:rPr lang="en-US" altLang="zh-CN" dirty="0"/>
              <a:t>PMOS</a:t>
            </a:r>
            <a:r>
              <a:rPr lang="zh-CN" altLang="en-US" dirty="0"/>
              <a:t>，</a:t>
            </a:r>
            <a:r>
              <a:rPr lang="en-US" altLang="zh-CN" dirty="0">
                <a:ea typeface="宋体" charset="-122"/>
              </a:rPr>
              <a:t>P</a:t>
            </a:r>
            <a:r>
              <a:rPr lang="zh-CN" altLang="en-US" dirty="0">
                <a:ea typeface="宋体" charset="-122"/>
              </a:rPr>
              <a:t>型杂质有硼或者铟。</a:t>
            </a:r>
            <a:endParaRPr lang="en-US" altLang="zh-CN" dirty="0">
              <a:ea typeface="宋体" charset="-122"/>
            </a:endParaRPr>
          </a:p>
          <a:p>
            <a:pPr lvl="1"/>
            <a:endParaRPr lang="en-US" altLang="zh-CN" dirty="0"/>
          </a:p>
        </p:txBody>
      </p:sp>
      <p:sp>
        <p:nvSpPr>
          <p:cNvPr id="4" name="日期占位符 3"/>
          <p:cNvSpPr>
            <a:spLocks noGrp="1"/>
          </p:cNvSpPr>
          <p:nvPr>
            <p:ph type="dt" sz="half" idx="10"/>
          </p:nvPr>
        </p:nvSpPr>
        <p:spPr/>
        <p:txBody>
          <a:bodyPr/>
          <a:lstStyle/>
          <a:p>
            <a:pPr>
              <a:defRPr/>
            </a:pPr>
            <a:fld id="{93B3E734-F9C1-4A22-B65E-E0064AE46192}"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pic>
        <p:nvPicPr>
          <p:cNvPr id="360450" name="Picture 2" descr="Structure of an NMOS transis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949" y="2256029"/>
            <a:ext cx="5259530" cy="272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9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dirty="0" err="1"/>
              <a:t>nMOS</a:t>
            </a:r>
            <a:r>
              <a:rPr lang="zh-CN" altLang="en-US" dirty="0"/>
              <a:t>晶体管工作原理</a:t>
            </a:r>
          </a:p>
        </p:txBody>
      </p:sp>
      <p:sp>
        <p:nvSpPr>
          <p:cNvPr id="280" name="日期占位符 279"/>
          <p:cNvSpPr>
            <a:spLocks noGrp="1"/>
          </p:cNvSpPr>
          <p:nvPr>
            <p:ph type="dt" sz="half" idx="10"/>
          </p:nvPr>
        </p:nvSpPr>
        <p:spPr>
          <a:xfrm>
            <a:off x="457200" y="6473849"/>
            <a:ext cx="2133600" cy="312737"/>
          </a:xfrm>
        </p:spPr>
        <p:txBody>
          <a:bodyPr/>
          <a:lstStyle/>
          <a:p>
            <a:pPr>
              <a:defRPr/>
            </a:pPr>
            <a:fld id="{072CB299-9CF3-4D0C-B00B-A6C3543FAEFF}" type="datetime1">
              <a:rPr lang="zh-CN" altLang="en-US" smtClean="0"/>
              <a:t>2018/3/26</a:t>
            </a:fld>
            <a:endParaRPr lang="en-US" altLang="zh-CN"/>
          </a:p>
        </p:txBody>
      </p:sp>
      <p:sp>
        <p:nvSpPr>
          <p:cNvPr id="282" name="页脚占位符 281"/>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281" name="灯片编号占位符 280"/>
          <p:cNvSpPr>
            <a:spLocks noGrp="1"/>
          </p:cNvSpPr>
          <p:nvPr>
            <p:ph type="sldNum" sz="quarter" idx="12"/>
          </p:nvPr>
        </p:nvSpPr>
        <p:spPr/>
        <p:txBody>
          <a:bodyPr/>
          <a:lstStyle/>
          <a:p>
            <a:pPr>
              <a:defRPr/>
            </a:pPr>
            <a:fld id="{F38CFDAA-5283-40C9-80A4-C3781C02EB22}" type="slidenum">
              <a:rPr lang="en-US" altLang="zh-CN" smtClean="0"/>
              <a:pPr>
                <a:defRPr/>
              </a:pPr>
              <a:t>19</a:t>
            </a:fld>
            <a:endParaRPr lang="en-US" altLang="zh-CN"/>
          </a:p>
        </p:txBody>
      </p:sp>
      <p:sp>
        <p:nvSpPr>
          <p:cNvPr id="22532" name="Text Box 8"/>
          <p:cNvSpPr txBox="1">
            <a:spLocks noChangeArrowheads="1"/>
          </p:cNvSpPr>
          <p:nvPr/>
        </p:nvSpPr>
        <p:spPr bwMode="auto">
          <a:xfrm>
            <a:off x="2104459" y="4961859"/>
            <a:ext cx="1743641" cy="396875"/>
          </a:xfrm>
          <a:prstGeom prst="rect">
            <a:avLst/>
          </a:prstGeom>
          <a:noFill/>
          <a:ln w="9525">
            <a:noFill/>
            <a:miter lim="800000"/>
            <a:headEnd/>
            <a:tailEnd/>
          </a:ln>
        </p:spPr>
        <p:txBody>
          <a:bodyPr wrap="square">
            <a:spAutoFit/>
          </a:bodyPr>
          <a:lstStyle/>
          <a:p>
            <a:pPr>
              <a:spcBef>
                <a:spcPct val="50000"/>
              </a:spcBef>
            </a:pPr>
            <a:r>
              <a:rPr lang="en-US" altLang="zh-CN" sz="2000" dirty="0">
                <a:latin typeface="Arial" charset="0"/>
              </a:rPr>
              <a:t>NMOS</a:t>
            </a:r>
            <a:r>
              <a:rPr lang="zh-CN" altLang="en-US" sz="2000" dirty="0">
                <a:latin typeface="Arial" charset="0"/>
              </a:rPr>
              <a:t>晶体管</a:t>
            </a:r>
            <a:endParaRPr lang="en-US" altLang="zh-CN" sz="2000" dirty="0">
              <a:latin typeface="Arial" charset="0"/>
            </a:endParaRPr>
          </a:p>
        </p:txBody>
      </p:sp>
      <p:sp>
        <p:nvSpPr>
          <p:cNvPr id="22533" name="Rectangle 16"/>
          <p:cNvSpPr>
            <a:spLocks noChangeArrowheads="1"/>
          </p:cNvSpPr>
          <p:nvPr/>
        </p:nvSpPr>
        <p:spPr bwMode="auto">
          <a:xfrm>
            <a:off x="869950" y="2479898"/>
            <a:ext cx="5113338" cy="2324100"/>
          </a:xfrm>
          <a:prstGeom prst="rect">
            <a:avLst/>
          </a:prstGeom>
          <a:solidFill>
            <a:schemeClr val="accent1"/>
          </a:solidFill>
          <a:ln w="9525">
            <a:noFill/>
            <a:miter lim="800000"/>
            <a:headEnd/>
            <a:tailEnd/>
          </a:ln>
        </p:spPr>
        <p:txBody>
          <a:bodyPr wrap="none" anchor="ctr"/>
          <a:lstStyle/>
          <a:p>
            <a:endParaRPr lang="zh-CN" altLang="en-US"/>
          </a:p>
        </p:txBody>
      </p:sp>
      <p:sp>
        <p:nvSpPr>
          <p:cNvPr id="22534" name="Rectangle 19"/>
          <p:cNvSpPr>
            <a:spLocks noChangeArrowheads="1"/>
          </p:cNvSpPr>
          <p:nvPr/>
        </p:nvSpPr>
        <p:spPr bwMode="auto">
          <a:xfrm>
            <a:off x="1847850" y="2398936"/>
            <a:ext cx="2909888" cy="80962"/>
          </a:xfrm>
          <a:prstGeom prst="rect">
            <a:avLst/>
          </a:prstGeom>
          <a:solidFill>
            <a:srgbClr val="99CCFF"/>
          </a:solidFill>
          <a:ln w="9525">
            <a:noFill/>
            <a:miter lim="800000"/>
            <a:headEnd/>
            <a:tailEnd/>
          </a:ln>
        </p:spPr>
        <p:txBody>
          <a:bodyPr wrap="none" anchor="ctr"/>
          <a:lstStyle/>
          <a:p>
            <a:endParaRPr lang="zh-CN" altLang="en-US"/>
          </a:p>
        </p:txBody>
      </p:sp>
      <p:sp>
        <p:nvSpPr>
          <p:cNvPr id="22535" name="Rectangle 21"/>
          <p:cNvSpPr>
            <a:spLocks noChangeArrowheads="1"/>
          </p:cNvSpPr>
          <p:nvPr/>
        </p:nvSpPr>
        <p:spPr bwMode="auto">
          <a:xfrm>
            <a:off x="1847850" y="2165573"/>
            <a:ext cx="2909888" cy="233363"/>
          </a:xfrm>
          <a:prstGeom prst="rect">
            <a:avLst/>
          </a:prstGeom>
          <a:solidFill>
            <a:srgbClr val="800000"/>
          </a:solidFill>
          <a:ln w="9525">
            <a:noFill/>
            <a:miter lim="800000"/>
            <a:headEnd/>
            <a:tailEnd/>
          </a:ln>
        </p:spPr>
        <p:txBody>
          <a:bodyPr wrap="none" anchor="ctr"/>
          <a:lstStyle/>
          <a:p>
            <a:endParaRPr lang="zh-CN" altLang="en-US"/>
          </a:p>
        </p:txBody>
      </p:sp>
      <p:sp>
        <p:nvSpPr>
          <p:cNvPr id="22536" name="Line 22"/>
          <p:cNvSpPr>
            <a:spLocks noChangeShapeType="1"/>
          </p:cNvSpPr>
          <p:nvPr/>
        </p:nvSpPr>
        <p:spPr bwMode="auto">
          <a:xfrm flipV="1">
            <a:off x="1250950" y="1886173"/>
            <a:ext cx="0" cy="593725"/>
          </a:xfrm>
          <a:prstGeom prst="line">
            <a:avLst/>
          </a:prstGeom>
          <a:noFill/>
          <a:ln w="28575">
            <a:solidFill>
              <a:schemeClr val="tx1"/>
            </a:solidFill>
            <a:round/>
            <a:headEnd/>
            <a:tailEnd/>
          </a:ln>
        </p:spPr>
        <p:txBody>
          <a:bodyPr/>
          <a:lstStyle/>
          <a:p>
            <a:endParaRPr lang="zh-CN" altLang="en-US"/>
          </a:p>
        </p:txBody>
      </p:sp>
      <p:sp>
        <p:nvSpPr>
          <p:cNvPr id="22537" name="Line 23"/>
          <p:cNvSpPr>
            <a:spLocks noChangeShapeType="1"/>
          </p:cNvSpPr>
          <p:nvPr/>
        </p:nvSpPr>
        <p:spPr bwMode="auto">
          <a:xfrm flipV="1">
            <a:off x="5334000" y="1884586"/>
            <a:ext cx="0" cy="590550"/>
          </a:xfrm>
          <a:prstGeom prst="line">
            <a:avLst/>
          </a:prstGeom>
          <a:noFill/>
          <a:ln w="28575">
            <a:solidFill>
              <a:schemeClr val="tx1"/>
            </a:solidFill>
            <a:round/>
            <a:headEnd/>
            <a:tailEnd/>
          </a:ln>
        </p:spPr>
        <p:txBody>
          <a:bodyPr/>
          <a:lstStyle/>
          <a:p>
            <a:endParaRPr lang="zh-CN" altLang="en-US"/>
          </a:p>
        </p:txBody>
      </p:sp>
      <p:sp>
        <p:nvSpPr>
          <p:cNvPr id="22538" name="Line 26"/>
          <p:cNvSpPr>
            <a:spLocks noChangeShapeType="1"/>
          </p:cNvSpPr>
          <p:nvPr/>
        </p:nvSpPr>
        <p:spPr bwMode="auto">
          <a:xfrm flipV="1">
            <a:off x="3363913" y="1811561"/>
            <a:ext cx="0" cy="354012"/>
          </a:xfrm>
          <a:prstGeom prst="line">
            <a:avLst/>
          </a:prstGeom>
          <a:noFill/>
          <a:ln w="9525">
            <a:solidFill>
              <a:schemeClr val="tx1"/>
            </a:solidFill>
            <a:round/>
            <a:headEnd/>
            <a:tailEnd/>
          </a:ln>
        </p:spPr>
        <p:txBody>
          <a:bodyPr/>
          <a:lstStyle/>
          <a:p>
            <a:endParaRPr lang="zh-CN" altLang="en-US"/>
          </a:p>
        </p:txBody>
      </p:sp>
      <p:sp>
        <p:nvSpPr>
          <p:cNvPr id="22539" name="Text Box 29"/>
          <p:cNvSpPr txBox="1">
            <a:spLocks noChangeArrowheads="1"/>
          </p:cNvSpPr>
          <p:nvPr/>
        </p:nvSpPr>
        <p:spPr bwMode="auto">
          <a:xfrm>
            <a:off x="800100" y="1484536"/>
            <a:ext cx="1012825" cy="369887"/>
          </a:xfrm>
          <a:prstGeom prst="rect">
            <a:avLst/>
          </a:prstGeom>
          <a:noFill/>
          <a:ln w="9525">
            <a:noFill/>
            <a:miter lim="800000"/>
            <a:headEnd/>
            <a:tailEnd/>
          </a:ln>
        </p:spPr>
        <p:txBody>
          <a:bodyPr>
            <a:spAutoFit/>
          </a:bodyPr>
          <a:lstStyle/>
          <a:p>
            <a:pPr algn="ctr">
              <a:spcBef>
                <a:spcPct val="50000"/>
              </a:spcBef>
            </a:pPr>
            <a:r>
              <a:rPr lang="zh-CN" altLang="en-US">
                <a:latin typeface="Arial" charset="0"/>
              </a:rPr>
              <a:t>源极 </a:t>
            </a:r>
            <a:r>
              <a:rPr lang="en-US" altLang="zh-CN">
                <a:latin typeface="Arial" charset="0"/>
              </a:rPr>
              <a:t>(S)</a:t>
            </a:r>
            <a:endParaRPr lang="zh-CN" altLang="en-US">
              <a:latin typeface="Arial" charset="0"/>
            </a:endParaRPr>
          </a:p>
        </p:txBody>
      </p:sp>
      <p:sp>
        <p:nvSpPr>
          <p:cNvPr id="22540" name="Text Box 30"/>
          <p:cNvSpPr txBox="1">
            <a:spLocks noChangeArrowheads="1"/>
          </p:cNvSpPr>
          <p:nvPr/>
        </p:nvSpPr>
        <p:spPr bwMode="auto">
          <a:xfrm>
            <a:off x="2670175" y="1052736"/>
            <a:ext cx="1295400" cy="366712"/>
          </a:xfrm>
          <a:prstGeom prst="rect">
            <a:avLst/>
          </a:prstGeom>
          <a:noFill/>
          <a:ln w="9525">
            <a:noFill/>
            <a:miter lim="800000"/>
            <a:headEnd/>
            <a:tailEnd/>
          </a:ln>
        </p:spPr>
        <p:txBody>
          <a:bodyPr>
            <a:spAutoFit/>
          </a:bodyPr>
          <a:lstStyle/>
          <a:p>
            <a:pPr algn="ctr">
              <a:spcBef>
                <a:spcPct val="50000"/>
              </a:spcBef>
            </a:pPr>
            <a:r>
              <a:rPr lang="zh-CN" altLang="en-US">
                <a:latin typeface="Arial" charset="0"/>
              </a:rPr>
              <a:t>栅极</a:t>
            </a:r>
            <a:r>
              <a:rPr lang="en-US" altLang="zh-CN">
                <a:latin typeface="Arial" charset="0"/>
              </a:rPr>
              <a:t>(G)</a:t>
            </a:r>
            <a:endParaRPr lang="zh-CN" altLang="en-US">
              <a:latin typeface="Arial" charset="0"/>
            </a:endParaRPr>
          </a:p>
        </p:txBody>
      </p:sp>
      <p:sp>
        <p:nvSpPr>
          <p:cNvPr id="22541" name="Text Box 31"/>
          <p:cNvSpPr txBox="1">
            <a:spLocks noChangeArrowheads="1"/>
          </p:cNvSpPr>
          <p:nvPr/>
        </p:nvSpPr>
        <p:spPr bwMode="auto">
          <a:xfrm>
            <a:off x="4686300" y="1100361"/>
            <a:ext cx="1295400" cy="366712"/>
          </a:xfrm>
          <a:prstGeom prst="rect">
            <a:avLst/>
          </a:prstGeom>
          <a:noFill/>
          <a:ln w="9525">
            <a:noFill/>
            <a:miter lim="800000"/>
            <a:headEnd/>
            <a:tailEnd/>
          </a:ln>
        </p:spPr>
        <p:txBody>
          <a:bodyPr>
            <a:spAutoFit/>
          </a:bodyPr>
          <a:lstStyle/>
          <a:p>
            <a:pPr algn="ctr">
              <a:spcBef>
                <a:spcPct val="50000"/>
              </a:spcBef>
            </a:pPr>
            <a:r>
              <a:rPr lang="zh-CN" altLang="en-US">
                <a:latin typeface="Arial" charset="0"/>
              </a:rPr>
              <a:t>漏极</a:t>
            </a:r>
            <a:r>
              <a:rPr lang="en-US" altLang="zh-CN">
                <a:latin typeface="Arial" charset="0"/>
              </a:rPr>
              <a:t>(D)</a:t>
            </a:r>
            <a:endParaRPr lang="zh-CN" altLang="en-US">
              <a:latin typeface="Arial" charset="0"/>
            </a:endParaRPr>
          </a:p>
        </p:txBody>
      </p:sp>
      <p:grpSp>
        <p:nvGrpSpPr>
          <p:cNvPr id="2" name="Group 36"/>
          <p:cNvGrpSpPr>
            <a:grpSpLocks/>
          </p:cNvGrpSpPr>
          <p:nvPr/>
        </p:nvGrpSpPr>
        <p:grpSpPr bwMode="auto">
          <a:xfrm>
            <a:off x="49162" y="4786874"/>
            <a:ext cx="358775" cy="144463"/>
            <a:chOff x="431" y="2160"/>
            <a:chExt cx="317" cy="181"/>
          </a:xfrm>
        </p:grpSpPr>
        <p:sp>
          <p:nvSpPr>
            <p:cNvPr id="22775" name="Line 32"/>
            <p:cNvSpPr>
              <a:spLocks noChangeShapeType="1"/>
            </p:cNvSpPr>
            <p:nvPr/>
          </p:nvSpPr>
          <p:spPr bwMode="auto">
            <a:xfrm>
              <a:off x="431" y="2160"/>
              <a:ext cx="317" cy="0"/>
            </a:xfrm>
            <a:prstGeom prst="line">
              <a:avLst/>
            </a:prstGeom>
            <a:noFill/>
            <a:ln w="28575">
              <a:solidFill>
                <a:schemeClr val="tx1"/>
              </a:solidFill>
              <a:round/>
              <a:headEnd/>
              <a:tailEnd/>
            </a:ln>
          </p:spPr>
          <p:txBody>
            <a:bodyPr/>
            <a:lstStyle/>
            <a:p>
              <a:endParaRPr lang="zh-CN" altLang="en-US"/>
            </a:p>
          </p:txBody>
        </p:sp>
        <p:sp>
          <p:nvSpPr>
            <p:cNvPr id="22776" name="Line 34"/>
            <p:cNvSpPr>
              <a:spLocks noChangeShapeType="1"/>
            </p:cNvSpPr>
            <p:nvPr/>
          </p:nvSpPr>
          <p:spPr bwMode="auto">
            <a:xfrm>
              <a:off x="521" y="2251"/>
              <a:ext cx="136" cy="0"/>
            </a:xfrm>
            <a:prstGeom prst="line">
              <a:avLst/>
            </a:prstGeom>
            <a:noFill/>
            <a:ln w="28575">
              <a:solidFill>
                <a:schemeClr val="tx1"/>
              </a:solidFill>
              <a:round/>
              <a:headEnd/>
              <a:tailEnd/>
            </a:ln>
          </p:spPr>
          <p:txBody>
            <a:bodyPr/>
            <a:lstStyle/>
            <a:p>
              <a:endParaRPr lang="zh-CN" altLang="en-US"/>
            </a:p>
          </p:txBody>
        </p:sp>
        <p:sp>
          <p:nvSpPr>
            <p:cNvPr id="22777" name="Line 35"/>
            <p:cNvSpPr>
              <a:spLocks noChangeShapeType="1"/>
            </p:cNvSpPr>
            <p:nvPr/>
          </p:nvSpPr>
          <p:spPr bwMode="auto">
            <a:xfrm>
              <a:off x="567" y="2341"/>
              <a:ext cx="46" cy="0"/>
            </a:xfrm>
            <a:prstGeom prst="line">
              <a:avLst/>
            </a:prstGeom>
            <a:noFill/>
            <a:ln w="28575">
              <a:solidFill>
                <a:schemeClr val="tx1"/>
              </a:solidFill>
              <a:round/>
              <a:headEnd/>
              <a:tailEnd/>
            </a:ln>
          </p:spPr>
          <p:txBody>
            <a:bodyPr/>
            <a:lstStyle/>
            <a:p>
              <a:endParaRPr lang="zh-CN" altLang="en-US"/>
            </a:p>
          </p:txBody>
        </p:sp>
      </p:grpSp>
      <p:sp>
        <p:nvSpPr>
          <p:cNvPr id="22543" name="Rectangle 37"/>
          <p:cNvSpPr>
            <a:spLocks noChangeArrowheads="1"/>
          </p:cNvSpPr>
          <p:nvPr/>
        </p:nvSpPr>
        <p:spPr bwMode="auto">
          <a:xfrm>
            <a:off x="3175000" y="1748061"/>
            <a:ext cx="358775" cy="71437"/>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2544" name="Line 39"/>
          <p:cNvSpPr>
            <a:spLocks noChangeShapeType="1"/>
          </p:cNvSpPr>
          <p:nvPr/>
        </p:nvSpPr>
        <p:spPr bwMode="auto">
          <a:xfrm flipH="1">
            <a:off x="222250" y="1882998"/>
            <a:ext cx="1039813" cy="0"/>
          </a:xfrm>
          <a:prstGeom prst="line">
            <a:avLst/>
          </a:prstGeom>
          <a:noFill/>
          <a:ln w="28575">
            <a:solidFill>
              <a:schemeClr val="tx1"/>
            </a:solidFill>
            <a:round/>
            <a:headEnd/>
            <a:tailEnd/>
          </a:ln>
        </p:spPr>
        <p:txBody>
          <a:bodyPr/>
          <a:lstStyle/>
          <a:p>
            <a:endParaRPr lang="zh-CN" altLang="en-US"/>
          </a:p>
        </p:txBody>
      </p:sp>
      <p:sp>
        <p:nvSpPr>
          <p:cNvPr id="22545" name="Rectangle 40"/>
          <p:cNvSpPr>
            <a:spLocks noChangeArrowheads="1"/>
          </p:cNvSpPr>
          <p:nvPr/>
        </p:nvSpPr>
        <p:spPr bwMode="auto">
          <a:xfrm>
            <a:off x="5145088" y="1849661"/>
            <a:ext cx="358775" cy="71437"/>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22546" name="Text Box 41"/>
          <p:cNvSpPr txBox="1">
            <a:spLocks noChangeArrowheads="1"/>
          </p:cNvSpPr>
          <p:nvPr/>
        </p:nvSpPr>
        <p:spPr bwMode="auto">
          <a:xfrm>
            <a:off x="3101975" y="1314673"/>
            <a:ext cx="504825" cy="366713"/>
          </a:xfrm>
          <a:prstGeom prst="rect">
            <a:avLst/>
          </a:prstGeom>
          <a:noFill/>
          <a:ln w="9525">
            <a:noFill/>
            <a:miter lim="800000"/>
            <a:headEnd/>
            <a:tailEnd/>
          </a:ln>
        </p:spPr>
        <p:txBody>
          <a:bodyPr>
            <a:spAutoFit/>
          </a:bodyPr>
          <a:lstStyle/>
          <a:p>
            <a:pPr>
              <a:spcBef>
                <a:spcPct val="50000"/>
              </a:spcBef>
            </a:pPr>
            <a:r>
              <a:rPr lang="en-US" altLang="zh-CN" i="1" dirty="0" err="1">
                <a:latin typeface="Arial" charset="0"/>
              </a:rPr>
              <a:t>V</a:t>
            </a:r>
            <a:r>
              <a:rPr lang="en-US" altLang="zh-CN" i="1" baseline="-25000" dirty="0" err="1">
                <a:latin typeface="Arial" charset="0"/>
              </a:rPr>
              <a:t>gs</a:t>
            </a:r>
            <a:endParaRPr lang="en-US" altLang="zh-CN" i="1" baseline="-25000" dirty="0">
              <a:latin typeface="Arial" charset="0"/>
            </a:endParaRPr>
          </a:p>
        </p:txBody>
      </p:sp>
      <p:sp>
        <p:nvSpPr>
          <p:cNvPr id="22547" name="Text Box 42"/>
          <p:cNvSpPr txBox="1">
            <a:spLocks noChangeArrowheads="1"/>
          </p:cNvSpPr>
          <p:nvPr/>
        </p:nvSpPr>
        <p:spPr bwMode="auto">
          <a:xfrm>
            <a:off x="5113338" y="1417861"/>
            <a:ext cx="504825" cy="366712"/>
          </a:xfrm>
          <a:prstGeom prst="rect">
            <a:avLst/>
          </a:prstGeom>
          <a:noFill/>
          <a:ln w="9525">
            <a:noFill/>
            <a:miter lim="800000"/>
            <a:headEnd/>
            <a:tailEnd/>
          </a:ln>
        </p:spPr>
        <p:txBody>
          <a:bodyPr>
            <a:spAutoFit/>
          </a:bodyPr>
          <a:lstStyle/>
          <a:p>
            <a:pPr>
              <a:spcBef>
                <a:spcPct val="50000"/>
              </a:spcBef>
            </a:pPr>
            <a:r>
              <a:rPr lang="en-US" altLang="zh-CN" i="1">
                <a:latin typeface="Arial" charset="0"/>
              </a:rPr>
              <a:t>V</a:t>
            </a:r>
            <a:r>
              <a:rPr lang="en-US" altLang="zh-CN" i="1" baseline="-25000">
                <a:latin typeface="Arial" charset="0"/>
              </a:rPr>
              <a:t>ds</a:t>
            </a:r>
          </a:p>
        </p:txBody>
      </p:sp>
      <p:sp>
        <p:nvSpPr>
          <p:cNvPr id="22548" name="Line 48"/>
          <p:cNvSpPr>
            <a:spLocks noChangeShapeType="1"/>
          </p:cNvSpPr>
          <p:nvPr/>
        </p:nvSpPr>
        <p:spPr bwMode="auto">
          <a:xfrm>
            <a:off x="222250" y="4300761"/>
            <a:ext cx="647700" cy="0"/>
          </a:xfrm>
          <a:prstGeom prst="line">
            <a:avLst/>
          </a:prstGeom>
          <a:noFill/>
          <a:ln w="28575">
            <a:solidFill>
              <a:schemeClr val="tx1"/>
            </a:solidFill>
            <a:round/>
            <a:headEnd/>
            <a:tailEnd/>
          </a:ln>
        </p:spPr>
        <p:txBody>
          <a:bodyPr/>
          <a:lstStyle/>
          <a:p>
            <a:endParaRPr lang="zh-CN" altLang="en-US"/>
          </a:p>
        </p:txBody>
      </p:sp>
      <p:sp>
        <p:nvSpPr>
          <p:cNvPr id="22549" name="Line 59"/>
          <p:cNvSpPr>
            <a:spLocks noChangeShapeType="1"/>
          </p:cNvSpPr>
          <p:nvPr/>
        </p:nvSpPr>
        <p:spPr bwMode="auto">
          <a:xfrm flipV="1">
            <a:off x="222250" y="1876648"/>
            <a:ext cx="0" cy="2927350"/>
          </a:xfrm>
          <a:prstGeom prst="line">
            <a:avLst/>
          </a:prstGeom>
          <a:noFill/>
          <a:ln w="28575">
            <a:solidFill>
              <a:schemeClr val="tx1"/>
            </a:solidFill>
            <a:round/>
            <a:headEnd/>
            <a:tailEnd/>
          </a:ln>
        </p:spPr>
        <p:txBody>
          <a:bodyPr/>
          <a:lstStyle/>
          <a:p>
            <a:endParaRPr lang="zh-CN" altLang="en-US"/>
          </a:p>
        </p:txBody>
      </p:sp>
      <p:sp>
        <p:nvSpPr>
          <p:cNvPr id="22550" name="Oval 60"/>
          <p:cNvSpPr>
            <a:spLocks noChangeArrowheads="1"/>
          </p:cNvSpPr>
          <p:nvPr/>
        </p:nvSpPr>
        <p:spPr bwMode="auto">
          <a:xfrm>
            <a:off x="149225" y="4227736"/>
            <a:ext cx="144463" cy="146050"/>
          </a:xfrm>
          <a:prstGeom prst="ellipse">
            <a:avLst/>
          </a:prstGeom>
          <a:solidFill>
            <a:schemeClr val="tx1"/>
          </a:solidFill>
          <a:ln w="9525">
            <a:noFill/>
            <a:round/>
            <a:headEnd/>
            <a:tailEnd/>
          </a:ln>
        </p:spPr>
        <p:txBody>
          <a:bodyPr wrap="none" anchor="ctr"/>
          <a:lstStyle/>
          <a:p>
            <a:endParaRPr lang="zh-CN" altLang="en-US"/>
          </a:p>
        </p:txBody>
      </p:sp>
      <p:sp>
        <p:nvSpPr>
          <p:cNvPr id="22551" name="Rectangle 18"/>
          <p:cNvSpPr>
            <a:spLocks noChangeArrowheads="1"/>
          </p:cNvSpPr>
          <p:nvPr/>
        </p:nvSpPr>
        <p:spPr bwMode="auto">
          <a:xfrm>
            <a:off x="4652963" y="2475136"/>
            <a:ext cx="1330325" cy="863600"/>
          </a:xfrm>
          <a:prstGeom prst="rect">
            <a:avLst/>
          </a:prstGeom>
          <a:solidFill>
            <a:schemeClr val="bg2"/>
          </a:solidFill>
          <a:ln w="9525">
            <a:noFill/>
            <a:miter lim="800000"/>
            <a:headEnd/>
            <a:tailEnd/>
          </a:ln>
        </p:spPr>
        <p:txBody>
          <a:bodyPr wrap="none" anchor="ctr"/>
          <a:lstStyle/>
          <a:p>
            <a:pPr algn="ctr"/>
            <a:endParaRPr lang="zh-CN" altLang="zh-CN">
              <a:latin typeface="Arial" charset="0"/>
            </a:endParaRPr>
          </a:p>
        </p:txBody>
      </p:sp>
      <p:sp>
        <p:nvSpPr>
          <p:cNvPr id="22552" name="Rectangle 17"/>
          <p:cNvSpPr>
            <a:spLocks noChangeArrowheads="1"/>
          </p:cNvSpPr>
          <p:nvPr/>
        </p:nvSpPr>
        <p:spPr bwMode="auto">
          <a:xfrm>
            <a:off x="869950" y="2479898"/>
            <a:ext cx="1163638" cy="884238"/>
          </a:xfrm>
          <a:prstGeom prst="rect">
            <a:avLst/>
          </a:prstGeom>
          <a:solidFill>
            <a:schemeClr val="bg2"/>
          </a:solidFill>
          <a:ln w="9525">
            <a:noFill/>
            <a:miter lim="800000"/>
            <a:headEnd/>
            <a:tailEnd/>
          </a:ln>
        </p:spPr>
        <p:txBody>
          <a:bodyPr wrap="none" anchor="ctr"/>
          <a:lstStyle/>
          <a:p>
            <a:pPr algn="ctr"/>
            <a:endParaRPr lang="zh-CN" altLang="zh-CN">
              <a:latin typeface="Arial" charset="0"/>
            </a:endParaRPr>
          </a:p>
        </p:txBody>
      </p:sp>
      <p:pic>
        <p:nvPicPr>
          <p:cNvPr id="22553" name="Picture 65"/>
          <p:cNvPicPr>
            <a:picLocks noChangeAspect="1" noChangeArrowheads="1"/>
          </p:cNvPicPr>
          <p:nvPr/>
        </p:nvPicPr>
        <p:blipFill>
          <a:blip r:embed="rId3" cstate="print"/>
          <a:srcRect/>
          <a:stretch>
            <a:fillRect/>
          </a:stretch>
        </p:blipFill>
        <p:spPr bwMode="auto">
          <a:xfrm>
            <a:off x="941388" y="2500536"/>
            <a:ext cx="144462" cy="139700"/>
          </a:xfrm>
          <a:prstGeom prst="rect">
            <a:avLst/>
          </a:prstGeom>
          <a:noFill/>
          <a:ln w="9525">
            <a:noFill/>
            <a:miter lim="800000"/>
            <a:headEnd/>
            <a:tailEnd/>
          </a:ln>
        </p:spPr>
      </p:pic>
      <p:pic>
        <p:nvPicPr>
          <p:cNvPr id="22554" name="Picture 66"/>
          <p:cNvPicPr>
            <a:picLocks noChangeAspect="1" noChangeArrowheads="1"/>
          </p:cNvPicPr>
          <p:nvPr/>
        </p:nvPicPr>
        <p:blipFill>
          <a:blip r:embed="rId3" cstate="print"/>
          <a:srcRect/>
          <a:stretch>
            <a:fillRect/>
          </a:stretch>
        </p:blipFill>
        <p:spPr bwMode="auto">
          <a:xfrm>
            <a:off x="941388" y="2716436"/>
            <a:ext cx="144462" cy="139700"/>
          </a:xfrm>
          <a:prstGeom prst="rect">
            <a:avLst/>
          </a:prstGeom>
          <a:noFill/>
          <a:ln w="9525">
            <a:noFill/>
            <a:miter lim="800000"/>
            <a:headEnd/>
            <a:tailEnd/>
          </a:ln>
        </p:spPr>
      </p:pic>
      <p:pic>
        <p:nvPicPr>
          <p:cNvPr id="22555" name="Picture 67"/>
          <p:cNvPicPr>
            <a:picLocks noChangeAspect="1" noChangeArrowheads="1"/>
          </p:cNvPicPr>
          <p:nvPr/>
        </p:nvPicPr>
        <p:blipFill>
          <a:blip r:embed="rId3" cstate="print"/>
          <a:srcRect/>
          <a:stretch>
            <a:fillRect/>
          </a:stretch>
        </p:blipFill>
        <p:spPr bwMode="auto">
          <a:xfrm>
            <a:off x="941388" y="2937098"/>
            <a:ext cx="144462" cy="139700"/>
          </a:xfrm>
          <a:prstGeom prst="rect">
            <a:avLst/>
          </a:prstGeom>
          <a:noFill/>
          <a:ln w="9525">
            <a:noFill/>
            <a:miter lim="800000"/>
            <a:headEnd/>
            <a:tailEnd/>
          </a:ln>
        </p:spPr>
      </p:pic>
      <p:pic>
        <p:nvPicPr>
          <p:cNvPr id="22556" name="Picture 68"/>
          <p:cNvPicPr>
            <a:picLocks noChangeAspect="1" noChangeArrowheads="1"/>
          </p:cNvPicPr>
          <p:nvPr/>
        </p:nvPicPr>
        <p:blipFill>
          <a:blip r:embed="rId3" cstate="print"/>
          <a:srcRect/>
          <a:stretch>
            <a:fillRect/>
          </a:stretch>
        </p:blipFill>
        <p:spPr bwMode="auto">
          <a:xfrm>
            <a:off x="941388" y="3152998"/>
            <a:ext cx="144462" cy="139700"/>
          </a:xfrm>
          <a:prstGeom prst="rect">
            <a:avLst/>
          </a:prstGeom>
          <a:noFill/>
          <a:ln w="9525">
            <a:noFill/>
            <a:miter lim="800000"/>
            <a:headEnd/>
            <a:tailEnd/>
          </a:ln>
        </p:spPr>
      </p:pic>
      <p:pic>
        <p:nvPicPr>
          <p:cNvPr id="22557" name="Picture 69"/>
          <p:cNvPicPr>
            <a:picLocks noChangeAspect="1" noChangeArrowheads="1"/>
          </p:cNvPicPr>
          <p:nvPr/>
        </p:nvPicPr>
        <p:blipFill>
          <a:blip r:embed="rId3" cstate="print"/>
          <a:srcRect/>
          <a:stretch>
            <a:fillRect/>
          </a:stretch>
        </p:blipFill>
        <p:spPr bwMode="auto">
          <a:xfrm>
            <a:off x="1157288" y="2616423"/>
            <a:ext cx="144462" cy="139700"/>
          </a:xfrm>
          <a:prstGeom prst="rect">
            <a:avLst/>
          </a:prstGeom>
          <a:noFill/>
          <a:ln w="9525">
            <a:noFill/>
            <a:miter lim="800000"/>
            <a:headEnd/>
            <a:tailEnd/>
          </a:ln>
        </p:spPr>
      </p:pic>
      <p:pic>
        <p:nvPicPr>
          <p:cNvPr id="22558" name="Picture 70"/>
          <p:cNvPicPr>
            <a:picLocks noChangeAspect="1" noChangeArrowheads="1"/>
          </p:cNvPicPr>
          <p:nvPr/>
        </p:nvPicPr>
        <p:blipFill>
          <a:blip r:embed="rId3" cstate="print"/>
          <a:srcRect/>
          <a:stretch>
            <a:fillRect/>
          </a:stretch>
        </p:blipFill>
        <p:spPr bwMode="auto">
          <a:xfrm>
            <a:off x="1157288" y="2832323"/>
            <a:ext cx="144462" cy="139700"/>
          </a:xfrm>
          <a:prstGeom prst="rect">
            <a:avLst/>
          </a:prstGeom>
          <a:noFill/>
          <a:ln w="9525">
            <a:noFill/>
            <a:miter lim="800000"/>
            <a:headEnd/>
            <a:tailEnd/>
          </a:ln>
        </p:spPr>
      </p:pic>
      <p:pic>
        <p:nvPicPr>
          <p:cNvPr id="22559" name="Picture 71"/>
          <p:cNvPicPr>
            <a:picLocks noChangeAspect="1" noChangeArrowheads="1"/>
          </p:cNvPicPr>
          <p:nvPr/>
        </p:nvPicPr>
        <p:blipFill>
          <a:blip r:embed="rId3" cstate="print"/>
          <a:srcRect/>
          <a:stretch>
            <a:fillRect/>
          </a:stretch>
        </p:blipFill>
        <p:spPr bwMode="auto">
          <a:xfrm>
            <a:off x="1157288" y="3052986"/>
            <a:ext cx="144462" cy="139700"/>
          </a:xfrm>
          <a:prstGeom prst="rect">
            <a:avLst/>
          </a:prstGeom>
          <a:noFill/>
          <a:ln w="9525">
            <a:noFill/>
            <a:miter lim="800000"/>
            <a:headEnd/>
            <a:tailEnd/>
          </a:ln>
        </p:spPr>
      </p:pic>
      <p:pic>
        <p:nvPicPr>
          <p:cNvPr id="22560" name="Picture 73"/>
          <p:cNvPicPr>
            <a:picLocks noChangeAspect="1" noChangeArrowheads="1"/>
          </p:cNvPicPr>
          <p:nvPr/>
        </p:nvPicPr>
        <p:blipFill>
          <a:blip r:embed="rId3" cstate="print"/>
          <a:srcRect/>
          <a:stretch>
            <a:fillRect/>
          </a:stretch>
        </p:blipFill>
        <p:spPr bwMode="auto">
          <a:xfrm>
            <a:off x="1368425" y="2494186"/>
            <a:ext cx="144463" cy="139700"/>
          </a:xfrm>
          <a:prstGeom prst="rect">
            <a:avLst/>
          </a:prstGeom>
          <a:noFill/>
          <a:ln w="9525">
            <a:noFill/>
            <a:miter lim="800000"/>
            <a:headEnd/>
            <a:tailEnd/>
          </a:ln>
        </p:spPr>
      </p:pic>
      <p:pic>
        <p:nvPicPr>
          <p:cNvPr id="22561" name="Picture 74"/>
          <p:cNvPicPr>
            <a:picLocks noChangeAspect="1" noChangeArrowheads="1"/>
          </p:cNvPicPr>
          <p:nvPr/>
        </p:nvPicPr>
        <p:blipFill>
          <a:blip r:embed="rId3" cstate="print"/>
          <a:srcRect/>
          <a:stretch>
            <a:fillRect/>
          </a:stretch>
        </p:blipFill>
        <p:spPr bwMode="auto">
          <a:xfrm>
            <a:off x="1368425" y="2710086"/>
            <a:ext cx="144463" cy="139700"/>
          </a:xfrm>
          <a:prstGeom prst="rect">
            <a:avLst/>
          </a:prstGeom>
          <a:noFill/>
          <a:ln w="9525">
            <a:noFill/>
            <a:miter lim="800000"/>
            <a:headEnd/>
            <a:tailEnd/>
          </a:ln>
        </p:spPr>
      </p:pic>
      <p:pic>
        <p:nvPicPr>
          <p:cNvPr id="22562" name="Picture 75"/>
          <p:cNvPicPr>
            <a:picLocks noChangeAspect="1" noChangeArrowheads="1"/>
          </p:cNvPicPr>
          <p:nvPr/>
        </p:nvPicPr>
        <p:blipFill>
          <a:blip r:embed="rId3" cstate="print"/>
          <a:srcRect/>
          <a:stretch>
            <a:fillRect/>
          </a:stretch>
        </p:blipFill>
        <p:spPr bwMode="auto">
          <a:xfrm>
            <a:off x="1368425" y="2930748"/>
            <a:ext cx="144463" cy="139700"/>
          </a:xfrm>
          <a:prstGeom prst="rect">
            <a:avLst/>
          </a:prstGeom>
          <a:noFill/>
          <a:ln w="9525">
            <a:noFill/>
            <a:miter lim="800000"/>
            <a:headEnd/>
            <a:tailEnd/>
          </a:ln>
        </p:spPr>
      </p:pic>
      <p:pic>
        <p:nvPicPr>
          <p:cNvPr id="22563" name="Picture 76"/>
          <p:cNvPicPr>
            <a:picLocks noChangeAspect="1" noChangeArrowheads="1"/>
          </p:cNvPicPr>
          <p:nvPr/>
        </p:nvPicPr>
        <p:blipFill>
          <a:blip r:embed="rId3" cstate="print"/>
          <a:srcRect/>
          <a:stretch>
            <a:fillRect/>
          </a:stretch>
        </p:blipFill>
        <p:spPr bwMode="auto">
          <a:xfrm>
            <a:off x="1368425" y="3146648"/>
            <a:ext cx="144463" cy="139700"/>
          </a:xfrm>
          <a:prstGeom prst="rect">
            <a:avLst/>
          </a:prstGeom>
          <a:noFill/>
          <a:ln w="9525">
            <a:noFill/>
            <a:miter lim="800000"/>
            <a:headEnd/>
            <a:tailEnd/>
          </a:ln>
        </p:spPr>
      </p:pic>
      <p:pic>
        <p:nvPicPr>
          <p:cNvPr id="22564" name="Picture 77"/>
          <p:cNvPicPr>
            <a:picLocks noChangeAspect="1" noChangeArrowheads="1"/>
          </p:cNvPicPr>
          <p:nvPr/>
        </p:nvPicPr>
        <p:blipFill>
          <a:blip r:embed="rId3" cstate="print"/>
          <a:srcRect/>
          <a:stretch>
            <a:fillRect/>
          </a:stretch>
        </p:blipFill>
        <p:spPr bwMode="auto">
          <a:xfrm>
            <a:off x="1584325" y="2610073"/>
            <a:ext cx="144463" cy="139700"/>
          </a:xfrm>
          <a:prstGeom prst="rect">
            <a:avLst/>
          </a:prstGeom>
          <a:noFill/>
          <a:ln w="9525">
            <a:noFill/>
            <a:miter lim="800000"/>
            <a:headEnd/>
            <a:tailEnd/>
          </a:ln>
        </p:spPr>
      </p:pic>
      <p:pic>
        <p:nvPicPr>
          <p:cNvPr id="22565" name="Picture 78"/>
          <p:cNvPicPr>
            <a:picLocks noChangeAspect="1" noChangeArrowheads="1"/>
          </p:cNvPicPr>
          <p:nvPr/>
        </p:nvPicPr>
        <p:blipFill>
          <a:blip r:embed="rId3" cstate="print"/>
          <a:srcRect/>
          <a:stretch>
            <a:fillRect/>
          </a:stretch>
        </p:blipFill>
        <p:spPr bwMode="auto">
          <a:xfrm>
            <a:off x="1584325" y="2825973"/>
            <a:ext cx="144463" cy="139700"/>
          </a:xfrm>
          <a:prstGeom prst="rect">
            <a:avLst/>
          </a:prstGeom>
          <a:noFill/>
          <a:ln w="9525">
            <a:noFill/>
            <a:miter lim="800000"/>
            <a:headEnd/>
            <a:tailEnd/>
          </a:ln>
        </p:spPr>
      </p:pic>
      <p:pic>
        <p:nvPicPr>
          <p:cNvPr id="22566" name="Picture 79"/>
          <p:cNvPicPr>
            <a:picLocks noChangeAspect="1" noChangeArrowheads="1"/>
          </p:cNvPicPr>
          <p:nvPr/>
        </p:nvPicPr>
        <p:blipFill>
          <a:blip r:embed="rId3" cstate="print"/>
          <a:srcRect/>
          <a:stretch>
            <a:fillRect/>
          </a:stretch>
        </p:blipFill>
        <p:spPr bwMode="auto">
          <a:xfrm>
            <a:off x="1584325" y="3046636"/>
            <a:ext cx="144463" cy="139700"/>
          </a:xfrm>
          <a:prstGeom prst="rect">
            <a:avLst/>
          </a:prstGeom>
          <a:noFill/>
          <a:ln w="9525">
            <a:noFill/>
            <a:miter lim="800000"/>
            <a:headEnd/>
            <a:tailEnd/>
          </a:ln>
        </p:spPr>
      </p:pic>
      <p:pic>
        <p:nvPicPr>
          <p:cNvPr id="22567" name="Picture 80"/>
          <p:cNvPicPr>
            <a:picLocks noChangeAspect="1" noChangeArrowheads="1"/>
          </p:cNvPicPr>
          <p:nvPr/>
        </p:nvPicPr>
        <p:blipFill>
          <a:blip r:embed="rId3" cstate="print"/>
          <a:srcRect/>
          <a:stretch>
            <a:fillRect/>
          </a:stretch>
        </p:blipFill>
        <p:spPr bwMode="auto">
          <a:xfrm>
            <a:off x="1806575" y="2500536"/>
            <a:ext cx="144463" cy="139700"/>
          </a:xfrm>
          <a:prstGeom prst="rect">
            <a:avLst/>
          </a:prstGeom>
          <a:noFill/>
          <a:ln w="9525">
            <a:noFill/>
            <a:miter lim="800000"/>
            <a:headEnd/>
            <a:tailEnd/>
          </a:ln>
        </p:spPr>
      </p:pic>
      <p:pic>
        <p:nvPicPr>
          <p:cNvPr id="22568" name="Picture 81"/>
          <p:cNvPicPr>
            <a:picLocks noChangeAspect="1" noChangeArrowheads="1"/>
          </p:cNvPicPr>
          <p:nvPr/>
        </p:nvPicPr>
        <p:blipFill>
          <a:blip r:embed="rId3" cstate="print"/>
          <a:srcRect/>
          <a:stretch>
            <a:fillRect/>
          </a:stretch>
        </p:blipFill>
        <p:spPr bwMode="auto">
          <a:xfrm>
            <a:off x="1806575" y="2716436"/>
            <a:ext cx="144463" cy="139700"/>
          </a:xfrm>
          <a:prstGeom prst="rect">
            <a:avLst/>
          </a:prstGeom>
          <a:noFill/>
          <a:ln w="9525">
            <a:noFill/>
            <a:miter lim="800000"/>
            <a:headEnd/>
            <a:tailEnd/>
          </a:ln>
        </p:spPr>
      </p:pic>
      <p:pic>
        <p:nvPicPr>
          <p:cNvPr id="22569" name="Picture 82"/>
          <p:cNvPicPr>
            <a:picLocks noChangeAspect="1" noChangeArrowheads="1"/>
          </p:cNvPicPr>
          <p:nvPr/>
        </p:nvPicPr>
        <p:blipFill>
          <a:blip r:embed="rId3" cstate="print"/>
          <a:srcRect/>
          <a:stretch>
            <a:fillRect/>
          </a:stretch>
        </p:blipFill>
        <p:spPr bwMode="auto">
          <a:xfrm>
            <a:off x="1806575" y="2937098"/>
            <a:ext cx="144463" cy="139700"/>
          </a:xfrm>
          <a:prstGeom prst="rect">
            <a:avLst/>
          </a:prstGeom>
          <a:noFill/>
          <a:ln w="9525">
            <a:noFill/>
            <a:miter lim="800000"/>
            <a:headEnd/>
            <a:tailEnd/>
          </a:ln>
        </p:spPr>
      </p:pic>
      <p:pic>
        <p:nvPicPr>
          <p:cNvPr id="22570" name="Picture 83"/>
          <p:cNvPicPr>
            <a:picLocks noChangeAspect="1" noChangeArrowheads="1"/>
          </p:cNvPicPr>
          <p:nvPr/>
        </p:nvPicPr>
        <p:blipFill>
          <a:blip r:embed="rId3" cstate="print"/>
          <a:srcRect/>
          <a:stretch>
            <a:fillRect/>
          </a:stretch>
        </p:blipFill>
        <p:spPr bwMode="auto">
          <a:xfrm>
            <a:off x="1806575" y="3152998"/>
            <a:ext cx="144463" cy="139700"/>
          </a:xfrm>
          <a:prstGeom prst="rect">
            <a:avLst/>
          </a:prstGeom>
          <a:noFill/>
          <a:ln w="9525">
            <a:noFill/>
            <a:miter lim="800000"/>
            <a:headEnd/>
            <a:tailEnd/>
          </a:ln>
        </p:spPr>
      </p:pic>
      <p:pic>
        <p:nvPicPr>
          <p:cNvPr id="22571" name="Picture 84"/>
          <p:cNvPicPr>
            <a:picLocks noChangeAspect="1" noChangeArrowheads="1"/>
          </p:cNvPicPr>
          <p:nvPr/>
        </p:nvPicPr>
        <p:blipFill>
          <a:blip r:embed="rId3" cstate="print"/>
          <a:srcRect/>
          <a:stretch>
            <a:fillRect/>
          </a:stretch>
        </p:blipFill>
        <p:spPr bwMode="auto">
          <a:xfrm>
            <a:off x="4829175" y="2487836"/>
            <a:ext cx="144463" cy="139700"/>
          </a:xfrm>
          <a:prstGeom prst="rect">
            <a:avLst/>
          </a:prstGeom>
          <a:noFill/>
          <a:ln w="9525">
            <a:noFill/>
            <a:miter lim="800000"/>
            <a:headEnd/>
            <a:tailEnd/>
          </a:ln>
        </p:spPr>
      </p:pic>
      <p:pic>
        <p:nvPicPr>
          <p:cNvPr id="22572" name="Picture 85"/>
          <p:cNvPicPr>
            <a:picLocks noChangeAspect="1" noChangeArrowheads="1"/>
          </p:cNvPicPr>
          <p:nvPr/>
        </p:nvPicPr>
        <p:blipFill>
          <a:blip r:embed="rId3" cstate="print"/>
          <a:srcRect/>
          <a:stretch>
            <a:fillRect/>
          </a:stretch>
        </p:blipFill>
        <p:spPr bwMode="auto">
          <a:xfrm>
            <a:off x="4829175" y="2703736"/>
            <a:ext cx="144463" cy="139700"/>
          </a:xfrm>
          <a:prstGeom prst="rect">
            <a:avLst/>
          </a:prstGeom>
          <a:noFill/>
          <a:ln w="9525">
            <a:noFill/>
            <a:miter lim="800000"/>
            <a:headEnd/>
            <a:tailEnd/>
          </a:ln>
        </p:spPr>
      </p:pic>
      <p:pic>
        <p:nvPicPr>
          <p:cNvPr id="22573" name="Picture 86"/>
          <p:cNvPicPr>
            <a:picLocks noChangeAspect="1" noChangeArrowheads="1"/>
          </p:cNvPicPr>
          <p:nvPr/>
        </p:nvPicPr>
        <p:blipFill>
          <a:blip r:embed="rId3" cstate="print"/>
          <a:srcRect/>
          <a:stretch>
            <a:fillRect/>
          </a:stretch>
        </p:blipFill>
        <p:spPr bwMode="auto">
          <a:xfrm>
            <a:off x="4829175" y="2924398"/>
            <a:ext cx="144463" cy="139700"/>
          </a:xfrm>
          <a:prstGeom prst="rect">
            <a:avLst/>
          </a:prstGeom>
          <a:noFill/>
          <a:ln w="9525">
            <a:noFill/>
            <a:miter lim="800000"/>
            <a:headEnd/>
            <a:tailEnd/>
          </a:ln>
        </p:spPr>
      </p:pic>
      <p:pic>
        <p:nvPicPr>
          <p:cNvPr id="22574" name="Picture 87"/>
          <p:cNvPicPr>
            <a:picLocks noChangeAspect="1" noChangeArrowheads="1"/>
          </p:cNvPicPr>
          <p:nvPr/>
        </p:nvPicPr>
        <p:blipFill>
          <a:blip r:embed="rId3" cstate="print"/>
          <a:srcRect/>
          <a:stretch>
            <a:fillRect/>
          </a:stretch>
        </p:blipFill>
        <p:spPr bwMode="auto">
          <a:xfrm>
            <a:off x="4829175" y="3140298"/>
            <a:ext cx="144463" cy="139700"/>
          </a:xfrm>
          <a:prstGeom prst="rect">
            <a:avLst/>
          </a:prstGeom>
          <a:noFill/>
          <a:ln w="9525">
            <a:noFill/>
            <a:miter lim="800000"/>
            <a:headEnd/>
            <a:tailEnd/>
          </a:ln>
        </p:spPr>
      </p:pic>
      <p:pic>
        <p:nvPicPr>
          <p:cNvPr id="22575" name="Picture 88"/>
          <p:cNvPicPr>
            <a:picLocks noChangeAspect="1" noChangeArrowheads="1"/>
          </p:cNvPicPr>
          <p:nvPr/>
        </p:nvPicPr>
        <p:blipFill>
          <a:blip r:embed="rId3" cstate="print"/>
          <a:srcRect/>
          <a:stretch>
            <a:fillRect/>
          </a:stretch>
        </p:blipFill>
        <p:spPr bwMode="auto">
          <a:xfrm>
            <a:off x="5045075" y="2603723"/>
            <a:ext cx="144463" cy="139700"/>
          </a:xfrm>
          <a:prstGeom prst="rect">
            <a:avLst/>
          </a:prstGeom>
          <a:noFill/>
          <a:ln w="9525">
            <a:noFill/>
            <a:miter lim="800000"/>
            <a:headEnd/>
            <a:tailEnd/>
          </a:ln>
        </p:spPr>
      </p:pic>
      <p:pic>
        <p:nvPicPr>
          <p:cNvPr id="22576" name="Picture 89"/>
          <p:cNvPicPr>
            <a:picLocks noChangeAspect="1" noChangeArrowheads="1"/>
          </p:cNvPicPr>
          <p:nvPr/>
        </p:nvPicPr>
        <p:blipFill>
          <a:blip r:embed="rId3" cstate="print"/>
          <a:srcRect/>
          <a:stretch>
            <a:fillRect/>
          </a:stretch>
        </p:blipFill>
        <p:spPr bwMode="auto">
          <a:xfrm>
            <a:off x="5045075" y="2819623"/>
            <a:ext cx="144463" cy="139700"/>
          </a:xfrm>
          <a:prstGeom prst="rect">
            <a:avLst/>
          </a:prstGeom>
          <a:noFill/>
          <a:ln w="9525">
            <a:noFill/>
            <a:miter lim="800000"/>
            <a:headEnd/>
            <a:tailEnd/>
          </a:ln>
        </p:spPr>
      </p:pic>
      <p:pic>
        <p:nvPicPr>
          <p:cNvPr id="22577" name="Picture 90"/>
          <p:cNvPicPr>
            <a:picLocks noChangeAspect="1" noChangeArrowheads="1"/>
          </p:cNvPicPr>
          <p:nvPr/>
        </p:nvPicPr>
        <p:blipFill>
          <a:blip r:embed="rId3" cstate="print"/>
          <a:srcRect/>
          <a:stretch>
            <a:fillRect/>
          </a:stretch>
        </p:blipFill>
        <p:spPr bwMode="auto">
          <a:xfrm>
            <a:off x="5045075" y="3040286"/>
            <a:ext cx="144463" cy="139700"/>
          </a:xfrm>
          <a:prstGeom prst="rect">
            <a:avLst/>
          </a:prstGeom>
          <a:noFill/>
          <a:ln w="9525">
            <a:noFill/>
            <a:miter lim="800000"/>
            <a:headEnd/>
            <a:tailEnd/>
          </a:ln>
        </p:spPr>
      </p:pic>
      <p:pic>
        <p:nvPicPr>
          <p:cNvPr id="22578" name="Picture 91"/>
          <p:cNvPicPr>
            <a:picLocks noChangeAspect="1" noChangeArrowheads="1"/>
          </p:cNvPicPr>
          <p:nvPr/>
        </p:nvPicPr>
        <p:blipFill>
          <a:blip r:embed="rId3" cstate="print"/>
          <a:srcRect/>
          <a:stretch>
            <a:fillRect/>
          </a:stretch>
        </p:blipFill>
        <p:spPr bwMode="auto">
          <a:xfrm>
            <a:off x="5256213" y="2481486"/>
            <a:ext cx="144462" cy="139700"/>
          </a:xfrm>
          <a:prstGeom prst="rect">
            <a:avLst/>
          </a:prstGeom>
          <a:noFill/>
          <a:ln w="9525">
            <a:noFill/>
            <a:miter lim="800000"/>
            <a:headEnd/>
            <a:tailEnd/>
          </a:ln>
        </p:spPr>
      </p:pic>
      <p:pic>
        <p:nvPicPr>
          <p:cNvPr id="22579" name="Picture 92"/>
          <p:cNvPicPr>
            <a:picLocks noChangeAspect="1" noChangeArrowheads="1"/>
          </p:cNvPicPr>
          <p:nvPr/>
        </p:nvPicPr>
        <p:blipFill>
          <a:blip r:embed="rId3" cstate="print"/>
          <a:srcRect/>
          <a:stretch>
            <a:fillRect/>
          </a:stretch>
        </p:blipFill>
        <p:spPr bwMode="auto">
          <a:xfrm>
            <a:off x="5256213" y="2697386"/>
            <a:ext cx="144462" cy="139700"/>
          </a:xfrm>
          <a:prstGeom prst="rect">
            <a:avLst/>
          </a:prstGeom>
          <a:noFill/>
          <a:ln w="9525">
            <a:noFill/>
            <a:miter lim="800000"/>
            <a:headEnd/>
            <a:tailEnd/>
          </a:ln>
        </p:spPr>
      </p:pic>
      <p:pic>
        <p:nvPicPr>
          <p:cNvPr id="22580" name="Picture 93"/>
          <p:cNvPicPr>
            <a:picLocks noChangeAspect="1" noChangeArrowheads="1"/>
          </p:cNvPicPr>
          <p:nvPr/>
        </p:nvPicPr>
        <p:blipFill>
          <a:blip r:embed="rId3" cstate="print"/>
          <a:srcRect/>
          <a:stretch>
            <a:fillRect/>
          </a:stretch>
        </p:blipFill>
        <p:spPr bwMode="auto">
          <a:xfrm>
            <a:off x="5256213" y="2918048"/>
            <a:ext cx="144462" cy="139700"/>
          </a:xfrm>
          <a:prstGeom prst="rect">
            <a:avLst/>
          </a:prstGeom>
          <a:noFill/>
          <a:ln w="9525">
            <a:noFill/>
            <a:miter lim="800000"/>
            <a:headEnd/>
            <a:tailEnd/>
          </a:ln>
        </p:spPr>
      </p:pic>
      <p:pic>
        <p:nvPicPr>
          <p:cNvPr id="22581" name="Picture 94"/>
          <p:cNvPicPr>
            <a:picLocks noChangeAspect="1" noChangeArrowheads="1"/>
          </p:cNvPicPr>
          <p:nvPr/>
        </p:nvPicPr>
        <p:blipFill>
          <a:blip r:embed="rId3" cstate="print"/>
          <a:srcRect/>
          <a:stretch>
            <a:fillRect/>
          </a:stretch>
        </p:blipFill>
        <p:spPr bwMode="auto">
          <a:xfrm>
            <a:off x="5256213" y="3133948"/>
            <a:ext cx="144462" cy="139700"/>
          </a:xfrm>
          <a:prstGeom prst="rect">
            <a:avLst/>
          </a:prstGeom>
          <a:noFill/>
          <a:ln w="9525">
            <a:noFill/>
            <a:miter lim="800000"/>
            <a:headEnd/>
            <a:tailEnd/>
          </a:ln>
        </p:spPr>
      </p:pic>
      <p:pic>
        <p:nvPicPr>
          <p:cNvPr id="22582" name="Picture 95"/>
          <p:cNvPicPr>
            <a:picLocks noChangeAspect="1" noChangeArrowheads="1"/>
          </p:cNvPicPr>
          <p:nvPr/>
        </p:nvPicPr>
        <p:blipFill>
          <a:blip r:embed="rId3" cstate="print"/>
          <a:srcRect/>
          <a:stretch>
            <a:fillRect/>
          </a:stretch>
        </p:blipFill>
        <p:spPr bwMode="auto">
          <a:xfrm>
            <a:off x="5472113" y="2597373"/>
            <a:ext cx="144462" cy="139700"/>
          </a:xfrm>
          <a:prstGeom prst="rect">
            <a:avLst/>
          </a:prstGeom>
          <a:noFill/>
          <a:ln w="9525">
            <a:noFill/>
            <a:miter lim="800000"/>
            <a:headEnd/>
            <a:tailEnd/>
          </a:ln>
        </p:spPr>
      </p:pic>
      <p:pic>
        <p:nvPicPr>
          <p:cNvPr id="22583" name="Picture 96"/>
          <p:cNvPicPr>
            <a:picLocks noChangeAspect="1" noChangeArrowheads="1"/>
          </p:cNvPicPr>
          <p:nvPr/>
        </p:nvPicPr>
        <p:blipFill>
          <a:blip r:embed="rId3" cstate="print"/>
          <a:srcRect/>
          <a:stretch>
            <a:fillRect/>
          </a:stretch>
        </p:blipFill>
        <p:spPr bwMode="auto">
          <a:xfrm>
            <a:off x="5472113" y="2813273"/>
            <a:ext cx="144462" cy="139700"/>
          </a:xfrm>
          <a:prstGeom prst="rect">
            <a:avLst/>
          </a:prstGeom>
          <a:noFill/>
          <a:ln w="9525">
            <a:noFill/>
            <a:miter lim="800000"/>
            <a:headEnd/>
            <a:tailEnd/>
          </a:ln>
        </p:spPr>
      </p:pic>
      <p:pic>
        <p:nvPicPr>
          <p:cNvPr id="22584" name="Picture 97"/>
          <p:cNvPicPr>
            <a:picLocks noChangeAspect="1" noChangeArrowheads="1"/>
          </p:cNvPicPr>
          <p:nvPr/>
        </p:nvPicPr>
        <p:blipFill>
          <a:blip r:embed="rId3" cstate="print"/>
          <a:srcRect/>
          <a:stretch>
            <a:fillRect/>
          </a:stretch>
        </p:blipFill>
        <p:spPr bwMode="auto">
          <a:xfrm>
            <a:off x="5472113" y="3033936"/>
            <a:ext cx="144462" cy="139700"/>
          </a:xfrm>
          <a:prstGeom prst="rect">
            <a:avLst/>
          </a:prstGeom>
          <a:noFill/>
          <a:ln w="9525">
            <a:noFill/>
            <a:miter lim="800000"/>
            <a:headEnd/>
            <a:tailEnd/>
          </a:ln>
        </p:spPr>
      </p:pic>
      <p:pic>
        <p:nvPicPr>
          <p:cNvPr id="22585" name="Picture 98"/>
          <p:cNvPicPr>
            <a:picLocks noChangeAspect="1" noChangeArrowheads="1"/>
          </p:cNvPicPr>
          <p:nvPr/>
        </p:nvPicPr>
        <p:blipFill>
          <a:blip r:embed="rId3" cstate="print"/>
          <a:srcRect/>
          <a:stretch>
            <a:fillRect/>
          </a:stretch>
        </p:blipFill>
        <p:spPr bwMode="auto">
          <a:xfrm>
            <a:off x="5694363" y="2487836"/>
            <a:ext cx="144462" cy="139700"/>
          </a:xfrm>
          <a:prstGeom prst="rect">
            <a:avLst/>
          </a:prstGeom>
          <a:noFill/>
          <a:ln w="9525">
            <a:noFill/>
            <a:miter lim="800000"/>
            <a:headEnd/>
            <a:tailEnd/>
          </a:ln>
        </p:spPr>
      </p:pic>
      <p:pic>
        <p:nvPicPr>
          <p:cNvPr id="22586" name="Picture 99"/>
          <p:cNvPicPr>
            <a:picLocks noChangeAspect="1" noChangeArrowheads="1"/>
          </p:cNvPicPr>
          <p:nvPr/>
        </p:nvPicPr>
        <p:blipFill>
          <a:blip r:embed="rId3" cstate="print"/>
          <a:srcRect/>
          <a:stretch>
            <a:fillRect/>
          </a:stretch>
        </p:blipFill>
        <p:spPr bwMode="auto">
          <a:xfrm>
            <a:off x="5694363" y="2703736"/>
            <a:ext cx="144462" cy="139700"/>
          </a:xfrm>
          <a:prstGeom prst="rect">
            <a:avLst/>
          </a:prstGeom>
          <a:noFill/>
          <a:ln w="9525">
            <a:noFill/>
            <a:miter lim="800000"/>
            <a:headEnd/>
            <a:tailEnd/>
          </a:ln>
        </p:spPr>
      </p:pic>
      <p:pic>
        <p:nvPicPr>
          <p:cNvPr id="22587" name="Picture 100"/>
          <p:cNvPicPr>
            <a:picLocks noChangeAspect="1" noChangeArrowheads="1"/>
          </p:cNvPicPr>
          <p:nvPr/>
        </p:nvPicPr>
        <p:blipFill>
          <a:blip r:embed="rId3" cstate="print"/>
          <a:srcRect/>
          <a:stretch>
            <a:fillRect/>
          </a:stretch>
        </p:blipFill>
        <p:spPr bwMode="auto">
          <a:xfrm>
            <a:off x="5694363" y="2924398"/>
            <a:ext cx="144462" cy="139700"/>
          </a:xfrm>
          <a:prstGeom prst="rect">
            <a:avLst/>
          </a:prstGeom>
          <a:noFill/>
          <a:ln w="9525">
            <a:noFill/>
            <a:miter lim="800000"/>
            <a:headEnd/>
            <a:tailEnd/>
          </a:ln>
        </p:spPr>
      </p:pic>
      <p:pic>
        <p:nvPicPr>
          <p:cNvPr id="22588" name="Picture 101"/>
          <p:cNvPicPr>
            <a:picLocks noChangeAspect="1" noChangeArrowheads="1"/>
          </p:cNvPicPr>
          <p:nvPr/>
        </p:nvPicPr>
        <p:blipFill>
          <a:blip r:embed="rId3" cstate="print"/>
          <a:srcRect/>
          <a:stretch>
            <a:fillRect/>
          </a:stretch>
        </p:blipFill>
        <p:spPr bwMode="auto">
          <a:xfrm>
            <a:off x="5694363" y="3140298"/>
            <a:ext cx="144462" cy="139700"/>
          </a:xfrm>
          <a:prstGeom prst="rect">
            <a:avLst/>
          </a:prstGeom>
          <a:noFill/>
          <a:ln w="9525">
            <a:noFill/>
            <a:miter lim="800000"/>
            <a:headEnd/>
            <a:tailEnd/>
          </a:ln>
        </p:spPr>
      </p:pic>
      <p:pic>
        <p:nvPicPr>
          <p:cNvPr id="22589" name="Picture 107"/>
          <p:cNvPicPr>
            <a:picLocks noChangeAspect="1" noChangeArrowheads="1"/>
          </p:cNvPicPr>
          <p:nvPr/>
        </p:nvPicPr>
        <p:blipFill>
          <a:blip r:embed="rId4" cstate="print"/>
          <a:srcRect/>
          <a:stretch>
            <a:fillRect/>
          </a:stretch>
        </p:blipFill>
        <p:spPr bwMode="auto">
          <a:xfrm>
            <a:off x="941388" y="3435573"/>
            <a:ext cx="144462" cy="131763"/>
          </a:xfrm>
          <a:prstGeom prst="rect">
            <a:avLst/>
          </a:prstGeom>
          <a:noFill/>
          <a:ln w="9525">
            <a:noFill/>
            <a:miter lim="800000"/>
            <a:headEnd/>
            <a:tailEnd/>
          </a:ln>
        </p:spPr>
      </p:pic>
      <p:pic>
        <p:nvPicPr>
          <p:cNvPr id="22590" name="Picture 109"/>
          <p:cNvPicPr>
            <a:picLocks noChangeAspect="1" noChangeArrowheads="1"/>
          </p:cNvPicPr>
          <p:nvPr/>
        </p:nvPicPr>
        <p:blipFill>
          <a:blip r:embed="rId4" cstate="print"/>
          <a:srcRect/>
          <a:stretch>
            <a:fillRect/>
          </a:stretch>
        </p:blipFill>
        <p:spPr bwMode="auto">
          <a:xfrm>
            <a:off x="941388" y="3651473"/>
            <a:ext cx="144462" cy="131763"/>
          </a:xfrm>
          <a:prstGeom prst="rect">
            <a:avLst/>
          </a:prstGeom>
          <a:noFill/>
          <a:ln w="9525">
            <a:noFill/>
            <a:miter lim="800000"/>
            <a:headEnd/>
            <a:tailEnd/>
          </a:ln>
        </p:spPr>
      </p:pic>
      <p:pic>
        <p:nvPicPr>
          <p:cNvPr id="22591" name="Picture 110"/>
          <p:cNvPicPr>
            <a:picLocks noChangeAspect="1" noChangeArrowheads="1"/>
          </p:cNvPicPr>
          <p:nvPr/>
        </p:nvPicPr>
        <p:blipFill>
          <a:blip r:embed="rId4" cstate="print"/>
          <a:srcRect/>
          <a:stretch>
            <a:fillRect/>
          </a:stretch>
        </p:blipFill>
        <p:spPr bwMode="auto">
          <a:xfrm>
            <a:off x="941388" y="3880073"/>
            <a:ext cx="144462" cy="131763"/>
          </a:xfrm>
          <a:prstGeom prst="rect">
            <a:avLst/>
          </a:prstGeom>
          <a:noFill/>
          <a:ln w="9525">
            <a:noFill/>
            <a:miter lim="800000"/>
            <a:headEnd/>
            <a:tailEnd/>
          </a:ln>
        </p:spPr>
      </p:pic>
      <p:pic>
        <p:nvPicPr>
          <p:cNvPr id="22592" name="Picture 111"/>
          <p:cNvPicPr>
            <a:picLocks noChangeAspect="1" noChangeArrowheads="1"/>
          </p:cNvPicPr>
          <p:nvPr/>
        </p:nvPicPr>
        <p:blipFill>
          <a:blip r:embed="rId4" cstate="print"/>
          <a:srcRect/>
          <a:stretch>
            <a:fillRect/>
          </a:stretch>
        </p:blipFill>
        <p:spPr bwMode="auto">
          <a:xfrm>
            <a:off x="941388" y="4095973"/>
            <a:ext cx="144462" cy="131763"/>
          </a:xfrm>
          <a:prstGeom prst="rect">
            <a:avLst/>
          </a:prstGeom>
          <a:noFill/>
          <a:ln w="9525">
            <a:noFill/>
            <a:miter lim="800000"/>
            <a:headEnd/>
            <a:tailEnd/>
          </a:ln>
        </p:spPr>
      </p:pic>
      <p:pic>
        <p:nvPicPr>
          <p:cNvPr id="22593" name="Picture 112"/>
          <p:cNvPicPr>
            <a:picLocks noChangeAspect="1" noChangeArrowheads="1"/>
          </p:cNvPicPr>
          <p:nvPr/>
        </p:nvPicPr>
        <p:blipFill>
          <a:blip r:embed="rId4" cstate="print"/>
          <a:srcRect/>
          <a:stretch>
            <a:fillRect/>
          </a:stretch>
        </p:blipFill>
        <p:spPr bwMode="auto">
          <a:xfrm>
            <a:off x="941388" y="4311873"/>
            <a:ext cx="144462" cy="131763"/>
          </a:xfrm>
          <a:prstGeom prst="rect">
            <a:avLst/>
          </a:prstGeom>
          <a:noFill/>
          <a:ln w="9525">
            <a:noFill/>
            <a:miter lim="800000"/>
            <a:headEnd/>
            <a:tailEnd/>
          </a:ln>
        </p:spPr>
      </p:pic>
      <p:pic>
        <p:nvPicPr>
          <p:cNvPr id="22594" name="Picture 113"/>
          <p:cNvPicPr>
            <a:picLocks noChangeAspect="1" noChangeArrowheads="1"/>
          </p:cNvPicPr>
          <p:nvPr/>
        </p:nvPicPr>
        <p:blipFill>
          <a:blip r:embed="rId4" cstate="print"/>
          <a:srcRect/>
          <a:stretch>
            <a:fillRect/>
          </a:stretch>
        </p:blipFill>
        <p:spPr bwMode="auto">
          <a:xfrm>
            <a:off x="941388" y="4527773"/>
            <a:ext cx="144462" cy="131763"/>
          </a:xfrm>
          <a:prstGeom prst="rect">
            <a:avLst/>
          </a:prstGeom>
          <a:noFill/>
          <a:ln w="9525">
            <a:noFill/>
            <a:miter lim="800000"/>
            <a:headEnd/>
            <a:tailEnd/>
          </a:ln>
        </p:spPr>
      </p:pic>
      <p:pic>
        <p:nvPicPr>
          <p:cNvPr id="22595" name="Picture 114"/>
          <p:cNvPicPr>
            <a:picLocks noChangeAspect="1" noChangeArrowheads="1"/>
          </p:cNvPicPr>
          <p:nvPr/>
        </p:nvPicPr>
        <p:blipFill>
          <a:blip r:embed="rId4" cstate="print"/>
          <a:srcRect/>
          <a:stretch>
            <a:fillRect/>
          </a:stretch>
        </p:blipFill>
        <p:spPr bwMode="auto">
          <a:xfrm>
            <a:off x="1157288" y="3435573"/>
            <a:ext cx="144462" cy="131763"/>
          </a:xfrm>
          <a:prstGeom prst="rect">
            <a:avLst/>
          </a:prstGeom>
          <a:noFill/>
          <a:ln w="9525">
            <a:noFill/>
            <a:miter lim="800000"/>
            <a:headEnd/>
            <a:tailEnd/>
          </a:ln>
        </p:spPr>
      </p:pic>
      <p:pic>
        <p:nvPicPr>
          <p:cNvPr id="22596" name="Picture 115"/>
          <p:cNvPicPr>
            <a:picLocks noChangeAspect="1" noChangeArrowheads="1"/>
          </p:cNvPicPr>
          <p:nvPr/>
        </p:nvPicPr>
        <p:blipFill>
          <a:blip r:embed="rId4" cstate="print"/>
          <a:srcRect/>
          <a:stretch>
            <a:fillRect/>
          </a:stretch>
        </p:blipFill>
        <p:spPr bwMode="auto">
          <a:xfrm>
            <a:off x="1157288" y="3651473"/>
            <a:ext cx="144462" cy="131763"/>
          </a:xfrm>
          <a:prstGeom prst="rect">
            <a:avLst/>
          </a:prstGeom>
          <a:noFill/>
          <a:ln w="9525">
            <a:noFill/>
            <a:miter lim="800000"/>
            <a:headEnd/>
            <a:tailEnd/>
          </a:ln>
        </p:spPr>
      </p:pic>
      <p:pic>
        <p:nvPicPr>
          <p:cNvPr id="22597" name="Picture 116"/>
          <p:cNvPicPr>
            <a:picLocks noChangeAspect="1" noChangeArrowheads="1"/>
          </p:cNvPicPr>
          <p:nvPr/>
        </p:nvPicPr>
        <p:blipFill>
          <a:blip r:embed="rId4" cstate="print"/>
          <a:srcRect/>
          <a:stretch>
            <a:fillRect/>
          </a:stretch>
        </p:blipFill>
        <p:spPr bwMode="auto">
          <a:xfrm>
            <a:off x="1157288" y="3880073"/>
            <a:ext cx="144462" cy="131763"/>
          </a:xfrm>
          <a:prstGeom prst="rect">
            <a:avLst/>
          </a:prstGeom>
          <a:noFill/>
          <a:ln w="9525">
            <a:noFill/>
            <a:miter lim="800000"/>
            <a:headEnd/>
            <a:tailEnd/>
          </a:ln>
        </p:spPr>
      </p:pic>
      <p:pic>
        <p:nvPicPr>
          <p:cNvPr id="22598" name="Picture 117"/>
          <p:cNvPicPr>
            <a:picLocks noChangeAspect="1" noChangeArrowheads="1"/>
          </p:cNvPicPr>
          <p:nvPr/>
        </p:nvPicPr>
        <p:blipFill>
          <a:blip r:embed="rId4" cstate="print"/>
          <a:srcRect/>
          <a:stretch>
            <a:fillRect/>
          </a:stretch>
        </p:blipFill>
        <p:spPr bwMode="auto">
          <a:xfrm>
            <a:off x="1157288" y="4095973"/>
            <a:ext cx="144462" cy="131763"/>
          </a:xfrm>
          <a:prstGeom prst="rect">
            <a:avLst/>
          </a:prstGeom>
          <a:noFill/>
          <a:ln w="9525">
            <a:noFill/>
            <a:miter lim="800000"/>
            <a:headEnd/>
            <a:tailEnd/>
          </a:ln>
        </p:spPr>
      </p:pic>
      <p:pic>
        <p:nvPicPr>
          <p:cNvPr id="22599" name="Picture 118"/>
          <p:cNvPicPr>
            <a:picLocks noChangeAspect="1" noChangeArrowheads="1"/>
          </p:cNvPicPr>
          <p:nvPr/>
        </p:nvPicPr>
        <p:blipFill>
          <a:blip r:embed="rId4" cstate="print"/>
          <a:srcRect/>
          <a:stretch>
            <a:fillRect/>
          </a:stretch>
        </p:blipFill>
        <p:spPr bwMode="auto">
          <a:xfrm>
            <a:off x="1157288" y="4311873"/>
            <a:ext cx="144462" cy="131763"/>
          </a:xfrm>
          <a:prstGeom prst="rect">
            <a:avLst/>
          </a:prstGeom>
          <a:noFill/>
          <a:ln w="9525">
            <a:noFill/>
            <a:miter lim="800000"/>
            <a:headEnd/>
            <a:tailEnd/>
          </a:ln>
        </p:spPr>
      </p:pic>
      <p:pic>
        <p:nvPicPr>
          <p:cNvPr id="22600" name="Picture 119"/>
          <p:cNvPicPr>
            <a:picLocks noChangeAspect="1" noChangeArrowheads="1"/>
          </p:cNvPicPr>
          <p:nvPr/>
        </p:nvPicPr>
        <p:blipFill>
          <a:blip r:embed="rId4" cstate="print"/>
          <a:srcRect/>
          <a:stretch>
            <a:fillRect/>
          </a:stretch>
        </p:blipFill>
        <p:spPr bwMode="auto">
          <a:xfrm>
            <a:off x="1157288" y="4527773"/>
            <a:ext cx="144462" cy="131763"/>
          </a:xfrm>
          <a:prstGeom prst="rect">
            <a:avLst/>
          </a:prstGeom>
          <a:noFill/>
          <a:ln w="9525">
            <a:noFill/>
            <a:miter lim="800000"/>
            <a:headEnd/>
            <a:tailEnd/>
          </a:ln>
        </p:spPr>
      </p:pic>
      <p:pic>
        <p:nvPicPr>
          <p:cNvPr id="22601" name="Picture 120"/>
          <p:cNvPicPr>
            <a:picLocks noChangeAspect="1" noChangeArrowheads="1"/>
          </p:cNvPicPr>
          <p:nvPr/>
        </p:nvPicPr>
        <p:blipFill>
          <a:blip r:embed="rId4" cstate="print"/>
          <a:srcRect/>
          <a:stretch>
            <a:fillRect/>
          </a:stretch>
        </p:blipFill>
        <p:spPr bwMode="auto">
          <a:xfrm>
            <a:off x="1373188" y="3426048"/>
            <a:ext cx="144462" cy="131763"/>
          </a:xfrm>
          <a:prstGeom prst="rect">
            <a:avLst/>
          </a:prstGeom>
          <a:noFill/>
          <a:ln w="9525">
            <a:noFill/>
            <a:miter lim="800000"/>
            <a:headEnd/>
            <a:tailEnd/>
          </a:ln>
        </p:spPr>
      </p:pic>
      <p:pic>
        <p:nvPicPr>
          <p:cNvPr id="22602" name="Picture 121"/>
          <p:cNvPicPr>
            <a:picLocks noChangeAspect="1" noChangeArrowheads="1"/>
          </p:cNvPicPr>
          <p:nvPr/>
        </p:nvPicPr>
        <p:blipFill>
          <a:blip r:embed="rId4" cstate="print"/>
          <a:srcRect/>
          <a:stretch>
            <a:fillRect/>
          </a:stretch>
        </p:blipFill>
        <p:spPr bwMode="auto">
          <a:xfrm>
            <a:off x="1373188" y="3641948"/>
            <a:ext cx="144462" cy="131763"/>
          </a:xfrm>
          <a:prstGeom prst="rect">
            <a:avLst/>
          </a:prstGeom>
          <a:noFill/>
          <a:ln w="9525">
            <a:noFill/>
            <a:miter lim="800000"/>
            <a:headEnd/>
            <a:tailEnd/>
          </a:ln>
        </p:spPr>
      </p:pic>
      <p:pic>
        <p:nvPicPr>
          <p:cNvPr id="22603" name="Picture 122"/>
          <p:cNvPicPr>
            <a:picLocks noChangeAspect="1" noChangeArrowheads="1"/>
          </p:cNvPicPr>
          <p:nvPr/>
        </p:nvPicPr>
        <p:blipFill>
          <a:blip r:embed="rId4" cstate="print"/>
          <a:srcRect/>
          <a:stretch>
            <a:fillRect/>
          </a:stretch>
        </p:blipFill>
        <p:spPr bwMode="auto">
          <a:xfrm>
            <a:off x="1373188" y="3870548"/>
            <a:ext cx="144462" cy="131763"/>
          </a:xfrm>
          <a:prstGeom prst="rect">
            <a:avLst/>
          </a:prstGeom>
          <a:noFill/>
          <a:ln w="9525">
            <a:noFill/>
            <a:miter lim="800000"/>
            <a:headEnd/>
            <a:tailEnd/>
          </a:ln>
        </p:spPr>
      </p:pic>
      <p:pic>
        <p:nvPicPr>
          <p:cNvPr id="22604" name="Picture 123"/>
          <p:cNvPicPr>
            <a:picLocks noChangeAspect="1" noChangeArrowheads="1"/>
          </p:cNvPicPr>
          <p:nvPr/>
        </p:nvPicPr>
        <p:blipFill>
          <a:blip r:embed="rId4" cstate="print"/>
          <a:srcRect/>
          <a:stretch>
            <a:fillRect/>
          </a:stretch>
        </p:blipFill>
        <p:spPr bwMode="auto">
          <a:xfrm>
            <a:off x="1373188" y="4086448"/>
            <a:ext cx="144462" cy="131763"/>
          </a:xfrm>
          <a:prstGeom prst="rect">
            <a:avLst/>
          </a:prstGeom>
          <a:noFill/>
          <a:ln w="9525">
            <a:noFill/>
            <a:miter lim="800000"/>
            <a:headEnd/>
            <a:tailEnd/>
          </a:ln>
        </p:spPr>
      </p:pic>
      <p:pic>
        <p:nvPicPr>
          <p:cNvPr id="22605" name="Picture 124"/>
          <p:cNvPicPr>
            <a:picLocks noChangeAspect="1" noChangeArrowheads="1"/>
          </p:cNvPicPr>
          <p:nvPr/>
        </p:nvPicPr>
        <p:blipFill>
          <a:blip r:embed="rId4" cstate="print"/>
          <a:srcRect/>
          <a:stretch>
            <a:fillRect/>
          </a:stretch>
        </p:blipFill>
        <p:spPr bwMode="auto">
          <a:xfrm>
            <a:off x="1373188" y="4302348"/>
            <a:ext cx="144462" cy="131763"/>
          </a:xfrm>
          <a:prstGeom prst="rect">
            <a:avLst/>
          </a:prstGeom>
          <a:noFill/>
          <a:ln w="9525">
            <a:noFill/>
            <a:miter lim="800000"/>
            <a:headEnd/>
            <a:tailEnd/>
          </a:ln>
        </p:spPr>
      </p:pic>
      <p:pic>
        <p:nvPicPr>
          <p:cNvPr id="22606" name="Picture 125"/>
          <p:cNvPicPr>
            <a:picLocks noChangeAspect="1" noChangeArrowheads="1"/>
          </p:cNvPicPr>
          <p:nvPr/>
        </p:nvPicPr>
        <p:blipFill>
          <a:blip r:embed="rId4" cstate="print"/>
          <a:srcRect/>
          <a:stretch>
            <a:fillRect/>
          </a:stretch>
        </p:blipFill>
        <p:spPr bwMode="auto">
          <a:xfrm>
            <a:off x="1373188" y="4518248"/>
            <a:ext cx="144462" cy="131763"/>
          </a:xfrm>
          <a:prstGeom prst="rect">
            <a:avLst/>
          </a:prstGeom>
          <a:noFill/>
          <a:ln w="9525">
            <a:noFill/>
            <a:miter lim="800000"/>
            <a:headEnd/>
            <a:tailEnd/>
          </a:ln>
        </p:spPr>
      </p:pic>
      <p:pic>
        <p:nvPicPr>
          <p:cNvPr id="22607" name="Picture 127"/>
          <p:cNvPicPr>
            <a:picLocks noChangeAspect="1" noChangeArrowheads="1"/>
          </p:cNvPicPr>
          <p:nvPr/>
        </p:nvPicPr>
        <p:blipFill>
          <a:blip r:embed="rId4" cstate="print"/>
          <a:srcRect/>
          <a:stretch>
            <a:fillRect/>
          </a:stretch>
        </p:blipFill>
        <p:spPr bwMode="auto">
          <a:xfrm>
            <a:off x="1589088" y="3435573"/>
            <a:ext cx="144462" cy="131763"/>
          </a:xfrm>
          <a:prstGeom prst="rect">
            <a:avLst/>
          </a:prstGeom>
          <a:noFill/>
          <a:ln w="9525">
            <a:noFill/>
            <a:miter lim="800000"/>
            <a:headEnd/>
            <a:tailEnd/>
          </a:ln>
        </p:spPr>
      </p:pic>
      <p:pic>
        <p:nvPicPr>
          <p:cNvPr id="22608" name="Picture 128"/>
          <p:cNvPicPr>
            <a:picLocks noChangeAspect="1" noChangeArrowheads="1"/>
          </p:cNvPicPr>
          <p:nvPr/>
        </p:nvPicPr>
        <p:blipFill>
          <a:blip r:embed="rId4" cstate="print"/>
          <a:srcRect/>
          <a:stretch>
            <a:fillRect/>
          </a:stretch>
        </p:blipFill>
        <p:spPr bwMode="auto">
          <a:xfrm>
            <a:off x="1589088" y="3651473"/>
            <a:ext cx="144462" cy="131763"/>
          </a:xfrm>
          <a:prstGeom prst="rect">
            <a:avLst/>
          </a:prstGeom>
          <a:noFill/>
          <a:ln w="9525">
            <a:noFill/>
            <a:miter lim="800000"/>
            <a:headEnd/>
            <a:tailEnd/>
          </a:ln>
        </p:spPr>
      </p:pic>
      <p:pic>
        <p:nvPicPr>
          <p:cNvPr id="22609" name="Picture 129"/>
          <p:cNvPicPr>
            <a:picLocks noChangeAspect="1" noChangeArrowheads="1"/>
          </p:cNvPicPr>
          <p:nvPr/>
        </p:nvPicPr>
        <p:blipFill>
          <a:blip r:embed="rId4" cstate="print"/>
          <a:srcRect/>
          <a:stretch>
            <a:fillRect/>
          </a:stretch>
        </p:blipFill>
        <p:spPr bwMode="auto">
          <a:xfrm>
            <a:off x="1589088" y="3880073"/>
            <a:ext cx="144462" cy="131763"/>
          </a:xfrm>
          <a:prstGeom prst="rect">
            <a:avLst/>
          </a:prstGeom>
          <a:noFill/>
          <a:ln w="9525">
            <a:noFill/>
            <a:miter lim="800000"/>
            <a:headEnd/>
            <a:tailEnd/>
          </a:ln>
        </p:spPr>
      </p:pic>
      <p:pic>
        <p:nvPicPr>
          <p:cNvPr id="22610" name="Picture 130"/>
          <p:cNvPicPr>
            <a:picLocks noChangeAspect="1" noChangeArrowheads="1"/>
          </p:cNvPicPr>
          <p:nvPr/>
        </p:nvPicPr>
        <p:blipFill>
          <a:blip r:embed="rId4" cstate="print"/>
          <a:srcRect/>
          <a:stretch>
            <a:fillRect/>
          </a:stretch>
        </p:blipFill>
        <p:spPr bwMode="auto">
          <a:xfrm>
            <a:off x="1589088" y="4095973"/>
            <a:ext cx="144462" cy="131763"/>
          </a:xfrm>
          <a:prstGeom prst="rect">
            <a:avLst/>
          </a:prstGeom>
          <a:noFill/>
          <a:ln w="9525">
            <a:noFill/>
            <a:miter lim="800000"/>
            <a:headEnd/>
            <a:tailEnd/>
          </a:ln>
        </p:spPr>
      </p:pic>
      <p:pic>
        <p:nvPicPr>
          <p:cNvPr id="22611" name="Picture 131"/>
          <p:cNvPicPr>
            <a:picLocks noChangeAspect="1" noChangeArrowheads="1"/>
          </p:cNvPicPr>
          <p:nvPr/>
        </p:nvPicPr>
        <p:blipFill>
          <a:blip r:embed="rId4" cstate="print"/>
          <a:srcRect/>
          <a:stretch>
            <a:fillRect/>
          </a:stretch>
        </p:blipFill>
        <p:spPr bwMode="auto">
          <a:xfrm>
            <a:off x="1589088" y="4311873"/>
            <a:ext cx="144462" cy="131763"/>
          </a:xfrm>
          <a:prstGeom prst="rect">
            <a:avLst/>
          </a:prstGeom>
          <a:noFill/>
          <a:ln w="9525">
            <a:noFill/>
            <a:miter lim="800000"/>
            <a:headEnd/>
            <a:tailEnd/>
          </a:ln>
        </p:spPr>
      </p:pic>
      <p:pic>
        <p:nvPicPr>
          <p:cNvPr id="22612" name="Picture 132"/>
          <p:cNvPicPr>
            <a:picLocks noChangeAspect="1" noChangeArrowheads="1"/>
          </p:cNvPicPr>
          <p:nvPr/>
        </p:nvPicPr>
        <p:blipFill>
          <a:blip r:embed="rId4" cstate="print"/>
          <a:srcRect/>
          <a:stretch>
            <a:fillRect/>
          </a:stretch>
        </p:blipFill>
        <p:spPr bwMode="auto">
          <a:xfrm>
            <a:off x="1589088" y="4527773"/>
            <a:ext cx="144462" cy="131763"/>
          </a:xfrm>
          <a:prstGeom prst="rect">
            <a:avLst/>
          </a:prstGeom>
          <a:noFill/>
          <a:ln w="9525">
            <a:noFill/>
            <a:miter lim="800000"/>
            <a:headEnd/>
            <a:tailEnd/>
          </a:ln>
        </p:spPr>
      </p:pic>
      <p:pic>
        <p:nvPicPr>
          <p:cNvPr id="22613" name="Picture 133"/>
          <p:cNvPicPr>
            <a:picLocks noChangeAspect="1" noChangeArrowheads="1"/>
          </p:cNvPicPr>
          <p:nvPr/>
        </p:nvPicPr>
        <p:blipFill>
          <a:blip r:embed="rId4" cstate="print"/>
          <a:srcRect/>
          <a:stretch>
            <a:fillRect/>
          </a:stretch>
        </p:blipFill>
        <p:spPr bwMode="auto">
          <a:xfrm>
            <a:off x="1804988" y="3435573"/>
            <a:ext cx="144462" cy="131763"/>
          </a:xfrm>
          <a:prstGeom prst="rect">
            <a:avLst/>
          </a:prstGeom>
          <a:noFill/>
          <a:ln w="9525">
            <a:noFill/>
            <a:miter lim="800000"/>
            <a:headEnd/>
            <a:tailEnd/>
          </a:ln>
        </p:spPr>
      </p:pic>
      <p:pic>
        <p:nvPicPr>
          <p:cNvPr id="22614" name="Picture 134"/>
          <p:cNvPicPr>
            <a:picLocks noChangeAspect="1" noChangeArrowheads="1"/>
          </p:cNvPicPr>
          <p:nvPr/>
        </p:nvPicPr>
        <p:blipFill>
          <a:blip r:embed="rId4" cstate="print"/>
          <a:srcRect/>
          <a:stretch>
            <a:fillRect/>
          </a:stretch>
        </p:blipFill>
        <p:spPr bwMode="auto">
          <a:xfrm>
            <a:off x="1804988" y="3651473"/>
            <a:ext cx="144462" cy="131763"/>
          </a:xfrm>
          <a:prstGeom prst="rect">
            <a:avLst/>
          </a:prstGeom>
          <a:noFill/>
          <a:ln w="9525">
            <a:noFill/>
            <a:miter lim="800000"/>
            <a:headEnd/>
            <a:tailEnd/>
          </a:ln>
        </p:spPr>
      </p:pic>
      <p:pic>
        <p:nvPicPr>
          <p:cNvPr id="22615" name="Picture 135"/>
          <p:cNvPicPr>
            <a:picLocks noChangeAspect="1" noChangeArrowheads="1"/>
          </p:cNvPicPr>
          <p:nvPr/>
        </p:nvPicPr>
        <p:blipFill>
          <a:blip r:embed="rId4" cstate="print"/>
          <a:srcRect/>
          <a:stretch>
            <a:fillRect/>
          </a:stretch>
        </p:blipFill>
        <p:spPr bwMode="auto">
          <a:xfrm>
            <a:off x="1804988" y="3880073"/>
            <a:ext cx="144462" cy="131763"/>
          </a:xfrm>
          <a:prstGeom prst="rect">
            <a:avLst/>
          </a:prstGeom>
          <a:noFill/>
          <a:ln w="9525">
            <a:noFill/>
            <a:miter lim="800000"/>
            <a:headEnd/>
            <a:tailEnd/>
          </a:ln>
        </p:spPr>
      </p:pic>
      <p:pic>
        <p:nvPicPr>
          <p:cNvPr id="22616" name="Picture 136"/>
          <p:cNvPicPr>
            <a:picLocks noChangeAspect="1" noChangeArrowheads="1"/>
          </p:cNvPicPr>
          <p:nvPr/>
        </p:nvPicPr>
        <p:blipFill>
          <a:blip r:embed="rId4" cstate="print"/>
          <a:srcRect/>
          <a:stretch>
            <a:fillRect/>
          </a:stretch>
        </p:blipFill>
        <p:spPr bwMode="auto">
          <a:xfrm>
            <a:off x="1804988" y="4095973"/>
            <a:ext cx="144462" cy="131763"/>
          </a:xfrm>
          <a:prstGeom prst="rect">
            <a:avLst/>
          </a:prstGeom>
          <a:noFill/>
          <a:ln w="9525">
            <a:noFill/>
            <a:miter lim="800000"/>
            <a:headEnd/>
            <a:tailEnd/>
          </a:ln>
        </p:spPr>
      </p:pic>
      <p:pic>
        <p:nvPicPr>
          <p:cNvPr id="22617" name="Picture 137"/>
          <p:cNvPicPr>
            <a:picLocks noChangeAspect="1" noChangeArrowheads="1"/>
          </p:cNvPicPr>
          <p:nvPr/>
        </p:nvPicPr>
        <p:blipFill>
          <a:blip r:embed="rId4" cstate="print"/>
          <a:srcRect/>
          <a:stretch>
            <a:fillRect/>
          </a:stretch>
        </p:blipFill>
        <p:spPr bwMode="auto">
          <a:xfrm>
            <a:off x="1804988" y="4311873"/>
            <a:ext cx="144462" cy="131763"/>
          </a:xfrm>
          <a:prstGeom prst="rect">
            <a:avLst/>
          </a:prstGeom>
          <a:noFill/>
          <a:ln w="9525">
            <a:noFill/>
            <a:miter lim="800000"/>
            <a:headEnd/>
            <a:tailEnd/>
          </a:ln>
        </p:spPr>
      </p:pic>
      <p:pic>
        <p:nvPicPr>
          <p:cNvPr id="22618" name="Picture 138"/>
          <p:cNvPicPr>
            <a:picLocks noChangeAspect="1" noChangeArrowheads="1"/>
          </p:cNvPicPr>
          <p:nvPr/>
        </p:nvPicPr>
        <p:blipFill>
          <a:blip r:embed="rId4" cstate="print"/>
          <a:srcRect/>
          <a:stretch>
            <a:fillRect/>
          </a:stretch>
        </p:blipFill>
        <p:spPr bwMode="auto">
          <a:xfrm>
            <a:off x="1804988" y="4527773"/>
            <a:ext cx="144462" cy="131763"/>
          </a:xfrm>
          <a:prstGeom prst="rect">
            <a:avLst/>
          </a:prstGeom>
          <a:noFill/>
          <a:ln w="9525">
            <a:noFill/>
            <a:miter lim="800000"/>
            <a:headEnd/>
            <a:tailEnd/>
          </a:ln>
        </p:spPr>
      </p:pic>
      <p:pic>
        <p:nvPicPr>
          <p:cNvPr id="22619" name="Picture 139"/>
          <p:cNvPicPr>
            <a:picLocks noChangeAspect="1" noChangeArrowheads="1"/>
          </p:cNvPicPr>
          <p:nvPr/>
        </p:nvPicPr>
        <p:blipFill>
          <a:blip r:embed="rId4" cstate="print"/>
          <a:srcRect/>
          <a:stretch>
            <a:fillRect/>
          </a:stretch>
        </p:blipFill>
        <p:spPr bwMode="auto">
          <a:xfrm>
            <a:off x="2020888" y="3435573"/>
            <a:ext cx="144462" cy="131763"/>
          </a:xfrm>
          <a:prstGeom prst="rect">
            <a:avLst/>
          </a:prstGeom>
          <a:noFill/>
          <a:ln w="9525">
            <a:noFill/>
            <a:miter lim="800000"/>
            <a:headEnd/>
            <a:tailEnd/>
          </a:ln>
        </p:spPr>
      </p:pic>
      <p:pic>
        <p:nvPicPr>
          <p:cNvPr id="22620" name="Picture 140"/>
          <p:cNvPicPr>
            <a:picLocks noChangeAspect="1" noChangeArrowheads="1"/>
          </p:cNvPicPr>
          <p:nvPr/>
        </p:nvPicPr>
        <p:blipFill>
          <a:blip r:embed="rId4" cstate="print"/>
          <a:srcRect/>
          <a:stretch>
            <a:fillRect/>
          </a:stretch>
        </p:blipFill>
        <p:spPr bwMode="auto">
          <a:xfrm>
            <a:off x="2020888" y="3651473"/>
            <a:ext cx="144462" cy="131763"/>
          </a:xfrm>
          <a:prstGeom prst="rect">
            <a:avLst/>
          </a:prstGeom>
          <a:noFill/>
          <a:ln w="9525">
            <a:noFill/>
            <a:miter lim="800000"/>
            <a:headEnd/>
            <a:tailEnd/>
          </a:ln>
        </p:spPr>
      </p:pic>
      <p:pic>
        <p:nvPicPr>
          <p:cNvPr id="22621" name="Picture 141"/>
          <p:cNvPicPr>
            <a:picLocks noChangeAspect="1" noChangeArrowheads="1"/>
          </p:cNvPicPr>
          <p:nvPr/>
        </p:nvPicPr>
        <p:blipFill>
          <a:blip r:embed="rId4" cstate="print"/>
          <a:srcRect/>
          <a:stretch>
            <a:fillRect/>
          </a:stretch>
        </p:blipFill>
        <p:spPr bwMode="auto">
          <a:xfrm>
            <a:off x="2020888" y="3880073"/>
            <a:ext cx="144462" cy="131763"/>
          </a:xfrm>
          <a:prstGeom prst="rect">
            <a:avLst/>
          </a:prstGeom>
          <a:noFill/>
          <a:ln w="9525">
            <a:noFill/>
            <a:miter lim="800000"/>
            <a:headEnd/>
            <a:tailEnd/>
          </a:ln>
        </p:spPr>
      </p:pic>
      <p:pic>
        <p:nvPicPr>
          <p:cNvPr id="22622" name="Picture 142"/>
          <p:cNvPicPr>
            <a:picLocks noChangeAspect="1" noChangeArrowheads="1"/>
          </p:cNvPicPr>
          <p:nvPr/>
        </p:nvPicPr>
        <p:blipFill>
          <a:blip r:embed="rId4" cstate="print"/>
          <a:srcRect/>
          <a:stretch>
            <a:fillRect/>
          </a:stretch>
        </p:blipFill>
        <p:spPr bwMode="auto">
          <a:xfrm>
            <a:off x="2020888" y="4095973"/>
            <a:ext cx="144462" cy="131763"/>
          </a:xfrm>
          <a:prstGeom prst="rect">
            <a:avLst/>
          </a:prstGeom>
          <a:noFill/>
          <a:ln w="9525">
            <a:noFill/>
            <a:miter lim="800000"/>
            <a:headEnd/>
            <a:tailEnd/>
          </a:ln>
        </p:spPr>
      </p:pic>
      <p:pic>
        <p:nvPicPr>
          <p:cNvPr id="22623" name="Picture 143"/>
          <p:cNvPicPr>
            <a:picLocks noChangeAspect="1" noChangeArrowheads="1"/>
          </p:cNvPicPr>
          <p:nvPr/>
        </p:nvPicPr>
        <p:blipFill>
          <a:blip r:embed="rId4" cstate="print"/>
          <a:srcRect/>
          <a:stretch>
            <a:fillRect/>
          </a:stretch>
        </p:blipFill>
        <p:spPr bwMode="auto">
          <a:xfrm>
            <a:off x="2020888" y="4311873"/>
            <a:ext cx="144462" cy="131763"/>
          </a:xfrm>
          <a:prstGeom prst="rect">
            <a:avLst/>
          </a:prstGeom>
          <a:noFill/>
          <a:ln w="9525">
            <a:noFill/>
            <a:miter lim="800000"/>
            <a:headEnd/>
            <a:tailEnd/>
          </a:ln>
        </p:spPr>
      </p:pic>
      <p:pic>
        <p:nvPicPr>
          <p:cNvPr id="22624" name="Picture 144"/>
          <p:cNvPicPr>
            <a:picLocks noChangeAspect="1" noChangeArrowheads="1"/>
          </p:cNvPicPr>
          <p:nvPr/>
        </p:nvPicPr>
        <p:blipFill>
          <a:blip r:embed="rId4" cstate="print"/>
          <a:srcRect/>
          <a:stretch>
            <a:fillRect/>
          </a:stretch>
        </p:blipFill>
        <p:spPr bwMode="auto">
          <a:xfrm>
            <a:off x="2020888" y="4527773"/>
            <a:ext cx="144462" cy="131763"/>
          </a:xfrm>
          <a:prstGeom prst="rect">
            <a:avLst/>
          </a:prstGeom>
          <a:noFill/>
          <a:ln w="9525">
            <a:noFill/>
            <a:miter lim="800000"/>
            <a:headEnd/>
            <a:tailEnd/>
          </a:ln>
        </p:spPr>
      </p:pic>
      <p:pic>
        <p:nvPicPr>
          <p:cNvPr id="22625" name="Picture 145"/>
          <p:cNvPicPr>
            <a:picLocks noChangeAspect="1" noChangeArrowheads="1"/>
          </p:cNvPicPr>
          <p:nvPr/>
        </p:nvPicPr>
        <p:blipFill>
          <a:blip r:embed="rId4" cstate="print"/>
          <a:srcRect/>
          <a:stretch>
            <a:fillRect/>
          </a:stretch>
        </p:blipFill>
        <p:spPr bwMode="auto">
          <a:xfrm>
            <a:off x="2224088" y="3435573"/>
            <a:ext cx="144462" cy="131763"/>
          </a:xfrm>
          <a:prstGeom prst="rect">
            <a:avLst/>
          </a:prstGeom>
          <a:noFill/>
          <a:ln w="9525">
            <a:noFill/>
            <a:miter lim="800000"/>
            <a:headEnd/>
            <a:tailEnd/>
          </a:ln>
        </p:spPr>
      </p:pic>
      <p:pic>
        <p:nvPicPr>
          <p:cNvPr id="22626" name="Picture 146"/>
          <p:cNvPicPr>
            <a:picLocks noChangeAspect="1" noChangeArrowheads="1"/>
          </p:cNvPicPr>
          <p:nvPr/>
        </p:nvPicPr>
        <p:blipFill>
          <a:blip r:embed="rId4" cstate="print"/>
          <a:srcRect/>
          <a:stretch>
            <a:fillRect/>
          </a:stretch>
        </p:blipFill>
        <p:spPr bwMode="auto">
          <a:xfrm>
            <a:off x="2224088" y="3651473"/>
            <a:ext cx="144462" cy="131763"/>
          </a:xfrm>
          <a:prstGeom prst="rect">
            <a:avLst/>
          </a:prstGeom>
          <a:noFill/>
          <a:ln w="9525">
            <a:noFill/>
            <a:miter lim="800000"/>
            <a:headEnd/>
            <a:tailEnd/>
          </a:ln>
        </p:spPr>
      </p:pic>
      <p:pic>
        <p:nvPicPr>
          <p:cNvPr id="22627" name="Picture 147"/>
          <p:cNvPicPr>
            <a:picLocks noChangeAspect="1" noChangeArrowheads="1"/>
          </p:cNvPicPr>
          <p:nvPr/>
        </p:nvPicPr>
        <p:blipFill>
          <a:blip r:embed="rId4" cstate="print"/>
          <a:srcRect/>
          <a:stretch>
            <a:fillRect/>
          </a:stretch>
        </p:blipFill>
        <p:spPr bwMode="auto">
          <a:xfrm>
            <a:off x="2224088" y="3880073"/>
            <a:ext cx="144462" cy="131763"/>
          </a:xfrm>
          <a:prstGeom prst="rect">
            <a:avLst/>
          </a:prstGeom>
          <a:noFill/>
          <a:ln w="9525">
            <a:noFill/>
            <a:miter lim="800000"/>
            <a:headEnd/>
            <a:tailEnd/>
          </a:ln>
        </p:spPr>
      </p:pic>
      <p:pic>
        <p:nvPicPr>
          <p:cNvPr id="22628" name="Picture 148"/>
          <p:cNvPicPr>
            <a:picLocks noChangeAspect="1" noChangeArrowheads="1"/>
          </p:cNvPicPr>
          <p:nvPr/>
        </p:nvPicPr>
        <p:blipFill>
          <a:blip r:embed="rId4" cstate="print"/>
          <a:srcRect/>
          <a:stretch>
            <a:fillRect/>
          </a:stretch>
        </p:blipFill>
        <p:spPr bwMode="auto">
          <a:xfrm>
            <a:off x="2224088" y="4095973"/>
            <a:ext cx="144462" cy="131763"/>
          </a:xfrm>
          <a:prstGeom prst="rect">
            <a:avLst/>
          </a:prstGeom>
          <a:noFill/>
          <a:ln w="9525">
            <a:noFill/>
            <a:miter lim="800000"/>
            <a:headEnd/>
            <a:tailEnd/>
          </a:ln>
        </p:spPr>
      </p:pic>
      <p:pic>
        <p:nvPicPr>
          <p:cNvPr id="22629" name="Picture 149"/>
          <p:cNvPicPr>
            <a:picLocks noChangeAspect="1" noChangeArrowheads="1"/>
          </p:cNvPicPr>
          <p:nvPr/>
        </p:nvPicPr>
        <p:blipFill>
          <a:blip r:embed="rId4" cstate="print"/>
          <a:srcRect/>
          <a:stretch>
            <a:fillRect/>
          </a:stretch>
        </p:blipFill>
        <p:spPr bwMode="auto">
          <a:xfrm>
            <a:off x="2224088" y="4311873"/>
            <a:ext cx="144462" cy="131763"/>
          </a:xfrm>
          <a:prstGeom prst="rect">
            <a:avLst/>
          </a:prstGeom>
          <a:noFill/>
          <a:ln w="9525">
            <a:noFill/>
            <a:miter lim="800000"/>
            <a:headEnd/>
            <a:tailEnd/>
          </a:ln>
        </p:spPr>
      </p:pic>
      <p:pic>
        <p:nvPicPr>
          <p:cNvPr id="22630" name="Picture 150"/>
          <p:cNvPicPr>
            <a:picLocks noChangeAspect="1" noChangeArrowheads="1"/>
          </p:cNvPicPr>
          <p:nvPr/>
        </p:nvPicPr>
        <p:blipFill>
          <a:blip r:embed="rId4" cstate="print"/>
          <a:srcRect/>
          <a:stretch>
            <a:fillRect/>
          </a:stretch>
        </p:blipFill>
        <p:spPr bwMode="auto">
          <a:xfrm>
            <a:off x="2224088" y="4527773"/>
            <a:ext cx="144462" cy="131763"/>
          </a:xfrm>
          <a:prstGeom prst="rect">
            <a:avLst/>
          </a:prstGeom>
          <a:noFill/>
          <a:ln w="9525">
            <a:noFill/>
            <a:miter lim="800000"/>
            <a:headEnd/>
            <a:tailEnd/>
          </a:ln>
        </p:spPr>
      </p:pic>
      <p:pic>
        <p:nvPicPr>
          <p:cNvPr id="22631" name="Picture 151"/>
          <p:cNvPicPr>
            <a:picLocks noChangeAspect="1" noChangeArrowheads="1"/>
          </p:cNvPicPr>
          <p:nvPr/>
        </p:nvPicPr>
        <p:blipFill>
          <a:blip r:embed="rId4" cstate="print"/>
          <a:srcRect/>
          <a:stretch>
            <a:fillRect/>
          </a:stretch>
        </p:blipFill>
        <p:spPr bwMode="auto">
          <a:xfrm>
            <a:off x="2439988" y="3435573"/>
            <a:ext cx="144462" cy="131763"/>
          </a:xfrm>
          <a:prstGeom prst="rect">
            <a:avLst/>
          </a:prstGeom>
          <a:noFill/>
          <a:ln w="9525">
            <a:noFill/>
            <a:miter lim="800000"/>
            <a:headEnd/>
            <a:tailEnd/>
          </a:ln>
        </p:spPr>
      </p:pic>
      <p:pic>
        <p:nvPicPr>
          <p:cNvPr id="22632" name="Picture 152"/>
          <p:cNvPicPr>
            <a:picLocks noChangeAspect="1" noChangeArrowheads="1"/>
          </p:cNvPicPr>
          <p:nvPr/>
        </p:nvPicPr>
        <p:blipFill>
          <a:blip r:embed="rId4" cstate="print"/>
          <a:srcRect/>
          <a:stretch>
            <a:fillRect/>
          </a:stretch>
        </p:blipFill>
        <p:spPr bwMode="auto">
          <a:xfrm>
            <a:off x="2439988" y="3651473"/>
            <a:ext cx="144462" cy="131763"/>
          </a:xfrm>
          <a:prstGeom prst="rect">
            <a:avLst/>
          </a:prstGeom>
          <a:noFill/>
          <a:ln w="9525">
            <a:noFill/>
            <a:miter lim="800000"/>
            <a:headEnd/>
            <a:tailEnd/>
          </a:ln>
        </p:spPr>
      </p:pic>
      <p:pic>
        <p:nvPicPr>
          <p:cNvPr id="22633" name="Picture 153"/>
          <p:cNvPicPr>
            <a:picLocks noChangeAspect="1" noChangeArrowheads="1"/>
          </p:cNvPicPr>
          <p:nvPr/>
        </p:nvPicPr>
        <p:blipFill>
          <a:blip r:embed="rId4" cstate="print"/>
          <a:srcRect/>
          <a:stretch>
            <a:fillRect/>
          </a:stretch>
        </p:blipFill>
        <p:spPr bwMode="auto">
          <a:xfrm>
            <a:off x="2439988" y="3880073"/>
            <a:ext cx="144462" cy="131763"/>
          </a:xfrm>
          <a:prstGeom prst="rect">
            <a:avLst/>
          </a:prstGeom>
          <a:noFill/>
          <a:ln w="9525">
            <a:noFill/>
            <a:miter lim="800000"/>
            <a:headEnd/>
            <a:tailEnd/>
          </a:ln>
        </p:spPr>
      </p:pic>
      <p:pic>
        <p:nvPicPr>
          <p:cNvPr id="22634" name="Picture 154"/>
          <p:cNvPicPr>
            <a:picLocks noChangeAspect="1" noChangeArrowheads="1"/>
          </p:cNvPicPr>
          <p:nvPr/>
        </p:nvPicPr>
        <p:blipFill>
          <a:blip r:embed="rId4" cstate="print"/>
          <a:srcRect/>
          <a:stretch>
            <a:fillRect/>
          </a:stretch>
        </p:blipFill>
        <p:spPr bwMode="auto">
          <a:xfrm>
            <a:off x="2439988" y="4095973"/>
            <a:ext cx="144462" cy="131763"/>
          </a:xfrm>
          <a:prstGeom prst="rect">
            <a:avLst/>
          </a:prstGeom>
          <a:noFill/>
          <a:ln w="9525">
            <a:noFill/>
            <a:miter lim="800000"/>
            <a:headEnd/>
            <a:tailEnd/>
          </a:ln>
        </p:spPr>
      </p:pic>
      <p:pic>
        <p:nvPicPr>
          <p:cNvPr id="22635" name="Picture 155"/>
          <p:cNvPicPr>
            <a:picLocks noChangeAspect="1" noChangeArrowheads="1"/>
          </p:cNvPicPr>
          <p:nvPr/>
        </p:nvPicPr>
        <p:blipFill>
          <a:blip r:embed="rId4" cstate="print"/>
          <a:srcRect/>
          <a:stretch>
            <a:fillRect/>
          </a:stretch>
        </p:blipFill>
        <p:spPr bwMode="auto">
          <a:xfrm>
            <a:off x="2439988" y="4311873"/>
            <a:ext cx="144462" cy="131763"/>
          </a:xfrm>
          <a:prstGeom prst="rect">
            <a:avLst/>
          </a:prstGeom>
          <a:noFill/>
          <a:ln w="9525">
            <a:noFill/>
            <a:miter lim="800000"/>
            <a:headEnd/>
            <a:tailEnd/>
          </a:ln>
        </p:spPr>
      </p:pic>
      <p:pic>
        <p:nvPicPr>
          <p:cNvPr id="22636" name="Picture 156"/>
          <p:cNvPicPr>
            <a:picLocks noChangeAspect="1" noChangeArrowheads="1"/>
          </p:cNvPicPr>
          <p:nvPr/>
        </p:nvPicPr>
        <p:blipFill>
          <a:blip r:embed="rId4" cstate="print"/>
          <a:srcRect/>
          <a:stretch>
            <a:fillRect/>
          </a:stretch>
        </p:blipFill>
        <p:spPr bwMode="auto">
          <a:xfrm>
            <a:off x="2439988" y="4527773"/>
            <a:ext cx="144462" cy="131763"/>
          </a:xfrm>
          <a:prstGeom prst="rect">
            <a:avLst/>
          </a:prstGeom>
          <a:noFill/>
          <a:ln w="9525">
            <a:noFill/>
            <a:miter lim="800000"/>
            <a:headEnd/>
            <a:tailEnd/>
          </a:ln>
        </p:spPr>
      </p:pic>
      <p:pic>
        <p:nvPicPr>
          <p:cNvPr id="22637" name="Picture 157"/>
          <p:cNvPicPr>
            <a:picLocks noChangeAspect="1" noChangeArrowheads="1"/>
          </p:cNvPicPr>
          <p:nvPr/>
        </p:nvPicPr>
        <p:blipFill>
          <a:blip r:embed="rId4" cstate="print"/>
          <a:srcRect/>
          <a:stretch>
            <a:fillRect/>
          </a:stretch>
        </p:blipFill>
        <p:spPr bwMode="auto">
          <a:xfrm>
            <a:off x="2655888" y="3426048"/>
            <a:ext cx="144462" cy="131763"/>
          </a:xfrm>
          <a:prstGeom prst="rect">
            <a:avLst/>
          </a:prstGeom>
          <a:noFill/>
          <a:ln w="9525">
            <a:noFill/>
            <a:miter lim="800000"/>
            <a:headEnd/>
            <a:tailEnd/>
          </a:ln>
        </p:spPr>
      </p:pic>
      <p:pic>
        <p:nvPicPr>
          <p:cNvPr id="22638" name="Picture 158"/>
          <p:cNvPicPr>
            <a:picLocks noChangeAspect="1" noChangeArrowheads="1"/>
          </p:cNvPicPr>
          <p:nvPr/>
        </p:nvPicPr>
        <p:blipFill>
          <a:blip r:embed="rId4" cstate="print"/>
          <a:srcRect/>
          <a:stretch>
            <a:fillRect/>
          </a:stretch>
        </p:blipFill>
        <p:spPr bwMode="auto">
          <a:xfrm>
            <a:off x="2655888" y="3641948"/>
            <a:ext cx="144462" cy="131763"/>
          </a:xfrm>
          <a:prstGeom prst="rect">
            <a:avLst/>
          </a:prstGeom>
          <a:noFill/>
          <a:ln w="9525">
            <a:noFill/>
            <a:miter lim="800000"/>
            <a:headEnd/>
            <a:tailEnd/>
          </a:ln>
        </p:spPr>
      </p:pic>
      <p:pic>
        <p:nvPicPr>
          <p:cNvPr id="22639" name="Picture 159"/>
          <p:cNvPicPr>
            <a:picLocks noChangeAspect="1" noChangeArrowheads="1"/>
          </p:cNvPicPr>
          <p:nvPr/>
        </p:nvPicPr>
        <p:blipFill>
          <a:blip r:embed="rId4" cstate="print"/>
          <a:srcRect/>
          <a:stretch>
            <a:fillRect/>
          </a:stretch>
        </p:blipFill>
        <p:spPr bwMode="auto">
          <a:xfrm>
            <a:off x="2655888" y="3870548"/>
            <a:ext cx="144462" cy="131763"/>
          </a:xfrm>
          <a:prstGeom prst="rect">
            <a:avLst/>
          </a:prstGeom>
          <a:noFill/>
          <a:ln w="9525">
            <a:noFill/>
            <a:miter lim="800000"/>
            <a:headEnd/>
            <a:tailEnd/>
          </a:ln>
        </p:spPr>
      </p:pic>
      <p:pic>
        <p:nvPicPr>
          <p:cNvPr id="22640" name="Picture 160"/>
          <p:cNvPicPr>
            <a:picLocks noChangeAspect="1" noChangeArrowheads="1"/>
          </p:cNvPicPr>
          <p:nvPr/>
        </p:nvPicPr>
        <p:blipFill>
          <a:blip r:embed="rId4" cstate="print"/>
          <a:srcRect/>
          <a:stretch>
            <a:fillRect/>
          </a:stretch>
        </p:blipFill>
        <p:spPr bwMode="auto">
          <a:xfrm>
            <a:off x="2655888" y="4086448"/>
            <a:ext cx="144462" cy="131763"/>
          </a:xfrm>
          <a:prstGeom prst="rect">
            <a:avLst/>
          </a:prstGeom>
          <a:noFill/>
          <a:ln w="9525">
            <a:noFill/>
            <a:miter lim="800000"/>
            <a:headEnd/>
            <a:tailEnd/>
          </a:ln>
        </p:spPr>
      </p:pic>
      <p:pic>
        <p:nvPicPr>
          <p:cNvPr id="22641" name="Picture 161"/>
          <p:cNvPicPr>
            <a:picLocks noChangeAspect="1" noChangeArrowheads="1"/>
          </p:cNvPicPr>
          <p:nvPr/>
        </p:nvPicPr>
        <p:blipFill>
          <a:blip r:embed="rId4" cstate="print"/>
          <a:srcRect/>
          <a:stretch>
            <a:fillRect/>
          </a:stretch>
        </p:blipFill>
        <p:spPr bwMode="auto">
          <a:xfrm>
            <a:off x="2655888" y="4302348"/>
            <a:ext cx="144462" cy="131763"/>
          </a:xfrm>
          <a:prstGeom prst="rect">
            <a:avLst/>
          </a:prstGeom>
          <a:noFill/>
          <a:ln w="9525">
            <a:noFill/>
            <a:miter lim="800000"/>
            <a:headEnd/>
            <a:tailEnd/>
          </a:ln>
        </p:spPr>
      </p:pic>
      <p:pic>
        <p:nvPicPr>
          <p:cNvPr id="22642" name="Picture 162"/>
          <p:cNvPicPr>
            <a:picLocks noChangeAspect="1" noChangeArrowheads="1"/>
          </p:cNvPicPr>
          <p:nvPr/>
        </p:nvPicPr>
        <p:blipFill>
          <a:blip r:embed="rId4" cstate="print"/>
          <a:srcRect/>
          <a:stretch>
            <a:fillRect/>
          </a:stretch>
        </p:blipFill>
        <p:spPr bwMode="auto">
          <a:xfrm>
            <a:off x="2655888" y="4518248"/>
            <a:ext cx="144462" cy="131763"/>
          </a:xfrm>
          <a:prstGeom prst="rect">
            <a:avLst/>
          </a:prstGeom>
          <a:noFill/>
          <a:ln w="9525">
            <a:noFill/>
            <a:miter lim="800000"/>
            <a:headEnd/>
            <a:tailEnd/>
          </a:ln>
        </p:spPr>
      </p:pic>
      <p:pic>
        <p:nvPicPr>
          <p:cNvPr id="22643" name="Picture 163"/>
          <p:cNvPicPr>
            <a:picLocks noChangeAspect="1" noChangeArrowheads="1"/>
          </p:cNvPicPr>
          <p:nvPr/>
        </p:nvPicPr>
        <p:blipFill>
          <a:blip r:embed="rId4" cstate="print"/>
          <a:srcRect/>
          <a:stretch>
            <a:fillRect/>
          </a:stretch>
        </p:blipFill>
        <p:spPr bwMode="auto">
          <a:xfrm>
            <a:off x="2871788" y="3435573"/>
            <a:ext cx="144462" cy="131763"/>
          </a:xfrm>
          <a:prstGeom prst="rect">
            <a:avLst/>
          </a:prstGeom>
          <a:noFill/>
          <a:ln w="9525">
            <a:noFill/>
            <a:miter lim="800000"/>
            <a:headEnd/>
            <a:tailEnd/>
          </a:ln>
        </p:spPr>
      </p:pic>
      <p:pic>
        <p:nvPicPr>
          <p:cNvPr id="22644" name="Picture 164"/>
          <p:cNvPicPr>
            <a:picLocks noChangeAspect="1" noChangeArrowheads="1"/>
          </p:cNvPicPr>
          <p:nvPr/>
        </p:nvPicPr>
        <p:blipFill>
          <a:blip r:embed="rId4" cstate="print"/>
          <a:srcRect/>
          <a:stretch>
            <a:fillRect/>
          </a:stretch>
        </p:blipFill>
        <p:spPr bwMode="auto">
          <a:xfrm>
            <a:off x="2871788" y="3651473"/>
            <a:ext cx="144462" cy="131763"/>
          </a:xfrm>
          <a:prstGeom prst="rect">
            <a:avLst/>
          </a:prstGeom>
          <a:noFill/>
          <a:ln w="9525">
            <a:noFill/>
            <a:miter lim="800000"/>
            <a:headEnd/>
            <a:tailEnd/>
          </a:ln>
        </p:spPr>
      </p:pic>
      <p:pic>
        <p:nvPicPr>
          <p:cNvPr id="22645" name="Picture 165"/>
          <p:cNvPicPr>
            <a:picLocks noChangeAspect="1" noChangeArrowheads="1"/>
          </p:cNvPicPr>
          <p:nvPr/>
        </p:nvPicPr>
        <p:blipFill>
          <a:blip r:embed="rId4" cstate="print"/>
          <a:srcRect/>
          <a:stretch>
            <a:fillRect/>
          </a:stretch>
        </p:blipFill>
        <p:spPr bwMode="auto">
          <a:xfrm>
            <a:off x="2871788" y="3880073"/>
            <a:ext cx="144462" cy="131763"/>
          </a:xfrm>
          <a:prstGeom prst="rect">
            <a:avLst/>
          </a:prstGeom>
          <a:noFill/>
          <a:ln w="9525">
            <a:noFill/>
            <a:miter lim="800000"/>
            <a:headEnd/>
            <a:tailEnd/>
          </a:ln>
        </p:spPr>
      </p:pic>
      <p:pic>
        <p:nvPicPr>
          <p:cNvPr id="22646" name="Picture 166"/>
          <p:cNvPicPr>
            <a:picLocks noChangeAspect="1" noChangeArrowheads="1"/>
          </p:cNvPicPr>
          <p:nvPr/>
        </p:nvPicPr>
        <p:blipFill>
          <a:blip r:embed="rId4" cstate="print"/>
          <a:srcRect/>
          <a:stretch>
            <a:fillRect/>
          </a:stretch>
        </p:blipFill>
        <p:spPr bwMode="auto">
          <a:xfrm>
            <a:off x="2871788" y="4095973"/>
            <a:ext cx="144462" cy="131763"/>
          </a:xfrm>
          <a:prstGeom prst="rect">
            <a:avLst/>
          </a:prstGeom>
          <a:noFill/>
          <a:ln w="9525">
            <a:noFill/>
            <a:miter lim="800000"/>
            <a:headEnd/>
            <a:tailEnd/>
          </a:ln>
        </p:spPr>
      </p:pic>
      <p:pic>
        <p:nvPicPr>
          <p:cNvPr id="22647" name="Picture 167"/>
          <p:cNvPicPr>
            <a:picLocks noChangeAspect="1" noChangeArrowheads="1"/>
          </p:cNvPicPr>
          <p:nvPr/>
        </p:nvPicPr>
        <p:blipFill>
          <a:blip r:embed="rId4" cstate="print"/>
          <a:srcRect/>
          <a:stretch>
            <a:fillRect/>
          </a:stretch>
        </p:blipFill>
        <p:spPr bwMode="auto">
          <a:xfrm>
            <a:off x="2871788" y="4311873"/>
            <a:ext cx="144462" cy="131763"/>
          </a:xfrm>
          <a:prstGeom prst="rect">
            <a:avLst/>
          </a:prstGeom>
          <a:noFill/>
          <a:ln w="9525">
            <a:noFill/>
            <a:miter lim="800000"/>
            <a:headEnd/>
            <a:tailEnd/>
          </a:ln>
        </p:spPr>
      </p:pic>
      <p:pic>
        <p:nvPicPr>
          <p:cNvPr id="22648" name="Picture 168"/>
          <p:cNvPicPr>
            <a:picLocks noChangeAspect="1" noChangeArrowheads="1"/>
          </p:cNvPicPr>
          <p:nvPr/>
        </p:nvPicPr>
        <p:blipFill>
          <a:blip r:embed="rId4" cstate="print"/>
          <a:srcRect/>
          <a:stretch>
            <a:fillRect/>
          </a:stretch>
        </p:blipFill>
        <p:spPr bwMode="auto">
          <a:xfrm>
            <a:off x="2871788" y="4527773"/>
            <a:ext cx="144462" cy="131763"/>
          </a:xfrm>
          <a:prstGeom prst="rect">
            <a:avLst/>
          </a:prstGeom>
          <a:noFill/>
          <a:ln w="9525">
            <a:noFill/>
            <a:miter lim="800000"/>
            <a:headEnd/>
            <a:tailEnd/>
          </a:ln>
        </p:spPr>
      </p:pic>
      <p:pic>
        <p:nvPicPr>
          <p:cNvPr id="22649" name="Picture 169"/>
          <p:cNvPicPr>
            <a:picLocks noChangeAspect="1" noChangeArrowheads="1"/>
          </p:cNvPicPr>
          <p:nvPr/>
        </p:nvPicPr>
        <p:blipFill>
          <a:blip r:embed="rId4" cstate="print"/>
          <a:srcRect/>
          <a:stretch>
            <a:fillRect/>
          </a:stretch>
        </p:blipFill>
        <p:spPr bwMode="auto">
          <a:xfrm>
            <a:off x="3087688" y="3435573"/>
            <a:ext cx="144462" cy="131763"/>
          </a:xfrm>
          <a:prstGeom prst="rect">
            <a:avLst/>
          </a:prstGeom>
          <a:noFill/>
          <a:ln w="9525">
            <a:noFill/>
            <a:miter lim="800000"/>
            <a:headEnd/>
            <a:tailEnd/>
          </a:ln>
        </p:spPr>
      </p:pic>
      <p:pic>
        <p:nvPicPr>
          <p:cNvPr id="22650" name="Picture 170"/>
          <p:cNvPicPr>
            <a:picLocks noChangeAspect="1" noChangeArrowheads="1"/>
          </p:cNvPicPr>
          <p:nvPr/>
        </p:nvPicPr>
        <p:blipFill>
          <a:blip r:embed="rId4" cstate="print"/>
          <a:srcRect/>
          <a:stretch>
            <a:fillRect/>
          </a:stretch>
        </p:blipFill>
        <p:spPr bwMode="auto">
          <a:xfrm>
            <a:off x="3087688" y="3651473"/>
            <a:ext cx="144462" cy="131763"/>
          </a:xfrm>
          <a:prstGeom prst="rect">
            <a:avLst/>
          </a:prstGeom>
          <a:noFill/>
          <a:ln w="9525">
            <a:noFill/>
            <a:miter lim="800000"/>
            <a:headEnd/>
            <a:tailEnd/>
          </a:ln>
        </p:spPr>
      </p:pic>
      <p:pic>
        <p:nvPicPr>
          <p:cNvPr id="22651" name="Picture 171"/>
          <p:cNvPicPr>
            <a:picLocks noChangeAspect="1" noChangeArrowheads="1"/>
          </p:cNvPicPr>
          <p:nvPr/>
        </p:nvPicPr>
        <p:blipFill>
          <a:blip r:embed="rId4" cstate="print"/>
          <a:srcRect/>
          <a:stretch>
            <a:fillRect/>
          </a:stretch>
        </p:blipFill>
        <p:spPr bwMode="auto">
          <a:xfrm>
            <a:off x="3087688" y="3880073"/>
            <a:ext cx="144462" cy="131763"/>
          </a:xfrm>
          <a:prstGeom prst="rect">
            <a:avLst/>
          </a:prstGeom>
          <a:noFill/>
          <a:ln w="9525">
            <a:noFill/>
            <a:miter lim="800000"/>
            <a:headEnd/>
            <a:tailEnd/>
          </a:ln>
        </p:spPr>
      </p:pic>
      <p:pic>
        <p:nvPicPr>
          <p:cNvPr id="22652" name="Picture 172"/>
          <p:cNvPicPr>
            <a:picLocks noChangeAspect="1" noChangeArrowheads="1"/>
          </p:cNvPicPr>
          <p:nvPr/>
        </p:nvPicPr>
        <p:blipFill>
          <a:blip r:embed="rId4" cstate="print"/>
          <a:srcRect/>
          <a:stretch>
            <a:fillRect/>
          </a:stretch>
        </p:blipFill>
        <p:spPr bwMode="auto">
          <a:xfrm>
            <a:off x="3087688" y="4095973"/>
            <a:ext cx="144462" cy="131763"/>
          </a:xfrm>
          <a:prstGeom prst="rect">
            <a:avLst/>
          </a:prstGeom>
          <a:noFill/>
          <a:ln w="9525">
            <a:noFill/>
            <a:miter lim="800000"/>
            <a:headEnd/>
            <a:tailEnd/>
          </a:ln>
        </p:spPr>
      </p:pic>
      <p:pic>
        <p:nvPicPr>
          <p:cNvPr id="22653" name="Picture 173"/>
          <p:cNvPicPr>
            <a:picLocks noChangeAspect="1" noChangeArrowheads="1"/>
          </p:cNvPicPr>
          <p:nvPr/>
        </p:nvPicPr>
        <p:blipFill>
          <a:blip r:embed="rId4" cstate="print"/>
          <a:srcRect/>
          <a:stretch>
            <a:fillRect/>
          </a:stretch>
        </p:blipFill>
        <p:spPr bwMode="auto">
          <a:xfrm>
            <a:off x="3087688" y="4311873"/>
            <a:ext cx="144462" cy="131763"/>
          </a:xfrm>
          <a:prstGeom prst="rect">
            <a:avLst/>
          </a:prstGeom>
          <a:noFill/>
          <a:ln w="9525">
            <a:noFill/>
            <a:miter lim="800000"/>
            <a:headEnd/>
            <a:tailEnd/>
          </a:ln>
        </p:spPr>
      </p:pic>
      <p:pic>
        <p:nvPicPr>
          <p:cNvPr id="22654" name="Picture 174"/>
          <p:cNvPicPr>
            <a:picLocks noChangeAspect="1" noChangeArrowheads="1"/>
          </p:cNvPicPr>
          <p:nvPr/>
        </p:nvPicPr>
        <p:blipFill>
          <a:blip r:embed="rId4" cstate="print"/>
          <a:srcRect/>
          <a:stretch>
            <a:fillRect/>
          </a:stretch>
        </p:blipFill>
        <p:spPr bwMode="auto">
          <a:xfrm>
            <a:off x="3087688" y="4527773"/>
            <a:ext cx="144462" cy="131763"/>
          </a:xfrm>
          <a:prstGeom prst="rect">
            <a:avLst/>
          </a:prstGeom>
          <a:noFill/>
          <a:ln w="9525">
            <a:noFill/>
            <a:miter lim="800000"/>
            <a:headEnd/>
            <a:tailEnd/>
          </a:ln>
        </p:spPr>
      </p:pic>
      <p:pic>
        <p:nvPicPr>
          <p:cNvPr id="22655" name="Picture 175"/>
          <p:cNvPicPr>
            <a:picLocks noChangeAspect="1" noChangeArrowheads="1"/>
          </p:cNvPicPr>
          <p:nvPr/>
        </p:nvPicPr>
        <p:blipFill>
          <a:blip r:embed="rId4" cstate="print"/>
          <a:srcRect/>
          <a:stretch>
            <a:fillRect/>
          </a:stretch>
        </p:blipFill>
        <p:spPr bwMode="auto">
          <a:xfrm>
            <a:off x="3303588" y="3435573"/>
            <a:ext cx="144462" cy="131763"/>
          </a:xfrm>
          <a:prstGeom prst="rect">
            <a:avLst/>
          </a:prstGeom>
          <a:noFill/>
          <a:ln w="9525">
            <a:noFill/>
            <a:miter lim="800000"/>
            <a:headEnd/>
            <a:tailEnd/>
          </a:ln>
        </p:spPr>
      </p:pic>
      <p:pic>
        <p:nvPicPr>
          <p:cNvPr id="22656" name="Picture 176"/>
          <p:cNvPicPr>
            <a:picLocks noChangeAspect="1" noChangeArrowheads="1"/>
          </p:cNvPicPr>
          <p:nvPr/>
        </p:nvPicPr>
        <p:blipFill>
          <a:blip r:embed="rId4" cstate="print"/>
          <a:srcRect/>
          <a:stretch>
            <a:fillRect/>
          </a:stretch>
        </p:blipFill>
        <p:spPr bwMode="auto">
          <a:xfrm>
            <a:off x="3303588" y="3651473"/>
            <a:ext cx="144462" cy="131763"/>
          </a:xfrm>
          <a:prstGeom prst="rect">
            <a:avLst/>
          </a:prstGeom>
          <a:noFill/>
          <a:ln w="9525">
            <a:noFill/>
            <a:miter lim="800000"/>
            <a:headEnd/>
            <a:tailEnd/>
          </a:ln>
        </p:spPr>
      </p:pic>
      <p:pic>
        <p:nvPicPr>
          <p:cNvPr id="22657" name="Picture 177"/>
          <p:cNvPicPr>
            <a:picLocks noChangeAspect="1" noChangeArrowheads="1"/>
          </p:cNvPicPr>
          <p:nvPr/>
        </p:nvPicPr>
        <p:blipFill>
          <a:blip r:embed="rId4" cstate="print"/>
          <a:srcRect/>
          <a:stretch>
            <a:fillRect/>
          </a:stretch>
        </p:blipFill>
        <p:spPr bwMode="auto">
          <a:xfrm>
            <a:off x="3303588" y="3880073"/>
            <a:ext cx="144462" cy="131763"/>
          </a:xfrm>
          <a:prstGeom prst="rect">
            <a:avLst/>
          </a:prstGeom>
          <a:noFill/>
          <a:ln w="9525">
            <a:noFill/>
            <a:miter lim="800000"/>
            <a:headEnd/>
            <a:tailEnd/>
          </a:ln>
        </p:spPr>
      </p:pic>
      <p:pic>
        <p:nvPicPr>
          <p:cNvPr id="22658" name="Picture 178"/>
          <p:cNvPicPr>
            <a:picLocks noChangeAspect="1" noChangeArrowheads="1"/>
          </p:cNvPicPr>
          <p:nvPr/>
        </p:nvPicPr>
        <p:blipFill>
          <a:blip r:embed="rId4" cstate="print"/>
          <a:srcRect/>
          <a:stretch>
            <a:fillRect/>
          </a:stretch>
        </p:blipFill>
        <p:spPr bwMode="auto">
          <a:xfrm>
            <a:off x="3303588" y="4095973"/>
            <a:ext cx="144462" cy="131763"/>
          </a:xfrm>
          <a:prstGeom prst="rect">
            <a:avLst/>
          </a:prstGeom>
          <a:noFill/>
          <a:ln w="9525">
            <a:noFill/>
            <a:miter lim="800000"/>
            <a:headEnd/>
            <a:tailEnd/>
          </a:ln>
        </p:spPr>
      </p:pic>
      <p:pic>
        <p:nvPicPr>
          <p:cNvPr id="22659" name="Picture 179"/>
          <p:cNvPicPr>
            <a:picLocks noChangeAspect="1" noChangeArrowheads="1"/>
          </p:cNvPicPr>
          <p:nvPr/>
        </p:nvPicPr>
        <p:blipFill>
          <a:blip r:embed="rId4" cstate="print"/>
          <a:srcRect/>
          <a:stretch>
            <a:fillRect/>
          </a:stretch>
        </p:blipFill>
        <p:spPr bwMode="auto">
          <a:xfrm>
            <a:off x="3303588" y="4311873"/>
            <a:ext cx="144462" cy="131763"/>
          </a:xfrm>
          <a:prstGeom prst="rect">
            <a:avLst/>
          </a:prstGeom>
          <a:noFill/>
          <a:ln w="9525">
            <a:noFill/>
            <a:miter lim="800000"/>
            <a:headEnd/>
            <a:tailEnd/>
          </a:ln>
        </p:spPr>
      </p:pic>
      <p:pic>
        <p:nvPicPr>
          <p:cNvPr id="22660" name="Picture 180"/>
          <p:cNvPicPr>
            <a:picLocks noChangeAspect="1" noChangeArrowheads="1"/>
          </p:cNvPicPr>
          <p:nvPr/>
        </p:nvPicPr>
        <p:blipFill>
          <a:blip r:embed="rId4" cstate="print"/>
          <a:srcRect/>
          <a:stretch>
            <a:fillRect/>
          </a:stretch>
        </p:blipFill>
        <p:spPr bwMode="auto">
          <a:xfrm>
            <a:off x="3303588" y="4527773"/>
            <a:ext cx="144462" cy="131763"/>
          </a:xfrm>
          <a:prstGeom prst="rect">
            <a:avLst/>
          </a:prstGeom>
          <a:noFill/>
          <a:ln w="9525">
            <a:noFill/>
            <a:miter lim="800000"/>
            <a:headEnd/>
            <a:tailEnd/>
          </a:ln>
        </p:spPr>
      </p:pic>
      <p:pic>
        <p:nvPicPr>
          <p:cNvPr id="22661" name="Picture 181"/>
          <p:cNvPicPr>
            <a:picLocks noChangeAspect="1" noChangeArrowheads="1"/>
          </p:cNvPicPr>
          <p:nvPr/>
        </p:nvPicPr>
        <p:blipFill>
          <a:blip r:embed="rId4" cstate="print"/>
          <a:srcRect/>
          <a:stretch>
            <a:fillRect/>
          </a:stretch>
        </p:blipFill>
        <p:spPr bwMode="auto">
          <a:xfrm>
            <a:off x="3505200" y="3435573"/>
            <a:ext cx="144463" cy="131763"/>
          </a:xfrm>
          <a:prstGeom prst="rect">
            <a:avLst/>
          </a:prstGeom>
          <a:noFill/>
          <a:ln w="9525">
            <a:noFill/>
            <a:miter lim="800000"/>
            <a:headEnd/>
            <a:tailEnd/>
          </a:ln>
        </p:spPr>
      </p:pic>
      <p:pic>
        <p:nvPicPr>
          <p:cNvPr id="22662" name="Picture 182"/>
          <p:cNvPicPr>
            <a:picLocks noChangeAspect="1" noChangeArrowheads="1"/>
          </p:cNvPicPr>
          <p:nvPr/>
        </p:nvPicPr>
        <p:blipFill>
          <a:blip r:embed="rId4" cstate="print"/>
          <a:srcRect/>
          <a:stretch>
            <a:fillRect/>
          </a:stretch>
        </p:blipFill>
        <p:spPr bwMode="auto">
          <a:xfrm>
            <a:off x="3505200" y="3651473"/>
            <a:ext cx="144463" cy="131763"/>
          </a:xfrm>
          <a:prstGeom prst="rect">
            <a:avLst/>
          </a:prstGeom>
          <a:noFill/>
          <a:ln w="9525">
            <a:noFill/>
            <a:miter lim="800000"/>
            <a:headEnd/>
            <a:tailEnd/>
          </a:ln>
        </p:spPr>
      </p:pic>
      <p:pic>
        <p:nvPicPr>
          <p:cNvPr id="22663" name="Picture 183"/>
          <p:cNvPicPr>
            <a:picLocks noChangeAspect="1" noChangeArrowheads="1"/>
          </p:cNvPicPr>
          <p:nvPr/>
        </p:nvPicPr>
        <p:blipFill>
          <a:blip r:embed="rId4" cstate="print"/>
          <a:srcRect/>
          <a:stretch>
            <a:fillRect/>
          </a:stretch>
        </p:blipFill>
        <p:spPr bwMode="auto">
          <a:xfrm>
            <a:off x="3505200" y="3880073"/>
            <a:ext cx="144463" cy="131763"/>
          </a:xfrm>
          <a:prstGeom prst="rect">
            <a:avLst/>
          </a:prstGeom>
          <a:noFill/>
          <a:ln w="9525">
            <a:noFill/>
            <a:miter lim="800000"/>
            <a:headEnd/>
            <a:tailEnd/>
          </a:ln>
        </p:spPr>
      </p:pic>
      <p:pic>
        <p:nvPicPr>
          <p:cNvPr id="22664" name="Picture 184"/>
          <p:cNvPicPr>
            <a:picLocks noChangeAspect="1" noChangeArrowheads="1"/>
          </p:cNvPicPr>
          <p:nvPr/>
        </p:nvPicPr>
        <p:blipFill>
          <a:blip r:embed="rId4" cstate="print"/>
          <a:srcRect/>
          <a:stretch>
            <a:fillRect/>
          </a:stretch>
        </p:blipFill>
        <p:spPr bwMode="auto">
          <a:xfrm>
            <a:off x="3505200" y="4095973"/>
            <a:ext cx="144463" cy="131763"/>
          </a:xfrm>
          <a:prstGeom prst="rect">
            <a:avLst/>
          </a:prstGeom>
          <a:noFill/>
          <a:ln w="9525">
            <a:noFill/>
            <a:miter lim="800000"/>
            <a:headEnd/>
            <a:tailEnd/>
          </a:ln>
        </p:spPr>
      </p:pic>
      <p:pic>
        <p:nvPicPr>
          <p:cNvPr id="22665" name="Picture 185"/>
          <p:cNvPicPr>
            <a:picLocks noChangeAspect="1" noChangeArrowheads="1"/>
          </p:cNvPicPr>
          <p:nvPr/>
        </p:nvPicPr>
        <p:blipFill>
          <a:blip r:embed="rId4" cstate="print"/>
          <a:srcRect/>
          <a:stretch>
            <a:fillRect/>
          </a:stretch>
        </p:blipFill>
        <p:spPr bwMode="auto">
          <a:xfrm>
            <a:off x="3505200" y="4311873"/>
            <a:ext cx="144463" cy="131763"/>
          </a:xfrm>
          <a:prstGeom prst="rect">
            <a:avLst/>
          </a:prstGeom>
          <a:noFill/>
          <a:ln w="9525">
            <a:noFill/>
            <a:miter lim="800000"/>
            <a:headEnd/>
            <a:tailEnd/>
          </a:ln>
        </p:spPr>
      </p:pic>
      <p:pic>
        <p:nvPicPr>
          <p:cNvPr id="22666" name="Picture 186"/>
          <p:cNvPicPr>
            <a:picLocks noChangeAspect="1" noChangeArrowheads="1"/>
          </p:cNvPicPr>
          <p:nvPr/>
        </p:nvPicPr>
        <p:blipFill>
          <a:blip r:embed="rId4" cstate="print"/>
          <a:srcRect/>
          <a:stretch>
            <a:fillRect/>
          </a:stretch>
        </p:blipFill>
        <p:spPr bwMode="auto">
          <a:xfrm>
            <a:off x="3505200" y="4527773"/>
            <a:ext cx="144463" cy="131763"/>
          </a:xfrm>
          <a:prstGeom prst="rect">
            <a:avLst/>
          </a:prstGeom>
          <a:noFill/>
          <a:ln w="9525">
            <a:noFill/>
            <a:miter lim="800000"/>
            <a:headEnd/>
            <a:tailEnd/>
          </a:ln>
        </p:spPr>
      </p:pic>
      <p:pic>
        <p:nvPicPr>
          <p:cNvPr id="22667" name="Picture 187"/>
          <p:cNvPicPr>
            <a:picLocks noChangeAspect="1" noChangeArrowheads="1"/>
          </p:cNvPicPr>
          <p:nvPr/>
        </p:nvPicPr>
        <p:blipFill>
          <a:blip r:embed="rId4" cstate="print"/>
          <a:srcRect/>
          <a:stretch>
            <a:fillRect/>
          </a:stretch>
        </p:blipFill>
        <p:spPr bwMode="auto">
          <a:xfrm>
            <a:off x="3721100" y="3435573"/>
            <a:ext cx="144463" cy="131763"/>
          </a:xfrm>
          <a:prstGeom prst="rect">
            <a:avLst/>
          </a:prstGeom>
          <a:noFill/>
          <a:ln w="9525">
            <a:noFill/>
            <a:miter lim="800000"/>
            <a:headEnd/>
            <a:tailEnd/>
          </a:ln>
        </p:spPr>
      </p:pic>
      <p:pic>
        <p:nvPicPr>
          <p:cNvPr id="22668" name="Picture 188"/>
          <p:cNvPicPr>
            <a:picLocks noChangeAspect="1" noChangeArrowheads="1"/>
          </p:cNvPicPr>
          <p:nvPr/>
        </p:nvPicPr>
        <p:blipFill>
          <a:blip r:embed="rId4" cstate="print"/>
          <a:srcRect/>
          <a:stretch>
            <a:fillRect/>
          </a:stretch>
        </p:blipFill>
        <p:spPr bwMode="auto">
          <a:xfrm>
            <a:off x="3721100" y="3651473"/>
            <a:ext cx="144463" cy="131763"/>
          </a:xfrm>
          <a:prstGeom prst="rect">
            <a:avLst/>
          </a:prstGeom>
          <a:noFill/>
          <a:ln w="9525">
            <a:noFill/>
            <a:miter lim="800000"/>
            <a:headEnd/>
            <a:tailEnd/>
          </a:ln>
        </p:spPr>
      </p:pic>
      <p:pic>
        <p:nvPicPr>
          <p:cNvPr id="22669" name="Picture 189"/>
          <p:cNvPicPr>
            <a:picLocks noChangeAspect="1" noChangeArrowheads="1"/>
          </p:cNvPicPr>
          <p:nvPr/>
        </p:nvPicPr>
        <p:blipFill>
          <a:blip r:embed="rId4" cstate="print"/>
          <a:srcRect/>
          <a:stretch>
            <a:fillRect/>
          </a:stretch>
        </p:blipFill>
        <p:spPr bwMode="auto">
          <a:xfrm>
            <a:off x="3721100" y="3880073"/>
            <a:ext cx="144463" cy="131763"/>
          </a:xfrm>
          <a:prstGeom prst="rect">
            <a:avLst/>
          </a:prstGeom>
          <a:noFill/>
          <a:ln w="9525">
            <a:noFill/>
            <a:miter lim="800000"/>
            <a:headEnd/>
            <a:tailEnd/>
          </a:ln>
        </p:spPr>
      </p:pic>
      <p:pic>
        <p:nvPicPr>
          <p:cNvPr id="22670" name="Picture 190"/>
          <p:cNvPicPr>
            <a:picLocks noChangeAspect="1" noChangeArrowheads="1"/>
          </p:cNvPicPr>
          <p:nvPr/>
        </p:nvPicPr>
        <p:blipFill>
          <a:blip r:embed="rId4" cstate="print"/>
          <a:srcRect/>
          <a:stretch>
            <a:fillRect/>
          </a:stretch>
        </p:blipFill>
        <p:spPr bwMode="auto">
          <a:xfrm>
            <a:off x="3721100" y="4095973"/>
            <a:ext cx="144463" cy="131763"/>
          </a:xfrm>
          <a:prstGeom prst="rect">
            <a:avLst/>
          </a:prstGeom>
          <a:noFill/>
          <a:ln w="9525">
            <a:noFill/>
            <a:miter lim="800000"/>
            <a:headEnd/>
            <a:tailEnd/>
          </a:ln>
        </p:spPr>
      </p:pic>
      <p:pic>
        <p:nvPicPr>
          <p:cNvPr id="22671" name="Picture 191"/>
          <p:cNvPicPr>
            <a:picLocks noChangeAspect="1" noChangeArrowheads="1"/>
          </p:cNvPicPr>
          <p:nvPr/>
        </p:nvPicPr>
        <p:blipFill>
          <a:blip r:embed="rId4" cstate="print"/>
          <a:srcRect/>
          <a:stretch>
            <a:fillRect/>
          </a:stretch>
        </p:blipFill>
        <p:spPr bwMode="auto">
          <a:xfrm>
            <a:off x="3721100" y="4311873"/>
            <a:ext cx="144463" cy="131763"/>
          </a:xfrm>
          <a:prstGeom prst="rect">
            <a:avLst/>
          </a:prstGeom>
          <a:noFill/>
          <a:ln w="9525">
            <a:noFill/>
            <a:miter lim="800000"/>
            <a:headEnd/>
            <a:tailEnd/>
          </a:ln>
        </p:spPr>
      </p:pic>
      <p:pic>
        <p:nvPicPr>
          <p:cNvPr id="22672" name="Picture 192"/>
          <p:cNvPicPr>
            <a:picLocks noChangeAspect="1" noChangeArrowheads="1"/>
          </p:cNvPicPr>
          <p:nvPr/>
        </p:nvPicPr>
        <p:blipFill>
          <a:blip r:embed="rId4" cstate="print"/>
          <a:srcRect/>
          <a:stretch>
            <a:fillRect/>
          </a:stretch>
        </p:blipFill>
        <p:spPr bwMode="auto">
          <a:xfrm>
            <a:off x="3721100" y="4527773"/>
            <a:ext cx="144463" cy="131763"/>
          </a:xfrm>
          <a:prstGeom prst="rect">
            <a:avLst/>
          </a:prstGeom>
          <a:noFill/>
          <a:ln w="9525">
            <a:noFill/>
            <a:miter lim="800000"/>
            <a:headEnd/>
            <a:tailEnd/>
          </a:ln>
        </p:spPr>
      </p:pic>
      <p:pic>
        <p:nvPicPr>
          <p:cNvPr id="22673" name="Picture 193"/>
          <p:cNvPicPr>
            <a:picLocks noChangeAspect="1" noChangeArrowheads="1"/>
          </p:cNvPicPr>
          <p:nvPr/>
        </p:nvPicPr>
        <p:blipFill>
          <a:blip r:embed="rId4" cstate="print"/>
          <a:srcRect/>
          <a:stretch>
            <a:fillRect/>
          </a:stretch>
        </p:blipFill>
        <p:spPr bwMode="auto">
          <a:xfrm>
            <a:off x="3937000" y="3426048"/>
            <a:ext cx="144463" cy="131763"/>
          </a:xfrm>
          <a:prstGeom prst="rect">
            <a:avLst/>
          </a:prstGeom>
          <a:noFill/>
          <a:ln w="9525">
            <a:noFill/>
            <a:miter lim="800000"/>
            <a:headEnd/>
            <a:tailEnd/>
          </a:ln>
        </p:spPr>
      </p:pic>
      <p:pic>
        <p:nvPicPr>
          <p:cNvPr id="22674" name="Picture 194"/>
          <p:cNvPicPr>
            <a:picLocks noChangeAspect="1" noChangeArrowheads="1"/>
          </p:cNvPicPr>
          <p:nvPr/>
        </p:nvPicPr>
        <p:blipFill>
          <a:blip r:embed="rId4" cstate="print"/>
          <a:srcRect/>
          <a:stretch>
            <a:fillRect/>
          </a:stretch>
        </p:blipFill>
        <p:spPr bwMode="auto">
          <a:xfrm>
            <a:off x="3937000" y="3641948"/>
            <a:ext cx="144463" cy="131763"/>
          </a:xfrm>
          <a:prstGeom prst="rect">
            <a:avLst/>
          </a:prstGeom>
          <a:noFill/>
          <a:ln w="9525">
            <a:noFill/>
            <a:miter lim="800000"/>
            <a:headEnd/>
            <a:tailEnd/>
          </a:ln>
        </p:spPr>
      </p:pic>
      <p:pic>
        <p:nvPicPr>
          <p:cNvPr id="22675" name="Picture 195"/>
          <p:cNvPicPr>
            <a:picLocks noChangeAspect="1" noChangeArrowheads="1"/>
          </p:cNvPicPr>
          <p:nvPr/>
        </p:nvPicPr>
        <p:blipFill>
          <a:blip r:embed="rId4" cstate="print"/>
          <a:srcRect/>
          <a:stretch>
            <a:fillRect/>
          </a:stretch>
        </p:blipFill>
        <p:spPr bwMode="auto">
          <a:xfrm>
            <a:off x="3937000" y="3870548"/>
            <a:ext cx="144463" cy="131763"/>
          </a:xfrm>
          <a:prstGeom prst="rect">
            <a:avLst/>
          </a:prstGeom>
          <a:noFill/>
          <a:ln w="9525">
            <a:noFill/>
            <a:miter lim="800000"/>
            <a:headEnd/>
            <a:tailEnd/>
          </a:ln>
        </p:spPr>
      </p:pic>
      <p:pic>
        <p:nvPicPr>
          <p:cNvPr id="22676" name="Picture 196"/>
          <p:cNvPicPr>
            <a:picLocks noChangeAspect="1" noChangeArrowheads="1"/>
          </p:cNvPicPr>
          <p:nvPr/>
        </p:nvPicPr>
        <p:blipFill>
          <a:blip r:embed="rId4" cstate="print"/>
          <a:srcRect/>
          <a:stretch>
            <a:fillRect/>
          </a:stretch>
        </p:blipFill>
        <p:spPr bwMode="auto">
          <a:xfrm>
            <a:off x="3937000" y="4086448"/>
            <a:ext cx="144463" cy="131763"/>
          </a:xfrm>
          <a:prstGeom prst="rect">
            <a:avLst/>
          </a:prstGeom>
          <a:noFill/>
          <a:ln w="9525">
            <a:noFill/>
            <a:miter lim="800000"/>
            <a:headEnd/>
            <a:tailEnd/>
          </a:ln>
        </p:spPr>
      </p:pic>
      <p:pic>
        <p:nvPicPr>
          <p:cNvPr id="22677" name="Picture 197"/>
          <p:cNvPicPr>
            <a:picLocks noChangeAspect="1" noChangeArrowheads="1"/>
          </p:cNvPicPr>
          <p:nvPr/>
        </p:nvPicPr>
        <p:blipFill>
          <a:blip r:embed="rId4" cstate="print"/>
          <a:srcRect/>
          <a:stretch>
            <a:fillRect/>
          </a:stretch>
        </p:blipFill>
        <p:spPr bwMode="auto">
          <a:xfrm>
            <a:off x="3937000" y="4302348"/>
            <a:ext cx="144463" cy="131763"/>
          </a:xfrm>
          <a:prstGeom prst="rect">
            <a:avLst/>
          </a:prstGeom>
          <a:noFill/>
          <a:ln w="9525">
            <a:noFill/>
            <a:miter lim="800000"/>
            <a:headEnd/>
            <a:tailEnd/>
          </a:ln>
        </p:spPr>
      </p:pic>
      <p:pic>
        <p:nvPicPr>
          <p:cNvPr id="22678" name="Picture 198"/>
          <p:cNvPicPr>
            <a:picLocks noChangeAspect="1" noChangeArrowheads="1"/>
          </p:cNvPicPr>
          <p:nvPr/>
        </p:nvPicPr>
        <p:blipFill>
          <a:blip r:embed="rId4" cstate="print"/>
          <a:srcRect/>
          <a:stretch>
            <a:fillRect/>
          </a:stretch>
        </p:blipFill>
        <p:spPr bwMode="auto">
          <a:xfrm>
            <a:off x="3937000" y="4518248"/>
            <a:ext cx="144463" cy="131763"/>
          </a:xfrm>
          <a:prstGeom prst="rect">
            <a:avLst/>
          </a:prstGeom>
          <a:noFill/>
          <a:ln w="9525">
            <a:noFill/>
            <a:miter lim="800000"/>
            <a:headEnd/>
            <a:tailEnd/>
          </a:ln>
        </p:spPr>
      </p:pic>
      <p:pic>
        <p:nvPicPr>
          <p:cNvPr id="22679" name="Picture 199"/>
          <p:cNvPicPr>
            <a:picLocks noChangeAspect="1" noChangeArrowheads="1"/>
          </p:cNvPicPr>
          <p:nvPr/>
        </p:nvPicPr>
        <p:blipFill>
          <a:blip r:embed="rId4" cstate="print"/>
          <a:srcRect/>
          <a:stretch>
            <a:fillRect/>
          </a:stretch>
        </p:blipFill>
        <p:spPr bwMode="auto">
          <a:xfrm>
            <a:off x="4152900" y="3435573"/>
            <a:ext cx="144463" cy="131763"/>
          </a:xfrm>
          <a:prstGeom prst="rect">
            <a:avLst/>
          </a:prstGeom>
          <a:noFill/>
          <a:ln w="9525">
            <a:noFill/>
            <a:miter lim="800000"/>
            <a:headEnd/>
            <a:tailEnd/>
          </a:ln>
        </p:spPr>
      </p:pic>
      <p:pic>
        <p:nvPicPr>
          <p:cNvPr id="22680" name="Picture 200"/>
          <p:cNvPicPr>
            <a:picLocks noChangeAspect="1" noChangeArrowheads="1"/>
          </p:cNvPicPr>
          <p:nvPr/>
        </p:nvPicPr>
        <p:blipFill>
          <a:blip r:embed="rId4" cstate="print"/>
          <a:srcRect/>
          <a:stretch>
            <a:fillRect/>
          </a:stretch>
        </p:blipFill>
        <p:spPr bwMode="auto">
          <a:xfrm>
            <a:off x="4152900" y="3651473"/>
            <a:ext cx="144463" cy="131763"/>
          </a:xfrm>
          <a:prstGeom prst="rect">
            <a:avLst/>
          </a:prstGeom>
          <a:noFill/>
          <a:ln w="9525">
            <a:noFill/>
            <a:miter lim="800000"/>
            <a:headEnd/>
            <a:tailEnd/>
          </a:ln>
        </p:spPr>
      </p:pic>
      <p:pic>
        <p:nvPicPr>
          <p:cNvPr id="22681" name="Picture 201"/>
          <p:cNvPicPr>
            <a:picLocks noChangeAspect="1" noChangeArrowheads="1"/>
          </p:cNvPicPr>
          <p:nvPr/>
        </p:nvPicPr>
        <p:blipFill>
          <a:blip r:embed="rId4" cstate="print"/>
          <a:srcRect/>
          <a:stretch>
            <a:fillRect/>
          </a:stretch>
        </p:blipFill>
        <p:spPr bwMode="auto">
          <a:xfrm>
            <a:off x="4152900" y="3880073"/>
            <a:ext cx="144463" cy="131763"/>
          </a:xfrm>
          <a:prstGeom prst="rect">
            <a:avLst/>
          </a:prstGeom>
          <a:noFill/>
          <a:ln w="9525">
            <a:noFill/>
            <a:miter lim="800000"/>
            <a:headEnd/>
            <a:tailEnd/>
          </a:ln>
        </p:spPr>
      </p:pic>
      <p:pic>
        <p:nvPicPr>
          <p:cNvPr id="22682" name="Picture 202"/>
          <p:cNvPicPr>
            <a:picLocks noChangeAspect="1" noChangeArrowheads="1"/>
          </p:cNvPicPr>
          <p:nvPr/>
        </p:nvPicPr>
        <p:blipFill>
          <a:blip r:embed="rId4" cstate="print"/>
          <a:srcRect/>
          <a:stretch>
            <a:fillRect/>
          </a:stretch>
        </p:blipFill>
        <p:spPr bwMode="auto">
          <a:xfrm>
            <a:off x="4152900" y="4095973"/>
            <a:ext cx="144463" cy="131763"/>
          </a:xfrm>
          <a:prstGeom prst="rect">
            <a:avLst/>
          </a:prstGeom>
          <a:noFill/>
          <a:ln w="9525">
            <a:noFill/>
            <a:miter lim="800000"/>
            <a:headEnd/>
            <a:tailEnd/>
          </a:ln>
        </p:spPr>
      </p:pic>
      <p:pic>
        <p:nvPicPr>
          <p:cNvPr id="22683" name="Picture 203"/>
          <p:cNvPicPr>
            <a:picLocks noChangeAspect="1" noChangeArrowheads="1"/>
          </p:cNvPicPr>
          <p:nvPr/>
        </p:nvPicPr>
        <p:blipFill>
          <a:blip r:embed="rId4" cstate="print"/>
          <a:srcRect/>
          <a:stretch>
            <a:fillRect/>
          </a:stretch>
        </p:blipFill>
        <p:spPr bwMode="auto">
          <a:xfrm>
            <a:off x="4152900" y="4311873"/>
            <a:ext cx="144463" cy="131763"/>
          </a:xfrm>
          <a:prstGeom prst="rect">
            <a:avLst/>
          </a:prstGeom>
          <a:noFill/>
          <a:ln w="9525">
            <a:noFill/>
            <a:miter lim="800000"/>
            <a:headEnd/>
            <a:tailEnd/>
          </a:ln>
        </p:spPr>
      </p:pic>
      <p:pic>
        <p:nvPicPr>
          <p:cNvPr id="22684" name="Picture 204"/>
          <p:cNvPicPr>
            <a:picLocks noChangeAspect="1" noChangeArrowheads="1"/>
          </p:cNvPicPr>
          <p:nvPr/>
        </p:nvPicPr>
        <p:blipFill>
          <a:blip r:embed="rId4" cstate="print"/>
          <a:srcRect/>
          <a:stretch>
            <a:fillRect/>
          </a:stretch>
        </p:blipFill>
        <p:spPr bwMode="auto">
          <a:xfrm>
            <a:off x="4152900" y="4527773"/>
            <a:ext cx="144463" cy="131763"/>
          </a:xfrm>
          <a:prstGeom prst="rect">
            <a:avLst/>
          </a:prstGeom>
          <a:noFill/>
          <a:ln w="9525">
            <a:noFill/>
            <a:miter lim="800000"/>
            <a:headEnd/>
            <a:tailEnd/>
          </a:ln>
        </p:spPr>
      </p:pic>
      <p:pic>
        <p:nvPicPr>
          <p:cNvPr id="22685" name="Picture 205"/>
          <p:cNvPicPr>
            <a:picLocks noChangeAspect="1" noChangeArrowheads="1"/>
          </p:cNvPicPr>
          <p:nvPr/>
        </p:nvPicPr>
        <p:blipFill>
          <a:blip r:embed="rId4" cstate="print"/>
          <a:srcRect/>
          <a:stretch>
            <a:fillRect/>
          </a:stretch>
        </p:blipFill>
        <p:spPr bwMode="auto">
          <a:xfrm>
            <a:off x="4368800" y="3435573"/>
            <a:ext cx="144463" cy="131763"/>
          </a:xfrm>
          <a:prstGeom prst="rect">
            <a:avLst/>
          </a:prstGeom>
          <a:noFill/>
          <a:ln w="9525">
            <a:noFill/>
            <a:miter lim="800000"/>
            <a:headEnd/>
            <a:tailEnd/>
          </a:ln>
        </p:spPr>
      </p:pic>
      <p:pic>
        <p:nvPicPr>
          <p:cNvPr id="22686" name="Picture 206"/>
          <p:cNvPicPr>
            <a:picLocks noChangeAspect="1" noChangeArrowheads="1"/>
          </p:cNvPicPr>
          <p:nvPr/>
        </p:nvPicPr>
        <p:blipFill>
          <a:blip r:embed="rId4" cstate="print"/>
          <a:srcRect/>
          <a:stretch>
            <a:fillRect/>
          </a:stretch>
        </p:blipFill>
        <p:spPr bwMode="auto">
          <a:xfrm>
            <a:off x="4368800" y="3651473"/>
            <a:ext cx="144463" cy="131763"/>
          </a:xfrm>
          <a:prstGeom prst="rect">
            <a:avLst/>
          </a:prstGeom>
          <a:noFill/>
          <a:ln w="9525">
            <a:noFill/>
            <a:miter lim="800000"/>
            <a:headEnd/>
            <a:tailEnd/>
          </a:ln>
        </p:spPr>
      </p:pic>
      <p:pic>
        <p:nvPicPr>
          <p:cNvPr id="22687" name="Picture 207"/>
          <p:cNvPicPr>
            <a:picLocks noChangeAspect="1" noChangeArrowheads="1"/>
          </p:cNvPicPr>
          <p:nvPr/>
        </p:nvPicPr>
        <p:blipFill>
          <a:blip r:embed="rId4" cstate="print"/>
          <a:srcRect/>
          <a:stretch>
            <a:fillRect/>
          </a:stretch>
        </p:blipFill>
        <p:spPr bwMode="auto">
          <a:xfrm>
            <a:off x="4368800" y="3880073"/>
            <a:ext cx="144463" cy="131763"/>
          </a:xfrm>
          <a:prstGeom prst="rect">
            <a:avLst/>
          </a:prstGeom>
          <a:noFill/>
          <a:ln w="9525">
            <a:noFill/>
            <a:miter lim="800000"/>
            <a:headEnd/>
            <a:tailEnd/>
          </a:ln>
        </p:spPr>
      </p:pic>
      <p:pic>
        <p:nvPicPr>
          <p:cNvPr id="22688" name="Picture 208"/>
          <p:cNvPicPr>
            <a:picLocks noChangeAspect="1" noChangeArrowheads="1"/>
          </p:cNvPicPr>
          <p:nvPr/>
        </p:nvPicPr>
        <p:blipFill>
          <a:blip r:embed="rId4" cstate="print"/>
          <a:srcRect/>
          <a:stretch>
            <a:fillRect/>
          </a:stretch>
        </p:blipFill>
        <p:spPr bwMode="auto">
          <a:xfrm>
            <a:off x="4368800" y="4095973"/>
            <a:ext cx="144463" cy="131763"/>
          </a:xfrm>
          <a:prstGeom prst="rect">
            <a:avLst/>
          </a:prstGeom>
          <a:noFill/>
          <a:ln w="9525">
            <a:noFill/>
            <a:miter lim="800000"/>
            <a:headEnd/>
            <a:tailEnd/>
          </a:ln>
        </p:spPr>
      </p:pic>
      <p:pic>
        <p:nvPicPr>
          <p:cNvPr id="22689" name="Picture 209"/>
          <p:cNvPicPr>
            <a:picLocks noChangeAspect="1" noChangeArrowheads="1"/>
          </p:cNvPicPr>
          <p:nvPr/>
        </p:nvPicPr>
        <p:blipFill>
          <a:blip r:embed="rId4" cstate="print"/>
          <a:srcRect/>
          <a:stretch>
            <a:fillRect/>
          </a:stretch>
        </p:blipFill>
        <p:spPr bwMode="auto">
          <a:xfrm>
            <a:off x="4368800" y="4311873"/>
            <a:ext cx="144463" cy="131763"/>
          </a:xfrm>
          <a:prstGeom prst="rect">
            <a:avLst/>
          </a:prstGeom>
          <a:noFill/>
          <a:ln w="9525">
            <a:noFill/>
            <a:miter lim="800000"/>
            <a:headEnd/>
            <a:tailEnd/>
          </a:ln>
        </p:spPr>
      </p:pic>
      <p:pic>
        <p:nvPicPr>
          <p:cNvPr id="22690" name="Picture 210"/>
          <p:cNvPicPr>
            <a:picLocks noChangeAspect="1" noChangeArrowheads="1"/>
          </p:cNvPicPr>
          <p:nvPr/>
        </p:nvPicPr>
        <p:blipFill>
          <a:blip r:embed="rId4" cstate="print"/>
          <a:srcRect/>
          <a:stretch>
            <a:fillRect/>
          </a:stretch>
        </p:blipFill>
        <p:spPr bwMode="auto">
          <a:xfrm>
            <a:off x="4368800" y="4527773"/>
            <a:ext cx="144463" cy="131763"/>
          </a:xfrm>
          <a:prstGeom prst="rect">
            <a:avLst/>
          </a:prstGeom>
          <a:noFill/>
          <a:ln w="9525">
            <a:noFill/>
            <a:miter lim="800000"/>
            <a:headEnd/>
            <a:tailEnd/>
          </a:ln>
        </p:spPr>
      </p:pic>
      <p:pic>
        <p:nvPicPr>
          <p:cNvPr id="22691" name="Picture 211"/>
          <p:cNvPicPr>
            <a:picLocks noChangeAspect="1" noChangeArrowheads="1"/>
          </p:cNvPicPr>
          <p:nvPr/>
        </p:nvPicPr>
        <p:blipFill>
          <a:blip r:embed="rId4" cstate="print"/>
          <a:srcRect/>
          <a:stretch>
            <a:fillRect/>
          </a:stretch>
        </p:blipFill>
        <p:spPr bwMode="auto">
          <a:xfrm>
            <a:off x="4584700" y="3435573"/>
            <a:ext cx="144463" cy="131763"/>
          </a:xfrm>
          <a:prstGeom prst="rect">
            <a:avLst/>
          </a:prstGeom>
          <a:noFill/>
          <a:ln w="9525">
            <a:noFill/>
            <a:miter lim="800000"/>
            <a:headEnd/>
            <a:tailEnd/>
          </a:ln>
        </p:spPr>
      </p:pic>
      <p:pic>
        <p:nvPicPr>
          <p:cNvPr id="22692" name="Picture 212"/>
          <p:cNvPicPr>
            <a:picLocks noChangeAspect="1" noChangeArrowheads="1"/>
          </p:cNvPicPr>
          <p:nvPr/>
        </p:nvPicPr>
        <p:blipFill>
          <a:blip r:embed="rId4" cstate="print"/>
          <a:srcRect/>
          <a:stretch>
            <a:fillRect/>
          </a:stretch>
        </p:blipFill>
        <p:spPr bwMode="auto">
          <a:xfrm>
            <a:off x="4584700" y="3651473"/>
            <a:ext cx="144463" cy="131763"/>
          </a:xfrm>
          <a:prstGeom prst="rect">
            <a:avLst/>
          </a:prstGeom>
          <a:noFill/>
          <a:ln w="9525">
            <a:noFill/>
            <a:miter lim="800000"/>
            <a:headEnd/>
            <a:tailEnd/>
          </a:ln>
        </p:spPr>
      </p:pic>
      <p:pic>
        <p:nvPicPr>
          <p:cNvPr id="22693" name="Picture 213"/>
          <p:cNvPicPr>
            <a:picLocks noChangeAspect="1" noChangeArrowheads="1"/>
          </p:cNvPicPr>
          <p:nvPr/>
        </p:nvPicPr>
        <p:blipFill>
          <a:blip r:embed="rId4" cstate="print"/>
          <a:srcRect/>
          <a:stretch>
            <a:fillRect/>
          </a:stretch>
        </p:blipFill>
        <p:spPr bwMode="auto">
          <a:xfrm>
            <a:off x="4584700" y="3880073"/>
            <a:ext cx="144463" cy="131763"/>
          </a:xfrm>
          <a:prstGeom prst="rect">
            <a:avLst/>
          </a:prstGeom>
          <a:noFill/>
          <a:ln w="9525">
            <a:noFill/>
            <a:miter lim="800000"/>
            <a:headEnd/>
            <a:tailEnd/>
          </a:ln>
        </p:spPr>
      </p:pic>
      <p:pic>
        <p:nvPicPr>
          <p:cNvPr id="22694" name="Picture 214"/>
          <p:cNvPicPr>
            <a:picLocks noChangeAspect="1" noChangeArrowheads="1"/>
          </p:cNvPicPr>
          <p:nvPr/>
        </p:nvPicPr>
        <p:blipFill>
          <a:blip r:embed="rId4" cstate="print"/>
          <a:srcRect/>
          <a:stretch>
            <a:fillRect/>
          </a:stretch>
        </p:blipFill>
        <p:spPr bwMode="auto">
          <a:xfrm>
            <a:off x="4584700" y="4095973"/>
            <a:ext cx="144463" cy="131763"/>
          </a:xfrm>
          <a:prstGeom prst="rect">
            <a:avLst/>
          </a:prstGeom>
          <a:noFill/>
          <a:ln w="9525">
            <a:noFill/>
            <a:miter lim="800000"/>
            <a:headEnd/>
            <a:tailEnd/>
          </a:ln>
        </p:spPr>
      </p:pic>
      <p:pic>
        <p:nvPicPr>
          <p:cNvPr id="22695" name="Picture 215"/>
          <p:cNvPicPr>
            <a:picLocks noChangeAspect="1" noChangeArrowheads="1"/>
          </p:cNvPicPr>
          <p:nvPr/>
        </p:nvPicPr>
        <p:blipFill>
          <a:blip r:embed="rId4" cstate="print"/>
          <a:srcRect/>
          <a:stretch>
            <a:fillRect/>
          </a:stretch>
        </p:blipFill>
        <p:spPr bwMode="auto">
          <a:xfrm>
            <a:off x="4584700" y="4311873"/>
            <a:ext cx="144463" cy="131763"/>
          </a:xfrm>
          <a:prstGeom prst="rect">
            <a:avLst/>
          </a:prstGeom>
          <a:noFill/>
          <a:ln w="9525">
            <a:noFill/>
            <a:miter lim="800000"/>
            <a:headEnd/>
            <a:tailEnd/>
          </a:ln>
        </p:spPr>
      </p:pic>
      <p:pic>
        <p:nvPicPr>
          <p:cNvPr id="22696" name="Picture 216"/>
          <p:cNvPicPr>
            <a:picLocks noChangeAspect="1" noChangeArrowheads="1"/>
          </p:cNvPicPr>
          <p:nvPr/>
        </p:nvPicPr>
        <p:blipFill>
          <a:blip r:embed="rId4" cstate="print"/>
          <a:srcRect/>
          <a:stretch>
            <a:fillRect/>
          </a:stretch>
        </p:blipFill>
        <p:spPr bwMode="auto">
          <a:xfrm>
            <a:off x="4584700" y="4527773"/>
            <a:ext cx="144463" cy="131763"/>
          </a:xfrm>
          <a:prstGeom prst="rect">
            <a:avLst/>
          </a:prstGeom>
          <a:noFill/>
          <a:ln w="9525">
            <a:noFill/>
            <a:miter lim="800000"/>
            <a:headEnd/>
            <a:tailEnd/>
          </a:ln>
        </p:spPr>
      </p:pic>
      <p:pic>
        <p:nvPicPr>
          <p:cNvPr id="22697" name="Picture 217"/>
          <p:cNvPicPr>
            <a:picLocks noChangeAspect="1" noChangeArrowheads="1"/>
          </p:cNvPicPr>
          <p:nvPr/>
        </p:nvPicPr>
        <p:blipFill>
          <a:blip r:embed="rId4" cstate="print"/>
          <a:srcRect/>
          <a:stretch>
            <a:fillRect/>
          </a:stretch>
        </p:blipFill>
        <p:spPr bwMode="auto">
          <a:xfrm>
            <a:off x="4787900" y="3435573"/>
            <a:ext cx="144463" cy="131763"/>
          </a:xfrm>
          <a:prstGeom prst="rect">
            <a:avLst/>
          </a:prstGeom>
          <a:noFill/>
          <a:ln w="9525">
            <a:noFill/>
            <a:miter lim="800000"/>
            <a:headEnd/>
            <a:tailEnd/>
          </a:ln>
        </p:spPr>
      </p:pic>
      <p:pic>
        <p:nvPicPr>
          <p:cNvPr id="22698" name="Picture 218"/>
          <p:cNvPicPr>
            <a:picLocks noChangeAspect="1" noChangeArrowheads="1"/>
          </p:cNvPicPr>
          <p:nvPr/>
        </p:nvPicPr>
        <p:blipFill>
          <a:blip r:embed="rId4" cstate="print"/>
          <a:srcRect/>
          <a:stretch>
            <a:fillRect/>
          </a:stretch>
        </p:blipFill>
        <p:spPr bwMode="auto">
          <a:xfrm>
            <a:off x="4787900" y="3651473"/>
            <a:ext cx="144463" cy="131763"/>
          </a:xfrm>
          <a:prstGeom prst="rect">
            <a:avLst/>
          </a:prstGeom>
          <a:noFill/>
          <a:ln w="9525">
            <a:noFill/>
            <a:miter lim="800000"/>
            <a:headEnd/>
            <a:tailEnd/>
          </a:ln>
        </p:spPr>
      </p:pic>
      <p:pic>
        <p:nvPicPr>
          <p:cNvPr id="22699" name="Picture 219"/>
          <p:cNvPicPr>
            <a:picLocks noChangeAspect="1" noChangeArrowheads="1"/>
          </p:cNvPicPr>
          <p:nvPr/>
        </p:nvPicPr>
        <p:blipFill>
          <a:blip r:embed="rId4" cstate="print"/>
          <a:srcRect/>
          <a:stretch>
            <a:fillRect/>
          </a:stretch>
        </p:blipFill>
        <p:spPr bwMode="auto">
          <a:xfrm>
            <a:off x="4787900" y="3880073"/>
            <a:ext cx="144463" cy="131763"/>
          </a:xfrm>
          <a:prstGeom prst="rect">
            <a:avLst/>
          </a:prstGeom>
          <a:noFill/>
          <a:ln w="9525">
            <a:noFill/>
            <a:miter lim="800000"/>
            <a:headEnd/>
            <a:tailEnd/>
          </a:ln>
        </p:spPr>
      </p:pic>
      <p:pic>
        <p:nvPicPr>
          <p:cNvPr id="22700" name="Picture 220"/>
          <p:cNvPicPr>
            <a:picLocks noChangeAspect="1" noChangeArrowheads="1"/>
          </p:cNvPicPr>
          <p:nvPr/>
        </p:nvPicPr>
        <p:blipFill>
          <a:blip r:embed="rId4" cstate="print"/>
          <a:srcRect/>
          <a:stretch>
            <a:fillRect/>
          </a:stretch>
        </p:blipFill>
        <p:spPr bwMode="auto">
          <a:xfrm>
            <a:off x="4787900" y="4095973"/>
            <a:ext cx="144463" cy="131763"/>
          </a:xfrm>
          <a:prstGeom prst="rect">
            <a:avLst/>
          </a:prstGeom>
          <a:noFill/>
          <a:ln w="9525">
            <a:noFill/>
            <a:miter lim="800000"/>
            <a:headEnd/>
            <a:tailEnd/>
          </a:ln>
        </p:spPr>
      </p:pic>
      <p:pic>
        <p:nvPicPr>
          <p:cNvPr id="22701" name="Picture 221"/>
          <p:cNvPicPr>
            <a:picLocks noChangeAspect="1" noChangeArrowheads="1"/>
          </p:cNvPicPr>
          <p:nvPr/>
        </p:nvPicPr>
        <p:blipFill>
          <a:blip r:embed="rId4" cstate="print"/>
          <a:srcRect/>
          <a:stretch>
            <a:fillRect/>
          </a:stretch>
        </p:blipFill>
        <p:spPr bwMode="auto">
          <a:xfrm>
            <a:off x="4787900" y="4311873"/>
            <a:ext cx="144463" cy="131763"/>
          </a:xfrm>
          <a:prstGeom prst="rect">
            <a:avLst/>
          </a:prstGeom>
          <a:noFill/>
          <a:ln w="9525">
            <a:noFill/>
            <a:miter lim="800000"/>
            <a:headEnd/>
            <a:tailEnd/>
          </a:ln>
        </p:spPr>
      </p:pic>
      <p:pic>
        <p:nvPicPr>
          <p:cNvPr id="22702" name="Picture 222"/>
          <p:cNvPicPr>
            <a:picLocks noChangeAspect="1" noChangeArrowheads="1"/>
          </p:cNvPicPr>
          <p:nvPr/>
        </p:nvPicPr>
        <p:blipFill>
          <a:blip r:embed="rId4" cstate="print"/>
          <a:srcRect/>
          <a:stretch>
            <a:fillRect/>
          </a:stretch>
        </p:blipFill>
        <p:spPr bwMode="auto">
          <a:xfrm>
            <a:off x="4787900" y="4527773"/>
            <a:ext cx="144463" cy="131763"/>
          </a:xfrm>
          <a:prstGeom prst="rect">
            <a:avLst/>
          </a:prstGeom>
          <a:noFill/>
          <a:ln w="9525">
            <a:noFill/>
            <a:miter lim="800000"/>
            <a:headEnd/>
            <a:tailEnd/>
          </a:ln>
        </p:spPr>
      </p:pic>
      <p:pic>
        <p:nvPicPr>
          <p:cNvPr id="22703" name="Picture 223"/>
          <p:cNvPicPr>
            <a:picLocks noChangeAspect="1" noChangeArrowheads="1"/>
          </p:cNvPicPr>
          <p:nvPr/>
        </p:nvPicPr>
        <p:blipFill>
          <a:blip r:embed="rId4" cstate="print"/>
          <a:srcRect/>
          <a:stretch>
            <a:fillRect/>
          </a:stretch>
        </p:blipFill>
        <p:spPr bwMode="auto">
          <a:xfrm>
            <a:off x="5003800" y="3435573"/>
            <a:ext cx="144463" cy="131763"/>
          </a:xfrm>
          <a:prstGeom prst="rect">
            <a:avLst/>
          </a:prstGeom>
          <a:noFill/>
          <a:ln w="9525">
            <a:noFill/>
            <a:miter lim="800000"/>
            <a:headEnd/>
            <a:tailEnd/>
          </a:ln>
        </p:spPr>
      </p:pic>
      <p:pic>
        <p:nvPicPr>
          <p:cNvPr id="22704" name="Picture 224"/>
          <p:cNvPicPr>
            <a:picLocks noChangeAspect="1" noChangeArrowheads="1"/>
          </p:cNvPicPr>
          <p:nvPr/>
        </p:nvPicPr>
        <p:blipFill>
          <a:blip r:embed="rId4" cstate="print"/>
          <a:srcRect/>
          <a:stretch>
            <a:fillRect/>
          </a:stretch>
        </p:blipFill>
        <p:spPr bwMode="auto">
          <a:xfrm>
            <a:off x="5003800" y="3651473"/>
            <a:ext cx="144463" cy="131763"/>
          </a:xfrm>
          <a:prstGeom prst="rect">
            <a:avLst/>
          </a:prstGeom>
          <a:noFill/>
          <a:ln w="9525">
            <a:noFill/>
            <a:miter lim="800000"/>
            <a:headEnd/>
            <a:tailEnd/>
          </a:ln>
        </p:spPr>
      </p:pic>
      <p:pic>
        <p:nvPicPr>
          <p:cNvPr id="22705" name="Picture 225"/>
          <p:cNvPicPr>
            <a:picLocks noChangeAspect="1" noChangeArrowheads="1"/>
          </p:cNvPicPr>
          <p:nvPr/>
        </p:nvPicPr>
        <p:blipFill>
          <a:blip r:embed="rId4" cstate="print"/>
          <a:srcRect/>
          <a:stretch>
            <a:fillRect/>
          </a:stretch>
        </p:blipFill>
        <p:spPr bwMode="auto">
          <a:xfrm>
            <a:off x="5003800" y="3880073"/>
            <a:ext cx="144463" cy="131763"/>
          </a:xfrm>
          <a:prstGeom prst="rect">
            <a:avLst/>
          </a:prstGeom>
          <a:noFill/>
          <a:ln w="9525">
            <a:noFill/>
            <a:miter lim="800000"/>
            <a:headEnd/>
            <a:tailEnd/>
          </a:ln>
        </p:spPr>
      </p:pic>
      <p:pic>
        <p:nvPicPr>
          <p:cNvPr id="22706" name="Picture 226"/>
          <p:cNvPicPr>
            <a:picLocks noChangeAspect="1" noChangeArrowheads="1"/>
          </p:cNvPicPr>
          <p:nvPr/>
        </p:nvPicPr>
        <p:blipFill>
          <a:blip r:embed="rId4" cstate="print"/>
          <a:srcRect/>
          <a:stretch>
            <a:fillRect/>
          </a:stretch>
        </p:blipFill>
        <p:spPr bwMode="auto">
          <a:xfrm>
            <a:off x="5003800" y="4095973"/>
            <a:ext cx="144463" cy="131763"/>
          </a:xfrm>
          <a:prstGeom prst="rect">
            <a:avLst/>
          </a:prstGeom>
          <a:noFill/>
          <a:ln w="9525">
            <a:noFill/>
            <a:miter lim="800000"/>
            <a:headEnd/>
            <a:tailEnd/>
          </a:ln>
        </p:spPr>
      </p:pic>
      <p:pic>
        <p:nvPicPr>
          <p:cNvPr id="22707" name="Picture 227"/>
          <p:cNvPicPr>
            <a:picLocks noChangeAspect="1" noChangeArrowheads="1"/>
          </p:cNvPicPr>
          <p:nvPr/>
        </p:nvPicPr>
        <p:blipFill>
          <a:blip r:embed="rId4" cstate="print"/>
          <a:srcRect/>
          <a:stretch>
            <a:fillRect/>
          </a:stretch>
        </p:blipFill>
        <p:spPr bwMode="auto">
          <a:xfrm>
            <a:off x="5003800" y="4311873"/>
            <a:ext cx="144463" cy="131763"/>
          </a:xfrm>
          <a:prstGeom prst="rect">
            <a:avLst/>
          </a:prstGeom>
          <a:noFill/>
          <a:ln w="9525">
            <a:noFill/>
            <a:miter lim="800000"/>
            <a:headEnd/>
            <a:tailEnd/>
          </a:ln>
        </p:spPr>
      </p:pic>
      <p:pic>
        <p:nvPicPr>
          <p:cNvPr id="22708" name="Picture 228"/>
          <p:cNvPicPr>
            <a:picLocks noChangeAspect="1" noChangeArrowheads="1"/>
          </p:cNvPicPr>
          <p:nvPr/>
        </p:nvPicPr>
        <p:blipFill>
          <a:blip r:embed="rId4" cstate="print"/>
          <a:srcRect/>
          <a:stretch>
            <a:fillRect/>
          </a:stretch>
        </p:blipFill>
        <p:spPr bwMode="auto">
          <a:xfrm>
            <a:off x="5003800" y="4527773"/>
            <a:ext cx="144463" cy="131763"/>
          </a:xfrm>
          <a:prstGeom prst="rect">
            <a:avLst/>
          </a:prstGeom>
          <a:noFill/>
          <a:ln w="9525">
            <a:noFill/>
            <a:miter lim="800000"/>
            <a:headEnd/>
            <a:tailEnd/>
          </a:ln>
        </p:spPr>
      </p:pic>
      <p:pic>
        <p:nvPicPr>
          <p:cNvPr id="22709" name="Picture 229"/>
          <p:cNvPicPr>
            <a:picLocks noChangeAspect="1" noChangeArrowheads="1"/>
          </p:cNvPicPr>
          <p:nvPr/>
        </p:nvPicPr>
        <p:blipFill>
          <a:blip r:embed="rId4" cstate="print"/>
          <a:srcRect/>
          <a:stretch>
            <a:fillRect/>
          </a:stretch>
        </p:blipFill>
        <p:spPr bwMode="auto">
          <a:xfrm>
            <a:off x="5219700" y="3426048"/>
            <a:ext cx="144463" cy="131763"/>
          </a:xfrm>
          <a:prstGeom prst="rect">
            <a:avLst/>
          </a:prstGeom>
          <a:noFill/>
          <a:ln w="9525">
            <a:noFill/>
            <a:miter lim="800000"/>
            <a:headEnd/>
            <a:tailEnd/>
          </a:ln>
        </p:spPr>
      </p:pic>
      <p:pic>
        <p:nvPicPr>
          <p:cNvPr id="22710" name="Picture 230"/>
          <p:cNvPicPr>
            <a:picLocks noChangeAspect="1" noChangeArrowheads="1"/>
          </p:cNvPicPr>
          <p:nvPr/>
        </p:nvPicPr>
        <p:blipFill>
          <a:blip r:embed="rId4" cstate="print"/>
          <a:srcRect/>
          <a:stretch>
            <a:fillRect/>
          </a:stretch>
        </p:blipFill>
        <p:spPr bwMode="auto">
          <a:xfrm>
            <a:off x="5219700" y="3641948"/>
            <a:ext cx="144463" cy="131763"/>
          </a:xfrm>
          <a:prstGeom prst="rect">
            <a:avLst/>
          </a:prstGeom>
          <a:noFill/>
          <a:ln w="9525">
            <a:noFill/>
            <a:miter lim="800000"/>
            <a:headEnd/>
            <a:tailEnd/>
          </a:ln>
        </p:spPr>
      </p:pic>
      <p:pic>
        <p:nvPicPr>
          <p:cNvPr id="22711" name="Picture 231"/>
          <p:cNvPicPr>
            <a:picLocks noChangeAspect="1" noChangeArrowheads="1"/>
          </p:cNvPicPr>
          <p:nvPr/>
        </p:nvPicPr>
        <p:blipFill>
          <a:blip r:embed="rId4" cstate="print"/>
          <a:srcRect/>
          <a:stretch>
            <a:fillRect/>
          </a:stretch>
        </p:blipFill>
        <p:spPr bwMode="auto">
          <a:xfrm>
            <a:off x="5219700" y="3870548"/>
            <a:ext cx="144463" cy="131763"/>
          </a:xfrm>
          <a:prstGeom prst="rect">
            <a:avLst/>
          </a:prstGeom>
          <a:noFill/>
          <a:ln w="9525">
            <a:noFill/>
            <a:miter lim="800000"/>
            <a:headEnd/>
            <a:tailEnd/>
          </a:ln>
        </p:spPr>
      </p:pic>
      <p:pic>
        <p:nvPicPr>
          <p:cNvPr id="22712" name="Picture 232"/>
          <p:cNvPicPr>
            <a:picLocks noChangeAspect="1" noChangeArrowheads="1"/>
          </p:cNvPicPr>
          <p:nvPr/>
        </p:nvPicPr>
        <p:blipFill>
          <a:blip r:embed="rId4" cstate="print"/>
          <a:srcRect/>
          <a:stretch>
            <a:fillRect/>
          </a:stretch>
        </p:blipFill>
        <p:spPr bwMode="auto">
          <a:xfrm>
            <a:off x="5219700" y="4086448"/>
            <a:ext cx="144463" cy="131763"/>
          </a:xfrm>
          <a:prstGeom prst="rect">
            <a:avLst/>
          </a:prstGeom>
          <a:noFill/>
          <a:ln w="9525">
            <a:noFill/>
            <a:miter lim="800000"/>
            <a:headEnd/>
            <a:tailEnd/>
          </a:ln>
        </p:spPr>
      </p:pic>
      <p:pic>
        <p:nvPicPr>
          <p:cNvPr id="22713" name="Picture 233"/>
          <p:cNvPicPr>
            <a:picLocks noChangeAspect="1" noChangeArrowheads="1"/>
          </p:cNvPicPr>
          <p:nvPr/>
        </p:nvPicPr>
        <p:blipFill>
          <a:blip r:embed="rId4" cstate="print"/>
          <a:srcRect/>
          <a:stretch>
            <a:fillRect/>
          </a:stretch>
        </p:blipFill>
        <p:spPr bwMode="auto">
          <a:xfrm>
            <a:off x="5219700" y="4302348"/>
            <a:ext cx="144463" cy="131763"/>
          </a:xfrm>
          <a:prstGeom prst="rect">
            <a:avLst/>
          </a:prstGeom>
          <a:noFill/>
          <a:ln w="9525">
            <a:noFill/>
            <a:miter lim="800000"/>
            <a:headEnd/>
            <a:tailEnd/>
          </a:ln>
        </p:spPr>
      </p:pic>
      <p:pic>
        <p:nvPicPr>
          <p:cNvPr id="22714" name="Picture 234"/>
          <p:cNvPicPr>
            <a:picLocks noChangeAspect="1" noChangeArrowheads="1"/>
          </p:cNvPicPr>
          <p:nvPr/>
        </p:nvPicPr>
        <p:blipFill>
          <a:blip r:embed="rId4" cstate="print"/>
          <a:srcRect/>
          <a:stretch>
            <a:fillRect/>
          </a:stretch>
        </p:blipFill>
        <p:spPr bwMode="auto">
          <a:xfrm>
            <a:off x="5219700" y="4518248"/>
            <a:ext cx="144463" cy="131763"/>
          </a:xfrm>
          <a:prstGeom prst="rect">
            <a:avLst/>
          </a:prstGeom>
          <a:noFill/>
          <a:ln w="9525">
            <a:noFill/>
            <a:miter lim="800000"/>
            <a:headEnd/>
            <a:tailEnd/>
          </a:ln>
        </p:spPr>
      </p:pic>
      <p:pic>
        <p:nvPicPr>
          <p:cNvPr id="22715" name="Picture 235"/>
          <p:cNvPicPr>
            <a:picLocks noChangeAspect="1" noChangeArrowheads="1"/>
          </p:cNvPicPr>
          <p:nvPr/>
        </p:nvPicPr>
        <p:blipFill>
          <a:blip r:embed="rId4" cstate="print"/>
          <a:srcRect/>
          <a:stretch>
            <a:fillRect/>
          </a:stretch>
        </p:blipFill>
        <p:spPr bwMode="auto">
          <a:xfrm>
            <a:off x="5435600" y="3435573"/>
            <a:ext cx="144463" cy="131763"/>
          </a:xfrm>
          <a:prstGeom prst="rect">
            <a:avLst/>
          </a:prstGeom>
          <a:noFill/>
          <a:ln w="9525">
            <a:noFill/>
            <a:miter lim="800000"/>
            <a:headEnd/>
            <a:tailEnd/>
          </a:ln>
        </p:spPr>
      </p:pic>
      <p:pic>
        <p:nvPicPr>
          <p:cNvPr id="22716" name="Picture 236"/>
          <p:cNvPicPr>
            <a:picLocks noChangeAspect="1" noChangeArrowheads="1"/>
          </p:cNvPicPr>
          <p:nvPr/>
        </p:nvPicPr>
        <p:blipFill>
          <a:blip r:embed="rId4" cstate="print"/>
          <a:srcRect/>
          <a:stretch>
            <a:fillRect/>
          </a:stretch>
        </p:blipFill>
        <p:spPr bwMode="auto">
          <a:xfrm>
            <a:off x="5435600" y="3651473"/>
            <a:ext cx="144463" cy="131763"/>
          </a:xfrm>
          <a:prstGeom prst="rect">
            <a:avLst/>
          </a:prstGeom>
          <a:noFill/>
          <a:ln w="9525">
            <a:noFill/>
            <a:miter lim="800000"/>
            <a:headEnd/>
            <a:tailEnd/>
          </a:ln>
        </p:spPr>
      </p:pic>
      <p:pic>
        <p:nvPicPr>
          <p:cNvPr id="22717" name="Picture 237"/>
          <p:cNvPicPr>
            <a:picLocks noChangeAspect="1" noChangeArrowheads="1"/>
          </p:cNvPicPr>
          <p:nvPr/>
        </p:nvPicPr>
        <p:blipFill>
          <a:blip r:embed="rId4" cstate="print"/>
          <a:srcRect/>
          <a:stretch>
            <a:fillRect/>
          </a:stretch>
        </p:blipFill>
        <p:spPr bwMode="auto">
          <a:xfrm>
            <a:off x="5435600" y="3880073"/>
            <a:ext cx="144463" cy="131763"/>
          </a:xfrm>
          <a:prstGeom prst="rect">
            <a:avLst/>
          </a:prstGeom>
          <a:noFill/>
          <a:ln w="9525">
            <a:noFill/>
            <a:miter lim="800000"/>
            <a:headEnd/>
            <a:tailEnd/>
          </a:ln>
        </p:spPr>
      </p:pic>
      <p:pic>
        <p:nvPicPr>
          <p:cNvPr id="22718" name="Picture 238"/>
          <p:cNvPicPr>
            <a:picLocks noChangeAspect="1" noChangeArrowheads="1"/>
          </p:cNvPicPr>
          <p:nvPr/>
        </p:nvPicPr>
        <p:blipFill>
          <a:blip r:embed="rId4" cstate="print"/>
          <a:srcRect/>
          <a:stretch>
            <a:fillRect/>
          </a:stretch>
        </p:blipFill>
        <p:spPr bwMode="auto">
          <a:xfrm>
            <a:off x="5435600" y="4095973"/>
            <a:ext cx="144463" cy="131763"/>
          </a:xfrm>
          <a:prstGeom prst="rect">
            <a:avLst/>
          </a:prstGeom>
          <a:noFill/>
          <a:ln w="9525">
            <a:noFill/>
            <a:miter lim="800000"/>
            <a:headEnd/>
            <a:tailEnd/>
          </a:ln>
        </p:spPr>
      </p:pic>
      <p:pic>
        <p:nvPicPr>
          <p:cNvPr id="22719" name="Picture 239"/>
          <p:cNvPicPr>
            <a:picLocks noChangeAspect="1" noChangeArrowheads="1"/>
          </p:cNvPicPr>
          <p:nvPr/>
        </p:nvPicPr>
        <p:blipFill>
          <a:blip r:embed="rId4" cstate="print"/>
          <a:srcRect/>
          <a:stretch>
            <a:fillRect/>
          </a:stretch>
        </p:blipFill>
        <p:spPr bwMode="auto">
          <a:xfrm>
            <a:off x="5435600" y="4311873"/>
            <a:ext cx="144463" cy="131763"/>
          </a:xfrm>
          <a:prstGeom prst="rect">
            <a:avLst/>
          </a:prstGeom>
          <a:noFill/>
          <a:ln w="9525">
            <a:noFill/>
            <a:miter lim="800000"/>
            <a:headEnd/>
            <a:tailEnd/>
          </a:ln>
        </p:spPr>
      </p:pic>
      <p:pic>
        <p:nvPicPr>
          <p:cNvPr id="22720" name="Picture 240"/>
          <p:cNvPicPr>
            <a:picLocks noChangeAspect="1" noChangeArrowheads="1"/>
          </p:cNvPicPr>
          <p:nvPr/>
        </p:nvPicPr>
        <p:blipFill>
          <a:blip r:embed="rId4" cstate="print"/>
          <a:srcRect/>
          <a:stretch>
            <a:fillRect/>
          </a:stretch>
        </p:blipFill>
        <p:spPr bwMode="auto">
          <a:xfrm>
            <a:off x="5435600" y="4527773"/>
            <a:ext cx="144463" cy="131763"/>
          </a:xfrm>
          <a:prstGeom prst="rect">
            <a:avLst/>
          </a:prstGeom>
          <a:noFill/>
          <a:ln w="9525">
            <a:noFill/>
            <a:miter lim="800000"/>
            <a:headEnd/>
            <a:tailEnd/>
          </a:ln>
        </p:spPr>
      </p:pic>
      <p:pic>
        <p:nvPicPr>
          <p:cNvPr id="22721" name="Picture 241"/>
          <p:cNvPicPr>
            <a:picLocks noChangeAspect="1" noChangeArrowheads="1"/>
          </p:cNvPicPr>
          <p:nvPr/>
        </p:nvPicPr>
        <p:blipFill>
          <a:blip r:embed="rId4" cstate="print"/>
          <a:srcRect/>
          <a:stretch>
            <a:fillRect/>
          </a:stretch>
        </p:blipFill>
        <p:spPr bwMode="auto">
          <a:xfrm>
            <a:off x="5651500" y="3435573"/>
            <a:ext cx="144463" cy="131763"/>
          </a:xfrm>
          <a:prstGeom prst="rect">
            <a:avLst/>
          </a:prstGeom>
          <a:noFill/>
          <a:ln w="9525">
            <a:noFill/>
            <a:miter lim="800000"/>
            <a:headEnd/>
            <a:tailEnd/>
          </a:ln>
        </p:spPr>
      </p:pic>
      <p:pic>
        <p:nvPicPr>
          <p:cNvPr id="22722" name="Picture 242"/>
          <p:cNvPicPr>
            <a:picLocks noChangeAspect="1" noChangeArrowheads="1"/>
          </p:cNvPicPr>
          <p:nvPr/>
        </p:nvPicPr>
        <p:blipFill>
          <a:blip r:embed="rId4" cstate="print"/>
          <a:srcRect/>
          <a:stretch>
            <a:fillRect/>
          </a:stretch>
        </p:blipFill>
        <p:spPr bwMode="auto">
          <a:xfrm>
            <a:off x="5651500" y="3651473"/>
            <a:ext cx="144463" cy="131763"/>
          </a:xfrm>
          <a:prstGeom prst="rect">
            <a:avLst/>
          </a:prstGeom>
          <a:noFill/>
          <a:ln w="9525">
            <a:noFill/>
            <a:miter lim="800000"/>
            <a:headEnd/>
            <a:tailEnd/>
          </a:ln>
        </p:spPr>
      </p:pic>
      <p:pic>
        <p:nvPicPr>
          <p:cNvPr id="22723" name="Picture 243"/>
          <p:cNvPicPr>
            <a:picLocks noChangeAspect="1" noChangeArrowheads="1"/>
          </p:cNvPicPr>
          <p:nvPr/>
        </p:nvPicPr>
        <p:blipFill>
          <a:blip r:embed="rId4" cstate="print"/>
          <a:srcRect/>
          <a:stretch>
            <a:fillRect/>
          </a:stretch>
        </p:blipFill>
        <p:spPr bwMode="auto">
          <a:xfrm>
            <a:off x="5651500" y="3880073"/>
            <a:ext cx="144463" cy="131763"/>
          </a:xfrm>
          <a:prstGeom prst="rect">
            <a:avLst/>
          </a:prstGeom>
          <a:noFill/>
          <a:ln w="9525">
            <a:noFill/>
            <a:miter lim="800000"/>
            <a:headEnd/>
            <a:tailEnd/>
          </a:ln>
        </p:spPr>
      </p:pic>
      <p:pic>
        <p:nvPicPr>
          <p:cNvPr id="22724" name="Picture 244"/>
          <p:cNvPicPr>
            <a:picLocks noChangeAspect="1" noChangeArrowheads="1"/>
          </p:cNvPicPr>
          <p:nvPr/>
        </p:nvPicPr>
        <p:blipFill>
          <a:blip r:embed="rId4" cstate="print"/>
          <a:srcRect/>
          <a:stretch>
            <a:fillRect/>
          </a:stretch>
        </p:blipFill>
        <p:spPr bwMode="auto">
          <a:xfrm>
            <a:off x="5651500" y="4095973"/>
            <a:ext cx="144463" cy="131763"/>
          </a:xfrm>
          <a:prstGeom prst="rect">
            <a:avLst/>
          </a:prstGeom>
          <a:noFill/>
          <a:ln w="9525">
            <a:noFill/>
            <a:miter lim="800000"/>
            <a:headEnd/>
            <a:tailEnd/>
          </a:ln>
        </p:spPr>
      </p:pic>
      <p:pic>
        <p:nvPicPr>
          <p:cNvPr id="22725" name="Picture 245"/>
          <p:cNvPicPr>
            <a:picLocks noChangeAspect="1" noChangeArrowheads="1"/>
          </p:cNvPicPr>
          <p:nvPr/>
        </p:nvPicPr>
        <p:blipFill>
          <a:blip r:embed="rId4" cstate="print"/>
          <a:srcRect/>
          <a:stretch>
            <a:fillRect/>
          </a:stretch>
        </p:blipFill>
        <p:spPr bwMode="auto">
          <a:xfrm>
            <a:off x="5651500" y="4311873"/>
            <a:ext cx="144463" cy="131763"/>
          </a:xfrm>
          <a:prstGeom prst="rect">
            <a:avLst/>
          </a:prstGeom>
          <a:noFill/>
          <a:ln w="9525">
            <a:noFill/>
            <a:miter lim="800000"/>
            <a:headEnd/>
            <a:tailEnd/>
          </a:ln>
        </p:spPr>
      </p:pic>
      <p:pic>
        <p:nvPicPr>
          <p:cNvPr id="22726" name="Picture 246"/>
          <p:cNvPicPr>
            <a:picLocks noChangeAspect="1" noChangeArrowheads="1"/>
          </p:cNvPicPr>
          <p:nvPr/>
        </p:nvPicPr>
        <p:blipFill>
          <a:blip r:embed="rId4" cstate="print"/>
          <a:srcRect/>
          <a:stretch>
            <a:fillRect/>
          </a:stretch>
        </p:blipFill>
        <p:spPr bwMode="auto">
          <a:xfrm>
            <a:off x="5651500" y="4527773"/>
            <a:ext cx="144463" cy="131763"/>
          </a:xfrm>
          <a:prstGeom prst="rect">
            <a:avLst/>
          </a:prstGeom>
          <a:noFill/>
          <a:ln w="9525">
            <a:noFill/>
            <a:miter lim="800000"/>
            <a:headEnd/>
            <a:tailEnd/>
          </a:ln>
        </p:spPr>
      </p:pic>
      <p:pic>
        <p:nvPicPr>
          <p:cNvPr id="22727" name="Picture 253"/>
          <p:cNvPicPr>
            <a:picLocks noChangeAspect="1" noChangeArrowheads="1"/>
          </p:cNvPicPr>
          <p:nvPr/>
        </p:nvPicPr>
        <p:blipFill>
          <a:blip r:embed="rId4" cstate="print"/>
          <a:srcRect/>
          <a:stretch>
            <a:fillRect/>
          </a:stretch>
        </p:blipFill>
        <p:spPr bwMode="auto">
          <a:xfrm>
            <a:off x="2224088" y="2797398"/>
            <a:ext cx="144462" cy="131763"/>
          </a:xfrm>
          <a:prstGeom prst="rect">
            <a:avLst/>
          </a:prstGeom>
          <a:noFill/>
          <a:ln w="9525">
            <a:noFill/>
            <a:miter lim="800000"/>
            <a:headEnd/>
            <a:tailEnd/>
          </a:ln>
        </p:spPr>
      </p:pic>
      <p:pic>
        <p:nvPicPr>
          <p:cNvPr id="22728" name="Picture 254"/>
          <p:cNvPicPr>
            <a:picLocks noChangeAspect="1" noChangeArrowheads="1"/>
          </p:cNvPicPr>
          <p:nvPr/>
        </p:nvPicPr>
        <p:blipFill>
          <a:blip r:embed="rId4" cstate="print"/>
          <a:srcRect/>
          <a:stretch>
            <a:fillRect/>
          </a:stretch>
        </p:blipFill>
        <p:spPr bwMode="auto">
          <a:xfrm>
            <a:off x="2224088" y="3013298"/>
            <a:ext cx="144462" cy="131763"/>
          </a:xfrm>
          <a:prstGeom prst="rect">
            <a:avLst/>
          </a:prstGeom>
          <a:noFill/>
          <a:ln w="9525">
            <a:noFill/>
            <a:miter lim="800000"/>
            <a:headEnd/>
            <a:tailEnd/>
          </a:ln>
        </p:spPr>
      </p:pic>
      <p:pic>
        <p:nvPicPr>
          <p:cNvPr id="22729" name="Picture 255"/>
          <p:cNvPicPr>
            <a:picLocks noChangeAspect="1" noChangeArrowheads="1"/>
          </p:cNvPicPr>
          <p:nvPr/>
        </p:nvPicPr>
        <p:blipFill>
          <a:blip r:embed="rId4" cstate="print"/>
          <a:srcRect/>
          <a:stretch>
            <a:fillRect/>
          </a:stretch>
        </p:blipFill>
        <p:spPr bwMode="auto">
          <a:xfrm>
            <a:off x="2224088" y="3229198"/>
            <a:ext cx="144462" cy="131763"/>
          </a:xfrm>
          <a:prstGeom prst="rect">
            <a:avLst/>
          </a:prstGeom>
          <a:noFill/>
          <a:ln w="9525">
            <a:noFill/>
            <a:miter lim="800000"/>
            <a:headEnd/>
            <a:tailEnd/>
          </a:ln>
        </p:spPr>
      </p:pic>
      <p:pic>
        <p:nvPicPr>
          <p:cNvPr id="22730" name="Picture 256"/>
          <p:cNvPicPr>
            <a:picLocks noChangeAspect="1" noChangeArrowheads="1"/>
          </p:cNvPicPr>
          <p:nvPr/>
        </p:nvPicPr>
        <p:blipFill>
          <a:blip r:embed="rId4" cstate="print"/>
          <a:srcRect/>
          <a:stretch>
            <a:fillRect/>
          </a:stretch>
        </p:blipFill>
        <p:spPr bwMode="auto">
          <a:xfrm>
            <a:off x="2439988" y="2787873"/>
            <a:ext cx="144462" cy="131763"/>
          </a:xfrm>
          <a:prstGeom prst="rect">
            <a:avLst/>
          </a:prstGeom>
          <a:noFill/>
          <a:ln w="9525">
            <a:noFill/>
            <a:miter lim="800000"/>
            <a:headEnd/>
            <a:tailEnd/>
          </a:ln>
        </p:spPr>
      </p:pic>
      <p:pic>
        <p:nvPicPr>
          <p:cNvPr id="22731" name="Picture 257"/>
          <p:cNvPicPr>
            <a:picLocks noChangeAspect="1" noChangeArrowheads="1"/>
          </p:cNvPicPr>
          <p:nvPr/>
        </p:nvPicPr>
        <p:blipFill>
          <a:blip r:embed="rId4" cstate="print"/>
          <a:srcRect/>
          <a:stretch>
            <a:fillRect/>
          </a:stretch>
        </p:blipFill>
        <p:spPr bwMode="auto">
          <a:xfrm>
            <a:off x="2439988" y="3003773"/>
            <a:ext cx="144462" cy="131763"/>
          </a:xfrm>
          <a:prstGeom prst="rect">
            <a:avLst/>
          </a:prstGeom>
          <a:noFill/>
          <a:ln w="9525">
            <a:noFill/>
            <a:miter lim="800000"/>
            <a:headEnd/>
            <a:tailEnd/>
          </a:ln>
        </p:spPr>
      </p:pic>
      <p:pic>
        <p:nvPicPr>
          <p:cNvPr id="22732" name="Picture 258"/>
          <p:cNvPicPr>
            <a:picLocks noChangeAspect="1" noChangeArrowheads="1"/>
          </p:cNvPicPr>
          <p:nvPr/>
        </p:nvPicPr>
        <p:blipFill>
          <a:blip r:embed="rId4" cstate="print"/>
          <a:srcRect/>
          <a:stretch>
            <a:fillRect/>
          </a:stretch>
        </p:blipFill>
        <p:spPr bwMode="auto">
          <a:xfrm>
            <a:off x="2439988" y="3219673"/>
            <a:ext cx="144462" cy="131763"/>
          </a:xfrm>
          <a:prstGeom prst="rect">
            <a:avLst/>
          </a:prstGeom>
          <a:noFill/>
          <a:ln w="9525">
            <a:noFill/>
            <a:miter lim="800000"/>
            <a:headEnd/>
            <a:tailEnd/>
          </a:ln>
        </p:spPr>
      </p:pic>
      <p:pic>
        <p:nvPicPr>
          <p:cNvPr id="22733" name="Picture 259"/>
          <p:cNvPicPr>
            <a:picLocks noChangeAspect="1" noChangeArrowheads="1"/>
          </p:cNvPicPr>
          <p:nvPr/>
        </p:nvPicPr>
        <p:blipFill>
          <a:blip r:embed="rId4" cstate="print"/>
          <a:srcRect/>
          <a:stretch>
            <a:fillRect/>
          </a:stretch>
        </p:blipFill>
        <p:spPr bwMode="auto">
          <a:xfrm>
            <a:off x="2655888" y="2797398"/>
            <a:ext cx="144462" cy="131763"/>
          </a:xfrm>
          <a:prstGeom prst="rect">
            <a:avLst/>
          </a:prstGeom>
          <a:noFill/>
          <a:ln w="9525">
            <a:noFill/>
            <a:miter lim="800000"/>
            <a:headEnd/>
            <a:tailEnd/>
          </a:ln>
        </p:spPr>
      </p:pic>
      <p:pic>
        <p:nvPicPr>
          <p:cNvPr id="22734" name="Picture 260"/>
          <p:cNvPicPr>
            <a:picLocks noChangeAspect="1" noChangeArrowheads="1"/>
          </p:cNvPicPr>
          <p:nvPr/>
        </p:nvPicPr>
        <p:blipFill>
          <a:blip r:embed="rId4" cstate="print"/>
          <a:srcRect/>
          <a:stretch>
            <a:fillRect/>
          </a:stretch>
        </p:blipFill>
        <p:spPr bwMode="auto">
          <a:xfrm>
            <a:off x="2655888" y="3013298"/>
            <a:ext cx="144462" cy="131763"/>
          </a:xfrm>
          <a:prstGeom prst="rect">
            <a:avLst/>
          </a:prstGeom>
          <a:noFill/>
          <a:ln w="9525">
            <a:noFill/>
            <a:miter lim="800000"/>
            <a:headEnd/>
            <a:tailEnd/>
          </a:ln>
        </p:spPr>
      </p:pic>
      <p:pic>
        <p:nvPicPr>
          <p:cNvPr id="22735" name="Picture 261"/>
          <p:cNvPicPr>
            <a:picLocks noChangeAspect="1" noChangeArrowheads="1"/>
          </p:cNvPicPr>
          <p:nvPr/>
        </p:nvPicPr>
        <p:blipFill>
          <a:blip r:embed="rId4" cstate="print"/>
          <a:srcRect/>
          <a:stretch>
            <a:fillRect/>
          </a:stretch>
        </p:blipFill>
        <p:spPr bwMode="auto">
          <a:xfrm>
            <a:off x="2655888" y="3229198"/>
            <a:ext cx="144462" cy="131763"/>
          </a:xfrm>
          <a:prstGeom prst="rect">
            <a:avLst/>
          </a:prstGeom>
          <a:noFill/>
          <a:ln w="9525">
            <a:noFill/>
            <a:miter lim="800000"/>
            <a:headEnd/>
            <a:tailEnd/>
          </a:ln>
        </p:spPr>
      </p:pic>
      <p:pic>
        <p:nvPicPr>
          <p:cNvPr id="22736" name="Picture 262"/>
          <p:cNvPicPr>
            <a:picLocks noChangeAspect="1" noChangeArrowheads="1"/>
          </p:cNvPicPr>
          <p:nvPr/>
        </p:nvPicPr>
        <p:blipFill>
          <a:blip r:embed="rId4" cstate="print"/>
          <a:srcRect/>
          <a:stretch>
            <a:fillRect/>
          </a:stretch>
        </p:blipFill>
        <p:spPr bwMode="auto">
          <a:xfrm>
            <a:off x="2871788" y="2797398"/>
            <a:ext cx="144462" cy="131763"/>
          </a:xfrm>
          <a:prstGeom prst="rect">
            <a:avLst/>
          </a:prstGeom>
          <a:noFill/>
          <a:ln w="9525">
            <a:noFill/>
            <a:miter lim="800000"/>
            <a:headEnd/>
            <a:tailEnd/>
          </a:ln>
        </p:spPr>
      </p:pic>
      <p:pic>
        <p:nvPicPr>
          <p:cNvPr id="22737" name="Picture 263"/>
          <p:cNvPicPr>
            <a:picLocks noChangeAspect="1" noChangeArrowheads="1"/>
          </p:cNvPicPr>
          <p:nvPr/>
        </p:nvPicPr>
        <p:blipFill>
          <a:blip r:embed="rId4" cstate="print"/>
          <a:srcRect/>
          <a:stretch>
            <a:fillRect/>
          </a:stretch>
        </p:blipFill>
        <p:spPr bwMode="auto">
          <a:xfrm>
            <a:off x="2871788" y="3013298"/>
            <a:ext cx="144462" cy="131763"/>
          </a:xfrm>
          <a:prstGeom prst="rect">
            <a:avLst/>
          </a:prstGeom>
          <a:noFill/>
          <a:ln w="9525">
            <a:noFill/>
            <a:miter lim="800000"/>
            <a:headEnd/>
            <a:tailEnd/>
          </a:ln>
        </p:spPr>
      </p:pic>
      <p:pic>
        <p:nvPicPr>
          <p:cNvPr id="22738" name="Picture 264"/>
          <p:cNvPicPr>
            <a:picLocks noChangeAspect="1" noChangeArrowheads="1"/>
          </p:cNvPicPr>
          <p:nvPr/>
        </p:nvPicPr>
        <p:blipFill>
          <a:blip r:embed="rId4" cstate="print"/>
          <a:srcRect/>
          <a:stretch>
            <a:fillRect/>
          </a:stretch>
        </p:blipFill>
        <p:spPr bwMode="auto">
          <a:xfrm>
            <a:off x="2871788" y="3229198"/>
            <a:ext cx="144462" cy="131763"/>
          </a:xfrm>
          <a:prstGeom prst="rect">
            <a:avLst/>
          </a:prstGeom>
          <a:noFill/>
          <a:ln w="9525">
            <a:noFill/>
            <a:miter lim="800000"/>
            <a:headEnd/>
            <a:tailEnd/>
          </a:ln>
        </p:spPr>
      </p:pic>
      <p:pic>
        <p:nvPicPr>
          <p:cNvPr id="22739" name="Picture 265"/>
          <p:cNvPicPr>
            <a:picLocks noChangeAspect="1" noChangeArrowheads="1"/>
          </p:cNvPicPr>
          <p:nvPr/>
        </p:nvPicPr>
        <p:blipFill>
          <a:blip r:embed="rId4" cstate="print"/>
          <a:srcRect/>
          <a:stretch>
            <a:fillRect/>
          </a:stretch>
        </p:blipFill>
        <p:spPr bwMode="auto">
          <a:xfrm>
            <a:off x="3087688" y="2797398"/>
            <a:ext cx="144462" cy="131763"/>
          </a:xfrm>
          <a:prstGeom prst="rect">
            <a:avLst/>
          </a:prstGeom>
          <a:noFill/>
          <a:ln w="9525">
            <a:noFill/>
            <a:miter lim="800000"/>
            <a:headEnd/>
            <a:tailEnd/>
          </a:ln>
        </p:spPr>
      </p:pic>
      <p:pic>
        <p:nvPicPr>
          <p:cNvPr id="22740" name="Picture 266"/>
          <p:cNvPicPr>
            <a:picLocks noChangeAspect="1" noChangeArrowheads="1"/>
          </p:cNvPicPr>
          <p:nvPr/>
        </p:nvPicPr>
        <p:blipFill>
          <a:blip r:embed="rId4" cstate="print"/>
          <a:srcRect/>
          <a:stretch>
            <a:fillRect/>
          </a:stretch>
        </p:blipFill>
        <p:spPr bwMode="auto">
          <a:xfrm>
            <a:off x="3087688" y="3013298"/>
            <a:ext cx="144462" cy="131763"/>
          </a:xfrm>
          <a:prstGeom prst="rect">
            <a:avLst/>
          </a:prstGeom>
          <a:noFill/>
          <a:ln w="9525">
            <a:noFill/>
            <a:miter lim="800000"/>
            <a:headEnd/>
            <a:tailEnd/>
          </a:ln>
        </p:spPr>
      </p:pic>
      <p:pic>
        <p:nvPicPr>
          <p:cNvPr id="22741" name="Picture 267"/>
          <p:cNvPicPr>
            <a:picLocks noChangeAspect="1" noChangeArrowheads="1"/>
          </p:cNvPicPr>
          <p:nvPr/>
        </p:nvPicPr>
        <p:blipFill>
          <a:blip r:embed="rId4" cstate="print"/>
          <a:srcRect/>
          <a:stretch>
            <a:fillRect/>
          </a:stretch>
        </p:blipFill>
        <p:spPr bwMode="auto">
          <a:xfrm>
            <a:off x="3087688" y="3229198"/>
            <a:ext cx="144462" cy="131763"/>
          </a:xfrm>
          <a:prstGeom prst="rect">
            <a:avLst/>
          </a:prstGeom>
          <a:noFill/>
          <a:ln w="9525">
            <a:noFill/>
            <a:miter lim="800000"/>
            <a:headEnd/>
            <a:tailEnd/>
          </a:ln>
        </p:spPr>
      </p:pic>
      <p:pic>
        <p:nvPicPr>
          <p:cNvPr id="22742" name="Picture 268"/>
          <p:cNvPicPr>
            <a:picLocks noChangeAspect="1" noChangeArrowheads="1"/>
          </p:cNvPicPr>
          <p:nvPr/>
        </p:nvPicPr>
        <p:blipFill>
          <a:blip r:embed="rId4" cstate="print"/>
          <a:srcRect/>
          <a:stretch>
            <a:fillRect/>
          </a:stretch>
        </p:blipFill>
        <p:spPr bwMode="auto">
          <a:xfrm>
            <a:off x="3290888" y="2797398"/>
            <a:ext cx="144462" cy="131763"/>
          </a:xfrm>
          <a:prstGeom prst="rect">
            <a:avLst/>
          </a:prstGeom>
          <a:noFill/>
          <a:ln w="9525">
            <a:noFill/>
            <a:miter lim="800000"/>
            <a:headEnd/>
            <a:tailEnd/>
          </a:ln>
        </p:spPr>
      </p:pic>
      <p:pic>
        <p:nvPicPr>
          <p:cNvPr id="22743" name="Picture 269"/>
          <p:cNvPicPr>
            <a:picLocks noChangeAspect="1" noChangeArrowheads="1"/>
          </p:cNvPicPr>
          <p:nvPr/>
        </p:nvPicPr>
        <p:blipFill>
          <a:blip r:embed="rId4" cstate="print"/>
          <a:srcRect/>
          <a:stretch>
            <a:fillRect/>
          </a:stretch>
        </p:blipFill>
        <p:spPr bwMode="auto">
          <a:xfrm>
            <a:off x="3290888" y="3013298"/>
            <a:ext cx="144462" cy="131763"/>
          </a:xfrm>
          <a:prstGeom prst="rect">
            <a:avLst/>
          </a:prstGeom>
          <a:noFill/>
          <a:ln w="9525">
            <a:noFill/>
            <a:miter lim="800000"/>
            <a:headEnd/>
            <a:tailEnd/>
          </a:ln>
        </p:spPr>
      </p:pic>
      <p:pic>
        <p:nvPicPr>
          <p:cNvPr id="22744" name="Picture 270"/>
          <p:cNvPicPr>
            <a:picLocks noChangeAspect="1" noChangeArrowheads="1"/>
          </p:cNvPicPr>
          <p:nvPr/>
        </p:nvPicPr>
        <p:blipFill>
          <a:blip r:embed="rId4" cstate="print"/>
          <a:srcRect/>
          <a:stretch>
            <a:fillRect/>
          </a:stretch>
        </p:blipFill>
        <p:spPr bwMode="auto">
          <a:xfrm>
            <a:off x="3290888" y="3229198"/>
            <a:ext cx="144462" cy="131763"/>
          </a:xfrm>
          <a:prstGeom prst="rect">
            <a:avLst/>
          </a:prstGeom>
          <a:noFill/>
          <a:ln w="9525">
            <a:noFill/>
            <a:miter lim="800000"/>
            <a:headEnd/>
            <a:tailEnd/>
          </a:ln>
        </p:spPr>
      </p:pic>
      <p:pic>
        <p:nvPicPr>
          <p:cNvPr id="22745" name="Picture 271"/>
          <p:cNvPicPr>
            <a:picLocks noChangeAspect="1" noChangeArrowheads="1"/>
          </p:cNvPicPr>
          <p:nvPr/>
        </p:nvPicPr>
        <p:blipFill>
          <a:blip r:embed="rId4" cstate="print"/>
          <a:srcRect/>
          <a:stretch>
            <a:fillRect/>
          </a:stretch>
        </p:blipFill>
        <p:spPr bwMode="auto">
          <a:xfrm>
            <a:off x="3506788" y="2797398"/>
            <a:ext cx="144462" cy="131763"/>
          </a:xfrm>
          <a:prstGeom prst="rect">
            <a:avLst/>
          </a:prstGeom>
          <a:noFill/>
          <a:ln w="9525">
            <a:noFill/>
            <a:miter lim="800000"/>
            <a:headEnd/>
            <a:tailEnd/>
          </a:ln>
        </p:spPr>
      </p:pic>
      <p:pic>
        <p:nvPicPr>
          <p:cNvPr id="22746" name="Picture 272"/>
          <p:cNvPicPr>
            <a:picLocks noChangeAspect="1" noChangeArrowheads="1"/>
          </p:cNvPicPr>
          <p:nvPr/>
        </p:nvPicPr>
        <p:blipFill>
          <a:blip r:embed="rId4" cstate="print"/>
          <a:srcRect/>
          <a:stretch>
            <a:fillRect/>
          </a:stretch>
        </p:blipFill>
        <p:spPr bwMode="auto">
          <a:xfrm>
            <a:off x="3506788" y="3013298"/>
            <a:ext cx="144462" cy="131763"/>
          </a:xfrm>
          <a:prstGeom prst="rect">
            <a:avLst/>
          </a:prstGeom>
          <a:noFill/>
          <a:ln w="9525">
            <a:noFill/>
            <a:miter lim="800000"/>
            <a:headEnd/>
            <a:tailEnd/>
          </a:ln>
        </p:spPr>
      </p:pic>
      <p:pic>
        <p:nvPicPr>
          <p:cNvPr id="22747" name="Picture 273"/>
          <p:cNvPicPr>
            <a:picLocks noChangeAspect="1" noChangeArrowheads="1"/>
          </p:cNvPicPr>
          <p:nvPr/>
        </p:nvPicPr>
        <p:blipFill>
          <a:blip r:embed="rId4" cstate="print"/>
          <a:srcRect/>
          <a:stretch>
            <a:fillRect/>
          </a:stretch>
        </p:blipFill>
        <p:spPr bwMode="auto">
          <a:xfrm>
            <a:off x="3506788" y="3229198"/>
            <a:ext cx="144462" cy="131763"/>
          </a:xfrm>
          <a:prstGeom prst="rect">
            <a:avLst/>
          </a:prstGeom>
          <a:noFill/>
          <a:ln w="9525">
            <a:noFill/>
            <a:miter lim="800000"/>
            <a:headEnd/>
            <a:tailEnd/>
          </a:ln>
        </p:spPr>
      </p:pic>
      <p:pic>
        <p:nvPicPr>
          <p:cNvPr id="22748" name="Picture 274"/>
          <p:cNvPicPr>
            <a:picLocks noChangeAspect="1" noChangeArrowheads="1"/>
          </p:cNvPicPr>
          <p:nvPr/>
        </p:nvPicPr>
        <p:blipFill>
          <a:blip r:embed="rId4" cstate="print"/>
          <a:srcRect/>
          <a:stretch>
            <a:fillRect/>
          </a:stretch>
        </p:blipFill>
        <p:spPr bwMode="auto">
          <a:xfrm>
            <a:off x="3722688" y="2787873"/>
            <a:ext cx="144462" cy="131763"/>
          </a:xfrm>
          <a:prstGeom prst="rect">
            <a:avLst/>
          </a:prstGeom>
          <a:noFill/>
          <a:ln w="9525">
            <a:noFill/>
            <a:miter lim="800000"/>
            <a:headEnd/>
            <a:tailEnd/>
          </a:ln>
        </p:spPr>
      </p:pic>
      <p:pic>
        <p:nvPicPr>
          <p:cNvPr id="22749" name="Picture 275"/>
          <p:cNvPicPr>
            <a:picLocks noChangeAspect="1" noChangeArrowheads="1"/>
          </p:cNvPicPr>
          <p:nvPr/>
        </p:nvPicPr>
        <p:blipFill>
          <a:blip r:embed="rId4" cstate="print"/>
          <a:srcRect/>
          <a:stretch>
            <a:fillRect/>
          </a:stretch>
        </p:blipFill>
        <p:spPr bwMode="auto">
          <a:xfrm>
            <a:off x="3722688" y="3003773"/>
            <a:ext cx="144462" cy="131763"/>
          </a:xfrm>
          <a:prstGeom prst="rect">
            <a:avLst/>
          </a:prstGeom>
          <a:noFill/>
          <a:ln w="9525">
            <a:noFill/>
            <a:miter lim="800000"/>
            <a:headEnd/>
            <a:tailEnd/>
          </a:ln>
        </p:spPr>
      </p:pic>
      <p:pic>
        <p:nvPicPr>
          <p:cNvPr id="22750" name="Picture 276"/>
          <p:cNvPicPr>
            <a:picLocks noChangeAspect="1" noChangeArrowheads="1"/>
          </p:cNvPicPr>
          <p:nvPr/>
        </p:nvPicPr>
        <p:blipFill>
          <a:blip r:embed="rId4" cstate="print"/>
          <a:srcRect/>
          <a:stretch>
            <a:fillRect/>
          </a:stretch>
        </p:blipFill>
        <p:spPr bwMode="auto">
          <a:xfrm>
            <a:off x="3722688" y="3219673"/>
            <a:ext cx="144462" cy="131763"/>
          </a:xfrm>
          <a:prstGeom prst="rect">
            <a:avLst/>
          </a:prstGeom>
          <a:noFill/>
          <a:ln w="9525">
            <a:noFill/>
            <a:miter lim="800000"/>
            <a:headEnd/>
            <a:tailEnd/>
          </a:ln>
        </p:spPr>
      </p:pic>
      <p:pic>
        <p:nvPicPr>
          <p:cNvPr id="22751" name="Picture 277"/>
          <p:cNvPicPr>
            <a:picLocks noChangeAspect="1" noChangeArrowheads="1"/>
          </p:cNvPicPr>
          <p:nvPr/>
        </p:nvPicPr>
        <p:blipFill>
          <a:blip r:embed="rId4" cstate="print"/>
          <a:srcRect/>
          <a:stretch>
            <a:fillRect/>
          </a:stretch>
        </p:blipFill>
        <p:spPr bwMode="auto">
          <a:xfrm>
            <a:off x="3938588" y="2797398"/>
            <a:ext cx="144462" cy="131763"/>
          </a:xfrm>
          <a:prstGeom prst="rect">
            <a:avLst/>
          </a:prstGeom>
          <a:noFill/>
          <a:ln w="9525">
            <a:noFill/>
            <a:miter lim="800000"/>
            <a:headEnd/>
            <a:tailEnd/>
          </a:ln>
        </p:spPr>
      </p:pic>
      <p:pic>
        <p:nvPicPr>
          <p:cNvPr id="22752" name="Picture 278"/>
          <p:cNvPicPr>
            <a:picLocks noChangeAspect="1" noChangeArrowheads="1"/>
          </p:cNvPicPr>
          <p:nvPr/>
        </p:nvPicPr>
        <p:blipFill>
          <a:blip r:embed="rId4" cstate="print"/>
          <a:srcRect/>
          <a:stretch>
            <a:fillRect/>
          </a:stretch>
        </p:blipFill>
        <p:spPr bwMode="auto">
          <a:xfrm>
            <a:off x="3938588" y="3013298"/>
            <a:ext cx="144462" cy="131763"/>
          </a:xfrm>
          <a:prstGeom prst="rect">
            <a:avLst/>
          </a:prstGeom>
          <a:noFill/>
          <a:ln w="9525">
            <a:noFill/>
            <a:miter lim="800000"/>
            <a:headEnd/>
            <a:tailEnd/>
          </a:ln>
        </p:spPr>
      </p:pic>
      <p:pic>
        <p:nvPicPr>
          <p:cNvPr id="22753" name="Picture 279"/>
          <p:cNvPicPr>
            <a:picLocks noChangeAspect="1" noChangeArrowheads="1"/>
          </p:cNvPicPr>
          <p:nvPr/>
        </p:nvPicPr>
        <p:blipFill>
          <a:blip r:embed="rId4" cstate="print"/>
          <a:srcRect/>
          <a:stretch>
            <a:fillRect/>
          </a:stretch>
        </p:blipFill>
        <p:spPr bwMode="auto">
          <a:xfrm>
            <a:off x="3938588" y="3229198"/>
            <a:ext cx="144462" cy="131763"/>
          </a:xfrm>
          <a:prstGeom prst="rect">
            <a:avLst/>
          </a:prstGeom>
          <a:noFill/>
          <a:ln w="9525">
            <a:noFill/>
            <a:miter lim="800000"/>
            <a:headEnd/>
            <a:tailEnd/>
          </a:ln>
        </p:spPr>
      </p:pic>
      <p:pic>
        <p:nvPicPr>
          <p:cNvPr id="22754" name="Picture 280"/>
          <p:cNvPicPr>
            <a:picLocks noChangeAspect="1" noChangeArrowheads="1"/>
          </p:cNvPicPr>
          <p:nvPr/>
        </p:nvPicPr>
        <p:blipFill>
          <a:blip r:embed="rId4" cstate="print"/>
          <a:srcRect/>
          <a:stretch>
            <a:fillRect/>
          </a:stretch>
        </p:blipFill>
        <p:spPr bwMode="auto">
          <a:xfrm>
            <a:off x="4154488" y="2797398"/>
            <a:ext cx="144462" cy="131763"/>
          </a:xfrm>
          <a:prstGeom prst="rect">
            <a:avLst/>
          </a:prstGeom>
          <a:noFill/>
          <a:ln w="9525">
            <a:noFill/>
            <a:miter lim="800000"/>
            <a:headEnd/>
            <a:tailEnd/>
          </a:ln>
        </p:spPr>
      </p:pic>
      <p:pic>
        <p:nvPicPr>
          <p:cNvPr id="22755" name="Picture 281"/>
          <p:cNvPicPr>
            <a:picLocks noChangeAspect="1" noChangeArrowheads="1"/>
          </p:cNvPicPr>
          <p:nvPr/>
        </p:nvPicPr>
        <p:blipFill>
          <a:blip r:embed="rId4" cstate="print"/>
          <a:srcRect/>
          <a:stretch>
            <a:fillRect/>
          </a:stretch>
        </p:blipFill>
        <p:spPr bwMode="auto">
          <a:xfrm>
            <a:off x="4154488" y="3013298"/>
            <a:ext cx="144462" cy="131763"/>
          </a:xfrm>
          <a:prstGeom prst="rect">
            <a:avLst/>
          </a:prstGeom>
          <a:noFill/>
          <a:ln w="9525">
            <a:noFill/>
            <a:miter lim="800000"/>
            <a:headEnd/>
            <a:tailEnd/>
          </a:ln>
        </p:spPr>
      </p:pic>
      <p:pic>
        <p:nvPicPr>
          <p:cNvPr id="22756" name="Picture 282"/>
          <p:cNvPicPr>
            <a:picLocks noChangeAspect="1" noChangeArrowheads="1"/>
          </p:cNvPicPr>
          <p:nvPr/>
        </p:nvPicPr>
        <p:blipFill>
          <a:blip r:embed="rId4" cstate="print"/>
          <a:srcRect/>
          <a:stretch>
            <a:fillRect/>
          </a:stretch>
        </p:blipFill>
        <p:spPr bwMode="auto">
          <a:xfrm>
            <a:off x="4154488" y="3229198"/>
            <a:ext cx="144462" cy="131763"/>
          </a:xfrm>
          <a:prstGeom prst="rect">
            <a:avLst/>
          </a:prstGeom>
          <a:noFill/>
          <a:ln w="9525">
            <a:noFill/>
            <a:miter lim="800000"/>
            <a:headEnd/>
            <a:tailEnd/>
          </a:ln>
        </p:spPr>
      </p:pic>
      <p:pic>
        <p:nvPicPr>
          <p:cNvPr id="22757" name="Picture 283"/>
          <p:cNvPicPr>
            <a:picLocks noChangeAspect="1" noChangeArrowheads="1"/>
          </p:cNvPicPr>
          <p:nvPr/>
        </p:nvPicPr>
        <p:blipFill>
          <a:blip r:embed="rId4" cstate="print"/>
          <a:srcRect/>
          <a:stretch>
            <a:fillRect/>
          </a:stretch>
        </p:blipFill>
        <p:spPr bwMode="auto">
          <a:xfrm>
            <a:off x="4360863" y="2797398"/>
            <a:ext cx="144462" cy="131763"/>
          </a:xfrm>
          <a:prstGeom prst="rect">
            <a:avLst/>
          </a:prstGeom>
          <a:noFill/>
          <a:ln w="9525">
            <a:noFill/>
            <a:miter lim="800000"/>
            <a:headEnd/>
            <a:tailEnd/>
          </a:ln>
        </p:spPr>
      </p:pic>
      <p:pic>
        <p:nvPicPr>
          <p:cNvPr id="22758" name="Picture 284"/>
          <p:cNvPicPr>
            <a:picLocks noChangeAspect="1" noChangeArrowheads="1"/>
          </p:cNvPicPr>
          <p:nvPr/>
        </p:nvPicPr>
        <p:blipFill>
          <a:blip r:embed="rId4" cstate="print"/>
          <a:srcRect/>
          <a:stretch>
            <a:fillRect/>
          </a:stretch>
        </p:blipFill>
        <p:spPr bwMode="auto">
          <a:xfrm>
            <a:off x="4360863" y="3013298"/>
            <a:ext cx="144462" cy="131763"/>
          </a:xfrm>
          <a:prstGeom prst="rect">
            <a:avLst/>
          </a:prstGeom>
          <a:noFill/>
          <a:ln w="9525">
            <a:noFill/>
            <a:miter lim="800000"/>
            <a:headEnd/>
            <a:tailEnd/>
          </a:ln>
        </p:spPr>
      </p:pic>
      <p:pic>
        <p:nvPicPr>
          <p:cNvPr id="22759" name="Picture 285"/>
          <p:cNvPicPr>
            <a:picLocks noChangeAspect="1" noChangeArrowheads="1"/>
          </p:cNvPicPr>
          <p:nvPr/>
        </p:nvPicPr>
        <p:blipFill>
          <a:blip r:embed="rId4" cstate="print"/>
          <a:srcRect/>
          <a:stretch>
            <a:fillRect/>
          </a:stretch>
        </p:blipFill>
        <p:spPr bwMode="auto">
          <a:xfrm>
            <a:off x="4360863" y="3229198"/>
            <a:ext cx="144462" cy="131763"/>
          </a:xfrm>
          <a:prstGeom prst="rect">
            <a:avLst/>
          </a:prstGeom>
          <a:noFill/>
          <a:ln w="9525">
            <a:noFill/>
            <a:miter lim="800000"/>
            <a:headEnd/>
            <a:tailEnd/>
          </a:ln>
        </p:spPr>
      </p:pic>
      <p:pic>
        <p:nvPicPr>
          <p:cNvPr id="22760" name="Picture 287"/>
          <p:cNvPicPr>
            <a:picLocks noChangeAspect="1" noChangeArrowheads="1"/>
          </p:cNvPicPr>
          <p:nvPr/>
        </p:nvPicPr>
        <p:blipFill>
          <a:blip r:embed="rId4" cstate="print"/>
          <a:srcRect/>
          <a:stretch>
            <a:fillRect/>
          </a:stretch>
        </p:blipFill>
        <p:spPr bwMode="auto">
          <a:xfrm>
            <a:off x="2219325" y="2605311"/>
            <a:ext cx="144463" cy="131762"/>
          </a:xfrm>
          <a:prstGeom prst="rect">
            <a:avLst/>
          </a:prstGeom>
          <a:noFill/>
          <a:ln w="9525">
            <a:noFill/>
            <a:miter lim="800000"/>
            <a:headEnd/>
            <a:tailEnd/>
          </a:ln>
        </p:spPr>
      </p:pic>
      <p:pic>
        <p:nvPicPr>
          <p:cNvPr id="22761" name="Picture 289"/>
          <p:cNvPicPr>
            <a:picLocks noChangeAspect="1" noChangeArrowheads="1"/>
          </p:cNvPicPr>
          <p:nvPr/>
        </p:nvPicPr>
        <p:blipFill>
          <a:blip r:embed="rId4" cstate="print"/>
          <a:srcRect/>
          <a:stretch>
            <a:fillRect/>
          </a:stretch>
        </p:blipFill>
        <p:spPr bwMode="auto">
          <a:xfrm>
            <a:off x="2420938" y="2605311"/>
            <a:ext cx="144462" cy="131762"/>
          </a:xfrm>
          <a:prstGeom prst="rect">
            <a:avLst/>
          </a:prstGeom>
          <a:noFill/>
          <a:ln w="9525">
            <a:noFill/>
            <a:miter lim="800000"/>
            <a:headEnd/>
            <a:tailEnd/>
          </a:ln>
        </p:spPr>
      </p:pic>
      <p:pic>
        <p:nvPicPr>
          <p:cNvPr id="22762" name="Picture 291"/>
          <p:cNvPicPr>
            <a:picLocks noChangeAspect="1" noChangeArrowheads="1"/>
          </p:cNvPicPr>
          <p:nvPr/>
        </p:nvPicPr>
        <p:blipFill>
          <a:blip r:embed="rId4" cstate="print"/>
          <a:srcRect/>
          <a:stretch>
            <a:fillRect/>
          </a:stretch>
        </p:blipFill>
        <p:spPr bwMode="auto">
          <a:xfrm>
            <a:off x="2636838" y="2605311"/>
            <a:ext cx="144462" cy="131762"/>
          </a:xfrm>
          <a:prstGeom prst="rect">
            <a:avLst/>
          </a:prstGeom>
          <a:noFill/>
          <a:ln w="9525">
            <a:noFill/>
            <a:miter lim="800000"/>
            <a:headEnd/>
            <a:tailEnd/>
          </a:ln>
        </p:spPr>
      </p:pic>
      <p:pic>
        <p:nvPicPr>
          <p:cNvPr id="22763" name="Picture 293"/>
          <p:cNvPicPr>
            <a:picLocks noChangeAspect="1" noChangeArrowheads="1"/>
          </p:cNvPicPr>
          <p:nvPr/>
        </p:nvPicPr>
        <p:blipFill>
          <a:blip r:embed="rId4" cstate="print"/>
          <a:srcRect/>
          <a:stretch>
            <a:fillRect/>
          </a:stretch>
        </p:blipFill>
        <p:spPr bwMode="auto">
          <a:xfrm>
            <a:off x="2852738" y="2595786"/>
            <a:ext cx="144462" cy="131762"/>
          </a:xfrm>
          <a:prstGeom prst="rect">
            <a:avLst/>
          </a:prstGeom>
          <a:noFill/>
          <a:ln w="9525">
            <a:noFill/>
            <a:miter lim="800000"/>
            <a:headEnd/>
            <a:tailEnd/>
          </a:ln>
        </p:spPr>
      </p:pic>
      <p:pic>
        <p:nvPicPr>
          <p:cNvPr id="22764" name="Picture 295"/>
          <p:cNvPicPr>
            <a:picLocks noChangeAspect="1" noChangeArrowheads="1"/>
          </p:cNvPicPr>
          <p:nvPr/>
        </p:nvPicPr>
        <p:blipFill>
          <a:blip r:embed="rId4" cstate="print"/>
          <a:srcRect/>
          <a:stretch>
            <a:fillRect/>
          </a:stretch>
        </p:blipFill>
        <p:spPr bwMode="auto">
          <a:xfrm>
            <a:off x="3068638" y="2605311"/>
            <a:ext cx="144462" cy="131762"/>
          </a:xfrm>
          <a:prstGeom prst="rect">
            <a:avLst/>
          </a:prstGeom>
          <a:noFill/>
          <a:ln w="9525">
            <a:noFill/>
            <a:miter lim="800000"/>
            <a:headEnd/>
            <a:tailEnd/>
          </a:ln>
        </p:spPr>
      </p:pic>
      <p:pic>
        <p:nvPicPr>
          <p:cNvPr id="22765" name="Picture 297"/>
          <p:cNvPicPr>
            <a:picLocks noChangeAspect="1" noChangeArrowheads="1"/>
          </p:cNvPicPr>
          <p:nvPr/>
        </p:nvPicPr>
        <p:blipFill>
          <a:blip r:embed="rId4" cstate="print"/>
          <a:srcRect/>
          <a:stretch>
            <a:fillRect/>
          </a:stretch>
        </p:blipFill>
        <p:spPr bwMode="auto">
          <a:xfrm>
            <a:off x="3284538" y="2605311"/>
            <a:ext cx="144462" cy="131762"/>
          </a:xfrm>
          <a:prstGeom prst="rect">
            <a:avLst/>
          </a:prstGeom>
          <a:noFill/>
          <a:ln w="9525">
            <a:noFill/>
            <a:miter lim="800000"/>
            <a:headEnd/>
            <a:tailEnd/>
          </a:ln>
        </p:spPr>
      </p:pic>
      <p:pic>
        <p:nvPicPr>
          <p:cNvPr id="22766" name="Picture 299"/>
          <p:cNvPicPr>
            <a:picLocks noChangeAspect="1" noChangeArrowheads="1"/>
          </p:cNvPicPr>
          <p:nvPr/>
        </p:nvPicPr>
        <p:blipFill>
          <a:blip r:embed="rId4" cstate="print"/>
          <a:srcRect/>
          <a:stretch>
            <a:fillRect/>
          </a:stretch>
        </p:blipFill>
        <p:spPr bwMode="auto">
          <a:xfrm>
            <a:off x="3500438" y="2605311"/>
            <a:ext cx="144462" cy="131762"/>
          </a:xfrm>
          <a:prstGeom prst="rect">
            <a:avLst/>
          </a:prstGeom>
          <a:noFill/>
          <a:ln w="9525">
            <a:noFill/>
            <a:miter lim="800000"/>
            <a:headEnd/>
            <a:tailEnd/>
          </a:ln>
        </p:spPr>
      </p:pic>
      <p:pic>
        <p:nvPicPr>
          <p:cNvPr id="22767" name="Picture 301"/>
          <p:cNvPicPr>
            <a:picLocks noChangeAspect="1" noChangeArrowheads="1"/>
          </p:cNvPicPr>
          <p:nvPr/>
        </p:nvPicPr>
        <p:blipFill>
          <a:blip r:embed="rId4" cstate="print"/>
          <a:srcRect/>
          <a:stretch>
            <a:fillRect/>
          </a:stretch>
        </p:blipFill>
        <p:spPr bwMode="auto">
          <a:xfrm>
            <a:off x="3703638" y="2605311"/>
            <a:ext cx="144462" cy="131762"/>
          </a:xfrm>
          <a:prstGeom prst="rect">
            <a:avLst/>
          </a:prstGeom>
          <a:noFill/>
          <a:ln w="9525">
            <a:noFill/>
            <a:miter lim="800000"/>
            <a:headEnd/>
            <a:tailEnd/>
          </a:ln>
        </p:spPr>
      </p:pic>
      <p:pic>
        <p:nvPicPr>
          <p:cNvPr id="22768" name="Picture 303"/>
          <p:cNvPicPr>
            <a:picLocks noChangeAspect="1" noChangeArrowheads="1"/>
          </p:cNvPicPr>
          <p:nvPr/>
        </p:nvPicPr>
        <p:blipFill>
          <a:blip r:embed="rId4" cstate="print"/>
          <a:srcRect/>
          <a:stretch>
            <a:fillRect/>
          </a:stretch>
        </p:blipFill>
        <p:spPr bwMode="auto">
          <a:xfrm>
            <a:off x="3919538" y="2605311"/>
            <a:ext cx="144462" cy="131762"/>
          </a:xfrm>
          <a:prstGeom prst="rect">
            <a:avLst/>
          </a:prstGeom>
          <a:noFill/>
          <a:ln w="9525">
            <a:noFill/>
            <a:miter lim="800000"/>
            <a:headEnd/>
            <a:tailEnd/>
          </a:ln>
        </p:spPr>
      </p:pic>
      <p:pic>
        <p:nvPicPr>
          <p:cNvPr id="22769" name="Picture 305"/>
          <p:cNvPicPr>
            <a:picLocks noChangeAspect="1" noChangeArrowheads="1"/>
          </p:cNvPicPr>
          <p:nvPr/>
        </p:nvPicPr>
        <p:blipFill>
          <a:blip r:embed="rId4" cstate="print"/>
          <a:srcRect/>
          <a:stretch>
            <a:fillRect/>
          </a:stretch>
        </p:blipFill>
        <p:spPr bwMode="auto">
          <a:xfrm>
            <a:off x="4135438" y="2595786"/>
            <a:ext cx="144462" cy="131762"/>
          </a:xfrm>
          <a:prstGeom prst="rect">
            <a:avLst/>
          </a:prstGeom>
          <a:noFill/>
          <a:ln w="9525">
            <a:noFill/>
            <a:miter lim="800000"/>
            <a:headEnd/>
            <a:tailEnd/>
          </a:ln>
        </p:spPr>
      </p:pic>
      <p:pic>
        <p:nvPicPr>
          <p:cNvPr id="22770" name="Picture 307"/>
          <p:cNvPicPr>
            <a:picLocks noChangeAspect="1" noChangeArrowheads="1"/>
          </p:cNvPicPr>
          <p:nvPr/>
        </p:nvPicPr>
        <p:blipFill>
          <a:blip r:embed="rId4" cstate="print"/>
          <a:srcRect/>
          <a:stretch>
            <a:fillRect/>
          </a:stretch>
        </p:blipFill>
        <p:spPr bwMode="auto">
          <a:xfrm>
            <a:off x="4351338" y="2605311"/>
            <a:ext cx="144462" cy="131762"/>
          </a:xfrm>
          <a:prstGeom prst="rect">
            <a:avLst/>
          </a:prstGeom>
          <a:noFill/>
          <a:ln w="9525">
            <a:noFill/>
            <a:miter lim="800000"/>
            <a:headEnd/>
            <a:tailEnd/>
          </a:ln>
        </p:spPr>
      </p:pic>
      <p:sp>
        <p:nvSpPr>
          <p:cNvPr id="5178" name="Rectangle 58"/>
          <p:cNvSpPr>
            <a:spLocks noChangeArrowheads="1"/>
          </p:cNvSpPr>
          <p:nvPr/>
        </p:nvSpPr>
        <p:spPr bwMode="auto">
          <a:xfrm>
            <a:off x="2009775" y="2627536"/>
            <a:ext cx="2663825" cy="155575"/>
          </a:xfrm>
          <a:prstGeom prst="rect">
            <a:avLst/>
          </a:prstGeom>
          <a:solidFill>
            <a:schemeClr val="bg2"/>
          </a:solidFill>
          <a:ln w="9525">
            <a:noFill/>
            <a:miter lim="800000"/>
            <a:headEnd/>
            <a:tailEnd/>
          </a:ln>
        </p:spPr>
        <p:txBody>
          <a:bodyPr wrap="none" anchor="ctr"/>
          <a:lstStyle/>
          <a:p>
            <a:pPr algn="ctr"/>
            <a:endParaRPr lang="zh-CN" altLang="zh-CN">
              <a:latin typeface="Arial" charset="0"/>
            </a:endParaRPr>
          </a:p>
        </p:txBody>
      </p:sp>
      <p:sp>
        <p:nvSpPr>
          <p:cNvPr id="5163" name="Rectangle 43"/>
          <p:cNvSpPr>
            <a:spLocks noChangeArrowheads="1"/>
          </p:cNvSpPr>
          <p:nvPr/>
        </p:nvSpPr>
        <p:spPr bwMode="auto">
          <a:xfrm>
            <a:off x="2022475" y="2476723"/>
            <a:ext cx="2663825" cy="155575"/>
          </a:xfrm>
          <a:prstGeom prst="rect">
            <a:avLst/>
          </a:prstGeom>
          <a:solidFill>
            <a:schemeClr val="bg2"/>
          </a:solidFill>
          <a:ln w="9525">
            <a:noFill/>
            <a:miter lim="800000"/>
            <a:headEnd/>
            <a:tailEnd/>
          </a:ln>
        </p:spPr>
        <p:txBody>
          <a:bodyPr wrap="none" anchor="ctr"/>
          <a:lstStyle/>
          <a:p>
            <a:pPr algn="ctr"/>
            <a:endParaRPr lang="zh-CN" altLang="zh-CN">
              <a:latin typeface="Arial" charset="0"/>
            </a:endParaRPr>
          </a:p>
        </p:txBody>
      </p:sp>
      <p:sp>
        <p:nvSpPr>
          <p:cNvPr id="22773" name="Text Box 20"/>
          <p:cNvSpPr txBox="1">
            <a:spLocks noChangeArrowheads="1"/>
          </p:cNvSpPr>
          <p:nvPr/>
        </p:nvSpPr>
        <p:spPr bwMode="auto">
          <a:xfrm>
            <a:off x="2423093" y="3996903"/>
            <a:ext cx="1632299" cy="461665"/>
          </a:xfrm>
          <a:prstGeom prst="rect">
            <a:avLst/>
          </a:prstGeom>
          <a:solidFill>
            <a:schemeClr val="bg1"/>
          </a:solidFill>
          <a:ln w="9525">
            <a:solidFill>
              <a:srgbClr val="00B0F0"/>
            </a:solidFill>
            <a:miter lim="800000"/>
            <a:headEnd/>
            <a:tailEnd/>
          </a:ln>
        </p:spPr>
        <p:txBody>
          <a:bodyPr wrap="square">
            <a:spAutoFit/>
          </a:bodyPr>
          <a:lstStyle/>
          <a:p>
            <a:pPr>
              <a:spcBef>
                <a:spcPct val="50000"/>
              </a:spcBef>
            </a:pPr>
            <a:r>
              <a:rPr lang="en-US" altLang="zh-CN" sz="2400" dirty="0">
                <a:latin typeface="Arial" charset="0"/>
              </a:rPr>
              <a:t>p</a:t>
            </a:r>
            <a:r>
              <a:rPr lang="zh-CN" altLang="en-US" sz="2400" dirty="0">
                <a:latin typeface="Arial" charset="0"/>
              </a:rPr>
              <a:t>类型基底</a:t>
            </a:r>
          </a:p>
        </p:txBody>
      </p:sp>
      <p:pic>
        <p:nvPicPr>
          <p:cNvPr id="5177" name="Picture 57"/>
          <p:cNvPicPr>
            <a:picLocks noChangeAspect="1" noChangeArrowheads="1"/>
          </p:cNvPicPr>
          <p:nvPr/>
        </p:nvPicPr>
        <p:blipFill>
          <a:blip r:embed="rId3" cstate="print"/>
          <a:srcRect/>
          <a:stretch>
            <a:fillRect/>
          </a:stretch>
        </p:blipFill>
        <p:spPr bwMode="auto">
          <a:xfrm>
            <a:off x="1878013" y="2571973"/>
            <a:ext cx="144462" cy="139700"/>
          </a:xfrm>
          <a:prstGeom prst="rect">
            <a:avLst/>
          </a:prstGeom>
          <a:noFill/>
          <a:ln w="9525">
            <a:noFill/>
            <a:miter lim="800000"/>
            <a:headEnd/>
            <a:tailEnd/>
          </a:ln>
        </p:spPr>
      </p:pic>
      <p:sp>
        <p:nvSpPr>
          <p:cNvPr id="250" name="矩形 249"/>
          <p:cNvSpPr/>
          <p:nvPr/>
        </p:nvSpPr>
        <p:spPr>
          <a:xfrm>
            <a:off x="4584700" y="5912900"/>
            <a:ext cx="3087334" cy="461665"/>
          </a:xfrm>
          <a:prstGeom prst="rect">
            <a:avLst/>
          </a:prstGeom>
          <a:solidFill>
            <a:schemeClr val="accent5">
              <a:lumMod val="20000"/>
              <a:lumOff val="80000"/>
            </a:schemeClr>
          </a:solidFill>
        </p:spPr>
        <p:txBody>
          <a:bodyPr wrap="square">
            <a:spAutoFit/>
          </a:bodyPr>
          <a:lstStyle/>
          <a:p>
            <a:pPr>
              <a:spcBef>
                <a:spcPct val="50000"/>
              </a:spcBef>
            </a:pPr>
            <a:r>
              <a:rPr lang="en-US" altLang="zh-CN" sz="2400" dirty="0" err="1">
                <a:solidFill>
                  <a:srgbClr val="FF0000"/>
                </a:solidFill>
              </a:rPr>
              <a:t>V</a:t>
            </a:r>
            <a:r>
              <a:rPr lang="en-US" altLang="zh-CN" sz="1400" dirty="0" err="1">
                <a:solidFill>
                  <a:srgbClr val="FF0000"/>
                </a:solidFill>
              </a:rPr>
              <a:t>gs</a:t>
            </a:r>
            <a:r>
              <a:rPr lang="en-US" altLang="zh-CN" sz="2400" dirty="0">
                <a:solidFill>
                  <a:srgbClr val="FF0000"/>
                </a:solidFill>
              </a:rPr>
              <a:t> &gt; 0</a:t>
            </a:r>
            <a:r>
              <a:rPr lang="zh-CN" altLang="en-US" sz="2400" dirty="0">
                <a:solidFill>
                  <a:srgbClr val="FF0000"/>
                </a:solidFill>
              </a:rPr>
              <a:t>，</a:t>
            </a:r>
            <a:r>
              <a:rPr lang="en-US" altLang="zh-CN" sz="2400" dirty="0">
                <a:solidFill>
                  <a:srgbClr val="FF0000"/>
                </a:solidFill>
              </a:rPr>
              <a:t>D</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间导通</a:t>
            </a:r>
            <a:endParaRPr lang="en-US" altLang="zh-CN" sz="2400" dirty="0">
              <a:solidFill>
                <a:srgbClr val="FF0000"/>
              </a:solidFill>
            </a:endParaRPr>
          </a:p>
        </p:txBody>
      </p:sp>
      <p:grpSp>
        <p:nvGrpSpPr>
          <p:cNvPr id="268" name="组合 267"/>
          <p:cNvGrpSpPr/>
          <p:nvPr/>
        </p:nvGrpSpPr>
        <p:grpSpPr>
          <a:xfrm>
            <a:off x="6103912" y="1071546"/>
            <a:ext cx="2952750" cy="2452688"/>
            <a:chOff x="6103912" y="1257300"/>
            <a:chExt cx="2952750" cy="2452688"/>
          </a:xfrm>
        </p:grpSpPr>
        <p:grpSp>
          <p:nvGrpSpPr>
            <p:cNvPr id="251" name="Group 35"/>
            <p:cNvGrpSpPr>
              <a:grpSpLocks/>
            </p:cNvGrpSpPr>
            <p:nvPr/>
          </p:nvGrpSpPr>
          <p:grpSpPr bwMode="auto">
            <a:xfrm>
              <a:off x="7328668" y="1781176"/>
              <a:ext cx="1008063" cy="1368425"/>
              <a:chOff x="2880" y="2524"/>
              <a:chExt cx="363" cy="543"/>
            </a:xfrm>
          </p:grpSpPr>
          <p:sp>
            <p:nvSpPr>
              <p:cNvPr id="252" name="Line 16"/>
              <p:cNvSpPr>
                <a:spLocks noChangeShapeType="1"/>
              </p:cNvSpPr>
              <p:nvPr/>
            </p:nvSpPr>
            <p:spPr bwMode="auto">
              <a:xfrm>
                <a:off x="3016" y="2705"/>
                <a:ext cx="0" cy="181"/>
              </a:xfrm>
              <a:prstGeom prst="line">
                <a:avLst/>
              </a:prstGeom>
              <a:noFill/>
              <a:ln w="28575">
                <a:solidFill>
                  <a:schemeClr val="tx1"/>
                </a:solidFill>
                <a:round/>
                <a:headEnd/>
                <a:tailEnd/>
              </a:ln>
            </p:spPr>
            <p:txBody>
              <a:bodyPr/>
              <a:lstStyle/>
              <a:p>
                <a:endParaRPr lang="zh-CN" altLang="en-US"/>
              </a:p>
            </p:txBody>
          </p:sp>
          <p:sp>
            <p:nvSpPr>
              <p:cNvPr id="253" name="Line 17"/>
              <p:cNvSpPr>
                <a:spLocks noChangeShapeType="1"/>
              </p:cNvSpPr>
              <p:nvPr/>
            </p:nvSpPr>
            <p:spPr bwMode="auto">
              <a:xfrm>
                <a:off x="3107" y="2614"/>
                <a:ext cx="0" cy="363"/>
              </a:xfrm>
              <a:prstGeom prst="line">
                <a:avLst/>
              </a:prstGeom>
              <a:noFill/>
              <a:ln w="28575">
                <a:solidFill>
                  <a:schemeClr val="tx1"/>
                </a:solidFill>
                <a:round/>
                <a:headEnd/>
                <a:tailEnd/>
              </a:ln>
            </p:spPr>
            <p:txBody>
              <a:bodyPr/>
              <a:lstStyle/>
              <a:p>
                <a:endParaRPr lang="zh-CN" altLang="en-US"/>
              </a:p>
            </p:txBody>
          </p:sp>
          <p:sp>
            <p:nvSpPr>
              <p:cNvPr id="254" name="Line 18"/>
              <p:cNvSpPr>
                <a:spLocks noChangeShapeType="1"/>
              </p:cNvSpPr>
              <p:nvPr/>
            </p:nvSpPr>
            <p:spPr bwMode="auto">
              <a:xfrm>
                <a:off x="2880" y="2796"/>
                <a:ext cx="136" cy="0"/>
              </a:xfrm>
              <a:prstGeom prst="line">
                <a:avLst/>
              </a:prstGeom>
              <a:noFill/>
              <a:ln w="28575">
                <a:solidFill>
                  <a:schemeClr val="tx1"/>
                </a:solidFill>
                <a:round/>
                <a:headEnd/>
                <a:tailEnd/>
              </a:ln>
            </p:spPr>
            <p:txBody>
              <a:bodyPr/>
              <a:lstStyle/>
              <a:p>
                <a:endParaRPr lang="zh-CN" altLang="en-US"/>
              </a:p>
            </p:txBody>
          </p:sp>
          <p:sp>
            <p:nvSpPr>
              <p:cNvPr id="255" name="Line 19"/>
              <p:cNvSpPr>
                <a:spLocks noChangeShapeType="1"/>
              </p:cNvSpPr>
              <p:nvPr/>
            </p:nvSpPr>
            <p:spPr bwMode="auto">
              <a:xfrm>
                <a:off x="3107" y="2705"/>
                <a:ext cx="136" cy="0"/>
              </a:xfrm>
              <a:prstGeom prst="line">
                <a:avLst/>
              </a:prstGeom>
              <a:noFill/>
              <a:ln w="28575">
                <a:solidFill>
                  <a:schemeClr val="tx1"/>
                </a:solidFill>
                <a:round/>
                <a:headEnd/>
                <a:tailEnd/>
              </a:ln>
            </p:spPr>
            <p:txBody>
              <a:bodyPr/>
              <a:lstStyle/>
              <a:p>
                <a:endParaRPr lang="zh-CN" altLang="en-US"/>
              </a:p>
            </p:txBody>
          </p:sp>
          <p:sp>
            <p:nvSpPr>
              <p:cNvPr id="256" name="Line 20"/>
              <p:cNvSpPr>
                <a:spLocks noChangeShapeType="1"/>
              </p:cNvSpPr>
              <p:nvPr/>
            </p:nvSpPr>
            <p:spPr bwMode="auto">
              <a:xfrm>
                <a:off x="3107" y="2886"/>
                <a:ext cx="136" cy="0"/>
              </a:xfrm>
              <a:prstGeom prst="line">
                <a:avLst/>
              </a:prstGeom>
              <a:noFill/>
              <a:ln w="28575">
                <a:solidFill>
                  <a:schemeClr val="tx1"/>
                </a:solidFill>
                <a:round/>
                <a:headEnd/>
                <a:tailEnd type="triangle" w="med" len="med"/>
              </a:ln>
            </p:spPr>
            <p:txBody>
              <a:bodyPr/>
              <a:lstStyle/>
              <a:p>
                <a:endParaRPr lang="zh-CN" altLang="en-US"/>
              </a:p>
            </p:txBody>
          </p:sp>
          <p:sp>
            <p:nvSpPr>
              <p:cNvPr id="257" name="Line 21"/>
              <p:cNvSpPr>
                <a:spLocks noChangeShapeType="1"/>
              </p:cNvSpPr>
              <p:nvPr/>
            </p:nvSpPr>
            <p:spPr bwMode="auto">
              <a:xfrm>
                <a:off x="3243" y="2524"/>
                <a:ext cx="0" cy="181"/>
              </a:xfrm>
              <a:prstGeom prst="line">
                <a:avLst/>
              </a:prstGeom>
              <a:noFill/>
              <a:ln w="28575">
                <a:solidFill>
                  <a:schemeClr val="tx1"/>
                </a:solidFill>
                <a:round/>
                <a:headEnd/>
                <a:tailEnd/>
              </a:ln>
            </p:spPr>
            <p:txBody>
              <a:bodyPr/>
              <a:lstStyle/>
              <a:p>
                <a:endParaRPr lang="zh-CN" altLang="en-US"/>
              </a:p>
            </p:txBody>
          </p:sp>
          <p:sp>
            <p:nvSpPr>
              <p:cNvPr id="258" name="Line 22"/>
              <p:cNvSpPr>
                <a:spLocks noChangeShapeType="1"/>
              </p:cNvSpPr>
              <p:nvPr/>
            </p:nvSpPr>
            <p:spPr bwMode="auto">
              <a:xfrm>
                <a:off x="3243" y="2886"/>
                <a:ext cx="0" cy="181"/>
              </a:xfrm>
              <a:prstGeom prst="line">
                <a:avLst/>
              </a:prstGeom>
              <a:noFill/>
              <a:ln w="28575">
                <a:solidFill>
                  <a:schemeClr val="tx1"/>
                </a:solidFill>
                <a:round/>
                <a:headEnd/>
                <a:tailEnd/>
              </a:ln>
            </p:spPr>
            <p:txBody>
              <a:bodyPr/>
              <a:lstStyle/>
              <a:p>
                <a:endParaRPr lang="zh-CN" altLang="en-US"/>
              </a:p>
            </p:txBody>
          </p:sp>
        </p:grpSp>
        <p:sp>
          <p:nvSpPr>
            <p:cNvPr id="259" name="Text Box 26"/>
            <p:cNvSpPr txBox="1">
              <a:spLocks noChangeArrowheads="1"/>
            </p:cNvSpPr>
            <p:nvPr/>
          </p:nvSpPr>
          <p:spPr bwMode="auto">
            <a:xfrm>
              <a:off x="6103912" y="2237318"/>
              <a:ext cx="1368425" cy="366712"/>
            </a:xfrm>
            <a:prstGeom prst="rect">
              <a:avLst/>
            </a:prstGeom>
            <a:noFill/>
            <a:ln w="9525">
              <a:noFill/>
              <a:miter lim="800000"/>
              <a:headEnd/>
              <a:tailEnd/>
            </a:ln>
          </p:spPr>
          <p:txBody>
            <a:bodyPr>
              <a:spAutoFit/>
            </a:bodyPr>
            <a:lstStyle/>
            <a:p>
              <a:pPr>
                <a:spcBef>
                  <a:spcPct val="50000"/>
                </a:spcBef>
              </a:pPr>
              <a:r>
                <a:rPr lang="zh-CN" altLang="en-US" dirty="0">
                  <a:latin typeface="Arial" charset="0"/>
                </a:rPr>
                <a:t>栅极</a:t>
              </a:r>
              <a:r>
                <a:rPr lang="en-US" altLang="zh-CN" dirty="0">
                  <a:latin typeface="Arial" charset="0"/>
                </a:rPr>
                <a:t>(gate)</a:t>
              </a:r>
            </a:p>
          </p:txBody>
        </p:sp>
        <p:sp>
          <p:nvSpPr>
            <p:cNvPr id="260" name="Text Box 27"/>
            <p:cNvSpPr txBox="1">
              <a:spLocks noChangeArrowheads="1"/>
            </p:cNvSpPr>
            <p:nvPr/>
          </p:nvSpPr>
          <p:spPr bwMode="auto">
            <a:xfrm>
              <a:off x="7472337" y="3343276"/>
              <a:ext cx="1584325" cy="366712"/>
            </a:xfrm>
            <a:prstGeom prst="rect">
              <a:avLst/>
            </a:prstGeom>
            <a:noFill/>
            <a:ln w="9525">
              <a:noFill/>
              <a:miter lim="800000"/>
              <a:headEnd/>
              <a:tailEnd/>
            </a:ln>
          </p:spPr>
          <p:txBody>
            <a:bodyPr>
              <a:spAutoFit/>
            </a:bodyPr>
            <a:lstStyle/>
            <a:p>
              <a:pPr>
                <a:spcBef>
                  <a:spcPct val="50000"/>
                </a:spcBef>
              </a:pPr>
              <a:r>
                <a:rPr lang="zh-CN" altLang="en-US" dirty="0">
                  <a:latin typeface="Arial" charset="0"/>
                </a:rPr>
                <a:t>源极</a:t>
              </a:r>
              <a:r>
                <a:rPr lang="en-US" altLang="zh-CN" dirty="0">
                  <a:latin typeface="Arial" charset="0"/>
                </a:rPr>
                <a:t>(source)</a:t>
              </a:r>
            </a:p>
          </p:txBody>
        </p:sp>
        <p:sp>
          <p:nvSpPr>
            <p:cNvPr id="261" name="Text Box 28"/>
            <p:cNvSpPr txBox="1">
              <a:spLocks noChangeArrowheads="1"/>
            </p:cNvSpPr>
            <p:nvPr/>
          </p:nvSpPr>
          <p:spPr bwMode="auto">
            <a:xfrm>
              <a:off x="7616799" y="1257300"/>
              <a:ext cx="1439863"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漏极 </a:t>
              </a:r>
              <a:r>
                <a:rPr lang="en-US" altLang="zh-CN" dirty="0">
                  <a:latin typeface="Arial" charset="0"/>
                </a:rPr>
                <a:t>(drain)</a:t>
              </a:r>
            </a:p>
          </p:txBody>
        </p:sp>
        <p:sp>
          <p:nvSpPr>
            <p:cNvPr id="262" name="Line 36"/>
            <p:cNvSpPr>
              <a:spLocks noChangeShapeType="1"/>
            </p:cNvSpPr>
            <p:nvPr/>
          </p:nvSpPr>
          <p:spPr bwMode="auto">
            <a:xfrm flipH="1" flipV="1">
              <a:off x="7327081" y="2498726"/>
              <a:ext cx="71437" cy="431800"/>
            </a:xfrm>
            <a:prstGeom prst="line">
              <a:avLst/>
            </a:prstGeom>
            <a:noFill/>
            <a:ln w="9525">
              <a:solidFill>
                <a:schemeClr val="tx1"/>
              </a:solidFill>
              <a:round/>
              <a:headEnd/>
              <a:tailEnd type="triangle" w="med" len="med"/>
            </a:ln>
          </p:spPr>
          <p:txBody>
            <a:bodyPr/>
            <a:lstStyle/>
            <a:p>
              <a:endParaRPr lang="zh-CN" altLang="en-US"/>
            </a:p>
          </p:txBody>
        </p:sp>
        <p:sp>
          <p:nvSpPr>
            <p:cNvPr id="263" name="Line 37"/>
            <p:cNvSpPr>
              <a:spLocks noChangeShapeType="1"/>
            </p:cNvSpPr>
            <p:nvPr/>
          </p:nvSpPr>
          <p:spPr bwMode="auto">
            <a:xfrm>
              <a:off x="7685856" y="3074988"/>
              <a:ext cx="504825" cy="73025"/>
            </a:xfrm>
            <a:prstGeom prst="line">
              <a:avLst/>
            </a:prstGeom>
            <a:noFill/>
            <a:ln w="9525">
              <a:solidFill>
                <a:schemeClr val="tx1"/>
              </a:solidFill>
              <a:round/>
              <a:headEnd/>
              <a:tailEnd type="triangle" w="med" len="med"/>
            </a:ln>
          </p:spPr>
          <p:txBody>
            <a:bodyPr/>
            <a:lstStyle/>
            <a:p>
              <a:endParaRPr lang="zh-CN" altLang="en-US"/>
            </a:p>
          </p:txBody>
        </p:sp>
        <p:sp>
          <p:nvSpPr>
            <p:cNvPr id="264" name="Text Box 38"/>
            <p:cNvSpPr txBox="1">
              <a:spLocks noChangeArrowheads="1"/>
            </p:cNvSpPr>
            <p:nvPr/>
          </p:nvSpPr>
          <p:spPr bwMode="auto">
            <a:xfrm>
              <a:off x="7184206" y="2932113"/>
              <a:ext cx="503237"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V</a:t>
              </a:r>
              <a:r>
                <a:rPr lang="en-US" altLang="zh-CN" sz="1000">
                  <a:latin typeface="Arial" charset="0"/>
                </a:rPr>
                <a:t>gs</a:t>
              </a:r>
            </a:p>
          </p:txBody>
        </p:sp>
        <p:sp>
          <p:nvSpPr>
            <p:cNvPr id="265" name="Rectangle 73"/>
            <p:cNvSpPr>
              <a:spLocks noChangeArrowheads="1"/>
            </p:cNvSpPr>
            <p:nvPr/>
          </p:nvSpPr>
          <p:spPr bwMode="auto">
            <a:xfrm>
              <a:off x="7617593" y="1924051"/>
              <a:ext cx="792163" cy="1079500"/>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266" name="Text Box 78"/>
            <p:cNvSpPr txBox="1">
              <a:spLocks noChangeArrowheads="1"/>
            </p:cNvSpPr>
            <p:nvPr/>
          </p:nvSpPr>
          <p:spPr bwMode="auto">
            <a:xfrm>
              <a:off x="7114356" y="2500313"/>
              <a:ext cx="287337"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a:t>
              </a:r>
            </a:p>
          </p:txBody>
        </p:sp>
        <p:sp>
          <p:nvSpPr>
            <p:cNvPr id="267" name="Text Box 79"/>
            <p:cNvSpPr txBox="1">
              <a:spLocks noChangeArrowheads="1"/>
            </p:cNvSpPr>
            <p:nvPr/>
          </p:nvSpPr>
          <p:spPr bwMode="auto">
            <a:xfrm>
              <a:off x="7906518" y="3003551"/>
              <a:ext cx="287338" cy="366712"/>
            </a:xfrm>
            <a:prstGeom prst="rect">
              <a:avLst/>
            </a:prstGeom>
            <a:noFill/>
            <a:ln w="9525">
              <a:noFill/>
              <a:miter lim="800000"/>
              <a:headEnd/>
              <a:tailEnd/>
            </a:ln>
          </p:spPr>
          <p:txBody>
            <a:bodyPr>
              <a:spAutoFit/>
            </a:bodyPr>
            <a:lstStyle/>
            <a:p>
              <a:pPr>
                <a:spcBef>
                  <a:spcPct val="50000"/>
                </a:spcBef>
              </a:pPr>
              <a:r>
                <a:rPr lang="en-US" altLang="zh-CN">
                  <a:latin typeface="Arial" charset="0"/>
                </a:rPr>
                <a:t>-</a:t>
              </a:r>
            </a:p>
          </p:txBody>
        </p:sp>
      </p:grpSp>
      <p:sp>
        <p:nvSpPr>
          <p:cNvPr id="279" name="矩形 278"/>
          <p:cNvSpPr/>
          <p:nvPr/>
        </p:nvSpPr>
        <p:spPr>
          <a:xfrm>
            <a:off x="239045" y="5424692"/>
            <a:ext cx="8769130" cy="830997"/>
          </a:xfrm>
          <a:prstGeom prst="rect">
            <a:avLst/>
          </a:prstGeom>
        </p:spPr>
        <p:txBody>
          <a:bodyPr wrap="square">
            <a:spAutoFit/>
          </a:bodyPr>
          <a:lstStyle/>
          <a:p>
            <a:r>
              <a:rPr lang="zh-CN" altLang="en-US" sz="2400" dirty="0">
                <a:ea typeface="宋体" charset="-122"/>
              </a:rPr>
              <a:t>改变</a:t>
            </a:r>
            <a:r>
              <a:rPr lang="zh-CN" altLang="en-US" sz="2400" b="1" dirty="0">
                <a:ea typeface="宋体" charset="-122"/>
              </a:rPr>
              <a:t>栅极</a:t>
            </a:r>
            <a:r>
              <a:rPr lang="zh-CN" altLang="en-US" sz="2400" dirty="0">
                <a:ea typeface="宋体" charset="-122"/>
              </a:rPr>
              <a:t>和</a:t>
            </a:r>
            <a:r>
              <a:rPr lang="zh-CN" altLang="en-US" sz="2400" b="1" dirty="0">
                <a:ea typeface="宋体" charset="-122"/>
              </a:rPr>
              <a:t>源极</a:t>
            </a:r>
            <a:r>
              <a:rPr lang="zh-CN" altLang="en-US" sz="2400" dirty="0">
                <a:ea typeface="宋体" charset="-122"/>
              </a:rPr>
              <a:t>之间的电压，可以改变沟道的导电特性，从而改变漏极和源极之间电流的大小。</a:t>
            </a:r>
            <a:endParaRPr lang="zh-CN" altLang="en-US" sz="2400" dirty="0"/>
          </a:p>
        </p:txBody>
      </p:sp>
      <p:grpSp>
        <p:nvGrpSpPr>
          <p:cNvPr id="286" name="组合 285"/>
          <p:cNvGrpSpPr/>
          <p:nvPr/>
        </p:nvGrpSpPr>
        <p:grpSpPr>
          <a:xfrm>
            <a:off x="6176937" y="3500438"/>
            <a:ext cx="2931468" cy="2052638"/>
            <a:chOff x="6176937" y="3735388"/>
            <a:chExt cx="2931468" cy="2052638"/>
          </a:xfrm>
        </p:grpSpPr>
        <p:grpSp>
          <p:nvGrpSpPr>
            <p:cNvPr id="278" name="组合 277"/>
            <p:cNvGrpSpPr/>
            <p:nvPr/>
          </p:nvGrpSpPr>
          <p:grpSpPr>
            <a:xfrm>
              <a:off x="7382792" y="4197351"/>
              <a:ext cx="1152525" cy="1368425"/>
              <a:chOff x="7472337" y="4102101"/>
              <a:chExt cx="1152525" cy="1368425"/>
            </a:xfrm>
          </p:grpSpPr>
          <p:sp>
            <p:nvSpPr>
              <p:cNvPr id="269" name="Rectangle 68"/>
              <p:cNvSpPr>
                <a:spLocks noChangeArrowheads="1"/>
              </p:cNvSpPr>
              <p:nvPr/>
            </p:nvSpPr>
            <p:spPr bwMode="auto">
              <a:xfrm>
                <a:off x="7759675" y="4244976"/>
                <a:ext cx="865187" cy="1081088"/>
              </a:xfrm>
              <a:prstGeom prst="rect">
                <a:avLst/>
              </a:prstGeom>
              <a:noFill/>
              <a:ln w="9525">
                <a:solidFill>
                  <a:schemeClr val="tx1"/>
                </a:solidFill>
                <a:prstDash val="dash"/>
                <a:miter lim="800000"/>
                <a:headEnd/>
                <a:tailEnd/>
              </a:ln>
            </p:spPr>
            <p:txBody>
              <a:bodyPr wrap="none" anchor="ctr"/>
              <a:lstStyle/>
              <a:p>
                <a:endParaRPr lang="zh-CN" altLang="en-US"/>
              </a:p>
            </p:txBody>
          </p:sp>
          <p:grpSp>
            <p:nvGrpSpPr>
              <p:cNvPr id="270" name="Group 69"/>
              <p:cNvGrpSpPr>
                <a:grpSpLocks/>
              </p:cNvGrpSpPr>
              <p:nvPr/>
            </p:nvGrpSpPr>
            <p:grpSpPr bwMode="auto">
              <a:xfrm>
                <a:off x="7472337" y="4102101"/>
                <a:ext cx="1008063" cy="1368425"/>
                <a:chOff x="3742" y="1344"/>
                <a:chExt cx="635" cy="862"/>
              </a:xfrm>
            </p:grpSpPr>
            <p:sp>
              <p:nvSpPr>
                <p:cNvPr id="271" name="Line 44"/>
                <p:cNvSpPr>
                  <a:spLocks noChangeShapeType="1"/>
                </p:cNvSpPr>
                <p:nvPr/>
              </p:nvSpPr>
              <p:spPr bwMode="auto">
                <a:xfrm>
                  <a:off x="3980" y="1631"/>
                  <a:ext cx="0" cy="288"/>
                </a:xfrm>
                <a:prstGeom prst="line">
                  <a:avLst/>
                </a:prstGeom>
                <a:noFill/>
                <a:ln w="28575">
                  <a:solidFill>
                    <a:schemeClr val="tx1"/>
                  </a:solidFill>
                  <a:round/>
                  <a:headEnd/>
                  <a:tailEnd/>
                </a:ln>
              </p:spPr>
              <p:txBody>
                <a:bodyPr/>
                <a:lstStyle/>
                <a:p>
                  <a:endParaRPr lang="zh-CN" altLang="en-US"/>
                </a:p>
              </p:txBody>
            </p:sp>
            <p:sp>
              <p:nvSpPr>
                <p:cNvPr id="272" name="Line 45"/>
                <p:cNvSpPr>
                  <a:spLocks noChangeShapeType="1"/>
                </p:cNvSpPr>
                <p:nvPr/>
              </p:nvSpPr>
              <p:spPr bwMode="auto">
                <a:xfrm>
                  <a:off x="4139" y="1487"/>
                  <a:ext cx="0" cy="576"/>
                </a:xfrm>
                <a:prstGeom prst="line">
                  <a:avLst/>
                </a:prstGeom>
                <a:noFill/>
                <a:ln w="28575">
                  <a:solidFill>
                    <a:schemeClr val="tx1"/>
                  </a:solidFill>
                  <a:round/>
                  <a:headEnd/>
                  <a:tailEnd/>
                </a:ln>
              </p:spPr>
              <p:txBody>
                <a:bodyPr/>
                <a:lstStyle/>
                <a:p>
                  <a:endParaRPr lang="zh-CN" altLang="en-US"/>
                </a:p>
              </p:txBody>
            </p:sp>
            <p:sp>
              <p:nvSpPr>
                <p:cNvPr id="273" name="Line 46"/>
                <p:cNvSpPr>
                  <a:spLocks noChangeShapeType="1"/>
                </p:cNvSpPr>
                <p:nvPr/>
              </p:nvSpPr>
              <p:spPr bwMode="auto">
                <a:xfrm>
                  <a:off x="3742" y="1776"/>
                  <a:ext cx="238" cy="0"/>
                </a:xfrm>
                <a:prstGeom prst="line">
                  <a:avLst/>
                </a:prstGeom>
                <a:noFill/>
                <a:ln w="28575">
                  <a:solidFill>
                    <a:schemeClr val="tx1"/>
                  </a:solidFill>
                  <a:round/>
                  <a:headEnd/>
                  <a:tailEnd/>
                </a:ln>
              </p:spPr>
              <p:txBody>
                <a:bodyPr/>
                <a:lstStyle/>
                <a:p>
                  <a:endParaRPr lang="zh-CN" altLang="en-US"/>
                </a:p>
              </p:txBody>
            </p:sp>
            <p:sp>
              <p:nvSpPr>
                <p:cNvPr id="274" name="Line 47"/>
                <p:cNvSpPr>
                  <a:spLocks noChangeShapeType="1"/>
                </p:cNvSpPr>
                <p:nvPr/>
              </p:nvSpPr>
              <p:spPr bwMode="auto">
                <a:xfrm>
                  <a:off x="4139" y="1631"/>
                  <a:ext cx="238" cy="0"/>
                </a:xfrm>
                <a:prstGeom prst="line">
                  <a:avLst/>
                </a:prstGeom>
                <a:noFill/>
                <a:ln w="28575">
                  <a:solidFill>
                    <a:schemeClr val="tx1"/>
                  </a:solidFill>
                  <a:round/>
                  <a:headEnd/>
                  <a:tailEnd/>
                </a:ln>
              </p:spPr>
              <p:txBody>
                <a:bodyPr/>
                <a:lstStyle/>
                <a:p>
                  <a:endParaRPr lang="zh-CN" altLang="en-US"/>
                </a:p>
              </p:txBody>
            </p:sp>
            <p:sp>
              <p:nvSpPr>
                <p:cNvPr id="275" name="Line 48"/>
                <p:cNvSpPr>
                  <a:spLocks noChangeShapeType="1"/>
                </p:cNvSpPr>
                <p:nvPr/>
              </p:nvSpPr>
              <p:spPr bwMode="auto">
                <a:xfrm>
                  <a:off x="4139" y="1919"/>
                  <a:ext cx="238" cy="0"/>
                </a:xfrm>
                <a:prstGeom prst="line">
                  <a:avLst/>
                </a:prstGeom>
                <a:noFill/>
                <a:ln w="28575">
                  <a:solidFill>
                    <a:schemeClr val="tx1"/>
                  </a:solidFill>
                  <a:round/>
                  <a:headEnd/>
                  <a:tailEnd/>
                </a:ln>
              </p:spPr>
              <p:txBody>
                <a:bodyPr/>
                <a:lstStyle/>
                <a:p>
                  <a:endParaRPr lang="zh-CN" altLang="en-US"/>
                </a:p>
              </p:txBody>
            </p:sp>
            <p:sp>
              <p:nvSpPr>
                <p:cNvPr id="276" name="Line 49"/>
                <p:cNvSpPr>
                  <a:spLocks noChangeShapeType="1"/>
                </p:cNvSpPr>
                <p:nvPr/>
              </p:nvSpPr>
              <p:spPr bwMode="auto">
                <a:xfrm>
                  <a:off x="4377" y="1344"/>
                  <a:ext cx="0" cy="287"/>
                </a:xfrm>
                <a:prstGeom prst="line">
                  <a:avLst/>
                </a:prstGeom>
                <a:noFill/>
                <a:ln w="28575">
                  <a:solidFill>
                    <a:schemeClr val="tx1"/>
                  </a:solidFill>
                  <a:round/>
                  <a:headEnd/>
                  <a:tailEnd/>
                </a:ln>
              </p:spPr>
              <p:txBody>
                <a:bodyPr/>
                <a:lstStyle/>
                <a:p>
                  <a:endParaRPr lang="zh-CN" altLang="en-US"/>
                </a:p>
              </p:txBody>
            </p:sp>
            <p:sp>
              <p:nvSpPr>
                <p:cNvPr id="277" name="Line 50"/>
                <p:cNvSpPr>
                  <a:spLocks noChangeShapeType="1"/>
                </p:cNvSpPr>
                <p:nvPr/>
              </p:nvSpPr>
              <p:spPr bwMode="auto">
                <a:xfrm>
                  <a:off x="4377" y="1919"/>
                  <a:ext cx="0" cy="287"/>
                </a:xfrm>
                <a:prstGeom prst="line">
                  <a:avLst/>
                </a:prstGeom>
                <a:noFill/>
                <a:ln w="28575">
                  <a:solidFill>
                    <a:schemeClr val="tx1"/>
                  </a:solidFill>
                  <a:round/>
                  <a:headEnd/>
                  <a:tailEnd/>
                </a:ln>
              </p:spPr>
              <p:txBody>
                <a:bodyPr/>
                <a:lstStyle/>
                <a:p>
                  <a:endParaRPr lang="zh-CN" altLang="en-US"/>
                </a:p>
              </p:txBody>
            </p:sp>
          </p:grpSp>
        </p:grpSp>
        <p:sp>
          <p:nvSpPr>
            <p:cNvPr id="283" name="Text Box 63"/>
            <p:cNvSpPr txBox="1">
              <a:spLocks noChangeArrowheads="1"/>
            </p:cNvSpPr>
            <p:nvPr/>
          </p:nvSpPr>
          <p:spPr bwMode="auto">
            <a:xfrm>
              <a:off x="7670130" y="5421314"/>
              <a:ext cx="1438275" cy="366712"/>
            </a:xfrm>
            <a:prstGeom prst="rect">
              <a:avLst/>
            </a:prstGeom>
            <a:noFill/>
            <a:ln w="9525">
              <a:noFill/>
              <a:miter lim="800000"/>
              <a:headEnd/>
              <a:tailEnd/>
            </a:ln>
          </p:spPr>
          <p:txBody>
            <a:bodyPr>
              <a:spAutoFit/>
            </a:bodyPr>
            <a:lstStyle/>
            <a:p>
              <a:pPr>
                <a:spcBef>
                  <a:spcPct val="50000"/>
                </a:spcBef>
              </a:pPr>
              <a:r>
                <a:rPr lang="en-US" altLang="zh-CN" dirty="0">
                  <a:latin typeface="Arial" charset="0"/>
                </a:rPr>
                <a:t>Source:</a:t>
              </a:r>
              <a:r>
                <a:rPr lang="zh-CN" altLang="en-US" dirty="0">
                  <a:latin typeface="Arial" charset="0"/>
                </a:rPr>
                <a:t>源极</a:t>
              </a:r>
            </a:p>
          </p:txBody>
        </p:sp>
        <p:sp>
          <p:nvSpPr>
            <p:cNvPr id="284" name="Text Box 64"/>
            <p:cNvSpPr txBox="1">
              <a:spLocks noChangeArrowheads="1"/>
            </p:cNvSpPr>
            <p:nvPr/>
          </p:nvSpPr>
          <p:spPr bwMode="auto">
            <a:xfrm>
              <a:off x="6176937" y="4605339"/>
              <a:ext cx="1295400" cy="366712"/>
            </a:xfrm>
            <a:prstGeom prst="rect">
              <a:avLst/>
            </a:prstGeom>
            <a:noFill/>
            <a:ln w="9525">
              <a:noFill/>
              <a:miter lim="800000"/>
              <a:headEnd/>
              <a:tailEnd/>
            </a:ln>
          </p:spPr>
          <p:txBody>
            <a:bodyPr>
              <a:spAutoFit/>
            </a:bodyPr>
            <a:lstStyle/>
            <a:p>
              <a:pPr>
                <a:spcBef>
                  <a:spcPct val="50000"/>
                </a:spcBef>
              </a:pPr>
              <a:r>
                <a:rPr lang="en-US" altLang="zh-CN" dirty="0">
                  <a:latin typeface="Arial" charset="0"/>
                </a:rPr>
                <a:t>Gate:</a:t>
              </a:r>
              <a:r>
                <a:rPr lang="zh-CN" altLang="en-US" dirty="0">
                  <a:latin typeface="Arial" charset="0"/>
                </a:rPr>
                <a:t>栅极</a:t>
              </a:r>
            </a:p>
          </p:txBody>
        </p:sp>
        <p:sp>
          <p:nvSpPr>
            <p:cNvPr id="285" name="Text Box 65"/>
            <p:cNvSpPr txBox="1">
              <a:spLocks noChangeArrowheads="1"/>
            </p:cNvSpPr>
            <p:nvPr/>
          </p:nvSpPr>
          <p:spPr bwMode="auto">
            <a:xfrm>
              <a:off x="7760617" y="3735388"/>
              <a:ext cx="1295400" cy="366713"/>
            </a:xfrm>
            <a:prstGeom prst="rect">
              <a:avLst/>
            </a:prstGeom>
            <a:noFill/>
            <a:ln w="9525">
              <a:noFill/>
              <a:miter lim="800000"/>
              <a:headEnd/>
              <a:tailEnd/>
            </a:ln>
          </p:spPr>
          <p:txBody>
            <a:bodyPr>
              <a:spAutoFit/>
            </a:bodyPr>
            <a:lstStyle/>
            <a:p>
              <a:pPr>
                <a:spcBef>
                  <a:spcPct val="50000"/>
                </a:spcBef>
              </a:pPr>
              <a:r>
                <a:rPr lang="en-US" altLang="zh-CN" dirty="0">
                  <a:latin typeface="Arial" charset="0"/>
                </a:rPr>
                <a:t>Drain:</a:t>
              </a:r>
              <a:r>
                <a:rPr lang="zh-CN" altLang="en-US" dirty="0">
                  <a:latin typeface="Arial" charset="0"/>
                </a:rPr>
                <a:t>漏极</a:t>
              </a:r>
            </a:p>
          </p:txBody>
        </p:sp>
      </p:grpSp>
    </p:spTree>
    <p:extLst>
      <p:ext uri="{BB962C8B-B14F-4D97-AF65-F5344CB8AC3E}">
        <p14:creationId xmlns:p14="http://schemas.microsoft.com/office/powerpoint/2010/main" val="361043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anim calcmode="lin" valueType="num">
                                      <p:cBhvr additive="base">
                                        <p:cTn id="7" dur="500" fill="hold"/>
                                        <p:tgtEl>
                                          <p:spTgt spid="279"/>
                                        </p:tgtEl>
                                        <p:attrNameLst>
                                          <p:attrName>ppt_x</p:attrName>
                                        </p:attrNameLst>
                                      </p:cBhvr>
                                      <p:tavLst>
                                        <p:tav tm="0">
                                          <p:val>
                                            <p:strVal val="#ppt_x"/>
                                          </p:val>
                                        </p:tav>
                                        <p:tav tm="100000">
                                          <p:val>
                                            <p:strVal val="#ppt_x"/>
                                          </p:val>
                                        </p:tav>
                                      </p:tavLst>
                                    </p:anim>
                                    <p:anim calcmode="lin" valueType="num">
                                      <p:cBhvr additive="base">
                                        <p:cTn id="8" dur="500" fill="hold"/>
                                        <p:tgtEl>
                                          <p:spTgt spid="2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6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517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77"/>
                                        </p:tgtEl>
                                        <p:attrNameLst>
                                          <p:attrName>style.visibility</p:attrName>
                                        </p:attrNameLst>
                                      </p:cBhvr>
                                      <p:to>
                                        <p:strVal val="visible"/>
                                      </p:to>
                                    </p:set>
                                  </p:childTnLst>
                                </p:cTn>
                              </p:par>
                            </p:childTnLst>
                          </p:cTn>
                        </p:par>
                        <p:par>
                          <p:cTn id="20" fill="hold">
                            <p:stCondLst>
                              <p:cond delay="0"/>
                            </p:stCondLst>
                            <p:childTnLst>
                              <p:par>
                                <p:cTn id="21" presetID="63" presetClass="path" presetSubtype="0" repeatCount="indefinite" accel="50000" decel="50000" fill="hold" nodeType="afterEffect">
                                  <p:stCondLst>
                                    <p:cond delay="0"/>
                                  </p:stCondLst>
                                  <p:childTnLst>
                                    <p:animMotion origin="layout" path="M -5.55556E-7 0.00024 L 0.30712 0.00047 " pathEditMode="relative" rAng="0" ptsTypes="AA">
                                      <p:cBhvr>
                                        <p:cTn id="22" dur="1000" fill="hold"/>
                                        <p:tgtEl>
                                          <p:spTgt spid="5177"/>
                                        </p:tgtEl>
                                        <p:attrNameLst>
                                          <p:attrName>ppt_x</p:attrName>
                                          <p:attrName>ppt_y</p:attrName>
                                        </p:attrNameLst>
                                      </p:cBhvr>
                                      <p:rCtr x="153" y="0"/>
                                    </p:animMotion>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0"/>
                                        </p:tgtEl>
                                        <p:attrNameLst>
                                          <p:attrName>style.visibility</p:attrName>
                                        </p:attrNameLst>
                                      </p:cBhvr>
                                      <p:to>
                                        <p:strVal val="visible"/>
                                      </p:to>
                                    </p:set>
                                    <p:anim calcmode="lin" valueType="num">
                                      <p:cBhvr additive="base">
                                        <p:cTn id="27" dur="500" fill="hold"/>
                                        <p:tgtEl>
                                          <p:spTgt spid="250"/>
                                        </p:tgtEl>
                                        <p:attrNameLst>
                                          <p:attrName>ppt_x</p:attrName>
                                        </p:attrNameLst>
                                      </p:cBhvr>
                                      <p:tavLst>
                                        <p:tav tm="0">
                                          <p:val>
                                            <p:strVal val="#ppt_x"/>
                                          </p:val>
                                        </p:tav>
                                        <p:tav tm="100000">
                                          <p:val>
                                            <p:strVal val="#ppt_x"/>
                                          </p:val>
                                        </p:tav>
                                      </p:tavLst>
                                    </p:anim>
                                    <p:anim calcmode="lin" valueType="num">
                                      <p:cBhvr additive="base">
                                        <p:cTn id="28"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68"/>
                                        </p:tgtEl>
                                        <p:attrNameLst>
                                          <p:attrName>style.visibility</p:attrName>
                                        </p:attrNameLst>
                                      </p:cBhvr>
                                      <p:to>
                                        <p:strVal val="visible"/>
                                      </p:to>
                                    </p:set>
                                    <p:anim calcmode="lin" valueType="num">
                                      <p:cBhvr additive="base">
                                        <p:cTn id="33" dur="500" fill="hold"/>
                                        <p:tgtEl>
                                          <p:spTgt spid="268"/>
                                        </p:tgtEl>
                                        <p:attrNameLst>
                                          <p:attrName>ppt_x</p:attrName>
                                        </p:attrNameLst>
                                      </p:cBhvr>
                                      <p:tavLst>
                                        <p:tav tm="0">
                                          <p:val>
                                            <p:strVal val="#ppt_x"/>
                                          </p:val>
                                        </p:tav>
                                        <p:tav tm="100000">
                                          <p:val>
                                            <p:strVal val="#ppt_x"/>
                                          </p:val>
                                        </p:tav>
                                      </p:tavLst>
                                    </p:anim>
                                    <p:anim calcmode="lin" valueType="num">
                                      <p:cBhvr additive="base">
                                        <p:cTn id="34" dur="500" fill="hold"/>
                                        <p:tgtEl>
                                          <p:spTgt spid="2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86"/>
                                        </p:tgtEl>
                                        <p:attrNameLst>
                                          <p:attrName>style.visibility</p:attrName>
                                        </p:attrNameLst>
                                      </p:cBhvr>
                                      <p:to>
                                        <p:strVal val="visible"/>
                                      </p:to>
                                    </p:set>
                                    <p:animEffect transition="in" filter="blinds(horizontal)">
                                      <p:cBhvr>
                                        <p:cTn id="39"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8" grpId="0" animBg="1"/>
      <p:bldP spid="5163" grpId="0" animBg="1"/>
      <p:bldP spid="250" grpId="0" animBg="1"/>
      <p:bldP spid="27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zh-CN" altLang="en-US" dirty="0"/>
              <a:t>主要内容</a:t>
            </a:r>
          </a:p>
        </p:txBody>
      </p:sp>
      <p:sp>
        <p:nvSpPr>
          <p:cNvPr id="4099" name="Rectangle 5"/>
          <p:cNvSpPr>
            <a:spLocks noGrp="1" noChangeArrowheads="1"/>
          </p:cNvSpPr>
          <p:nvPr>
            <p:ph idx="1"/>
          </p:nvPr>
        </p:nvSpPr>
        <p:spPr>
          <a:xfrm>
            <a:off x="457200" y="1071546"/>
            <a:ext cx="8686800" cy="5094287"/>
          </a:xfrm>
        </p:spPr>
        <p:txBody>
          <a:bodyPr/>
          <a:lstStyle/>
          <a:p>
            <a:r>
              <a:rPr lang="zh-CN" altLang="en-US" sz="3600" dirty="0"/>
              <a:t>基本逻辑门电路</a:t>
            </a:r>
            <a:r>
              <a:rPr lang="zh-CN" altLang="zh-CN" sz="3600" dirty="0"/>
              <a:t> </a:t>
            </a:r>
          </a:p>
          <a:p>
            <a:r>
              <a:rPr lang="zh-CN" altLang="en-US" sz="3600" dirty="0">
                <a:solidFill>
                  <a:schemeClr val="bg1">
                    <a:lumMod val="65000"/>
                  </a:schemeClr>
                </a:solidFill>
              </a:rPr>
              <a:t>晶体管原理*</a:t>
            </a:r>
            <a:endParaRPr lang="en-US" altLang="zh-CN" sz="3600" dirty="0">
              <a:solidFill>
                <a:schemeClr val="bg1">
                  <a:lumMod val="65000"/>
                </a:schemeClr>
              </a:solidFill>
            </a:endParaRPr>
          </a:p>
          <a:p>
            <a:r>
              <a:rPr lang="en-US" altLang="zh-CN" sz="3600" dirty="0"/>
              <a:t>CMOS</a:t>
            </a:r>
            <a:r>
              <a:rPr lang="zh-CN" altLang="en-US" sz="3600" dirty="0"/>
              <a:t>逻辑门结构</a:t>
            </a:r>
            <a:r>
              <a:rPr lang="zh-CN" altLang="zh-CN" sz="3600" dirty="0"/>
              <a:t> </a:t>
            </a:r>
            <a:endParaRPr lang="en-US" altLang="zh-CN" sz="3600" dirty="0"/>
          </a:p>
          <a:p>
            <a:r>
              <a:rPr lang="en-US" altLang="zh-CN" sz="3600" dirty="0"/>
              <a:t>CMOS</a:t>
            </a:r>
            <a:r>
              <a:rPr lang="zh-CN" altLang="zh-CN" sz="3600" dirty="0"/>
              <a:t>稳态电气特性 </a:t>
            </a:r>
          </a:p>
          <a:p>
            <a:r>
              <a:rPr lang="en-US" altLang="zh-CN" sz="3600" dirty="0"/>
              <a:t>CMOS</a:t>
            </a:r>
            <a:r>
              <a:rPr lang="zh-CN" altLang="zh-CN" sz="3600" dirty="0"/>
              <a:t>动态电气特性</a:t>
            </a:r>
            <a:endParaRPr lang="en-US" altLang="zh-CN" sz="3600" dirty="0"/>
          </a:p>
          <a:p>
            <a:r>
              <a:rPr lang="zh-CN" altLang="en-US" sz="3600" dirty="0">
                <a:solidFill>
                  <a:schemeClr val="bg1">
                    <a:lumMod val="65000"/>
                  </a:schemeClr>
                </a:solidFill>
              </a:rPr>
              <a:t>其他</a:t>
            </a:r>
            <a:r>
              <a:rPr lang="en-US" altLang="zh-CN" sz="3600" dirty="0">
                <a:solidFill>
                  <a:schemeClr val="bg1">
                    <a:lumMod val="65000"/>
                  </a:schemeClr>
                </a:solidFill>
              </a:rPr>
              <a:t>CMOS</a:t>
            </a:r>
            <a:r>
              <a:rPr lang="zh-CN" altLang="en-US" sz="3600" dirty="0">
                <a:solidFill>
                  <a:schemeClr val="bg1">
                    <a:lumMod val="65000"/>
                  </a:schemeClr>
                </a:solidFill>
              </a:rPr>
              <a:t>输入和输出结构*</a:t>
            </a:r>
            <a:endParaRPr lang="en-US" altLang="zh-CN" sz="3600" dirty="0">
              <a:solidFill>
                <a:schemeClr val="bg1">
                  <a:lumMod val="65000"/>
                </a:schemeClr>
              </a:solidFill>
            </a:endParaRPr>
          </a:p>
          <a:p>
            <a:r>
              <a:rPr lang="zh-CN" altLang="en-US" sz="3600" dirty="0">
                <a:solidFill>
                  <a:schemeClr val="bg1">
                    <a:lumMod val="65000"/>
                  </a:schemeClr>
                </a:solidFill>
              </a:rPr>
              <a:t>集成电路逻辑系列*</a:t>
            </a:r>
            <a:endParaRPr lang="zh-CN" altLang="zh-CN" sz="3600" dirty="0">
              <a:solidFill>
                <a:schemeClr val="bg1">
                  <a:lumMod val="65000"/>
                </a:schemeClr>
              </a:solidFill>
            </a:endParaRPr>
          </a:p>
        </p:txBody>
      </p:sp>
      <p:sp>
        <p:nvSpPr>
          <p:cNvPr id="4100" name="日期占位符 4"/>
          <p:cNvSpPr>
            <a:spLocks noGrp="1"/>
          </p:cNvSpPr>
          <p:nvPr>
            <p:ph type="dt" sz="half" idx="10"/>
          </p:nvPr>
        </p:nvSpPr>
        <p:spPr>
          <a:noFill/>
        </p:spPr>
        <p:txBody>
          <a:bodyPr/>
          <a:lstStyle/>
          <a:p>
            <a:fld id="{7F69EEAF-C778-4CB7-BA6C-E02DE492A2F4}" type="datetime1">
              <a:rPr lang="zh-CN" altLang="en-US" smtClean="0"/>
              <a:t>2018/3/26</a:t>
            </a:fld>
            <a:endParaRPr lang="en-US" altLang="zh-CN" dirty="0"/>
          </a:p>
        </p:txBody>
      </p:sp>
      <p:sp>
        <p:nvSpPr>
          <p:cNvPr id="4102" name="页脚占位符 6"/>
          <p:cNvSpPr>
            <a:spLocks noGrp="1"/>
          </p:cNvSpPr>
          <p:nvPr>
            <p:ph type="ftr" sz="quarter" idx="11"/>
          </p:nvPr>
        </p:nvSpPr>
        <p:spPr>
          <a:noFill/>
        </p:spPr>
        <p:txBody>
          <a:bodyPr/>
          <a:lstStyle/>
          <a:p>
            <a:r>
              <a:rPr lang="zh-CN" altLang="en-US"/>
              <a:t>第</a:t>
            </a:r>
            <a:r>
              <a:rPr lang="en-US" altLang="zh-CN"/>
              <a:t>3</a:t>
            </a:r>
            <a:r>
              <a:rPr lang="zh-CN" altLang="en-US"/>
              <a:t>章数字电路</a:t>
            </a:r>
            <a:endParaRPr lang="en-US" altLang="zh-CN" dirty="0"/>
          </a:p>
        </p:txBody>
      </p:sp>
      <p:sp>
        <p:nvSpPr>
          <p:cNvPr id="4101" name="灯片编号占位符 5"/>
          <p:cNvSpPr>
            <a:spLocks noGrp="1"/>
          </p:cNvSpPr>
          <p:nvPr>
            <p:ph type="sldNum" sz="quarter" idx="12"/>
          </p:nvPr>
        </p:nvSpPr>
        <p:spPr>
          <a:noFill/>
        </p:spPr>
        <p:txBody>
          <a:bodyPr/>
          <a:lstStyle/>
          <a:p>
            <a:fld id="{F5A6F273-6003-4344-B366-549487F02684}" type="slidenum">
              <a:rPr lang="en-US" altLang="zh-CN" smtClean="0"/>
              <a:pPr/>
              <a:t>2</a:t>
            </a:fld>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err="1"/>
              <a:t>pMOS</a:t>
            </a:r>
            <a:r>
              <a:rPr lang="zh-CN" altLang="en-US" dirty="0"/>
              <a:t>晶体管</a:t>
            </a:r>
          </a:p>
        </p:txBody>
      </p:sp>
      <p:sp>
        <p:nvSpPr>
          <p:cNvPr id="4" name="日期占位符 3"/>
          <p:cNvSpPr>
            <a:spLocks noGrp="1"/>
          </p:cNvSpPr>
          <p:nvPr>
            <p:ph type="dt" sz="half" idx="10"/>
          </p:nvPr>
        </p:nvSpPr>
        <p:spPr/>
        <p:txBody>
          <a:bodyPr/>
          <a:lstStyle/>
          <a:p>
            <a:pPr>
              <a:defRPr/>
            </a:pPr>
            <a:fld id="{E03335FC-0B4D-461C-94FE-EC9BC9368196}"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20</a:t>
            </a:fld>
            <a:endParaRPr lang="en-US" altLang="zh-CN"/>
          </a:p>
        </p:txBody>
      </p:sp>
      <p:sp>
        <p:nvSpPr>
          <p:cNvPr id="8" name="Text Box 9"/>
          <p:cNvSpPr txBox="1">
            <a:spLocks noChangeArrowheads="1"/>
          </p:cNvSpPr>
          <p:nvPr/>
        </p:nvSpPr>
        <p:spPr bwMode="auto">
          <a:xfrm>
            <a:off x="1539875" y="3760772"/>
            <a:ext cx="1582737"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PMOS</a:t>
            </a:r>
            <a:r>
              <a:rPr lang="zh-CN" altLang="en-US">
                <a:latin typeface="Arial" charset="0"/>
              </a:rPr>
              <a:t>晶体管</a:t>
            </a:r>
          </a:p>
        </p:txBody>
      </p:sp>
      <p:sp>
        <p:nvSpPr>
          <p:cNvPr id="9" name="Rectangle 50"/>
          <p:cNvSpPr>
            <a:spLocks noChangeArrowheads="1"/>
          </p:cNvSpPr>
          <p:nvPr/>
        </p:nvSpPr>
        <p:spPr bwMode="auto">
          <a:xfrm>
            <a:off x="530225" y="2254252"/>
            <a:ext cx="3600450" cy="15319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Rectangle 51"/>
          <p:cNvSpPr>
            <a:spLocks noChangeArrowheads="1"/>
          </p:cNvSpPr>
          <p:nvPr/>
        </p:nvSpPr>
        <p:spPr bwMode="auto">
          <a:xfrm>
            <a:off x="530225" y="2254252"/>
            <a:ext cx="1163637" cy="587375"/>
          </a:xfrm>
          <a:prstGeom prst="rect">
            <a:avLst/>
          </a:prstGeom>
          <a:solidFill>
            <a:schemeClr val="bg2"/>
          </a:solidFill>
          <a:ln w="9525">
            <a:solidFill>
              <a:schemeClr val="tx1"/>
            </a:solidFill>
            <a:miter lim="800000"/>
            <a:headEnd/>
            <a:tailEnd/>
          </a:ln>
        </p:spPr>
        <p:txBody>
          <a:bodyPr wrap="none" anchor="ctr"/>
          <a:lstStyle/>
          <a:p>
            <a:pPr algn="ctr"/>
            <a:r>
              <a:rPr lang="en-US" altLang="zh-CN">
                <a:latin typeface="Arial" charset="0"/>
              </a:rPr>
              <a:t>p+</a:t>
            </a:r>
          </a:p>
        </p:txBody>
      </p:sp>
      <p:sp>
        <p:nvSpPr>
          <p:cNvPr id="11" name="Rectangle 52"/>
          <p:cNvSpPr>
            <a:spLocks noChangeArrowheads="1"/>
          </p:cNvSpPr>
          <p:nvPr/>
        </p:nvSpPr>
        <p:spPr bwMode="auto">
          <a:xfrm>
            <a:off x="2800350" y="2254252"/>
            <a:ext cx="1330325" cy="587375"/>
          </a:xfrm>
          <a:prstGeom prst="rect">
            <a:avLst/>
          </a:prstGeom>
          <a:solidFill>
            <a:schemeClr val="bg2"/>
          </a:solidFill>
          <a:ln w="9525">
            <a:solidFill>
              <a:schemeClr val="tx1"/>
            </a:solidFill>
            <a:miter lim="800000"/>
            <a:headEnd/>
            <a:tailEnd/>
          </a:ln>
        </p:spPr>
        <p:txBody>
          <a:bodyPr wrap="none" anchor="ctr"/>
          <a:lstStyle/>
          <a:p>
            <a:pPr algn="ctr"/>
            <a:r>
              <a:rPr lang="en-US" altLang="zh-CN">
                <a:latin typeface="Arial" charset="0"/>
              </a:rPr>
              <a:t>p+</a:t>
            </a:r>
          </a:p>
        </p:txBody>
      </p:sp>
      <p:sp>
        <p:nvSpPr>
          <p:cNvPr id="12" name="Rectangle 53"/>
          <p:cNvSpPr>
            <a:spLocks noChangeArrowheads="1"/>
          </p:cNvSpPr>
          <p:nvPr/>
        </p:nvSpPr>
        <p:spPr bwMode="auto">
          <a:xfrm>
            <a:off x="1508125" y="2143127"/>
            <a:ext cx="1550987" cy="111125"/>
          </a:xfrm>
          <a:prstGeom prst="rect">
            <a:avLst/>
          </a:prstGeom>
          <a:pattFill prst="zigZag">
            <a:fgClr>
              <a:schemeClr val="bg2"/>
            </a:fgClr>
            <a:bgClr>
              <a:schemeClr val="bg1"/>
            </a:bgClr>
          </a:pattFill>
          <a:ln w="9525">
            <a:solidFill>
              <a:schemeClr val="tx1"/>
            </a:solidFill>
            <a:miter lim="800000"/>
            <a:headEnd/>
            <a:tailEnd/>
          </a:ln>
        </p:spPr>
        <p:txBody>
          <a:bodyPr wrap="none" anchor="ctr"/>
          <a:lstStyle/>
          <a:p>
            <a:endParaRPr lang="zh-CN" altLang="en-US"/>
          </a:p>
        </p:txBody>
      </p:sp>
      <p:sp>
        <p:nvSpPr>
          <p:cNvPr id="13" name="Text Box 54"/>
          <p:cNvSpPr txBox="1">
            <a:spLocks noChangeArrowheads="1"/>
          </p:cNvSpPr>
          <p:nvPr/>
        </p:nvSpPr>
        <p:spPr bwMode="auto">
          <a:xfrm>
            <a:off x="1860550" y="3268665"/>
            <a:ext cx="1477962" cy="366712"/>
          </a:xfrm>
          <a:prstGeom prst="rect">
            <a:avLst/>
          </a:prstGeom>
          <a:noFill/>
          <a:ln w="9525">
            <a:noFill/>
            <a:miter lim="800000"/>
            <a:headEnd/>
            <a:tailEnd/>
          </a:ln>
        </p:spPr>
        <p:txBody>
          <a:bodyPr>
            <a:spAutoFit/>
          </a:bodyPr>
          <a:lstStyle/>
          <a:p>
            <a:pPr>
              <a:spcBef>
                <a:spcPct val="50000"/>
              </a:spcBef>
            </a:pPr>
            <a:r>
              <a:rPr lang="en-US" altLang="zh-CN">
                <a:latin typeface="Arial" charset="0"/>
              </a:rPr>
              <a:t>n</a:t>
            </a:r>
            <a:r>
              <a:rPr lang="zh-CN" altLang="en-US">
                <a:latin typeface="Arial" charset="0"/>
              </a:rPr>
              <a:t>类型基底</a:t>
            </a:r>
          </a:p>
        </p:txBody>
      </p:sp>
      <p:sp>
        <p:nvSpPr>
          <p:cNvPr id="14" name="Rectangle 55"/>
          <p:cNvSpPr>
            <a:spLocks noChangeArrowheads="1"/>
          </p:cNvSpPr>
          <p:nvPr/>
        </p:nvSpPr>
        <p:spPr bwMode="auto">
          <a:xfrm>
            <a:off x="1508125" y="1890715"/>
            <a:ext cx="1550987" cy="257175"/>
          </a:xfrm>
          <a:prstGeom prst="rect">
            <a:avLst/>
          </a:prstGeom>
          <a:solidFill>
            <a:srgbClr val="800000"/>
          </a:solidFill>
          <a:ln w="9525">
            <a:solidFill>
              <a:schemeClr val="tx1"/>
            </a:solidFill>
            <a:miter lim="800000"/>
            <a:headEnd/>
            <a:tailEnd/>
          </a:ln>
        </p:spPr>
        <p:txBody>
          <a:bodyPr wrap="none" anchor="ctr"/>
          <a:lstStyle/>
          <a:p>
            <a:endParaRPr lang="zh-CN" altLang="en-US"/>
          </a:p>
        </p:txBody>
      </p:sp>
      <p:sp>
        <p:nvSpPr>
          <p:cNvPr id="15" name="Line 56"/>
          <p:cNvSpPr>
            <a:spLocks noChangeShapeType="1"/>
          </p:cNvSpPr>
          <p:nvPr/>
        </p:nvSpPr>
        <p:spPr bwMode="auto">
          <a:xfrm flipV="1">
            <a:off x="919162" y="1660527"/>
            <a:ext cx="0" cy="593725"/>
          </a:xfrm>
          <a:prstGeom prst="line">
            <a:avLst/>
          </a:prstGeom>
          <a:noFill/>
          <a:ln w="9525">
            <a:solidFill>
              <a:schemeClr val="tx1"/>
            </a:solidFill>
            <a:round/>
            <a:headEnd/>
            <a:tailEnd/>
          </a:ln>
        </p:spPr>
        <p:txBody>
          <a:bodyPr/>
          <a:lstStyle/>
          <a:p>
            <a:endParaRPr lang="zh-CN" altLang="en-US"/>
          </a:p>
        </p:txBody>
      </p:sp>
      <p:sp>
        <p:nvSpPr>
          <p:cNvPr id="16" name="Line 57"/>
          <p:cNvSpPr>
            <a:spLocks noChangeShapeType="1"/>
          </p:cNvSpPr>
          <p:nvPr/>
        </p:nvSpPr>
        <p:spPr bwMode="auto">
          <a:xfrm flipV="1">
            <a:off x="3630612" y="1660527"/>
            <a:ext cx="0" cy="590550"/>
          </a:xfrm>
          <a:prstGeom prst="line">
            <a:avLst/>
          </a:prstGeom>
          <a:noFill/>
          <a:ln w="9525">
            <a:solidFill>
              <a:schemeClr val="tx1"/>
            </a:solidFill>
            <a:round/>
            <a:headEnd/>
            <a:tailEnd/>
          </a:ln>
        </p:spPr>
        <p:txBody>
          <a:bodyPr/>
          <a:lstStyle/>
          <a:p>
            <a:endParaRPr lang="zh-CN" altLang="en-US"/>
          </a:p>
        </p:txBody>
      </p:sp>
      <p:sp>
        <p:nvSpPr>
          <p:cNvPr id="17" name="Oval 58"/>
          <p:cNvSpPr>
            <a:spLocks noChangeArrowheads="1"/>
          </p:cNvSpPr>
          <p:nvPr/>
        </p:nvSpPr>
        <p:spPr bwMode="auto">
          <a:xfrm>
            <a:off x="838200" y="1489077"/>
            <a:ext cx="165100" cy="171450"/>
          </a:xfrm>
          <a:prstGeom prst="ellipse">
            <a:avLst/>
          </a:prstGeom>
          <a:noFill/>
          <a:ln w="9525">
            <a:solidFill>
              <a:schemeClr val="tx1"/>
            </a:solidFill>
            <a:round/>
            <a:headEnd/>
            <a:tailEnd/>
          </a:ln>
        </p:spPr>
        <p:txBody>
          <a:bodyPr wrap="none" anchor="ctr"/>
          <a:lstStyle/>
          <a:p>
            <a:endParaRPr lang="zh-CN" altLang="en-US"/>
          </a:p>
        </p:txBody>
      </p:sp>
      <p:sp>
        <p:nvSpPr>
          <p:cNvPr id="18" name="Oval 59"/>
          <p:cNvSpPr>
            <a:spLocks noChangeArrowheads="1"/>
          </p:cNvSpPr>
          <p:nvPr/>
        </p:nvSpPr>
        <p:spPr bwMode="auto">
          <a:xfrm>
            <a:off x="3546475" y="1489077"/>
            <a:ext cx="165100" cy="171450"/>
          </a:xfrm>
          <a:prstGeom prst="ellipse">
            <a:avLst/>
          </a:prstGeom>
          <a:noFill/>
          <a:ln w="9525">
            <a:solidFill>
              <a:schemeClr val="tx1"/>
            </a:solidFill>
            <a:round/>
            <a:headEnd/>
            <a:tailEnd/>
          </a:ln>
        </p:spPr>
        <p:txBody>
          <a:bodyPr wrap="none" anchor="ctr"/>
          <a:lstStyle/>
          <a:p>
            <a:endParaRPr lang="zh-CN" altLang="en-US"/>
          </a:p>
        </p:txBody>
      </p:sp>
      <p:sp>
        <p:nvSpPr>
          <p:cNvPr id="19" name="Line 60"/>
          <p:cNvSpPr>
            <a:spLocks noChangeShapeType="1"/>
          </p:cNvSpPr>
          <p:nvPr/>
        </p:nvSpPr>
        <p:spPr bwMode="auto">
          <a:xfrm flipV="1">
            <a:off x="2303462" y="1546227"/>
            <a:ext cx="0" cy="354013"/>
          </a:xfrm>
          <a:prstGeom prst="line">
            <a:avLst/>
          </a:prstGeom>
          <a:noFill/>
          <a:ln w="9525">
            <a:solidFill>
              <a:schemeClr val="tx1"/>
            </a:solidFill>
            <a:round/>
            <a:headEnd/>
            <a:tailEnd/>
          </a:ln>
        </p:spPr>
        <p:txBody>
          <a:bodyPr/>
          <a:lstStyle/>
          <a:p>
            <a:endParaRPr lang="zh-CN" altLang="en-US"/>
          </a:p>
        </p:txBody>
      </p:sp>
      <p:sp>
        <p:nvSpPr>
          <p:cNvPr id="20" name="Oval 61"/>
          <p:cNvSpPr>
            <a:spLocks noChangeArrowheads="1"/>
          </p:cNvSpPr>
          <p:nvPr/>
        </p:nvSpPr>
        <p:spPr bwMode="auto">
          <a:xfrm>
            <a:off x="2217737" y="1373190"/>
            <a:ext cx="165100" cy="173037"/>
          </a:xfrm>
          <a:prstGeom prst="ellipse">
            <a:avLst/>
          </a:prstGeom>
          <a:noFill/>
          <a:ln w="9525">
            <a:solidFill>
              <a:schemeClr val="tx1"/>
            </a:solidFill>
            <a:round/>
            <a:headEnd/>
            <a:tailEnd/>
          </a:ln>
        </p:spPr>
        <p:txBody>
          <a:bodyPr wrap="none" anchor="ctr"/>
          <a:lstStyle/>
          <a:p>
            <a:endParaRPr lang="zh-CN" altLang="en-US"/>
          </a:p>
        </p:txBody>
      </p:sp>
      <p:grpSp>
        <p:nvGrpSpPr>
          <p:cNvPr id="58" name="组合 57"/>
          <p:cNvGrpSpPr/>
          <p:nvPr/>
        </p:nvGrpSpPr>
        <p:grpSpPr>
          <a:xfrm>
            <a:off x="4618854" y="1298559"/>
            <a:ext cx="2447925" cy="2166938"/>
            <a:chOff x="4618854" y="1298559"/>
            <a:chExt cx="2447925" cy="2166938"/>
          </a:xfrm>
        </p:grpSpPr>
        <p:grpSp>
          <p:nvGrpSpPr>
            <p:cNvPr id="22" name="Group 29"/>
            <p:cNvGrpSpPr>
              <a:grpSpLocks/>
            </p:cNvGrpSpPr>
            <p:nvPr/>
          </p:nvGrpSpPr>
          <p:grpSpPr bwMode="auto">
            <a:xfrm>
              <a:off x="5339579" y="1730359"/>
              <a:ext cx="1008063" cy="1511300"/>
              <a:chOff x="612" y="1344"/>
              <a:chExt cx="363" cy="543"/>
            </a:xfrm>
          </p:grpSpPr>
          <p:sp>
            <p:nvSpPr>
              <p:cNvPr id="23" name="Line 9"/>
              <p:cNvSpPr>
                <a:spLocks noChangeShapeType="1"/>
              </p:cNvSpPr>
              <p:nvPr/>
            </p:nvSpPr>
            <p:spPr bwMode="auto">
              <a:xfrm>
                <a:off x="748" y="1525"/>
                <a:ext cx="0" cy="181"/>
              </a:xfrm>
              <a:prstGeom prst="line">
                <a:avLst/>
              </a:prstGeom>
              <a:noFill/>
              <a:ln w="28575">
                <a:solidFill>
                  <a:schemeClr val="tx1"/>
                </a:solidFill>
                <a:round/>
                <a:headEnd/>
                <a:tailEnd/>
              </a:ln>
            </p:spPr>
            <p:txBody>
              <a:bodyPr/>
              <a:lstStyle/>
              <a:p>
                <a:endParaRPr lang="zh-CN" altLang="en-US"/>
              </a:p>
            </p:txBody>
          </p:sp>
          <p:sp>
            <p:nvSpPr>
              <p:cNvPr id="24" name="Line 10"/>
              <p:cNvSpPr>
                <a:spLocks noChangeShapeType="1"/>
              </p:cNvSpPr>
              <p:nvPr/>
            </p:nvSpPr>
            <p:spPr bwMode="auto">
              <a:xfrm>
                <a:off x="839" y="1434"/>
                <a:ext cx="0" cy="363"/>
              </a:xfrm>
              <a:prstGeom prst="line">
                <a:avLst/>
              </a:prstGeom>
              <a:noFill/>
              <a:ln w="28575">
                <a:solidFill>
                  <a:schemeClr val="tx1"/>
                </a:solidFill>
                <a:round/>
                <a:headEnd/>
                <a:tailEnd/>
              </a:ln>
            </p:spPr>
            <p:txBody>
              <a:bodyPr/>
              <a:lstStyle/>
              <a:p>
                <a:endParaRPr lang="zh-CN" altLang="en-US"/>
              </a:p>
            </p:txBody>
          </p:sp>
          <p:sp>
            <p:nvSpPr>
              <p:cNvPr id="25" name="Line 11"/>
              <p:cNvSpPr>
                <a:spLocks noChangeShapeType="1"/>
              </p:cNvSpPr>
              <p:nvPr/>
            </p:nvSpPr>
            <p:spPr bwMode="auto">
              <a:xfrm>
                <a:off x="612" y="1616"/>
                <a:ext cx="136" cy="0"/>
              </a:xfrm>
              <a:prstGeom prst="line">
                <a:avLst/>
              </a:prstGeom>
              <a:noFill/>
              <a:ln w="28575">
                <a:solidFill>
                  <a:schemeClr val="tx1"/>
                </a:solidFill>
                <a:round/>
                <a:headEnd/>
                <a:tailEnd/>
              </a:ln>
            </p:spPr>
            <p:txBody>
              <a:bodyPr/>
              <a:lstStyle/>
              <a:p>
                <a:endParaRPr lang="zh-CN" altLang="en-US"/>
              </a:p>
            </p:txBody>
          </p:sp>
          <p:sp>
            <p:nvSpPr>
              <p:cNvPr id="26" name="Line 12"/>
              <p:cNvSpPr>
                <a:spLocks noChangeShapeType="1"/>
              </p:cNvSpPr>
              <p:nvPr/>
            </p:nvSpPr>
            <p:spPr bwMode="auto">
              <a:xfrm>
                <a:off x="839" y="1525"/>
                <a:ext cx="136" cy="0"/>
              </a:xfrm>
              <a:prstGeom prst="line">
                <a:avLst/>
              </a:prstGeom>
              <a:noFill/>
              <a:ln w="28575">
                <a:solidFill>
                  <a:schemeClr val="tx1"/>
                </a:solidFill>
                <a:round/>
                <a:headEnd type="triangle" w="med" len="med"/>
                <a:tailEnd/>
              </a:ln>
            </p:spPr>
            <p:txBody>
              <a:bodyPr/>
              <a:lstStyle/>
              <a:p>
                <a:endParaRPr lang="zh-CN" altLang="en-US"/>
              </a:p>
            </p:txBody>
          </p:sp>
          <p:sp>
            <p:nvSpPr>
              <p:cNvPr id="27" name="Line 13"/>
              <p:cNvSpPr>
                <a:spLocks noChangeShapeType="1"/>
              </p:cNvSpPr>
              <p:nvPr/>
            </p:nvSpPr>
            <p:spPr bwMode="auto">
              <a:xfrm>
                <a:off x="839" y="1706"/>
                <a:ext cx="136" cy="0"/>
              </a:xfrm>
              <a:prstGeom prst="line">
                <a:avLst/>
              </a:prstGeom>
              <a:noFill/>
              <a:ln w="28575">
                <a:solidFill>
                  <a:schemeClr val="tx1"/>
                </a:solidFill>
                <a:round/>
                <a:headEnd/>
                <a:tailEnd/>
              </a:ln>
            </p:spPr>
            <p:txBody>
              <a:bodyPr/>
              <a:lstStyle/>
              <a:p>
                <a:endParaRPr lang="zh-CN" altLang="en-US"/>
              </a:p>
            </p:txBody>
          </p:sp>
          <p:sp>
            <p:nvSpPr>
              <p:cNvPr id="28" name="Line 14"/>
              <p:cNvSpPr>
                <a:spLocks noChangeShapeType="1"/>
              </p:cNvSpPr>
              <p:nvPr/>
            </p:nvSpPr>
            <p:spPr bwMode="auto">
              <a:xfrm>
                <a:off x="975" y="1344"/>
                <a:ext cx="0" cy="181"/>
              </a:xfrm>
              <a:prstGeom prst="line">
                <a:avLst/>
              </a:prstGeom>
              <a:noFill/>
              <a:ln w="28575">
                <a:solidFill>
                  <a:schemeClr val="tx1"/>
                </a:solidFill>
                <a:round/>
                <a:headEnd/>
                <a:tailEnd/>
              </a:ln>
            </p:spPr>
            <p:txBody>
              <a:bodyPr/>
              <a:lstStyle/>
              <a:p>
                <a:endParaRPr lang="zh-CN" altLang="en-US"/>
              </a:p>
            </p:txBody>
          </p:sp>
          <p:sp>
            <p:nvSpPr>
              <p:cNvPr id="29" name="Line 15"/>
              <p:cNvSpPr>
                <a:spLocks noChangeShapeType="1"/>
              </p:cNvSpPr>
              <p:nvPr/>
            </p:nvSpPr>
            <p:spPr bwMode="auto">
              <a:xfrm>
                <a:off x="975" y="1706"/>
                <a:ext cx="0" cy="181"/>
              </a:xfrm>
              <a:prstGeom prst="line">
                <a:avLst/>
              </a:prstGeom>
              <a:noFill/>
              <a:ln w="28575">
                <a:solidFill>
                  <a:schemeClr val="tx1"/>
                </a:solidFill>
                <a:round/>
                <a:headEnd/>
                <a:tailEnd/>
              </a:ln>
            </p:spPr>
            <p:txBody>
              <a:bodyPr/>
              <a:lstStyle/>
              <a:p>
                <a:endParaRPr lang="zh-CN" altLang="en-US"/>
              </a:p>
            </p:txBody>
          </p:sp>
        </p:grpSp>
        <p:sp>
          <p:nvSpPr>
            <p:cNvPr id="33" name="Line 32"/>
            <p:cNvSpPr>
              <a:spLocks noChangeShapeType="1"/>
            </p:cNvSpPr>
            <p:nvPr/>
          </p:nvSpPr>
          <p:spPr bwMode="auto">
            <a:xfrm flipH="1">
              <a:off x="5341167" y="1730359"/>
              <a:ext cx="141287" cy="504825"/>
            </a:xfrm>
            <a:prstGeom prst="line">
              <a:avLst/>
            </a:prstGeom>
            <a:noFill/>
            <a:ln w="9525">
              <a:solidFill>
                <a:schemeClr val="tx1"/>
              </a:solidFill>
              <a:round/>
              <a:headEnd/>
              <a:tailEnd type="triangle" w="med" len="med"/>
            </a:ln>
          </p:spPr>
          <p:txBody>
            <a:bodyPr/>
            <a:lstStyle/>
            <a:p>
              <a:endParaRPr lang="zh-CN" altLang="en-US"/>
            </a:p>
          </p:txBody>
        </p:sp>
        <p:sp>
          <p:nvSpPr>
            <p:cNvPr id="34" name="Line 33"/>
            <p:cNvSpPr>
              <a:spLocks noChangeShapeType="1"/>
            </p:cNvSpPr>
            <p:nvPr/>
          </p:nvSpPr>
          <p:spPr bwMode="auto">
            <a:xfrm>
              <a:off x="6058717" y="1587484"/>
              <a:ext cx="285750" cy="71438"/>
            </a:xfrm>
            <a:prstGeom prst="line">
              <a:avLst/>
            </a:prstGeom>
            <a:noFill/>
            <a:ln w="9525">
              <a:solidFill>
                <a:schemeClr val="tx1"/>
              </a:solidFill>
              <a:round/>
              <a:headEnd/>
              <a:tailEnd type="triangle" w="med" len="med"/>
            </a:ln>
          </p:spPr>
          <p:txBody>
            <a:bodyPr/>
            <a:lstStyle/>
            <a:p>
              <a:endParaRPr lang="zh-CN" altLang="en-US"/>
            </a:p>
          </p:txBody>
        </p:sp>
        <p:sp>
          <p:nvSpPr>
            <p:cNvPr id="35" name="Text Box 34"/>
            <p:cNvSpPr txBox="1">
              <a:spLocks noChangeArrowheads="1"/>
            </p:cNvSpPr>
            <p:nvPr/>
          </p:nvSpPr>
          <p:spPr bwMode="auto">
            <a:xfrm>
              <a:off x="5482454" y="1443022"/>
              <a:ext cx="503238" cy="366712"/>
            </a:xfrm>
            <a:prstGeom prst="rect">
              <a:avLst/>
            </a:prstGeom>
            <a:noFill/>
            <a:ln w="9525">
              <a:noFill/>
              <a:miter lim="800000"/>
              <a:headEnd/>
              <a:tailEnd/>
            </a:ln>
          </p:spPr>
          <p:txBody>
            <a:bodyPr>
              <a:spAutoFit/>
            </a:bodyPr>
            <a:lstStyle/>
            <a:p>
              <a:pPr>
                <a:spcBef>
                  <a:spcPct val="50000"/>
                </a:spcBef>
              </a:pPr>
              <a:r>
                <a:rPr lang="en-US" altLang="zh-CN">
                  <a:latin typeface="Arial" charset="0"/>
                </a:rPr>
                <a:t>V</a:t>
              </a:r>
              <a:r>
                <a:rPr lang="en-US" altLang="zh-CN" sz="1000">
                  <a:latin typeface="Arial" charset="0"/>
                </a:rPr>
                <a:t>gs</a:t>
              </a:r>
            </a:p>
          </p:txBody>
        </p:sp>
        <p:grpSp>
          <p:nvGrpSpPr>
            <p:cNvPr id="57" name="组合 56"/>
            <p:cNvGrpSpPr/>
            <p:nvPr/>
          </p:nvGrpSpPr>
          <p:grpSpPr>
            <a:xfrm>
              <a:off x="4618854" y="1514459"/>
              <a:ext cx="2447925" cy="1951038"/>
              <a:chOff x="4618854" y="1514459"/>
              <a:chExt cx="2447925" cy="1951038"/>
            </a:xfrm>
          </p:grpSpPr>
          <p:sp>
            <p:nvSpPr>
              <p:cNvPr id="30" name="Text Box 23"/>
              <p:cNvSpPr txBox="1">
                <a:spLocks noChangeArrowheads="1"/>
              </p:cNvSpPr>
              <p:nvPr/>
            </p:nvSpPr>
            <p:spPr bwMode="auto">
              <a:xfrm>
                <a:off x="4618854" y="2235184"/>
                <a:ext cx="647700"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栅极</a:t>
                </a:r>
              </a:p>
            </p:txBody>
          </p:sp>
          <p:sp>
            <p:nvSpPr>
              <p:cNvPr id="31" name="Text Box 24"/>
              <p:cNvSpPr txBox="1">
                <a:spLocks noChangeArrowheads="1"/>
              </p:cNvSpPr>
              <p:nvPr/>
            </p:nvSpPr>
            <p:spPr bwMode="auto">
              <a:xfrm>
                <a:off x="6419079" y="1514459"/>
                <a:ext cx="647700"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源极</a:t>
                </a:r>
              </a:p>
            </p:txBody>
          </p:sp>
          <p:sp>
            <p:nvSpPr>
              <p:cNvPr id="32" name="Text Box 25"/>
              <p:cNvSpPr txBox="1">
                <a:spLocks noChangeArrowheads="1"/>
              </p:cNvSpPr>
              <p:nvPr/>
            </p:nvSpPr>
            <p:spPr bwMode="auto">
              <a:xfrm>
                <a:off x="6419079" y="3098784"/>
                <a:ext cx="647700"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漏极</a:t>
                </a:r>
              </a:p>
            </p:txBody>
          </p:sp>
          <p:sp>
            <p:nvSpPr>
              <p:cNvPr id="36" name="Rectangle 71"/>
              <p:cNvSpPr>
                <a:spLocks noChangeArrowheads="1"/>
              </p:cNvSpPr>
              <p:nvPr/>
            </p:nvSpPr>
            <p:spPr bwMode="auto">
              <a:xfrm>
                <a:off x="5555479" y="1946259"/>
                <a:ext cx="1008063" cy="1152525"/>
              </a:xfrm>
              <a:prstGeom prst="rect">
                <a:avLst/>
              </a:prstGeom>
              <a:noFill/>
              <a:ln w="9525">
                <a:solidFill>
                  <a:schemeClr val="tx1"/>
                </a:solidFill>
                <a:prstDash val="dash"/>
                <a:miter lim="800000"/>
                <a:headEnd/>
                <a:tailEnd/>
              </a:ln>
            </p:spPr>
            <p:txBody>
              <a:bodyPr wrap="none" anchor="ctr"/>
              <a:lstStyle/>
              <a:p>
                <a:endParaRPr lang="zh-CN" altLang="en-US"/>
              </a:p>
            </p:txBody>
          </p:sp>
        </p:grpSp>
        <p:sp>
          <p:nvSpPr>
            <p:cNvPr id="37" name="Text Box 76"/>
            <p:cNvSpPr txBox="1">
              <a:spLocks noChangeArrowheads="1"/>
            </p:cNvSpPr>
            <p:nvPr/>
          </p:nvSpPr>
          <p:spPr bwMode="auto">
            <a:xfrm>
              <a:off x="5125267" y="1874822"/>
              <a:ext cx="287337" cy="366712"/>
            </a:xfrm>
            <a:prstGeom prst="rect">
              <a:avLst/>
            </a:prstGeom>
            <a:noFill/>
            <a:ln w="9525">
              <a:noFill/>
              <a:miter lim="800000"/>
              <a:headEnd/>
              <a:tailEnd/>
            </a:ln>
          </p:spPr>
          <p:txBody>
            <a:bodyPr>
              <a:spAutoFit/>
            </a:bodyPr>
            <a:lstStyle/>
            <a:p>
              <a:pPr>
                <a:spcBef>
                  <a:spcPct val="50000"/>
                </a:spcBef>
              </a:pPr>
              <a:r>
                <a:rPr lang="en-US" altLang="zh-CN">
                  <a:latin typeface="Arial" charset="0"/>
                </a:rPr>
                <a:t>+</a:t>
              </a:r>
            </a:p>
          </p:txBody>
        </p:sp>
        <p:sp>
          <p:nvSpPr>
            <p:cNvPr id="38" name="Text Box 77"/>
            <p:cNvSpPr txBox="1">
              <a:spLocks noChangeArrowheads="1"/>
            </p:cNvSpPr>
            <p:nvPr/>
          </p:nvSpPr>
          <p:spPr bwMode="auto">
            <a:xfrm>
              <a:off x="6204767" y="1298559"/>
              <a:ext cx="287337" cy="366713"/>
            </a:xfrm>
            <a:prstGeom prst="rect">
              <a:avLst/>
            </a:prstGeom>
            <a:noFill/>
            <a:ln w="9525">
              <a:noFill/>
              <a:miter lim="800000"/>
              <a:headEnd/>
              <a:tailEnd/>
            </a:ln>
          </p:spPr>
          <p:txBody>
            <a:bodyPr>
              <a:spAutoFit/>
            </a:bodyPr>
            <a:lstStyle/>
            <a:p>
              <a:pPr>
                <a:spcBef>
                  <a:spcPct val="50000"/>
                </a:spcBef>
              </a:pPr>
              <a:r>
                <a:rPr lang="en-US" altLang="zh-CN">
                  <a:latin typeface="Arial" charset="0"/>
                </a:rPr>
                <a:t>-</a:t>
              </a:r>
            </a:p>
          </p:txBody>
        </p:sp>
      </p:grpSp>
      <p:sp>
        <p:nvSpPr>
          <p:cNvPr id="49" name="Text Box 63"/>
          <p:cNvSpPr txBox="1">
            <a:spLocks noChangeArrowheads="1"/>
          </p:cNvSpPr>
          <p:nvPr/>
        </p:nvSpPr>
        <p:spPr bwMode="auto">
          <a:xfrm>
            <a:off x="643191" y="1142984"/>
            <a:ext cx="1085596" cy="369332"/>
          </a:xfrm>
          <a:prstGeom prst="rect">
            <a:avLst/>
          </a:prstGeom>
          <a:noFill/>
          <a:ln w="9525">
            <a:noFill/>
            <a:miter lim="800000"/>
            <a:headEnd/>
            <a:tailEnd/>
          </a:ln>
        </p:spPr>
        <p:txBody>
          <a:bodyPr wrap="square">
            <a:spAutoFit/>
          </a:bodyPr>
          <a:lstStyle/>
          <a:p>
            <a:pPr>
              <a:spcBef>
                <a:spcPct val="50000"/>
              </a:spcBef>
            </a:pPr>
            <a:r>
              <a:rPr lang="zh-CN" altLang="en-US" dirty="0">
                <a:latin typeface="Arial" charset="0"/>
              </a:rPr>
              <a:t>源极</a:t>
            </a:r>
            <a:r>
              <a:rPr lang="en-US" altLang="zh-CN" dirty="0">
                <a:latin typeface="Arial" charset="0"/>
              </a:rPr>
              <a:t>(S)</a:t>
            </a:r>
            <a:endParaRPr lang="zh-CN" altLang="en-US" dirty="0">
              <a:latin typeface="Arial" charset="0"/>
            </a:endParaRPr>
          </a:p>
        </p:txBody>
      </p:sp>
      <p:sp>
        <p:nvSpPr>
          <p:cNvPr id="50" name="Text Box 64"/>
          <p:cNvSpPr txBox="1">
            <a:spLocks noChangeArrowheads="1"/>
          </p:cNvSpPr>
          <p:nvPr/>
        </p:nvSpPr>
        <p:spPr bwMode="auto">
          <a:xfrm>
            <a:off x="1860549" y="1069441"/>
            <a:ext cx="921929" cy="369332"/>
          </a:xfrm>
          <a:prstGeom prst="rect">
            <a:avLst/>
          </a:prstGeom>
          <a:noFill/>
          <a:ln w="9525">
            <a:noFill/>
            <a:miter lim="800000"/>
            <a:headEnd/>
            <a:tailEnd/>
          </a:ln>
        </p:spPr>
        <p:txBody>
          <a:bodyPr wrap="square">
            <a:spAutoFit/>
          </a:bodyPr>
          <a:lstStyle/>
          <a:p>
            <a:pPr>
              <a:spcBef>
                <a:spcPct val="50000"/>
              </a:spcBef>
            </a:pPr>
            <a:r>
              <a:rPr lang="zh-CN" altLang="en-US" dirty="0">
                <a:latin typeface="Arial" charset="0"/>
              </a:rPr>
              <a:t>栅极</a:t>
            </a:r>
            <a:r>
              <a:rPr lang="en-US" altLang="zh-CN" dirty="0">
                <a:latin typeface="Arial" charset="0"/>
              </a:rPr>
              <a:t>(G)</a:t>
            </a:r>
            <a:endParaRPr lang="zh-CN" altLang="en-US" dirty="0">
              <a:latin typeface="Arial" charset="0"/>
            </a:endParaRPr>
          </a:p>
        </p:txBody>
      </p:sp>
      <p:sp>
        <p:nvSpPr>
          <p:cNvPr id="51" name="Text Box 65"/>
          <p:cNvSpPr txBox="1">
            <a:spLocks noChangeArrowheads="1"/>
          </p:cNvSpPr>
          <p:nvPr/>
        </p:nvSpPr>
        <p:spPr bwMode="auto">
          <a:xfrm>
            <a:off x="3215866" y="1127920"/>
            <a:ext cx="1125586" cy="369332"/>
          </a:xfrm>
          <a:prstGeom prst="rect">
            <a:avLst/>
          </a:prstGeom>
          <a:noFill/>
          <a:ln w="9525">
            <a:noFill/>
            <a:miter lim="800000"/>
            <a:headEnd/>
            <a:tailEnd/>
          </a:ln>
        </p:spPr>
        <p:txBody>
          <a:bodyPr wrap="square">
            <a:spAutoFit/>
          </a:bodyPr>
          <a:lstStyle/>
          <a:p>
            <a:pPr>
              <a:spcBef>
                <a:spcPct val="50000"/>
              </a:spcBef>
            </a:pPr>
            <a:r>
              <a:rPr lang="zh-CN" altLang="en-US" dirty="0">
                <a:latin typeface="Arial" charset="0"/>
              </a:rPr>
              <a:t>漏极</a:t>
            </a:r>
            <a:r>
              <a:rPr lang="en-US" altLang="zh-CN" dirty="0">
                <a:latin typeface="Arial" charset="0"/>
              </a:rPr>
              <a:t>(D)</a:t>
            </a:r>
            <a:endParaRPr lang="zh-CN" altLang="en-US" dirty="0">
              <a:latin typeface="Arial" charset="0"/>
            </a:endParaRPr>
          </a:p>
        </p:txBody>
      </p:sp>
      <p:sp>
        <p:nvSpPr>
          <p:cNvPr id="52" name="矩形 51"/>
          <p:cNvSpPr/>
          <p:nvPr/>
        </p:nvSpPr>
        <p:spPr>
          <a:xfrm>
            <a:off x="657840" y="4338938"/>
            <a:ext cx="3106737" cy="461665"/>
          </a:xfrm>
          <a:prstGeom prst="rect">
            <a:avLst/>
          </a:prstGeom>
          <a:solidFill>
            <a:schemeClr val="accent3">
              <a:lumMod val="95000"/>
            </a:schemeClr>
          </a:solidFill>
        </p:spPr>
        <p:txBody>
          <a:bodyPr wrap="square">
            <a:spAutoFit/>
          </a:bodyPr>
          <a:lstStyle/>
          <a:p>
            <a:pPr>
              <a:spcBef>
                <a:spcPct val="50000"/>
              </a:spcBef>
            </a:pPr>
            <a:r>
              <a:rPr lang="en-US" altLang="zh-CN" sz="2400" dirty="0" err="1">
                <a:solidFill>
                  <a:srgbClr val="FF0000"/>
                </a:solidFill>
              </a:rPr>
              <a:t>V</a:t>
            </a:r>
            <a:r>
              <a:rPr lang="en-US" altLang="zh-CN" sz="1400" dirty="0" err="1">
                <a:solidFill>
                  <a:srgbClr val="FF0000"/>
                </a:solidFill>
              </a:rPr>
              <a:t>gs</a:t>
            </a:r>
            <a:r>
              <a:rPr lang="en-US" altLang="zh-CN" sz="2400" dirty="0">
                <a:solidFill>
                  <a:srgbClr val="FF0000"/>
                </a:solidFill>
              </a:rPr>
              <a:t> &lt; 0</a:t>
            </a:r>
            <a:r>
              <a:rPr lang="zh-CN" altLang="en-US" sz="2400" dirty="0">
                <a:solidFill>
                  <a:srgbClr val="FF0000"/>
                </a:solidFill>
              </a:rPr>
              <a:t>，</a:t>
            </a:r>
            <a:r>
              <a:rPr lang="en-US" altLang="zh-CN" sz="2400" dirty="0">
                <a:solidFill>
                  <a:srgbClr val="FF0000"/>
                </a:solidFill>
              </a:rPr>
              <a:t>D</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间导通</a:t>
            </a:r>
            <a:endParaRPr lang="en-US" altLang="zh-CN" sz="2400" dirty="0">
              <a:solidFill>
                <a:srgbClr val="FF0000"/>
              </a:solidFill>
            </a:endParaRPr>
          </a:p>
        </p:txBody>
      </p:sp>
      <p:grpSp>
        <p:nvGrpSpPr>
          <p:cNvPr id="56" name="组合 55"/>
          <p:cNvGrpSpPr/>
          <p:nvPr/>
        </p:nvGrpSpPr>
        <p:grpSpPr>
          <a:xfrm>
            <a:off x="6886575" y="1275152"/>
            <a:ext cx="1925638" cy="2355039"/>
            <a:chOff x="6886575" y="1293814"/>
            <a:chExt cx="1925638" cy="2355039"/>
          </a:xfrm>
        </p:grpSpPr>
        <p:sp>
          <p:nvSpPr>
            <p:cNvPr id="39" name="Line 52"/>
            <p:cNvSpPr>
              <a:spLocks noChangeShapeType="1"/>
            </p:cNvSpPr>
            <p:nvPr/>
          </p:nvSpPr>
          <p:spPr bwMode="auto">
            <a:xfrm>
              <a:off x="7912100" y="2162160"/>
              <a:ext cx="0" cy="504825"/>
            </a:xfrm>
            <a:prstGeom prst="line">
              <a:avLst/>
            </a:prstGeom>
            <a:noFill/>
            <a:ln w="28575">
              <a:solidFill>
                <a:schemeClr val="tx1"/>
              </a:solidFill>
              <a:round/>
              <a:headEnd/>
              <a:tailEnd/>
            </a:ln>
          </p:spPr>
          <p:txBody>
            <a:bodyPr/>
            <a:lstStyle/>
            <a:p>
              <a:endParaRPr lang="zh-CN" altLang="en-US"/>
            </a:p>
          </p:txBody>
        </p:sp>
        <p:sp>
          <p:nvSpPr>
            <p:cNvPr id="40" name="Line 53"/>
            <p:cNvSpPr>
              <a:spLocks noChangeShapeType="1"/>
            </p:cNvSpPr>
            <p:nvPr/>
          </p:nvSpPr>
          <p:spPr bwMode="auto">
            <a:xfrm>
              <a:off x="8164513" y="1909747"/>
              <a:ext cx="0" cy="1009650"/>
            </a:xfrm>
            <a:prstGeom prst="line">
              <a:avLst/>
            </a:prstGeom>
            <a:noFill/>
            <a:ln w="28575">
              <a:solidFill>
                <a:schemeClr val="tx1"/>
              </a:solidFill>
              <a:round/>
              <a:headEnd/>
              <a:tailEnd/>
            </a:ln>
          </p:spPr>
          <p:txBody>
            <a:bodyPr/>
            <a:lstStyle/>
            <a:p>
              <a:endParaRPr lang="zh-CN" altLang="en-US"/>
            </a:p>
          </p:txBody>
        </p:sp>
        <p:sp>
          <p:nvSpPr>
            <p:cNvPr id="41" name="Line 54"/>
            <p:cNvSpPr>
              <a:spLocks noChangeShapeType="1"/>
            </p:cNvSpPr>
            <p:nvPr/>
          </p:nvSpPr>
          <p:spPr bwMode="auto">
            <a:xfrm>
              <a:off x="7434535" y="2439550"/>
              <a:ext cx="377825" cy="0"/>
            </a:xfrm>
            <a:prstGeom prst="line">
              <a:avLst/>
            </a:prstGeom>
            <a:noFill/>
            <a:ln w="28575">
              <a:solidFill>
                <a:schemeClr val="tx1"/>
              </a:solidFill>
              <a:round/>
              <a:headEnd/>
              <a:tailEnd/>
            </a:ln>
          </p:spPr>
          <p:txBody>
            <a:bodyPr/>
            <a:lstStyle/>
            <a:p>
              <a:endParaRPr lang="zh-CN" altLang="en-US"/>
            </a:p>
          </p:txBody>
        </p:sp>
        <p:sp>
          <p:nvSpPr>
            <p:cNvPr id="42" name="Line 55"/>
            <p:cNvSpPr>
              <a:spLocks noChangeShapeType="1"/>
            </p:cNvSpPr>
            <p:nvPr/>
          </p:nvSpPr>
          <p:spPr bwMode="auto">
            <a:xfrm>
              <a:off x="8164513" y="2162160"/>
              <a:ext cx="377825" cy="0"/>
            </a:xfrm>
            <a:prstGeom prst="line">
              <a:avLst/>
            </a:prstGeom>
            <a:noFill/>
            <a:ln w="28575">
              <a:solidFill>
                <a:schemeClr val="tx1"/>
              </a:solidFill>
              <a:round/>
              <a:headEnd/>
              <a:tailEnd/>
            </a:ln>
          </p:spPr>
          <p:txBody>
            <a:bodyPr/>
            <a:lstStyle/>
            <a:p>
              <a:endParaRPr lang="zh-CN" altLang="en-US"/>
            </a:p>
          </p:txBody>
        </p:sp>
        <p:sp>
          <p:nvSpPr>
            <p:cNvPr id="43" name="Line 56"/>
            <p:cNvSpPr>
              <a:spLocks noChangeShapeType="1"/>
            </p:cNvSpPr>
            <p:nvPr/>
          </p:nvSpPr>
          <p:spPr bwMode="auto">
            <a:xfrm>
              <a:off x="8164513" y="2666985"/>
              <a:ext cx="377825" cy="0"/>
            </a:xfrm>
            <a:prstGeom prst="line">
              <a:avLst/>
            </a:prstGeom>
            <a:noFill/>
            <a:ln w="28575">
              <a:solidFill>
                <a:schemeClr val="tx1"/>
              </a:solidFill>
              <a:round/>
              <a:headEnd/>
              <a:tailEnd/>
            </a:ln>
          </p:spPr>
          <p:txBody>
            <a:bodyPr/>
            <a:lstStyle/>
            <a:p>
              <a:endParaRPr lang="zh-CN" altLang="en-US"/>
            </a:p>
          </p:txBody>
        </p:sp>
        <p:sp>
          <p:nvSpPr>
            <p:cNvPr id="44" name="Line 57"/>
            <p:cNvSpPr>
              <a:spLocks noChangeShapeType="1"/>
            </p:cNvSpPr>
            <p:nvPr/>
          </p:nvSpPr>
          <p:spPr bwMode="auto">
            <a:xfrm>
              <a:off x="8542338" y="1658922"/>
              <a:ext cx="0" cy="503238"/>
            </a:xfrm>
            <a:prstGeom prst="line">
              <a:avLst/>
            </a:prstGeom>
            <a:noFill/>
            <a:ln w="28575">
              <a:solidFill>
                <a:schemeClr val="tx1"/>
              </a:solidFill>
              <a:round/>
              <a:headEnd/>
              <a:tailEnd/>
            </a:ln>
          </p:spPr>
          <p:txBody>
            <a:bodyPr/>
            <a:lstStyle/>
            <a:p>
              <a:endParaRPr lang="zh-CN" altLang="en-US"/>
            </a:p>
          </p:txBody>
        </p:sp>
        <p:sp>
          <p:nvSpPr>
            <p:cNvPr id="45" name="Line 58"/>
            <p:cNvSpPr>
              <a:spLocks noChangeShapeType="1"/>
            </p:cNvSpPr>
            <p:nvPr/>
          </p:nvSpPr>
          <p:spPr bwMode="auto">
            <a:xfrm>
              <a:off x="8542338" y="2666985"/>
              <a:ext cx="0" cy="503237"/>
            </a:xfrm>
            <a:prstGeom prst="line">
              <a:avLst/>
            </a:prstGeom>
            <a:noFill/>
            <a:ln w="28575">
              <a:solidFill>
                <a:schemeClr val="tx1"/>
              </a:solidFill>
              <a:round/>
              <a:headEnd/>
              <a:tailEnd/>
            </a:ln>
          </p:spPr>
          <p:txBody>
            <a:bodyPr/>
            <a:lstStyle/>
            <a:p>
              <a:endParaRPr lang="zh-CN" altLang="en-US"/>
            </a:p>
          </p:txBody>
        </p:sp>
        <p:sp>
          <p:nvSpPr>
            <p:cNvPr id="46" name="Oval 67"/>
            <p:cNvSpPr>
              <a:spLocks noChangeArrowheads="1"/>
            </p:cNvSpPr>
            <p:nvPr/>
          </p:nvSpPr>
          <p:spPr bwMode="auto">
            <a:xfrm>
              <a:off x="7786687" y="2367542"/>
              <a:ext cx="106363" cy="126416"/>
            </a:xfrm>
            <a:prstGeom prst="ellipse">
              <a:avLst/>
            </a:prstGeom>
            <a:noFill/>
            <a:ln w="9525">
              <a:solidFill>
                <a:schemeClr val="tx2"/>
              </a:solidFill>
              <a:round/>
              <a:headEnd/>
              <a:tailEnd/>
            </a:ln>
          </p:spPr>
          <p:txBody>
            <a:bodyPr wrap="none" anchor="ctr"/>
            <a:lstStyle/>
            <a:p>
              <a:endParaRPr lang="zh-CN" altLang="en-US"/>
            </a:p>
          </p:txBody>
        </p:sp>
        <p:sp>
          <p:nvSpPr>
            <p:cNvPr id="47" name="Rectangle 70"/>
            <p:cNvSpPr>
              <a:spLocks noChangeArrowheads="1"/>
            </p:cNvSpPr>
            <p:nvPr/>
          </p:nvSpPr>
          <p:spPr bwMode="auto">
            <a:xfrm>
              <a:off x="7678738" y="1874822"/>
              <a:ext cx="1008062" cy="1152525"/>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53" name="Text Box 24"/>
            <p:cNvSpPr txBox="1">
              <a:spLocks noChangeArrowheads="1"/>
            </p:cNvSpPr>
            <p:nvPr/>
          </p:nvSpPr>
          <p:spPr bwMode="auto">
            <a:xfrm>
              <a:off x="8164513" y="1293814"/>
              <a:ext cx="647700"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源极</a:t>
              </a:r>
            </a:p>
          </p:txBody>
        </p:sp>
        <p:sp>
          <p:nvSpPr>
            <p:cNvPr id="54" name="Text Box 23"/>
            <p:cNvSpPr txBox="1">
              <a:spLocks noChangeArrowheads="1"/>
            </p:cNvSpPr>
            <p:nvPr/>
          </p:nvSpPr>
          <p:spPr bwMode="auto">
            <a:xfrm>
              <a:off x="6886575" y="2251077"/>
              <a:ext cx="647700"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栅极</a:t>
              </a:r>
            </a:p>
          </p:txBody>
        </p:sp>
        <p:sp>
          <p:nvSpPr>
            <p:cNvPr id="55" name="Text Box 25"/>
            <p:cNvSpPr txBox="1">
              <a:spLocks noChangeArrowheads="1"/>
            </p:cNvSpPr>
            <p:nvPr/>
          </p:nvSpPr>
          <p:spPr bwMode="auto">
            <a:xfrm>
              <a:off x="8164513" y="3282140"/>
              <a:ext cx="647700" cy="366713"/>
            </a:xfrm>
            <a:prstGeom prst="rect">
              <a:avLst/>
            </a:prstGeom>
            <a:noFill/>
            <a:ln w="9525">
              <a:noFill/>
              <a:miter lim="800000"/>
              <a:headEnd/>
              <a:tailEnd/>
            </a:ln>
          </p:spPr>
          <p:txBody>
            <a:bodyPr>
              <a:spAutoFit/>
            </a:bodyPr>
            <a:lstStyle/>
            <a:p>
              <a:pPr>
                <a:spcBef>
                  <a:spcPct val="50000"/>
                </a:spcBef>
              </a:pPr>
              <a:r>
                <a:rPr lang="zh-CN" altLang="en-US" dirty="0">
                  <a:latin typeface="Arial" charset="0"/>
                </a:rPr>
                <a:t>漏极</a:t>
              </a:r>
            </a:p>
          </p:txBody>
        </p:sp>
      </p:grpSp>
      <p:sp>
        <p:nvSpPr>
          <p:cNvPr id="59" name="Line 26"/>
          <p:cNvSpPr>
            <a:spLocks noChangeShapeType="1"/>
          </p:cNvSpPr>
          <p:nvPr/>
        </p:nvSpPr>
        <p:spPr bwMode="auto">
          <a:xfrm flipV="1">
            <a:off x="296417" y="1556792"/>
            <a:ext cx="0" cy="193404"/>
          </a:xfrm>
          <a:prstGeom prst="line">
            <a:avLst/>
          </a:prstGeom>
          <a:noFill/>
          <a:ln w="9525">
            <a:solidFill>
              <a:schemeClr val="tx1"/>
            </a:solidFill>
            <a:round/>
            <a:headEnd/>
            <a:tailEnd/>
          </a:ln>
        </p:spPr>
        <p:txBody>
          <a:bodyPr/>
          <a:lstStyle/>
          <a:p>
            <a:endParaRPr lang="zh-CN" altLang="en-US"/>
          </a:p>
        </p:txBody>
      </p:sp>
      <p:sp>
        <p:nvSpPr>
          <p:cNvPr id="60" name="Rectangle 37"/>
          <p:cNvSpPr>
            <a:spLocks noChangeArrowheads="1"/>
          </p:cNvSpPr>
          <p:nvPr/>
        </p:nvSpPr>
        <p:spPr bwMode="auto">
          <a:xfrm>
            <a:off x="107504" y="1484784"/>
            <a:ext cx="358775" cy="71437"/>
          </a:xfrm>
          <a:prstGeom prst="rect">
            <a:avLst/>
          </a:prstGeom>
          <a:solidFill>
            <a:schemeClr val="tx1"/>
          </a:solidFill>
          <a:ln w="9525">
            <a:solidFill>
              <a:schemeClr val="tx1"/>
            </a:solidFill>
            <a:miter lim="800000"/>
            <a:headEnd/>
            <a:tailEnd/>
          </a:ln>
        </p:spPr>
        <p:txBody>
          <a:bodyPr wrap="none" anchor="ctr"/>
          <a:lstStyle/>
          <a:p>
            <a:endParaRPr lang="zh-CN" altLang="en-US"/>
          </a:p>
        </p:txBody>
      </p:sp>
      <p:cxnSp>
        <p:nvCxnSpPr>
          <p:cNvPr id="3" name="直接连接符 2"/>
          <p:cNvCxnSpPr>
            <a:stCxn id="59" idx="0"/>
          </p:cNvCxnSpPr>
          <p:nvPr/>
        </p:nvCxnSpPr>
        <p:spPr>
          <a:xfrm>
            <a:off x="296417" y="1750196"/>
            <a:ext cx="622746" cy="25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 Box 63"/>
          <p:cNvSpPr txBox="1">
            <a:spLocks noChangeArrowheads="1"/>
          </p:cNvSpPr>
          <p:nvPr/>
        </p:nvSpPr>
        <p:spPr bwMode="auto">
          <a:xfrm>
            <a:off x="-37961" y="1103141"/>
            <a:ext cx="696891" cy="366712"/>
          </a:xfrm>
          <a:prstGeom prst="rect">
            <a:avLst/>
          </a:prstGeom>
          <a:noFill/>
          <a:ln w="9525">
            <a:noFill/>
            <a:miter lim="800000"/>
            <a:headEnd/>
            <a:tailEnd/>
          </a:ln>
        </p:spPr>
        <p:txBody>
          <a:bodyPr wrap="square">
            <a:spAutoFit/>
          </a:bodyPr>
          <a:lstStyle/>
          <a:p>
            <a:pPr>
              <a:spcBef>
                <a:spcPct val="50000"/>
              </a:spcBef>
            </a:pPr>
            <a:r>
              <a:rPr lang="en-US" altLang="zh-CN" dirty="0">
                <a:latin typeface="Arial" charset="0"/>
              </a:rPr>
              <a:t>V</a:t>
            </a:r>
            <a:r>
              <a:rPr lang="en-US" altLang="zh-CN" baseline="-25000" dirty="0">
                <a:latin typeface="Arial" charset="0"/>
              </a:rPr>
              <a:t>DD</a:t>
            </a:r>
            <a:endParaRPr lang="zh-CN" altLang="en-US" baseline="-25000" dirty="0">
              <a:latin typeface="Arial" charset="0"/>
            </a:endParaRPr>
          </a:p>
        </p:txBody>
      </p:sp>
      <p:sp>
        <p:nvSpPr>
          <p:cNvPr id="62" name="Text Box 63"/>
          <p:cNvSpPr txBox="1">
            <a:spLocks noChangeArrowheads="1"/>
          </p:cNvSpPr>
          <p:nvPr/>
        </p:nvSpPr>
        <p:spPr bwMode="auto">
          <a:xfrm>
            <a:off x="643191" y="1142984"/>
            <a:ext cx="696891" cy="366712"/>
          </a:xfrm>
          <a:prstGeom prst="rect">
            <a:avLst/>
          </a:prstGeom>
          <a:noFill/>
          <a:ln w="9525">
            <a:noFill/>
            <a:miter lim="800000"/>
            <a:headEnd/>
            <a:tailEnd/>
          </a:ln>
        </p:spPr>
        <p:txBody>
          <a:bodyPr wrap="square">
            <a:spAutoFit/>
          </a:bodyPr>
          <a:lstStyle/>
          <a:p>
            <a:pPr>
              <a:spcBef>
                <a:spcPct val="50000"/>
              </a:spcBef>
            </a:pPr>
            <a:r>
              <a:rPr lang="zh-CN" altLang="en-US" dirty="0">
                <a:latin typeface="Arial" charset="0"/>
              </a:rPr>
              <a:t>源极</a:t>
            </a:r>
          </a:p>
        </p:txBody>
      </p:sp>
      <p:sp>
        <p:nvSpPr>
          <p:cNvPr id="64" name="矩形 63"/>
          <p:cNvSpPr/>
          <p:nvPr/>
        </p:nvSpPr>
        <p:spPr>
          <a:xfrm>
            <a:off x="1979713" y="5090193"/>
            <a:ext cx="7134696" cy="461665"/>
          </a:xfrm>
          <a:prstGeom prst="rect">
            <a:avLst/>
          </a:prstGeom>
          <a:solidFill>
            <a:schemeClr val="accent3">
              <a:lumMod val="95000"/>
            </a:schemeClr>
          </a:solidFill>
        </p:spPr>
        <p:txBody>
          <a:bodyPr wrap="square">
            <a:spAutoFit/>
          </a:bodyPr>
          <a:lstStyle/>
          <a:p>
            <a:pPr>
              <a:spcBef>
                <a:spcPct val="50000"/>
              </a:spcBef>
            </a:pPr>
            <a:r>
              <a:rPr lang="zh-CN" altLang="en-US" sz="2400" dirty="0">
                <a:solidFill>
                  <a:srgbClr val="FF0000"/>
                </a:solidFill>
              </a:rPr>
              <a:t>注意源极</a:t>
            </a:r>
            <a:r>
              <a:rPr lang="en-US" altLang="zh-CN" sz="2400" dirty="0">
                <a:solidFill>
                  <a:srgbClr val="FF0000"/>
                </a:solidFill>
              </a:rPr>
              <a:t>S</a:t>
            </a:r>
            <a:r>
              <a:rPr lang="zh-CN" altLang="en-US" sz="2400" dirty="0">
                <a:solidFill>
                  <a:srgbClr val="FF0000"/>
                </a:solidFill>
              </a:rPr>
              <a:t>端的箭头方向，和</a:t>
            </a:r>
            <a:r>
              <a:rPr lang="en-US" altLang="zh-CN" sz="2400" dirty="0" err="1">
                <a:solidFill>
                  <a:srgbClr val="FF0000"/>
                </a:solidFill>
              </a:rPr>
              <a:t>nMOS</a:t>
            </a:r>
            <a:r>
              <a:rPr lang="zh-CN" altLang="en-US" sz="2400" dirty="0">
                <a:solidFill>
                  <a:srgbClr val="FF0000"/>
                </a:solidFill>
              </a:rPr>
              <a:t>晶体管有区别。</a:t>
            </a:r>
            <a:endParaRPr lang="en-US" altLang="zh-CN" sz="2400" dirty="0">
              <a:solidFill>
                <a:srgbClr val="FF0000"/>
              </a:solidFill>
            </a:endParaRPr>
          </a:p>
        </p:txBody>
      </p:sp>
    </p:spTree>
    <p:extLst>
      <p:ext uri="{BB962C8B-B14F-4D97-AF65-F5344CB8AC3E}">
        <p14:creationId xmlns:p14="http://schemas.microsoft.com/office/powerpoint/2010/main" val="24418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ppt_x"/>
                                          </p:val>
                                        </p:tav>
                                        <p:tav tm="100000">
                                          <p:val>
                                            <p:strVal val="#ppt_x"/>
                                          </p:val>
                                        </p:tav>
                                      </p:tavLst>
                                    </p:anim>
                                    <p:anim calcmode="lin" valueType="num">
                                      <p:cBhvr additive="base">
                                        <p:cTn id="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par>
                                <p:cTn id="14" presetID="3" presetClass="entr" presetSubtype="1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linds(horizontal)">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ppt_x"/>
                                          </p:val>
                                        </p:tav>
                                        <p:tav tm="100000">
                                          <p:val>
                                            <p:strVal val="#ppt_x"/>
                                          </p:val>
                                        </p:tav>
                                      </p:tavLst>
                                    </p:anim>
                                    <p:anim calcmode="lin" valueType="num">
                                      <p:cBhvr additive="base">
                                        <p:cTn id="2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sz="quarter"/>
          </p:nvPr>
        </p:nvSpPr>
        <p:spPr>
          <a:xfrm>
            <a:off x="928662" y="0"/>
            <a:ext cx="7000924" cy="1100138"/>
          </a:xfrm>
        </p:spPr>
        <p:txBody>
          <a:bodyPr/>
          <a:lstStyle/>
          <a:p>
            <a:pPr eaLnBrk="1" hangingPunct="1"/>
            <a:r>
              <a:rPr lang="en-US" altLang="zh-CN" dirty="0"/>
              <a:t>CMOS</a:t>
            </a:r>
            <a:r>
              <a:rPr lang="zh-CN" altLang="en-US" dirty="0"/>
              <a:t>晶体管开关特性</a:t>
            </a:r>
          </a:p>
        </p:txBody>
      </p:sp>
      <p:sp>
        <p:nvSpPr>
          <p:cNvPr id="6" name="灯片编号占位符 5"/>
          <p:cNvSpPr>
            <a:spLocks noGrp="1"/>
          </p:cNvSpPr>
          <p:nvPr>
            <p:ph type="sldNum" sz="quarter" idx="10"/>
          </p:nvPr>
        </p:nvSpPr>
        <p:spPr/>
        <p:txBody>
          <a:bodyPr/>
          <a:lstStyle/>
          <a:p>
            <a:pPr>
              <a:defRPr/>
            </a:pPr>
            <a:fld id="{A2FF779D-3812-452F-A7ED-3029B7BC5305}" type="slidenum">
              <a:rPr lang="en-US" altLang="zh-CN" smtClean="0"/>
              <a:pPr>
                <a:defRPr/>
              </a:pPr>
              <a:t>21</a:t>
            </a:fld>
            <a:r>
              <a:rPr lang="en-US" altLang="zh-CN"/>
              <a:t>/39</a:t>
            </a:r>
          </a:p>
        </p:txBody>
      </p:sp>
      <p:graphicFrame>
        <p:nvGraphicFramePr>
          <p:cNvPr id="30722" name="Object 2"/>
          <p:cNvGraphicFramePr>
            <a:graphicFrameLocks noChangeAspect="1"/>
          </p:cNvGraphicFramePr>
          <p:nvPr>
            <p:extLst>
              <p:ext uri="{D42A27DB-BD31-4B8C-83A1-F6EECF244321}">
                <p14:modId xmlns:p14="http://schemas.microsoft.com/office/powerpoint/2010/main" val="3601860781"/>
              </p:ext>
            </p:extLst>
          </p:nvPr>
        </p:nvGraphicFramePr>
        <p:xfrm>
          <a:off x="243459" y="1816195"/>
          <a:ext cx="8929718" cy="4299548"/>
        </p:xfrm>
        <a:graphic>
          <a:graphicData uri="http://schemas.openxmlformats.org/presentationml/2006/ole">
            <mc:AlternateContent xmlns:mc="http://schemas.openxmlformats.org/markup-compatibility/2006">
              <mc:Choice xmlns:v="urn:schemas-microsoft-com:vml" Requires="v">
                <p:oleObj spid="_x0000_s358471" name="VISIO" r:id="rId4" imgW="3361680" imgH="1599480" progId="Visio.Drawing.6">
                  <p:embed/>
                </p:oleObj>
              </mc:Choice>
              <mc:Fallback>
                <p:oleObj name="VISIO" r:id="rId4" imgW="3361680" imgH="159948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459" y="1816195"/>
                        <a:ext cx="8929718" cy="429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 name="矩形 61"/>
          <p:cNvSpPr/>
          <p:nvPr/>
        </p:nvSpPr>
        <p:spPr>
          <a:xfrm>
            <a:off x="471430" y="1320876"/>
            <a:ext cx="8215370" cy="523220"/>
          </a:xfrm>
          <a:prstGeom prst="rect">
            <a:avLst/>
          </a:prstGeom>
        </p:spPr>
        <p:txBody>
          <a:bodyPr wrap="square">
            <a:spAutoFit/>
          </a:bodyPr>
          <a:lstStyle/>
          <a:p>
            <a:r>
              <a:rPr lang="zh-CN" altLang="en-US" sz="2800" dirty="0">
                <a:ea typeface="宋体" charset="-122"/>
              </a:rPr>
              <a:t>栅极电压控制源极和漏极间的电流通道。</a:t>
            </a:r>
            <a:endParaRPr lang="en-US" altLang="zh-CN" sz="2800" dirty="0">
              <a:ea typeface="宋体" charset="-122"/>
            </a:endParaRPr>
          </a:p>
        </p:txBody>
      </p:sp>
      <p:sp>
        <p:nvSpPr>
          <p:cNvPr id="2" name="文本框 1"/>
          <p:cNvSpPr txBox="1"/>
          <p:nvPr/>
        </p:nvSpPr>
        <p:spPr>
          <a:xfrm>
            <a:off x="5688124" y="2064834"/>
            <a:ext cx="360040" cy="369332"/>
          </a:xfrm>
          <a:prstGeom prst="rect">
            <a:avLst/>
          </a:prstGeom>
          <a:solidFill>
            <a:srgbClr val="FFFF00"/>
          </a:solidFill>
        </p:spPr>
        <p:txBody>
          <a:bodyPr wrap="square" rtlCol="0">
            <a:spAutoFit/>
          </a:bodyPr>
          <a:lstStyle/>
          <a:p>
            <a:r>
              <a:rPr lang="en-US" altLang="zh-CN" dirty="0"/>
              <a:t>L</a:t>
            </a:r>
            <a:endParaRPr lang="zh-CN" altLang="en-US" dirty="0"/>
          </a:p>
        </p:txBody>
      </p:sp>
      <p:sp>
        <p:nvSpPr>
          <p:cNvPr id="7" name="文本框 6"/>
          <p:cNvSpPr txBox="1"/>
          <p:nvPr/>
        </p:nvSpPr>
        <p:spPr>
          <a:xfrm>
            <a:off x="8172400" y="2087508"/>
            <a:ext cx="360040" cy="369332"/>
          </a:xfrm>
          <a:prstGeom prst="rect">
            <a:avLst/>
          </a:prstGeom>
          <a:solidFill>
            <a:srgbClr val="FFC000"/>
          </a:solidFill>
        </p:spPr>
        <p:txBody>
          <a:bodyPr wrap="square" rtlCol="0">
            <a:spAutoFit/>
          </a:bodyPr>
          <a:lstStyle/>
          <a:p>
            <a:r>
              <a:rPr lang="en-US" altLang="zh-CN" dirty="0"/>
              <a:t>H</a:t>
            </a:r>
            <a:endParaRPr lang="zh-CN" altLang="en-US" dirty="0"/>
          </a:p>
        </p:txBody>
      </p:sp>
      <p:sp>
        <p:nvSpPr>
          <p:cNvPr id="8" name="矩形 7"/>
          <p:cNvSpPr/>
          <p:nvPr/>
        </p:nvSpPr>
        <p:spPr>
          <a:xfrm>
            <a:off x="664368" y="5732721"/>
            <a:ext cx="3106737" cy="461665"/>
          </a:xfrm>
          <a:prstGeom prst="rect">
            <a:avLst/>
          </a:prstGeom>
          <a:solidFill>
            <a:schemeClr val="accent3">
              <a:lumMod val="95000"/>
            </a:schemeClr>
          </a:solidFill>
        </p:spPr>
        <p:txBody>
          <a:bodyPr wrap="square">
            <a:spAutoFit/>
          </a:bodyPr>
          <a:lstStyle/>
          <a:p>
            <a:pPr>
              <a:spcBef>
                <a:spcPct val="50000"/>
              </a:spcBef>
            </a:pPr>
            <a:r>
              <a:rPr lang="en-US" altLang="zh-CN" sz="2400" dirty="0" err="1">
                <a:solidFill>
                  <a:srgbClr val="FF0000"/>
                </a:solidFill>
              </a:rPr>
              <a:t>V</a:t>
            </a:r>
            <a:r>
              <a:rPr lang="en-US" altLang="zh-CN" sz="1400" dirty="0" err="1">
                <a:solidFill>
                  <a:srgbClr val="FF0000"/>
                </a:solidFill>
              </a:rPr>
              <a:t>gs</a:t>
            </a:r>
            <a:r>
              <a:rPr lang="en-US" altLang="zh-CN" sz="2400" dirty="0">
                <a:solidFill>
                  <a:srgbClr val="FF0000"/>
                </a:solidFill>
              </a:rPr>
              <a:t> &lt; 0</a:t>
            </a:r>
            <a:r>
              <a:rPr lang="zh-CN" altLang="en-US" sz="2400" dirty="0">
                <a:solidFill>
                  <a:srgbClr val="FF0000"/>
                </a:solidFill>
              </a:rPr>
              <a:t>，</a:t>
            </a:r>
            <a:r>
              <a:rPr lang="en-US" altLang="zh-CN" sz="2400" dirty="0">
                <a:solidFill>
                  <a:srgbClr val="FF0000"/>
                </a:solidFill>
              </a:rPr>
              <a:t>D</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间导通</a:t>
            </a:r>
            <a:endParaRPr lang="en-US" altLang="zh-CN" sz="2400" dirty="0">
              <a:solidFill>
                <a:srgbClr val="FF0000"/>
              </a:solidFill>
            </a:endParaRPr>
          </a:p>
        </p:txBody>
      </p:sp>
      <p:sp>
        <p:nvSpPr>
          <p:cNvPr id="9" name="矩形 8"/>
          <p:cNvSpPr/>
          <p:nvPr/>
        </p:nvSpPr>
        <p:spPr>
          <a:xfrm>
            <a:off x="605866" y="4002425"/>
            <a:ext cx="3218783" cy="461665"/>
          </a:xfrm>
          <a:prstGeom prst="rect">
            <a:avLst/>
          </a:prstGeom>
          <a:solidFill>
            <a:schemeClr val="accent5">
              <a:lumMod val="20000"/>
              <a:lumOff val="80000"/>
            </a:schemeClr>
          </a:solidFill>
        </p:spPr>
        <p:txBody>
          <a:bodyPr wrap="square">
            <a:spAutoFit/>
          </a:bodyPr>
          <a:lstStyle/>
          <a:p>
            <a:pPr>
              <a:spcBef>
                <a:spcPct val="50000"/>
              </a:spcBef>
            </a:pPr>
            <a:r>
              <a:rPr lang="en-US" altLang="zh-CN" sz="2400" dirty="0" err="1">
                <a:solidFill>
                  <a:srgbClr val="FF0000"/>
                </a:solidFill>
              </a:rPr>
              <a:t>V</a:t>
            </a:r>
            <a:r>
              <a:rPr lang="en-US" altLang="zh-CN" sz="1400" dirty="0" err="1">
                <a:solidFill>
                  <a:srgbClr val="FF0000"/>
                </a:solidFill>
              </a:rPr>
              <a:t>gs</a:t>
            </a:r>
            <a:r>
              <a:rPr lang="en-US" altLang="zh-CN" sz="2400" dirty="0">
                <a:solidFill>
                  <a:srgbClr val="FF0000"/>
                </a:solidFill>
              </a:rPr>
              <a:t> &gt; 0</a:t>
            </a:r>
            <a:r>
              <a:rPr lang="zh-CN" altLang="en-US" sz="2400" dirty="0">
                <a:solidFill>
                  <a:srgbClr val="FF0000"/>
                </a:solidFill>
              </a:rPr>
              <a:t>，</a:t>
            </a:r>
            <a:r>
              <a:rPr lang="en-US" altLang="zh-CN" sz="2400" dirty="0">
                <a:solidFill>
                  <a:srgbClr val="FF0000"/>
                </a:solidFill>
              </a:rPr>
              <a:t> D</a:t>
            </a:r>
            <a:r>
              <a:rPr lang="zh-CN" altLang="en-US" sz="2400" dirty="0">
                <a:solidFill>
                  <a:srgbClr val="FF0000"/>
                </a:solidFill>
              </a:rPr>
              <a:t>、</a:t>
            </a:r>
            <a:r>
              <a:rPr lang="en-US" altLang="zh-CN" sz="2400" dirty="0">
                <a:solidFill>
                  <a:srgbClr val="FF0000"/>
                </a:solidFill>
              </a:rPr>
              <a:t>S</a:t>
            </a:r>
            <a:r>
              <a:rPr lang="zh-CN" altLang="en-US" sz="2400" dirty="0">
                <a:solidFill>
                  <a:srgbClr val="FF0000"/>
                </a:solidFill>
              </a:rPr>
              <a:t>间导通</a:t>
            </a:r>
            <a:endParaRPr lang="en-US" altLang="zh-CN" sz="2400" dirty="0">
              <a:solidFill>
                <a:srgbClr val="FF0000"/>
              </a:solidFill>
            </a:endParaRPr>
          </a:p>
        </p:txBody>
      </p:sp>
    </p:spTree>
    <p:extLst>
      <p:ext uri="{BB962C8B-B14F-4D97-AF65-F5344CB8AC3E}">
        <p14:creationId xmlns:p14="http://schemas.microsoft.com/office/powerpoint/2010/main" val="404192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3.3 CMOS</a:t>
            </a:r>
            <a:r>
              <a:rPr lang="zh-CN" altLang="en-US" dirty="0"/>
              <a:t>逻辑</a:t>
            </a:r>
          </a:p>
        </p:txBody>
      </p:sp>
      <p:sp>
        <p:nvSpPr>
          <p:cNvPr id="8" name="副标题 7"/>
          <p:cNvSpPr>
            <a:spLocks noGrp="1"/>
          </p:cNvSpPr>
          <p:nvPr>
            <p:ph type="subTitle" idx="1"/>
          </p:nvPr>
        </p:nvSpPr>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CMOS</a:t>
            </a:r>
            <a:r>
              <a:rPr lang="zh-CN" altLang="en-US" dirty="0"/>
              <a:t>逻辑</a:t>
            </a:r>
          </a:p>
        </p:txBody>
      </p:sp>
      <p:sp>
        <p:nvSpPr>
          <p:cNvPr id="3" name="内容占位符 2"/>
          <p:cNvSpPr>
            <a:spLocks noGrp="1"/>
          </p:cNvSpPr>
          <p:nvPr>
            <p:ph idx="1"/>
          </p:nvPr>
        </p:nvSpPr>
        <p:spPr/>
        <p:txBody>
          <a:bodyPr/>
          <a:lstStyle/>
          <a:p>
            <a:r>
              <a:rPr lang="zh-CN" altLang="en-US" sz="2400" dirty="0"/>
              <a:t>互补金属氧化物半导体场效应晶体管</a:t>
            </a:r>
            <a:r>
              <a:rPr lang="en-US" altLang="zh-CN" sz="2400" dirty="0"/>
              <a:t>complementary metal-oxide semiconductor field-effect transistor --CMOS</a:t>
            </a:r>
          </a:p>
          <a:p>
            <a:r>
              <a:rPr lang="en-US" altLang="zh-CN" sz="2800" dirty="0"/>
              <a:t>CMOS</a:t>
            </a:r>
            <a:r>
              <a:rPr lang="zh-CN" altLang="en-US" sz="2800" dirty="0"/>
              <a:t>逻辑电平，在</a:t>
            </a:r>
            <a:r>
              <a:rPr lang="en-US" altLang="zh-CN" sz="2800" dirty="0"/>
              <a:t>5V</a:t>
            </a:r>
            <a:r>
              <a:rPr lang="zh-CN" altLang="en-US" sz="2800" dirty="0"/>
              <a:t>电源下工作</a:t>
            </a:r>
            <a:endParaRPr lang="en-US" altLang="zh-CN" sz="2800" dirty="0"/>
          </a:p>
          <a:p>
            <a:pPr lvl="1"/>
            <a:r>
              <a:rPr lang="zh-CN" altLang="en-US" sz="2400" dirty="0"/>
              <a:t>逻辑</a:t>
            </a:r>
            <a:r>
              <a:rPr lang="en-US" altLang="zh-CN" sz="2400" dirty="0"/>
              <a:t>0</a:t>
            </a:r>
            <a:r>
              <a:rPr lang="zh-CN" altLang="en-US" sz="2400" dirty="0"/>
              <a:t>：</a:t>
            </a:r>
            <a:r>
              <a:rPr lang="en-US" altLang="zh-CN" sz="2400" dirty="0"/>
              <a:t>0-1.5V</a:t>
            </a:r>
          </a:p>
          <a:p>
            <a:pPr lvl="1"/>
            <a:r>
              <a:rPr lang="zh-CN" altLang="en-US" sz="2400" dirty="0"/>
              <a:t>逻辑</a:t>
            </a:r>
            <a:r>
              <a:rPr lang="en-US" altLang="zh-CN" sz="2400" dirty="0"/>
              <a:t>1</a:t>
            </a:r>
            <a:r>
              <a:rPr lang="zh-CN" altLang="en-US" sz="2400" dirty="0"/>
              <a:t>：</a:t>
            </a:r>
            <a:r>
              <a:rPr lang="en-US" altLang="zh-CN" sz="2400" dirty="0"/>
              <a:t>3.5V-5.0V</a:t>
            </a:r>
          </a:p>
          <a:p>
            <a:r>
              <a:rPr lang="zh-CN" altLang="en-US" sz="2800" dirty="0"/>
              <a:t>向</a:t>
            </a:r>
            <a:r>
              <a:rPr lang="zh-CN" altLang="en-US" sz="2800" b="1" dirty="0">
                <a:solidFill>
                  <a:srgbClr val="FF0000"/>
                </a:solidFill>
              </a:rPr>
              <a:t>低</a:t>
            </a:r>
            <a:r>
              <a:rPr lang="zh-CN" altLang="en-US" sz="2800" dirty="0"/>
              <a:t>供电电压方向发展</a:t>
            </a:r>
            <a:endParaRPr lang="en-US" altLang="zh-CN" sz="2800" dirty="0"/>
          </a:p>
          <a:p>
            <a:pPr lvl="1"/>
            <a:r>
              <a:rPr lang="zh-CN" altLang="en-US" sz="2400" dirty="0"/>
              <a:t>降低电压可以减少动态功耗；</a:t>
            </a:r>
            <a:endParaRPr lang="en-US" altLang="zh-CN" sz="2400" dirty="0"/>
          </a:p>
          <a:p>
            <a:pPr lvl="1"/>
            <a:r>
              <a:rPr lang="zh-CN" altLang="en-US" sz="2400" dirty="0"/>
              <a:t>晶体管的尺寸越来越小，三极间的氧化物绝缘层越来越薄，不能对</a:t>
            </a:r>
            <a:r>
              <a:rPr lang="en-US" altLang="zh-CN" sz="2400" dirty="0"/>
              <a:t>5V</a:t>
            </a:r>
            <a:r>
              <a:rPr lang="zh-CN" altLang="en-US" sz="2400" dirty="0"/>
              <a:t>高电压起绝缘作用。</a:t>
            </a:r>
            <a:endParaRPr lang="en-US" altLang="zh-CN" sz="2400" dirty="0"/>
          </a:p>
          <a:p>
            <a:r>
              <a:rPr lang="zh-CN" altLang="en-US" sz="2800" dirty="0"/>
              <a:t>工作电压发展趋势：</a:t>
            </a:r>
            <a:r>
              <a:rPr lang="en-US" altLang="zh-CN" sz="2800" dirty="0"/>
              <a:t>3.3V</a:t>
            </a:r>
            <a:r>
              <a:rPr lang="zh-CN" altLang="en-US" sz="2800" dirty="0"/>
              <a:t>、</a:t>
            </a:r>
            <a:r>
              <a:rPr lang="en-US" altLang="zh-CN" sz="2800" dirty="0"/>
              <a:t>2.5V</a:t>
            </a:r>
            <a:r>
              <a:rPr lang="zh-CN" altLang="en-US" sz="2800" dirty="0"/>
              <a:t>、</a:t>
            </a:r>
            <a:r>
              <a:rPr lang="en-US" altLang="zh-CN" sz="2800" dirty="0"/>
              <a:t>1.8V</a:t>
            </a:r>
            <a:r>
              <a:rPr lang="zh-CN" altLang="en-US" sz="2800" dirty="0"/>
              <a:t>、</a:t>
            </a:r>
            <a:r>
              <a:rPr lang="en-US" altLang="zh-CN" sz="2800" dirty="0"/>
              <a:t>1.5V</a:t>
            </a:r>
            <a:r>
              <a:rPr lang="zh-CN" altLang="en-US" sz="2800" dirty="0"/>
              <a:t>、</a:t>
            </a:r>
            <a:r>
              <a:rPr lang="en-US" altLang="zh-CN" sz="2800" dirty="0"/>
              <a:t>1.2V</a:t>
            </a:r>
            <a:r>
              <a:rPr lang="zh-CN" altLang="en-US" sz="2800" dirty="0"/>
              <a:t>、</a:t>
            </a:r>
            <a:r>
              <a:rPr lang="en-US" altLang="zh-CN" sz="2800" dirty="0"/>
              <a:t>0.8V</a:t>
            </a:r>
            <a:r>
              <a:rPr lang="zh-CN" altLang="en-US" sz="2800" dirty="0"/>
              <a:t>。。。</a:t>
            </a:r>
          </a:p>
        </p:txBody>
      </p:sp>
      <p:sp>
        <p:nvSpPr>
          <p:cNvPr id="4" name="日期占位符 3"/>
          <p:cNvSpPr>
            <a:spLocks noGrp="1"/>
          </p:cNvSpPr>
          <p:nvPr>
            <p:ph type="dt" sz="half" idx="10"/>
          </p:nvPr>
        </p:nvSpPr>
        <p:spPr/>
        <p:txBody>
          <a:bodyPr/>
          <a:lstStyle/>
          <a:p>
            <a:pPr>
              <a:defRPr/>
            </a:pPr>
            <a:fld id="{E8CCC6B5-D992-4CFD-A0B5-2CC1CD459575}"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just"/>
            <a:r>
              <a:rPr lang="en-US" altLang="zh-CN" dirty="0"/>
              <a:t>CMOS</a:t>
            </a:r>
            <a:r>
              <a:rPr lang="zh-CN" altLang="en-US" dirty="0"/>
              <a:t>晶体管</a:t>
            </a:r>
          </a:p>
        </p:txBody>
      </p:sp>
      <p:sp>
        <p:nvSpPr>
          <p:cNvPr id="9" name="内容占位符 8"/>
          <p:cNvSpPr>
            <a:spLocks noGrp="1"/>
          </p:cNvSpPr>
          <p:nvPr>
            <p:ph idx="1"/>
          </p:nvPr>
        </p:nvSpPr>
        <p:spPr/>
        <p:txBody>
          <a:bodyPr/>
          <a:lstStyle/>
          <a:p>
            <a:pPr eaLnBrk="1" hangingPunct="1"/>
            <a:r>
              <a:rPr lang="en-US" altLang="zh-CN" dirty="0"/>
              <a:t>CMOS: Complementary MOS</a:t>
            </a:r>
            <a:r>
              <a:rPr lang="zh-CN" altLang="en-US" dirty="0"/>
              <a:t>，互补</a:t>
            </a:r>
            <a:r>
              <a:rPr lang="en-US" altLang="zh-CN" dirty="0"/>
              <a:t>MOS</a:t>
            </a:r>
          </a:p>
          <a:p>
            <a:pPr eaLnBrk="1" hangingPunct="1"/>
            <a:r>
              <a:rPr lang="zh-CN" altLang="en-US" dirty="0"/>
              <a:t>用</a:t>
            </a:r>
            <a:r>
              <a:rPr lang="en-US" altLang="zh-CN" dirty="0"/>
              <a:t>NMOS</a:t>
            </a:r>
            <a:r>
              <a:rPr lang="zh-CN" altLang="en-US" dirty="0"/>
              <a:t>和</a:t>
            </a:r>
            <a:r>
              <a:rPr lang="en-US" altLang="zh-CN" dirty="0"/>
              <a:t>PMOS</a:t>
            </a:r>
            <a:r>
              <a:rPr lang="zh-CN" altLang="en-US" dirty="0"/>
              <a:t>用互补的方式共用，就形成</a:t>
            </a:r>
            <a:r>
              <a:rPr lang="en-US" altLang="zh-CN" dirty="0"/>
              <a:t>CMOS</a:t>
            </a:r>
            <a:r>
              <a:rPr lang="zh-CN" altLang="en-US" dirty="0"/>
              <a:t>。</a:t>
            </a:r>
          </a:p>
          <a:p>
            <a:pPr eaLnBrk="1" hangingPunct="1"/>
            <a:r>
              <a:rPr lang="en-US" altLang="zh-CN" dirty="0"/>
              <a:t>NMOS</a:t>
            </a:r>
            <a:r>
              <a:rPr lang="zh-CN" altLang="en-US" dirty="0"/>
              <a:t>晶体管和</a:t>
            </a:r>
            <a:r>
              <a:rPr lang="en-US" altLang="zh-CN" dirty="0"/>
              <a:t>PMOS</a:t>
            </a:r>
            <a:r>
              <a:rPr lang="zh-CN" altLang="en-US" dirty="0"/>
              <a:t>晶体管总是成</a:t>
            </a:r>
            <a:r>
              <a:rPr lang="zh-CN" altLang="en-US" dirty="0">
                <a:solidFill>
                  <a:srgbClr val="FF0000"/>
                </a:solidFill>
              </a:rPr>
              <a:t>对</a:t>
            </a:r>
            <a:r>
              <a:rPr lang="zh-CN" altLang="en-US" dirty="0"/>
              <a:t>出现，状态</a:t>
            </a:r>
            <a:r>
              <a:rPr lang="zh-CN" altLang="en-US" dirty="0">
                <a:solidFill>
                  <a:srgbClr val="FF0000"/>
                </a:solidFill>
              </a:rPr>
              <a:t>互补</a:t>
            </a:r>
            <a:r>
              <a:rPr lang="zh-CN" altLang="en-US" dirty="0"/>
              <a:t>。</a:t>
            </a:r>
            <a:endParaRPr lang="en-US" altLang="zh-CN" dirty="0"/>
          </a:p>
          <a:p>
            <a:pPr lvl="1"/>
            <a:r>
              <a:rPr lang="en-US" altLang="zh-CN" dirty="0"/>
              <a:t>NMOS</a:t>
            </a:r>
            <a:r>
              <a:rPr lang="zh-CN" altLang="en-US" dirty="0"/>
              <a:t>晶体管用作下拉电路，连接地线</a:t>
            </a:r>
            <a:endParaRPr lang="en-US" altLang="zh-CN" dirty="0"/>
          </a:p>
          <a:p>
            <a:pPr lvl="1"/>
            <a:r>
              <a:rPr lang="en-US" altLang="zh-CN" dirty="0"/>
              <a:t>PMOS</a:t>
            </a:r>
            <a:r>
              <a:rPr lang="zh-CN" altLang="en-US" dirty="0"/>
              <a:t>晶体管用作上拉电路，连接电源</a:t>
            </a:r>
            <a:endParaRPr lang="en-US" altLang="zh-CN" dirty="0"/>
          </a:p>
          <a:p>
            <a:pPr lvl="1"/>
            <a:r>
              <a:rPr lang="zh-CN" altLang="en-US" dirty="0"/>
              <a:t>可以看成电压控制开关</a:t>
            </a:r>
          </a:p>
          <a:p>
            <a:pPr eaLnBrk="1" hangingPunct="1"/>
            <a:r>
              <a:rPr lang="zh-CN" altLang="en-US" dirty="0"/>
              <a:t>常用</a:t>
            </a:r>
            <a:r>
              <a:rPr lang="en-US" altLang="zh-CN" dirty="0"/>
              <a:t>CMOS</a:t>
            </a:r>
            <a:r>
              <a:rPr lang="zh-CN" altLang="en-US" dirty="0"/>
              <a:t>门电路</a:t>
            </a:r>
          </a:p>
          <a:p>
            <a:pPr lvl="1" eaLnBrk="1" hangingPunct="1"/>
            <a:r>
              <a:rPr lang="zh-CN" altLang="en-US" dirty="0"/>
              <a:t>反相器</a:t>
            </a:r>
            <a:r>
              <a:rPr lang="en-US" altLang="zh-CN" dirty="0"/>
              <a:t>/</a:t>
            </a:r>
            <a:r>
              <a:rPr lang="zh-CN" altLang="en-US" dirty="0"/>
              <a:t>与非门</a:t>
            </a:r>
            <a:r>
              <a:rPr lang="en-US" altLang="zh-CN" dirty="0"/>
              <a:t>/</a:t>
            </a:r>
            <a:r>
              <a:rPr lang="zh-CN" altLang="en-US" dirty="0"/>
              <a:t>或非门</a:t>
            </a:r>
            <a:r>
              <a:rPr lang="en-US" altLang="zh-CN" dirty="0"/>
              <a:t>/</a:t>
            </a:r>
            <a:r>
              <a:rPr lang="zh-CN" altLang="en-US" dirty="0"/>
              <a:t>与或非门</a:t>
            </a:r>
            <a:r>
              <a:rPr lang="en-US" altLang="zh-CN" dirty="0"/>
              <a:t>/</a:t>
            </a:r>
            <a:r>
              <a:rPr lang="zh-CN" altLang="en-US" dirty="0"/>
              <a:t>或与非门</a:t>
            </a:r>
          </a:p>
          <a:p>
            <a:endParaRPr lang="zh-CN" altLang="en-US" dirty="0"/>
          </a:p>
        </p:txBody>
      </p:sp>
      <p:sp>
        <p:nvSpPr>
          <p:cNvPr id="5" name="日期占位符 4"/>
          <p:cNvSpPr>
            <a:spLocks noGrp="1"/>
          </p:cNvSpPr>
          <p:nvPr>
            <p:ph type="dt" sz="half" idx="10"/>
          </p:nvPr>
        </p:nvSpPr>
        <p:spPr/>
        <p:txBody>
          <a:bodyPr/>
          <a:lstStyle/>
          <a:p>
            <a:pPr>
              <a:defRPr/>
            </a:pPr>
            <a:fld id="{9D529481-C9C8-4E9C-BB42-FC51C7D5BC49}" type="datetime1">
              <a:rPr lang="zh-CN" altLang="en-US" smtClean="0"/>
              <a:t>2018/3/26</a:t>
            </a:fld>
            <a:endParaRPr lang="en-US" altLang="zh-CN"/>
          </a:p>
        </p:txBody>
      </p:sp>
      <p:sp>
        <p:nvSpPr>
          <p:cNvPr id="6" name="页脚占位符 5"/>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0" name="灯片编号占位符 9"/>
          <p:cNvSpPr>
            <a:spLocks noGrp="1"/>
          </p:cNvSpPr>
          <p:nvPr>
            <p:ph type="sldNum" sz="quarter" idx="12"/>
          </p:nvPr>
        </p:nvSpPr>
        <p:spPr/>
        <p:txBody>
          <a:bodyPr/>
          <a:lstStyle/>
          <a:p>
            <a:pPr>
              <a:defRPr/>
            </a:pPr>
            <a:fld id="{F38CFDAA-5283-40C9-80A4-C3781C02EB22}"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8"/>
          <p:cNvPicPr>
            <a:picLocks noGrp="1" noChangeAspect="1" noChangeArrowheads="1"/>
          </p:cNvPicPr>
          <p:nvPr>
            <p:ph idx="1"/>
          </p:nvPr>
        </p:nvPicPr>
        <p:blipFill rotWithShape="1">
          <a:blip r:embed="rId3" cstate="print"/>
          <a:srcRect r="23794"/>
          <a:stretch/>
        </p:blipFill>
        <p:spPr>
          <a:xfrm>
            <a:off x="206272" y="1090028"/>
            <a:ext cx="4151413" cy="4409524"/>
          </a:xfrm>
          <a:noFill/>
        </p:spPr>
      </p:pic>
      <p:sp>
        <p:nvSpPr>
          <p:cNvPr id="27651" name="Rectangle 2"/>
          <p:cNvSpPr>
            <a:spLocks noGrp="1" noChangeArrowheads="1"/>
          </p:cNvSpPr>
          <p:nvPr>
            <p:ph type="title"/>
          </p:nvPr>
        </p:nvSpPr>
        <p:spPr/>
        <p:txBody>
          <a:bodyPr/>
          <a:lstStyle/>
          <a:p>
            <a:pPr eaLnBrk="1" hangingPunct="1"/>
            <a:r>
              <a:rPr lang="en-US" altLang="zh-CN"/>
              <a:t>CMOS</a:t>
            </a:r>
            <a:r>
              <a:rPr lang="zh-CN" altLang="en-US"/>
              <a:t>反相器</a:t>
            </a:r>
          </a:p>
        </p:txBody>
      </p:sp>
      <p:sp>
        <p:nvSpPr>
          <p:cNvPr id="7" name="日期占位符 6"/>
          <p:cNvSpPr>
            <a:spLocks noGrp="1"/>
          </p:cNvSpPr>
          <p:nvPr>
            <p:ph type="dt" sz="half" idx="10"/>
          </p:nvPr>
        </p:nvSpPr>
        <p:spPr/>
        <p:txBody>
          <a:bodyPr/>
          <a:lstStyle/>
          <a:p>
            <a:pPr>
              <a:defRPr/>
            </a:pPr>
            <a:fld id="{86FF556B-F1FC-4E61-A1D1-3E6804F20F4B}"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25</a:t>
            </a:fld>
            <a:endParaRPr lang="en-US" altLang="zh-CN"/>
          </a:p>
        </p:txBody>
      </p:sp>
      <p:grpSp>
        <p:nvGrpSpPr>
          <p:cNvPr id="34" name="组合 33"/>
          <p:cNvGrpSpPr/>
          <p:nvPr/>
        </p:nvGrpSpPr>
        <p:grpSpPr>
          <a:xfrm>
            <a:off x="2164101" y="1457989"/>
            <a:ext cx="2193584" cy="2571085"/>
            <a:chOff x="2164101" y="1499719"/>
            <a:chExt cx="2193584" cy="2571085"/>
          </a:xfrm>
        </p:grpSpPr>
        <p:sp>
          <p:nvSpPr>
            <p:cNvPr id="10" name="Text Box 63"/>
            <p:cNvSpPr txBox="1">
              <a:spLocks noChangeArrowheads="1"/>
            </p:cNvSpPr>
            <p:nvPr/>
          </p:nvSpPr>
          <p:spPr bwMode="auto">
            <a:xfrm>
              <a:off x="2919410" y="1499719"/>
              <a:ext cx="1438275" cy="366712"/>
            </a:xfrm>
            <a:prstGeom prst="rect">
              <a:avLst/>
            </a:prstGeom>
            <a:solidFill>
              <a:schemeClr val="accent5">
                <a:lumMod val="20000"/>
                <a:lumOff val="80000"/>
              </a:schemeClr>
            </a:solidFill>
            <a:ln w="9525">
              <a:solidFill>
                <a:schemeClr val="accent1"/>
              </a:solidFill>
              <a:miter lim="800000"/>
              <a:headEnd/>
              <a:tailEnd/>
            </a:ln>
          </p:spPr>
          <p:txBody>
            <a:bodyPr>
              <a:spAutoFit/>
            </a:bodyPr>
            <a:lstStyle/>
            <a:p>
              <a:pPr>
                <a:spcBef>
                  <a:spcPct val="50000"/>
                </a:spcBef>
              </a:pPr>
              <a:r>
                <a:rPr lang="en-US" altLang="zh-CN" dirty="0">
                  <a:latin typeface="Arial" charset="0"/>
                </a:rPr>
                <a:t>Source:</a:t>
              </a:r>
              <a:r>
                <a:rPr lang="zh-CN" altLang="en-US" dirty="0">
                  <a:latin typeface="Arial" charset="0"/>
                </a:rPr>
                <a:t>源极</a:t>
              </a:r>
            </a:p>
          </p:txBody>
        </p:sp>
        <p:cxnSp>
          <p:nvCxnSpPr>
            <p:cNvPr id="14" name="直接箭头连接符 13"/>
            <p:cNvCxnSpPr>
              <a:cxnSpLocks/>
            </p:cNvCxnSpPr>
            <p:nvPr/>
          </p:nvCxnSpPr>
          <p:spPr>
            <a:xfrm flipH="1">
              <a:off x="2174653" y="1866431"/>
              <a:ext cx="787394" cy="220437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2164101" y="1797682"/>
              <a:ext cx="824720" cy="735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37" name="Picture 8"/>
          <p:cNvPicPr>
            <a:picLocks noChangeAspect="1" noChangeArrowheads="1"/>
          </p:cNvPicPr>
          <p:nvPr/>
        </p:nvPicPr>
        <p:blipFill>
          <a:blip r:embed="rId4" cstate="print"/>
          <a:srcRect r="52619"/>
          <a:stretch>
            <a:fillRect/>
          </a:stretch>
        </p:blipFill>
        <p:spPr bwMode="auto">
          <a:xfrm>
            <a:off x="5572133" y="-1"/>
            <a:ext cx="3571868" cy="3485115"/>
          </a:xfrm>
          <a:prstGeom prst="rect">
            <a:avLst/>
          </a:prstGeom>
          <a:noFill/>
          <a:ln w="9525">
            <a:noFill/>
            <a:miter lim="800000"/>
            <a:headEnd/>
            <a:tailEnd/>
          </a:ln>
        </p:spPr>
      </p:pic>
      <p:pic>
        <p:nvPicPr>
          <p:cNvPr id="38" name="Picture 8"/>
          <p:cNvPicPr>
            <a:picLocks noChangeAspect="1" noChangeArrowheads="1"/>
          </p:cNvPicPr>
          <p:nvPr/>
        </p:nvPicPr>
        <p:blipFill>
          <a:blip r:embed="rId4" cstate="print"/>
          <a:srcRect l="53572"/>
          <a:stretch>
            <a:fillRect/>
          </a:stretch>
        </p:blipFill>
        <p:spPr bwMode="auto">
          <a:xfrm>
            <a:off x="5786446" y="3514768"/>
            <a:ext cx="3357554" cy="3343232"/>
          </a:xfrm>
          <a:prstGeom prst="rect">
            <a:avLst/>
          </a:prstGeom>
          <a:noFill/>
          <a:ln w="9525">
            <a:noFill/>
            <a:miter lim="800000"/>
            <a:headEnd/>
            <a:tailEnd/>
          </a:ln>
        </p:spPr>
      </p:pic>
      <p:sp>
        <p:nvSpPr>
          <p:cNvPr id="39" name="矩形 38"/>
          <p:cNvSpPr/>
          <p:nvPr/>
        </p:nvSpPr>
        <p:spPr>
          <a:xfrm>
            <a:off x="5572133" y="185720"/>
            <a:ext cx="447667" cy="38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838845" y="3643314"/>
            <a:ext cx="447667" cy="38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357685" y="1285860"/>
            <a:ext cx="1643075" cy="1569660"/>
          </a:xfrm>
          <a:prstGeom prst="rect">
            <a:avLst/>
          </a:prstGeom>
        </p:spPr>
        <p:txBody>
          <a:bodyPr wrap="square">
            <a:spAutoFit/>
          </a:bodyPr>
          <a:lstStyle/>
          <a:p>
            <a:pPr>
              <a:spcBef>
                <a:spcPct val="50000"/>
              </a:spcBef>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V</a:t>
            </a:r>
            <a:r>
              <a:rPr lang="en-US" altLang="zh-CN" sz="2400" baseline="-25000" dirty="0">
                <a:solidFill>
                  <a:srgbClr val="FF0000"/>
                </a:solidFill>
              </a:rPr>
              <a:t>IN</a:t>
            </a:r>
            <a:r>
              <a:rPr lang="en-US" altLang="zh-CN" sz="2400" dirty="0">
                <a:solidFill>
                  <a:srgbClr val="FF0000"/>
                </a:solidFill>
              </a:rPr>
              <a:t>=L</a:t>
            </a:r>
          </a:p>
          <a:p>
            <a:pPr>
              <a:spcBef>
                <a:spcPct val="50000"/>
              </a:spcBef>
            </a:pPr>
            <a:r>
              <a:rPr lang="en-US" altLang="zh-CN" sz="2400" dirty="0">
                <a:solidFill>
                  <a:srgbClr val="FF0000"/>
                </a:solidFill>
              </a:rPr>
              <a:t>V</a:t>
            </a:r>
            <a:r>
              <a:rPr lang="en-US" altLang="zh-CN" sz="1400" dirty="0">
                <a:solidFill>
                  <a:srgbClr val="FF0000"/>
                </a:solidFill>
              </a:rPr>
              <a:t>gs1</a:t>
            </a:r>
            <a:r>
              <a:rPr lang="en-US" altLang="zh-CN" sz="2400" dirty="0">
                <a:solidFill>
                  <a:srgbClr val="FF0000"/>
                </a:solidFill>
              </a:rPr>
              <a:t> = 0</a:t>
            </a:r>
          </a:p>
          <a:p>
            <a:pPr>
              <a:spcBef>
                <a:spcPct val="50000"/>
              </a:spcBef>
            </a:pPr>
            <a:r>
              <a:rPr lang="en-US" altLang="zh-CN" sz="2400" dirty="0">
                <a:solidFill>
                  <a:srgbClr val="FF0000"/>
                </a:solidFill>
              </a:rPr>
              <a:t>V</a:t>
            </a:r>
            <a:r>
              <a:rPr lang="en-US" altLang="zh-CN" sz="1400" dirty="0">
                <a:solidFill>
                  <a:srgbClr val="FF0000"/>
                </a:solidFill>
              </a:rPr>
              <a:t>gs2</a:t>
            </a:r>
            <a:r>
              <a:rPr lang="en-US" altLang="zh-CN" sz="2400" dirty="0">
                <a:solidFill>
                  <a:srgbClr val="FF0000"/>
                </a:solidFill>
              </a:rPr>
              <a:t> =</a:t>
            </a:r>
            <a:r>
              <a:rPr lang="en-US" altLang="zh-CN" sz="2400" b="1" dirty="0">
                <a:solidFill>
                  <a:srgbClr val="FF0000"/>
                </a:solidFill>
              </a:rPr>
              <a:t>-</a:t>
            </a:r>
            <a:r>
              <a:rPr lang="en-US" altLang="zh-CN" sz="2400" dirty="0">
                <a:solidFill>
                  <a:srgbClr val="FF0000"/>
                </a:solidFill>
              </a:rPr>
              <a:t>5V</a:t>
            </a:r>
          </a:p>
        </p:txBody>
      </p:sp>
      <p:sp>
        <p:nvSpPr>
          <p:cNvPr id="45" name="矩形 44"/>
          <p:cNvSpPr/>
          <p:nvPr/>
        </p:nvSpPr>
        <p:spPr>
          <a:xfrm>
            <a:off x="4500561" y="3587532"/>
            <a:ext cx="1643075" cy="1569660"/>
          </a:xfrm>
          <a:prstGeom prst="rect">
            <a:avLst/>
          </a:prstGeom>
        </p:spPr>
        <p:txBody>
          <a:bodyPr wrap="square">
            <a:spAutoFit/>
          </a:bodyPr>
          <a:lstStyle/>
          <a:p>
            <a:pPr>
              <a:spcBef>
                <a:spcPct val="50000"/>
              </a:spcBef>
            </a:pP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V</a:t>
            </a:r>
            <a:r>
              <a:rPr lang="en-US" altLang="zh-CN" sz="2400" baseline="-25000" dirty="0">
                <a:solidFill>
                  <a:srgbClr val="FF0000"/>
                </a:solidFill>
              </a:rPr>
              <a:t>IN</a:t>
            </a:r>
            <a:r>
              <a:rPr lang="en-US" altLang="zh-CN" sz="2400" dirty="0">
                <a:solidFill>
                  <a:srgbClr val="FF0000"/>
                </a:solidFill>
              </a:rPr>
              <a:t>=H</a:t>
            </a:r>
          </a:p>
          <a:p>
            <a:pPr>
              <a:spcBef>
                <a:spcPct val="50000"/>
              </a:spcBef>
            </a:pPr>
            <a:r>
              <a:rPr lang="en-US" altLang="zh-CN" sz="2400" dirty="0">
                <a:solidFill>
                  <a:srgbClr val="FF0000"/>
                </a:solidFill>
              </a:rPr>
              <a:t>V</a:t>
            </a:r>
            <a:r>
              <a:rPr lang="en-US" altLang="zh-CN" sz="1400" dirty="0">
                <a:solidFill>
                  <a:srgbClr val="FF0000"/>
                </a:solidFill>
              </a:rPr>
              <a:t>gs1</a:t>
            </a:r>
            <a:r>
              <a:rPr lang="en-US" altLang="zh-CN" sz="2400" dirty="0">
                <a:solidFill>
                  <a:srgbClr val="FF0000"/>
                </a:solidFill>
              </a:rPr>
              <a:t> =5V</a:t>
            </a:r>
          </a:p>
          <a:p>
            <a:pPr>
              <a:spcBef>
                <a:spcPct val="50000"/>
              </a:spcBef>
            </a:pPr>
            <a:r>
              <a:rPr lang="en-US" altLang="zh-CN" sz="2400" dirty="0">
                <a:solidFill>
                  <a:srgbClr val="FF0000"/>
                </a:solidFill>
              </a:rPr>
              <a:t>V</a:t>
            </a:r>
            <a:r>
              <a:rPr lang="en-US" altLang="zh-CN" sz="1400" dirty="0">
                <a:solidFill>
                  <a:srgbClr val="FF0000"/>
                </a:solidFill>
              </a:rPr>
              <a:t>gs2</a:t>
            </a:r>
            <a:r>
              <a:rPr lang="en-US" altLang="zh-CN" sz="2400" dirty="0">
                <a:solidFill>
                  <a:srgbClr val="FF0000"/>
                </a:solidFill>
              </a:rPr>
              <a:t> = 0</a:t>
            </a:r>
          </a:p>
        </p:txBody>
      </p:sp>
      <p:sp>
        <p:nvSpPr>
          <p:cNvPr id="30" name="Text Box 65"/>
          <p:cNvSpPr txBox="1">
            <a:spLocks noChangeArrowheads="1"/>
          </p:cNvSpPr>
          <p:nvPr/>
        </p:nvSpPr>
        <p:spPr bwMode="auto">
          <a:xfrm>
            <a:off x="2487486" y="2708920"/>
            <a:ext cx="860378" cy="369332"/>
          </a:xfrm>
          <a:prstGeom prst="rect">
            <a:avLst/>
          </a:prstGeom>
          <a:solidFill>
            <a:schemeClr val="accent5">
              <a:lumMod val="20000"/>
              <a:lumOff val="80000"/>
            </a:schemeClr>
          </a:solidFill>
          <a:ln w="9525">
            <a:solidFill>
              <a:schemeClr val="accent1"/>
            </a:solidFill>
            <a:miter lim="800000"/>
            <a:headEnd/>
            <a:tailEnd/>
          </a:ln>
        </p:spPr>
        <p:txBody>
          <a:bodyPr wrap="square">
            <a:spAutoFit/>
          </a:bodyPr>
          <a:lstStyle/>
          <a:p>
            <a:pPr>
              <a:spcBef>
                <a:spcPct val="50000"/>
              </a:spcBef>
            </a:pPr>
            <a:r>
              <a:rPr lang="en-US" altLang="zh-CN" dirty="0" err="1">
                <a:latin typeface="Arial" charset="0"/>
              </a:rPr>
              <a:t>pMOS</a:t>
            </a:r>
            <a:endParaRPr lang="zh-CN" altLang="en-US" dirty="0">
              <a:latin typeface="Arial" charset="0"/>
            </a:endParaRPr>
          </a:p>
        </p:txBody>
      </p:sp>
      <p:sp>
        <p:nvSpPr>
          <p:cNvPr id="26" name="Text Box 65"/>
          <p:cNvSpPr txBox="1">
            <a:spLocks noChangeArrowheads="1"/>
          </p:cNvSpPr>
          <p:nvPr/>
        </p:nvSpPr>
        <p:spPr bwMode="auto">
          <a:xfrm>
            <a:off x="3163843" y="5109130"/>
            <a:ext cx="1152126" cy="366713"/>
          </a:xfrm>
          <a:prstGeom prst="rect">
            <a:avLst/>
          </a:prstGeom>
          <a:solidFill>
            <a:schemeClr val="accent5">
              <a:lumMod val="20000"/>
              <a:lumOff val="80000"/>
            </a:schemeClr>
          </a:solidFill>
          <a:ln w="9525">
            <a:solidFill>
              <a:schemeClr val="accent1"/>
            </a:solidFill>
            <a:miter lim="800000"/>
            <a:headEnd/>
            <a:tailEnd/>
          </a:ln>
        </p:spPr>
        <p:txBody>
          <a:bodyPr wrap="square">
            <a:spAutoFit/>
          </a:bodyPr>
          <a:lstStyle/>
          <a:p>
            <a:pPr>
              <a:spcBef>
                <a:spcPct val="50000"/>
              </a:spcBef>
            </a:pPr>
            <a:r>
              <a:rPr lang="zh-CN" altLang="en-US" dirty="0">
                <a:latin typeface="Arial" charset="0"/>
              </a:rPr>
              <a:t>接地</a:t>
            </a:r>
            <a:r>
              <a:rPr lang="en-US" altLang="zh-CN" dirty="0">
                <a:latin typeface="Arial" charset="0"/>
              </a:rPr>
              <a:t>0V</a:t>
            </a:r>
            <a:endParaRPr lang="zh-CN" altLang="en-US" dirty="0">
              <a:latin typeface="Arial" charset="0"/>
            </a:endParaRPr>
          </a:p>
        </p:txBody>
      </p:sp>
      <p:cxnSp>
        <p:nvCxnSpPr>
          <p:cNvPr id="27" name="直接箭头连接符 26"/>
          <p:cNvCxnSpPr>
            <a:stCxn id="26" idx="1"/>
          </p:cNvCxnSpPr>
          <p:nvPr/>
        </p:nvCxnSpPr>
        <p:spPr>
          <a:xfrm flipH="1">
            <a:off x="2578675" y="5292487"/>
            <a:ext cx="58516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691680" y="2276872"/>
            <a:ext cx="864096" cy="868653"/>
          </a:xfrm>
          <a:prstGeom prst="ellipse">
            <a:avLst/>
          </a:prstGeom>
          <a:noFill/>
          <a:ln w="38100">
            <a:solidFill>
              <a:srgbClr val="FF5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 Box 65"/>
          <p:cNvSpPr txBox="1">
            <a:spLocks noChangeArrowheads="1"/>
          </p:cNvSpPr>
          <p:nvPr/>
        </p:nvSpPr>
        <p:spPr bwMode="auto">
          <a:xfrm>
            <a:off x="2411760" y="3851756"/>
            <a:ext cx="860378" cy="369332"/>
          </a:xfrm>
          <a:prstGeom prst="rect">
            <a:avLst/>
          </a:prstGeom>
          <a:solidFill>
            <a:schemeClr val="accent5">
              <a:lumMod val="20000"/>
              <a:lumOff val="80000"/>
            </a:schemeClr>
          </a:solidFill>
          <a:ln w="9525">
            <a:solidFill>
              <a:schemeClr val="accent1"/>
            </a:solidFill>
            <a:miter lim="800000"/>
            <a:headEnd/>
            <a:tailEnd/>
          </a:ln>
        </p:spPr>
        <p:txBody>
          <a:bodyPr wrap="square">
            <a:spAutoFit/>
          </a:bodyPr>
          <a:lstStyle/>
          <a:p>
            <a:pPr>
              <a:spcBef>
                <a:spcPct val="50000"/>
              </a:spcBef>
            </a:pPr>
            <a:r>
              <a:rPr lang="en-US" altLang="zh-CN" dirty="0" err="1"/>
              <a:t>n</a:t>
            </a:r>
            <a:r>
              <a:rPr lang="en-US" altLang="zh-CN" dirty="0" err="1">
                <a:latin typeface="Arial" charset="0"/>
              </a:rPr>
              <a:t>MOS</a:t>
            </a:r>
            <a:endParaRPr lang="zh-CN" altLang="en-US" dirty="0">
              <a:latin typeface="Arial" charset="0"/>
            </a:endParaRPr>
          </a:p>
        </p:txBody>
      </p:sp>
      <p:sp>
        <p:nvSpPr>
          <p:cNvPr id="28" name="椭圆 27"/>
          <p:cNvSpPr/>
          <p:nvPr/>
        </p:nvSpPr>
        <p:spPr>
          <a:xfrm>
            <a:off x="1691680" y="3496451"/>
            <a:ext cx="864096" cy="868653"/>
          </a:xfrm>
          <a:prstGeom prst="ellipse">
            <a:avLst/>
          </a:prstGeom>
          <a:noFill/>
          <a:ln w="38100">
            <a:solidFill>
              <a:srgbClr val="FF5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56179" y="4800462"/>
            <a:ext cx="1895542" cy="461665"/>
          </a:xfrm>
          <a:prstGeom prst="rect">
            <a:avLst/>
          </a:prstGeom>
          <a:solidFill>
            <a:schemeClr val="accent5">
              <a:lumMod val="20000"/>
              <a:lumOff val="80000"/>
            </a:schemeClr>
          </a:solidFill>
        </p:spPr>
        <p:txBody>
          <a:bodyPr wrap="square">
            <a:spAutoFit/>
          </a:bodyPr>
          <a:lstStyle/>
          <a:p>
            <a:pPr>
              <a:spcBef>
                <a:spcPct val="50000"/>
              </a:spcBef>
            </a:pPr>
            <a:r>
              <a:rPr lang="en-US" altLang="zh-CN" sz="2400" dirty="0" err="1">
                <a:solidFill>
                  <a:srgbClr val="FF0000"/>
                </a:solidFill>
              </a:rPr>
              <a:t>V</a:t>
            </a:r>
            <a:r>
              <a:rPr lang="en-US" altLang="zh-CN" sz="1400" dirty="0" err="1">
                <a:solidFill>
                  <a:srgbClr val="FF0000"/>
                </a:solidFill>
              </a:rPr>
              <a:t>gs</a:t>
            </a:r>
            <a:r>
              <a:rPr lang="en-US" altLang="zh-CN" sz="2400" dirty="0">
                <a:solidFill>
                  <a:srgbClr val="FF0000"/>
                </a:solidFill>
              </a:rPr>
              <a:t> &gt; 0,</a:t>
            </a:r>
            <a:r>
              <a:rPr lang="zh-CN" altLang="en-US" sz="2400" dirty="0">
                <a:solidFill>
                  <a:srgbClr val="FF0000"/>
                </a:solidFill>
              </a:rPr>
              <a:t>导通</a:t>
            </a:r>
            <a:endParaRPr lang="en-US" altLang="zh-CN" sz="2400" dirty="0">
              <a:solidFill>
                <a:srgbClr val="FF0000"/>
              </a:solidFill>
            </a:endParaRPr>
          </a:p>
        </p:txBody>
      </p:sp>
      <p:sp>
        <p:nvSpPr>
          <p:cNvPr id="44" name="矩形 43"/>
          <p:cNvSpPr/>
          <p:nvPr/>
        </p:nvSpPr>
        <p:spPr>
          <a:xfrm>
            <a:off x="156178" y="1892042"/>
            <a:ext cx="1833239" cy="461665"/>
          </a:xfrm>
          <a:prstGeom prst="rect">
            <a:avLst/>
          </a:prstGeom>
          <a:solidFill>
            <a:schemeClr val="accent3">
              <a:lumMod val="95000"/>
            </a:schemeClr>
          </a:solidFill>
        </p:spPr>
        <p:txBody>
          <a:bodyPr wrap="square">
            <a:spAutoFit/>
          </a:bodyPr>
          <a:lstStyle/>
          <a:p>
            <a:pPr>
              <a:spcBef>
                <a:spcPct val="50000"/>
              </a:spcBef>
            </a:pPr>
            <a:r>
              <a:rPr lang="en-US" altLang="zh-CN" sz="2400" dirty="0" err="1">
                <a:solidFill>
                  <a:srgbClr val="FF0000"/>
                </a:solidFill>
              </a:rPr>
              <a:t>V</a:t>
            </a:r>
            <a:r>
              <a:rPr lang="en-US" altLang="zh-CN" sz="1400" dirty="0" err="1">
                <a:solidFill>
                  <a:srgbClr val="FF0000"/>
                </a:solidFill>
              </a:rPr>
              <a:t>gs</a:t>
            </a:r>
            <a:r>
              <a:rPr lang="en-US" altLang="zh-CN" sz="2400" dirty="0">
                <a:solidFill>
                  <a:srgbClr val="FF0000"/>
                </a:solidFill>
              </a:rPr>
              <a:t> &lt; 0,</a:t>
            </a:r>
            <a:r>
              <a:rPr lang="zh-CN" altLang="en-US" sz="2400" dirty="0">
                <a:solidFill>
                  <a:srgbClr val="FF0000"/>
                </a:solidFill>
              </a:rPr>
              <a:t>导通</a:t>
            </a:r>
            <a:endParaRPr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ppt_x"/>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linds(horizontal)">
                                      <p:cBhvr>
                                        <p:cTn id="53" dur="500"/>
                                        <p:tgtEl>
                                          <p:spTgt spid="3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additive="base">
                                        <p:cTn id="58" dur="500" fill="hold"/>
                                        <p:tgtEl>
                                          <p:spTgt spid="45"/>
                                        </p:tgtEl>
                                        <p:attrNameLst>
                                          <p:attrName>ppt_x</p:attrName>
                                        </p:attrNameLst>
                                      </p:cBhvr>
                                      <p:tavLst>
                                        <p:tav tm="0">
                                          <p:val>
                                            <p:strVal val="#ppt_x"/>
                                          </p:val>
                                        </p:tav>
                                        <p:tav tm="100000">
                                          <p:val>
                                            <p:strVal val="#ppt_x"/>
                                          </p:val>
                                        </p:tav>
                                      </p:tavLst>
                                    </p:anim>
                                    <p:anim calcmode="lin" valueType="num">
                                      <p:cBhvr additive="base">
                                        <p:cTn id="5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blinds(horizontal)">
                                      <p:cBhvr>
                                        <p:cTn id="6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30" grpId="0" animBg="1"/>
      <p:bldP spid="26" grpId="0" animBg="1"/>
      <p:bldP spid="2" grpId="0" animBg="1"/>
      <p:bldP spid="31" grpId="0" animBg="1"/>
      <p:bldP spid="28" grpId="0" animBg="1"/>
      <p:bldP spid="43"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dirty="0"/>
              <a:t>CMOS</a:t>
            </a:r>
            <a:r>
              <a:rPr lang="zh-CN" altLang="en-US" dirty="0"/>
              <a:t>反相器</a:t>
            </a:r>
          </a:p>
        </p:txBody>
      </p:sp>
      <p:sp>
        <p:nvSpPr>
          <p:cNvPr id="7" name="日期占位符 6"/>
          <p:cNvSpPr>
            <a:spLocks noGrp="1"/>
          </p:cNvSpPr>
          <p:nvPr>
            <p:ph type="dt" sz="half" idx="10"/>
          </p:nvPr>
        </p:nvSpPr>
        <p:spPr/>
        <p:txBody>
          <a:bodyPr/>
          <a:lstStyle/>
          <a:p>
            <a:pPr>
              <a:defRPr/>
            </a:pPr>
            <a:fld id="{77E4370A-81BC-40BB-95D2-E47A3A26BDDD}"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26</a:t>
            </a:fld>
            <a:endParaRPr lang="en-US" altLang="zh-CN"/>
          </a:p>
        </p:txBody>
      </p:sp>
      <p:pic>
        <p:nvPicPr>
          <p:cNvPr id="11" name="Picture 10"/>
          <p:cNvPicPr>
            <a:picLocks noChangeAspect="1" noChangeArrowheads="1"/>
          </p:cNvPicPr>
          <p:nvPr/>
        </p:nvPicPr>
        <p:blipFill>
          <a:blip r:embed="rId3" cstate="print"/>
          <a:srcRect l="46786" t="18022" b="12452"/>
          <a:stretch>
            <a:fillRect/>
          </a:stretch>
        </p:blipFill>
        <p:spPr bwMode="auto">
          <a:xfrm>
            <a:off x="179513" y="1484785"/>
            <a:ext cx="3816424" cy="3744416"/>
          </a:xfrm>
          <a:prstGeom prst="rect">
            <a:avLst/>
          </a:prstGeom>
          <a:noFill/>
          <a:ln w="9525">
            <a:noFill/>
            <a:miter lim="800000"/>
            <a:headEnd/>
            <a:tailEnd/>
          </a:ln>
        </p:spPr>
      </p:pic>
      <p:pic>
        <p:nvPicPr>
          <p:cNvPr id="10" name="图片 9"/>
          <p:cNvPicPr>
            <a:picLocks noChangeAspect="1"/>
          </p:cNvPicPr>
          <p:nvPr/>
        </p:nvPicPr>
        <p:blipFill>
          <a:blip r:embed="rId4"/>
          <a:stretch>
            <a:fillRect/>
          </a:stretch>
        </p:blipFill>
        <p:spPr>
          <a:xfrm>
            <a:off x="3900691" y="1176072"/>
            <a:ext cx="5228660" cy="51840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10"/>
          <p:cNvPicPr>
            <a:picLocks noGrp="1" noChangeAspect="1" noChangeArrowheads="1"/>
          </p:cNvPicPr>
          <p:nvPr>
            <p:ph idx="1"/>
          </p:nvPr>
        </p:nvPicPr>
        <p:blipFill>
          <a:blip r:embed="rId4" cstate="print"/>
          <a:srcRect r="52917"/>
          <a:stretch>
            <a:fillRect/>
          </a:stretch>
        </p:blipFill>
        <p:spPr bwMode="auto">
          <a:xfrm>
            <a:off x="568331" y="1282366"/>
            <a:ext cx="3990845" cy="436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noChangeArrowheads="1"/>
          </p:cNvSpPr>
          <p:nvPr>
            <p:ph type="title"/>
          </p:nvPr>
        </p:nvSpPr>
        <p:spPr/>
        <p:txBody>
          <a:bodyPr/>
          <a:lstStyle/>
          <a:p>
            <a:pPr eaLnBrk="1" hangingPunct="1"/>
            <a:r>
              <a:rPr lang="en-US" altLang="zh-CN" dirty="0"/>
              <a:t>CMOS</a:t>
            </a:r>
            <a:r>
              <a:rPr lang="zh-CN" altLang="en-US" dirty="0"/>
              <a:t>反相器的另一种表示法</a:t>
            </a:r>
          </a:p>
        </p:txBody>
      </p:sp>
      <p:sp>
        <p:nvSpPr>
          <p:cNvPr id="8" name="日期占位符 7"/>
          <p:cNvSpPr>
            <a:spLocks noGrp="1"/>
          </p:cNvSpPr>
          <p:nvPr>
            <p:ph type="dt" sz="half" idx="10"/>
          </p:nvPr>
        </p:nvSpPr>
        <p:spPr/>
        <p:txBody>
          <a:bodyPr/>
          <a:lstStyle/>
          <a:p>
            <a:pPr>
              <a:defRPr/>
            </a:pPr>
            <a:fld id="{24AB9792-9E75-4F73-9ABA-6C387C12011C}" type="datetime1">
              <a:rPr lang="zh-CN" altLang="en-US" smtClean="0"/>
              <a:t>2018/3/26</a:t>
            </a:fld>
            <a:endParaRPr lang="en-US" altLang="zh-CN"/>
          </a:p>
        </p:txBody>
      </p:sp>
      <p:sp>
        <p:nvSpPr>
          <p:cNvPr id="10" name="页脚占位符 9"/>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9" name="灯片编号占位符 8"/>
          <p:cNvSpPr>
            <a:spLocks noGrp="1"/>
          </p:cNvSpPr>
          <p:nvPr>
            <p:ph type="sldNum" sz="quarter" idx="12"/>
          </p:nvPr>
        </p:nvSpPr>
        <p:spPr/>
        <p:txBody>
          <a:bodyPr/>
          <a:lstStyle/>
          <a:p>
            <a:pPr>
              <a:defRPr/>
            </a:pPr>
            <a:fld id="{F38CFDAA-5283-40C9-80A4-C3781C02EB22}" type="slidenum">
              <a:rPr lang="en-US" altLang="zh-CN" smtClean="0"/>
              <a:pPr>
                <a:defRPr/>
              </a:pPr>
              <a:t>27</a:t>
            </a:fld>
            <a:endParaRPr lang="en-US" altLang="zh-CN"/>
          </a:p>
        </p:txBody>
      </p:sp>
      <p:graphicFrame>
        <p:nvGraphicFramePr>
          <p:cNvPr id="31746" name="Object 2"/>
          <p:cNvGraphicFramePr>
            <a:graphicFrameLocks noChangeAspect="1"/>
          </p:cNvGraphicFramePr>
          <p:nvPr/>
        </p:nvGraphicFramePr>
        <p:xfrm>
          <a:off x="5549900" y="1285860"/>
          <a:ext cx="3594100" cy="4724400"/>
        </p:xfrm>
        <a:graphic>
          <a:graphicData uri="http://schemas.openxmlformats.org/presentationml/2006/ole">
            <mc:AlternateContent xmlns:mc="http://schemas.openxmlformats.org/markup-compatibility/2006">
              <mc:Choice xmlns:v="urn:schemas-microsoft-com:vml" Requires="v">
                <p:oleObj spid="_x0000_s31920" name="Visio" r:id="rId5" imgW="769822" imgH="1012757" progId="Visio.Drawing.11">
                  <p:embed/>
                </p:oleObj>
              </mc:Choice>
              <mc:Fallback>
                <p:oleObj name="Visio" r:id="rId5" imgW="769822" imgH="1012757" progId="Visio.Drawing.11">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900" y="1285860"/>
                        <a:ext cx="35941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组合 10"/>
          <p:cNvGrpSpPr/>
          <p:nvPr/>
        </p:nvGrpSpPr>
        <p:grpSpPr>
          <a:xfrm>
            <a:off x="352399" y="2749572"/>
            <a:ext cx="2076461" cy="2679692"/>
            <a:chOff x="280962" y="2540787"/>
            <a:chExt cx="2076461" cy="2679692"/>
          </a:xfrm>
        </p:grpSpPr>
        <p:sp>
          <p:nvSpPr>
            <p:cNvPr id="12" name="Text Box 63"/>
            <p:cNvSpPr txBox="1">
              <a:spLocks noChangeArrowheads="1"/>
            </p:cNvSpPr>
            <p:nvPr/>
          </p:nvSpPr>
          <p:spPr bwMode="auto">
            <a:xfrm>
              <a:off x="280962" y="4853767"/>
              <a:ext cx="1438275" cy="366712"/>
            </a:xfrm>
            <a:prstGeom prst="rect">
              <a:avLst/>
            </a:prstGeom>
            <a:solidFill>
              <a:schemeClr val="accent5">
                <a:lumMod val="20000"/>
                <a:lumOff val="80000"/>
              </a:schemeClr>
            </a:solidFill>
            <a:ln w="9525">
              <a:solidFill>
                <a:schemeClr val="accent1"/>
              </a:solidFill>
              <a:miter lim="800000"/>
              <a:headEnd/>
              <a:tailEnd/>
            </a:ln>
          </p:spPr>
          <p:txBody>
            <a:bodyPr>
              <a:spAutoFit/>
            </a:bodyPr>
            <a:lstStyle/>
            <a:p>
              <a:pPr>
                <a:spcBef>
                  <a:spcPct val="50000"/>
                </a:spcBef>
              </a:pPr>
              <a:r>
                <a:rPr lang="en-US" altLang="zh-CN" dirty="0">
                  <a:latin typeface="Arial" charset="0"/>
                </a:rPr>
                <a:t>Source:</a:t>
              </a:r>
              <a:r>
                <a:rPr lang="zh-CN" altLang="en-US" dirty="0">
                  <a:latin typeface="Arial" charset="0"/>
                </a:rPr>
                <a:t>源极</a:t>
              </a:r>
            </a:p>
          </p:txBody>
        </p:sp>
        <p:cxnSp>
          <p:nvCxnSpPr>
            <p:cNvPr id="13" name="直接箭头连接符 12"/>
            <p:cNvCxnSpPr>
              <a:stCxn id="12" idx="0"/>
            </p:cNvCxnSpPr>
            <p:nvPr/>
          </p:nvCxnSpPr>
          <p:spPr>
            <a:xfrm rot="5400000" flipH="1" flipV="1">
              <a:off x="1395006" y="3891351"/>
              <a:ext cx="567511" cy="135732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flipH="1" flipV="1">
              <a:off x="522270" y="3018616"/>
              <a:ext cx="2312982" cy="135732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71438" y="2928934"/>
            <a:ext cx="1928794" cy="1000131"/>
            <a:chOff x="0" y="2857497"/>
            <a:chExt cx="1928794" cy="1000131"/>
          </a:xfrm>
        </p:grpSpPr>
        <p:sp>
          <p:nvSpPr>
            <p:cNvPr id="16" name="Text Box 64"/>
            <p:cNvSpPr txBox="1">
              <a:spLocks noChangeArrowheads="1"/>
            </p:cNvSpPr>
            <p:nvPr/>
          </p:nvSpPr>
          <p:spPr bwMode="auto">
            <a:xfrm>
              <a:off x="0" y="3214686"/>
              <a:ext cx="1295400" cy="366712"/>
            </a:xfrm>
            <a:prstGeom prst="rect">
              <a:avLst/>
            </a:prstGeom>
            <a:solidFill>
              <a:schemeClr val="accent5">
                <a:lumMod val="20000"/>
                <a:lumOff val="80000"/>
              </a:schemeClr>
            </a:solidFill>
            <a:ln w="9525">
              <a:solidFill>
                <a:schemeClr val="accent1"/>
              </a:solidFill>
              <a:miter lim="800000"/>
              <a:headEnd/>
              <a:tailEnd/>
            </a:ln>
          </p:spPr>
          <p:txBody>
            <a:bodyPr wrap="square">
              <a:spAutoFit/>
            </a:bodyPr>
            <a:lstStyle/>
            <a:p>
              <a:pPr>
                <a:spcBef>
                  <a:spcPct val="50000"/>
                </a:spcBef>
              </a:pPr>
              <a:r>
                <a:rPr lang="en-US" altLang="zh-CN" dirty="0">
                  <a:latin typeface="Arial" charset="0"/>
                </a:rPr>
                <a:t>Gate:</a:t>
              </a:r>
              <a:r>
                <a:rPr lang="zh-CN" altLang="en-US" dirty="0">
                  <a:latin typeface="Arial" charset="0"/>
                </a:rPr>
                <a:t>栅极</a:t>
              </a:r>
            </a:p>
          </p:txBody>
        </p:sp>
        <p:cxnSp>
          <p:nvCxnSpPr>
            <p:cNvPr id="17" name="直接箭头连接符 16"/>
            <p:cNvCxnSpPr/>
            <p:nvPr/>
          </p:nvCxnSpPr>
          <p:spPr>
            <a:xfrm flipV="1">
              <a:off x="1000099" y="2857497"/>
              <a:ext cx="719140" cy="3571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000100" y="3581399"/>
              <a:ext cx="928694" cy="27622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05098" y="3214685"/>
            <a:ext cx="1866902" cy="2005795"/>
            <a:chOff x="2357423" y="3214685"/>
            <a:chExt cx="1866902" cy="2005795"/>
          </a:xfrm>
        </p:grpSpPr>
        <p:sp>
          <p:nvSpPr>
            <p:cNvPr id="20" name="Text Box 65"/>
            <p:cNvSpPr txBox="1">
              <a:spLocks noChangeArrowheads="1"/>
            </p:cNvSpPr>
            <p:nvPr/>
          </p:nvSpPr>
          <p:spPr bwMode="auto">
            <a:xfrm>
              <a:off x="2928925" y="4853767"/>
              <a:ext cx="1295400" cy="366713"/>
            </a:xfrm>
            <a:prstGeom prst="rect">
              <a:avLst/>
            </a:prstGeom>
            <a:solidFill>
              <a:schemeClr val="accent5">
                <a:lumMod val="20000"/>
                <a:lumOff val="80000"/>
              </a:schemeClr>
            </a:solidFill>
            <a:ln w="9525">
              <a:solidFill>
                <a:schemeClr val="accent1"/>
              </a:solidFill>
              <a:miter lim="800000"/>
              <a:headEnd/>
              <a:tailEnd/>
            </a:ln>
          </p:spPr>
          <p:txBody>
            <a:bodyPr>
              <a:spAutoFit/>
            </a:bodyPr>
            <a:lstStyle/>
            <a:p>
              <a:pPr>
                <a:spcBef>
                  <a:spcPct val="50000"/>
                </a:spcBef>
              </a:pPr>
              <a:r>
                <a:rPr lang="en-US" altLang="zh-CN" dirty="0">
                  <a:latin typeface="Arial" charset="0"/>
                </a:rPr>
                <a:t>Drain:</a:t>
              </a:r>
              <a:r>
                <a:rPr lang="zh-CN" altLang="en-US" dirty="0">
                  <a:latin typeface="Arial" charset="0"/>
                </a:rPr>
                <a:t>漏极</a:t>
              </a:r>
            </a:p>
          </p:txBody>
        </p:sp>
        <p:cxnSp>
          <p:nvCxnSpPr>
            <p:cNvPr id="21" name="直接箭头连接符 20"/>
            <p:cNvCxnSpPr/>
            <p:nvPr/>
          </p:nvCxnSpPr>
          <p:spPr>
            <a:xfrm rot="10800000">
              <a:off x="2357423" y="3857629"/>
              <a:ext cx="1147765" cy="9961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16200000" flipV="1">
              <a:off x="2107390" y="3464719"/>
              <a:ext cx="1643077" cy="11430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746"/>
                                        </p:tgtEl>
                                        <p:attrNameLst>
                                          <p:attrName>style.visibility</p:attrName>
                                        </p:attrNameLst>
                                      </p:cBhvr>
                                      <p:to>
                                        <p:strVal val="visible"/>
                                      </p:to>
                                    </p:set>
                                    <p:animEffect transition="in" filter="blinds(horizontal)">
                                      <p:cBhvr>
                                        <p:cTn id="23"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a:t>CMOS</a:t>
            </a:r>
            <a:r>
              <a:rPr lang="zh-CN" altLang="en-US"/>
              <a:t>与非门</a:t>
            </a:r>
          </a:p>
        </p:txBody>
      </p:sp>
      <p:pic>
        <p:nvPicPr>
          <p:cNvPr id="30724" name="Picture 9"/>
          <p:cNvPicPr>
            <a:picLocks noGrp="1" noChangeAspect="1" noChangeArrowheads="1"/>
          </p:cNvPicPr>
          <p:nvPr>
            <p:ph idx="1"/>
          </p:nvPr>
        </p:nvPicPr>
        <p:blipFill rotWithShape="1">
          <a:blip r:embed="rId3" cstate="print"/>
          <a:srcRect r="50202"/>
          <a:stretch/>
        </p:blipFill>
        <p:spPr>
          <a:xfrm>
            <a:off x="0" y="1185683"/>
            <a:ext cx="4211960" cy="4898459"/>
          </a:xfrm>
          <a:noFill/>
        </p:spPr>
      </p:pic>
      <p:sp>
        <p:nvSpPr>
          <p:cNvPr id="7" name="日期占位符 6"/>
          <p:cNvSpPr>
            <a:spLocks noGrp="1"/>
          </p:cNvSpPr>
          <p:nvPr>
            <p:ph type="dt" sz="half" idx="10"/>
          </p:nvPr>
        </p:nvSpPr>
        <p:spPr/>
        <p:txBody>
          <a:bodyPr/>
          <a:lstStyle/>
          <a:p>
            <a:pPr>
              <a:defRPr/>
            </a:pPr>
            <a:fld id="{DC56C3F2-0722-4DFE-AC99-7A9107A5E0C6}"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28</a:t>
            </a:fld>
            <a:endParaRPr lang="en-US" altLang="zh-CN"/>
          </a:p>
        </p:txBody>
      </p:sp>
      <p:pic>
        <p:nvPicPr>
          <p:cNvPr id="10" name="Picture 7"/>
          <p:cNvPicPr>
            <a:picLocks noChangeAspect="1" noChangeArrowheads="1"/>
          </p:cNvPicPr>
          <p:nvPr/>
        </p:nvPicPr>
        <p:blipFill>
          <a:blip r:embed="rId4" cstate="print"/>
          <a:srcRect/>
          <a:stretch>
            <a:fillRect/>
          </a:stretch>
        </p:blipFill>
        <p:spPr bwMode="auto">
          <a:xfrm>
            <a:off x="4943586" y="1846517"/>
            <a:ext cx="1915158" cy="3322186"/>
          </a:xfrm>
          <a:prstGeom prst="rect">
            <a:avLst/>
          </a:prstGeom>
          <a:noFill/>
          <a:ln w="9525">
            <a:noFill/>
            <a:miter lim="800000"/>
            <a:headEnd/>
            <a:tailEnd/>
          </a:ln>
        </p:spPr>
      </p:pic>
      <p:pic>
        <p:nvPicPr>
          <p:cNvPr id="13" name="Picture 8"/>
          <p:cNvPicPr>
            <a:picLocks noChangeAspect="1" noChangeArrowheads="1"/>
          </p:cNvPicPr>
          <p:nvPr/>
        </p:nvPicPr>
        <p:blipFill>
          <a:blip r:embed="rId5" cstate="print"/>
          <a:srcRect/>
          <a:stretch>
            <a:fillRect/>
          </a:stretch>
        </p:blipFill>
        <p:spPr bwMode="auto">
          <a:xfrm>
            <a:off x="7164288" y="3450874"/>
            <a:ext cx="1979712" cy="3407126"/>
          </a:xfrm>
          <a:prstGeom prst="rect">
            <a:avLst/>
          </a:prstGeom>
          <a:noFill/>
          <a:ln w="9525">
            <a:noFill/>
            <a:miter lim="800000"/>
            <a:headEnd/>
            <a:tailEnd/>
          </a:ln>
        </p:spPr>
      </p:pic>
      <p:pic>
        <p:nvPicPr>
          <p:cNvPr id="11" name="Picture 9"/>
          <p:cNvPicPr>
            <a:picLocks noChangeAspect="1" noChangeArrowheads="1"/>
          </p:cNvPicPr>
          <p:nvPr/>
        </p:nvPicPr>
        <p:blipFill>
          <a:blip r:embed="rId6" cstate="print"/>
          <a:srcRect/>
          <a:stretch>
            <a:fillRect/>
          </a:stretch>
        </p:blipFill>
        <p:spPr bwMode="auto">
          <a:xfrm>
            <a:off x="7106913" y="0"/>
            <a:ext cx="2037087" cy="354655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t>CMOS</a:t>
            </a:r>
            <a:r>
              <a:rPr lang="zh-CN" altLang="en-US" dirty="0"/>
              <a:t>与非门真值表</a:t>
            </a:r>
          </a:p>
        </p:txBody>
      </p:sp>
      <p:pic>
        <p:nvPicPr>
          <p:cNvPr id="30724" name="Picture 9"/>
          <p:cNvPicPr>
            <a:picLocks noGrp="1" noChangeAspect="1" noChangeArrowheads="1"/>
          </p:cNvPicPr>
          <p:nvPr>
            <p:ph idx="1"/>
          </p:nvPr>
        </p:nvPicPr>
        <p:blipFill rotWithShape="1">
          <a:blip r:embed="rId3" cstate="print"/>
          <a:srcRect l="61751" t="15935" b="12034"/>
          <a:stretch/>
        </p:blipFill>
        <p:spPr>
          <a:xfrm>
            <a:off x="179512" y="1268760"/>
            <a:ext cx="4104456" cy="5045062"/>
          </a:xfrm>
          <a:noFill/>
        </p:spPr>
      </p:pic>
      <p:sp>
        <p:nvSpPr>
          <p:cNvPr id="7" name="日期占位符 6"/>
          <p:cNvSpPr>
            <a:spLocks noGrp="1"/>
          </p:cNvSpPr>
          <p:nvPr>
            <p:ph type="dt" sz="half" idx="10"/>
          </p:nvPr>
        </p:nvSpPr>
        <p:spPr/>
        <p:txBody>
          <a:bodyPr/>
          <a:lstStyle/>
          <a:p>
            <a:pPr>
              <a:defRPr/>
            </a:pPr>
            <a:fld id="{EBA62E77-433F-43D7-BA62-8905689908D6}"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29</a:t>
            </a:fld>
            <a:endParaRPr lang="en-US" altLang="zh-CN"/>
          </a:p>
        </p:txBody>
      </p:sp>
      <p:graphicFrame>
        <p:nvGraphicFramePr>
          <p:cNvPr id="10" name="Group 47"/>
          <p:cNvGraphicFramePr>
            <a:graphicFrameLocks noGrp="1"/>
          </p:cNvGraphicFramePr>
          <p:nvPr>
            <p:extLst>
              <p:ext uri="{D42A27DB-BD31-4B8C-83A1-F6EECF244321}">
                <p14:modId xmlns:p14="http://schemas.microsoft.com/office/powerpoint/2010/main" val="279872722"/>
              </p:ext>
            </p:extLst>
          </p:nvPr>
        </p:nvGraphicFramePr>
        <p:xfrm>
          <a:off x="5292080" y="1676400"/>
          <a:ext cx="2171700" cy="2790827"/>
        </p:xfrm>
        <a:graphic>
          <a:graphicData uri="http://schemas.openxmlformats.org/drawingml/2006/table">
            <a:tbl>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rgbClr val="6666FF"/>
                          </a:solidFill>
                          <a:effectLst/>
                          <a:latin typeface="Arial" charset="0"/>
                        </a:rPr>
                        <a:t>  1</a:t>
                      </a:r>
                      <a:endParaRPr kumimoji="0" lang="zh-CN" altLang="zh-CN" sz="2400" b="1" i="0" u="none" strike="noStrike" cap="none" normalizeH="0" baseline="0" dirty="0">
                        <a:ln>
                          <a:noFill/>
                        </a:ln>
                        <a:solidFill>
                          <a:srgbClr val="6666FF"/>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rgbClr val="6666FF"/>
                          </a:solidFill>
                          <a:effectLst/>
                          <a:latin typeface="Arial" charset="0"/>
                        </a:rPr>
                        <a:t>  1</a:t>
                      </a:r>
                      <a:endParaRPr kumimoji="0" lang="zh-CN" altLang="zh-CN" sz="2400" b="0" i="0" u="none" strike="noStrike" cap="none" normalizeH="0" baseline="0" dirty="0">
                        <a:ln>
                          <a:noFill/>
                        </a:ln>
                        <a:solidFill>
                          <a:srgbClr val="6666FF"/>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rgbClr val="6666FF"/>
                          </a:solidFill>
                          <a:effectLst/>
                          <a:latin typeface="Arial" charset="0"/>
                        </a:rPr>
                        <a:t>  1</a:t>
                      </a:r>
                      <a:endParaRPr kumimoji="0" lang="zh-CN" altLang="zh-CN" sz="2400" b="0" i="0" u="none" strike="noStrike" cap="none" normalizeH="0" baseline="0" dirty="0">
                        <a:ln>
                          <a:noFill/>
                        </a:ln>
                        <a:solidFill>
                          <a:srgbClr val="6666FF"/>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chemeClr val="tx1"/>
                          </a:solidFill>
                          <a:effectLst/>
                          <a:latin typeface="Arial"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0" i="0" u="none" strike="noStrike" cap="none" normalizeH="0" baseline="0" dirty="0">
                          <a:ln>
                            <a:noFill/>
                          </a:ln>
                          <a:solidFill>
                            <a:srgbClr val="6666FF"/>
                          </a:solidFill>
                          <a:effectLst/>
                          <a:latin typeface="Arial" charset="0"/>
                        </a:rPr>
                        <a:t>  0</a:t>
                      </a:r>
                      <a:endParaRPr kumimoji="0" lang="zh-CN" altLang="zh-CN" sz="2400" b="0" i="0" u="none" strike="noStrike" cap="none" normalizeH="0" baseline="0" dirty="0">
                        <a:ln>
                          <a:noFill/>
                        </a:ln>
                        <a:solidFill>
                          <a:srgbClr val="6666FF"/>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94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基本逻辑</a:t>
            </a:r>
            <a:r>
              <a:rPr lang="zh-CN" altLang="zh-CN" sz="4000" dirty="0"/>
              <a:t>门电路</a:t>
            </a:r>
            <a:endParaRPr lang="zh-CN" altLang="en-US" dirty="0"/>
          </a:p>
        </p:txBody>
      </p:sp>
      <p:sp>
        <p:nvSpPr>
          <p:cNvPr id="3" name="内容占位符 2"/>
          <p:cNvSpPr>
            <a:spLocks noGrp="1"/>
          </p:cNvSpPr>
          <p:nvPr>
            <p:ph idx="1"/>
          </p:nvPr>
        </p:nvSpPr>
        <p:spPr>
          <a:xfrm>
            <a:off x="457200" y="1239839"/>
            <a:ext cx="8686800" cy="2837234"/>
          </a:xfrm>
        </p:spPr>
        <p:txBody>
          <a:bodyPr/>
          <a:lstStyle/>
          <a:p>
            <a:r>
              <a:rPr lang="zh-CN" altLang="en-US" sz="3200" dirty="0"/>
              <a:t>逻辑采样：将物理量实际值的无穷集映射为两个</a:t>
            </a:r>
            <a:r>
              <a:rPr lang="zh-CN" altLang="en-US" sz="3200" b="1" dirty="0"/>
              <a:t>子</a:t>
            </a:r>
            <a:r>
              <a:rPr lang="zh-CN" altLang="en-US" sz="3200" dirty="0"/>
              <a:t>集，对应于两个状态或两个逻辑值</a:t>
            </a:r>
            <a:r>
              <a:rPr lang="en-US" altLang="zh-CN" sz="3200" dirty="0">
                <a:solidFill>
                  <a:srgbClr val="FF0000"/>
                </a:solidFill>
              </a:rPr>
              <a:t>0</a:t>
            </a:r>
            <a:r>
              <a:rPr lang="zh-CN" altLang="en-US" sz="3200" dirty="0"/>
              <a:t>和</a:t>
            </a:r>
            <a:r>
              <a:rPr lang="en-US" altLang="zh-CN" sz="3200" dirty="0">
                <a:solidFill>
                  <a:srgbClr val="FF0000"/>
                </a:solidFill>
              </a:rPr>
              <a:t>1</a:t>
            </a:r>
            <a:r>
              <a:rPr lang="zh-CN" altLang="en-US" sz="3200" dirty="0"/>
              <a:t>，从而隐藏模拟量的物理特性。</a:t>
            </a:r>
            <a:endParaRPr lang="en-US" altLang="zh-CN" sz="3200" dirty="0"/>
          </a:p>
          <a:p>
            <a:r>
              <a:rPr lang="zh-CN" altLang="en-US" sz="3200" dirty="0"/>
              <a:t>物理量如何明确可靠地检测出</a:t>
            </a:r>
            <a:r>
              <a:rPr lang="en-US" altLang="zh-CN" sz="3200" dirty="0"/>
              <a:t>0</a:t>
            </a:r>
            <a:r>
              <a:rPr lang="zh-CN" altLang="en-US" sz="3200" dirty="0"/>
              <a:t>、</a:t>
            </a:r>
            <a:r>
              <a:rPr lang="en-US" altLang="zh-CN" sz="3200" dirty="0"/>
              <a:t>1</a:t>
            </a:r>
            <a:r>
              <a:rPr lang="zh-CN" altLang="en-US" sz="3200" dirty="0"/>
              <a:t>状态？</a:t>
            </a:r>
            <a:endParaRPr lang="en-US" altLang="zh-CN" sz="3200" dirty="0"/>
          </a:p>
          <a:p>
            <a:pPr lvl="1"/>
            <a:r>
              <a:rPr lang="zh-CN" altLang="en-US" sz="2800" dirty="0"/>
              <a:t>设定阈值范围</a:t>
            </a:r>
            <a:r>
              <a:rPr lang="en-US" altLang="zh-CN" sz="2800" dirty="0"/>
              <a:t>/</a:t>
            </a:r>
            <a:r>
              <a:rPr lang="zh-CN" altLang="en-US" sz="2800" dirty="0"/>
              <a:t>未定义区。</a:t>
            </a:r>
            <a:endParaRPr lang="en-US" altLang="zh-CN" sz="2800" dirty="0"/>
          </a:p>
        </p:txBody>
      </p:sp>
      <p:sp>
        <p:nvSpPr>
          <p:cNvPr id="4" name="日期占位符 3"/>
          <p:cNvSpPr>
            <a:spLocks noGrp="1"/>
          </p:cNvSpPr>
          <p:nvPr>
            <p:ph type="dt" sz="half" idx="10"/>
          </p:nvPr>
        </p:nvSpPr>
        <p:spPr/>
        <p:txBody>
          <a:bodyPr/>
          <a:lstStyle/>
          <a:p>
            <a:pPr>
              <a:defRPr/>
            </a:pPr>
            <a:fld id="{99B051FA-E2A7-49D5-8298-854CEA88372D}"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1515051565"/>
              </p:ext>
            </p:extLst>
          </p:nvPr>
        </p:nvGraphicFramePr>
        <p:xfrm>
          <a:off x="1005399" y="4149080"/>
          <a:ext cx="7466004" cy="1737361"/>
        </p:xfrm>
        <a:graphic>
          <a:graphicData uri="http://schemas.openxmlformats.org/drawingml/2006/table">
            <a:tbl>
              <a:tblPr firstRow="1" bandRow="1">
                <a:tableStyleId>{68D230F3-CF80-4859-8CE7-A43EE81993B5}</a:tableStyleId>
              </a:tblPr>
              <a:tblGrid>
                <a:gridCol w="1440161">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3217531">
                  <a:extLst>
                    <a:ext uri="{9D8B030D-6E8A-4147-A177-3AD203B41FA5}">
                      <a16:colId xmlns:a16="http://schemas.microsoft.com/office/drawing/2014/main" val="20002"/>
                    </a:ext>
                  </a:extLst>
                </a:gridCol>
              </a:tblGrid>
              <a:tr h="822961">
                <a:tc>
                  <a:txBody>
                    <a:bodyPr/>
                    <a:lstStyle/>
                    <a:p>
                      <a:pPr algn="ctr"/>
                      <a:r>
                        <a:rPr lang="en-US" altLang="zh-CN" sz="2400" dirty="0"/>
                        <a:t>   </a:t>
                      </a:r>
                      <a:r>
                        <a:rPr lang="zh-CN" altLang="en-US" sz="2400" dirty="0"/>
                        <a:t>逻辑值</a:t>
                      </a:r>
                      <a:endParaRPr lang="zh-CN" altLang="en-US" sz="2400" b="1" dirty="0"/>
                    </a:p>
                  </a:txBody>
                  <a:tcPr>
                    <a:cell3D prstMaterial="dkEdge">
                      <a:bevel/>
                      <a:lightRig rig="flood" dir="t"/>
                    </a:cell3D>
                  </a:tcPr>
                </a:tc>
                <a:tc>
                  <a:txBody>
                    <a:bodyPr/>
                    <a:lstStyle/>
                    <a:p>
                      <a:pPr algn="ctr"/>
                      <a:r>
                        <a:rPr lang="en-US" altLang="zh-CN" sz="2400" dirty="0">
                          <a:solidFill>
                            <a:srgbClr val="FF0000"/>
                          </a:solidFill>
                        </a:rPr>
                        <a:t>  </a:t>
                      </a:r>
                      <a:r>
                        <a:rPr lang="zh-CN" altLang="en-US" sz="2400" dirty="0">
                          <a:solidFill>
                            <a:srgbClr val="FF0000"/>
                          </a:solidFill>
                        </a:rPr>
                        <a:t>正逻辑</a:t>
                      </a:r>
                      <a:endParaRPr lang="en-US" altLang="zh-CN" sz="2400" dirty="0">
                        <a:solidFill>
                          <a:srgbClr val="FF0000"/>
                        </a:solidFill>
                      </a:endParaRPr>
                    </a:p>
                    <a:p>
                      <a:pPr algn="ctr"/>
                      <a:r>
                        <a:rPr lang="en-US" altLang="zh-CN" sz="2400" dirty="0" err="1">
                          <a:solidFill>
                            <a:srgbClr val="FF0000"/>
                          </a:solidFill>
                        </a:rPr>
                        <a:t>Postitive</a:t>
                      </a:r>
                      <a:r>
                        <a:rPr lang="en-US" altLang="zh-CN" sz="2400" baseline="0" dirty="0">
                          <a:solidFill>
                            <a:srgbClr val="FF0000"/>
                          </a:solidFill>
                        </a:rPr>
                        <a:t> Logic</a:t>
                      </a:r>
                      <a:endParaRPr lang="zh-CN" altLang="en-US" sz="2400" b="1" dirty="0">
                        <a:solidFill>
                          <a:srgbClr val="FF0000"/>
                        </a:solidFill>
                      </a:endParaRPr>
                    </a:p>
                  </a:txBody>
                  <a:tcPr>
                    <a:cell3D prstMaterial="dkEdge">
                      <a:bevel/>
                      <a:lightRig rig="flood" dir="t"/>
                    </a:cell3D>
                  </a:tcPr>
                </a:tc>
                <a:tc>
                  <a:txBody>
                    <a:bodyPr/>
                    <a:lstStyle/>
                    <a:p>
                      <a:pPr algn="ctr"/>
                      <a:r>
                        <a:rPr lang="zh-CN" altLang="en-US" sz="2400" dirty="0"/>
                        <a:t>负逻辑</a:t>
                      </a:r>
                      <a:endParaRPr lang="en-US" altLang="zh-CN" sz="2400" dirty="0"/>
                    </a:p>
                    <a:p>
                      <a:pPr algn="ctr"/>
                      <a:r>
                        <a:rPr lang="en-US" altLang="zh-CN" sz="2400" dirty="0"/>
                        <a:t>Negative Logic</a:t>
                      </a:r>
                      <a:endParaRPr lang="zh-CN" altLang="en-US" sz="2400" b="1" dirty="0">
                        <a:solidFill>
                          <a:srgbClr val="FF0000"/>
                        </a:solidFill>
                      </a:endParaRPr>
                    </a:p>
                  </a:txBody>
                  <a:tcPr>
                    <a:cell3D prstMaterial="dkEdge">
                      <a:bevel/>
                      <a:lightRig rig="flood" dir="t"/>
                    </a:cell3D>
                  </a:tcPr>
                </a:tc>
                <a:extLst>
                  <a:ext uri="{0D108BD9-81ED-4DB2-BD59-A6C34878D82A}">
                    <a16:rowId xmlns:a16="http://schemas.microsoft.com/office/drawing/2014/main" val="10000"/>
                  </a:ext>
                </a:extLst>
              </a:tr>
              <a:tr h="370840">
                <a:tc>
                  <a:txBody>
                    <a:bodyPr/>
                    <a:lstStyle/>
                    <a:p>
                      <a:pPr algn="ctr"/>
                      <a:r>
                        <a:rPr lang="en-US" altLang="zh-CN" sz="2400" dirty="0"/>
                        <a:t>0</a:t>
                      </a:r>
                      <a:endParaRPr lang="zh-CN" altLang="en-US" sz="2400" dirty="0"/>
                    </a:p>
                  </a:txBody>
                  <a:tcPr>
                    <a:cell3D prstMaterial="dkEdge">
                      <a:bevel/>
                      <a:lightRig rig="flood" dir="t"/>
                    </a:cell3D>
                  </a:tcPr>
                </a:tc>
                <a:tc>
                  <a:txBody>
                    <a:bodyPr/>
                    <a:lstStyle/>
                    <a:p>
                      <a:pPr algn="ctr"/>
                      <a:r>
                        <a:rPr lang="zh-CN" altLang="en-US" sz="2400" dirty="0">
                          <a:solidFill>
                            <a:srgbClr val="FF0000"/>
                          </a:solidFill>
                        </a:rPr>
                        <a:t>低电平</a:t>
                      </a:r>
                      <a:r>
                        <a:rPr lang="en-US" altLang="zh-CN" sz="2400" dirty="0">
                          <a:solidFill>
                            <a:srgbClr val="FF0000"/>
                          </a:solidFill>
                        </a:rPr>
                        <a:t>L</a:t>
                      </a:r>
                      <a:endParaRPr lang="zh-CN" altLang="en-US" sz="2400" dirty="0">
                        <a:solidFill>
                          <a:srgbClr val="FF0000"/>
                        </a:solidFill>
                      </a:endParaRPr>
                    </a:p>
                  </a:txBody>
                  <a:tcPr>
                    <a:cell3D prstMaterial="dkEdge">
                      <a:bevel/>
                      <a:lightRig rig="flood" dir="t"/>
                    </a:cell3D>
                  </a:tcPr>
                </a:tc>
                <a:tc>
                  <a:txBody>
                    <a:bodyPr/>
                    <a:lstStyle/>
                    <a:p>
                      <a:pPr algn="ctr"/>
                      <a:r>
                        <a:rPr lang="zh-CN" altLang="en-US" sz="2400" dirty="0"/>
                        <a:t>高电平</a:t>
                      </a:r>
                      <a:r>
                        <a:rPr lang="en-US" altLang="zh-CN" sz="2400" dirty="0"/>
                        <a:t>H</a:t>
                      </a:r>
                      <a:endParaRPr lang="zh-CN" altLang="en-US" sz="2400" dirty="0"/>
                    </a:p>
                  </a:txBody>
                  <a:tcPr>
                    <a:cell3D prstMaterial="dkEdge">
                      <a:bevel/>
                      <a:lightRig rig="flood" dir="t"/>
                    </a:cell3D>
                  </a:tcPr>
                </a:tc>
                <a:extLst>
                  <a:ext uri="{0D108BD9-81ED-4DB2-BD59-A6C34878D82A}">
                    <a16:rowId xmlns:a16="http://schemas.microsoft.com/office/drawing/2014/main" val="10001"/>
                  </a:ext>
                </a:extLst>
              </a:tr>
              <a:tr h="370840">
                <a:tc>
                  <a:txBody>
                    <a:bodyPr/>
                    <a:lstStyle/>
                    <a:p>
                      <a:pPr algn="ctr"/>
                      <a:r>
                        <a:rPr lang="en-US" altLang="zh-CN" sz="2400" dirty="0"/>
                        <a:t>1</a:t>
                      </a:r>
                      <a:endParaRPr lang="zh-CN" altLang="en-US" sz="2400" dirty="0"/>
                    </a:p>
                  </a:txBody>
                  <a:tcPr>
                    <a:cell3D prstMaterial="dkEdge">
                      <a:bevel/>
                      <a:lightRig rig="flood" dir="t"/>
                    </a:cell3D>
                  </a:tcPr>
                </a:tc>
                <a:tc>
                  <a:txBody>
                    <a:bodyPr/>
                    <a:lstStyle/>
                    <a:p>
                      <a:pPr algn="ctr"/>
                      <a:r>
                        <a:rPr lang="zh-CN" altLang="en-US" sz="2400" dirty="0">
                          <a:solidFill>
                            <a:srgbClr val="FF0000"/>
                          </a:solidFill>
                        </a:rPr>
                        <a:t>高电平</a:t>
                      </a:r>
                      <a:r>
                        <a:rPr lang="en-US" altLang="zh-CN" sz="2400" dirty="0">
                          <a:solidFill>
                            <a:srgbClr val="FF0000"/>
                          </a:solidFill>
                        </a:rPr>
                        <a:t>H</a:t>
                      </a:r>
                      <a:endParaRPr lang="zh-CN" altLang="en-US" sz="2400" dirty="0">
                        <a:solidFill>
                          <a:srgbClr val="FF0000"/>
                        </a:solidFill>
                      </a:endParaRPr>
                    </a:p>
                  </a:txBody>
                  <a:tcPr>
                    <a:cell3D prstMaterial="dkEdge">
                      <a:bevel/>
                      <a:lightRig rig="flood" dir="t"/>
                    </a:cell3D>
                  </a:tcPr>
                </a:tc>
                <a:tc>
                  <a:txBody>
                    <a:bodyPr/>
                    <a:lstStyle/>
                    <a:p>
                      <a:pPr algn="ctr"/>
                      <a:r>
                        <a:rPr lang="zh-CN" altLang="en-US" sz="2400" dirty="0"/>
                        <a:t>低电平</a:t>
                      </a:r>
                      <a:r>
                        <a:rPr lang="en-US" altLang="zh-CN" sz="2400" dirty="0"/>
                        <a:t>L</a:t>
                      </a:r>
                      <a:endParaRPr lang="zh-CN" altLang="en-US" sz="2400" dirty="0"/>
                    </a:p>
                  </a:txBody>
                  <a:tcPr>
                    <a:cell3D prstMaterial="dkEdge">
                      <a:bevel/>
                      <a:lightRig rig="flood" dir="t"/>
                    </a:cell3D>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6029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a:t>更多输入的</a:t>
            </a:r>
            <a:r>
              <a:rPr lang="en-US" altLang="zh-CN"/>
              <a:t>CMOS</a:t>
            </a:r>
            <a:r>
              <a:rPr lang="zh-CN" altLang="en-US"/>
              <a:t>与非门</a:t>
            </a:r>
          </a:p>
        </p:txBody>
      </p:sp>
      <p:pic>
        <p:nvPicPr>
          <p:cNvPr id="32772" name="Picture 5" descr="cmos3nd"/>
          <p:cNvPicPr>
            <a:picLocks noGrp="1" noChangeAspect="1" noChangeArrowheads="1"/>
          </p:cNvPicPr>
          <p:nvPr>
            <p:ph idx="1"/>
          </p:nvPr>
        </p:nvPicPr>
        <p:blipFill>
          <a:blip r:embed="rId3" cstate="print"/>
          <a:srcRect/>
          <a:stretch>
            <a:fillRect/>
          </a:stretch>
        </p:blipFill>
        <p:spPr>
          <a:xfrm>
            <a:off x="-73607" y="1196752"/>
            <a:ext cx="9217607" cy="4896544"/>
          </a:xfrm>
          <a:noFill/>
        </p:spPr>
      </p:pic>
      <p:sp>
        <p:nvSpPr>
          <p:cNvPr id="9" name="日期占位符 8"/>
          <p:cNvSpPr>
            <a:spLocks noGrp="1"/>
          </p:cNvSpPr>
          <p:nvPr>
            <p:ph type="dt" sz="half" idx="10"/>
          </p:nvPr>
        </p:nvSpPr>
        <p:spPr/>
        <p:txBody>
          <a:bodyPr/>
          <a:lstStyle/>
          <a:p>
            <a:pPr>
              <a:defRPr/>
            </a:pPr>
            <a:fld id="{FEEA3264-DBA4-463F-891B-3251BAF67D9B}" type="datetime1">
              <a:rPr lang="zh-CN" altLang="en-US" smtClean="0"/>
              <a:t>2018/3/26</a:t>
            </a:fld>
            <a:endParaRPr lang="en-US" altLang="zh-CN"/>
          </a:p>
        </p:txBody>
      </p:sp>
      <p:sp>
        <p:nvSpPr>
          <p:cNvPr id="8" name="页脚占位符 7"/>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0" name="灯片编号占位符 9"/>
          <p:cNvSpPr>
            <a:spLocks noGrp="1"/>
          </p:cNvSpPr>
          <p:nvPr>
            <p:ph type="sldNum" sz="quarter" idx="12"/>
          </p:nvPr>
        </p:nvSpPr>
        <p:spPr/>
        <p:txBody>
          <a:bodyPr/>
          <a:lstStyle/>
          <a:p>
            <a:pPr>
              <a:defRPr/>
            </a:pPr>
            <a:fld id="{F38CFDAA-5283-40C9-80A4-C3781C02EB22}" type="slidenum">
              <a:rPr lang="en-US" altLang="zh-CN" smtClean="0"/>
              <a:pPr>
                <a:defRPr/>
              </a:pPr>
              <a:t>30</a:t>
            </a:fld>
            <a:endParaRPr lang="en-US" altLang="zh-CN"/>
          </a:p>
        </p:txBody>
      </p:sp>
      <p:sp>
        <p:nvSpPr>
          <p:cNvPr id="22535" name="Text Box 7"/>
          <p:cNvSpPr txBox="1">
            <a:spLocks noChangeArrowheads="1"/>
          </p:cNvSpPr>
          <p:nvPr/>
        </p:nvSpPr>
        <p:spPr bwMode="auto">
          <a:xfrm>
            <a:off x="5743778" y="5514976"/>
            <a:ext cx="3384550" cy="854075"/>
          </a:xfrm>
          <a:prstGeom prst="rect">
            <a:avLst/>
          </a:prstGeom>
          <a:solidFill>
            <a:schemeClr val="folHlink"/>
          </a:solidFill>
          <a:ln w="9525">
            <a:noFill/>
            <a:miter lim="800000"/>
            <a:headEnd/>
            <a:tailEnd/>
          </a:ln>
        </p:spPr>
        <p:txBody>
          <a:bodyPr>
            <a:spAutoFit/>
          </a:bodyPr>
          <a:lstStyle/>
          <a:p>
            <a:pPr marL="342900" indent="-342900">
              <a:spcBef>
                <a:spcPct val="50000"/>
              </a:spcBef>
              <a:buFontTx/>
              <a:buAutoNum type="arabicPeriod"/>
            </a:pPr>
            <a:r>
              <a:rPr lang="zh-CN" altLang="en-US" sz="2000" dirty="0">
                <a:latin typeface="Arial" charset="0"/>
              </a:rPr>
              <a:t>它的开关模型？</a:t>
            </a:r>
          </a:p>
          <a:p>
            <a:pPr marL="342900" indent="-342900">
              <a:spcBef>
                <a:spcPct val="50000"/>
              </a:spcBef>
              <a:buFontTx/>
              <a:buAutoNum type="arabicPeriod"/>
            </a:pPr>
            <a:r>
              <a:rPr lang="zh-CN" altLang="en-US" sz="2000" dirty="0">
                <a:latin typeface="Arial" charset="0"/>
              </a:rPr>
              <a:t>门的数量和输入的关系？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a:t>更多。。。。</a:t>
            </a:r>
          </a:p>
        </p:txBody>
      </p:sp>
      <p:pic>
        <p:nvPicPr>
          <p:cNvPr id="33796" name="Picture 5" descr="cmos8nd"/>
          <p:cNvPicPr>
            <a:picLocks noGrp="1" noChangeAspect="1" noChangeArrowheads="1"/>
          </p:cNvPicPr>
          <p:nvPr>
            <p:ph idx="1"/>
          </p:nvPr>
        </p:nvPicPr>
        <p:blipFill>
          <a:blip r:embed="rId3" cstate="print"/>
          <a:srcRect b="14835"/>
          <a:stretch>
            <a:fillRect/>
          </a:stretch>
        </p:blipFill>
        <p:spPr>
          <a:xfrm>
            <a:off x="468313" y="1916113"/>
            <a:ext cx="8375650" cy="3079750"/>
          </a:xfrm>
          <a:noFill/>
        </p:spPr>
      </p:pic>
      <p:sp>
        <p:nvSpPr>
          <p:cNvPr id="7" name="日期占位符 6"/>
          <p:cNvSpPr>
            <a:spLocks noGrp="1"/>
          </p:cNvSpPr>
          <p:nvPr>
            <p:ph type="dt" sz="half" idx="10"/>
          </p:nvPr>
        </p:nvSpPr>
        <p:spPr/>
        <p:txBody>
          <a:bodyPr/>
          <a:lstStyle/>
          <a:p>
            <a:pPr>
              <a:defRPr/>
            </a:pPr>
            <a:fld id="{A5950E70-A21C-4773-A040-0A99C74DCE48}"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a:t>CMOS</a:t>
            </a:r>
            <a:r>
              <a:rPr lang="zh-CN" altLang="en-US"/>
              <a:t>与门</a:t>
            </a:r>
          </a:p>
        </p:txBody>
      </p:sp>
      <p:pic>
        <p:nvPicPr>
          <p:cNvPr id="34821" name="Picture 13"/>
          <p:cNvPicPr>
            <a:picLocks noGrp="1" noChangeAspect="1" noChangeArrowheads="1"/>
          </p:cNvPicPr>
          <p:nvPr>
            <p:ph idx="1"/>
          </p:nvPr>
        </p:nvPicPr>
        <p:blipFill>
          <a:blip r:embed="rId3" cstate="print"/>
          <a:srcRect/>
          <a:stretch>
            <a:fillRect/>
          </a:stretch>
        </p:blipFill>
        <p:spPr>
          <a:xfrm>
            <a:off x="323850" y="1285860"/>
            <a:ext cx="8229600" cy="4044950"/>
          </a:xfrm>
        </p:spPr>
      </p:pic>
      <p:sp>
        <p:nvSpPr>
          <p:cNvPr id="10" name="日期占位符 9"/>
          <p:cNvSpPr>
            <a:spLocks noGrp="1"/>
          </p:cNvSpPr>
          <p:nvPr>
            <p:ph type="dt" sz="half" idx="10"/>
          </p:nvPr>
        </p:nvSpPr>
        <p:spPr/>
        <p:txBody>
          <a:bodyPr/>
          <a:lstStyle/>
          <a:p>
            <a:pPr>
              <a:defRPr/>
            </a:pPr>
            <a:fld id="{DF021CE9-F916-4330-A094-1BFD89B1034B}" type="datetime1">
              <a:rPr lang="zh-CN" altLang="en-US" smtClean="0"/>
              <a:t>2018/3/26</a:t>
            </a:fld>
            <a:endParaRPr lang="en-US" altLang="zh-CN"/>
          </a:p>
        </p:txBody>
      </p:sp>
      <p:sp>
        <p:nvSpPr>
          <p:cNvPr id="12" name="页脚占位符 11"/>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1" name="灯片编号占位符 10"/>
          <p:cNvSpPr>
            <a:spLocks noGrp="1"/>
          </p:cNvSpPr>
          <p:nvPr>
            <p:ph type="sldNum" sz="quarter" idx="12"/>
          </p:nvPr>
        </p:nvSpPr>
        <p:spPr/>
        <p:txBody>
          <a:bodyPr/>
          <a:lstStyle/>
          <a:p>
            <a:pPr>
              <a:defRPr/>
            </a:pPr>
            <a:fld id="{F38CFDAA-5283-40C9-80A4-C3781C02EB22}" type="slidenum">
              <a:rPr lang="en-US" altLang="zh-CN" smtClean="0"/>
              <a:pPr>
                <a:defRPr/>
              </a:pPr>
              <a:t>32</a:t>
            </a:fld>
            <a:endParaRPr lang="en-US" altLang="zh-CN"/>
          </a:p>
        </p:txBody>
      </p:sp>
      <p:sp>
        <p:nvSpPr>
          <p:cNvPr id="34820" name="Rectangle 6"/>
          <p:cNvSpPr>
            <a:spLocks noChangeArrowheads="1"/>
          </p:cNvSpPr>
          <p:nvPr/>
        </p:nvSpPr>
        <p:spPr bwMode="auto">
          <a:xfrm>
            <a:off x="5503057" y="5111737"/>
            <a:ext cx="3455988" cy="576263"/>
          </a:xfrm>
          <a:prstGeom prst="rect">
            <a:avLst/>
          </a:prstGeom>
          <a:solidFill>
            <a:schemeClr val="bg1"/>
          </a:solidFill>
          <a:ln w="9525">
            <a:noFill/>
            <a:miter lim="800000"/>
            <a:headEnd/>
            <a:tailEnd/>
          </a:ln>
        </p:spPr>
        <p:txBody>
          <a:bodyPr wrap="none" anchor="ctr"/>
          <a:lstStyle/>
          <a:p>
            <a:endParaRPr lang="zh-CN" altLang="en-US"/>
          </a:p>
        </p:txBody>
      </p:sp>
      <p:sp>
        <p:nvSpPr>
          <p:cNvPr id="29704" name="Rectangle 8"/>
          <p:cNvSpPr>
            <a:spLocks noChangeArrowheads="1"/>
          </p:cNvSpPr>
          <p:nvPr/>
        </p:nvSpPr>
        <p:spPr bwMode="auto">
          <a:xfrm>
            <a:off x="900113" y="2004997"/>
            <a:ext cx="2087562" cy="2808288"/>
          </a:xfrm>
          <a:prstGeom prst="rect">
            <a:avLst/>
          </a:prstGeom>
          <a:noFill/>
          <a:ln w="28575">
            <a:solidFill>
              <a:srgbClr val="FF3300"/>
            </a:solidFill>
            <a:prstDash val="dash"/>
            <a:miter lim="800000"/>
            <a:headEnd/>
            <a:tailEnd/>
          </a:ln>
        </p:spPr>
        <p:txBody>
          <a:bodyPr wrap="none" anchor="ctr"/>
          <a:lstStyle/>
          <a:p>
            <a:endParaRPr lang="zh-CN" altLang="en-US"/>
          </a:p>
        </p:txBody>
      </p:sp>
      <p:sp>
        <p:nvSpPr>
          <p:cNvPr id="29707" name="Rectangle 11"/>
          <p:cNvSpPr>
            <a:spLocks noChangeArrowheads="1"/>
          </p:cNvSpPr>
          <p:nvPr/>
        </p:nvSpPr>
        <p:spPr bwMode="auto">
          <a:xfrm>
            <a:off x="3059113" y="2004997"/>
            <a:ext cx="1008062" cy="2808288"/>
          </a:xfrm>
          <a:prstGeom prst="rect">
            <a:avLst/>
          </a:prstGeom>
          <a:noFill/>
          <a:ln w="28575">
            <a:solidFill>
              <a:schemeClr val="accent2"/>
            </a:solidFill>
            <a:prstDash val="dash"/>
            <a:miter lim="800000"/>
            <a:headEnd/>
            <a:tailEnd/>
          </a:ln>
        </p:spPr>
        <p:txBody>
          <a:bodyPr wrap="none" anchor="ctr"/>
          <a:lstStyle/>
          <a:p>
            <a:endParaRPr lang="zh-CN" altLang="en-US"/>
          </a:p>
        </p:txBody>
      </p:sp>
      <p:sp>
        <p:nvSpPr>
          <p:cNvPr id="13" name="矩形标注 12"/>
          <p:cNvSpPr/>
          <p:nvPr/>
        </p:nvSpPr>
        <p:spPr>
          <a:xfrm>
            <a:off x="847692" y="5206967"/>
            <a:ext cx="1162072" cy="579488"/>
          </a:xfrm>
          <a:prstGeom prst="wedgeRectCallout">
            <a:avLst>
              <a:gd name="adj1" fmla="val -3784"/>
              <a:gd name="adj2" fmla="val -11556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与非门</a:t>
            </a:r>
          </a:p>
        </p:txBody>
      </p:sp>
      <p:sp>
        <p:nvSpPr>
          <p:cNvPr id="14" name="矩形标注 13"/>
          <p:cNvSpPr/>
          <p:nvPr/>
        </p:nvSpPr>
        <p:spPr>
          <a:xfrm>
            <a:off x="3124200" y="5244266"/>
            <a:ext cx="1162072" cy="579488"/>
          </a:xfrm>
          <a:prstGeom prst="wedgeRectCallout">
            <a:avLst>
              <a:gd name="adj1" fmla="val -32636"/>
              <a:gd name="adj2" fmla="val -11293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非门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wedge">
                                      <p:cBhvr>
                                        <p:cTn id="7" dur="1000"/>
                                        <p:tgtEl>
                                          <p:spTgt spid="297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9707"/>
                                        </p:tgtEl>
                                        <p:attrNameLst>
                                          <p:attrName>style.visibility</p:attrName>
                                        </p:attrNameLst>
                                      </p:cBhvr>
                                      <p:to>
                                        <p:strVal val="visible"/>
                                      </p:to>
                                    </p:set>
                                    <p:animEffect transition="in" filter="wedge">
                                      <p:cBhvr>
                                        <p:cTn id="17" dur="1000"/>
                                        <p:tgtEl>
                                          <p:spTgt spid="297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nimBg="1"/>
      <p:bldP spid="29707"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a:t>CMOS</a:t>
            </a:r>
            <a:r>
              <a:rPr lang="zh-CN" altLang="en-US"/>
              <a:t>或非门</a:t>
            </a:r>
          </a:p>
        </p:txBody>
      </p:sp>
      <p:pic>
        <p:nvPicPr>
          <p:cNvPr id="35844" name="Picture 9"/>
          <p:cNvPicPr>
            <a:picLocks noGrp="1" noChangeAspect="1" noChangeArrowheads="1"/>
          </p:cNvPicPr>
          <p:nvPr>
            <p:ph idx="1"/>
          </p:nvPr>
        </p:nvPicPr>
        <p:blipFill>
          <a:blip r:embed="rId3" cstate="print"/>
          <a:srcRect/>
          <a:stretch>
            <a:fillRect/>
          </a:stretch>
        </p:blipFill>
        <p:spPr>
          <a:xfrm>
            <a:off x="457200" y="1357298"/>
            <a:ext cx="8229600" cy="4476750"/>
          </a:xfrm>
        </p:spPr>
      </p:pic>
      <p:sp>
        <p:nvSpPr>
          <p:cNvPr id="8" name="日期占位符 7"/>
          <p:cNvSpPr>
            <a:spLocks noGrp="1"/>
          </p:cNvSpPr>
          <p:nvPr>
            <p:ph type="dt" sz="half" idx="10"/>
          </p:nvPr>
        </p:nvSpPr>
        <p:spPr/>
        <p:txBody>
          <a:bodyPr/>
          <a:lstStyle/>
          <a:p>
            <a:pPr>
              <a:defRPr/>
            </a:pPr>
            <a:fld id="{3BB7AC4C-F29C-4778-B434-D0CB629FD55F}" type="datetime1">
              <a:rPr lang="zh-CN" altLang="en-US" smtClean="0"/>
              <a:t>2018/3/26</a:t>
            </a:fld>
            <a:endParaRPr lang="en-US" altLang="zh-CN"/>
          </a:p>
        </p:txBody>
      </p:sp>
      <p:sp>
        <p:nvSpPr>
          <p:cNvPr id="7" name="页脚占位符 6"/>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9" name="灯片编号占位符 8"/>
          <p:cNvSpPr>
            <a:spLocks noGrp="1"/>
          </p:cNvSpPr>
          <p:nvPr>
            <p:ph type="sldNum" sz="quarter" idx="12"/>
          </p:nvPr>
        </p:nvSpPr>
        <p:spPr/>
        <p:txBody>
          <a:bodyPr/>
          <a:lstStyle/>
          <a:p>
            <a:pPr>
              <a:defRPr/>
            </a:pPr>
            <a:fld id="{F38CFDAA-5283-40C9-80A4-C3781C02EB22}" type="slidenum">
              <a:rPr lang="en-US" altLang="zh-CN" smtClean="0"/>
              <a:pPr>
                <a:defRPr/>
              </a:pPr>
              <a:t>33</a:t>
            </a:fld>
            <a:endParaRPr lang="en-US" altLang="zh-CN"/>
          </a:p>
        </p:txBody>
      </p:sp>
      <p:sp>
        <p:nvSpPr>
          <p:cNvPr id="27655" name="Text Box 7"/>
          <p:cNvSpPr txBox="1">
            <a:spLocks noChangeArrowheads="1"/>
          </p:cNvSpPr>
          <p:nvPr/>
        </p:nvSpPr>
        <p:spPr bwMode="auto">
          <a:xfrm>
            <a:off x="4456088" y="5460985"/>
            <a:ext cx="3311525" cy="396875"/>
          </a:xfrm>
          <a:prstGeom prst="rect">
            <a:avLst/>
          </a:prstGeom>
          <a:solidFill>
            <a:schemeClr val="folHlink"/>
          </a:solidFill>
          <a:ln w="9525">
            <a:noFill/>
            <a:miter lim="800000"/>
            <a:headEnd/>
            <a:tailEnd/>
          </a:ln>
        </p:spPr>
        <p:txBody>
          <a:bodyPr>
            <a:spAutoFit/>
          </a:bodyPr>
          <a:lstStyle/>
          <a:p>
            <a:pPr>
              <a:spcBef>
                <a:spcPct val="50000"/>
              </a:spcBef>
            </a:pPr>
            <a:r>
              <a:rPr lang="en-US" altLang="zh-CN" sz="2000">
                <a:latin typeface="Arial" charset="0"/>
              </a:rPr>
              <a:t>CMOS</a:t>
            </a:r>
            <a:r>
              <a:rPr lang="zh-CN" altLang="en-US" sz="2000">
                <a:latin typeface="Arial" charset="0"/>
              </a:rPr>
              <a:t>的或门如何得到？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blinds(horizontal)">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pPr eaLnBrk="1" hangingPunct="1"/>
            <a:r>
              <a:rPr lang="en-US" altLang="zh-CN" dirty="0"/>
              <a:t>CMOS</a:t>
            </a:r>
            <a:r>
              <a:rPr lang="zh-CN" altLang="en-US" dirty="0"/>
              <a:t>非反相缓冲器</a:t>
            </a:r>
          </a:p>
        </p:txBody>
      </p:sp>
      <p:pic>
        <p:nvPicPr>
          <p:cNvPr id="36868" name="Picture 9"/>
          <p:cNvPicPr>
            <a:picLocks noGrp="1" noChangeAspect="1" noChangeArrowheads="1"/>
          </p:cNvPicPr>
          <p:nvPr>
            <p:ph idx="1"/>
          </p:nvPr>
        </p:nvPicPr>
        <p:blipFill>
          <a:blip r:embed="rId3" cstate="print"/>
          <a:srcRect/>
          <a:stretch>
            <a:fillRect/>
          </a:stretch>
        </p:blipFill>
        <p:spPr>
          <a:xfrm>
            <a:off x="714347" y="1214422"/>
            <a:ext cx="8194747" cy="4806866"/>
          </a:xfrm>
        </p:spPr>
      </p:pic>
      <p:sp>
        <p:nvSpPr>
          <p:cNvPr id="7" name="日期占位符 6"/>
          <p:cNvSpPr>
            <a:spLocks noGrp="1"/>
          </p:cNvSpPr>
          <p:nvPr>
            <p:ph type="dt" sz="half" idx="10"/>
          </p:nvPr>
        </p:nvSpPr>
        <p:spPr/>
        <p:txBody>
          <a:bodyPr/>
          <a:lstStyle/>
          <a:p>
            <a:pPr>
              <a:defRPr/>
            </a:pPr>
            <a:fld id="{4B76CB02-65BA-4DF0-9B5D-F9B69FBE1DF4}"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r>
              <a:rPr lang="en-US" altLang="zh-CN" dirty="0"/>
              <a:t>3.4 </a:t>
            </a:r>
            <a:br>
              <a:rPr lang="en-US" altLang="zh-CN" dirty="0"/>
            </a:br>
            <a:r>
              <a:rPr lang="en-US" altLang="zh-CN" dirty="0"/>
              <a:t>CMOS</a:t>
            </a:r>
            <a:r>
              <a:rPr lang="zh-CN" altLang="en-US" dirty="0"/>
              <a:t>电路的电气特性</a:t>
            </a:r>
          </a:p>
        </p:txBody>
      </p:sp>
      <p:sp>
        <p:nvSpPr>
          <p:cNvPr id="10" name="副标题 9"/>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46403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CMOS</a:t>
            </a:r>
            <a:r>
              <a:rPr lang="zh-CN" altLang="en-US" dirty="0"/>
              <a:t>电路的电气特性</a:t>
            </a:r>
          </a:p>
        </p:txBody>
      </p:sp>
      <p:sp>
        <p:nvSpPr>
          <p:cNvPr id="3" name="内容占位符 2"/>
          <p:cNvSpPr>
            <a:spLocks noGrp="1"/>
          </p:cNvSpPr>
          <p:nvPr>
            <p:ph idx="1"/>
          </p:nvPr>
        </p:nvSpPr>
        <p:spPr>
          <a:xfrm>
            <a:off x="457200" y="1335109"/>
            <a:ext cx="8686800" cy="5057754"/>
          </a:xfrm>
        </p:spPr>
        <p:txBody>
          <a:bodyPr/>
          <a:lstStyle/>
          <a:p>
            <a:r>
              <a:rPr lang="zh-CN" altLang="en-US" sz="2800" b="1" dirty="0"/>
              <a:t>工程设计容限</a:t>
            </a:r>
            <a:r>
              <a:rPr lang="en-US" altLang="zh-CN" sz="2800" dirty="0"/>
              <a:t>engineering design margins</a:t>
            </a:r>
            <a:r>
              <a:rPr lang="zh-CN" altLang="en-US" sz="2800" dirty="0"/>
              <a:t>：电路在最坏的条件下仍能正常工作。</a:t>
            </a:r>
            <a:endParaRPr lang="en-US" altLang="zh-CN" sz="2800" dirty="0"/>
          </a:p>
          <a:p>
            <a:endParaRPr lang="en-US" altLang="zh-CN" sz="2800" dirty="0"/>
          </a:p>
          <a:p>
            <a:r>
              <a:rPr lang="zh-CN" altLang="en-US" sz="2800" b="1" dirty="0">
                <a:solidFill>
                  <a:srgbClr val="FF0000"/>
                </a:solidFill>
              </a:rPr>
              <a:t>静态特性</a:t>
            </a:r>
            <a:r>
              <a:rPr lang="zh-CN" altLang="en-US" sz="2800" dirty="0"/>
              <a:t>：电路输入输出</a:t>
            </a:r>
            <a:r>
              <a:rPr lang="zh-CN" altLang="en-US" sz="2800" b="1" dirty="0"/>
              <a:t>不变化</a:t>
            </a:r>
            <a:r>
              <a:rPr lang="zh-CN" altLang="en-US" sz="2800" dirty="0"/>
              <a:t>时的情况，如功耗、匹配、输入环境输出逻辑电平之间的容差，抗干扰噪声能力等。</a:t>
            </a:r>
            <a:endParaRPr lang="en-US" altLang="zh-CN" sz="2800" dirty="0"/>
          </a:p>
          <a:p>
            <a:endParaRPr lang="en-US" altLang="zh-CN" sz="2800" dirty="0"/>
          </a:p>
          <a:p>
            <a:r>
              <a:rPr lang="zh-CN" altLang="en-US" sz="2800" b="1" dirty="0">
                <a:solidFill>
                  <a:srgbClr val="FF0000"/>
                </a:solidFill>
              </a:rPr>
              <a:t>动态特性</a:t>
            </a:r>
            <a:r>
              <a:rPr lang="zh-CN" altLang="en-US" sz="2800" dirty="0"/>
              <a:t>：输入输出信号</a:t>
            </a:r>
            <a:r>
              <a:rPr lang="zh-CN" altLang="en-US" sz="2800" b="1" dirty="0"/>
              <a:t>正在改变</a:t>
            </a:r>
            <a:r>
              <a:rPr lang="zh-CN" altLang="en-US" sz="2800" dirty="0"/>
              <a:t>时的情况，如信号变化时的额外功耗，从输入到输出信号改变所经历的时间等。</a:t>
            </a:r>
            <a:endParaRPr lang="en-US" altLang="zh-CN" sz="2800" dirty="0"/>
          </a:p>
        </p:txBody>
      </p:sp>
      <p:sp>
        <p:nvSpPr>
          <p:cNvPr id="4" name="日期占位符 3"/>
          <p:cNvSpPr>
            <a:spLocks noGrp="1"/>
          </p:cNvSpPr>
          <p:nvPr>
            <p:ph type="dt" sz="half" idx="10"/>
          </p:nvPr>
        </p:nvSpPr>
        <p:spPr/>
        <p:txBody>
          <a:bodyPr/>
          <a:lstStyle/>
          <a:p>
            <a:pPr>
              <a:defRPr/>
            </a:pPr>
            <a:fld id="{8F807B17-4609-4D40-BFA4-52C7203CAB86}"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36</a:t>
            </a:fld>
            <a:endParaRPr lang="en-US" altLang="zh-CN"/>
          </a:p>
        </p:txBody>
      </p:sp>
    </p:spTree>
    <p:extLst>
      <p:ext uri="{BB962C8B-B14F-4D97-AF65-F5344CB8AC3E}">
        <p14:creationId xmlns:p14="http://schemas.microsoft.com/office/powerpoint/2010/main" val="4280024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电路的电气特性</a:t>
            </a:r>
          </a:p>
        </p:txBody>
      </p:sp>
      <p:sp>
        <p:nvSpPr>
          <p:cNvPr id="3" name="内容占位符 2"/>
          <p:cNvSpPr>
            <a:spLocks noGrp="1"/>
          </p:cNvSpPr>
          <p:nvPr>
            <p:ph idx="1"/>
          </p:nvPr>
        </p:nvSpPr>
        <p:spPr>
          <a:xfrm>
            <a:off x="285720" y="1239838"/>
            <a:ext cx="8858280" cy="5094287"/>
          </a:xfrm>
        </p:spPr>
        <p:txBody>
          <a:bodyPr/>
          <a:lstStyle/>
          <a:p>
            <a:r>
              <a:rPr lang="zh-CN" altLang="en-US" sz="2800" b="1" dirty="0"/>
              <a:t>逻辑电压电平</a:t>
            </a:r>
            <a:r>
              <a:rPr lang="zh-CN" altLang="en-US" sz="2800" dirty="0"/>
              <a:t>：确保产生的输出电压电平处在定义好的“低”和“高”电压范围处，同一系列的不同器件的匹配性，不同系列的器件的互操作性。</a:t>
            </a:r>
            <a:endParaRPr lang="en-US" altLang="zh-CN" sz="2800" dirty="0"/>
          </a:p>
          <a:p>
            <a:endParaRPr lang="en-US" altLang="zh-CN" sz="2800" dirty="0"/>
          </a:p>
          <a:p>
            <a:r>
              <a:rPr lang="zh-CN" altLang="en-US" sz="2800" b="1" dirty="0">
                <a:solidFill>
                  <a:srgbClr val="FF0000"/>
                </a:solidFill>
              </a:rPr>
              <a:t>直流噪声容限</a:t>
            </a:r>
            <a:r>
              <a:rPr lang="zh-CN" altLang="en-US" sz="2800" dirty="0"/>
              <a:t>：确保由输出所产生的低电压最高值，总是比可靠地解释为“低”的输入最高值还要低；而输出所产生的高电压最低值，总是比可靠地解释为“高”的输入最低值还要高。</a:t>
            </a:r>
            <a:endParaRPr lang="en-US" altLang="zh-CN" sz="2800" dirty="0"/>
          </a:p>
          <a:p>
            <a:endParaRPr lang="en-US" altLang="zh-CN" sz="2800" dirty="0"/>
          </a:p>
          <a:p>
            <a:r>
              <a:rPr lang="zh-CN" altLang="en-US" sz="2800" b="1" dirty="0">
                <a:solidFill>
                  <a:srgbClr val="FF0000"/>
                </a:solidFill>
              </a:rPr>
              <a:t>扇出</a:t>
            </a:r>
            <a:r>
              <a:rPr lang="zh-CN" altLang="en-US" sz="2800" dirty="0"/>
              <a:t>：连接到某一给定输出的器件或负载的个数和类型。</a:t>
            </a:r>
            <a:endParaRPr lang="en-US" altLang="zh-CN" sz="2800" dirty="0"/>
          </a:p>
        </p:txBody>
      </p:sp>
      <p:sp>
        <p:nvSpPr>
          <p:cNvPr id="4" name="日期占位符 3"/>
          <p:cNvSpPr>
            <a:spLocks noGrp="1"/>
          </p:cNvSpPr>
          <p:nvPr>
            <p:ph type="dt" sz="half" idx="10"/>
          </p:nvPr>
        </p:nvSpPr>
        <p:spPr/>
        <p:txBody>
          <a:bodyPr/>
          <a:lstStyle/>
          <a:p>
            <a:pPr>
              <a:defRPr/>
            </a:pPr>
            <a:fld id="{0B11A06C-70C4-4CA0-9FCF-9E8A678C61C0}"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37</a:t>
            </a:fld>
            <a:endParaRPr lang="en-US" altLang="zh-CN" dirty="0"/>
          </a:p>
        </p:txBody>
      </p:sp>
    </p:spTree>
    <p:extLst>
      <p:ext uri="{BB962C8B-B14F-4D97-AF65-F5344CB8AC3E}">
        <p14:creationId xmlns:p14="http://schemas.microsoft.com/office/powerpoint/2010/main" val="4029317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电路的电气特性</a:t>
            </a:r>
          </a:p>
        </p:txBody>
      </p:sp>
      <p:sp>
        <p:nvSpPr>
          <p:cNvPr id="3" name="内容占位符 2"/>
          <p:cNvSpPr>
            <a:spLocks noGrp="1"/>
          </p:cNvSpPr>
          <p:nvPr>
            <p:ph idx="1"/>
          </p:nvPr>
        </p:nvSpPr>
        <p:spPr/>
        <p:txBody>
          <a:bodyPr/>
          <a:lstStyle/>
          <a:p>
            <a:r>
              <a:rPr lang="zh-CN" altLang="en-US" sz="2800" b="1" dirty="0"/>
              <a:t>速度</a:t>
            </a:r>
            <a:r>
              <a:rPr lang="zh-CN" altLang="en-US" sz="2800" dirty="0"/>
              <a:t>：</a:t>
            </a:r>
            <a:r>
              <a:rPr lang="en-US" altLang="zh-CN" sz="2800" dirty="0"/>
              <a:t>CMOS</a:t>
            </a:r>
            <a:r>
              <a:rPr lang="zh-CN" altLang="en-US" sz="2800" dirty="0"/>
              <a:t>电路的输出在低</a:t>
            </a:r>
            <a:r>
              <a:rPr lang="en-US" altLang="zh-CN" sz="2800" dirty="0"/>
              <a:t>/</a:t>
            </a:r>
            <a:r>
              <a:rPr lang="zh-CN" altLang="en-US" sz="2800" dirty="0"/>
              <a:t>高电压之间的转换速度。两个不同的影响：</a:t>
            </a:r>
            <a:r>
              <a:rPr lang="zh-CN" altLang="en-US" sz="2800" dirty="0">
                <a:solidFill>
                  <a:srgbClr val="FF0000"/>
                </a:solidFill>
              </a:rPr>
              <a:t>转换时间</a:t>
            </a:r>
            <a:r>
              <a:rPr lang="zh-CN" altLang="en-US" sz="2800" dirty="0"/>
              <a:t>和</a:t>
            </a:r>
            <a:r>
              <a:rPr lang="zh-CN" altLang="en-US" sz="2800" dirty="0">
                <a:solidFill>
                  <a:srgbClr val="FF0000"/>
                </a:solidFill>
              </a:rPr>
              <a:t>传播延迟</a:t>
            </a:r>
            <a:r>
              <a:rPr lang="zh-CN" altLang="en-US" sz="2800" dirty="0"/>
              <a:t>。</a:t>
            </a:r>
            <a:endParaRPr lang="en-US" altLang="zh-CN" sz="2800" dirty="0"/>
          </a:p>
          <a:p>
            <a:endParaRPr lang="en-US" altLang="zh-CN" sz="2800" dirty="0"/>
          </a:p>
          <a:p>
            <a:r>
              <a:rPr lang="zh-CN" altLang="en-US" sz="2800" b="1" dirty="0"/>
              <a:t>功耗</a:t>
            </a:r>
            <a:r>
              <a:rPr lang="zh-CN" altLang="en-US" sz="2800" dirty="0"/>
              <a:t>：由多种因素决定，不仅包括内部结构，还有</a:t>
            </a:r>
            <a:r>
              <a:rPr lang="en-US" altLang="zh-CN" sz="2800" dirty="0"/>
              <a:t>CMOS</a:t>
            </a:r>
            <a:r>
              <a:rPr lang="zh-CN" altLang="en-US" sz="2800" dirty="0"/>
              <a:t>接收的输入信号、所驱动的其他器件，以及输出在低</a:t>
            </a:r>
            <a:r>
              <a:rPr lang="en-US" altLang="zh-CN" sz="2800" dirty="0"/>
              <a:t>/</a:t>
            </a:r>
            <a:r>
              <a:rPr lang="zh-CN" altLang="en-US" sz="2800" dirty="0"/>
              <a:t>高态之间转换的频繁程度。</a:t>
            </a:r>
            <a:endParaRPr lang="en-US" altLang="zh-CN" sz="2800" dirty="0"/>
          </a:p>
          <a:p>
            <a:endParaRPr lang="en-US" altLang="zh-CN" sz="2800" dirty="0"/>
          </a:p>
          <a:p>
            <a:r>
              <a:rPr lang="zh-CN" altLang="en-US" sz="2800" b="1" dirty="0"/>
              <a:t>噪声</a:t>
            </a:r>
            <a:r>
              <a:rPr lang="zh-CN" altLang="en-US" sz="2800" dirty="0"/>
              <a:t>：提供工程设计容限的主要目的，是确保电路在有噪声时能正常工作。噪声源包括：宇宙射线、电源干扰、附近设备发出的磁场、逻辑电路自身的开关动作等等。</a:t>
            </a:r>
          </a:p>
          <a:p>
            <a:pPr lvl="1"/>
            <a:endParaRPr lang="zh-CN" altLang="en-US" dirty="0"/>
          </a:p>
        </p:txBody>
      </p:sp>
      <p:sp>
        <p:nvSpPr>
          <p:cNvPr id="4" name="日期占位符 3"/>
          <p:cNvSpPr>
            <a:spLocks noGrp="1"/>
          </p:cNvSpPr>
          <p:nvPr>
            <p:ph type="dt" sz="half" idx="10"/>
          </p:nvPr>
        </p:nvSpPr>
        <p:spPr/>
        <p:txBody>
          <a:bodyPr/>
          <a:lstStyle/>
          <a:p>
            <a:pPr>
              <a:defRPr/>
            </a:pPr>
            <a:fld id="{1809F84A-C3CF-4BBD-A9E2-65A16083B548}"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38</a:t>
            </a:fld>
            <a:endParaRPr lang="en-US" altLang="zh-CN"/>
          </a:p>
        </p:txBody>
      </p:sp>
    </p:spTree>
    <p:extLst>
      <p:ext uri="{BB962C8B-B14F-4D97-AF65-F5344CB8AC3E}">
        <p14:creationId xmlns:p14="http://schemas.microsoft.com/office/powerpoint/2010/main" val="3684858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电路的电气特性</a:t>
            </a:r>
          </a:p>
        </p:txBody>
      </p:sp>
      <p:sp>
        <p:nvSpPr>
          <p:cNvPr id="3" name="内容占位符 2"/>
          <p:cNvSpPr>
            <a:spLocks noGrp="1"/>
          </p:cNvSpPr>
          <p:nvPr>
            <p:ph idx="1"/>
          </p:nvPr>
        </p:nvSpPr>
        <p:spPr/>
        <p:txBody>
          <a:bodyPr/>
          <a:lstStyle/>
          <a:p>
            <a:r>
              <a:rPr lang="zh-CN" altLang="en-US" sz="2800" b="1" dirty="0"/>
              <a:t>静电放电</a:t>
            </a:r>
            <a:r>
              <a:rPr lang="zh-CN" altLang="en-US" sz="2800" dirty="0"/>
              <a:t>：通常静电达到</a:t>
            </a:r>
            <a:r>
              <a:rPr lang="en-US" altLang="zh-CN" sz="2800" dirty="0"/>
              <a:t>1</a:t>
            </a:r>
            <a:r>
              <a:rPr lang="zh-CN" altLang="en-US" sz="2800" dirty="0"/>
              <a:t>千伏或更高的电位，足以击穿和损坏</a:t>
            </a:r>
            <a:r>
              <a:rPr lang="en-US" altLang="zh-CN" sz="2800" dirty="0"/>
              <a:t>MOS</a:t>
            </a:r>
            <a:r>
              <a:rPr lang="zh-CN" altLang="en-US" sz="2800" dirty="0"/>
              <a:t>晶体管的栅极与源极、漏极间的薄薄的绝缘层。</a:t>
            </a:r>
            <a:endParaRPr lang="en-US" altLang="zh-CN" sz="2800" dirty="0"/>
          </a:p>
          <a:p>
            <a:endParaRPr lang="en-US" altLang="zh-CN" sz="2800" dirty="0"/>
          </a:p>
          <a:p>
            <a:r>
              <a:rPr lang="zh-CN" altLang="en-US" sz="2800" b="1" dirty="0"/>
              <a:t>漏极开路输出</a:t>
            </a:r>
            <a:r>
              <a:rPr lang="zh-CN" altLang="en-US" sz="2800" dirty="0"/>
              <a:t>：一些</a:t>
            </a:r>
            <a:r>
              <a:rPr lang="en-US" altLang="zh-CN" sz="2800" dirty="0"/>
              <a:t>CMOS</a:t>
            </a:r>
            <a:r>
              <a:rPr lang="zh-CN" altLang="en-US" sz="2800" dirty="0"/>
              <a:t>器件省略了通常</a:t>
            </a:r>
            <a:r>
              <a:rPr lang="en-US" altLang="zh-CN" sz="2800" dirty="0"/>
              <a:t>p</a:t>
            </a:r>
            <a:r>
              <a:rPr lang="zh-CN" altLang="en-US" sz="2800" dirty="0"/>
              <a:t>沟道上拉晶体管。在高态时，这种输出的行为实质上像“无连接”悬空一样。</a:t>
            </a:r>
            <a:endParaRPr lang="en-US" altLang="zh-CN" sz="2800" dirty="0"/>
          </a:p>
          <a:p>
            <a:endParaRPr lang="en-US" altLang="zh-CN" sz="2800" dirty="0"/>
          </a:p>
          <a:p>
            <a:r>
              <a:rPr lang="zh-CN" altLang="en-US" sz="2800" b="1" dirty="0"/>
              <a:t>三态输出</a:t>
            </a:r>
            <a:r>
              <a:rPr lang="zh-CN" altLang="en-US" sz="2800" dirty="0"/>
              <a:t>：一些</a:t>
            </a:r>
            <a:r>
              <a:rPr lang="en-US" altLang="zh-CN" sz="2800" dirty="0"/>
              <a:t>CMOS</a:t>
            </a:r>
            <a:r>
              <a:rPr lang="zh-CN" altLang="en-US" sz="2800" dirty="0"/>
              <a:t>器件有“输出允许”控制信号，用来使</a:t>
            </a:r>
            <a:r>
              <a:rPr lang="en-US" altLang="zh-CN" sz="2800" dirty="0"/>
              <a:t>p</a:t>
            </a:r>
            <a:r>
              <a:rPr lang="zh-CN" altLang="en-US" sz="2800" dirty="0"/>
              <a:t>沟道上拉晶体管和</a:t>
            </a:r>
            <a:r>
              <a:rPr lang="en-US" altLang="zh-CN" sz="2800" dirty="0"/>
              <a:t>n</a:t>
            </a:r>
            <a:r>
              <a:rPr lang="zh-CN" altLang="en-US" sz="2800" dirty="0"/>
              <a:t>沟道下拉晶体管都无效。用于选择输出。</a:t>
            </a:r>
          </a:p>
          <a:p>
            <a:endParaRPr lang="zh-CN" altLang="en-US" sz="3200" dirty="0"/>
          </a:p>
        </p:txBody>
      </p:sp>
      <p:sp>
        <p:nvSpPr>
          <p:cNvPr id="4" name="日期占位符 3"/>
          <p:cNvSpPr>
            <a:spLocks noGrp="1"/>
          </p:cNvSpPr>
          <p:nvPr>
            <p:ph type="dt" sz="half" idx="10"/>
          </p:nvPr>
        </p:nvSpPr>
        <p:spPr/>
        <p:txBody>
          <a:bodyPr/>
          <a:lstStyle/>
          <a:p>
            <a:pPr>
              <a:defRPr/>
            </a:pPr>
            <a:fld id="{B0CB49B3-8A8F-4F15-A898-D1E600E039B8}"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39</a:t>
            </a:fld>
            <a:endParaRPr lang="en-US" altLang="zh-CN"/>
          </a:p>
        </p:txBody>
      </p:sp>
    </p:spTree>
    <p:extLst>
      <p:ext uri="{BB962C8B-B14F-4D97-AF65-F5344CB8AC3E}">
        <p14:creationId xmlns:p14="http://schemas.microsoft.com/office/powerpoint/2010/main" val="373757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472" name="Picture 1232" descr="graphjic_1-1"/>
          <p:cNvPicPr>
            <a:picLocks noChangeAspect="1" noChangeArrowheads="1"/>
          </p:cNvPicPr>
          <p:nvPr/>
        </p:nvPicPr>
        <p:blipFill>
          <a:blip r:embed="rId3" cstate="print">
            <a:lum bright="-42000" contrast="72000"/>
          </a:blip>
          <a:srcRect/>
          <a:stretch>
            <a:fillRect/>
          </a:stretch>
        </p:blipFill>
        <p:spPr bwMode="auto">
          <a:xfrm>
            <a:off x="292100" y="1913459"/>
            <a:ext cx="8534400" cy="3898900"/>
          </a:xfrm>
          <a:prstGeom prst="rect">
            <a:avLst/>
          </a:prstGeom>
          <a:noFill/>
        </p:spPr>
      </p:pic>
      <p:sp>
        <p:nvSpPr>
          <p:cNvPr id="139266" name="Rectangle 1026"/>
          <p:cNvSpPr>
            <a:spLocks noGrp="1" noChangeArrowheads="1"/>
          </p:cNvSpPr>
          <p:nvPr>
            <p:ph type="title"/>
          </p:nvPr>
        </p:nvSpPr>
        <p:spPr>
          <a:xfrm>
            <a:off x="828626" y="301700"/>
            <a:ext cx="7829574" cy="838200"/>
          </a:xfrm>
        </p:spPr>
        <p:txBody>
          <a:bodyPr/>
          <a:lstStyle/>
          <a:p>
            <a:r>
              <a:rPr lang="en-US" altLang="zh-CN" sz="4000" dirty="0"/>
              <a:t>3.1</a:t>
            </a:r>
            <a:r>
              <a:rPr lang="zh-CN" altLang="en-US" sz="4000" dirty="0"/>
              <a:t>基本逻辑门电路</a:t>
            </a:r>
            <a:endParaRPr lang="en-US" altLang="zh-CN" sz="4000" dirty="0">
              <a:ea typeface="宋体" pitchFamily="2" charset="-122"/>
            </a:endParaRPr>
          </a:p>
        </p:txBody>
      </p:sp>
      <p:sp>
        <p:nvSpPr>
          <p:cNvPr id="6" name="日期占位符 5"/>
          <p:cNvSpPr>
            <a:spLocks noGrp="1"/>
          </p:cNvSpPr>
          <p:nvPr>
            <p:ph type="dt" sz="half" idx="10"/>
          </p:nvPr>
        </p:nvSpPr>
        <p:spPr/>
        <p:txBody>
          <a:bodyPr/>
          <a:lstStyle/>
          <a:p>
            <a:pPr>
              <a:defRPr/>
            </a:pPr>
            <a:fld id="{19333D5F-300F-4A66-B986-C3B1036F8A7F}" type="datetime1">
              <a:rPr lang="zh-CN" altLang="en-US" smtClean="0"/>
              <a:t>2018/3/26</a:t>
            </a:fld>
            <a:endParaRPr lang="en-US" altLang="zh-CN"/>
          </a:p>
        </p:txBody>
      </p:sp>
      <p:sp>
        <p:nvSpPr>
          <p:cNvPr id="7" name="灯片编号占位符 6"/>
          <p:cNvSpPr>
            <a:spLocks noGrp="1"/>
          </p:cNvSpPr>
          <p:nvPr>
            <p:ph type="sldNum" sz="quarter" idx="12"/>
          </p:nvPr>
        </p:nvSpPr>
        <p:spPr/>
        <p:txBody>
          <a:bodyPr/>
          <a:lstStyle/>
          <a:p>
            <a:pPr>
              <a:defRPr/>
            </a:pPr>
            <a:fld id="{F38CFDAA-5283-40C9-80A4-C3781C02EB22}" type="slidenum">
              <a:rPr lang="en-US" altLang="zh-CN" smtClean="0"/>
              <a:pPr>
                <a:defRPr/>
              </a:pPr>
              <a:t>4</a:t>
            </a:fld>
            <a:endParaRPr lang="en-US" altLang="zh-CN"/>
          </a:p>
        </p:txBody>
      </p:sp>
      <p:sp>
        <p:nvSpPr>
          <p:cNvPr id="139286" name="Text Box 1046"/>
          <p:cNvSpPr txBox="1">
            <a:spLocks noChangeArrowheads="1"/>
          </p:cNvSpPr>
          <p:nvPr/>
        </p:nvSpPr>
        <p:spPr bwMode="auto">
          <a:xfrm>
            <a:off x="3716694" y="5991061"/>
            <a:ext cx="1712562" cy="461665"/>
          </a:xfrm>
          <a:prstGeom prst="rect">
            <a:avLst/>
          </a:prstGeom>
          <a:noFill/>
          <a:ln w="9525">
            <a:noFill/>
            <a:miter lim="800000"/>
            <a:headEnd/>
            <a:tailEnd/>
          </a:ln>
          <a:effectLst/>
        </p:spPr>
        <p:txBody>
          <a:bodyPr wrap="square">
            <a:spAutoFit/>
          </a:bodyPr>
          <a:lstStyle/>
          <a:p>
            <a:pPr>
              <a:spcBef>
                <a:spcPct val="50000"/>
              </a:spcBef>
              <a:buFontTx/>
              <a:buNone/>
            </a:pPr>
            <a:r>
              <a:rPr lang="zh-CN" altLang="en-US" sz="2400" b="1" baseline="0" dirty="0">
                <a:solidFill>
                  <a:schemeClr val="tx1"/>
                </a:solidFill>
                <a:ea typeface="宋体" pitchFamily="2" charset="-122"/>
              </a:rPr>
              <a:t>阈值范围</a:t>
            </a:r>
            <a:endParaRPr lang="en-US" altLang="zh-CN" sz="2400" b="1" baseline="0" dirty="0">
              <a:solidFill>
                <a:schemeClr val="tx1"/>
              </a:solidFill>
              <a:ea typeface="宋体" pitchFamily="2" charset="-122"/>
            </a:endParaRPr>
          </a:p>
        </p:txBody>
      </p:sp>
      <p:sp>
        <p:nvSpPr>
          <p:cNvPr id="139287" name="Line 1047"/>
          <p:cNvSpPr>
            <a:spLocks noChangeShapeType="1"/>
          </p:cNvSpPr>
          <p:nvPr/>
        </p:nvSpPr>
        <p:spPr bwMode="auto">
          <a:xfrm rot="26012979" flipH="1" flipV="1">
            <a:off x="2158403" y="4949010"/>
            <a:ext cx="2567631" cy="94962"/>
          </a:xfrm>
          <a:prstGeom prst="line">
            <a:avLst/>
          </a:prstGeom>
          <a:noFill/>
          <a:ln w="38100">
            <a:solidFill>
              <a:srgbClr val="FF0000"/>
            </a:solidFill>
            <a:round/>
            <a:headEnd/>
            <a:tailEnd type="triangle" w="med" len="med"/>
          </a:ln>
          <a:effectLst/>
        </p:spPr>
        <p:txBody>
          <a:bodyPr/>
          <a:lstStyle/>
          <a:p>
            <a:endParaRPr lang="zh-CN" altLang="en-US"/>
          </a:p>
        </p:txBody>
      </p:sp>
      <p:sp>
        <p:nvSpPr>
          <p:cNvPr id="9" name="Line 1047"/>
          <p:cNvSpPr>
            <a:spLocks noChangeShapeType="1"/>
          </p:cNvSpPr>
          <p:nvPr/>
        </p:nvSpPr>
        <p:spPr bwMode="auto">
          <a:xfrm rot="26012979" flipH="1">
            <a:off x="1394512" y="4486270"/>
            <a:ext cx="2818503" cy="1071567"/>
          </a:xfrm>
          <a:prstGeom prst="line">
            <a:avLst/>
          </a:prstGeom>
          <a:noFill/>
          <a:ln w="38100">
            <a:solidFill>
              <a:srgbClr val="FF0000"/>
            </a:solidFill>
            <a:round/>
            <a:headEnd/>
            <a:tailEnd type="triangle" w="med" len="med"/>
          </a:ln>
          <a:effectLst/>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3" name="矩形 2"/>
          <p:cNvSpPr/>
          <p:nvPr/>
        </p:nvSpPr>
        <p:spPr>
          <a:xfrm>
            <a:off x="179512" y="1278890"/>
            <a:ext cx="5040559" cy="584775"/>
          </a:xfrm>
          <a:prstGeom prst="rect">
            <a:avLst/>
          </a:prstGeom>
        </p:spPr>
        <p:txBody>
          <a:bodyPr wrap="square">
            <a:spAutoFit/>
          </a:bodyPr>
          <a:lstStyle/>
          <a:p>
            <a:r>
              <a:rPr lang="zh-CN" altLang="en-US" sz="3200" b="1" dirty="0"/>
              <a:t>输入输出电平的逻辑采样</a:t>
            </a:r>
          </a:p>
        </p:txBody>
      </p:sp>
    </p:spTree>
    <p:extLst>
      <p:ext uri="{BB962C8B-B14F-4D97-AF65-F5344CB8AC3E}">
        <p14:creationId xmlns:p14="http://schemas.microsoft.com/office/powerpoint/2010/main" val="84990809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3" cstate="print"/>
          <a:stretch>
            <a:fillRect/>
          </a:stretch>
        </p:blipFill>
        <p:spPr bwMode="auto">
          <a:xfrm>
            <a:off x="0" y="1"/>
            <a:ext cx="9144000" cy="6857999"/>
          </a:xfrm>
          <a:prstGeom prst="rect">
            <a:avLst/>
          </a:prstGeom>
          <a:noFill/>
          <a:ln>
            <a:noFill/>
          </a:ln>
        </p:spPr>
      </p:pic>
      <p:sp>
        <p:nvSpPr>
          <p:cNvPr id="2" name="日期占位符 1"/>
          <p:cNvSpPr>
            <a:spLocks noGrp="1"/>
          </p:cNvSpPr>
          <p:nvPr>
            <p:ph type="dt" sz="half" idx="10"/>
          </p:nvPr>
        </p:nvSpPr>
        <p:spPr/>
        <p:txBody>
          <a:bodyPr/>
          <a:lstStyle/>
          <a:p>
            <a:pPr>
              <a:defRPr/>
            </a:pPr>
            <a:fld id="{E23C759B-1B91-43A6-86AC-023AFDC87ED6}" type="datetime1">
              <a:rPr lang="zh-CN" altLang="en-US" smtClean="0"/>
              <a:t>2018/3/26</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40</a:t>
            </a:fld>
            <a:endParaRPr lang="en-US" altLang="zh-CN"/>
          </a:p>
        </p:txBody>
      </p:sp>
    </p:spTree>
    <p:extLst>
      <p:ext uri="{BB962C8B-B14F-4D97-AF65-F5344CB8AC3E}">
        <p14:creationId xmlns:p14="http://schemas.microsoft.com/office/powerpoint/2010/main" val="1593396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CMOS</a:t>
            </a:r>
            <a:r>
              <a:rPr lang="zh-CN" altLang="en-US" dirty="0"/>
              <a:t>稳态电气特性</a:t>
            </a:r>
          </a:p>
        </p:txBody>
      </p:sp>
      <p:sp>
        <p:nvSpPr>
          <p:cNvPr id="3" name="内容占位符 2"/>
          <p:cNvSpPr>
            <a:spLocks noGrp="1"/>
          </p:cNvSpPr>
          <p:nvPr>
            <p:ph idx="1"/>
          </p:nvPr>
        </p:nvSpPr>
        <p:spPr>
          <a:xfrm>
            <a:off x="457199" y="1239839"/>
            <a:ext cx="4618857" cy="5197474"/>
          </a:xfrm>
        </p:spPr>
        <p:txBody>
          <a:bodyPr/>
          <a:lstStyle/>
          <a:p>
            <a:r>
              <a:rPr lang="zh-CN" altLang="en-US" sz="2800" dirty="0"/>
              <a:t>当输入和输出不变时的</a:t>
            </a:r>
            <a:r>
              <a:rPr lang="en-US" altLang="zh-CN" sz="2800" dirty="0"/>
              <a:t>CMOS</a:t>
            </a:r>
            <a:r>
              <a:rPr lang="zh-CN" altLang="en-US" sz="2800" dirty="0"/>
              <a:t>电路特性，亦称</a:t>
            </a:r>
            <a:r>
              <a:rPr lang="zh-CN" altLang="en-US" sz="2800" dirty="0">
                <a:solidFill>
                  <a:srgbClr val="FF0000"/>
                </a:solidFill>
              </a:rPr>
              <a:t>静态特性</a:t>
            </a:r>
            <a:r>
              <a:rPr lang="zh-CN" altLang="en-US" sz="2800" dirty="0"/>
              <a:t>。</a:t>
            </a:r>
            <a:endParaRPr lang="en-US" altLang="zh-CN" sz="2800" dirty="0"/>
          </a:p>
          <a:p>
            <a:r>
              <a:rPr lang="zh-CN" altLang="en-US" sz="2800" dirty="0"/>
              <a:t>逻辑电平和噪声容限</a:t>
            </a:r>
            <a:endParaRPr lang="en-US" altLang="zh-CN" sz="2800" dirty="0"/>
          </a:p>
          <a:p>
            <a:pPr lvl="1"/>
            <a:r>
              <a:rPr lang="en-US" altLang="zh-CN" sz="2400" dirty="0" err="1"/>
              <a:t>V</a:t>
            </a:r>
            <a:r>
              <a:rPr lang="en-US" altLang="zh-CN" sz="2400" baseline="-25000" dirty="0" err="1"/>
              <a:t>OHmin</a:t>
            </a:r>
            <a:r>
              <a:rPr lang="zh-CN" altLang="en-US" sz="2400" dirty="0"/>
              <a:t>：输出为高态时的最小输出电压。</a:t>
            </a:r>
            <a:endParaRPr lang="en-US" altLang="zh-CN" sz="2400" dirty="0"/>
          </a:p>
          <a:p>
            <a:pPr lvl="1"/>
            <a:r>
              <a:rPr lang="en-US" altLang="zh-CN" sz="2400" dirty="0" err="1"/>
              <a:t>V</a:t>
            </a:r>
            <a:r>
              <a:rPr lang="en-US" altLang="zh-CN" sz="2400" baseline="-25000" dirty="0" err="1"/>
              <a:t>OLmax</a:t>
            </a:r>
            <a:r>
              <a:rPr lang="zh-CN" altLang="en-US" sz="2400" dirty="0"/>
              <a:t>：输出为低态时的最大输出电压。</a:t>
            </a:r>
            <a:endParaRPr lang="en-US" altLang="zh-CN" sz="2400" dirty="0"/>
          </a:p>
          <a:p>
            <a:pPr lvl="1"/>
            <a:r>
              <a:rPr lang="en-US" altLang="zh-CN" sz="2400" dirty="0" err="1"/>
              <a:t>V</a:t>
            </a:r>
            <a:r>
              <a:rPr lang="en-US" altLang="zh-CN" sz="2400" baseline="-25000" dirty="0" err="1"/>
              <a:t>IHmin</a:t>
            </a:r>
            <a:r>
              <a:rPr lang="zh-CN" altLang="en-US" sz="2400" dirty="0"/>
              <a:t>：保证能被识别为高态的最小输入电压。</a:t>
            </a:r>
            <a:endParaRPr lang="en-US" altLang="zh-CN" sz="2400" dirty="0"/>
          </a:p>
          <a:p>
            <a:pPr lvl="1"/>
            <a:r>
              <a:rPr lang="en-US" altLang="zh-CN" sz="2400" dirty="0" err="1"/>
              <a:t>V</a:t>
            </a:r>
            <a:r>
              <a:rPr lang="en-US" altLang="zh-CN" sz="2400" baseline="-25000" dirty="0" err="1"/>
              <a:t>ILmax</a:t>
            </a:r>
            <a:r>
              <a:rPr lang="zh-CN" altLang="en-US" sz="2400" dirty="0"/>
              <a:t>：保证能被识别为低态的最大输入电压。</a:t>
            </a:r>
            <a:endParaRPr lang="en-US" altLang="zh-CN" sz="2400" dirty="0"/>
          </a:p>
          <a:p>
            <a:pPr lvl="1"/>
            <a:endParaRPr lang="zh-CN" altLang="en-US" sz="2400" dirty="0"/>
          </a:p>
        </p:txBody>
      </p:sp>
      <p:sp>
        <p:nvSpPr>
          <p:cNvPr id="4" name="日期占位符 3"/>
          <p:cNvSpPr>
            <a:spLocks noGrp="1"/>
          </p:cNvSpPr>
          <p:nvPr>
            <p:ph type="dt" sz="half" idx="10"/>
          </p:nvPr>
        </p:nvSpPr>
        <p:spPr/>
        <p:txBody>
          <a:bodyPr/>
          <a:lstStyle/>
          <a:p>
            <a:pPr>
              <a:defRPr/>
            </a:pPr>
            <a:fld id="{D1D2AB96-8130-4901-A135-3BF07178F644}"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41</a:t>
            </a:fld>
            <a:endParaRPr lang="en-US" altLang="zh-CN" dirty="0"/>
          </a:p>
        </p:txBody>
      </p:sp>
      <p:pic>
        <p:nvPicPr>
          <p:cNvPr id="49" name="Picture 1232" descr="graphjic_1-1"/>
          <p:cNvPicPr>
            <a:picLocks noChangeAspect="1" noChangeArrowheads="1"/>
          </p:cNvPicPr>
          <p:nvPr/>
        </p:nvPicPr>
        <p:blipFill rotWithShape="1">
          <a:blip r:embed="rId3" cstate="print">
            <a:lum bright="-42000" contrast="72000"/>
          </a:blip>
          <a:srcRect r="48704" b="16892"/>
          <a:stretch/>
        </p:blipFill>
        <p:spPr bwMode="auto">
          <a:xfrm>
            <a:off x="5076056" y="2749044"/>
            <a:ext cx="4104456" cy="3240305"/>
          </a:xfrm>
          <a:prstGeom prst="rect">
            <a:avLst/>
          </a:prstGeom>
          <a:noFill/>
        </p:spPr>
      </p:pic>
    </p:spTree>
    <p:extLst>
      <p:ext uri="{BB962C8B-B14F-4D97-AF65-F5344CB8AC3E}">
        <p14:creationId xmlns:p14="http://schemas.microsoft.com/office/powerpoint/2010/main" val="2905740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反相器的电压特性</a:t>
            </a:r>
          </a:p>
        </p:txBody>
      </p:sp>
      <p:sp>
        <p:nvSpPr>
          <p:cNvPr id="4" name="日期占位符 3"/>
          <p:cNvSpPr>
            <a:spLocks noGrp="1"/>
          </p:cNvSpPr>
          <p:nvPr>
            <p:ph type="dt" sz="half" idx="10"/>
          </p:nvPr>
        </p:nvSpPr>
        <p:spPr/>
        <p:txBody>
          <a:bodyPr/>
          <a:lstStyle/>
          <a:p>
            <a:pPr>
              <a:defRPr/>
            </a:pPr>
            <a:fld id="{BD45CC22-611B-4D92-9A89-894F4BCCB505}"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dirty="0"/>
              <a:t>第</a:t>
            </a:r>
            <a:r>
              <a:rPr lang="en-US" altLang="zh-CN" dirty="0"/>
              <a:t>3</a:t>
            </a:r>
            <a:r>
              <a:rPr lang="zh-CN" altLang="en-US" dirty="0"/>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42</a:t>
            </a:fld>
            <a:endParaRPr lang="en-US" altLang="zh-CN"/>
          </a:p>
        </p:txBody>
      </p:sp>
      <p:sp>
        <p:nvSpPr>
          <p:cNvPr id="7" name="Line 4"/>
          <p:cNvSpPr>
            <a:spLocks noChangeShapeType="1"/>
          </p:cNvSpPr>
          <p:nvPr/>
        </p:nvSpPr>
        <p:spPr bwMode="auto">
          <a:xfrm>
            <a:off x="795909" y="1986372"/>
            <a:ext cx="212725" cy="1588"/>
          </a:xfrm>
          <a:prstGeom prst="line">
            <a:avLst/>
          </a:prstGeom>
          <a:noFill/>
          <a:ln w="0">
            <a:solidFill>
              <a:srgbClr val="000000"/>
            </a:solidFill>
            <a:round/>
            <a:headEnd/>
            <a:tailEnd/>
          </a:ln>
        </p:spPr>
        <p:txBody>
          <a:bodyPr/>
          <a:lstStyle/>
          <a:p>
            <a:endParaRPr lang="zh-CN" altLang="en-US"/>
          </a:p>
        </p:txBody>
      </p:sp>
      <p:sp>
        <p:nvSpPr>
          <p:cNvPr id="8" name="Line 5"/>
          <p:cNvSpPr>
            <a:spLocks noChangeShapeType="1"/>
          </p:cNvSpPr>
          <p:nvPr/>
        </p:nvSpPr>
        <p:spPr bwMode="auto">
          <a:xfrm>
            <a:off x="4143946" y="5713822"/>
            <a:ext cx="1588" cy="42863"/>
          </a:xfrm>
          <a:prstGeom prst="line">
            <a:avLst/>
          </a:prstGeom>
          <a:noFill/>
          <a:ln w="0">
            <a:solidFill>
              <a:srgbClr val="000000"/>
            </a:solidFill>
            <a:round/>
            <a:headEnd/>
            <a:tailEnd/>
          </a:ln>
        </p:spPr>
        <p:txBody>
          <a:bodyPr/>
          <a:lstStyle/>
          <a:p>
            <a:endParaRPr lang="zh-CN" altLang="en-US"/>
          </a:p>
        </p:txBody>
      </p:sp>
      <p:sp>
        <p:nvSpPr>
          <p:cNvPr id="10" name="Line 7"/>
          <p:cNvSpPr>
            <a:spLocks noChangeShapeType="1"/>
          </p:cNvSpPr>
          <p:nvPr/>
        </p:nvSpPr>
        <p:spPr bwMode="auto">
          <a:xfrm>
            <a:off x="4143946" y="5015322"/>
            <a:ext cx="1588" cy="20638"/>
          </a:xfrm>
          <a:prstGeom prst="line">
            <a:avLst/>
          </a:prstGeom>
          <a:noFill/>
          <a:ln w="20638">
            <a:solidFill>
              <a:srgbClr val="7F7F7F"/>
            </a:solidFill>
            <a:round/>
            <a:headEnd/>
            <a:tailEnd/>
          </a:ln>
        </p:spPr>
        <p:txBody>
          <a:bodyPr/>
          <a:lstStyle/>
          <a:p>
            <a:endParaRPr lang="zh-CN" altLang="en-US"/>
          </a:p>
        </p:txBody>
      </p:sp>
      <p:sp>
        <p:nvSpPr>
          <p:cNvPr id="12" name="Line 9"/>
          <p:cNvSpPr>
            <a:spLocks noChangeShapeType="1"/>
          </p:cNvSpPr>
          <p:nvPr/>
        </p:nvSpPr>
        <p:spPr bwMode="auto">
          <a:xfrm>
            <a:off x="5012309" y="5713822"/>
            <a:ext cx="1587" cy="42863"/>
          </a:xfrm>
          <a:prstGeom prst="line">
            <a:avLst/>
          </a:prstGeom>
          <a:noFill/>
          <a:ln w="20638">
            <a:solidFill>
              <a:srgbClr val="7F7F7F"/>
            </a:solidFill>
            <a:round/>
            <a:headEnd/>
            <a:tailEnd/>
          </a:ln>
        </p:spPr>
        <p:txBody>
          <a:bodyPr/>
          <a:lstStyle/>
          <a:p>
            <a:endParaRPr lang="zh-CN" altLang="en-US"/>
          </a:p>
        </p:txBody>
      </p:sp>
      <p:sp>
        <p:nvSpPr>
          <p:cNvPr id="14" name="Line 11"/>
          <p:cNvSpPr>
            <a:spLocks noChangeShapeType="1"/>
          </p:cNvSpPr>
          <p:nvPr/>
        </p:nvSpPr>
        <p:spPr bwMode="auto">
          <a:xfrm>
            <a:off x="5012309" y="5015322"/>
            <a:ext cx="1587" cy="20638"/>
          </a:xfrm>
          <a:prstGeom prst="line">
            <a:avLst/>
          </a:prstGeom>
          <a:noFill/>
          <a:ln w="20638">
            <a:solidFill>
              <a:srgbClr val="7F7F7F"/>
            </a:solidFill>
            <a:round/>
            <a:headEnd/>
            <a:tailEnd/>
          </a:ln>
        </p:spPr>
        <p:txBody>
          <a:bodyPr/>
          <a:lstStyle/>
          <a:p>
            <a:endParaRPr lang="zh-CN" altLang="en-US"/>
          </a:p>
        </p:txBody>
      </p:sp>
      <p:sp>
        <p:nvSpPr>
          <p:cNvPr id="15" name="Line 12"/>
          <p:cNvSpPr>
            <a:spLocks noChangeShapeType="1"/>
          </p:cNvSpPr>
          <p:nvPr/>
        </p:nvSpPr>
        <p:spPr bwMode="auto">
          <a:xfrm>
            <a:off x="3339084" y="5713822"/>
            <a:ext cx="1587" cy="42863"/>
          </a:xfrm>
          <a:prstGeom prst="line">
            <a:avLst/>
          </a:prstGeom>
          <a:noFill/>
          <a:ln w="20638">
            <a:solidFill>
              <a:srgbClr val="7F7F7F"/>
            </a:solidFill>
            <a:round/>
            <a:headEnd/>
            <a:tailEnd/>
          </a:ln>
        </p:spPr>
        <p:txBody>
          <a:bodyPr/>
          <a:lstStyle/>
          <a:p>
            <a:endParaRPr lang="zh-CN" altLang="en-US"/>
          </a:p>
        </p:txBody>
      </p:sp>
      <p:sp>
        <p:nvSpPr>
          <p:cNvPr id="18" name="Line 15"/>
          <p:cNvSpPr>
            <a:spLocks noChangeShapeType="1"/>
          </p:cNvSpPr>
          <p:nvPr/>
        </p:nvSpPr>
        <p:spPr bwMode="auto">
          <a:xfrm>
            <a:off x="2534221" y="5713822"/>
            <a:ext cx="1588" cy="42863"/>
          </a:xfrm>
          <a:prstGeom prst="line">
            <a:avLst/>
          </a:prstGeom>
          <a:noFill/>
          <a:ln w="20638">
            <a:solidFill>
              <a:srgbClr val="7F7F7F"/>
            </a:solidFill>
            <a:round/>
            <a:headEnd/>
            <a:tailEnd/>
          </a:ln>
        </p:spPr>
        <p:txBody>
          <a:bodyPr/>
          <a:lstStyle/>
          <a:p>
            <a:endParaRPr lang="zh-CN" altLang="en-US"/>
          </a:p>
        </p:txBody>
      </p:sp>
      <p:sp>
        <p:nvSpPr>
          <p:cNvPr id="19" name="Line 16"/>
          <p:cNvSpPr>
            <a:spLocks noChangeShapeType="1"/>
          </p:cNvSpPr>
          <p:nvPr/>
        </p:nvSpPr>
        <p:spPr bwMode="auto">
          <a:xfrm>
            <a:off x="2372475" y="2195511"/>
            <a:ext cx="17618" cy="3473939"/>
          </a:xfrm>
          <a:prstGeom prst="line">
            <a:avLst/>
          </a:prstGeom>
          <a:noFill/>
          <a:ln w="38100">
            <a:solidFill>
              <a:srgbClr val="002060"/>
            </a:solidFill>
            <a:prstDash val="dashDot"/>
            <a:round/>
            <a:headEnd/>
            <a:tailEnd/>
          </a:ln>
        </p:spPr>
        <p:txBody>
          <a:bodyPr/>
          <a:lstStyle/>
          <a:p>
            <a:endParaRPr lang="zh-CN" altLang="en-US"/>
          </a:p>
        </p:txBody>
      </p:sp>
      <p:sp>
        <p:nvSpPr>
          <p:cNvPr id="21" name="Rectangle 18"/>
          <p:cNvSpPr>
            <a:spLocks noChangeArrowheads="1"/>
          </p:cNvSpPr>
          <p:nvPr/>
        </p:nvSpPr>
        <p:spPr bwMode="auto">
          <a:xfrm>
            <a:off x="324421" y="1481578"/>
            <a:ext cx="16351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Times-Roman" charset="0"/>
                <a:ea typeface="宋体" pitchFamily="2" charset="-122"/>
              </a:rPr>
              <a:t>V </a:t>
            </a:r>
            <a:endParaRPr lang="en-US" altLang="zh-CN" sz="2400">
              <a:ea typeface="宋体" pitchFamily="2" charset="-122"/>
            </a:endParaRPr>
          </a:p>
        </p:txBody>
      </p:sp>
      <p:sp>
        <p:nvSpPr>
          <p:cNvPr id="22" name="Freeform 19"/>
          <p:cNvSpPr>
            <a:spLocks/>
          </p:cNvSpPr>
          <p:nvPr/>
        </p:nvSpPr>
        <p:spPr bwMode="auto">
          <a:xfrm>
            <a:off x="5126430" y="5736047"/>
            <a:ext cx="42863" cy="41275"/>
          </a:xfrm>
          <a:custGeom>
            <a:avLst/>
            <a:gdLst/>
            <a:ahLst/>
            <a:cxnLst>
              <a:cxn ang="0">
                <a:pos x="25" y="0"/>
              </a:cxn>
              <a:cxn ang="0">
                <a:pos x="21" y="0"/>
              </a:cxn>
              <a:cxn ang="0">
                <a:pos x="17" y="1"/>
              </a:cxn>
              <a:cxn ang="0">
                <a:pos x="14" y="3"/>
              </a:cxn>
              <a:cxn ang="0">
                <a:pos x="10" y="5"/>
              </a:cxn>
              <a:cxn ang="0">
                <a:pos x="8" y="8"/>
              </a:cxn>
              <a:cxn ang="0">
                <a:pos x="5" y="11"/>
              </a:cxn>
              <a:cxn ang="0">
                <a:pos x="2" y="13"/>
              </a:cxn>
              <a:cxn ang="0">
                <a:pos x="1" y="17"/>
              </a:cxn>
              <a:cxn ang="0">
                <a:pos x="0" y="21"/>
              </a:cxn>
              <a:cxn ang="0">
                <a:pos x="0" y="25"/>
              </a:cxn>
              <a:cxn ang="0">
                <a:pos x="0" y="28"/>
              </a:cxn>
              <a:cxn ang="0">
                <a:pos x="0" y="32"/>
              </a:cxn>
              <a:cxn ang="0">
                <a:pos x="1" y="36"/>
              </a:cxn>
              <a:cxn ang="0">
                <a:pos x="2" y="39"/>
              </a:cxn>
              <a:cxn ang="0">
                <a:pos x="5" y="43"/>
              </a:cxn>
              <a:cxn ang="0">
                <a:pos x="8" y="45"/>
              </a:cxn>
              <a:cxn ang="0">
                <a:pos x="10" y="48"/>
              </a:cxn>
              <a:cxn ang="0">
                <a:pos x="14" y="49"/>
              </a:cxn>
              <a:cxn ang="0">
                <a:pos x="17" y="52"/>
              </a:cxn>
              <a:cxn ang="0">
                <a:pos x="21" y="52"/>
              </a:cxn>
              <a:cxn ang="0">
                <a:pos x="25" y="53"/>
              </a:cxn>
              <a:cxn ang="0">
                <a:pos x="28" y="53"/>
              </a:cxn>
              <a:cxn ang="0">
                <a:pos x="32" y="52"/>
              </a:cxn>
              <a:cxn ang="0">
                <a:pos x="36" y="52"/>
              </a:cxn>
              <a:cxn ang="0">
                <a:pos x="40" y="49"/>
              </a:cxn>
              <a:cxn ang="0">
                <a:pos x="43" y="48"/>
              </a:cxn>
              <a:cxn ang="0">
                <a:pos x="45" y="45"/>
              </a:cxn>
              <a:cxn ang="0">
                <a:pos x="48" y="43"/>
              </a:cxn>
              <a:cxn ang="0">
                <a:pos x="51" y="39"/>
              </a:cxn>
              <a:cxn ang="0">
                <a:pos x="52" y="36"/>
              </a:cxn>
              <a:cxn ang="0">
                <a:pos x="53" y="32"/>
              </a:cxn>
              <a:cxn ang="0">
                <a:pos x="53" y="28"/>
              </a:cxn>
              <a:cxn ang="0">
                <a:pos x="53" y="25"/>
              </a:cxn>
              <a:cxn ang="0">
                <a:pos x="53" y="21"/>
              </a:cxn>
              <a:cxn ang="0">
                <a:pos x="52" y="17"/>
              </a:cxn>
              <a:cxn ang="0">
                <a:pos x="51" y="13"/>
              </a:cxn>
              <a:cxn ang="0">
                <a:pos x="48" y="11"/>
              </a:cxn>
              <a:cxn ang="0">
                <a:pos x="45" y="8"/>
              </a:cxn>
              <a:cxn ang="0">
                <a:pos x="43" y="5"/>
              </a:cxn>
              <a:cxn ang="0">
                <a:pos x="40" y="3"/>
              </a:cxn>
              <a:cxn ang="0">
                <a:pos x="36" y="1"/>
              </a:cxn>
              <a:cxn ang="0">
                <a:pos x="32" y="0"/>
              </a:cxn>
              <a:cxn ang="0">
                <a:pos x="28" y="0"/>
              </a:cxn>
              <a:cxn ang="0">
                <a:pos x="26" y="27"/>
              </a:cxn>
            </a:cxnLst>
            <a:rect l="0" t="0" r="r" b="b"/>
            <a:pathLst>
              <a:path w="53" h="53">
                <a:moveTo>
                  <a:pt x="26" y="27"/>
                </a:moveTo>
                <a:lnTo>
                  <a:pt x="26" y="0"/>
                </a:lnTo>
                <a:lnTo>
                  <a:pt x="25" y="0"/>
                </a:lnTo>
                <a:lnTo>
                  <a:pt x="24" y="0"/>
                </a:lnTo>
                <a:lnTo>
                  <a:pt x="22" y="0"/>
                </a:lnTo>
                <a:lnTo>
                  <a:pt x="21" y="0"/>
                </a:lnTo>
                <a:lnTo>
                  <a:pt x="20" y="0"/>
                </a:lnTo>
                <a:lnTo>
                  <a:pt x="18" y="1"/>
                </a:lnTo>
                <a:lnTo>
                  <a:pt x="17" y="1"/>
                </a:lnTo>
                <a:lnTo>
                  <a:pt x="16" y="1"/>
                </a:lnTo>
                <a:lnTo>
                  <a:pt x="14" y="3"/>
                </a:lnTo>
                <a:lnTo>
                  <a:pt x="14" y="3"/>
                </a:lnTo>
                <a:lnTo>
                  <a:pt x="13" y="4"/>
                </a:lnTo>
                <a:lnTo>
                  <a:pt x="12" y="4"/>
                </a:lnTo>
                <a:lnTo>
                  <a:pt x="10" y="5"/>
                </a:lnTo>
                <a:lnTo>
                  <a:pt x="9" y="5"/>
                </a:lnTo>
                <a:lnTo>
                  <a:pt x="9" y="7"/>
                </a:lnTo>
                <a:lnTo>
                  <a:pt x="8" y="8"/>
                </a:lnTo>
                <a:lnTo>
                  <a:pt x="6" y="8"/>
                </a:lnTo>
                <a:lnTo>
                  <a:pt x="6" y="9"/>
                </a:lnTo>
                <a:lnTo>
                  <a:pt x="5" y="11"/>
                </a:lnTo>
                <a:lnTo>
                  <a:pt x="4" y="12"/>
                </a:lnTo>
                <a:lnTo>
                  <a:pt x="4" y="12"/>
                </a:lnTo>
                <a:lnTo>
                  <a:pt x="2" y="13"/>
                </a:lnTo>
                <a:lnTo>
                  <a:pt x="2" y="15"/>
                </a:lnTo>
                <a:lnTo>
                  <a:pt x="2" y="16"/>
                </a:lnTo>
                <a:lnTo>
                  <a:pt x="1" y="17"/>
                </a:lnTo>
                <a:lnTo>
                  <a:pt x="1" y="19"/>
                </a:lnTo>
                <a:lnTo>
                  <a:pt x="1" y="20"/>
                </a:lnTo>
                <a:lnTo>
                  <a:pt x="0" y="21"/>
                </a:lnTo>
                <a:lnTo>
                  <a:pt x="0" y="23"/>
                </a:lnTo>
                <a:lnTo>
                  <a:pt x="0" y="24"/>
                </a:lnTo>
                <a:lnTo>
                  <a:pt x="0" y="25"/>
                </a:lnTo>
                <a:lnTo>
                  <a:pt x="0" y="27"/>
                </a:lnTo>
                <a:lnTo>
                  <a:pt x="0" y="27"/>
                </a:lnTo>
                <a:lnTo>
                  <a:pt x="0" y="28"/>
                </a:lnTo>
                <a:lnTo>
                  <a:pt x="0" y="29"/>
                </a:lnTo>
                <a:lnTo>
                  <a:pt x="0" y="31"/>
                </a:lnTo>
                <a:lnTo>
                  <a:pt x="0" y="32"/>
                </a:lnTo>
                <a:lnTo>
                  <a:pt x="1" y="33"/>
                </a:lnTo>
                <a:lnTo>
                  <a:pt x="1" y="35"/>
                </a:lnTo>
                <a:lnTo>
                  <a:pt x="1" y="36"/>
                </a:lnTo>
                <a:lnTo>
                  <a:pt x="2" y="37"/>
                </a:lnTo>
                <a:lnTo>
                  <a:pt x="2" y="39"/>
                </a:lnTo>
                <a:lnTo>
                  <a:pt x="2" y="39"/>
                </a:lnTo>
                <a:lnTo>
                  <a:pt x="4" y="40"/>
                </a:lnTo>
                <a:lnTo>
                  <a:pt x="4" y="41"/>
                </a:lnTo>
                <a:lnTo>
                  <a:pt x="5" y="43"/>
                </a:lnTo>
                <a:lnTo>
                  <a:pt x="6" y="44"/>
                </a:lnTo>
                <a:lnTo>
                  <a:pt x="6" y="44"/>
                </a:lnTo>
                <a:lnTo>
                  <a:pt x="8" y="45"/>
                </a:lnTo>
                <a:lnTo>
                  <a:pt x="9" y="47"/>
                </a:lnTo>
                <a:lnTo>
                  <a:pt x="9" y="47"/>
                </a:lnTo>
                <a:lnTo>
                  <a:pt x="10" y="48"/>
                </a:lnTo>
                <a:lnTo>
                  <a:pt x="12" y="48"/>
                </a:lnTo>
                <a:lnTo>
                  <a:pt x="13" y="49"/>
                </a:lnTo>
                <a:lnTo>
                  <a:pt x="14" y="49"/>
                </a:lnTo>
                <a:lnTo>
                  <a:pt x="14" y="51"/>
                </a:lnTo>
                <a:lnTo>
                  <a:pt x="16" y="51"/>
                </a:lnTo>
                <a:lnTo>
                  <a:pt x="17" y="52"/>
                </a:lnTo>
                <a:lnTo>
                  <a:pt x="18" y="52"/>
                </a:lnTo>
                <a:lnTo>
                  <a:pt x="20" y="52"/>
                </a:lnTo>
                <a:lnTo>
                  <a:pt x="21" y="52"/>
                </a:lnTo>
                <a:lnTo>
                  <a:pt x="22" y="53"/>
                </a:lnTo>
                <a:lnTo>
                  <a:pt x="24" y="53"/>
                </a:lnTo>
                <a:lnTo>
                  <a:pt x="25" y="53"/>
                </a:lnTo>
                <a:lnTo>
                  <a:pt x="26" y="53"/>
                </a:lnTo>
                <a:lnTo>
                  <a:pt x="26" y="53"/>
                </a:lnTo>
                <a:lnTo>
                  <a:pt x="28" y="53"/>
                </a:lnTo>
                <a:lnTo>
                  <a:pt x="29" y="53"/>
                </a:lnTo>
                <a:lnTo>
                  <a:pt x="30" y="53"/>
                </a:lnTo>
                <a:lnTo>
                  <a:pt x="32" y="52"/>
                </a:lnTo>
                <a:lnTo>
                  <a:pt x="33" y="52"/>
                </a:lnTo>
                <a:lnTo>
                  <a:pt x="34" y="52"/>
                </a:lnTo>
                <a:lnTo>
                  <a:pt x="36" y="52"/>
                </a:lnTo>
                <a:lnTo>
                  <a:pt x="37" y="51"/>
                </a:lnTo>
                <a:lnTo>
                  <a:pt x="39" y="51"/>
                </a:lnTo>
                <a:lnTo>
                  <a:pt x="40" y="49"/>
                </a:lnTo>
                <a:lnTo>
                  <a:pt x="40" y="49"/>
                </a:lnTo>
                <a:lnTo>
                  <a:pt x="41" y="48"/>
                </a:lnTo>
                <a:lnTo>
                  <a:pt x="43" y="48"/>
                </a:lnTo>
                <a:lnTo>
                  <a:pt x="44" y="47"/>
                </a:lnTo>
                <a:lnTo>
                  <a:pt x="45" y="47"/>
                </a:lnTo>
                <a:lnTo>
                  <a:pt x="45" y="45"/>
                </a:lnTo>
                <a:lnTo>
                  <a:pt x="47" y="44"/>
                </a:lnTo>
                <a:lnTo>
                  <a:pt x="48" y="44"/>
                </a:lnTo>
                <a:lnTo>
                  <a:pt x="48" y="43"/>
                </a:lnTo>
                <a:lnTo>
                  <a:pt x="49" y="41"/>
                </a:lnTo>
                <a:lnTo>
                  <a:pt x="49" y="40"/>
                </a:lnTo>
                <a:lnTo>
                  <a:pt x="51" y="39"/>
                </a:lnTo>
                <a:lnTo>
                  <a:pt x="51" y="39"/>
                </a:lnTo>
                <a:lnTo>
                  <a:pt x="52" y="37"/>
                </a:lnTo>
                <a:lnTo>
                  <a:pt x="52" y="36"/>
                </a:lnTo>
                <a:lnTo>
                  <a:pt x="52" y="35"/>
                </a:lnTo>
                <a:lnTo>
                  <a:pt x="52" y="33"/>
                </a:lnTo>
                <a:lnTo>
                  <a:pt x="53" y="32"/>
                </a:lnTo>
                <a:lnTo>
                  <a:pt x="53" y="31"/>
                </a:lnTo>
                <a:lnTo>
                  <a:pt x="53" y="29"/>
                </a:lnTo>
                <a:lnTo>
                  <a:pt x="53" y="28"/>
                </a:lnTo>
                <a:lnTo>
                  <a:pt x="53" y="27"/>
                </a:lnTo>
                <a:lnTo>
                  <a:pt x="53" y="27"/>
                </a:lnTo>
                <a:lnTo>
                  <a:pt x="53" y="25"/>
                </a:lnTo>
                <a:lnTo>
                  <a:pt x="53" y="24"/>
                </a:lnTo>
                <a:lnTo>
                  <a:pt x="53" y="23"/>
                </a:lnTo>
                <a:lnTo>
                  <a:pt x="53" y="21"/>
                </a:lnTo>
                <a:lnTo>
                  <a:pt x="52" y="20"/>
                </a:lnTo>
                <a:lnTo>
                  <a:pt x="52" y="19"/>
                </a:lnTo>
                <a:lnTo>
                  <a:pt x="52" y="17"/>
                </a:lnTo>
                <a:lnTo>
                  <a:pt x="52" y="16"/>
                </a:lnTo>
                <a:lnTo>
                  <a:pt x="51" y="15"/>
                </a:lnTo>
                <a:lnTo>
                  <a:pt x="51" y="13"/>
                </a:lnTo>
                <a:lnTo>
                  <a:pt x="49" y="12"/>
                </a:lnTo>
                <a:lnTo>
                  <a:pt x="49" y="12"/>
                </a:lnTo>
                <a:lnTo>
                  <a:pt x="48" y="11"/>
                </a:lnTo>
                <a:lnTo>
                  <a:pt x="48" y="9"/>
                </a:lnTo>
                <a:lnTo>
                  <a:pt x="47" y="8"/>
                </a:lnTo>
                <a:lnTo>
                  <a:pt x="45" y="8"/>
                </a:lnTo>
                <a:lnTo>
                  <a:pt x="45" y="7"/>
                </a:lnTo>
                <a:lnTo>
                  <a:pt x="44" y="5"/>
                </a:lnTo>
                <a:lnTo>
                  <a:pt x="43" y="5"/>
                </a:lnTo>
                <a:lnTo>
                  <a:pt x="41" y="4"/>
                </a:lnTo>
                <a:lnTo>
                  <a:pt x="40" y="4"/>
                </a:lnTo>
                <a:lnTo>
                  <a:pt x="40" y="3"/>
                </a:lnTo>
                <a:lnTo>
                  <a:pt x="39" y="3"/>
                </a:lnTo>
                <a:lnTo>
                  <a:pt x="37" y="1"/>
                </a:lnTo>
                <a:lnTo>
                  <a:pt x="36" y="1"/>
                </a:lnTo>
                <a:lnTo>
                  <a:pt x="34" y="1"/>
                </a:lnTo>
                <a:lnTo>
                  <a:pt x="33" y="0"/>
                </a:lnTo>
                <a:lnTo>
                  <a:pt x="32" y="0"/>
                </a:lnTo>
                <a:lnTo>
                  <a:pt x="30" y="0"/>
                </a:lnTo>
                <a:lnTo>
                  <a:pt x="29" y="0"/>
                </a:lnTo>
                <a:lnTo>
                  <a:pt x="28" y="0"/>
                </a:lnTo>
                <a:lnTo>
                  <a:pt x="26" y="0"/>
                </a:lnTo>
                <a:lnTo>
                  <a:pt x="26" y="0"/>
                </a:lnTo>
                <a:lnTo>
                  <a:pt x="26" y="27"/>
                </a:lnTo>
                <a:close/>
              </a:path>
            </a:pathLst>
          </a:custGeom>
          <a:solidFill>
            <a:srgbClr val="000000"/>
          </a:solidFill>
          <a:ln w="9525">
            <a:noFill/>
            <a:round/>
            <a:headEnd/>
            <a:tailEnd/>
          </a:ln>
        </p:spPr>
        <p:txBody>
          <a:bodyPr/>
          <a:lstStyle/>
          <a:p>
            <a:endParaRPr lang="zh-CN" altLang="en-US"/>
          </a:p>
        </p:txBody>
      </p:sp>
      <p:sp>
        <p:nvSpPr>
          <p:cNvPr id="23" name="Freeform 20"/>
          <p:cNvSpPr>
            <a:spLocks/>
          </p:cNvSpPr>
          <p:nvPr/>
        </p:nvSpPr>
        <p:spPr bwMode="auto">
          <a:xfrm>
            <a:off x="5384974" y="5770064"/>
            <a:ext cx="127000" cy="63500"/>
          </a:xfrm>
          <a:custGeom>
            <a:avLst/>
            <a:gdLst/>
            <a:ahLst/>
            <a:cxnLst>
              <a:cxn ang="0">
                <a:pos x="0" y="80"/>
              </a:cxn>
              <a:cxn ang="0">
                <a:pos x="160" y="54"/>
              </a:cxn>
              <a:cxn ang="0">
                <a:pos x="0" y="0"/>
              </a:cxn>
              <a:cxn ang="0">
                <a:pos x="0" y="54"/>
              </a:cxn>
              <a:cxn ang="0">
                <a:pos x="0" y="80"/>
              </a:cxn>
            </a:cxnLst>
            <a:rect l="0" t="0" r="r" b="b"/>
            <a:pathLst>
              <a:path w="160" h="80">
                <a:moveTo>
                  <a:pt x="0" y="80"/>
                </a:moveTo>
                <a:lnTo>
                  <a:pt x="160" y="54"/>
                </a:lnTo>
                <a:lnTo>
                  <a:pt x="0" y="0"/>
                </a:lnTo>
                <a:lnTo>
                  <a:pt x="0" y="54"/>
                </a:lnTo>
                <a:lnTo>
                  <a:pt x="0" y="80"/>
                </a:lnTo>
                <a:close/>
              </a:path>
            </a:pathLst>
          </a:custGeom>
          <a:solidFill>
            <a:srgbClr val="000000"/>
          </a:solidFill>
          <a:ln w="20638">
            <a:solidFill>
              <a:srgbClr val="000000"/>
            </a:solidFill>
            <a:prstDash val="solid"/>
            <a:round/>
            <a:headEnd/>
            <a:tailEnd/>
          </a:ln>
        </p:spPr>
        <p:txBody>
          <a:bodyPr/>
          <a:lstStyle/>
          <a:p>
            <a:endParaRPr lang="zh-CN" altLang="en-US"/>
          </a:p>
        </p:txBody>
      </p:sp>
      <p:sp>
        <p:nvSpPr>
          <p:cNvPr id="24" name="Line 21"/>
          <p:cNvSpPr>
            <a:spLocks noChangeShapeType="1"/>
          </p:cNvSpPr>
          <p:nvPr/>
        </p:nvSpPr>
        <p:spPr bwMode="auto">
          <a:xfrm flipH="1" flipV="1">
            <a:off x="902271" y="5758272"/>
            <a:ext cx="4482703" cy="37681"/>
          </a:xfrm>
          <a:prstGeom prst="line">
            <a:avLst/>
          </a:prstGeom>
          <a:noFill/>
          <a:ln w="20638">
            <a:solidFill>
              <a:srgbClr val="000000"/>
            </a:solidFill>
            <a:round/>
            <a:headEnd/>
            <a:tailEnd/>
          </a:ln>
        </p:spPr>
        <p:txBody>
          <a:bodyPr/>
          <a:lstStyle/>
          <a:p>
            <a:endParaRPr lang="zh-CN" altLang="en-US"/>
          </a:p>
        </p:txBody>
      </p:sp>
      <p:sp>
        <p:nvSpPr>
          <p:cNvPr id="25" name="Rectangle 22"/>
          <p:cNvSpPr>
            <a:spLocks noChangeArrowheads="1"/>
          </p:cNvSpPr>
          <p:nvPr/>
        </p:nvSpPr>
        <p:spPr bwMode="auto">
          <a:xfrm>
            <a:off x="440309" y="1530754"/>
            <a:ext cx="325410" cy="184666"/>
          </a:xfrm>
          <a:prstGeom prst="rect">
            <a:avLst/>
          </a:prstGeom>
          <a:noFill/>
          <a:ln w="9525">
            <a:noFill/>
            <a:miter lim="800000"/>
            <a:headEnd/>
            <a:tailEnd/>
          </a:ln>
        </p:spPr>
        <p:txBody>
          <a:bodyPr wrap="none" lIns="0" tIns="0" rIns="0" bIns="0">
            <a:spAutoFit/>
          </a:bodyPr>
          <a:lstStyle/>
          <a:p>
            <a:r>
              <a:rPr lang="en-US" altLang="zh-CN" sz="1200" i="1" dirty="0">
                <a:solidFill>
                  <a:srgbClr val="000000"/>
                </a:solidFill>
                <a:latin typeface="Times-Roman" charset="0"/>
                <a:ea typeface="宋体" pitchFamily="2" charset="-122"/>
              </a:rPr>
              <a:t>OUT</a:t>
            </a:r>
            <a:endParaRPr lang="en-US" altLang="zh-CN" sz="2400" dirty="0">
              <a:ea typeface="宋体" pitchFamily="2" charset="-122"/>
            </a:endParaRPr>
          </a:p>
        </p:txBody>
      </p:sp>
      <p:sp>
        <p:nvSpPr>
          <p:cNvPr id="26" name="Rectangle 23"/>
          <p:cNvSpPr>
            <a:spLocks noChangeArrowheads="1"/>
          </p:cNvSpPr>
          <p:nvPr/>
        </p:nvSpPr>
        <p:spPr bwMode="auto">
          <a:xfrm>
            <a:off x="5364088" y="5929725"/>
            <a:ext cx="16351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Times-Roman" charset="0"/>
                <a:ea typeface="宋体" pitchFamily="2" charset="-122"/>
              </a:rPr>
              <a:t>V </a:t>
            </a:r>
            <a:endParaRPr lang="en-US" altLang="zh-CN" sz="2400">
              <a:ea typeface="宋体" pitchFamily="2" charset="-122"/>
            </a:endParaRPr>
          </a:p>
        </p:txBody>
      </p:sp>
      <p:sp>
        <p:nvSpPr>
          <p:cNvPr id="27" name="Rectangle 24"/>
          <p:cNvSpPr>
            <a:spLocks noChangeArrowheads="1"/>
          </p:cNvSpPr>
          <p:nvPr/>
        </p:nvSpPr>
        <p:spPr bwMode="auto">
          <a:xfrm>
            <a:off x="5479975" y="6009100"/>
            <a:ext cx="197170" cy="184666"/>
          </a:xfrm>
          <a:prstGeom prst="rect">
            <a:avLst/>
          </a:prstGeom>
          <a:noFill/>
          <a:ln w="9525">
            <a:noFill/>
            <a:miter lim="800000"/>
            <a:headEnd/>
            <a:tailEnd/>
          </a:ln>
        </p:spPr>
        <p:txBody>
          <a:bodyPr wrap="none" lIns="0" tIns="0" rIns="0" bIns="0">
            <a:spAutoFit/>
          </a:bodyPr>
          <a:lstStyle/>
          <a:p>
            <a:r>
              <a:rPr lang="en-US" altLang="zh-CN" sz="1200" i="1" dirty="0">
                <a:solidFill>
                  <a:srgbClr val="000000"/>
                </a:solidFill>
                <a:latin typeface="Times-Roman" charset="0"/>
                <a:ea typeface="宋体" pitchFamily="2" charset="-122"/>
              </a:rPr>
              <a:t>IN </a:t>
            </a:r>
            <a:endParaRPr lang="en-US" altLang="zh-CN" sz="2400" dirty="0">
              <a:ea typeface="宋体" pitchFamily="2" charset="-122"/>
            </a:endParaRPr>
          </a:p>
        </p:txBody>
      </p:sp>
      <p:sp>
        <p:nvSpPr>
          <p:cNvPr id="30" name="Rectangle 27"/>
          <p:cNvSpPr>
            <a:spLocks noChangeArrowheads="1"/>
          </p:cNvSpPr>
          <p:nvPr/>
        </p:nvSpPr>
        <p:spPr bwMode="auto">
          <a:xfrm>
            <a:off x="586343" y="5802748"/>
            <a:ext cx="142875" cy="228600"/>
          </a:xfrm>
          <a:prstGeom prst="rect">
            <a:avLst/>
          </a:prstGeom>
          <a:noFill/>
          <a:ln w="9525">
            <a:noFill/>
            <a:miter lim="800000"/>
            <a:headEnd/>
            <a:tailEnd/>
          </a:ln>
        </p:spPr>
        <p:txBody>
          <a:bodyPr wrap="none" lIns="0" tIns="0" rIns="0" bIns="0">
            <a:spAutoFit/>
          </a:bodyPr>
          <a:lstStyle/>
          <a:p>
            <a:r>
              <a:rPr lang="en-US" altLang="zh-CN" sz="1500">
                <a:solidFill>
                  <a:srgbClr val="000000"/>
                </a:solidFill>
                <a:latin typeface="Times-Roman" charset="0"/>
                <a:ea typeface="宋体" pitchFamily="2" charset="-122"/>
              </a:rPr>
              <a:t>0 </a:t>
            </a:r>
            <a:endParaRPr lang="en-US" altLang="zh-CN" sz="2400">
              <a:ea typeface="宋体" pitchFamily="2" charset="-122"/>
            </a:endParaRPr>
          </a:p>
        </p:txBody>
      </p:sp>
      <p:sp>
        <p:nvSpPr>
          <p:cNvPr id="31" name="Rectangle 28"/>
          <p:cNvSpPr>
            <a:spLocks noChangeArrowheads="1"/>
          </p:cNvSpPr>
          <p:nvPr/>
        </p:nvSpPr>
        <p:spPr bwMode="auto">
          <a:xfrm>
            <a:off x="740330" y="5802748"/>
            <a:ext cx="185738" cy="228600"/>
          </a:xfrm>
          <a:prstGeom prst="rect">
            <a:avLst/>
          </a:prstGeom>
          <a:noFill/>
          <a:ln w="9525">
            <a:noFill/>
            <a:miter lim="800000"/>
            <a:headEnd/>
            <a:tailEnd/>
          </a:ln>
        </p:spPr>
        <p:txBody>
          <a:bodyPr wrap="none" lIns="0" tIns="0" rIns="0" bIns="0">
            <a:spAutoFit/>
          </a:bodyPr>
          <a:lstStyle/>
          <a:p>
            <a:r>
              <a:rPr lang="en-US" altLang="zh-CN" sz="1500" dirty="0">
                <a:solidFill>
                  <a:srgbClr val="000000"/>
                </a:solidFill>
                <a:latin typeface="Times-Roman" charset="0"/>
                <a:ea typeface="宋体" pitchFamily="2" charset="-122"/>
              </a:rPr>
              <a:t>V </a:t>
            </a:r>
            <a:endParaRPr lang="en-US" altLang="zh-CN" sz="2400" dirty="0">
              <a:ea typeface="宋体" pitchFamily="2" charset="-122"/>
            </a:endParaRPr>
          </a:p>
        </p:txBody>
      </p:sp>
      <p:sp>
        <p:nvSpPr>
          <p:cNvPr id="35" name="Rectangle 32"/>
          <p:cNvSpPr>
            <a:spLocks noChangeArrowheads="1"/>
          </p:cNvSpPr>
          <p:nvPr/>
        </p:nvSpPr>
        <p:spPr bwMode="auto">
          <a:xfrm>
            <a:off x="433945" y="1816506"/>
            <a:ext cx="163512" cy="228600"/>
          </a:xfrm>
          <a:prstGeom prst="rect">
            <a:avLst/>
          </a:prstGeom>
          <a:noFill/>
          <a:ln w="9525">
            <a:noFill/>
            <a:miter lim="800000"/>
            <a:headEnd/>
            <a:tailEnd/>
          </a:ln>
        </p:spPr>
        <p:txBody>
          <a:bodyPr wrap="none" lIns="0" tIns="0" rIns="0" bIns="0">
            <a:spAutoFit/>
          </a:bodyPr>
          <a:lstStyle/>
          <a:p>
            <a:r>
              <a:rPr lang="en-US" altLang="zh-CN" sz="1500" i="1" dirty="0">
                <a:solidFill>
                  <a:srgbClr val="000000"/>
                </a:solidFill>
                <a:latin typeface="Times-Roman" charset="0"/>
                <a:ea typeface="宋体" pitchFamily="2" charset="-122"/>
              </a:rPr>
              <a:t>V </a:t>
            </a:r>
            <a:endParaRPr lang="en-US" altLang="zh-CN" sz="2400" dirty="0">
              <a:ea typeface="宋体" pitchFamily="2" charset="-122"/>
            </a:endParaRPr>
          </a:p>
        </p:txBody>
      </p:sp>
      <p:sp>
        <p:nvSpPr>
          <p:cNvPr id="36" name="Rectangle 33"/>
          <p:cNvSpPr>
            <a:spLocks noChangeArrowheads="1"/>
          </p:cNvSpPr>
          <p:nvPr/>
        </p:nvSpPr>
        <p:spPr bwMode="auto">
          <a:xfrm>
            <a:off x="526019" y="1917592"/>
            <a:ext cx="221214" cy="184666"/>
          </a:xfrm>
          <a:prstGeom prst="rect">
            <a:avLst/>
          </a:prstGeom>
          <a:noFill/>
          <a:ln w="9525">
            <a:noFill/>
            <a:miter lim="800000"/>
            <a:headEnd/>
            <a:tailEnd/>
          </a:ln>
        </p:spPr>
        <p:txBody>
          <a:bodyPr wrap="none" lIns="0" tIns="0" rIns="0" bIns="0">
            <a:spAutoFit/>
          </a:bodyPr>
          <a:lstStyle/>
          <a:p>
            <a:r>
              <a:rPr lang="en-US" altLang="zh-CN" sz="1200" i="1" dirty="0">
                <a:solidFill>
                  <a:srgbClr val="000000"/>
                </a:solidFill>
                <a:latin typeface="Times-Roman" charset="0"/>
              </a:rPr>
              <a:t>CC</a:t>
            </a:r>
            <a:endParaRPr lang="en-US" altLang="zh-CN" sz="2400" dirty="0">
              <a:ea typeface="宋体" pitchFamily="2" charset="-122"/>
            </a:endParaRPr>
          </a:p>
        </p:txBody>
      </p:sp>
      <p:sp>
        <p:nvSpPr>
          <p:cNvPr id="37" name="Line 34"/>
          <p:cNvSpPr>
            <a:spLocks noChangeShapeType="1"/>
          </p:cNvSpPr>
          <p:nvPr/>
        </p:nvSpPr>
        <p:spPr bwMode="auto">
          <a:xfrm>
            <a:off x="1727771" y="5713822"/>
            <a:ext cx="1588" cy="42863"/>
          </a:xfrm>
          <a:prstGeom prst="line">
            <a:avLst/>
          </a:prstGeom>
          <a:noFill/>
          <a:ln w="20638">
            <a:solidFill>
              <a:srgbClr val="7F7F7F"/>
            </a:solidFill>
            <a:round/>
            <a:headEnd/>
            <a:tailEnd/>
          </a:ln>
        </p:spPr>
        <p:txBody>
          <a:bodyPr/>
          <a:lstStyle/>
          <a:p>
            <a:endParaRPr lang="zh-CN" altLang="en-US"/>
          </a:p>
        </p:txBody>
      </p:sp>
      <p:sp>
        <p:nvSpPr>
          <p:cNvPr id="38" name="Line 35"/>
          <p:cNvSpPr>
            <a:spLocks noChangeShapeType="1"/>
          </p:cNvSpPr>
          <p:nvPr/>
        </p:nvSpPr>
        <p:spPr bwMode="auto">
          <a:xfrm>
            <a:off x="1727771" y="2027647"/>
            <a:ext cx="1588" cy="3686175"/>
          </a:xfrm>
          <a:prstGeom prst="line">
            <a:avLst/>
          </a:prstGeom>
          <a:noFill/>
          <a:ln w="20638">
            <a:solidFill>
              <a:srgbClr val="7F7F7F"/>
            </a:solidFill>
            <a:prstDash val="sysDash"/>
            <a:round/>
            <a:headEnd/>
            <a:tailEnd/>
          </a:ln>
        </p:spPr>
        <p:txBody>
          <a:bodyPr/>
          <a:lstStyle/>
          <a:p>
            <a:endParaRPr lang="zh-CN" altLang="en-US"/>
          </a:p>
        </p:txBody>
      </p:sp>
      <p:sp>
        <p:nvSpPr>
          <p:cNvPr id="39" name="Line 36"/>
          <p:cNvSpPr>
            <a:spLocks noChangeShapeType="1"/>
          </p:cNvSpPr>
          <p:nvPr/>
        </p:nvSpPr>
        <p:spPr bwMode="auto">
          <a:xfrm>
            <a:off x="1727771" y="2007010"/>
            <a:ext cx="1588" cy="20637"/>
          </a:xfrm>
          <a:prstGeom prst="line">
            <a:avLst/>
          </a:prstGeom>
          <a:noFill/>
          <a:ln w="20638">
            <a:solidFill>
              <a:srgbClr val="7F7F7F"/>
            </a:solidFill>
            <a:round/>
            <a:headEnd/>
            <a:tailEnd/>
          </a:ln>
        </p:spPr>
        <p:txBody>
          <a:bodyPr/>
          <a:lstStyle/>
          <a:p>
            <a:endParaRPr lang="zh-CN" altLang="en-US"/>
          </a:p>
        </p:txBody>
      </p:sp>
      <p:sp>
        <p:nvSpPr>
          <p:cNvPr id="40" name="Freeform 37"/>
          <p:cNvSpPr>
            <a:spLocks/>
          </p:cNvSpPr>
          <p:nvPr/>
        </p:nvSpPr>
        <p:spPr bwMode="auto">
          <a:xfrm>
            <a:off x="894334" y="1989547"/>
            <a:ext cx="4116387" cy="3762375"/>
          </a:xfrm>
          <a:custGeom>
            <a:avLst/>
            <a:gdLst/>
            <a:ahLst/>
            <a:cxnLst>
              <a:cxn ang="0">
                <a:pos x="65" y="0"/>
              </a:cxn>
              <a:cxn ang="0">
                <a:pos x="164" y="0"/>
              </a:cxn>
              <a:cxn ang="0">
                <a:pos x="261" y="0"/>
              </a:cxn>
              <a:cxn ang="0">
                <a:pos x="359" y="0"/>
              </a:cxn>
              <a:cxn ang="0">
                <a:pos x="456" y="0"/>
              </a:cxn>
              <a:cxn ang="0">
                <a:pos x="555" y="0"/>
              </a:cxn>
              <a:cxn ang="0">
                <a:pos x="652" y="0"/>
              </a:cxn>
              <a:cxn ang="0">
                <a:pos x="750" y="0"/>
              </a:cxn>
              <a:cxn ang="0">
                <a:pos x="847" y="0"/>
              </a:cxn>
              <a:cxn ang="0">
                <a:pos x="944" y="0"/>
              </a:cxn>
              <a:cxn ang="0">
                <a:pos x="1043" y="0"/>
              </a:cxn>
              <a:cxn ang="0">
                <a:pos x="1202" y="8"/>
              </a:cxn>
              <a:cxn ang="0">
                <a:pos x="1432" y="53"/>
              </a:cxn>
              <a:cxn ang="0">
                <a:pos x="1646" y="132"/>
              </a:cxn>
              <a:cxn ang="0">
                <a:pos x="1844" y="244"/>
              </a:cxn>
              <a:cxn ang="0">
                <a:pos x="2024" y="386"/>
              </a:cxn>
              <a:cxn ang="0">
                <a:pos x="2183" y="554"/>
              </a:cxn>
              <a:cxn ang="0">
                <a:pos x="2318" y="744"/>
              </a:cxn>
              <a:cxn ang="0">
                <a:pos x="2427" y="957"/>
              </a:cxn>
              <a:cxn ang="0">
                <a:pos x="2508" y="1187"/>
              </a:cxn>
              <a:cxn ang="0">
                <a:pos x="2559" y="1433"/>
              </a:cxn>
              <a:cxn ang="0">
                <a:pos x="2575" y="1690"/>
              </a:cxn>
              <a:cxn ang="0">
                <a:pos x="2575" y="1775"/>
              </a:cxn>
              <a:cxn ang="0">
                <a:pos x="2575" y="1903"/>
              </a:cxn>
              <a:cxn ang="0">
                <a:pos x="2575" y="2029"/>
              </a:cxn>
              <a:cxn ang="0">
                <a:pos x="2575" y="2156"/>
              </a:cxn>
              <a:cxn ang="0">
                <a:pos x="2575" y="2284"/>
              </a:cxn>
              <a:cxn ang="0">
                <a:pos x="2575" y="2411"/>
              </a:cxn>
              <a:cxn ang="0">
                <a:pos x="2575" y="2539"/>
              </a:cxn>
              <a:cxn ang="0">
                <a:pos x="2575" y="2666"/>
              </a:cxn>
              <a:cxn ang="0">
                <a:pos x="2575" y="2793"/>
              </a:cxn>
              <a:cxn ang="0">
                <a:pos x="2575" y="2921"/>
              </a:cxn>
              <a:cxn ang="0">
                <a:pos x="2575" y="3047"/>
              </a:cxn>
              <a:cxn ang="0">
                <a:pos x="2585" y="3221"/>
              </a:cxn>
              <a:cxn ang="0">
                <a:pos x="2625" y="3470"/>
              </a:cxn>
              <a:cxn ang="0">
                <a:pos x="2698" y="3705"/>
              </a:cxn>
              <a:cxn ang="0">
                <a:pos x="2802" y="3924"/>
              </a:cxn>
              <a:cxn ang="0">
                <a:pos x="2932" y="4123"/>
              </a:cxn>
              <a:cxn ang="0">
                <a:pos x="3086" y="4299"/>
              </a:cxn>
              <a:cxn ang="0">
                <a:pos x="3264" y="4449"/>
              </a:cxn>
              <a:cxn ang="0">
                <a:pos x="3459" y="4571"/>
              </a:cxn>
              <a:cxn ang="0">
                <a:pos x="3672" y="4662"/>
              </a:cxn>
              <a:cxn ang="0">
                <a:pos x="3898" y="4718"/>
              </a:cxn>
              <a:cxn ang="0">
                <a:pos x="4135" y="4738"/>
              </a:cxn>
              <a:cxn ang="0">
                <a:pos x="4201" y="4738"/>
              </a:cxn>
              <a:cxn ang="0">
                <a:pos x="4298" y="4738"/>
              </a:cxn>
              <a:cxn ang="0">
                <a:pos x="4397" y="4738"/>
              </a:cxn>
              <a:cxn ang="0">
                <a:pos x="4495" y="4738"/>
              </a:cxn>
              <a:cxn ang="0">
                <a:pos x="4594" y="4738"/>
              </a:cxn>
              <a:cxn ang="0">
                <a:pos x="4692" y="4738"/>
              </a:cxn>
              <a:cxn ang="0">
                <a:pos x="4790" y="4738"/>
              </a:cxn>
              <a:cxn ang="0">
                <a:pos x="4889" y="4738"/>
              </a:cxn>
              <a:cxn ang="0">
                <a:pos x="4988" y="4738"/>
              </a:cxn>
              <a:cxn ang="0">
                <a:pos x="5087" y="4738"/>
              </a:cxn>
              <a:cxn ang="0">
                <a:pos x="5185" y="4738"/>
              </a:cxn>
            </a:cxnLst>
            <a:rect l="0" t="0" r="r" b="b"/>
            <a:pathLst>
              <a:path w="5185" h="4738">
                <a:moveTo>
                  <a:pt x="0" y="0"/>
                </a:moveTo>
                <a:lnTo>
                  <a:pt x="33" y="0"/>
                </a:lnTo>
                <a:lnTo>
                  <a:pt x="65" y="0"/>
                </a:lnTo>
                <a:lnTo>
                  <a:pt x="98" y="0"/>
                </a:lnTo>
                <a:lnTo>
                  <a:pt x="130" y="0"/>
                </a:lnTo>
                <a:lnTo>
                  <a:pt x="164" y="0"/>
                </a:lnTo>
                <a:lnTo>
                  <a:pt x="196" y="0"/>
                </a:lnTo>
                <a:lnTo>
                  <a:pt x="228" y="0"/>
                </a:lnTo>
                <a:lnTo>
                  <a:pt x="261" y="0"/>
                </a:lnTo>
                <a:lnTo>
                  <a:pt x="293" y="0"/>
                </a:lnTo>
                <a:lnTo>
                  <a:pt x="327" y="0"/>
                </a:lnTo>
                <a:lnTo>
                  <a:pt x="359" y="0"/>
                </a:lnTo>
                <a:lnTo>
                  <a:pt x="391" y="0"/>
                </a:lnTo>
                <a:lnTo>
                  <a:pt x="424" y="0"/>
                </a:lnTo>
                <a:lnTo>
                  <a:pt x="456" y="0"/>
                </a:lnTo>
                <a:lnTo>
                  <a:pt x="489" y="0"/>
                </a:lnTo>
                <a:lnTo>
                  <a:pt x="521" y="0"/>
                </a:lnTo>
                <a:lnTo>
                  <a:pt x="555" y="0"/>
                </a:lnTo>
                <a:lnTo>
                  <a:pt x="587" y="0"/>
                </a:lnTo>
                <a:lnTo>
                  <a:pt x="619" y="0"/>
                </a:lnTo>
                <a:lnTo>
                  <a:pt x="652" y="0"/>
                </a:lnTo>
                <a:lnTo>
                  <a:pt x="684" y="0"/>
                </a:lnTo>
                <a:lnTo>
                  <a:pt x="718" y="0"/>
                </a:lnTo>
                <a:lnTo>
                  <a:pt x="750" y="0"/>
                </a:lnTo>
                <a:lnTo>
                  <a:pt x="782" y="0"/>
                </a:lnTo>
                <a:lnTo>
                  <a:pt x="815" y="0"/>
                </a:lnTo>
                <a:lnTo>
                  <a:pt x="847" y="0"/>
                </a:lnTo>
                <a:lnTo>
                  <a:pt x="880" y="0"/>
                </a:lnTo>
                <a:lnTo>
                  <a:pt x="912" y="0"/>
                </a:lnTo>
                <a:lnTo>
                  <a:pt x="944" y="0"/>
                </a:lnTo>
                <a:lnTo>
                  <a:pt x="978" y="0"/>
                </a:lnTo>
                <a:lnTo>
                  <a:pt x="1010" y="0"/>
                </a:lnTo>
                <a:lnTo>
                  <a:pt x="1043" y="0"/>
                </a:lnTo>
                <a:lnTo>
                  <a:pt x="1043" y="0"/>
                </a:lnTo>
                <a:lnTo>
                  <a:pt x="1123" y="1"/>
                </a:lnTo>
                <a:lnTo>
                  <a:pt x="1202" y="8"/>
                </a:lnTo>
                <a:lnTo>
                  <a:pt x="1279" y="19"/>
                </a:lnTo>
                <a:lnTo>
                  <a:pt x="1356" y="35"/>
                </a:lnTo>
                <a:lnTo>
                  <a:pt x="1432" y="53"/>
                </a:lnTo>
                <a:lnTo>
                  <a:pt x="1505" y="76"/>
                </a:lnTo>
                <a:lnTo>
                  <a:pt x="1576" y="103"/>
                </a:lnTo>
                <a:lnTo>
                  <a:pt x="1646" y="132"/>
                </a:lnTo>
                <a:lnTo>
                  <a:pt x="1714" y="167"/>
                </a:lnTo>
                <a:lnTo>
                  <a:pt x="1780" y="204"/>
                </a:lnTo>
                <a:lnTo>
                  <a:pt x="1844" y="244"/>
                </a:lnTo>
                <a:lnTo>
                  <a:pt x="1907" y="288"/>
                </a:lnTo>
                <a:lnTo>
                  <a:pt x="1967" y="336"/>
                </a:lnTo>
                <a:lnTo>
                  <a:pt x="2024" y="386"/>
                </a:lnTo>
                <a:lnTo>
                  <a:pt x="2080" y="439"/>
                </a:lnTo>
                <a:lnTo>
                  <a:pt x="2132" y="495"/>
                </a:lnTo>
                <a:lnTo>
                  <a:pt x="2183" y="554"/>
                </a:lnTo>
                <a:lnTo>
                  <a:pt x="2231" y="615"/>
                </a:lnTo>
                <a:lnTo>
                  <a:pt x="2276" y="679"/>
                </a:lnTo>
                <a:lnTo>
                  <a:pt x="2318" y="744"/>
                </a:lnTo>
                <a:lnTo>
                  <a:pt x="2358" y="814"/>
                </a:lnTo>
                <a:lnTo>
                  <a:pt x="2394" y="885"/>
                </a:lnTo>
                <a:lnTo>
                  <a:pt x="2427" y="957"/>
                </a:lnTo>
                <a:lnTo>
                  <a:pt x="2458" y="1033"/>
                </a:lnTo>
                <a:lnTo>
                  <a:pt x="2484" y="1109"/>
                </a:lnTo>
                <a:lnTo>
                  <a:pt x="2508" y="1187"/>
                </a:lnTo>
                <a:lnTo>
                  <a:pt x="2528" y="1268"/>
                </a:lnTo>
                <a:lnTo>
                  <a:pt x="2546" y="1349"/>
                </a:lnTo>
                <a:lnTo>
                  <a:pt x="2559" y="1433"/>
                </a:lnTo>
                <a:lnTo>
                  <a:pt x="2569" y="1517"/>
                </a:lnTo>
                <a:lnTo>
                  <a:pt x="2574" y="1602"/>
                </a:lnTo>
                <a:lnTo>
                  <a:pt x="2575" y="1690"/>
                </a:lnTo>
                <a:lnTo>
                  <a:pt x="2575" y="1690"/>
                </a:lnTo>
                <a:lnTo>
                  <a:pt x="2575" y="1732"/>
                </a:lnTo>
                <a:lnTo>
                  <a:pt x="2575" y="1775"/>
                </a:lnTo>
                <a:lnTo>
                  <a:pt x="2575" y="1817"/>
                </a:lnTo>
                <a:lnTo>
                  <a:pt x="2575" y="1860"/>
                </a:lnTo>
                <a:lnTo>
                  <a:pt x="2575" y="1903"/>
                </a:lnTo>
                <a:lnTo>
                  <a:pt x="2575" y="1944"/>
                </a:lnTo>
                <a:lnTo>
                  <a:pt x="2575" y="1987"/>
                </a:lnTo>
                <a:lnTo>
                  <a:pt x="2575" y="2029"/>
                </a:lnTo>
                <a:lnTo>
                  <a:pt x="2575" y="2072"/>
                </a:lnTo>
                <a:lnTo>
                  <a:pt x="2575" y="2115"/>
                </a:lnTo>
                <a:lnTo>
                  <a:pt x="2575" y="2156"/>
                </a:lnTo>
                <a:lnTo>
                  <a:pt x="2575" y="2199"/>
                </a:lnTo>
                <a:lnTo>
                  <a:pt x="2575" y="2242"/>
                </a:lnTo>
                <a:lnTo>
                  <a:pt x="2575" y="2284"/>
                </a:lnTo>
                <a:lnTo>
                  <a:pt x="2575" y="2327"/>
                </a:lnTo>
                <a:lnTo>
                  <a:pt x="2575" y="2368"/>
                </a:lnTo>
                <a:lnTo>
                  <a:pt x="2575" y="2411"/>
                </a:lnTo>
                <a:lnTo>
                  <a:pt x="2575" y="2454"/>
                </a:lnTo>
                <a:lnTo>
                  <a:pt x="2575" y="2496"/>
                </a:lnTo>
                <a:lnTo>
                  <a:pt x="2575" y="2539"/>
                </a:lnTo>
                <a:lnTo>
                  <a:pt x="2575" y="2580"/>
                </a:lnTo>
                <a:lnTo>
                  <a:pt x="2575" y="2623"/>
                </a:lnTo>
                <a:lnTo>
                  <a:pt x="2575" y="2666"/>
                </a:lnTo>
                <a:lnTo>
                  <a:pt x="2575" y="2709"/>
                </a:lnTo>
                <a:lnTo>
                  <a:pt x="2575" y="2751"/>
                </a:lnTo>
                <a:lnTo>
                  <a:pt x="2575" y="2793"/>
                </a:lnTo>
                <a:lnTo>
                  <a:pt x="2575" y="2835"/>
                </a:lnTo>
                <a:lnTo>
                  <a:pt x="2575" y="2878"/>
                </a:lnTo>
                <a:lnTo>
                  <a:pt x="2575" y="2921"/>
                </a:lnTo>
                <a:lnTo>
                  <a:pt x="2575" y="2963"/>
                </a:lnTo>
                <a:lnTo>
                  <a:pt x="2575" y="3005"/>
                </a:lnTo>
                <a:lnTo>
                  <a:pt x="2575" y="3047"/>
                </a:lnTo>
                <a:lnTo>
                  <a:pt x="2575" y="3047"/>
                </a:lnTo>
                <a:lnTo>
                  <a:pt x="2578" y="3134"/>
                </a:lnTo>
                <a:lnTo>
                  <a:pt x="2585" y="3221"/>
                </a:lnTo>
                <a:lnTo>
                  <a:pt x="2594" y="3305"/>
                </a:lnTo>
                <a:lnTo>
                  <a:pt x="2607" y="3388"/>
                </a:lnTo>
                <a:lnTo>
                  <a:pt x="2625" y="3470"/>
                </a:lnTo>
                <a:lnTo>
                  <a:pt x="2646" y="3551"/>
                </a:lnTo>
                <a:lnTo>
                  <a:pt x="2670" y="3629"/>
                </a:lnTo>
                <a:lnTo>
                  <a:pt x="2698" y="3705"/>
                </a:lnTo>
                <a:lnTo>
                  <a:pt x="2730" y="3780"/>
                </a:lnTo>
                <a:lnTo>
                  <a:pt x="2765" y="3853"/>
                </a:lnTo>
                <a:lnTo>
                  <a:pt x="2802" y="3924"/>
                </a:lnTo>
                <a:lnTo>
                  <a:pt x="2842" y="3992"/>
                </a:lnTo>
                <a:lnTo>
                  <a:pt x="2886" y="4059"/>
                </a:lnTo>
                <a:lnTo>
                  <a:pt x="2932" y="4123"/>
                </a:lnTo>
                <a:lnTo>
                  <a:pt x="2981" y="4184"/>
                </a:lnTo>
                <a:lnTo>
                  <a:pt x="3033" y="4243"/>
                </a:lnTo>
                <a:lnTo>
                  <a:pt x="3086" y="4299"/>
                </a:lnTo>
                <a:lnTo>
                  <a:pt x="3144" y="4352"/>
                </a:lnTo>
                <a:lnTo>
                  <a:pt x="3202" y="4402"/>
                </a:lnTo>
                <a:lnTo>
                  <a:pt x="3264" y="4449"/>
                </a:lnTo>
                <a:lnTo>
                  <a:pt x="3327" y="4493"/>
                </a:lnTo>
                <a:lnTo>
                  <a:pt x="3392" y="4534"/>
                </a:lnTo>
                <a:lnTo>
                  <a:pt x="3459" y="4571"/>
                </a:lnTo>
                <a:lnTo>
                  <a:pt x="3528" y="4605"/>
                </a:lnTo>
                <a:lnTo>
                  <a:pt x="3599" y="4635"/>
                </a:lnTo>
                <a:lnTo>
                  <a:pt x="3672" y="4662"/>
                </a:lnTo>
                <a:lnTo>
                  <a:pt x="3746" y="4685"/>
                </a:lnTo>
                <a:lnTo>
                  <a:pt x="3820" y="4703"/>
                </a:lnTo>
                <a:lnTo>
                  <a:pt x="3898" y="4718"/>
                </a:lnTo>
                <a:lnTo>
                  <a:pt x="3975" y="4729"/>
                </a:lnTo>
                <a:lnTo>
                  <a:pt x="4055" y="4735"/>
                </a:lnTo>
                <a:lnTo>
                  <a:pt x="4135" y="4738"/>
                </a:lnTo>
                <a:lnTo>
                  <a:pt x="4135" y="4738"/>
                </a:lnTo>
                <a:lnTo>
                  <a:pt x="4167" y="4738"/>
                </a:lnTo>
                <a:lnTo>
                  <a:pt x="4201" y="4738"/>
                </a:lnTo>
                <a:lnTo>
                  <a:pt x="4233" y="4738"/>
                </a:lnTo>
                <a:lnTo>
                  <a:pt x="4266" y="4738"/>
                </a:lnTo>
                <a:lnTo>
                  <a:pt x="4298" y="4738"/>
                </a:lnTo>
                <a:lnTo>
                  <a:pt x="4331" y="4738"/>
                </a:lnTo>
                <a:lnTo>
                  <a:pt x="4365" y="4738"/>
                </a:lnTo>
                <a:lnTo>
                  <a:pt x="4397" y="4738"/>
                </a:lnTo>
                <a:lnTo>
                  <a:pt x="4430" y="4738"/>
                </a:lnTo>
                <a:lnTo>
                  <a:pt x="4462" y="4738"/>
                </a:lnTo>
                <a:lnTo>
                  <a:pt x="4495" y="4738"/>
                </a:lnTo>
                <a:lnTo>
                  <a:pt x="4528" y="4738"/>
                </a:lnTo>
                <a:lnTo>
                  <a:pt x="4561" y="4738"/>
                </a:lnTo>
                <a:lnTo>
                  <a:pt x="4594" y="4738"/>
                </a:lnTo>
                <a:lnTo>
                  <a:pt x="4626" y="4738"/>
                </a:lnTo>
                <a:lnTo>
                  <a:pt x="4660" y="4738"/>
                </a:lnTo>
                <a:lnTo>
                  <a:pt x="4692" y="4738"/>
                </a:lnTo>
                <a:lnTo>
                  <a:pt x="4725" y="4738"/>
                </a:lnTo>
                <a:lnTo>
                  <a:pt x="4758" y="4738"/>
                </a:lnTo>
                <a:lnTo>
                  <a:pt x="4790" y="4738"/>
                </a:lnTo>
                <a:lnTo>
                  <a:pt x="4824" y="4738"/>
                </a:lnTo>
                <a:lnTo>
                  <a:pt x="4856" y="4738"/>
                </a:lnTo>
                <a:lnTo>
                  <a:pt x="4889" y="4738"/>
                </a:lnTo>
                <a:lnTo>
                  <a:pt x="4923" y="4738"/>
                </a:lnTo>
                <a:lnTo>
                  <a:pt x="4955" y="4738"/>
                </a:lnTo>
                <a:lnTo>
                  <a:pt x="4988" y="4738"/>
                </a:lnTo>
                <a:lnTo>
                  <a:pt x="5021" y="4738"/>
                </a:lnTo>
                <a:lnTo>
                  <a:pt x="5053" y="4738"/>
                </a:lnTo>
                <a:lnTo>
                  <a:pt x="5087" y="4738"/>
                </a:lnTo>
                <a:lnTo>
                  <a:pt x="5119" y="4738"/>
                </a:lnTo>
                <a:lnTo>
                  <a:pt x="5152" y="4738"/>
                </a:lnTo>
                <a:lnTo>
                  <a:pt x="5185" y="4738"/>
                </a:lnTo>
              </a:path>
            </a:pathLst>
          </a:custGeom>
          <a:noFill/>
          <a:ln w="20638">
            <a:solidFill>
              <a:srgbClr val="00FFFF"/>
            </a:solidFill>
            <a:prstDash val="solid"/>
            <a:round/>
            <a:headEnd/>
            <a:tailEnd/>
          </a:ln>
        </p:spPr>
        <p:txBody>
          <a:bodyPr/>
          <a:lstStyle/>
          <a:p>
            <a:endParaRPr lang="zh-CN" altLang="en-US"/>
          </a:p>
        </p:txBody>
      </p:sp>
      <p:grpSp>
        <p:nvGrpSpPr>
          <p:cNvPr id="44" name="组合 43"/>
          <p:cNvGrpSpPr/>
          <p:nvPr/>
        </p:nvGrpSpPr>
        <p:grpSpPr>
          <a:xfrm>
            <a:off x="35496" y="2105435"/>
            <a:ext cx="887414" cy="343058"/>
            <a:chOff x="35496" y="2105435"/>
            <a:chExt cx="887414" cy="343058"/>
          </a:xfrm>
        </p:grpSpPr>
        <p:sp>
          <p:nvSpPr>
            <p:cNvPr id="33" name="Rectangle 30"/>
            <p:cNvSpPr>
              <a:spLocks noChangeArrowheads="1"/>
            </p:cNvSpPr>
            <p:nvPr/>
          </p:nvSpPr>
          <p:spPr bwMode="auto">
            <a:xfrm>
              <a:off x="35496" y="2105435"/>
              <a:ext cx="163512" cy="228600"/>
            </a:xfrm>
            <a:prstGeom prst="rect">
              <a:avLst/>
            </a:prstGeom>
            <a:noFill/>
            <a:ln w="9525">
              <a:noFill/>
              <a:miter lim="800000"/>
              <a:headEnd/>
              <a:tailEnd/>
            </a:ln>
          </p:spPr>
          <p:txBody>
            <a:bodyPr wrap="none" lIns="0" tIns="0" rIns="0" bIns="0">
              <a:spAutoFit/>
            </a:bodyPr>
            <a:lstStyle/>
            <a:p>
              <a:r>
                <a:rPr lang="en-US" altLang="zh-CN" sz="1500" i="1" dirty="0">
                  <a:solidFill>
                    <a:srgbClr val="000000"/>
                  </a:solidFill>
                  <a:latin typeface="Times-Roman" charset="0"/>
                  <a:ea typeface="宋体" pitchFamily="2" charset="-122"/>
                </a:rPr>
                <a:t>V </a:t>
              </a:r>
              <a:endParaRPr lang="en-US" altLang="zh-CN" sz="2400" dirty="0">
                <a:ea typeface="宋体" pitchFamily="2" charset="-122"/>
              </a:endParaRPr>
            </a:p>
          </p:txBody>
        </p:sp>
        <p:sp>
          <p:nvSpPr>
            <p:cNvPr id="34" name="Rectangle 31"/>
            <p:cNvSpPr>
              <a:spLocks noChangeArrowheads="1"/>
            </p:cNvSpPr>
            <p:nvPr/>
          </p:nvSpPr>
          <p:spPr bwMode="auto">
            <a:xfrm>
              <a:off x="175196" y="2202272"/>
              <a:ext cx="637995" cy="246221"/>
            </a:xfrm>
            <a:prstGeom prst="rect">
              <a:avLst/>
            </a:prstGeom>
            <a:noFill/>
            <a:ln w="9525">
              <a:noFill/>
              <a:miter lim="800000"/>
              <a:headEnd/>
              <a:tailEnd/>
            </a:ln>
          </p:spPr>
          <p:txBody>
            <a:bodyPr wrap="none" lIns="0" tIns="0" rIns="0" bIns="0">
              <a:spAutoFit/>
            </a:bodyPr>
            <a:lstStyle/>
            <a:p>
              <a:r>
                <a:rPr lang="en-US" altLang="zh-CN" sz="1600" i="1" dirty="0" err="1">
                  <a:solidFill>
                    <a:srgbClr val="000000"/>
                  </a:solidFill>
                  <a:latin typeface="Times-Roman" charset="0"/>
                  <a:ea typeface="宋体" pitchFamily="2" charset="-122"/>
                </a:rPr>
                <a:t>OHmin</a:t>
              </a:r>
              <a:endParaRPr lang="en-US" altLang="zh-CN" sz="3200" dirty="0">
                <a:ea typeface="宋体" pitchFamily="2" charset="-122"/>
              </a:endParaRPr>
            </a:p>
          </p:txBody>
        </p:sp>
        <p:sp>
          <p:nvSpPr>
            <p:cNvPr id="41" name="Freeform 38"/>
            <p:cNvSpPr>
              <a:spLocks/>
            </p:cNvSpPr>
            <p:nvPr/>
          </p:nvSpPr>
          <p:spPr bwMode="auto">
            <a:xfrm flipV="1">
              <a:off x="691686" y="2173696"/>
              <a:ext cx="231224" cy="45719"/>
            </a:xfrm>
            <a:custGeom>
              <a:avLst/>
              <a:gdLst/>
              <a:ahLst/>
              <a:cxnLst>
                <a:cxn ang="0">
                  <a:pos x="0" y="28"/>
                </a:cxn>
                <a:cxn ang="0">
                  <a:pos x="0" y="32"/>
                </a:cxn>
                <a:cxn ang="0">
                  <a:pos x="2" y="36"/>
                </a:cxn>
                <a:cxn ang="0">
                  <a:pos x="4" y="38"/>
                </a:cxn>
                <a:cxn ang="0">
                  <a:pos x="6" y="42"/>
                </a:cxn>
                <a:cxn ang="0">
                  <a:pos x="8" y="45"/>
                </a:cxn>
                <a:cxn ang="0">
                  <a:pos x="11" y="48"/>
                </a:cxn>
                <a:cxn ang="0">
                  <a:pos x="15" y="49"/>
                </a:cxn>
                <a:cxn ang="0">
                  <a:pos x="18" y="52"/>
                </a:cxn>
                <a:cxn ang="0">
                  <a:pos x="22" y="52"/>
                </a:cxn>
                <a:cxn ang="0">
                  <a:pos x="26" y="53"/>
                </a:cxn>
                <a:cxn ang="0">
                  <a:pos x="28" y="53"/>
                </a:cxn>
                <a:cxn ang="0">
                  <a:pos x="32" y="52"/>
                </a:cxn>
                <a:cxn ang="0">
                  <a:pos x="36" y="52"/>
                </a:cxn>
                <a:cxn ang="0">
                  <a:pos x="40" y="49"/>
                </a:cxn>
                <a:cxn ang="0">
                  <a:pos x="43" y="48"/>
                </a:cxn>
                <a:cxn ang="0">
                  <a:pos x="46" y="45"/>
                </a:cxn>
                <a:cxn ang="0">
                  <a:pos x="48" y="42"/>
                </a:cxn>
                <a:cxn ang="0">
                  <a:pos x="51" y="38"/>
                </a:cxn>
                <a:cxn ang="0">
                  <a:pos x="52" y="36"/>
                </a:cxn>
                <a:cxn ang="0">
                  <a:pos x="54" y="32"/>
                </a:cxn>
                <a:cxn ang="0">
                  <a:pos x="54" y="28"/>
                </a:cxn>
                <a:cxn ang="0">
                  <a:pos x="54" y="25"/>
                </a:cxn>
                <a:cxn ang="0">
                  <a:pos x="54" y="21"/>
                </a:cxn>
                <a:cxn ang="0">
                  <a:pos x="52" y="17"/>
                </a:cxn>
                <a:cxn ang="0">
                  <a:pos x="51" y="13"/>
                </a:cxn>
                <a:cxn ang="0">
                  <a:pos x="48" y="10"/>
                </a:cxn>
                <a:cxn ang="0">
                  <a:pos x="46" y="8"/>
                </a:cxn>
                <a:cxn ang="0">
                  <a:pos x="43" y="5"/>
                </a:cxn>
                <a:cxn ang="0">
                  <a:pos x="40" y="2"/>
                </a:cxn>
                <a:cxn ang="0">
                  <a:pos x="36" y="1"/>
                </a:cxn>
                <a:cxn ang="0">
                  <a:pos x="32" y="0"/>
                </a:cxn>
                <a:cxn ang="0">
                  <a:pos x="28" y="0"/>
                </a:cxn>
                <a:cxn ang="0">
                  <a:pos x="26" y="0"/>
                </a:cxn>
                <a:cxn ang="0">
                  <a:pos x="22" y="0"/>
                </a:cxn>
                <a:cxn ang="0">
                  <a:pos x="18" y="1"/>
                </a:cxn>
                <a:cxn ang="0">
                  <a:pos x="15" y="2"/>
                </a:cxn>
                <a:cxn ang="0">
                  <a:pos x="11" y="5"/>
                </a:cxn>
                <a:cxn ang="0">
                  <a:pos x="8" y="8"/>
                </a:cxn>
                <a:cxn ang="0">
                  <a:pos x="6" y="10"/>
                </a:cxn>
                <a:cxn ang="0">
                  <a:pos x="4" y="13"/>
                </a:cxn>
                <a:cxn ang="0">
                  <a:pos x="2" y="17"/>
                </a:cxn>
                <a:cxn ang="0">
                  <a:pos x="0" y="21"/>
                </a:cxn>
                <a:cxn ang="0">
                  <a:pos x="0" y="25"/>
                </a:cxn>
                <a:cxn ang="0">
                  <a:pos x="27" y="26"/>
                </a:cxn>
              </a:cxnLst>
              <a:rect l="0" t="0" r="r" b="b"/>
              <a:pathLst>
                <a:path w="54" h="53">
                  <a:moveTo>
                    <a:pt x="27" y="26"/>
                  </a:moveTo>
                  <a:lnTo>
                    <a:pt x="0" y="26"/>
                  </a:lnTo>
                  <a:lnTo>
                    <a:pt x="0" y="28"/>
                  </a:lnTo>
                  <a:lnTo>
                    <a:pt x="0" y="29"/>
                  </a:lnTo>
                  <a:lnTo>
                    <a:pt x="0" y="30"/>
                  </a:lnTo>
                  <a:lnTo>
                    <a:pt x="0" y="32"/>
                  </a:lnTo>
                  <a:lnTo>
                    <a:pt x="2" y="33"/>
                  </a:lnTo>
                  <a:lnTo>
                    <a:pt x="2" y="34"/>
                  </a:lnTo>
                  <a:lnTo>
                    <a:pt x="2" y="36"/>
                  </a:lnTo>
                  <a:lnTo>
                    <a:pt x="3" y="37"/>
                  </a:lnTo>
                  <a:lnTo>
                    <a:pt x="3" y="38"/>
                  </a:lnTo>
                  <a:lnTo>
                    <a:pt x="4" y="38"/>
                  </a:lnTo>
                  <a:lnTo>
                    <a:pt x="4" y="40"/>
                  </a:lnTo>
                  <a:lnTo>
                    <a:pt x="6" y="41"/>
                  </a:lnTo>
                  <a:lnTo>
                    <a:pt x="6" y="42"/>
                  </a:lnTo>
                  <a:lnTo>
                    <a:pt x="7" y="44"/>
                  </a:lnTo>
                  <a:lnTo>
                    <a:pt x="7" y="44"/>
                  </a:lnTo>
                  <a:lnTo>
                    <a:pt x="8" y="45"/>
                  </a:lnTo>
                  <a:lnTo>
                    <a:pt x="10" y="46"/>
                  </a:lnTo>
                  <a:lnTo>
                    <a:pt x="10" y="46"/>
                  </a:lnTo>
                  <a:lnTo>
                    <a:pt x="11" y="48"/>
                  </a:lnTo>
                  <a:lnTo>
                    <a:pt x="12" y="48"/>
                  </a:lnTo>
                  <a:lnTo>
                    <a:pt x="14" y="49"/>
                  </a:lnTo>
                  <a:lnTo>
                    <a:pt x="15" y="49"/>
                  </a:lnTo>
                  <a:lnTo>
                    <a:pt x="15" y="50"/>
                  </a:lnTo>
                  <a:lnTo>
                    <a:pt x="16" y="50"/>
                  </a:lnTo>
                  <a:lnTo>
                    <a:pt x="18" y="52"/>
                  </a:lnTo>
                  <a:lnTo>
                    <a:pt x="19" y="52"/>
                  </a:lnTo>
                  <a:lnTo>
                    <a:pt x="20" y="52"/>
                  </a:lnTo>
                  <a:lnTo>
                    <a:pt x="22" y="52"/>
                  </a:lnTo>
                  <a:lnTo>
                    <a:pt x="23" y="53"/>
                  </a:lnTo>
                  <a:lnTo>
                    <a:pt x="24" y="53"/>
                  </a:lnTo>
                  <a:lnTo>
                    <a:pt x="26" y="53"/>
                  </a:lnTo>
                  <a:lnTo>
                    <a:pt x="27" y="53"/>
                  </a:lnTo>
                  <a:lnTo>
                    <a:pt x="27" y="53"/>
                  </a:lnTo>
                  <a:lnTo>
                    <a:pt x="28" y="53"/>
                  </a:lnTo>
                  <a:lnTo>
                    <a:pt x="30" y="53"/>
                  </a:lnTo>
                  <a:lnTo>
                    <a:pt x="31" y="53"/>
                  </a:lnTo>
                  <a:lnTo>
                    <a:pt x="32" y="52"/>
                  </a:lnTo>
                  <a:lnTo>
                    <a:pt x="34" y="52"/>
                  </a:lnTo>
                  <a:lnTo>
                    <a:pt x="35" y="52"/>
                  </a:lnTo>
                  <a:lnTo>
                    <a:pt x="36" y="52"/>
                  </a:lnTo>
                  <a:lnTo>
                    <a:pt x="38" y="50"/>
                  </a:lnTo>
                  <a:lnTo>
                    <a:pt x="39" y="50"/>
                  </a:lnTo>
                  <a:lnTo>
                    <a:pt x="40" y="49"/>
                  </a:lnTo>
                  <a:lnTo>
                    <a:pt x="40" y="49"/>
                  </a:lnTo>
                  <a:lnTo>
                    <a:pt x="42" y="48"/>
                  </a:lnTo>
                  <a:lnTo>
                    <a:pt x="43" y="48"/>
                  </a:lnTo>
                  <a:lnTo>
                    <a:pt x="44" y="46"/>
                  </a:lnTo>
                  <a:lnTo>
                    <a:pt x="46" y="46"/>
                  </a:lnTo>
                  <a:lnTo>
                    <a:pt x="46" y="45"/>
                  </a:lnTo>
                  <a:lnTo>
                    <a:pt x="47" y="44"/>
                  </a:lnTo>
                  <a:lnTo>
                    <a:pt x="48" y="44"/>
                  </a:lnTo>
                  <a:lnTo>
                    <a:pt x="48" y="42"/>
                  </a:lnTo>
                  <a:lnTo>
                    <a:pt x="50" y="41"/>
                  </a:lnTo>
                  <a:lnTo>
                    <a:pt x="50" y="40"/>
                  </a:lnTo>
                  <a:lnTo>
                    <a:pt x="51" y="38"/>
                  </a:lnTo>
                  <a:lnTo>
                    <a:pt x="51" y="38"/>
                  </a:lnTo>
                  <a:lnTo>
                    <a:pt x="52" y="37"/>
                  </a:lnTo>
                  <a:lnTo>
                    <a:pt x="52" y="36"/>
                  </a:lnTo>
                  <a:lnTo>
                    <a:pt x="52" y="34"/>
                  </a:lnTo>
                  <a:lnTo>
                    <a:pt x="52" y="33"/>
                  </a:lnTo>
                  <a:lnTo>
                    <a:pt x="54" y="32"/>
                  </a:lnTo>
                  <a:lnTo>
                    <a:pt x="54" y="30"/>
                  </a:lnTo>
                  <a:lnTo>
                    <a:pt x="54" y="29"/>
                  </a:lnTo>
                  <a:lnTo>
                    <a:pt x="54" y="28"/>
                  </a:lnTo>
                  <a:lnTo>
                    <a:pt x="54" y="26"/>
                  </a:lnTo>
                  <a:lnTo>
                    <a:pt x="54" y="26"/>
                  </a:lnTo>
                  <a:lnTo>
                    <a:pt x="54" y="25"/>
                  </a:lnTo>
                  <a:lnTo>
                    <a:pt x="54" y="24"/>
                  </a:lnTo>
                  <a:lnTo>
                    <a:pt x="54" y="22"/>
                  </a:lnTo>
                  <a:lnTo>
                    <a:pt x="54" y="21"/>
                  </a:lnTo>
                  <a:lnTo>
                    <a:pt x="52" y="20"/>
                  </a:lnTo>
                  <a:lnTo>
                    <a:pt x="52" y="18"/>
                  </a:lnTo>
                  <a:lnTo>
                    <a:pt x="52" y="17"/>
                  </a:lnTo>
                  <a:lnTo>
                    <a:pt x="52" y="16"/>
                  </a:lnTo>
                  <a:lnTo>
                    <a:pt x="51" y="14"/>
                  </a:lnTo>
                  <a:lnTo>
                    <a:pt x="51" y="13"/>
                  </a:lnTo>
                  <a:lnTo>
                    <a:pt x="50" y="12"/>
                  </a:lnTo>
                  <a:lnTo>
                    <a:pt x="50" y="12"/>
                  </a:lnTo>
                  <a:lnTo>
                    <a:pt x="48" y="10"/>
                  </a:lnTo>
                  <a:lnTo>
                    <a:pt x="48" y="9"/>
                  </a:lnTo>
                  <a:lnTo>
                    <a:pt x="47" y="8"/>
                  </a:lnTo>
                  <a:lnTo>
                    <a:pt x="46" y="8"/>
                  </a:lnTo>
                  <a:lnTo>
                    <a:pt x="46" y="6"/>
                  </a:lnTo>
                  <a:lnTo>
                    <a:pt x="44" y="5"/>
                  </a:lnTo>
                  <a:lnTo>
                    <a:pt x="43" y="5"/>
                  </a:lnTo>
                  <a:lnTo>
                    <a:pt x="42" y="4"/>
                  </a:lnTo>
                  <a:lnTo>
                    <a:pt x="40" y="4"/>
                  </a:lnTo>
                  <a:lnTo>
                    <a:pt x="40" y="2"/>
                  </a:lnTo>
                  <a:lnTo>
                    <a:pt x="39" y="2"/>
                  </a:lnTo>
                  <a:lnTo>
                    <a:pt x="38" y="1"/>
                  </a:lnTo>
                  <a:lnTo>
                    <a:pt x="36" y="1"/>
                  </a:lnTo>
                  <a:lnTo>
                    <a:pt x="35" y="1"/>
                  </a:lnTo>
                  <a:lnTo>
                    <a:pt x="34" y="0"/>
                  </a:lnTo>
                  <a:lnTo>
                    <a:pt x="32" y="0"/>
                  </a:lnTo>
                  <a:lnTo>
                    <a:pt x="31" y="0"/>
                  </a:lnTo>
                  <a:lnTo>
                    <a:pt x="30" y="0"/>
                  </a:lnTo>
                  <a:lnTo>
                    <a:pt x="28" y="0"/>
                  </a:lnTo>
                  <a:lnTo>
                    <a:pt x="27" y="0"/>
                  </a:lnTo>
                  <a:lnTo>
                    <a:pt x="27" y="0"/>
                  </a:lnTo>
                  <a:lnTo>
                    <a:pt x="26" y="0"/>
                  </a:lnTo>
                  <a:lnTo>
                    <a:pt x="24" y="0"/>
                  </a:lnTo>
                  <a:lnTo>
                    <a:pt x="23" y="0"/>
                  </a:lnTo>
                  <a:lnTo>
                    <a:pt x="22" y="0"/>
                  </a:lnTo>
                  <a:lnTo>
                    <a:pt x="20" y="0"/>
                  </a:lnTo>
                  <a:lnTo>
                    <a:pt x="19" y="1"/>
                  </a:lnTo>
                  <a:lnTo>
                    <a:pt x="18" y="1"/>
                  </a:lnTo>
                  <a:lnTo>
                    <a:pt x="16" y="1"/>
                  </a:lnTo>
                  <a:lnTo>
                    <a:pt x="15" y="2"/>
                  </a:lnTo>
                  <a:lnTo>
                    <a:pt x="15" y="2"/>
                  </a:lnTo>
                  <a:lnTo>
                    <a:pt x="14" y="4"/>
                  </a:lnTo>
                  <a:lnTo>
                    <a:pt x="12" y="4"/>
                  </a:lnTo>
                  <a:lnTo>
                    <a:pt x="11" y="5"/>
                  </a:lnTo>
                  <a:lnTo>
                    <a:pt x="10" y="5"/>
                  </a:lnTo>
                  <a:lnTo>
                    <a:pt x="10" y="6"/>
                  </a:lnTo>
                  <a:lnTo>
                    <a:pt x="8" y="8"/>
                  </a:lnTo>
                  <a:lnTo>
                    <a:pt x="7" y="8"/>
                  </a:lnTo>
                  <a:lnTo>
                    <a:pt x="7" y="9"/>
                  </a:lnTo>
                  <a:lnTo>
                    <a:pt x="6" y="10"/>
                  </a:lnTo>
                  <a:lnTo>
                    <a:pt x="6" y="12"/>
                  </a:lnTo>
                  <a:lnTo>
                    <a:pt x="4" y="12"/>
                  </a:lnTo>
                  <a:lnTo>
                    <a:pt x="4" y="13"/>
                  </a:lnTo>
                  <a:lnTo>
                    <a:pt x="3" y="14"/>
                  </a:lnTo>
                  <a:lnTo>
                    <a:pt x="3" y="16"/>
                  </a:lnTo>
                  <a:lnTo>
                    <a:pt x="2" y="17"/>
                  </a:lnTo>
                  <a:lnTo>
                    <a:pt x="2" y="18"/>
                  </a:lnTo>
                  <a:lnTo>
                    <a:pt x="2" y="20"/>
                  </a:lnTo>
                  <a:lnTo>
                    <a:pt x="0" y="21"/>
                  </a:lnTo>
                  <a:lnTo>
                    <a:pt x="0" y="22"/>
                  </a:lnTo>
                  <a:lnTo>
                    <a:pt x="0" y="24"/>
                  </a:lnTo>
                  <a:lnTo>
                    <a:pt x="0" y="25"/>
                  </a:lnTo>
                  <a:lnTo>
                    <a:pt x="0" y="26"/>
                  </a:lnTo>
                  <a:lnTo>
                    <a:pt x="0" y="26"/>
                  </a:lnTo>
                  <a:lnTo>
                    <a:pt x="27" y="26"/>
                  </a:lnTo>
                  <a:close/>
                </a:path>
              </a:pathLst>
            </a:custGeom>
            <a:solidFill>
              <a:srgbClr val="000000"/>
            </a:solidFill>
            <a:ln w="9525">
              <a:noFill/>
              <a:round/>
              <a:headEnd/>
              <a:tailEnd/>
            </a:ln>
          </p:spPr>
          <p:txBody>
            <a:bodyPr/>
            <a:lstStyle/>
            <a:p>
              <a:endParaRPr lang="zh-CN" altLang="en-US"/>
            </a:p>
          </p:txBody>
        </p:sp>
      </p:grpSp>
      <p:sp>
        <p:nvSpPr>
          <p:cNvPr id="42" name="Freeform 39"/>
          <p:cNvSpPr>
            <a:spLocks/>
          </p:cNvSpPr>
          <p:nvPr/>
        </p:nvSpPr>
        <p:spPr bwMode="auto">
          <a:xfrm>
            <a:off x="859409" y="1519678"/>
            <a:ext cx="63500" cy="147637"/>
          </a:xfrm>
          <a:custGeom>
            <a:avLst/>
            <a:gdLst/>
            <a:ahLst/>
            <a:cxnLst>
              <a:cxn ang="0">
                <a:pos x="80" y="187"/>
              </a:cxn>
              <a:cxn ang="0">
                <a:pos x="53" y="0"/>
              </a:cxn>
              <a:cxn ang="0">
                <a:pos x="0" y="187"/>
              </a:cxn>
              <a:cxn ang="0">
                <a:pos x="53" y="187"/>
              </a:cxn>
              <a:cxn ang="0">
                <a:pos x="80" y="187"/>
              </a:cxn>
            </a:cxnLst>
            <a:rect l="0" t="0" r="r" b="b"/>
            <a:pathLst>
              <a:path w="80" h="187">
                <a:moveTo>
                  <a:pt x="80" y="187"/>
                </a:moveTo>
                <a:lnTo>
                  <a:pt x="53" y="0"/>
                </a:lnTo>
                <a:lnTo>
                  <a:pt x="0" y="187"/>
                </a:lnTo>
                <a:lnTo>
                  <a:pt x="53" y="187"/>
                </a:lnTo>
                <a:lnTo>
                  <a:pt x="80" y="187"/>
                </a:lnTo>
                <a:close/>
              </a:path>
            </a:pathLst>
          </a:custGeom>
          <a:solidFill>
            <a:srgbClr val="000000"/>
          </a:solidFill>
          <a:ln w="20638">
            <a:solidFill>
              <a:srgbClr val="000000"/>
            </a:solidFill>
            <a:prstDash val="solid"/>
            <a:round/>
            <a:headEnd/>
            <a:tailEnd/>
          </a:ln>
        </p:spPr>
        <p:txBody>
          <a:bodyPr/>
          <a:lstStyle/>
          <a:p>
            <a:endParaRPr lang="zh-CN" altLang="en-US"/>
          </a:p>
        </p:txBody>
      </p:sp>
      <p:sp>
        <p:nvSpPr>
          <p:cNvPr id="43" name="Line 40"/>
          <p:cNvSpPr>
            <a:spLocks noChangeShapeType="1"/>
          </p:cNvSpPr>
          <p:nvPr/>
        </p:nvSpPr>
        <p:spPr bwMode="auto">
          <a:xfrm>
            <a:off x="903859" y="1667315"/>
            <a:ext cx="0" cy="4089370"/>
          </a:xfrm>
          <a:prstGeom prst="line">
            <a:avLst/>
          </a:prstGeom>
          <a:noFill/>
          <a:ln w="20638">
            <a:solidFill>
              <a:srgbClr val="000000"/>
            </a:solidFill>
            <a:round/>
            <a:headEnd/>
            <a:tailEnd/>
          </a:ln>
        </p:spPr>
        <p:txBody>
          <a:bodyPr/>
          <a:lstStyle/>
          <a:p>
            <a:endParaRPr lang="zh-CN" altLang="en-US"/>
          </a:p>
        </p:txBody>
      </p:sp>
      <p:sp>
        <p:nvSpPr>
          <p:cNvPr id="45" name="Rectangle 42"/>
          <p:cNvSpPr>
            <a:spLocks noChangeArrowheads="1"/>
          </p:cNvSpPr>
          <p:nvPr/>
        </p:nvSpPr>
        <p:spPr bwMode="auto">
          <a:xfrm>
            <a:off x="1603946" y="5969410"/>
            <a:ext cx="16351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Times-Roman" charset="0"/>
                <a:ea typeface="宋体" pitchFamily="2" charset="-122"/>
              </a:rPr>
              <a:t>V </a:t>
            </a:r>
            <a:endParaRPr lang="en-US" altLang="zh-CN" sz="2400">
              <a:ea typeface="宋体" pitchFamily="2" charset="-122"/>
            </a:endParaRPr>
          </a:p>
        </p:txBody>
      </p:sp>
      <p:sp>
        <p:nvSpPr>
          <p:cNvPr id="46" name="Rectangle 43"/>
          <p:cNvSpPr>
            <a:spLocks noChangeArrowheads="1"/>
          </p:cNvSpPr>
          <p:nvPr/>
        </p:nvSpPr>
        <p:spPr bwMode="auto">
          <a:xfrm>
            <a:off x="1742059" y="6063099"/>
            <a:ext cx="122237" cy="182563"/>
          </a:xfrm>
          <a:prstGeom prst="rect">
            <a:avLst/>
          </a:prstGeom>
          <a:noFill/>
          <a:ln w="9525">
            <a:noFill/>
            <a:miter lim="800000"/>
            <a:headEnd/>
            <a:tailEnd/>
          </a:ln>
        </p:spPr>
        <p:txBody>
          <a:bodyPr wrap="none" lIns="0" tIns="0" rIns="0" bIns="0">
            <a:spAutoFit/>
          </a:bodyPr>
          <a:lstStyle/>
          <a:p>
            <a:r>
              <a:rPr lang="en-US" altLang="zh-CN" sz="1200" i="1" dirty="0">
                <a:solidFill>
                  <a:srgbClr val="000000"/>
                </a:solidFill>
                <a:latin typeface="Times-Roman" charset="0"/>
                <a:ea typeface="宋体" pitchFamily="2" charset="-122"/>
              </a:rPr>
              <a:t>T </a:t>
            </a:r>
            <a:endParaRPr lang="en-US" altLang="zh-CN" sz="2400" dirty="0">
              <a:ea typeface="宋体" pitchFamily="2" charset="-122"/>
            </a:endParaRPr>
          </a:p>
        </p:txBody>
      </p:sp>
      <p:sp>
        <p:nvSpPr>
          <p:cNvPr id="47" name="Rectangle 44"/>
          <p:cNvSpPr>
            <a:spLocks noChangeArrowheads="1"/>
          </p:cNvSpPr>
          <p:nvPr/>
        </p:nvSpPr>
        <p:spPr bwMode="auto">
          <a:xfrm>
            <a:off x="2193752" y="5761556"/>
            <a:ext cx="218008" cy="492443"/>
          </a:xfrm>
          <a:prstGeom prst="rect">
            <a:avLst/>
          </a:prstGeom>
          <a:noFill/>
          <a:ln w="9525">
            <a:noFill/>
            <a:miter lim="800000"/>
            <a:headEnd/>
            <a:tailEnd/>
          </a:ln>
        </p:spPr>
        <p:txBody>
          <a:bodyPr wrap="none" lIns="0" tIns="0" rIns="0" bIns="0">
            <a:spAutoFit/>
          </a:bodyPr>
          <a:lstStyle/>
          <a:p>
            <a:r>
              <a:rPr lang="en-US" altLang="zh-CN" i="1" dirty="0">
                <a:solidFill>
                  <a:srgbClr val="000000"/>
                </a:solidFill>
                <a:latin typeface="Times-Roman" charset="0"/>
                <a:ea typeface="宋体" pitchFamily="2" charset="-122"/>
              </a:rPr>
              <a:t>V </a:t>
            </a:r>
            <a:endParaRPr lang="en-US" altLang="zh-CN" sz="3200" dirty="0">
              <a:ea typeface="宋体" pitchFamily="2" charset="-122"/>
            </a:endParaRPr>
          </a:p>
        </p:txBody>
      </p:sp>
      <p:sp>
        <p:nvSpPr>
          <p:cNvPr id="48" name="Rectangle 45"/>
          <p:cNvSpPr>
            <a:spLocks noChangeArrowheads="1"/>
          </p:cNvSpPr>
          <p:nvPr/>
        </p:nvSpPr>
        <p:spPr bwMode="auto">
          <a:xfrm>
            <a:off x="2383407" y="6063099"/>
            <a:ext cx="559449" cy="246221"/>
          </a:xfrm>
          <a:prstGeom prst="rect">
            <a:avLst/>
          </a:prstGeom>
          <a:noFill/>
          <a:ln w="9525">
            <a:noFill/>
            <a:miter lim="800000"/>
            <a:headEnd/>
            <a:tailEnd/>
          </a:ln>
        </p:spPr>
        <p:txBody>
          <a:bodyPr wrap="none" lIns="0" tIns="0" rIns="0" bIns="0">
            <a:spAutoFit/>
          </a:bodyPr>
          <a:lstStyle/>
          <a:p>
            <a:r>
              <a:rPr lang="en-US" altLang="zh-CN" sz="1600" i="1" dirty="0" err="1">
                <a:solidFill>
                  <a:srgbClr val="000000"/>
                </a:solidFill>
                <a:latin typeface="Times-Roman" charset="0"/>
                <a:ea typeface="宋体" pitchFamily="2" charset="-122"/>
              </a:rPr>
              <a:t>ILmax</a:t>
            </a:r>
            <a:endParaRPr lang="en-US" altLang="zh-CN" sz="2800" dirty="0">
              <a:ea typeface="宋体" pitchFamily="2" charset="-122"/>
            </a:endParaRPr>
          </a:p>
        </p:txBody>
      </p:sp>
      <p:sp>
        <p:nvSpPr>
          <p:cNvPr id="49" name="Rectangle 46"/>
          <p:cNvSpPr>
            <a:spLocks noChangeArrowheads="1"/>
          </p:cNvSpPr>
          <p:nvPr/>
        </p:nvSpPr>
        <p:spPr bwMode="auto">
          <a:xfrm>
            <a:off x="3306540" y="5802748"/>
            <a:ext cx="381000" cy="492443"/>
          </a:xfrm>
          <a:prstGeom prst="rect">
            <a:avLst/>
          </a:prstGeom>
          <a:noFill/>
          <a:ln w="9525">
            <a:noFill/>
            <a:miter lim="800000"/>
            <a:headEnd/>
            <a:tailEnd/>
          </a:ln>
        </p:spPr>
        <p:txBody>
          <a:bodyPr wrap="square" lIns="0" tIns="0" rIns="0" bIns="0">
            <a:spAutoFit/>
          </a:bodyPr>
          <a:lstStyle/>
          <a:p>
            <a:r>
              <a:rPr lang="en-US" altLang="zh-CN" i="1" dirty="0">
                <a:solidFill>
                  <a:srgbClr val="000000"/>
                </a:solidFill>
                <a:latin typeface="Times-Roman" charset="0"/>
                <a:ea typeface="宋体" pitchFamily="2" charset="-122"/>
              </a:rPr>
              <a:t>V </a:t>
            </a:r>
            <a:endParaRPr lang="en-US" altLang="zh-CN" sz="3200" dirty="0">
              <a:ea typeface="宋体" pitchFamily="2" charset="-122"/>
            </a:endParaRPr>
          </a:p>
        </p:txBody>
      </p:sp>
      <p:sp>
        <p:nvSpPr>
          <p:cNvPr id="50" name="Rectangle 47"/>
          <p:cNvSpPr>
            <a:spLocks noChangeArrowheads="1"/>
          </p:cNvSpPr>
          <p:nvPr/>
        </p:nvSpPr>
        <p:spPr bwMode="auto">
          <a:xfrm>
            <a:off x="3533471" y="6051920"/>
            <a:ext cx="535403" cy="246221"/>
          </a:xfrm>
          <a:prstGeom prst="rect">
            <a:avLst/>
          </a:prstGeom>
          <a:noFill/>
          <a:ln w="9525">
            <a:noFill/>
            <a:miter lim="800000"/>
            <a:headEnd/>
            <a:tailEnd/>
          </a:ln>
        </p:spPr>
        <p:txBody>
          <a:bodyPr wrap="none" lIns="0" tIns="0" rIns="0" bIns="0">
            <a:spAutoFit/>
          </a:bodyPr>
          <a:lstStyle/>
          <a:p>
            <a:r>
              <a:rPr lang="en-US" altLang="zh-CN" sz="1600" i="1" dirty="0" err="1">
                <a:solidFill>
                  <a:srgbClr val="000000"/>
                </a:solidFill>
                <a:latin typeface="Times-Roman" charset="0"/>
                <a:ea typeface="宋体" pitchFamily="2" charset="-122"/>
              </a:rPr>
              <a:t>IHmin</a:t>
            </a:r>
            <a:endParaRPr lang="en-US" altLang="zh-CN" sz="3200" dirty="0">
              <a:ea typeface="宋体" pitchFamily="2" charset="-122"/>
            </a:endParaRPr>
          </a:p>
        </p:txBody>
      </p:sp>
      <p:sp>
        <p:nvSpPr>
          <p:cNvPr id="58" name="Rectangle 55"/>
          <p:cNvSpPr>
            <a:spLocks noChangeArrowheads="1"/>
          </p:cNvSpPr>
          <p:nvPr/>
        </p:nvSpPr>
        <p:spPr bwMode="auto">
          <a:xfrm>
            <a:off x="4817046" y="5969410"/>
            <a:ext cx="163513"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Times-Roman" charset="0"/>
                <a:ea typeface="宋体" pitchFamily="2" charset="-122"/>
              </a:rPr>
              <a:t>V </a:t>
            </a:r>
            <a:endParaRPr lang="en-US" altLang="zh-CN" sz="2400">
              <a:ea typeface="宋体" pitchFamily="2" charset="-122"/>
            </a:endParaRPr>
          </a:p>
        </p:txBody>
      </p:sp>
      <p:sp>
        <p:nvSpPr>
          <p:cNvPr id="59" name="Line 56"/>
          <p:cNvSpPr>
            <a:spLocks noChangeShapeType="1"/>
          </p:cNvSpPr>
          <p:nvPr/>
        </p:nvSpPr>
        <p:spPr bwMode="auto">
          <a:xfrm>
            <a:off x="1727771" y="5650322"/>
            <a:ext cx="1588" cy="190500"/>
          </a:xfrm>
          <a:prstGeom prst="line">
            <a:avLst/>
          </a:prstGeom>
          <a:noFill/>
          <a:ln w="20638">
            <a:solidFill>
              <a:srgbClr val="000000"/>
            </a:solidFill>
            <a:round/>
            <a:headEnd/>
            <a:tailEnd/>
          </a:ln>
        </p:spPr>
        <p:txBody>
          <a:bodyPr/>
          <a:lstStyle/>
          <a:p>
            <a:endParaRPr lang="zh-CN" altLang="en-US"/>
          </a:p>
        </p:txBody>
      </p:sp>
      <p:sp>
        <p:nvSpPr>
          <p:cNvPr id="60" name="Line 57"/>
          <p:cNvSpPr>
            <a:spLocks noChangeShapeType="1"/>
          </p:cNvSpPr>
          <p:nvPr/>
        </p:nvSpPr>
        <p:spPr bwMode="auto">
          <a:xfrm>
            <a:off x="2411760" y="5682072"/>
            <a:ext cx="1588" cy="190500"/>
          </a:xfrm>
          <a:prstGeom prst="line">
            <a:avLst/>
          </a:prstGeom>
          <a:noFill/>
          <a:ln w="20638">
            <a:solidFill>
              <a:srgbClr val="000000"/>
            </a:solidFill>
            <a:round/>
            <a:headEnd/>
            <a:tailEnd/>
          </a:ln>
        </p:spPr>
        <p:txBody>
          <a:bodyPr/>
          <a:lstStyle/>
          <a:p>
            <a:endParaRPr lang="zh-CN" altLang="en-US"/>
          </a:p>
        </p:txBody>
      </p:sp>
      <p:sp>
        <p:nvSpPr>
          <p:cNvPr id="63" name="Line 60"/>
          <p:cNvSpPr>
            <a:spLocks noChangeShapeType="1"/>
          </p:cNvSpPr>
          <p:nvPr/>
        </p:nvSpPr>
        <p:spPr bwMode="auto">
          <a:xfrm>
            <a:off x="3490293" y="5715072"/>
            <a:ext cx="1587" cy="190500"/>
          </a:xfrm>
          <a:prstGeom prst="line">
            <a:avLst/>
          </a:prstGeom>
          <a:noFill/>
          <a:ln w="38100">
            <a:solidFill>
              <a:srgbClr val="002060"/>
            </a:solidFill>
            <a:prstDash val="dashDot"/>
            <a:round/>
            <a:headEnd/>
            <a:tailEnd/>
          </a:ln>
        </p:spPr>
        <p:txBody>
          <a:bodyPr/>
          <a:lstStyle/>
          <a:p>
            <a:endParaRPr lang="zh-CN" altLang="en-US"/>
          </a:p>
        </p:txBody>
      </p:sp>
      <p:sp>
        <p:nvSpPr>
          <p:cNvPr id="65" name="Rectangle 62"/>
          <p:cNvSpPr>
            <a:spLocks noChangeArrowheads="1"/>
          </p:cNvSpPr>
          <p:nvPr/>
        </p:nvSpPr>
        <p:spPr bwMode="auto">
          <a:xfrm>
            <a:off x="4956746" y="6063099"/>
            <a:ext cx="221214" cy="184666"/>
          </a:xfrm>
          <a:prstGeom prst="rect">
            <a:avLst/>
          </a:prstGeom>
          <a:noFill/>
          <a:ln w="9525">
            <a:noFill/>
            <a:miter lim="800000"/>
            <a:headEnd/>
            <a:tailEnd/>
          </a:ln>
        </p:spPr>
        <p:txBody>
          <a:bodyPr wrap="none" lIns="0" tIns="0" rIns="0" bIns="0">
            <a:spAutoFit/>
          </a:bodyPr>
          <a:lstStyle/>
          <a:p>
            <a:r>
              <a:rPr lang="en-US" altLang="zh-CN" sz="1200" i="1" dirty="0">
                <a:solidFill>
                  <a:srgbClr val="000000"/>
                </a:solidFill>
                <a:latin typeface="Times-Roman" charset="0"/>
              </a:rPr>
              <a:t>CC</a:t>
            </a:r>
            <a:endParaRPr lang="en-US" altLang="zh-CN" sz="2400" dirty="0">
              <a:ea typeface="宋体" pitchFamily="2" charset="-122"/>
            </a:endParaRPr>
          </a:p>
        </p:txBody>
      </p:sp>
      <p:grpSp>
        <p:nvGrpSpPr>
          <p:cNvPr id="52" name="组合 51"/>
          <p:cNvGrpSpPr/>
          <p:nvPr/>
        </p:nvGrpSpPr>
        <p:grpSpPr>
          <a:xfrm>
            <a:off x="2267744" y="2077092"/>
            <a:ext cx="419667" cy="321048"/>
            <a:chOff x="2267744" y="2077092"/>
            <a:chExt cx="419667" cy="321048"/>
          </a:xfrm>
        </p:grpSpPr>
        <p:sp>
          <p:nvSpPr>
            <p:cNvPr id="20" name="Line 17"/>
            <p:cNvSpPr>
              <a:spLocks noChangeShapeType="1"/>
            </p:cNvSpPr>
            <p:nvPr/>
          </p:nvSpPr>
          <p:spPr bwMode="auto">
            <a:xfrm>
              <a:off x="2534221" y="2303872"/>
              <a:ext cx="1588" cy="42863"/>
            </a:xfrm>
            <a:prstGeom prst="line">
              <a:avLst/>
            </a:prstGeom>
            <a:noFill/>
            <a:ln w="20638">
              <a:solidFill>
                <a:srgbClr val="7F7F7F"/>
              </a:solidFill>
              <a:round/>
              <a:headEnd/>
              <a:tailEnd/>
            </a:ln>
          </p:spPr>
          <p:txBody>
            <a:bodyPr/>
            <a:lstStyle/>
            <a:p>
              <a:endParaRPr lang="zh-CN" altLang="en-US"/>
            </a:p>
          </p:txBody>
        </p:sp>
        <p:sp>
          <p:nvSpPr>
            <p:cNvPr id="69" name="Line 66"/>
            <p:cNvSpPr>
              <a:spLocks noChangeShapeType="1"/>
            </p:cNvSpPr>
            <p:nvPr/>
          </p:nvSpPr>
          <p:spPr bwMode="auto">
            <a:xfrm flipH="1" flipV="1">
              <a:off x="2267744" y="2077092"/>
              <a:ext cx="419667" cy="321048"/>
            </a:xfrm>
            <a:prstGeom prst="line">
              <a:avLst/>
            </a:prstGeom>
            <a:noFill/>
            <a:ln w="20638">
              <a:solidFill>
                <a:srgbClr val="000000"/>
              </a:solidFill>
              <a:round/>
              <a:headEnd/>
              <a:tailEnd/>
            </a:ln>
          </p:spPr>
          <p:txBody>
            <a:bodyPr/>
            <a:lstStyle/>
            <a:p>
              <a:endParaRPr lang="zh-CN" altLang="en-US"/>
            </a:p>
          </p:txBody>
        </p:sp>
        <p:sp>
          <p:nvSpPr>
            <p:cNvPr id="71" name="Freeform 68"/>
            <p:cNvSpPr>
              <a:spLocks/>
            </p:cNvSpPr>
            <p:nvPr/>
          </p:nvSpPr>
          <p:spPr bwMode="auto">
            <a:xfrm>
              <a:off x="2483768" y="2089148"/>
              <a:ext cx="106362" cy="106363"/>
            </a:xfrm>
            <a:custGeom>
              <a:avLst/>
              <a:gdLst/>
              <a:ahLst/>
              <a:cxnLst>
                <a:cxn ang="0">
                  <a:pos x="80" y="0"/>
                </a:cxn>
                <a:cxn ang="0">
                  <a:pos x="0" y="133"/>
                </a:cxn>
                <a:cxn ang="0">
                  <a:pos x="133" y="53"/>
                </a:cxn>
                <a:cxn ang="0">
                  <a:pos x="107" y="26"/>
                </a:cxn>
                <a:cxn ang="0">
                  <a:pos x="80" y="0"/>
                </a:cxn>
              </a:cxnLst>
              <a:rect l="0" t="0" r="r" b="b"/>
              <a:pathLst>
                <a:path w="133" h="133">
                  <a:moveTo>
                    <a:pt x="80" y="0"/>
                  </a:moveTo>
                  <a:lnTo>
                    <a:pt x="0" y="133"/>
                  </a:lnTo>
                  <a:lnTo>
                    <a:pt x="133" y="53"/>
                  </a:lnTo>
                  <a:lnTo>
                    <a:pt x="107" y="26"/>
                  </a:lnTo>
                  <a:lnTo>
                    <a:pt x="80" y="0"/>
                  </a:lnTo>
                  <a:close/>
                </a:path>
              </a:pathLst>
            </a:custGeom>
            <a:solidFill>
              <a:srgbClr val="000000"/>
            </a:solidFill>
            <a:ln w="20638">
              <a:solidFill>
                <a:srgbClr val="FF5050"/>
              </a:solidFill>
              <a:prstDash val="solid"/>
              <a:round/>
              <a:headEnd/>
              <a:tailEnd/>
            </a:ln>
          </p:spPr>
          <p:txBody>
            <a:bodyPr/>
            <a:lstStyle/>
            <a:p>
              <a:endParaRPr lang="zh-CN" altLang="en-US"/>
            </a:p>
          </p:txBody>
        </p:sp>
      </p:grpSp>
      <p:grpSp>
        <p:nvGrpSpPr>
          <p:cNvPr id="53" name="组合 52"/>
          <p:cNvGrpSpPr/>
          <p:nvPr/>
        </p:nvGrpSpPr>
        <p:grpSpPr>
          <a:xfrm>
            <a:off x="3275856" y="5380556"/>
            <a:ext cx="469791" cy="355491"/>
            <a:chOff x="3275856" y="5380556"/>
            <a:chExt cx="469791" cy="355491"/>
          </a:xfrm>
        </p:grpSpPr>
        <p:sp>
          <p:nvSpPr>
            <p:cNvPr id="16" name="Line 13"/>
            <p:cNvSpPr>
              <a:spLocks noChangeShapeType="1"/>
            </p:cNvSpPr>
            <p:nvPr/>
          </p:nvSpPr>
          <p:spPr bwMode="auto">
            <a:xfrm>
              <a:off x="3490293" y="5439185"/>
              <a:ext cx="1587" cy="274637"/>
            </a:xfrm>
            <a:prstGeom prst="line">
              <a:avLst/>
            </a:prstGeom>
            <a:noFill/>
            <a:ln w="20638">
              <a:solidFill>
                <a:srgbClr val="7F7F7F"/>
              </a:solidFill>
              <a:prstDash val="sysDash"/>
              <a:round/>
              <a:headEnd/>
              <a:tailEnd/>
            </a:ln>
          </p:spPr>
          <p:txBody>
            <a:bodyPr/>
            <a:lstStyle/>
            <a:p>
              <a:endParaRPr lang="zh-CN" altLang="en-US"/>
            </a:p>
          </p:txBody>
        </p:sp>
        <p:sp>
          <p:nvSpPr>
            <p:cNvPr id="17" name="Line 14"/>
            <p:cNvSpPr>
              <a:spLocks noChangeShapeType="1"/>
            </p:cNvSpPr>
            <p:nvPr/>
          </p:nvSpPr>
          <p:spPr bwMode="auto">
            <a:xfrm>
              <a:off x="3339084" y="5396322"/>
              <a:ext cx="1587" cy="42863"/>
            </a:xfrm>
            <a:prstGeom prst="line">
              <a:avLst/>
            </a:prstGeom>
            <a:noFill/>
            <a:ln w="20638">
              <a:solidFill>
                <a:srgbClr val="7F7F7F"/>
              </a:solidFill>
              <a:round/>
              <a:headEnd/>
              <a:tailEnd/>
            </a:ln>
          </p:spPr>
          <p:txBody>
            <a:bodyPr/>
            <a:lstStyle/>
            <a:p>
              <a:endParaRPr lang="zh-CN" altLang="en-US"/>
            </a:p>
          </p:txBody>
        </p:sp>
        <p:sp>
          <p:nvSpPr>
            <p:cNvPr id="70" name="Line 67"/>
            <p:cNvSpPr>
              <a:spLocks noChangeShapeType="1"/>
            </p:cNvSpPr>
            <p:nvPr/>
          </p:nvSpPr>
          <p:spPr bwMode="auto">
            <a:xfrm flipH="1" flipV="1">
              <a:off x="3275856" y="5380556"/>
              <a:ext cx="469791" cy="355491"/>
            </a:xfrm>
            <a:prstGeom prst="line">
              <a:avLst/>
            </a:prstGeom>
            <a:noFill/>
            <a:ln w="20638">
              <a:solidFill>
                <a:srgbClr val="000000"/>
              </a:solidFill>
              <a:round/>
              <a:headEnd/>
              <a:tailEnd/>
            </a:ln>
          </p:spPr>
          <p:txBody>
            <a:bodyPr/>
            <a:lstStyle/>
            <a:p>
              <a:endParaRPr lang="zh-CN" altLang="en-US"/>
            </a:p>
          </p:txBody>
        </p:sp>
        <p:sp>
          <p:nvSpPr>
            <p:cNvPr id="77" name="Freeform 74"/>
            <p:cNvSpPr>
              <a:spLocks/>
            </p:cNvSpPr>
            <p:nvPr/>
          </p:nvSpPr>
          <p:spPr bwMode="auto">
            <a:xfrm>
              <a:off x="3491880" y="5401516"/>
              <a:ext cx="127000" cy="106363"/>
            </a:xfrm>
            <a:custGeom>
              <a:avLst/>
              <a:gdLst/>
              <a:ahLst/>
              <a:cxnLst>
                <a:cxn ang="0">
                  <a:pos x="107" y="0"/>
                </a:cxn>
                <a:cxn ang="0">
                  <a:pos x="0" y="133"/>
                </a:cxn>
                <a:cxn ang="0">
                  <a:pos x="160" y="53"/>
                </a:cxn>
                <a:cxn ang="0">
                  <a:pos x="133" y="27"/>
                </a:cxn>
                <a:cxn ang="0">
                  <a:pos x="107" y="0"/>
                </a:cxn>
              </a:cxnLst>
              <a:rect l="0" t="0" r="r" b="b"/>
              <a:pathLst>
                <a:path w="160" h="133">
                  <a:moveTo>
                    <a:pt x="107" y="0"/>
                  </a:moveTo>
                  <a:lnTo>
                    <a:pt x="0" y="133"/>
                  </a:lnTo>
                  <a:lnTo>
                    <a:pt x="160" y="53"/>
                  </a:lnTo>
                  <a:lnTo>
                    <a:pt x="133" y="27"/>
                  </a:lnTo>
                  <a:lnTo>
                    <a:pt x="107" y="0"/>
                  </a:lnTo>
                  <a:close/>
                </a:path>
              </a:pathLst>
            </a:custGeom>
            <a:solidFill>
              <a:srgbClr val="000000"/>
            </a:solidFill>
            <a:ln w="20638">
              <a:solidFill>
                <a:srgbClr val="FF5050"/>
              </a:solidFill>
              <a:prstDash val="solid"/>
              <a:round/>
              <a:headEnd/>
              <a:tailEnd/>
            </a:ln>
          </p:spPr>
          <p:txBody>
            <a:bodyPr/>
            <a:lstStyle/>
            <a:p>
              <a:endParaRPr lang="zh-CN" altLang="en-US"/>
            </a:p>
          </p:txBody>
        </p:sp>
      </p:grpSp>
      <p:sp>
        <p:nvSpPr>
          <p:cNvPr id="79" name="Line 76"/>
          <p:cNvSpPr>
            <a:spLocks noChangeShapeType="1"/>
          </p:cNvSpPr>
          <p:nvPr/>
        </p:nvSpPr>
        <p:spPr bwMode="auto">
          <a:xfrm>
            <a:off x="795909" y="5756685"/>
            <a:ext cx="212725" cy="1587"/>
          </a:xfrm>
          <a:prstGeom prst="line">
            <a:avLst/>
          </a:prstGeom>
          <a:noFill/>
          <a:ln w="20638">
            <a:solidFill>
              <a:srgbClr val="000000"/>
            </a:solidFill>
            <a:round/>
            <a:headEnd/>
            <a:tailEnd/>
          </a:ln>
        </p:spPr>
        <p:txBody>
          <a:bodyPr/>
          <a:lstStyle/>
          <a:p>
            <a:endParaRPr lang="zh-CN" altLang="en-US"/>
          </a:p>
        </p:txBody>
      </p:sp>
      <p:grpSp>
        <p:nvGrpSpPr>
          <p:cNvPr id="51" name="组合 50"/>
          <p:cNvGrpSpPr/>
          <p:nvPr/>
        </p:nvGrpSpPr>
        <p:grpSpPr>
          <a:xfrm>
            <a:off x="49784" y="5451090"/>
            <a:ext cx="904863" cy="341471"/>
            <a:chOff x="49784" y="5451090"/>
            <a:chExt cx="904863" cy="341471"/>
          </a:xfrm>
        </p:grpSpPr>
        <p:sp>
          <p:nvSpPr>
            <p:cNvPr id="28" name="Rectangle 25"/>
            <p:cNvSpPr>
              <a:spLocks noChangeArrowheads="1"/>
            </p:cNvSpPr>
            <p:nvPr/>
          </p:nvSpPr>
          <p:spPr bwMode="auto">
            <a:xfrm>
              <a:off x="49784" y="5451090"/>
              <a:ext cx="163512" cy="228600"/>
            </a:xfrm>
            <a:prstGeom prst="rect">
              <a:avLst/>
            </a:prstGeom>
            <a:noFill/>
            <a:ln w="9525">
              <a:noFill/>
              <a:miter lim="800000"/>
              <a:headEnd/>
              <a:tailEnd/>
            </a:ln>
          </p:spPr>
          <p:txBody>
            <a:bodyPr wrap="none" lIns="0" tIns="0" rIns="0" bIns="0">
              <a:spAutoFit/>
            </a:bodyPr>
            <a:lstStyle/>
            <a:p>
              <a:r>
                <a:rPr lang="en-US" altLang="zh-CN" sz="1500" i="1">
                  <a:solidFill>
                    <a:srgbClr val="000000"/>
                  </a:solidFill>
                  <a:latin typeface="Times-Roman" charset="0"/>
                  <a:ea typeface="宋体" pitchFamily="2" charset="-122"/>
                </a:rPr>
                <a:t>V </a:t>
              </a:r>
              <a:endParaRPr lang="en-US" altLang="zh-CN" sz="2400">
                <a:ea typeface="宋体" pitchFamily="2" charset="-122"/>
              </a:endParaRPr>
            </a:p>
          </p:txBody>
        </p:sp>
        <p:sp>
          <p:nvSpPr>
            <p:cNvPr id="29" name="Rectangle 26"/>
            <p:cNvSpPr>
              <a:spLocks noChangeArrowheads="1"/>
            </p:cNvSpPr>
            <p:nvPr/>
          </p:nvSpPr>
          <p:spPr bwMode="auto">
            <a:xfrm>
              <a:off x="187896" y="5546340"/>
              <a:ext cx="662041" cy="246221"/>
            </a:xfrm>
            <a:prstGeom prst="rect">
              <a:avLst/>
            </a:prstGeom>
            <a:noFill/>
            <a:ln w="9525">
              <a:noFill/>
              <a:miter lim="800000"/>
              <a:headEnd/>
              <a:tailEnd/>
            </a:ln>
          </p:spPr>
          <p:txBody>
            <a:bodyPr wrap="none" lIns="0" tIns="0" rIns="0" bIns="0">
              <a:spAutoFit/>
            </a:bodyPr>
            <a:lstStyle/>
            <a:p>
              <a:r>
                <a:rPr lang="en-US" altLang="zh-CN" sz="1600" i="1" dirty="0" err="1">
                  <a:solidFill>
                    <a:srgbClr val="000000"/>
                  </a:solidFill>
                  <a:latin typeface="Times-Roman" charset="0"/>
                  <a:ea typeface="宋体" pitchFamily="2" charset="-122"/>
                </a:rPr>
                <a:t>OLmax</a:t>
              </a:r>
              <a:endParaRPr lang="en-US" altLang="zh-CN" sz="3200" dirty="0">
                <a:ea typeface="宋体" pitchFamily="2" charset="-122"/>
              </a:endParaRPr>
            </a:p>
          </p:txBody>
        </p:sp>
        <p:sp>
          <p:nvSpPr>
            <p:cNvPr id="81" name="Freeform 38"/>
            <p:cNvSpPr>
              <a:spLocks/>
            </p:cNvSpPr>
            <p:nvPr/>
          </p:nvSpPr>
          <p:spPr bwMode="auto">
            <a:xfrm flipV="1">
              <a:off x="723423" y="5561741"/>
              <a:ext cx="231224" cy="45719"/>
            </a:xfrm>
            <a:custGeom>
              <a:avLst/>
              <a:gdLst/>
              <a:ahLst/>
              <a:cxnLst>
                <a:cxn ang="0">
                  <a:pos x="0" y="28"/>
                </a:cxn>
                <a:cxn ang="0">
                  <a:pos x="0" y="32"/>
                </a:cxn>
                <a:cxn ang="0">
                  <a:pos x="2" y="36"/>
                </a:cxn>
                <a:cxn ang="0">
                  <a:pos x="4" y="38"/>
                </a:cxn>
                <a:cxn ang="0">
                  <a:pos x="6" y="42"/>
                </a:cxn>
                <a:cxn ang="0">
                  <a:pos x="8" y="45"/>
                </a:cxn>
                <a:cxn ang="0">
                  <a:pos x="11" y="48"/>
                </a:cxn>
                <a:cxn ang="0">
                  <a:pos x="15" y="49"/>
                </a:cxn>
                <a:cxn ang="0">
                  <a:pos x="18" y="52"/>
                </a:cxn>
                <a:cxn ang="0">
                  <a:pos x="22" y="52"/>
                </a:cxn>
                <a:cxn ang="0">
                  <a:pos x="26" y="53"/>
                </a:cxn>
                <a:cxn ang="0">
                  <a:pos x="28" y="53"/>
                </a:cxn>
                <a:cxn ang="0">
                  <a:pos x="32" y="52"/>
                </a:cxn>
                <a:cxn ang="0">
                  <a:pos x="36" y="52"/>
                </a:cxn>
                <a:cxn ang="0">
                  <a:pos x="40" y="49"/>
                </a:cxn>
                <a:cxn ang="0">
                  <a:pos x="43" y="48"/>
                </a:cxn>
                <a:cxn ang="0">
                  <a:pos x="46" y="45"/>
                </a:cxn>
                <a:cxn ang="0">
                  <a:pos x="48" y="42"/>
                </a:cxn>
                <a:cxn ang="0">
                  <a:pos x="51" y="38"/>
                </a:cxn>
                <a:cxn ang="0">
                  <a:pos x="52" y="36"/>
                </a:cxn>
                <a:cxn ang="0">
                  <a:pos x="54" y="32"/>
                </a:cxn>
                <a:cxn ang="0">
                  <a:pos x="54" y="28"/>
                </a:cxn>
                <a:cxn ang="0">
                  <a:pos x="54" y="25"/>
                </a:cxn>
                <a:cxn ang="0">
                  <a:pos x="54" y="21"/>
                </a:cxn>
                <a:cxn ang="0">
                  <a:pos x="52" y="17"/>
                </a:cxn>
                <a:cxn ang="0">
                  <a:pos x="51" y="13"/>
                </a:cxn>
                <a:cxn ang="0">
                  <a:pos x="48" y="10"/>
                </a:cxn>
                <a:cxn ang="0">
                  <a:pos x="46" y="8"/>
                </a:cxn>
                <a:cxn ang="0">
                  <a:pos x="43" y="5"/>
                </a:cxn>
                <a:cxn ang="0">
                  <a:pos x="40" y="2"/>
                </a:cxn>
                <a:cxn ang="0">
                  <a:pos x="36" y="1"/>
                </a:cxn>
                <a:cxn ang="0">
                  <a:pos x="32" y="0"/>
                </a:cxn>
                <a:cxn ang="0">
                  <a:pos x="28" y="0"/>
                </a:cxn>
                <a:cxn ang="0">
                  <a:pos x="26" y="0"/>
                </a:cxn>
                <a:cxn ang="0">
                  <a:pos x="22" y="0"/>
                </a:cxn>
                <a:cxn ang="0">
                  <a:pos x="18" y="1"/>
                </a:cxn>
                <a:cxn ang="0">
                  <a:pos x="15" y="2"/>
                </a:cxn>
                <a:cxn ang="0">
                  <a:pos x="11" y="5"/>
                </a:cxn>
                <a:cxn ang="0">
                  <a:pos x="8" y="8"/>
                </a:cxn>
                <a:cxn ang="0">
                  <a:pos x="6" y="10"/>
                </a:cxn>
                <a:cxn ang="0">
                  <a:pos x="4" y="13"/>
                </a:cxn>
                <a:cxn ang="0">
                  <a:pos x="2" y="17"/>
                </a:cxn>
                <a:cxn ang="0">
                  <a:pos x="0" y="21"/>
                </a:cxn>
                <a:cxn ang="0">
                  <a:pos x="0" y="25"/>
                </a:cxn>
                <a:cxn ang="0">
                  <a:pos x="27" y="26"/>
                </a:cxn>
              </a:cxnLst>
              <a:rect l="0" t="0" r="r" b="b"/>
              <a:pathLst>
                <a:path w="54" h="53">
                  <a:moveTo>
                    <a:pt x="27" y="26"/>
                  </a:moveTo>
                  <a:lnTo>
                    <a:pt x="0" y="26"/>
                  </a:lnTo>
                  <a:lnTo>
                    <a:pt x="0" y="28"/>
                  </a:lnTo>
                  <a:lnTo>
                    <a:pt x="0" y="29"/>
                  </a:lnTo>
                  <a:lnTo>
                    <a:pt x="0" y="30"/>
                  </a:lnTo>
                  <a:lnTo>
                    <a:pt x="0" y="32"/>
                  </a:lnTo>
                  <a:lnTo>
                    <a:pt x="2" y="33"/>
                  </a:lnTo>
                  <a:lnTo>
                    <a:pt x="2" y="34"/>
                  </a:lnTo>
                  <a:lnTo>
                    <a:pt x="2" y="36"/>
                  </a:lnTo>
                  <a:lnTo>
                    <a:pt x="3" y="37"/>
                  </a:lnTo>
                  <a:lnTo>
                    <a:pt x="3" y="38"/>
                  </a:lnTo>
                  <a:lnTo>
                    <a:pt x="4" y="38"/>
                  </a:lnTo>
                  <a:lnTo>
                    <a:pt x="4" y="40"/>
                  </a:lnTo>
                  <a:lnTo>
                    <a:pt x="6" y="41"/>
                  </a:lnTo>
                  <a:lnTo>
                    <a:pt x="6" y="42"/>
                  </a:lnTo>
                  <a:lnTo>
                    <a:pt x="7" y="44"/>
                  </a:lnTo>
                  <a:lnTo>
                    <a:pt x="7" y="44"/>
                  </a:lnTo>
                  <a:lnTo>
                    <a:pt x="8" y="45"/>
                  </a:lnTo>
                  <a:lnTo>
                    <a:pt x="10" y="46"/>
                  </a:lnTo>
                  <a:lnTo>
                    <a:pt x="10" y="46"/>
                  </a:lnTo>
                  <a:lnTo>
                    <a:pt x="11" y="48"/>
                  </a:lnTo>
                  <a:lnTo>
                    <a:pt x="12" y="48"/>
                  </a:lnTo>
                  <a:lnTo>
                    <a:pt x="14" y="49"/>
                  </a:lnTo>
                  <a:lnTo>
                    <a:pt x="15" y="49"/>
                  </a:lnTo>
                  <a:lnTo>
                    <a:pt x="15" y="50"/>
                  </a:lnTo>
                  <a:lnTo>
                    <a:pt x="16" y="50"/>
                  </a:lnTo>
                  <a:lnTo>
                    <a:pt x="18" y="52"/>
                  </a:lnTo>
                  <a:lnTo>
                    <a:pt x="19" y="52"/>
                  </a:lnTo>
                  <a:lnTo>
                    <a:pt x="20" y="52"/>
                  </a:lnTo>
                  <a:lnTo>
                    <a:pt x="22" y="52"/>
                  </a:lnTo>
                  <a:lnTo>
                    <a:pt x="23" y="53"/>
                  </a:lnTo>
                  <a:lnTo>
                    <a:pt x="24" y="53"/>
                  </a:lnTo>
                  <a:lnTo>
                    <a:pt x="26" y="53"/>
                  </a:lnTo>
                  <a:lnTo>
                    <a:pt x="27" y="53"/>
                  </a:lnTo>
                  <a:lnTo>
                    <a:pt x="27" y="53"/>
                  </a:lnTo>
                  <a:lnTo>
                    <a:pt x="28" y="53"/>
                  </a:lnTo>
                  <a:lnTo>
                    <a:pt x="30" y="53"/>
                  </a:lnTo>
                  <a:lnTo>
                    <a:pt x="31" y="53"/>
                  </a:lnTo>
                  <a:lnTo>
                    <a:pt x="32" y="52"/>
                  </a:lnTo>
                  <a:lnTo>
                    <a:pt x="34" y="52"/>
                  </a:lnTo>
                  <a:lnTo>
                    <a:pt x="35" y="52"/>
                  </a:lnTo>
                  <a:lnTo>
                    <a:pt x="36" y="52"/>
                  </a:lnTo>
                  <a:lnTo>
                    <a:pt x="38" y="50"/>
                  </a:lnTo>
                  <a:lnTo>
                    <a:pt x="39" y="50"/>
                  </a:lnTo>
                  <a:lnTo>
                    <a:pt x="40" y="49"/>
                  </a:lnTo>
                  <a:lnTo>
                    <a:pt x="40" y="49"/>
                  </a:lnTo>
                  <a:lnTo>
                    <a:pt x="42" y="48"/>
                  </a:lnTo>
                  <a:lnTo>
                    <a:pt x="43" y="48"/>
                  </a:lnTo>
                  <a:lnTo>
                    <a:pt x="44" y="46"/>
                  </a:lnTo>
                  <a:lnTo>
                    <a:pt x="46" y="46"/>
                  </a:lnTo>
                  <a:lnTo>
                    <a:pt x="46" y="45"/>
                  </a:lnTo>
                  <a:lnTo>
                    <a:pt x="47" y="44"/>
                  </a:lnTo>
                  <a:lnTo>
                    <a:pt x="48" y="44"/>
                  </a:lnTo>
                  <a:lnTo>
                    <a:pt x="48" y="42"/>
                  </a:lnTo>
                  <a:lnTo>
                    <a:pt x="50" y="41"/>
                  </a:lnTo>
                  <a:lnTo>
                    <a:pt x="50" y="40"/>
                  </a:lnTo>
                  <a:lnTo>
                    <a:pt x="51" y="38"/>
                  </a:lnTo>
                  <a:lnTo>
                    <a:pt x="51" y="38"/>
                  </a:lnTo>
                  <a:lnTo>
                    <a:pt x="52" y="37"/>
                  </a:lnTo>
                  <a:lnTo>
                    <a:pt x="52" y="36"/>
                  </a:lnTo>
                  <a:lnTo>
                    <a:pt x="52" y="34"/>
                  </a:lnTo>
                  <a:lnTo>
                    <a:pt x="52" y="33"/>
                  </a:lnTo>
                  <a:lnTo>
                    <a:pt x="54" y="32"/>
                  </a:lnTo>
                  <a:lnTo>
                    <a:pt x="54" y="30"/>
                  </a:lnTo>
                  <a:lnTo>
                    <a:pt x="54" y="29"/>
                  </a:lnTo>
                  <a:lnTo>
                    <a:pt x="54" y="28"/>
                  </a:lnTo>
                  <a:lnTo>
                    <a:pt x="54" y="26"/>
                  </a:lnTo>
                  <a:lnTo>
                    <a:pt x="54" y="26"/>
                  </a:lnTo>
                  <a:lnTo>
                    <a:pt x="54" y="25"/>
                  </a:lnTo>
                  <a:lnTo>
                    <a:pt x="54" y="24"/>
                  </a:lnTo>
                  <a:lnTo>
                    <a:pt x="54" y="22"/>
                  </a:lnTo>
                  <a:lnTo>
                    <a:pt x="54" y="21"/>
                  </a:lnTo>
                  <a:lnTo>
                    <a:pt x="52" y="20"/>
                  </a:lnTo>
                  <a:lnTo>
                    <a:pt x="52" y="18"/>
                  </a:lnTo>
                  <a:lnTo>
                    <a:pt x="52" y="17"/>
                  </a:lnTo>
                  <a:lnTo>
                    <a:pt x="52" y="16"/>
                  </a:lnTo>
                  <a:lnTo>
                    <a:pt x="51" y="14"/>
                  </a:lnTo>
                  <a:lnTo>
                    <a:pt x="51" y="13"/>
                  </a:lnTo>
                  <a:lnTo>
                    <a:pt x="50" y="12"/>
                  </a:lnTo>
                  <a:lnTo>
                    <a:pt x="50" y="12"/>
                  </a:lnTo>
                  <a:lnTo>
                    <a:pt x="48" y="10"/>
                  </a:lnTo>
                  <a:lnTo>
                    <a:pt x="48" y="9"/>
                  </a:lnTo>
                  <a:lnTo>
                    <a:pt x="47" y="8"/>
                  </a:lnTo>
                  <a:lnTo>
                    <a:pt x="46" y="8"/>
                  </a:lnTo>
                  <a:lnTo>
                    <a:pt x="46" y="6"/>
                  </a:lnTo>
                  <a:lnTo>
                    <a:pt x="44" y="5"/>
                  </a:lnTo>
                  <a:lnTo>
                    <a:pt x="43" y="5"/>
                  </a:lnTo>
                  <a:lnTo>
                    <a:pt x="42" y="4"/>
                  </a:lnTo>
                  <a:lnTo>
                    <a:pt x="40" y="4"/>
                  </a:lnTo>
                  <a:lnTo>
                    <a:pt x="40" y="2"/>
                  </a:lnTo>
                  <a:lnTo>
                    <a:pt x="39" y="2"/>
                  </a:lnTo>
                  <a:lnTo>
                    <a:pt x="38" y="1"/>
                  </a:lnTo>
                  <a:lnTo>
                    <a:pt x="36" y="1"/>
                  </a:lnTo>
                  <a:lnTo>
                    <a:pt x="35" y="1"/>
                  </a:lnTo>
                  <a:lnTo>
                    <a:pt x="34" y="0"/>
                  </a:lnTo>
                  <a:lnTo>
                    <a:pt x="32" y="0"/>
                  </a:lnTo>
                  <a:lnTo>
                    <a:pt x="31" y="0"/>
                  </a:lnTo>
                  <a:lnTo>
                    <a:pt x="30" y="0"/>
                  </a:lnTo>
                  <a:lnTo>
                    <a:pt x="28" y="0"/>
                  </a:lnTo>
                  <a:lnTo>
                    <a:pt x="27" y="0"/>
                  </a:lnTo>
                  <a:lnTo>
                    <a:pt x="27" y="0"/>
                  </a:lnTo>
                  <a:lnTo>
                    <a:pt x="26" y="0"/>
                  </a:lnTo>
                  <a:lnTo>
                    <a:pt x="24" y="0"/>
                  </a:lnTo>
                  <a:lnTo>
                    <a:pt x="23" y="0"/>
                  </a:lnTo>
                  <a:lnTo>
                    <a:pt x="22" y="0"/>
                  </a:lnTo>
                  <a:lnTo>
                    <a:pt x="20" y="0"/>
                  </a:lnTo>
                  <a:lnTo>
                    <a:pt x="19" y="1"/>
                  </a:lnTo>
                  <a:lnTo>
                    <a:pt x="18" y="1"/>
                  </a:lnTo>
                  <a:lnTo>
                    <a:pt x="16" y="1"/>
                  </a:lnTo>
                  <a:lnTo>
                    <a:pt x="15" y="2"/>
                  </a:lnTo>
                  <a:lnTo>
                    <a:pt x="15" y="2"/>
                  </a:lnTo>
                  <a:lnTo>
                    <a:pt x="14" y="4"/>
                  </a:lnTo>
                  <a:lnTo>
                    <a:pt x="12" y="4"/>
                  </a:lnTo>
                  <a:lnTo>
                    <a:pt x="11" y="5"/>
                  </a:lnTo>
                  <a:lnTo>
                    <a:pt x="10" y="5"/>
                  </a:lnTo>
                  <a:lnTo>
                    <a:pt x="10" y="6"/>
                  </a:lnTo>
                  <a:lnTo>
                    <a:pt x="8" y="8"/>
                  </a:lnTo>
                  <a:lnTo>
                    <a:pt x="7" y="8"/>
                  </a:lnTo>
                  <a:lnTo>
                    <a:pt x="7" y="9"/>
                  </a:lnTo>
                  <a:lnTo>
                    <a:pt x="6" y="10"/>
                  </a:lnTo>
                  <a:lnTo>
                    <a:pt x="6" y="12"/>
                  </a:lnTo>
                  <a:lnTo>
                    <a:pt x="4" y="12"/>
                  </a:lnTo>
                  <a:lnTo>
                    <a:pt x="4" y="13"/>
                  </a:lnTo>
                  <a:lnTo>
                    <a:pt x="3" y="14"/>
                  </a:lnTo>
                  <a:lnTo>
                    <a:pt x="3" y="16"/>
                  </a:lnTo>
                  <a:lnTo>
                    <a:pt x="2" y="17"/>
                  </a:lnTo>
                  <a:lnTo>
                    <a:pt x="2" y="18"/>
                  </a:lnTo>
                  <a:lnTo>
                    <a:pt x="2" y="20"/>
                  </a:lnTo>
                  <a:lnTo>
                    <a:pt x="0" y="21"/>
                  </a:lnTo>
                  <a:lnTo>
                    <a:pt x="0" y="22"/>
                  </a:lnTo>
                  <a:lnTo>
                    <a:pt x="0" y="24"/>
                  </a:lnTo>
                  <a:lnTo>
                    <a:pt x="0" y="25"/>
                  </a:lnTo>
                  <a:lnTo>
                    <a:pt x="0" y="26"/>
                  </a:lnTo>
                  <a:lnTo>
                    <a:pt x="0" y="26"/>
                  </a:lnTo>
                  <a:lnTo>
                    <a:pt x="27" y="26"/>
                  </a:lnTo>
                  <a:close/>
                </a:path>
              </a:pathLst>
            </a:custGeom>
            <a:solidFill>
              <a:srgbClr val="000000"/>
            </a:solidFill>
            <a:ln w="9525">
              <a:noFill/>
              <a:round/>
              <a:headEnd/>
              <a:tailEnd/>
            </a:ln>
          </p:spPr>
          <p:txBody>
            <a:bodyPr/>
            <a:lstStyle/>
            <a:p>
              <a:endParaRPr lang="zh-CN" altLang="en-US"/>
            </a:p>
          </p:txBody>
        </p:sp>
      </p:grpSp>
      <p:cxnSp>
        <p:nvCxnSpPr>
          <p:cNvPr id="83" name="直接连接符 82"/>
          <p:cNvCxnSpPr/>
          <p:nvPr/>
        </p:nvCxnSpPr>
        <p:spPr>
          <a:xfrm>
            <a:off x="859409" y="2212527"/>
            <a:ext cx="1431923" cy="20637"/>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893713" y="5584600"/>
            <a:ext cx="2596580" cy="818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836826" y="3347494"/>
            <a:ext cx="5432747" cy="461665"/>
          </a:xfrm>
          <a:prstGeom prst="rect">
            <a:avLst/>
          </a:prstGeom>
          <a:solidFill>
            <a:schemeClr val="bg1"/>
          </a:solidFill>
        </p:spPr>
        <p:txBody>
          <a:bodyPr wrap="square">
            <a:spAutoFit/>
          </a:bodyPr>
          <a:lstStyle/>
          <a:p>
            <a:endParaRPr lang="en-US" altLang="zh-CN" sz="2400" dirty="0"/>
          </a:p>
        </p:txBody>
      </p:sp>
      <p:sp>
        <p:nvSpPr>
          <p:cNvPr id="32" name="矩形 31"/>
          <p:cNvSpPr/>
          <p:nvPr/>
        </p:nvSpPr>
        <p:spPr>
          <a:xfrm>
            <a:off x="3115551" y="2560051"/>
            <a:ext cx="5848937" cy="2677656"/>
          </a:xfrm>
          <a:prstGeom prst="rect">
            <a:avLst/>
          </a:prstGeom>
        </p:spPr>
        <p:txBody>
          <a:bodyPr wrap="square">
            <a:spAutoFit/>
          </a:bodyPr>
          <a:lstStyle/>
          <a:p>
            <a:pPr marL="342900" indent="-342900">
              <a:buFont typeface="Arial" panose="020B0604020202020204" pitchFamily="34" charset="0"/>
              <a:buChar char="•"/>
            </a:pPr>
            <a:r>
              <a:rPr lang="zh-CN" altLang="en-US" sz="2400" dirty="0"/>
              <a:t>输入电压阈值主要由两种晶体管的开关阈值电压决定。</a:t>
            </a:r>
            <a:endParaRPr lang="en-US" altLang="zh-CN" sz="2400" dirty="0"/>
          </a:p>
          <a:p>
            <a:pPr marL="342900" indent="-342900">
              <a:buFont typeface="Arial" panose="020B0604020202020204" pitchFamily="34" charset="0"/>
              <a:buChar char="•"/>
            </a:pPr>
            <a:r>
              <a:rPr lang="en-US" altLang="zh-CN" sz="2400" dirty="0"/>
              <a:t>V</a:t>
            </a:r>
            <a:r>
              <a:rPr lang="en-US" altLang="zh-CN" sz="2400" baseline="-25000" dirty="0"/>
              <a:t>IN</a:t>
            </a:r>
            <a:r>
              <a:rPr lang="zh-CN" altLang="en-US" sz="2400" dirty="0"/>
              <a:t>由</a:t>
            </a:r>
            <a:r>
              <a:rPr lang="en-US" altLang="zh-CN" sz="2400" dirty="0"/>
              <a:t>0V</a:t>
            </a:r>
            <a:r>
              <a:rPr lang="zh-CN" altLang="en-US" sz="2400" dirty="0"/>
              <a:t>向</a:t>
            </a:r>
            <a:r>
              <a:rPr lang="en-US" altLang="zh-CN" sz="2400" dirty="0" err="1"/>
              <a:t>Vcc</a:t>
            </a:r>
            <a:r>
              <a:rPr lang="zh-CN" altLang="en-US" sz="2400" dirty="0"/>
              <a:t>逐渐增大，</a:t>
            </a:r>
            <a:r>
              <a:rPr lang="en-US" altLang="zh-CN" sz="2400" dirty="0" err="1"/>
              <a:t>pMOS</a:t>
            </a:r>
            <a:r>
              <a:rPr lang="zh-CN" altLang="en-US" sz="2400" dirty="0"/>
              <a:t>由导通转换成截止状态，触发截止状态时的输入电压称为</a:t>
            </a:r>
            <a:r>
              <a:rPr lang="en-US" altLang="zh-CN" sz="2400" dirty="0" err="1"/>
              <a:t>V</a:t>
            </a:r>
            <a:r>
              <a:rPr lang="en-US" altLang="zh-CN" sz="2400" baseline="-25000" dirty="0" err="1"/>
              <a:t>ILmax</a:t>
            </a:r>
            <a:r>
              <a:rPr lang="zh-CN" altLang="en-US" sz="2400" dirty="0"/>
              <a:t>，输出电压称为</a:t>
            </a:r>
            <a:r>
              <a:rPr lang="en-US" altLang="zh-CN" sz="2400" dirty="0" err="1"/>
              <a:t>V</a:t>
            </a:r>
            <a:r>
              <a:rPr lang="en-US" altLang="zh-CN" sz="2400" baseline="-25000" dirty="0" err="1"/>
              <a:t>OHmin</a:t>
            </a:r>
            <a:r>
              <a:rPr lang="zh-CN" altLang="en-US" sz="2400" dirty="0"/>
              <a:t>。</a:t>
            </a:r>
            <a:r>
              <a:rPr lang="en-US" altLang="zh-CN" sz="2400" dirty="0"/>
              <a:t>V</a:t>
            </a:r>
            <a:r>
              <a:rPr lang="en-US" altLang="zh-CN" sz="2400" baseline="-25000" dirty="0"/>
              <a:t>IN</a:t>
            </a:r>
            <a:r>
              <a:rPr lang="zh-CN" altLang="en-US" sz="2400" dirty="0"/>
              <a:t>继续增加，当</a:t>
            </a:r>
            <a:r>
              <a:rPr lang="en-US" altLang="zh-CN" sz="2400" dirty="0" err="1"/>
              <a:t>nMOS</a:t>
            </a:r>
            <a:r>
              <a:rPr lang="zh-CN" altLang="en-US" sz="2400" dirty="0"/>
              <a:t>管导通时，输入电压称为</a:t>
            </a:r>
            <a:r>
              <a:rPr lang="en-US" altLang="zh-CN" sz="2400" dirty="0" err="1"/>
              <a:t>V</a:t>
            </a:r>
            <a:r>
              <a:rPr lang="en-US" altLang="zh-CN" sz="2400" baseline="-25000" dirty="0" err="1"/>
              <a:t>IHmin</a:t>
            </a:r>
            <a:r>
              <a:rPr lang="zh-CN" altLang="en-US" sz="2400" dirty="0"/>
              <a:t>，输出电压称为</a:t>
            </a:r>
            <a:r>
              <a:rPr lang="en-US" altLang="zh-CN" sz="2400" dirty="0" err="1"/>
              <a:t>V</a:t>
            </a:r>
            <a:r>
              <a:rPr lang="en-US" altLang="zh-CN" sz="2400" baseline="-25000" dirty="0" err="1"/>
              <a:t>OLmax</a:t>
            </a:r>
            <a:r>
              <a:rPr lang="zh-CN" altLang="en-US" sz="2400" dirty="0"/>
              <a:t>。</a:t>
            </a:r>
            <a:endParaRPr lang="en-US" altLang="zh-CN" sz="2400" dirty="0"/>
          </a:p>
        </p:txBody>
      </p:sp>
      <p:pic>
        <p:nvPicPr>
          <p:cNvPr id="72" name="Picture 8"/>
          <p:cNvPicPr>
            <a:picLocks noGrp="1" noChangeAspect="1" noChangeArrowheads="1"/>
          </p:cNvPicPr>
          <p:nvPr>
            <p:ph idx="1"/>
          </p:nvPr>
        </p:nvPicPr>
        <p:blipFill rotWithShape="1">
          <a:blip r:embed="rId3" cstate="print"/>
          <a:srcRect r="23794"/>
          <a:stretch/>
        </p:blipFill>
        <p:spPr>
          <a:xfrm>
            <a:off x="6633240" y="0"/>
            <a:ext cx="2544970" cy="2703202"/>
          </a:xfrm>
          <a:noFill/>
        </p:spPr>
      </p:pic>
      <p:sp>
        <p:nvSpPr>
          <p:cNvPr id="54" name="矩形 53"/>
          <p:cNvSpPr/>
          <p:nvPr/>
        </p:nvSpPr>
        <p:spPr>
          <a:xfrm>
            <a:off x="1927673" y="6253999"/>
            <a:ext cx="1300356" cy="369332"/>
          </a:xfrm>
          <a:prstGeom prst="rect">
            <a:avLst/>
          </a:prstGeom>
        </p:spPr>
        <p:txBody>
          <a:bodyPr wrap="none">
            <a:spAutoFit/>
          </a:bodyPr>
          <a:lstStyle/>
          <a:p>
            <a:r>
              <a:rPr lang="en-US" altLang="zh-CN" dirty="0" err="1">
                <a:solidFill>
                  <a:srgbClr val="FF0000"/>
                </a:solidFill>
              </a:rPr>
              <a:t>pMOS</a:t>
            </a:r>
            <a:r>
              <a:rPr lang="zh-CN" altLang="en-US" dirty="0">
                <a:solidFill>
                  <a:srgbClr val="FF0000"/>
                </a:solidFill>
              </a:rPr>
              <a:t>截止</a:t>
            </a:r>
          </a:p>
        </p:txBody>
      </p:sp>
      <p:sp>
        <p:nvSpPr>
          <p:cNvPr id="75" name="矩形 74"/>
          <p:cNvSpPr/>
          <p:nvPr/>
        </p:nvSpPr>
        <p:spPr>
          <a:xfrm>
            <a:off x="3149910" y="6283971"/>
            <a:ext cx="1300356" cy="369332"/>
          </a:xfrm>
          <a:prstGeom prst="rect">
            <a:avLst/>
          </a:prstGeom>
        </p:spPr>
        <p:txBody>
          <a:bodyPr wrap="none">
            <a:spAutoFit/>
          </a:bodyPr>
          <a:lstStyle/>
          <a:p>
            <a:r>
              <a:rPr lang="en-US" altLang="zh-CN" dirty="0" err="1">
                <a:solidFill>
                  <a:srgbClr val="FF0000"/>
                </a:solidFill>
              </a:rPr>
              <a:t>nMOS</a:t>
            </a:r>
            <a:r>
              <a:rPr lang="zh-CN" altLang="en-US" dirty="0">
                <a:solidFill>
                  <a:srgbClr val="FF0000"/>
                </a:solidFill>
              </a:rPr>
              <a:t>导通</a:t>
            </a:r>
          </a:p>
        </p:txBody>
      </p:sp>
      <p:sp>
        <p:nvSpPr>
          <p:cNvPr id="55" name="矩形 54"/>
          <p:cNvSpPr/>
          <p:nvPr/>
        </p:nvSpPr>
        <p:spPr>
          <a:xfrm>
            <a:off x="2577851" y="1277746"/>
            <a:ext cx="2940896"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en-US" sz="2400" dirty="0"/>
              <a:t>输出电压主要由晶体管的导通电阻决定。</a:t>
            </a:r>
          </a:p>
        </p:txBody>
      </p:sp>
      <p:sp>
        <p:nvSpPr>
          <p:cNvPr id="78" name="矩形 77"/>
          <p:cNvSpPr/>
          <p:nvPr/>
        </p:nvSpPr>
        <p:spPr>
          <a:xfrm>
            <a:off x="5801356" y="5726047"/>
            <a:ext cx="30960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dirty="0"/>
              <a:t>面包板实验</a:t>
            </a:r>
            <a:r>
              <a:rPr lang="en-US" altLang="zh-CN" sz="2400" dirty="0"/>
              <a:t>1</a:t>
            </a:r>
            <a:r>
              <a:rPr lang="zh-CN" altLang="en-US" sz="2400" dirty="0"/>
              <a:t>进行验证。</a:t>
            </a:r>
          </a:p>
        </p:txBody>
      </p:sp>
    </p:spTree>
    <p:extLst>
      <p:ext uri="{BB962C8B-B14F-4D97-AF65-F5344CB8AC3E}">
        <p14:creationId xmlns:p14="http://schemas.microsoft.com/office/powerpoint/2010/main" val="76085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ppt_x"/>
                                          </p:val>
                                        </p:tav>
                                        <p:tav tm="100000">
                                          <p:val>
                                            <p:strVal val="#ppt_x"/>
                                          </p:val>
                                        </p:tav>
                                      </p:tavLst>
                                    </p:anim>
                                    <p:anim calcmode="lin" valueType="num">
                                      <p:cBhvr additive="base">
                                        <p:cTn id="14" dur="500" fill="hold"/>
                                        <p:tgtEl>
                                          <p:spTgt spid="4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ppt_x"/>
                                          </p:val>
                                        </p:tav>
                                        <p:tav tm="100000">
                                          <p:val>
                                            <p:strVal val="#ppt_x"/>
                                          </p:val>
                                        </p:tav>
                                      </p:tavLst>
                                    </p:anim>
                                    <p:anim calcmode="lin" valueType="num">
                                      <p:cBhvr additive="base">
                                        <p:cTn id="28" dur="5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500" fill="hold"/>
                                        <p:tgtEl>
                                          <p:spTgt spid="63"/>
                                        </p:tgtEl>
                                        <p:attrNameLst>
                                          <p:attrName>ppt_x</p:attrName>
                                        </p:attrNameLst>
                                      </p:cBhvr>
                                      <p:tavLst>
                                        <p:tav tm="0">
                                          <p:val>
                                            <p:strVal val="#ppt_x"/>
                                          </p:val>
                                        </p:tav>
                                        <p:tav tm="100000">
                                          <p:val>
                                            <p:strVal val="#ppt_x"/>
                                          </p:val>
                                        </p:tav>
                                      </p:tavLst>
                                    </p:anim>
                                    <p:anim calcmode="lin" valueType="num">
                                      <p:cBhvr additive="base">
                                        <p:cTn id="4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ppt_x"/>
                                          </p:val>
                                        </p:tav>
                                        <p:tav tm="100000">
                                          <p:val>
                                            <p:strVal val="#ppt_x"/>
                                          </p:val>
                                        </p:tav>
                                      </p:tavLst>
                                    </p:anim>
                                    <p:anim calcmode="lin" valueType="num">
                                      <p:cBhvr additive="base">
                                        <p:cTn id="52" dur="500" fill="hold"/>
                                        <p:tgtEl>
                                          <p:spTgt spid="4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ppt_x"/>
                                          </p:val>
                                        </p:tav>
                                        <p:tav tm="100000">
                                          <p:val>
                                            <p:strVal val="#ppt_x"/>
                                          </p:val>
                                        </p:tav>
                                      </p:tavLst>
                                    </p:anim>
                                    <p:anim calcmode="lin" valueType="num">
                                      <p:cBhvr additive="base">
                                        <p:cTn id="5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additive="base">
                                        <p:cTn id="65" dur="500" fill="hold"/>
                                        <p:tgtEl>
                                          <p:spTgt spid="84"/>
                                        </p:tgtEl>
                                        <p:attrNameLst>
                                          <p:attrName>ppt_x</p:attrName>
                                        </p:attrNameLst>
                                      </p:cBhvr>
                                      <p:tavLst>
                                        <p:tav tm="0">
                                          <p:val>
                                            <p:strVal val="#ppt_x"/>
                                          </p:val>
                                        </p:tav>
                                        <p:tav tm="100000">
                                          <p:val>
                                            <p:strVal val="#ppt_x"/>
                                          </p:val>
                                        </p:tav>
                                      </p:tavLst>
                                    </p:anim>
                                    <p:anim calcmode="lin" valueType="num">
                                      <p:cBhvr additive="base">
                                        <p:cTn id="66" dur="500" fill="hold"/>
                                        <p:tgtEl>
                                          <p:spTgt spid="84"/>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ppt_x"/>
                                          </p:val>
                                        </p:tav>
                                        <p:tav tm="100000">
                                          <p:val>
                                            <p:strVal val="#ppt_x"/>
                                          </p:val>
                                        </p:tav>
                                      </p:tavLst>
                                    </p:anim>
                                    <p:anim calcmode="lin" valueType="num">
                                      <p:cBhvr additive="base">
                                        <p:cTn id="70" dur="500" fill="hold"/>
                                        <p:tgtEl>
                                          <p:spTgt spid="51"/>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500" fill="hold"/>
                                        <p:tgtEl>
                                          <p:spTgt spid="53"/>
                                        </p:tgtEl>
                                        <p:attrNameLst>
                                          <p:attrName>ppt_x</p:attrName>
                                        </p:attrNameLst>
                                      </p:cBhvr>
                                      <p:tavLst>
                                        <p:tav tm="0">
                                          <p:val>
                                            <p:strVal val="#ppt_x"/>
                                          </p:val>
                                        </p:tav>
                                        <p:tav tm="100000">
                                          <p:val>
                                            <p:strVal val="#ppt_x"/>
                                          </p:val>
                                        </p:tav>
                                      </p:tavLst>
                                    </p:anim>
                                    <p:anim calcmode="lin" valueType="num">
                                      <p:cBhvr additive="base">
                                        <p:cTn id="7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additive="base">
                                        <p:cTn id="79" dur="500" fill="hold"/>
                                        <p:tgtEl>
                                          <p:spTgt spid="3"/>
                                        </p:tgtEl>
                                        <p:attrNameLst>
                                          <p:attrName>ppt_x</p:attrName>
                                        </p:attrNameLst>
                                      </p:cBhvr>
                                      <p:tavLst>
                                        <p:tav tm="0">
                                          <p:val>
                                            <p:strVal val="#ppt_x"/>
                                          </p:val>
                                        </p:tav>
                                        <p:tav tm="100000">
                                          <p:val>
                                            <p:strVal val="#ppt_x"/>
                                          </p:val>
                                        </p:tav>
                                      </p:tavLst>
                                    </p:anim>
                                    <p:anim calcmode="lin" valueType="num">
                                      <p:cBhvr additive="base">
                                        <p:cTn id="8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7" grpId="0"/>
      <p:bldP spid="48" grpId="0"/>
      <p:bldP spid="49" grpId="0"/>
      <p:bldP spid="50" grpId="0"/>
      <p:bldP spid="63" grpId="0" animBg="1"/>
      <p:bldP spid="3" grpId="0" animBg="1"/>
      <p:bldP spid="54" grpId="0"/>
      <p:bldP spid="75" grpId="0"/>
      <p:bldP spid="55" grpId="0" animBg="1"/>
      <p:bldP spid="7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23961" y="185720"/>
            <a:ext cx="4700167" cy="742950"/>
          </a:xfrm>
        </p:spPr>
        <p:txBody>
          <a:bodyPr/>
          <a:lstStyle/>
          <a:p>
            <a:r>
              <a:rPr lang="zh-CN" altLang="en-US" sz="3600" dirty="0"/>
              <a:t>直流噪声容限</a:t>
            </a:r>
            <a:endParaRPr lang="zh-CN" altLang="en-US" dirty="0"/>
          </a:p>
        </p:txBody>
      </p:sp>
      <p:sp>
        <p:nvSpPr>
          <p:cNvPr id="4" name="日期占位符 3"/>
          <p:cNvSpPr>
            <a:spLocks noGrp="1"/>
          </p:cNvSpPr>
          <p:nvPr>
            <p:ph type="dt" sz="half" idx="10"/>
          </p:nvPr>
        </p:nvSpPr>
        <p:spPr/>
        <p:txBody>
          <a:bodyPr/>
          <a:lstStyle/>
          <a:p>
            <a:pPr>
              <a:defRPr/>
            </a:pPr>
            <a:fld id="{6A8C6B76-60BC-4D66-8992-0985562FF768}"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43</a:t>
            </a:fld>
            <a:endParaRPr lang="en-US" altLang="zh-CN"/>
          </a:p>
        </p:txBody>
      </p:sp>
      <p:graphicFrame>
        <p:nvGraphicFramePr>
          <p:cNvPr id="106498" name="Object 2"/>
          <p:cNvGraphicFramePr>
            <a:graphicFrameLocks noChangeAspect="1"/>
          </p:cNvGraphicFramePr>
          <p:nvPr>
            <p:extLst>
              <p:ext uri="{D42A27DB-BD31-4B8C-83A1-F6EECF244321}">
                <p14:modId xmlns:p14="http://schemas.microsoft.com/office/powerpoint/2010/main" val="1378427917"/>
              </p:ext>
            </p:extLst>
          </p:nvPr>
        </p:nvGraphicFramePr>
        <p:xfrm>
          <a:off x="214281" y="1428735"/>
          <a:ext cx="8854921" cy="4214747"/>
        </p:xfrm>
        <a:graphic>
          <a:graphicData uri="http://schemas.openxmlformats.org/presentationml/2006/ole">
            <mc:AlternateContent xmlns:mc="http://schemas.openxmlformats.org/markup-compatibility/2006">
              <mc:Choice xmlns:v="urn:schemas-microsoft-com:vml" Requires="v">
                <p:oleObj spid="_x0000_s360498" name="VISIO" r:id="rId4" imgW="4029120" imgH="1917720" progId="Visio.Drawing.11">
                  <p:embed/>
                </p:oleObj>
              </mc:Choice>
              <mc:Fallback>
                <p:oleObj name="VISIO" r:id="rId4" imgW="4029120" imgH="19177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81" y="1428735"/>
                        <a:ext cx="8854921" cy="4214747"/>
                      </a:xfrm>
                      <a:prstGeom prst="rect">
                        <a:avLst/>
                      </a:prstGeom>
                      <a:noFill/>
                      <a:ln>
                        <a:noFill/>
                      </a:ln>
                      <a:effectLst/>
                      <a:extLst/>
                    </p:spPr>
                  </p:pic>
                </p:oleObj>
              </mc:Fallback>
            </mc:AlternateContent>
          </a:graphicData>
        </a:graphic>
      </p:graphicFrame>
      <p:sp>
        <p:nvSpPr>
          <p:cNvPr id="2" name="矩形 1"/>
          <p:cNvSpPr/>
          <p:nvPr/>
        </p:nvSpPr>
        <p:spPr>
          <a:xfrm>
            <a:off x="71438" y="5643483"/>
            <a:ext cx="9072562" cy="830997"/>
          </a:xfrm>
          <a:prstGeom prst="rect">
            <a:avLst/>
          </a:prstGeom>
        </p:spPr>
        <p:txBody>
          <a:bodyPr wrap="square">
            <a:spAutoFit/>
          </a:bodyPr>
          <a:lstStyle/>
          <a:p>
            <a:r>
              <a:rPr lang="zh-CN" altLang="en-US" sz="2400" dirty="0"/>
              <a:t>直流噪声容限</a:t>
            </a:r>
            <a:r>
              <a:rPr lang="en-US" altLang="zh-CN" sz="2400" dirty="0"/>
              <a:t>DC noise margin</a:t>
            </a:r>
            <a:r>
              <a:rPr lang="zh-CN" altLang="en-US" sz="2400" dirty="0"/>
              <a:t>是一种对噪声程度的度量</a:t>
            </a:r>
            <a:r>
              <a:rPr lang="en-US" altLang="zh-CN" sz="2400" dirty="0"/>
              <a:t>,</a:t>
            </a:r>
            <a:r>
              <a:rPr lang="zh-CN" altLang="en-US" sz="2400" dirty="0"/>
              <a:t>表示多大的噪声会使最差输出电压被破坏，成为不可被输入端识别的值。</a:t>
            </a:r>
            <a:endParaRPr lang="en-US" altLang="zh-CN" sz="2400" dirty="0"/>
          </a:p>
        </p:txBody>
      </p:sp>
      <p:sp>
        <p:nvSpPr>
          <p:cNvPr id="3" name="矩形 2"/>
          <p:cNvSpPr/>
          <p:nvPr/>
        </p:nvSpPr>
        <p:spPr>
          <a:xfrm>
            <a:off x="195394" y="3304919"/>
            <a:ext cx="3570208" cy="400110"/>
          </a:xfrm>
          <a:prstGeom prst="rect">
            <a:avLst/>
          </a:prstGeom>
          <a:solidFill>
            <a:schemeClr val="accent1">
              <a:lumMod val="20000"/>
              <a:lumOff val="80000"/>
            </a:schemeClr>
          </a:solidFill>
        </p:spPr>
        <p:txBody>
          <a:bodyPr wrap="none">
            <a:spAutoFit/>
          </a:bodyPr>
          <a:lstStyle/>
          <a:p>
            <a:r>
              <a:rPr lang="en-US" altLang="zh-CN" sz="2000" dirty="0" err="1"/>
              <a:t>V</a:t>
            </a:r>
            <a:r>
              <a:rPr lang="en-US" altLang="zh-CN" sz="2000" baseline="-25000" dirty="0" err="1"/>
              <a:t>OHmin</a:t>
            </a:r>
            <a:r>
              <a:rPr lang="en-US" altLang="zh-CN" sz="2000" dirty="0" err="1"/>
              <a:t>-V</a:t>
            </a:r>
            <a:r>
              <a:rPr lang="en-US" altLang="zh-CN" sz="2000" baseline="-25000" dirty="0" err="1"/>
              <a:t>IHmin</a:t>
            </a:r>
            <a:r>
              <a:rPr lang="zh-CN" altLang="en-US" sz="2000" dirty="0"/>
              <a:t> </a:t>
            </a:r>
            <a:r>
              <a:rPr lang="en-US" altLang="zh-CN" sz="2000" dirty="0"/>
              <a:t>=4.4-3.15=1.25V</a:t>
            </a:r>
            <a:endParaRPr lang="zh-CN" altLang="en-US" sz="2000" dirty="0"/>
          </a:p>
        </p:txBody>
      </p:sp>
      <p:sp>
        <p:nvSpPr>
          <p:cNvPr id="9" name="矩形 8"/>
          <p:cNvSpPr/>
          <p:nvPr/>
        </p:nvSpPr>
        <p:spPr>
          <a:xfrm>
            <a:off x="139483" y="4274145"/>
            <a:ext cx="3734576" cy="400110"/>
          </a:xfrm>
          <a:prstGeom prst="rect">
            <a:avLst/>
          </a:prstGeom>
          <a:solidFill>
            <a:schemeClr val="accent1">
              <a:lumMod val="20000"/>
              <a:lumOff val="80000"/>
            </a:schemeClr>
          </a:solidFill>
        </p:spPr>
        <p:txBody>
          <a:bodyPr wrap="square">
            <a:spAutoFit/>
          </a:bodyPr>
          <a:lstStyle/>
          <a:p>
            <a:r>
              <a:rPr lang="en-US" altLang="zh-CN" sz="2000" dirty="0" err="1"/>
              <a:t>V</a:t>
            </a:r>
            <a:r>
              <a:rPr lang="en-US" altLang="zh-CN" sz="2000" baseline="-25000" dirty="0" err="1"/>
              <a:t>ILmax</a:t>
            </a:r>
            <a:r>
              <a:rPr lang="en-US" altLang="zh-CN" sz="2000" dirty="0"/>
              <a:t>- </a:t>
            </a:r>
            <a:r>
              <a:rPr lang="en-US" altLang="zh-CN" sz="2000" dirty="0" err="1"/>
              <a:t>V</a:t>
            </a:r>
            <a:r>
              <a:rPr lang="en-US" altLang="zh-CN" sz="2000" baseline="-25000" dirty="0" err="1"/>
              <a:t>OLmax</a:t>
            </a:r>
            <a:r>
              <a:rPr lang="en-US" altLang="zh-CN" sz="2000" baseline="-25000" dirty="0"/>
              <a:t>  </a:t>
            </a:r>
            <a:r>
              <a:rPr lang="en-US" altLang="zh-CN" sz="2000" dirty="0"/>
              <a:t>=1.35-0.1=1.25V</a:t>
            </a:r>
            <a:endParaRPr lang="zh-CN" altLang="en-US" sz="2000" dirty="0"/>
          </a:p>
        </p:txBody>
      </p:sp>
    </p:spTree>
    <p:extLst>
      <p:ext uri="{BB962C8B-B14F-4D97-AF65-F5344CB8AC3E}">
        <p14:creationId xmlns:p14="http://schemas.microsoft.com/office/powerpoint/2010/main" val="57995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3" cstate="print"/>
          <a:srcRect t="9436" b="14075"/>
          <a:stretch>
            <a:fillRect/>
          </a:stretch>
        </p:blipFill>
        <p:spPr bwMode="auto">
          <a:xfrm>
            <a:off x="0" y="1447821"/>
            <a:ext cx="9144000" cy="5351462"/>
          </a:xfrm>
          <a:prstGeom prst="rect">
            <a:avLst/>
          </a:prstGeom>
          <a:noFill/>
          <a:ln w="9525">
            <a:noFill/>
            <a:miter lim="800000"/>
            <a:headEnd/>
            <a:tailEnd/>
          </a:ln>
          <a:effectLst/>
        </p:spPr>
      </p:pic>
      <p:sp>
        <p:nvSpPr>
          <p:cNvPr id="25603" name="Rectangle 2"/>
          <p:cNvSpPr>
            <a:spLocks noGrp="1" noChangeArrowheads="1"/>
          </p:cNvSpPr>
          <p:nvPr>
            <p:ph type="title"/>
          </p:nvPr>
        </p:nvSpPr>
        <p:spPr/>
        <p:txBody>
          <a:bodyPr/>
          <a:lstStyle/>
          <a:p>
            <a:r>
              <a:rPr lang="tr-TR"/>
              <a:t>Logic Levels</a:t>
            </a:r>
            <a:endParaRPr lang="en-US" altLang="zh-CN">
              <a:ea typeface="宋体" pitchFamily="2" charset="-122"/>
            </a:endParaRPr>
          </a:p>
        </p:txBody>
      </p:sp>
      <p:sp>
        <p:nvSpPr>
          <p:cNvPr id="20" name="日期占位符 19"/>
          <p:cNvSpPr>
            <a:spLocks noGrp="1"/>
          </p:cNvSpPr>
          <p:nvPr>
            <p:ph type="dt" sz="half" idx="10"/>
          </p:nvPr>
        </p:nvSpPr>
        <p:spPr/>
        <p:txBody>
          <a:bodyPr/>
          <a:lstStyle/>
          <a:p>
            <a:pPr>
              <a:defRPr/>
            </a:pPr>
            <a:fld id="{01DA1531-4F39-49A2-8821-2163FBE20407}" type="datetime1">
              <a:rPr lang="zh-CN" altLang="en-US" smtClean="0"/>
              <a:t>2018/3/26</a:t>
            </a:fld>
            <a:endParaRPr lang="en-US" altLang="zh-CN"/>
          </a:p>
        </p:txBody>
      </p:sp>
      <p:sp>
        <p:nvSpPr>
          <p:cNvPr id="21" name="页脚占位符 20"/>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25602" name="Slide Number Placeholder 5"/>
          <p:cNvSpPr>
            <a:spLocks noGrp="1"/>
          </p:cNvSpPr>
          <p:nvPr>
            <p:ph type="sldNum" sz="quarter" idx="12"/>
          </p:nvPr>
        </p:nvSpPr>
        <p:spPr>
          <a:noFill/>
        </p:spPr>
        <p:txBody>
          <a:bodyPr/>
          <a:lstStyle/>
          <a:p>
            <a:fld id="{56C68214-1919-49E9-A8FF-607E33E65B79}" type="slidenum">
              <a:rPr lang="en-US" altLang="zh-CN"/>
              <a:pPr/>
              <a:t>44</a:t>
            </a:fld>
            <a:endParaRPr lang="en-US" altLang="zh-CN"/>
          </a:p>
        </p:txBody>
      </p:sp>
      <p:grpSp>
        <p:nvGrpSpPr>
          <p:cNvPr id="25" name="组合 24"/>
          <p:cNvGrpSpPr/>
          <p:nvPr/>
        </p:nvGrpSpPr>
        <p:grpSpPr>
          <a:xfrm>
            <a:off x="3130550" y="1101725"/>
            <a:ext cx="3656028" cy="1322377"/>
            <a:chOff x="3130550" y="1101725"/>
            <a:chExt cx="3656028" cy="1322377"/>
          </a:xfrm>
        </p:grpSpPr>
        <p:sp>
          <p:nvSpPr>
            <p:cNvPr id="25605" name="Oval 5"/>
            <p:cNvSpPr>
              <a:spLocks noChangeArrowheads="1"/>
            </p:cNvSpPr>
            <p:nvPr/>
          </p:nvSpPr>
          <p:spPr bwMode="auto">
            <a:xfrm>
              <a:off x="6246828" y="1928802"/>
              <a:ext cx="539750" cy="495300"/>
            </a:xfrm>
            <a:prstGeom prst="ellipse">
              <a:avLst/>
            </a:prstGeom>
            <a:noFill/>
            <a:ln w="25400">
              <a:solidFill>
                <a:srgbClr val="FF0033"/>
              </a:solidFill>
              <a:round/>
              <a:headEnd type="none" w="sm" len="sm"/>
              <a:tailEnd type="none" w="sm" len="sm"/>
            </a:ln>
          </p:spPr>
          <p:txBody>
            <a:bodyPr wrap="none" anchor="ctr"/>
            <a:lstStyle/>
            <a:p>
              <a:pPr algn="ctr"/>
              <a:endParaRPr lang="zh-CN" altLang="zh-CN"/>
            </a:p>
          </p:txBody>
        </p:sp>
        <p:sp>
          <p:nvSpPr>
            <p:cNvPr id="25609" name="Line 9"/>
            <p:cNvSpPr>
              <a:spLocks noChangeShapeType="1"/>
            </p:cNvSpPr>
            <p:nvPr/>
          </p:nvSpPr>
          <p:spPr bwMode="auto">
            <a:xfrm>
              <a:off x="3905250" y="1329551"/>
              <a:ext cx="2341578" cy="723042"/>
            </a:xfrm>
            <a:prstGeom prst="line">
              <a:avLst/>
            </a:prstGeom>
            <a:noFill/>
            <a:ln w="25400">
              <a:solidFill>
                <a:schemeClr val="accent2"/>
              </a:solidFill>
              <a:round/>
              <a:headEnd type="none" w="sm" len="sm"/>
              <a:tailEnd type="triangle" w="med" len="med"/>
            </a:ln>
          </p:spPr>
          <p:txBody>
            <a:bodyPr/>
            <a:lstStyle/>
            <a:p>
              <a:endParaRPr lang="zh-CN" altLang="en-US"/>
            </a:p>
          </p:txBody>
        </p:sp>
        <p:sp>
          <p:nvSpPr>
            <p:cNvPr id="25611" name="Text Box 11"/>
            <p:cNvSpPr txBox="1">
              <a:spLocks noChangeArrowheads="1"/>
            </p:cNvSpPr>
            <p:nvPr/>
          </p:nvSpPr>
          <p:spPr bwMode="auto">
            <a:xfrm>
              <a:off x="3130550" y="1101725"/>
              <a:ext cx="774700" cy="366712"/>
            </a:xfrm>
            <a:prstGeom prst="rect">
              <a:avLst/>
            </a:prstGeom>
            <a:noFill/>
            <a:ln w="25400">
              <a:noFill/>
              <a:miter lim="800000"/>
              <a:headEnd type="none" w="sm" len="sm"/>
              <a:tailEnd type="none" w="sm" len="sm"/>
            </a:ln>
          </p:spPr>
          <p:txBody>
            <a:bodyPr wrap="none">
              <a:spAutoFit/>
            </a:bodyPr>
            <a:lstStyle/>
            <a:p>
              <a:r>
                <a:rPr lang="tr-TR" dirty="0"/>
                <a:t>V</a:t>
              </a:r>
              <a:r>
                <a:rPr lang="tr-TR" baseline="-25000" dirty="0"/>
                <a:t>IHmin</a:t>
              </a:r>
              <a:endParaRPr lang="en-US" altLang="zh-CN" dirty="0">
                <a:ea typeface="宋体" pitchFamily="2" charset="-122"/>
              </a:endParaRPr>
            </a:p>
          </p:txBody>
        </p:sp>
      </p:grpSp>
      <p:grpSp>
        <p:nvGrpSpPr>
          <p:cNvPr id="24" name="组合 23"/>
          <p:cNvGrpSpPr/>
          <p:nvPr/>
        </p:nvGrpSpPr>
        <p:grpSpPr>
          <a:xfrm>
            <a:off x="2316163" y="1139825"/>
            <a:ext cx="4460875" cy="3003555"/>
            <a:chOff x="2316163" y="1139825"/>
            <a:chExt cx="4460875" cy="3003555"/>
          </a:xfrm>
        </p:grpSpPr>
        <p:sp>
          <p:nvSpPr>
            <p:cNvPr id="25607" name="Oval 7"/>
            <p:cNvSpPr>
              <a:spLocks noChangeArrowheads="1"/>
            </p:cNvSpPr>
            <p:nvPr/>
          </p:nvSpPr>
          <p:spPr bwMode="auto">
            <a:xfrm>
              <a:off x="6237288" y="3643314"/>
              <a:ext cx="539750" cy="500066"/>
            </a:xfrm>
            <a:prstGeom prst="ellipse">
              <a:avLst/>
            </a:prstGeom>
            <a:noFill/>
            <a:ln w="25400">
              <a:solidFill>
                <a:srgbClr val="FF0033"/>
              </a:solidFill>
              <a:round/>
              <a:headEnd type="none" w="sm" len="sm"/>
              <a:tailEnd type="none" w="sm" len="sm"/>
            </a:ln>
          </p:spPr>
          <p:txBody>
            <a:bodyPr wrap="none" anchor="ctr"/>
            <a:lstStyle/>
            <a:p>
              <a:pPr algn="ctr"/>
              <a:endParaRPr lang="zh-CN" altLang="zh-CN"/>
            </a:p>
          </p:txBody>
        </p:sp>
        <p:sp>
          <p:nvSpPr>
            <p:cNvPr id="25610" name="Line 10"/>
            <p:cNvSpPr>
              <a:spLocks noChangeShapeType="1"/>
            </p:cNvSpPr>
            <p:nvPr/>
          </p:nvSpPr>
          <p:spPr bwMode="auto">
            <a:xfrm>
              <a:off x="2857488" y="1447821"/>
              <a:ext cx="3389340" cy="2195493"/>
            </a:xfrm>
            <a:prstGeom prst="line">
              <a:avLst/>
            </a:prstGeom>
            <a:noFill/>
            <a:ln w="25400">
              <a:solidFill>
                <a:schemeClr val="accent2"/>
              </a:solidFill>
              <a:round/>
              <a:headEnd type="none" w="sm" len="sm"/>
              <a:tailEnd type="triangle" w="med" len="med"/>
            </a:ln>
          </p:spPr>
          <p:txBody>
            <a:bodyPr/>
            <a:lstStyle/>
            <a:p>
              <a:endParaRPr lang="zh-CN" altLang="en-US"/>
            </a:p>
          </p:txBody>
        </p:sp>
        <p:sp>
          <p:nvSpPr>
            <p:cNvPr id="25612" name="Text Box 12"/>
            <p:cNvSpPr txBox="1">
              <a:spLocks noChangeArrowheads="1"/>
            </p:cNvSpPr>
            <p:nvPr/>
          </p:nvSpPr>
          <p:spPr bwMode="auto">
            <a:xfrm>
              <a:off x="2316163" y="1139825"/>
              <a:ext cx="814387" cy="366713"/>
            </a:xfrm>
            <a:prstGeom prst="rect">
              <a:avLst/>
            </a:prstGeom>
            <a:noFill/>
            <a:ln w="25400">
              <a:noFill/>
              <a:miter lim="800000"/>
              <a:headEnd type="none" w="sm" len="sm"/>
              <a:tailEnd type="none" w="sm" len="sm"/>
            </a:ln>
          </p:spPr>
          <p:txBody>
            <a:bodyPr wrap="none">
              <a:spAutoFit/>
            </a:bodyPr>
            <a:lstStyle/>
            <a:p>
              <a:r>
                <a:rPr lang="tr-TR" dirty="0"/>
                <a:t>V</a:t>
              </a:r>
              <a:r>
                <a:rPr lang="tr-TR" baseline="-25000" dirty="0"/>
                <a:t>OHmin</a:t>
              </a:r>
              <a:endParaRPr lang="en-US" altLang="zh-CN" dirty="0">
                <a:ea typeface="宋体" pitchFamily="2" charset="-122"/>
              </a:endParaRPr>
            </a:p>
          </p:txBody>
        </p:sp>
      </p:grpSp>
      <p:grpSp>
        <p:nvGrpSpPr>
          <p:cNvPr id="22" name="组合 21"/>
          <p:cNvGrpSpPr/>
          <p:nvPr/>
        </p:nvGrpSpPr>
        <p:grpSpPr>
          <a:xfrm>
            <a:off x="6157913" y="1101725"/>
            <a:ext cx="2128863" cy="1531908"/>
            <a:chOff x="6157913" y="1101725"/>
            <a:chExt cx="2128863" cy="1531908"/>
          </a:xfrm>
        </p:grpSpPr>
        <p:sp>
          <p:nvSpPr>
            <p:cNvPr id="25606" name="Oval 6"/>
            <p:cNvSpPr>
              <a:spLocks noChangeArrowheads="1"/>
            </p:cNvSpPr>
            <p:nvPr/>
          </p:nvSpPr>
          <p:spPr bwMode="auto">
            <a:xfrm>
              <a:off x="7747026" y="2285992"/>
              <a:ext cx="539750" cy="347641"/>
            </a:xfrm>
            <a:prstGeom prst="ellipse">
              <a:avLst/>
            </a:prstGeom>
            <a:noFill/>
            <a:ln w="25400">
              <a:solidFill>
                <a:srgbClr val="FF0033"/>
              </a:solidFill>
              <a:round/>
              <a:headEnd type="none" w="sm" len="sm"/>
              <a:tailEnd type="none" w="sm" len="sm"/>
            </a:ln>
          </p:spPr>
          <p:txBody>
            <a:bodyPr wrap="none" anchor="ctr"/>
            <a:lstStyle/>
            <a:p>
              <a:pPr algn="ctr"/>
              <a:endParaRPr lang="zh-CN" altLang="zh-CN"/>
            </a:p>
          </p:txBody>
        </p:sp>
        <p:sp>
          <p:nvSpPr>
            <p:cNvPr id="25613" name="Line 13"/>
            <p:cNvSpPr>
              <a:spLocks noChangeShapeType="1"/>
            </p:cNvSpPr>
            <p:nvPr/>
          </p:nvSpPr>
          <p:spPr bwMode="auto">
            <a:xfrm>
              <a:off x="6715139" y="1447819"/>
              <a:ext cx="1031887" cy="838173"/>
            </a:xfrm>
            <a:prstGeom prst="line">
              <a:avLst/>
            </a:prstGeom>
            <a:noFill/>
            <a:ln w="25400">
              <a:solidFill>
                <a:schemeClr val="accent2"/>
              </a:solidFill>
              <a:round/>
              <a:headEnd type="none" w="sm" len="sm"/>
              <a:tailEnd type="triangle" w="med" len="med"/>
            </a:ln>
          </p:spPr>
          <p:txBody>
            <a:bodyPr/>
            <a:lstStyle/>
            <a:p>
              <a:endParaRPr lang="zh-CN" altLang="en-US"/>
            </a:p>
          </p:txBody>
        </p:sp>
        <p:sp>
          <p:nvSpPr>
            <p:cNvPr id="25615" name="Text Box 15"/>
            <p:cNvSpPr txBox="1">
              <a:spLocks noChangeArrowheads="1"/>
            </p:cNvSpPr>
            <p:nvPr/>
          </p:nvSpPr>
          <p:spPr bwMode="auto">
            <a:xfrm>
              <a:off x="6157913" y="1101725"/>
              <a:ext cx="787400" cy="366712"/>
            </a:xfrm>
            <a:prstGeom prst="rect">
              <a:avLst/>
            </a:prstGeom>
            <a:noFill/>
            <a:ln w="25400">
              <a:noFill/>
              <a:miter lim="800000"/>
              <a:headEnd type="none" w="sm" len="sm"/>
              <a:tailEnd type="none" w="sm" len="sm"/>
            </a:ln>
          </p:spPr>
          <p:txBody>
            <a:bodyPr wrap="none">
              <a:spAutoFit/>
            </a:bodyPr>
            <a:lstStyle/>
            <a:p>
              <a:r>
                <a:rPr lang="tr-TR" dirty="0"/>
                <a:t>V</a:t>
              </a:r>
              <a:r>
                <a:rPr lang="tr-TR" baseline="-25000" dirty="0"/>
                <a:t>ILmax</a:t>
              </a:r>
              <a:endParaRPr lang="en-US" altLang="zh-CN" dirty="0">
                <a:ea typeface="宋体" pitchFamily="2" charset="-122"/>
              </a:endParaRPr>
            </a:p>
          </p:txBody>
        </p:sp>
      </p:grpSp>
      <p:grpSp>
        <p:nvGrpSpPr>
          <p:cNvPr id="23" name="组合 22"/>
          <p:cNvGrpSpPr/>
          <p:nvPr/>
        </p:nvGrpSpPr>
        <p:grpSpPr>
          <a:xfrm>
            <a:off x="5140325" y="1101725"/>
            <a:ext cx="3146451" cy="3470284"/>
            <a:chOff x="5140325" y="1101725"/>
            <a:chExt cx="3146451" cy="3470284"/>
          </a:xfrm>
        </p:grpSpPr>
        <p:sp>
          <p:nvSpPr>
            <p:cNvPr id="25608" name="Oval 8"/>
            <p:cNvSpPr>
              <a:spLocks noChangeArrowheads="1"/>
            </p:cNvSpPr>
            <p:nvPr/>
          </p:nvSpPr>
          <p:spPr bwMode="auto">
            <a:xfrm>
              <a:off x="7747026" y="4143381"/>
              <a:ext cx="539750" cy="428628"/>
            </a:xfrm>
            <a:prstGeom prst="ellipse">
              <a:avLst/>
            </a:prstGeom>
            <a:noFill/>
            <a:ln w="25400">
              <a:solidFill>
                <a:srgbClr val="FF0033"/>
              </a:solidFill>
              <a:round/>
              <a:headEnd type="none" w="sm" len="sm"/>
              <a:tailEnd type="none" w="sm" len="sm"/>
            </a:ln>
          </p:spPr>
          <p:txBody>
            <a:bodyPr wrap="none" anchor="ctr"/>
            <a:lstStyle/>
            <a:p>
              <a:pPr algn="ctr"/>
              <a:endParaRPr lang="zh-CN" altLang="zh-CN"/>
            </a:p>
          </p:txBody>
        </p:sp>
        <p:sp>
          <p:nvSpPr>
            <p:cNvPr id="25614" name="Line 14"/>
            <p:cNvSpPr>
              <a:spLocks noChangeShapeType="1"/>
            </p:cNvSpPr>
            <p:nvPr/>
          </p:nvSpPr>
          <p:spPr bwMode="auto">
            <a:xfrm>
              <a:off x="5684841" y="1329551"/>
              <a:ext cx="2220884" cy="2813829"/>
            </a:xfrm>
            <a:prstGeom prst="line">
              <a:avLst/>
            </a:prstGeom>
            <a:noFill/>
            <a:ln w="25400">
              <a:solidFill>
                <a:schemeClr val="accent2"/>
              </a:solidFill>
              <a:round/>
              <a:headEnd type="none" w="sm" len="sm"/>
              <a:tailEnd type="triangle" w="med" len="med"/>
            </a:ln>
          </p:spPr>
          <p:txBody>
            <a:bodyPr/>
            <a:lstStyle/>
            <a:p>
              <a:endParaRPr lang="zh-CN" altLang="en-US"/>
            </a:p>
          </p:txBody>
        </p:sp>
        <p:sp>
          <p:nvSpPr>
            <p:cNvPr id="25616" name="Text Box 16"/>
            <p:cNvSpPr txBox="1">
              <a:spLocks noChangeArrowheads="1"/>
            </p:cNvSpPr>
            <p:nvPr/>
          </p:nvSpPr>
          <p:spPr bwMode="auto">
            <a:xfrm>
              <a:off x="5140325" y="1101725"/>
              <a:ext cx="827088" cy="366712"/>
            </a:xfrm>
            <a:prstGeom prst="rect">
              <a:avLst/>
            </a:prstGeom>
            <a:noFill/>
            <a:ln w="25400">
              <a:noFill/>
              <a:miter lim="800000"/>
              <a:headEnd type="none" w="sm" len="sm"/>
              <a:tailEnd type="none" w="sm" len="sm"/>
            </a:ln>
          </p:spPr>
          <p:txBody>
            <a:bodyPr wrap="none">
              <a:spAutoFit/>
            </a:bodyPr>
            <a:lstStyle/>
            <a:p>
              <a:r>
                <a:rPr lang="tr-TR" dirty="0"/>
                <a:t>V</a:t>
              </a:r>
              <a:r>
                <a:rPr lang="tr-TR" baseline="-25000" dirty="0"/>
                <a:t>OLmax</a:t>
              </a:r>
              <a:endParaRPr lang="en-US" altLang="zh-CN" dirty="0">
                <a:ea typeface="宋体" pitchFamily="2" charset="-122"/>
              </a:endParaRPr>
            </a:p>
          </p:txBody>
        </p:sp>
      </p:grpSp>
      <p:sp>
        <p:nvSpPr>
          <p:cNvPr id="17" name="Oval 7"/>
          <p:cNvSpPr>
            <a:spLocks noChangeArrowheads="1"/>
          </p:cNvSpPr>
          <p:nvPr/>
        </p:nvSpPr>
        <p:spPr bwMode="auto">
          <a:xfrm>
            <a:off x="7572396" y="2571744"/>
            <a:ext cx="1039816" cy="661966"/>
          </a:xfrm>
          <a:prstGeom prst="ellipse">
            <a:avLst/>
          </a:prstGeom>
          <a:noFill/>
          <a:ln w="25400">
            <a:solidFill>
              <a:srgbClr val="0070C0"/>
            </a:solidFill>
            <a:round/>
            <a:headEnd type="none" w="sm" len="sm"/>
            <a:tailEnd type="none" w="sm" len="sm"/>
          </a:ln>
        </p:spPr>
        <p:txBody>
          <a:bodyPr wrap="none" anchor="ctr"/>
          <a:lstStyle/>
          <a:p>
            <a:endParaRPr lang="zh-CN" altLang="zh-CN"/>
          </a:p>
        </p:txBody>
      </p:sp>
      <p:sp>
        <p:nvSpPr>
          <p:cNvPr id="18" name="椭圆 17"/>
          <p:cNvSpPr/>
          <p:nvPr/>
        </p:nvSpPr>
        <p:spPr>
          <a:xfrm>
            <a:off x="71406" y="2500306"/>
            <a:ext cx="584177" cy="73340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429256" y="1054"/>
            <a:ext cx="3714776" cy="400110"/>
          </a:xfrm>
          <a:prstGeom prst="rect">
            <a:avLst/>
          </a:prstGeom>
          <a:solidFill>
            <a:schemeClr val="accent5">
              <a:lumMod val="20000"/>
              <a:lumOff val="80000"/>
            </a:schemeClr>
          </a:solidFill>
        </p:spPr>
        <p:txBody>
          <a:bodyPr wrap="square">
            <a:spAutoFit/>
          </a:bodyPr>
          <a:lstStyle/>
          <a:p>
            <a:r>
              <a:rPr lang="en-US" altLang="zh-CN" sz="2000" dirty="0" err="1"/>
              <a:t>V</a:t>
            </a:r>
            <a:r>
              <a:rPr lang="en-US" altLang="zh-CN" sz="2000" baseline="-25000" dirty="0" err="1"/>
              <a:t>ILmax</a:t>
            </a:r>
            <a:r>
              <a:rPr lang="en-US" altLang="zh-CN" sz="2000" dirty="0"/>
              <a:t>- </a:t>
            </a:r>
            <a:r>
              <a:rPr lang="en-US" altLang="zh-CN" sz="2000" dirty="0" err="1"/>
              <a:t>V</a:t>
            </a:r>
            <a:r>
              <a:rPr lang="en-US" altLang="zh-CN" sz="2000" baseline="-25000" dirty="0" err="1"/>
              <a:t>OLmax</a:t>
            </a:r>
            <a:r>
              <a:rPr lang="en-US" altLang="zh-CN" sz="2000" baseline="-25000" dirty="0"/>
              <a:t>  </a:t>
            </a:r>
            <a:r>
              <a:rPr lang="en-US" altLang="zh-CN" sz="2000" dirty="0"/>
              <a:t>=1.35-0.1=1.25V</a:t>
            </a:r>
            <a:endParaRPr lang="zh-CN" altLang="en-US" sz="2000" dirty="0"/>
          </a:p>
        </p:txBody>
      </p:sp>
      <p:sp>
        <p:nvSpPr>
          <p:cNvPr id="27" name="矩形 26"/>
          <p:cNvSpPr/>
          <p:nvPr/>
        </p:nvSpPr>
        <p:spPr>
          <a:xfrm>
            <a:off x="5429256" y="599998"/>
            <a:ext cx="3714776" cy="400110"/>
          </a:xfrm>
          <a:prstGeom prst="rect">
            <a:avLst/>
          </a:prstGeom>
          <a:solidFill>
            <a:schemeClr val="accent5">
              <a:lumMod val="20000"/>
              <a:lumOff val="80000"/>
            </a:schemeClr>
          </a:solidFill>
        </p:spPr>
        <p:txBody>
          <a:bodyPr wrap="square">
            <a:spAutoFit/>
          </a:bodyPr>
          <a:lstStyle/>
          <a:p>
            <a:r>
              <a:rPr lang="en-US" altLang="zh-CN" sz="2000" dirty="0" err="1"/>
              <a:t>V</a:t>
            </a:r>
            <a:r>
              <a:rPr lang="en-US" altLang="zh-CN" sz="2000" baseline="-25000" dirty="0" err="1"/>
              <a:t>OHmin</a:t>
            </a:r>
            <a:r>
              <a:rPr lang="en-US" altLang="zh-CN" sz="2000" dirty="0" err="1"/>
              <a:t>-V</a:t>
            </a:r>
            <a:r>
              <a:rPr lang="en-US" altLang="zh-CN" sz="2000" baseline="-25000" dirty="0" err="1"/>
              <a:t>IHmin</a:t>
            </a:r>
            <a:r>
              <a:rPr lang="zh-CN" altLang="en-US" sz="2000" dirty="0"/>
              <a:t> </a:t>
            </a:r>
            <a:r>
              <a:rPr lang="en-US" altLang="zh-CN" sz="2000" dirty="0"/>
              <a:t>=4.4-3.15=1.25V</a:t>
            </a:r>
            <a:endParaRPr lang="zh-CN" altLang="en-US" sz="2000" dirty="0"/>
          </a:p>
        </p:txBody>
      </p:sp>
    </p:spTree>
    <p:extLst>
      <p:ext uri="{BB962C8B-B14F-4D97-AF65-F5344CB8AC3E}">
        <p14:creationId xmlns:p14="http://schemas.microsoft.com/office/powerpoint/2010/main" val="187866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sz="4000" dirty="0"/>
              <a:t>CMOS</a:t>
            </a:r>
            <a:r>
              <a:rPr lang="zh-CN" altLang="en-US" sz="4000" dirty="0"/>
              <a:t>电流传输特性</a:t>
            </a:r>
            <a:endParaRPr lang="zh-CN" altLang="en-US" dirty="0"/>
          </a:p>
        </p:txBody>
      </p:sp>
      <p:sp>
        <p:nvSpPr>
          <p:cNvPr id="10" name="内容占位符 9"/>
          <p:cNvSpPr>
            <a:spLocks noGrp="1"/>
          </p:cNvSpPr>
          <p:nvPr>
            <p:ph sz="half" idx="1"/>
          </p:nvPr>
        </p:nvSpPr>
        <p:spPr>
          <a:xfrm>
            <a:off x="4724400" y="1120795"/>
            <a:ext cx="4419600" cy="5316518"/>
          </a:xfrm>
        </p:spPr>
        <p:txBody>
          <a:bodyPr/>
          <a:lstStyle/>
          <a:p>
            <a:r>
              <a:rPr lang="zh-CN" altLang="en-US" sz="2400" dirty="0"/>
              <a:t>最大漏电流：</a:t>
            </a:r>
            <a:r>
              <a:rPr lang="en-US" altLang="zh-CN" sz="2400" dirty="0"/>
              <a:t>CMOS</a:t>
            </a:r>
            <a:r>
              <a:rPr lang="zh-CN" altLang="en-US" sz="2400" dirty="0"/>
              <a:t>输入只消耗很小的电流</a:t>
            </a:r>
            <a:endParaRPr lang="en-US" altLang="zh-CN" sz="2400" dirty="0"/>
          </a:p>
          <a:p>
            <a:pPr lvl="1"/>
            <a:r>
              <a:rPr lang="en-US" altLang="zh-CN" dirty="0"/>
              <a:t>I</a:t>
            </a:r>
            <a:r>
              <a:rPr lang="en-US" altLang="zh-CN" baseline="-25000" dirty="0"/>
              <a:t>IH</a:t>
            </a:r>
            <a:r>
              <a:rPr lang="zh-CN" altLang="en-US" dirty="0"/>
              <a:t>：高态时流入输入端的最大电流。</a:t>
            </a:r>
            <a:endParaRPr lang="en-US" altLang="zh-CN" dirty="0"/>
          </a:p>
          <a:p>
            <a:pPr lvl="1"/>
            <a:r>
              <a:rPr lang="en-US" altLang="zh-CN" dirty="0"/>
              <a:t>I</a:t>
            </a:r>
            <a:r>
              <a:rPr lang="en-US" altLang="zh-CN" baseline="-25000" dirty="0"/>
              <a:t>IL</a:t>
            </a:r>
            <a:r>
              <a:rPr lang="zh-CN" altLang="en-US" dirty="0"/>
              <a:t>：低态时流入输入端的最大电流。</a:t>
            </a:r>
            <a:endParaRPr lang="en-US" altLang="zh-CN" dirty="0"/>
          </a:p>
          <a:p>
            <a:r>
              <a:rPr lang="en-US" altLang="zh-CN" sz="2400" dirty="0"/>
              <a:t>CMOS</a:t>
            </a:r>
            <a:r>
              <a:rPr lang="zh-CN" altLang="en-US" sz="2400" dirty="0"/>
              <a:t>门电路的输入阻抗非常大。几乎不吸收电流。一般来说，</a:t>
            </a:r>
            <a:r>
              <a:rPr lang="en-US" altLang="zh-CN" sz="2400" dirty="0"/>
              <a:t>I</a:t>
            </a:r>
            <a:r>
              <a:rPr lang="en-US" altLang="zh-CN" sz="2400" baseline="-30000" dirty="0"/>
              <a:t>IH</a:t>
            </a:r>
            <a:r>
              <a:rPr lang="en-US" altLang="zh-CN" sz="2400" dirty="0"/>
              <a:t>≤1µA</a:t>
            </a:r>
            <a:r>
              <a:rPr lang="zh-CN" altLang="en-US" sz="2400" dirty="0"/>
              <a:t>，</a:t>
            </a:r>
            <a:r>
              <a:rPr lang="en-US" altLang="zh-CN" sz="2400" dirty="0"/>
              <a:t>I</a:t>
            </a:r>
            <a:r>
              <a:rPr lang="en-US" altLang="zh-CN" sz="2400" baseline="-30000" dirty="0"/>
              <a:t>IL</a:t>
            </a:r>
            <a:r>
              <a:rPr lang="en-US" altLang="zh-CN" sz="2400" dirty="0"/>
              <a:t>≤1µA</a:t>
            </a:r>
            <a:r>
              <a:rPr lang="zh-CN" altLang="en-US" sz="2400" dirty="0"/>
              <a:t>。</a:t>
            </a:r>
            <a:r>
              <a:rPr lang="zh-CN" altLang="en-US" sz="2000" dirty="0"/>
              <a:t> </a:t>
            </a:r>
            <a:endParaRPr lang="zh-CN" altLang="en-US" sz="2400" dirty="0"/>
          </a:p>
          <a:p>
            <a:r>
              <a:rPr lang="en-US" altLang="zh-CN" sz="2400" dirty="0"/>
              <a:t>HC00</a:t>
            </a:r>
            <a:r>
              <a:rPr lang="zh-CN" altLang="en-US" sz="2400" dirty="0"/>
              <a:t>的输入电流仅为</a:t>
            </a:r>
            <a:r>
              <a:rPr lang="en-US" altLang="zh-CN" sz="2400" dirty="0"/>
              <a:t>±1µA</a:t>
            </a:r>
          </a:p>
          <a:p>
            <a:r>
              <a:rPr lang="en-US" altLang="zh-CN" sz="2400" dirty="0"/>
              <a:t>CMOS</a:t>
            </a:r>
            <a:r>
              <a:rPr lang="zh-CN" altLang="en-US" sz="2400" dirty="0"/>
              <a:t>输入保持一定的状态只需要很小的功耗。</a:t>
            </a:r>
          </a:p>
          <a:p>
            <a:endParaRPr lang="zh-CN" altLang="en-US" sz="2400" dirty="0"/>
          </a:p>
        </p:txBody>
      </p:sp>
      <p:sp>
        <p:nvSpPr>
          <p:cNvPr id="4" name="日期占位符 3"/>
          <p:cNvSpPr>
            <a:spLocks noGrp="1"/>
          </p:cNvSpPr>
          <p:nvPr>
            <p:ph type="dt" sz="half" idx="10"/>
          </p:nvPr>
        </p:nvSpPr>
        <p:spPr/>
        <p:txBody>
          <a:bodyPr/>
          <a:lstStyle/>
          <a:p>
            <a:pPr>
              <a:defRPr/>
            </a:pPr>
            <a:fld id="{573AE3DF-EB09-48F7-9E5B-E3CEEEED6E5C}"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45</a:t>
            </a:fld>
            <a:endParaRPr lang="en-US" altLang="zh-CN"/>
          </a:p>
        </p:txBody>
      </p:sp>
      <p:graphicFrame>
        <p:nvGraphicFramePr>
          <p:cNvPr id="165890" name="Object 2"/>
          <p:cNvGraphicFramePr>
            <a:graphicFrameLocks noChangeAspect="1"/>
          </p:cNvGraphicFramePr>
          <p:nvPr/>
        </p:nvGraphicFramePr>
        <p:xfrm>
          <a:off x="116996" y="1214421"/>
          <a:ext cx="4383566" cy="4754187"/>
        </p:xfrm>
        <a:graphic>
          <a:graphicData uri="http://schemas.openxmlformats.org/presentationml/2006/ole">
            <mc:AlternateContent xmlns:mc="http://schemas.openxmlformats.org/markup-compatibility/2006">
              <mc:Choice xmlns:v="urn:schemas-microsoft-com:vml" Requires="v">
                <p:oleObj spid="_x0000_s361522" name="Photo Editor 照片" r:id="rId4" imgW="12428571" imgH="10409524" progId="">
                  <p:embed/>
                </p:oleObj>
              </mc:Choice>
              <mc:Fallback>
                <p:oleObj name="Photo Editor 照片" r:id="rId4" imgW="12428571" imgH="104095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96" y="1214421"/>
                        <a:ext cx="4383566" cy="4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9616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吸收电流和提供电流</a:t>
            </a:r>
          </a:p>
        </p:txBody>
      </p:sp>
      <p:sp>
        <p:nvSpPr>
          <p:cNvPr id="9" name="内容占位符 8"/>
          <p:cNvSpPr>
            <a:spLocks noGrp="1"/>
          </p:cNvSpPr>
          <p:nvPr>
            <p:ph idx="1"/>
          </p:nvPr>
        </p:nvSpPr>
        <p:spPr/>
        <p:txBody>
          <a:bodyPr/>
          <a:lstStyle/>
          <a:p>
            <a:r>
              <a:rPr lang="zh-CN" altLang="en-US" sz="2800" dirty="0"/>
              <a:t>给出各种输出状态下的</a:t>
            </a:r>
            <a:r>
              <a:rPr lang="zh-CN" altLang="en-US" sz="2800" b="1" dirty="0">
                <a:solidFill>
                  <a:srgbClr val="FF0000"/>
                </a:solidFill>
              </a:rPr>
              <a:t>最大负载</a:t>
            </a:r>
            <a:r>
              <a:rPr lang="zh-CN" altLang="en-US" sz="2800" dirty="0"/>
              <a:t>，并确保了该负载下的最坏情况输出电压。负载以电流的形式给出：</a:t>
            </a:r>
            <a:endParaRPr lang="en-US" altLang="zh-CN" sz="2800" dirty="0"/>
          </a:p>
          <a:p>
            <a:pPr lvl="1"/>
            <a:r>
              <a:rPr lang="zh-CN" altLang="en-US" sz="2400" dirty="0"/>
              <a:t>最大低态输出电流</a:t>
            </a:r>
            <a:r>
              <a:rPr lang="en-US" altLang="zh-CN" sz="2400" dirty="0" err="1"/>
              <a:t>I</a:t>
            </a:r>
            <a:r>
              <a:rPr lang="en-US" altLang="zh-CN" sz="2400" baseline="-25000" dirty="0" err="1"/>
              <a:t>OLmax</a:t>
            </a:r>
            <a:r>
              <a:rPr lang="zh-CN" altLang="en-US" sz="2400" dirty="0"/>
              <a:t>：输出低态且仍能使输出电压不大于</a:t>
            </a:r>
            <a:r>
              <a:rPr lang="en-US" altLang="zh-CN" sz="2400" dirty="0" err="1"/>
              <a:t>V</a:t>
            </a:r>
            <a:r>
              <a:rPr lang="en-US" altLang="zh-CN" sz="2400" baseline="-25000" dirty="0" err="1"/>
              <a:t>OLmax</a:t>
            </a:r>
            <a:r>
              <a:rPr lang="zh-CN" altLang="en-US" sz="2400" dirty="0"/>
              <a:t>时，输出端能吸收的最大电流。</a:t>
            </a:r>
            <a:endParaRPr lang="en-US" altLang="zh-CN" sz="2400" dirty="0"/>
          </a:p>
          <a:p>
            <a:pPr lvl="1"/>
            <a:r>
              <a:rPr lang="zh-CN" altLang="en-US" sz="2400" dirty="0"/>
              <a:t>最小高态输出电流</a:t>
            </a:r>
            <a:r>
              <a:rPr lang="en-US" altLang="zh-CN" sz="2400" dirty="0" err="1"/>
              <a:t>I</a:t>
            </a:r>
            <a:r>
              <a:rPr lang="en-US" altLang="zh-CN" sz="2400" baseline="-25000" dirty="0" err="1"/>
              <a:t>OHmax</a:t>
            </a:r>
            <a:r>
              <a:rPr lang="zh-CN" altLang="en-US" sz="2400" dirty="0"/>
              <a:t>：输出高态且仍能使输出电压不小于</a:t>
            </a:r>
            <a:r>
              <a:rPr lang="en-US" altLang="zh-CN" sz="2400" dirty="0" err="1"/>
              <a:t>V</a:t>
            </a:r>
            <a:r>
              <a:rPr lang="en-US" altLang="zh-CN" sz="2400" baseline="-25000" dirty="0" err="1"/>
              <a:t>OHmin</a:t>
            </a:r>
            <a:r>
              <a:rPr lang="zh-CN" altLang="en-US" sz="2400" dirty="0"/>
              <a:t>时，输出端可提供的的最大电流。</a:t>
            </a:r>
            <a:endParaRPr lang="en-US" altLang="zh-CN" sz="2400" dirty="0"/>
          </a:p>
          <a:p>
            <a:endParaRPr lang="en-US" altLang="zh-CN" sz="2800" dirty="0"/>
          </a:p>
          <a:p>
            <a:r>
              <a:rPr lang="zh-CN" altLang="en-US" sz="2800" dirty="0"/>
              <a:t>输出端</a:t>
            </a:r>
            <a:r>
              <a:rPr lang="zh-CN" altLang="en-US" sz="2800" dirty="0">
                <a:solidFill>
                  <a:srgbClr val="FF0000"/>
                </a:solidFill>
              </a:rPr>
              <a:t>吸收电流</a:t>
            </a:r>
            <a:r>
              <a:rPr lang="en-US" altLang="zh-CN" sz="2800" dirty="0"/>
              <a:t>sinking current</a:t>
            </a:r>
            <a:r>
              <a:rPr lang="zh-CN" altLang="en-US" sz="2800" dirty="0"/>
              <a:t>：当电流从电源流经负载，再流进器件输出端到地时。</a:t>
            </a:r>
          </a:p>
          <a:p>
            <a:r>
              <a:rPr lang="zh-CN" altLang="en-US" sz="2800" dirty="0"/>
              <a:t>输出端</a:t>
            </a:r>
            <a:r>
              <a:rPr lang="zh-CN" altLang="en-US" sz="2800" dirty="0">
                <a:solidFill>
                  <a:srgbClr val="FF0000"/>
                </a:solidFill>
              </a:rPr>
              <a:t>提供电流</a:t>
            </a:r>
            <a:r>
              <a:rPr lang="en-US" altLang="zh-CN" sz="2800" dirty="0"/>
              <a:t>sourcing current</a:t>
            </a:r>
            <a:r>
              <a:rPr lang="zh-CN" altLang="en-US" sz="2800" dirty="0"/>
              <a:t>：当电流从电源流出器件输出端，再经负载到地时。</a:t>
            </a:r>
          </a:p>
        </p:txBody>
      </p:sp>
      <p:sp>
        <p:nvSpPr>
          <p:cNvPr id="5" name="日期占位符 4"/>
          <p:cNvSpPr>
            <a:spLocks noGrp="1"/>
          </p:cNvSpPr>
          <p:nvPr>
            <p:ph type="dt" sz="half" idx="10"/>
          </p:nvPr>
        </p:nvSpPr>
        <p:spPr/>
        <p:txBody>
          <a:bodyPr/>
          <a:lstStyle/>
          <a:p>
            <a:fld id="{5FD8E125-0D3C-4DD9-AE22-17752E3B32E7}" type="datetime1">
              <a:rPr lang="zh-CN" altLang="en-US" smtClean="0"/>
              <a:t>2018/3/26</a:t>
            </a:fld>
            <a:endParaRPr lang="en-US" altLang="zh-CN"/>
          </a:p>
        </p:txBody>
      </p:sp>
      <p:sp>
        <p:nvSpPr>
          <p:cNvPr id="6" name="页脚占位符 5"/>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7" name="灯片编号占位符 6"/>
          <p:cNvSpPr>
            <a:spLocks noGrp="1"/>
          </p:cNvSpPr>
          <p:nvPr>
            <p:ph type="sldNum" sz="quarter" idx="12"/>
          </p:nvPr>
        </p:nvSpPr>
        <p:spPr/>
        <p:txBody>
          <a:bodyPr/>
          <a:lstStyle/>
          <a:p>
            <a:fld id="{5D56AAF9-5CA4-47C1-A250-364EA598F13C}" type="slidenum">
              <a:rPr lang="zh-CN" altLang="en-US" smtClean="0"/>
              <a:pPr/>
              <a:t>46</a:t>
            </a:fld>
            <a:endParaRPr lang="en-US" altLang="zh-CN"/>
          </a:p>
        </p:txBody>
      </p:sp>
    </p:spTree>
    <p:extLst>
      <p:ext uri="{BB962C8B-B14F-4D97-AF65-F5344CB8AC3E}">
        <p14:creationId xmlns:p14="http://schemas.microsoft.com/office/powerpoint/2010/main" val="1416403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zh-CN" altLang="en-US" dirty="0"/>
              <a:t>吸收电流和提供电流</a:t>
            </a:r>
          </a:p>
        </p:txBody>
      </p:sp>
      <p:sp>
        <p:nvSpPr>
          <p:cNvPr id="17" name="日期占位符 16"/>
          <p:cNvSpPr>
            <a:spLocks noGrp="1"/>
          </p:cNvSpPr>
          <p:nvPr>
            <p:ph type="dt" sz="half" idx="10"/>
          </p:nvPr>
        </p:nvSpPr>
        <p:spPr/>
        <p:txBody>
          <a:bodyPr/>
          <a:lstStyle/>
          <a:p>
            <a:pPr>
              <a:defRPr/>
            </a:pPr>
            <a:fld id="{E02B10C8-729C-4D82-B2B7-F991DC14D7B3}" type="datetime1">
              <a:rPr lang="zh-CN" altLang="en-US" smtClean="0"/>
              <a:t>2018/3/26</a:t>
            </a:fld>
            <a:endParaRPr lang="en-US" altLang="zh-CN"/>
          </a:p>
        </p:txBody>
      </p:sp>
      <p:sp>
        <p:nvSpPr>
          <p:cNvPr id="16"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8" name="灯片编号占位符 17"/>
          <p:cNvSpPr>
            <a:spLocks noGrp="1"/>
          </p:cNvSpPr>
          <p:nvPr>
            <p:ph type="sldNum" sz="quarter" idx="12"/>
          </p:nvPr>
        </p:nvSpPr>
        <p:spPr/>
        <p:txBody>
          <a:bodyPr/>
          <a:lstStyle/>
          <a:p>
            <a:pPr>
              <a:defRPr/>
            </a:pPr>
            <a:fld id="{F38CFDAA-5283-40C9-80A4-C3781C02EB22}" type="slidenum">
              <a:rPr lang="en-US" altLang="zh-CN" smtClean="0"/>
              <a:pPr>
                <a:defRPr/>
              </a:pPr>
              <a:t>47</a:t>
            </a:fld>
            <a:endParaRPr lang="en-US" altLang="zh-CN"/>
          </a:p>
        </p:txBody>
      </p:sp>
      <p:grpSp>
        <p:nvGrpSpPr>
          <p:cNvPr id="2" name="Group 15"/>
          <p:cNvGrpSpPr>
            <a:grpSpLocks/>
          </p:cNvGrpSpPr>
          <p:nvPr/>
        </p:nvGrpSpPr>
        <p:grpSpPr bwMode="auto">
          <a:xfrm>
            <a:off x="457200" y="1384301"/>
            <a:ext cx="8229600" cy="2974975"/>
            <a:chOff x="288" y="1008"/>
            <a:chExt cx="5184" cy="1874"/>
          </a:xfrm>
        </p:grpSpPr>
        <p:pic>
          <p:nvPicPr>
            <p:cNvPr id="15371" name="Picture 6"/>
            <p:cNvPicPr>
              <a:picLocks noChangeAspect="1" noChangeArrowheads="1"/>
            </p:cNvPicPr>
            <p:nvPr/>
          </p:nvPicPr>
          <p:blipFill>
            <a:blip r:embed="rId3" cstate="print"/>
            <a:srcRect/>
            <a:stretch>
              <a:fillRect/>
            </a:stretch>
          </p:blipFill>
          <p:spPr bwMode="auto">
            <a:xfrm>
              <a:off x="288" y="1008"/>
              <a:ext cx="5184" cy="1696"/>
            </a:xfrm>
            <a:prstGeom prst="rect">
              <a:avLst/>
            </a:prstGeom>
            <a:noFill/>
            <a:ln w="9525">
              <a:noFill/>
              <a:miter lim="800000"/>
              <a:headEnd/>
              <a:tailEnd/>
            </a:ln>
          </p:spPr>
        </p:pic>
        <p:sp>
          <p:nvSpPr>
            <p:cNvPr id="15372" name="Text Box 7"/>
            <p:cNvSpPr txBox="1">
              <a:spLocks noChangeArrowheads="1"/>
            </p:cNvSpPr>
            <p:nvPr/>
          </p:nvSpPr>
          <p:spPr bwMode="auto">
            <a:xfrm>
              <a:off x="295" y="2478"/>
              <a:ext cx="453" cy="404"/>
            </a:xfrm>
            <a:prstGeom prst="rect">
              <a:avLst/>
            </a:prstGeom>
            <a:solidFill>
              <a:schemeClr val="bg1"/>
            </a:solidFill>
            <a:ln w="9525">
              <a:noFill/>
              <a:miter lim="800000"/>
              <a:headEnd/>
              <a:tailEnd/>
            </a:ln>
          </p:spPr>
          <p:txBody>
            <a:bodyPr>
              <a:spAutoFit/>
            </a:bodyPr>
            <a:lstStyle/>
            <a:p>
              <a:pPr>
                <a:spcBef>
                  <a:spcPct val="50000"/>
                </a:spcBef>
              </a:pPr>
              <a:r>
                <a:rPr lang="zh-CN" altLang="en-US" dirty="0">
                  <a:solidFill>
                    <a:srgbClr val="FF0000"/>
                  </a:solidFill>
                  <a:latin typeface="Calibri" pitchFamily="34" charset="0"/>
                </a:rPr>
                <a:t>吸收电流</a:t>
              </a:r>
            </a:p>
          </p:txBody>
        </p:sp>
        <p:sp>
          <p:nvSpPr>
            <p:cNvPr id="15373" name="Text Box 8"/>
            <p:cNvSpPr txBox="1">
              <a:spLocks noChangeArrowheads="1"/>
            </p:cNvSpPr>
            <p:nvPr/>
          </p:nvSpPr>
          <p:spPr bwMode="auto">
            <a:xfrm>
              <a:off x="3077" y="1057"/>
              <a:ext cx="453" cy="404"/>
            </a:xfrm>
            <a:prstGeom prst="rect">
              <a:avLst/>
            </a:prstGeom>
            <a:solidFill>
              <a:schemeClr val="bg1"/>
            </a:solidFill>
            <a:ln w="9525">
              <a:noFill/>
              <a:miter lim="800000"/>
              <a:headEnd/>
              <a:tailEnd/>
            </a:ln>
          </p:spPr>
          <p:txBody>
            <a:bodyPr>
              <a:spAutoFit/>
            </a:bodyPr>
            <a:lstStyle/>
            <a:p>
              <a:pPr>
                <a:spcBef>
                  <a:spcPct val="50000"/>
                </a:spcBef>
              </a:pPr>
              <a:r>
                <a:rPr lang="zh-CN" altLang="en-US" dirty="0">
                  <a:solidFill>
                    <a:srgbClr val="FF0000"/>
                  </a:solidFill>
                  <a:latin typeface="Calibri" pitchFamily="34" charset="0"/>
                </a:rPr>
                <a:t>提供电流</a:t>
              </a:r>
            </a:p>
          </p:txBody>
        </p:sp>
        <p:sp>
          <p:nvSpPr>
            <p:cNvPr id="15374" name="Text Box 9"/>
            <p:cNvSpPr txBox="1">
              <a:spLocks noChangeArrowheads="1"/>
            </p:cNvSpPr>
            <p:nvPr/>
          </p:nvSpPr>
          <p:spPr bwMode="auto">
            <a:xfrm>
              <a:off x="2109" y="1979"/>
              <a:ext cx="499" cy="326"/>
            </a:xfrm>
            <a:prstGeom prst="rect">
              <a:avLst/>
            </a:prstGeom>
            <a:solidFill>
              <a:schemeClr val="bg1"/>
            </a:solidFill>
            <a:ln w="9525">
              <a:noFill/>
              <a:miter lim="800000"/>
              <a:headEnd/>
              <a:tailEnd/>
            </a:ln>
          </p:spPr>
          <p:txBody>
            <a:bodyPr>
              <a:spAutoFit/>
            </a:bodyPr>
            <a:lstStyle/>
            <a:p>
              <a:pPr>
                <a:spcBef>
                  <a:spcPct val="50000"/>
                </a:spcBef>
              </a:pPr>
              <a:r>
                <a:rPr lang="zh-CN" altLang="en-US" sz="1400">
                  <a:latin typeface="Calibri" pitchFamily="34" charset="0"/>
                </a:rPr>
                <a:t>电阻性负载</a:t>
              </a:r>
            </a:p>
          </p:txBody>
        </p:sp>
        <p:sp>
          <p:nvSpPr>
            <p:cNvPr id="15375" name="Text Box 10"/>
            <p:cNvSpPr txBox="1">
              <a:spLocks noChangeArrowheads="1"/>
            </p:cNvSpPr>
            <p:nvPr/>
          </p:nvSpPr>
          <p:spPr bwMode="auto">
            <a:xfrm>
              <a:off x="4921" y="1480"/>
              <a:ext cx="499" cy="326"/>
            </a:xfrm>
            <a:prstGeom prst="rect">
              <a:avLst/>
            </a:prstGeom>
            <a:solidFill>
              <a:schemeClr val="bg1"/>
            </a:solidFill>
            <a:ln w="9525">
              <a:noFill/>
              <a:miter lim="800000"/>
              <a:headEnd/>
              <a:tailEnd/>
            </a:ln>
          </p:spPr>
          <p:txBody>
            <a:bodyPr>
              <a:spAutoFit/>
            </a:bodyPr>
            <a:lstStyle/>
            <a:p>
              <a:pPr>
                <a:spcBef>
                  <a:spcPct val="50000"/>
                </a:spcBef>
              </a:pPr>
              <a:r>
                <a:rPr lang="zh-CN" altLang="en-US" sz="1400">
                  <a:latin typeface="Calibri" pitchFamily="34" charset="0"/>
                </a:rPr>
                <a:t>电阻性负载</a:t>
              </a:r>
            </a:p>
          </p:txBody>
        </p:sp>
      </p:grpSp>
      <p:grpSp>
        <p:nvGrpSpPr>
          <p:cNvPr id="3" name="Group 16"/>
          <p:cNvGrpSpPr>
            <a:grpSpLocks/>
          </p:cNvGrpSpPr>
          <p:nvPr/>
        </p:nvGrpSpPr>
        <p:grpSpPr bwMode="auto">
          <a:xfrm>
            <a:off x="1000100" y="4149725"/>
            <a:ext cx="7358114" cy="1990725"/>
            <a:chOff x="1020" y="2704"/>
            <a:chExt cx="3786" cy="1254"/>
          </a:xfrm>
        </p:grpSpPr>
        <p:pic>
          <p:nvPicPr>
            <p:cNvPr id="15367" name="Picture 11"/>
            <p:cNvPicPr>
              <a:picLocks noChangeAspect="1" noChangeArrowheads="1"/>
            </p:cNvPicPr>
            <p:nvPr/>
          </p:nvPicPr>
          <p:blipFill>
            <a:blip r:embed="rId4" cstate="print"/>
            <a:srcRect/>
            <a:stretch>
              <a:fillRect/>
            </a:stretch>
          </p:blipFill>
          <p:spPr bwMode="auto">
            <a:xfrm>
              <a:off x="1020" y="2704"/>
              <a:ext cx="3786" cy="1254"/>
            </a:xfrm>
            <a:prstGeom prst="rect">
              <a:avLst/>
            </a:prstGeom>
            <a:noFill/>
            <a:ln w="9525">
              <a:noFill/>
              <a:miter lim="800000"/>
              <a:headEnd/>
              <a:tailEnd/>
            </a:ln>
          </p:spPr>
        </p:pic>
        <p:sp>
          <p:nvSpPr>
            <p:cNvPr id="15368" name="Text Box 12"/>
            <p:cNvSpPr txBox="1">
              <a:spLocks noChangeArrowheads="1"/>
            </p:cNvSpPr>
            <p:nvPr/>
          </p:nvSpPr>
          <p:spPr bwMode="auto">
            <a:xfrm>
              <a:off x="1066" y="3203"/>
              <a:ext cx="1769" cy="692"/>
            </a:xfrm>
            <a:prstGeom prst="rect">
              <a:avLst/>
            </a:prstGeom>
            <a:solidFill>
              <a:schemeClr val="bg1"/>
            </a:solidFill>
            <a:ln w="9525">
              <a:noFill/>
              <a:miter lim="800000"/>
              <a:headEnd/>
              <a:tailEnd/>
            </a:ln>
          </p:spPr>
          <p:txBody>
            <a:bodyPr>
              <a:spAutoFit/>
            </a:bodyPr>
            <a:lstStyle/>
            <a:p>
              <a:pPr>
                <a:spcBef>
                  <a:spcPct val="50000"/>
                </a:spcBef>
              </a:pPr>
              <a:r>
                <a:rPr lang="zh-CN" altLang="en-US" sz="1200">
                  <a:latin typeface="Calibri" pitchFamily="34" charset="0"/>
                </a:rPr>
                <a:t>最大低态输出电流</a:t>
              </a:r>
              <a:r>
                <a:rPr lang="en-US" altLang="zh-CN" sz="1200">
                  <a:latin typeface="Calibri" pitchFamily="34" charset="0"/>
                </a:rPr>
                <a:t>(mA)</a:t>
              </a:r>
            </a:p>
            <a:p>
              <a:pPr>
                <a:spcBef>
                  <a:spcPct val="50000"/>
                </a:spcBef>
              </a:pPr>
              <a:r>
                <a:rPr lang="zh-CN" altLang="en-US" sz="1200">
                  <a:latin typeface="Calibri" pitchFamily="34" charset="0"/>
                </a:rPr>
                <a:t>最大低态输出电压</a:t>
              </a:r>
              <a:r>
                <a:rPr lang="en-US" altLang="zh-CN" sz="1200">
                  <a:latin typeface="Calibri" pitchFamily="34" charset="0"/>
                </a:rPr>
                <a:t>(V)</a:t>
              </a:r>
            </a:p>
            <a:p>
              <a:pPr>
                <a:spcBef>
                  <a:spcPct val="50000"/>
                </a:spcBef>
              </a:pPr>
              <a:r>
                <a:rPr lang="zh-CN" altLang="en-US" sz="1200">
                  <a:latin typeface="Calibri" pitchFamily="34" charset="0"/>
                </a:rPr>
                <a:t>最小高态输出电流</a:t>
              </a:r>
              <a:r>
                <a:rPr lang="en-US" altLang="zh-CN" sz="1200">
                  <a:latin typeface="Calibri" pitchFamily="34" charset="0"/>
                </a:rPr>
                <a:t>(mA)</a:t>
              </a:r>
            </a:p>
            <a:p>
              <a:pPr>
                <a:spcBef>
                  <a:spcPct val="50000"/>
                </a:spcBef>
              </a:pPr>
              <a:r>
                <a:rPr lang="zh-CN" altLang="en-US" sz="1200">
                  <a:latin typeface="Calibri" pitchFamily="34" charset="0"/>
                </a:rPr>
                <a:t>最小高态输出电压 </a:t>
              </a:r>
              <a:r>
                <a:rPr lang="en-US" altLang="zh-CN" sz="1200">
                  <a:latin typeface="Calibri" pitchFamily="34" charset="0"/>
                </a:rPr>
                <a:t>(V)</a:t>
              </a:r>
            </a:p>
          </p:txBody>
        </p:sp>
        <p:sp>
          <p:nvSpPr>
            <p:cNvPr id="15369" name="Text Box 13"/>
            <p:cNvSpPr txBox="1">
              <a:spLocks noChangeArrowheads="1"/>
            </p:cNvSpPr>
            <p:nvPr/>
          </p:nvSpPr>
          <p:spPr bwMode="auto">
            <a:xfrm>
              <a:off x="3334" y="2749"/>
              <a:ext cx="499" cy="173"/>
            </a:xfrm>
            <a:prstGeom prst="rect">
              <a:avLst/>
            </a:prstGeom>
            <a:solidFill>
              <a:schemeClr val="bg1"/>
            </a:solidFill>
            <a:ln w="9525">
              <a:noFill/>
              <a:miter lim="800000"/>
              <a:headEnd/>
              <a:tailEnd/>
            </a:ln>
          </p:spPr>
          <p:txBody>
            <a:bodyPr>
              <a:spAutoFit/>
            </a:bodyPr>
            <a:lstStyle/>
            <a:p>
              <a:pPr>
                <a:spcBef>
                  <a:spcPct val="50000"/>
                </a:spcBef>
              </a:pPr>
              <a:r>
                <a:rPr lang="zh-CN" altLang="en-US" sz="1200">
                  <a:latin typeface="Calibri" pitchFamily="34" charset="0"/>
                </a:rPr>
                <a:t>负载</a:t>
              </a:r>
            </a:p>
          </p:txBody>
        </p:sp>
        <p:sp>
          <p:nvSpPr>
            <p:cNvPr id="15370" name="Text Box 14"/>
            <p:cNvSpPr txBox="1">
              <a:spLocks noChangeArrowheads="1"/>
            </p:cNvSpPr>
            <p:nvPr/>
          </p:nvSpPr>
          <p:spPr bwMode="auto">
            <a:xfrm>
              <a:off x="4286" y="2750"/>
              <a:ext cx="499" cy="173"/>
            </a:xfrm>
            <a:prstGeom prst="rect">
              <a:avLst/>
            </a:prstGeom>
            <a:solidFill>
              <a:schemeClr val="bg1"/>
            </a:solidFill>
            <a:ln w="9525">
              <a:noFill/>
              <a:miter lim="800000"/>
              <a:headEnd/>
              <a:tailEnd/>
            </a:ln>
          </p:spPr>
          <p:txBody>
            <a:bodyPr>
              <a:spAutoFit/>
            </a:bodyPr>
            <a:lstStyle/>
            <a:p>
              <a:pPr>
                <a:spcBef>
                  <a:spcPct val="50000"/>
                </a:spcBef>
              </a:pPr>
              <a:r>
                <a:rPr lang="zh-CN" altLang="en-US" sz="1200">
                  <a:latin typeface="Calibri" pitchFamily="34" charset="0"/>
                </a:rPr>
                <a:t>负载</a:t>
              </a:r>
            </a:p>
          </p:txBody>
        </p:sp>
      </p:grpSp>
      <p:sp>
        <p:nvSpPr>
          <p:cNvPr id="59409" name="Text Box 17"/>
          <p:cNvSpPr txBox="1">
            <a:spLocks noChangeArrowheads="1"/>
          </p:cNvSpPr>
          <p:nvPr/>
        </p:nvSpPr>
        <p:spPr bwMode="auto">
          <a:xfrm>
            <a:off x="1331913" y="6237288"/>
            <a:ext cx="7416800" cy="396875"/>
          </a:xfrm>
          <a:prstGeom prst="rect">
            <a:avLst/>
          </a:prstGeom>
          <a:solidFill>
            <a:schemeClr val="folHlink"/>
          </a:solidFill>
          <a:ln w="9525">
            <a:noFill/>
            <a:miter lim="800000"/>
            <a:headEnd/>
            <a:tailEnd/>
          </a:ln>
          <a:effectLst>
            <a:outerShdw dist="107763" dir="2700000" algn="ctr" rotWithShape="0">
              <a:schemeClr val="bg2">
                <a:alpha val="50000"/>
              </a:schemeClr>
            </a:outerShdw>
          </a:effectLst>
        </p:spPr>
        <p:txBody>
          <a:bodyPr>
            <a:spAutoFit/>
          </a:bodyPr>
          <a:lstStyle/>
          <a:p>
            <a:pPr fontAlgn="auto">
              <a:spcBef>
                <a:spcPct val="50000"/>
              </a:spcBef>
              <a:spcAft>
                <a:spcPts val="0"/>
              </a:spcAft>
              <a:defRPr/>
            </a:pPr>
            <a:r>
              <a:rPr lang="zh-CN" altLang="en-US" sz="2000" dirty="0">
                <a:latin typeface="+mn-lt"/>
                <a:ea typeface="+mn-ea"/>
              </a:rPr>
              <a:t>上两个示例中吸收和提供电流各是多少？内部功耗是多少？</a:t>
            </a:r>
          </a:p>
        </p:txBody>
      </p:sp>
    </p:spTree>
    <p:extLst>
      <p:ext uri="{BB962C8B-B14F-4D97-AF65-F5344CB8AC3E}">
        <p14:creationId xmlns:p14="http://schemas.microsoft.com/office/powerpoint/2010/main" val="299307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09"/>
                                        </p:tgtEl>
                                        <p:attrNameLst>
                                          <p:attrName>style.visibility</p:attrName>
                                        </p:attrNameLst>
                                      </p:cBhvr>
                                      <p:to>
                                        <p:strVal val="visible"/>
                                      </p:to>
                                    </p:set>
                                    <p:animEffect transition="in" filter="blinds(horizontal)">
                                      <p:cBhvr>
                                        <p:cTn id="12" dur="500"/>
                                        <p:tgtEl>
                                          <p:spTgt spid="59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扇出系数</a:t>
            </a:r>
          </a:p>
        </p:txBody>
      </p:sp>
      <p:sp>
        <p:nvSpPr>
          <p:cNvPr id="3" name="内容占位符 2"/>
          <p:cNvSpPr>
            <a:spLocks noGrp="1"/>
          </p:cNvSpPr>
          <p:nvPr>
            <p:ph idx="1"/>
          </p:nvPr>
        </p:nvSpPr>
        <p:spPr>
          <a:xfrm>
            <a:off x="251520" y="1142984"/>
            <a:ext cx="8892480" cy="5094287"/>
          </a:xfrm>
        </p:spPr>
        <p:txBody>
          <a:bodyPr/>
          <a:lstStyle/>
          <a:p>
            <a:r>
              <a:rPr lang="zh-CN" altLang="en-US" sz="2800" dirty="0"/>
              <a:t>扇出</a:t>
            </a:r>
            <a:r>
              <a:rPr lang="en-US" altLang="zh-CN" sz="2800" dirty="0" err="1"/>
              <a:t>fanout</a:t>
            </a:r>
            <a:r>
              <a:rPr lang="zh-CN" altLang="en-US" sz="2800" dirty="0"/>
              <a:t>：是指逻辑门电路在不超出其最坏情况负载规格的条件下，能够驱动输入端个数。</a:t>
            </a:r>
            <a:endParaRPr lang="en-US" altLang="zh-CN" sz="2800" dirty="0"/>
          </a:p>
          <a:p>
            <a:pPr lvl="1"/>
            <a:r>
              <a:rPr lang="zh-CN" altLang="en-US" sz="2400" dirty="0"/>
              <a:t>不仅依赖于</a:t>
            </a:r>
            <a:r>
              <a:rPr lang="zh-CN" altLang="en-US" sz="2400" dirty="0">
                <a:solidFill>
                  <a:srgbClr val="FF0000"/>
                </a:solidFill>
              </a:rPr>
              <a:t>输出端</a:t>
            </a:r>
            <a:r>
              <a:rPr lang="zh-CN" altLang="en-US" sz="2400" dirty="0"/>
              <a:t>的特性，还依赖于所驱动的</a:t>
            </a:r>
            <a:r>
              <a:rPr lang="zh-CN" altLang="en-US" sz="2400" dirty="0">
                <a:solidFill>
                  <a:srgbClr val="FF0000"/>
                </a:solidFill>
              </a:rPr>
              <a:t>输入端</a:t>
            </a:r>
            <a:r>
              <a:rPr lang="zh-CN" altLang="en-US" sz="2400" dirty="0"/>
              <a:t>的特性</a:t>
            </a:r>
            <a:endParaRPr lang="en-US" altLang="zh-CN" sz="2400" dirty="0"/>
          </a:p>
          <a:p>
            <a:pPr lvl="1"/>
            <a:r>
              <a:rPr lang="zh-CN" altLang="en-US" sz="2400" dirty="0"/>
              <a:t>必须考虑输出的两种可能：</a:t>
            </a:r>
            <a:r>
              <a:rPr lang="zh-CN" altLang="en-US" sz="2400" b="1" dirty="0"/>
              <a:t>高电平状态</a:t>
            </a:r>
            <a:r>
              <a:rPr lang="zh-CN" altLang="en-US" sz="2400" dirty="0"/>
              <a:t>和</a:t>
            </a:r>
            <a:r>
              <a:rPr lang="zh-CN" altLang="en-US" sz="2400" b="1" dirty="0"/>
              <a:t>低电平状态</a:t>
            </a:r>
            <a:r>
              <a:rPr lang="zh-CN" altLang="en-US" sz="2400" dirty="0"/>
              <a:t>。</a:t>
            </a:r>
            <a:endParaRPr lang="en-US" altLang="zh-CN" sz="2400" dirty="0"/>
          </a:p>
          <a:p>
            <a:pPr lvl="1"/>
            <a:r>
              <a:rPr lang="zh-CN" altLang="en-US" sz="2400" dirty="0"/>
              <a:t>扇出值</a:t>
            </a:r>
            <a:r>
              <a:rPr lang="en-US" altLang="zh-CN" sz="2400" dirty="0"/>
              <a:t>=</a:t>
            </a:r>
            <a:r>
              <a:rPr lang="zh-CN" altLang="en-US" sz="2400" dirty="0"/>
              <a:t>最大输出电流</a:t>
            </a:r>
            <a:r>
              <a:rPr lang="en-US" altLang="zh-CN" sz="2400" dirty="0" err="1"/>
              <a:t>I</a:t>
            </a:r>
            <a:r>
              <a:rPr lang="en-US" altLang="zh-CN" sz="2400" baseline="-25000" dirty="0" err="1"/>
              <a:t>OLmax</a:t>
            </a:r>
            <a:r>
              <a:rPr lang="en-US" altLang="zh-CN" sz="2400" baseline="-25000" dirty="0"/>
              <a:t> </a:t>
            </a:r>
            <a:r>
              <a:rPr lang="zh-CN" altLang="en-US" sz="2400" b="1" dirty="0">
                <a:solidFill>
                  <a:srgbClr val="FF0000"/>
                </a:solidFill>
              </a:rPr>
              <a:t>除以</a:t>
            </a:r>
            <a:r>
              <a:rPr lang="zh-CN" altLang="en-US" sz="2400" dirty="0"/>
              <a:t> 最大输入电流</a:t>
            </a:r>
            <a:r>
              <a:rPr lang="en-US" altLang="zh-CN" sz="2400" dirty="0" err="1"/>
              <a:t>I</a:t>
            </a:r>
            <a:r>
              <a:rPr lang="en-US" altLang="zh-CN" sz="2400" baseline="-25000" dirty="0" err="1"/>
              <a:t>Imax</a:t>
            </a:r>
            <a:r>
              <a:rPr lang="en-US" altLang="zh-CN" sz="2400" baseline="-25000" dirty="0"/>
              <a:t> </a:t>
            </a:r>
            <a:r>
              <a:rPr lang="zh-CN" altLang="en-US" sz="2400" dirty="0"/>
              <a:t>。</a:t>
            </a:r>
            <a:endParaRPr lang="en-US" altLang="zh-CN" sz="2400" dirty="0"/>
          </a:p>
          <a:p>
            <a:pPr lvl="1"/>
            <a:r>
              <a:rPr lang="zh-CN" altLang="en-US" sz="2400" dirty="0"/>
              <a:t>总扇出</a:t>
            </a:r>
            <a:r>
              <a:rPr lang="en-US" altLang="zh-CN" sz="2400" dirty="0"/>
              <a:t>overall </a:t>
            </a:r>
            <a:r>
              <a:rPr lang="en-US" altLang="zh-CN" sz="2400" dirty="0" err="1"/>
              <a:t>fanout</a:t>
            </a:r>
            <a:r>
              <a:rPr lang="zh-CN" altLang="en-US" sz="2400" dirty="0"/>
              <a:t>：高态扇出和低态扇出中较小值。</a:t>
            </a:r>
            <a:endParaRPr lang="en-US" altLang="zh-CN" sz="2400" dirty="0"/>
          </a:p>
          <a:p>
            <a:r>
              <a:rPr lang="zh-CN" altLang="en-US" sz="2800" dirty="0"/>
              <a:t>在状态转换过程中，</a:t>
            </a:r>
            <a:r>
              <a:rPr lang="en-US" altLang="zh-CN" sz="2800" dirty="0"/>
              <a:t>CMOS</a:t>
            </a:r>
            <a:r>
              <a:rPr lang="zh-CN" altLang="en-US" sz="2800" dirty="0"/>
              <a:t>输出端必须为其驱动的输入端的相关寄生电容充放电，如果电容较大，则需要较长时间，从而引起不正确的系统操作。</a:t>
            </a:r>
            <a:endParaRPr lang="en-US" altLang="zh-CN" sz="2800" dirty="0"/>
          </a:p>
          <a:p>
            <a:pPr lvl="1"/>
            <a:r>
              <a:rPr lang="en-US" altLang="zh-CN" sz="2400" dirty="0"/>
              <a:t>DC </a:t>
            </a:r>
            <a:r>
              <a:rPr lang="en-US" altLang="zh-CN" sz="2400" dirty="0" err="1"/>
              <a:t>fanout</a:t>
            </a:r>
            <a:r>
              <a:rPr lang="en-US" altLang="zh-CN" sz="2400" dirty="0"/>
              <a:t>   </a:t>
            </a:r>
          </a:p>
          <a:p>
            <a:pPr lvl="1"/>
            <a:r>
              <a:rPr lang="en-US" altLang="zh-CN" sz="2400" dirty="0"/>
              <a:t>AC </a:t>
            </a:r>
            <a:r>
              <a:rPr lang="en-US" altLang="zh-CN" sz="2400" dirty="0" err="1"/>
              <a:t>fanout</a:t>
            </a:r>
            <a:endParaRPr lang="zh-CN" altLang="en-US" sz="2400" dirty="0"/>
          </a:p>
        </p:txBody>
      </p:sp>
      <p:sp>
        <p:nvSpPr>
          <p:cNvPr id="4" name="日期占位符 3"/>
          <p:cNvSpPr>
            <a:spLocks noGrp="1"/>
          </p:cNvSpPr>
          <p:nvPr>
            <p:ph type="dt" sz="half" idx="10"/>
          </p:nvPr>
        </p:nvSpPr>
        <p:spPr/>
        <p:txBody>
          <a:bodyPr/>
          <a:lstStyle/>
          <a:p>
            <a:pPr>
              <a:defRPr/>
            </a:pPr>
            <a:fld id="{C47E5ACD-B21C-4166-AEE9-8FD3C435719B}"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48</a:t>
            </a:fld>
            <a:endParaRPr lang="en-US" altLang="zh-CN"/>
          </a:p>
        </p:txBody>
      </p:sp>
    </p:spTree>
    <p:extLst>
      <p:ext uri="{BB962C8B-B14F-4D97-AF65-F5344CB8AC3E}">
        <p14:creationId xmlns:p14="http://schemas.microsoft.com/office/powerpoint/2010/main" val="963084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5"/>
          <p:cNvPicPr>
            <a:picLocks noChangeAspect="1" noChangeArrowheads="1"/>
          </p:cNvPicPr>
          <p:nvPr/>
        </p:nvPicPr>
        <p:blipFill>
          <a:blip r:embed="rId3" cstate="print"/>
          <a:srcRect t="9436" b="14075"/>
          <a:stretch>
            <a:fillRect/>
          </a:stretch>
        </p:blipFill>
        <p:spPr bwMode="auto">
          <a:xfrm>
            <a:off x="1090634" y="2285992"/>
            <a:ext cx="6553200" cy="4194175"/>
          </a:xfrm>
          <a:prstGeom prst="rect">
            <a:avLst/>
          </a:prstGeom>
          <a:noFill/>
          <a:ln w="9525">
            <a:noFill/>
            <a:miter lim="800000"/>
            <a:headEnd/>
            <a:tailEnd/>
          </a:ln>
          <a:effectLst/>
        </p:spPr>
      </p:pic>
      <p:sp>
        <p:nvSpPr>
          <p:cNvPr id="33795" name="Rectangle 2"/>
          <p:cNvSpPr>
            <a:spLocks noGrp="1" noChangeArrowheads="1"/>
          </p:cNvSpPr>
          <p:nvPr>
            <p:ph type="title"/>
          </p:nvPr>
        </p:nvSpPr>
        <p:spPr/>
        <p:txBody>
          <a:bodyPr/>
          <a:lstStyle/>
          <a:p>
            <a:r>
              <a:rPr lang="tr-TR"/>
              <a:t>DC Fan-out Calculation</a:t>
            </a:r>
            <a:endParaRPr lang="en-US" altLang="zh-CN">
              <a:ea typeface="宋体" pitchFamily="2" charset="-122"/>
            </a:endParaRPr>
          </a:p>
        </p:txBody>
      </p:sp>
      <p:sp>
        <p:nvSpPr>
          <p:cNvPr id="33796" name="Rectangle 3"/>
          <p:cNvSpPr>
            <a:spLocks noGrp="1" noChangeArrowheads="1"/>
          </p:cNvSpPr>
          <p:nvPr>
            <p:ph idx="1"/>
          </p:nvPr>
        </p:nvSpPr>
        <p:spPr>
          <a:xfrm>
            <a:off x="457200" y="1239838"/>
            <a:ext cx="3043230" cy="1423987"/>
          </a:xfrm>
        </p:spPr>
        <p:txBody>
          <a:bodyPr/>
          <a:lstStyle/>
          <a:p>
            <a:r>
              <a:rPr lang="zh-CN" altLang="en-US" sz="2800" dirty="0"/>
              <a:t>低态扇出</a:t>
            </a:r>
            <a:endParaRPr lang="en-US" altLang="zh-CN" sz="2800" dirty="0"/>
          </a:p>
          <a:p>
            <a:r>
              <a:rPr lang="zh-CN" altLang="en-US" sz="2800" dirty="0"/>
              <a:t>高态扇出</a:t>
            </a:r>
            <a:endParaRPr lang="en-US" altLang="zh-CN" sz="2800" dirty="0">
              <a:ea typeface="宋体" pitchFamily="2" charset="-122"/>
            </a:endParaRPr>
          </a:p>
        </p:txBody>
      </p:sp>
      <p:sp>
        <p:nvSpPr>
          <p:cNvPr id="13" name="日期占位符 12"/>
          <p:cNvSpPr>
            <a:spLocks noGrp="1"/>
          </p:cNvSpPr>
          <p:nvPr>
            <p:ph type="dt" sz="half" idx="10"/>
          </p:nvPr>
        </p:nvSpPr>
        <p:spPr>
          <a:xfrm>
            <a:off x="457200" y="6545287"/>
            <a:ext cx="2133600" cy="312737"/>
          </a:xfrm>
        </p:spPr>
        <p:txBody>
          <a:bodyPr/>
          <a:lstStyle/>
          <a:p>
            <a:pPr>
              <a:defRPr/>
            </a:pPr>
            <a:fld id="{CC046BDE-78B1-4F16-95C0-18460F172477}" type="datetime1">
              <a:rPr lang="zh-CN" altLang="en-US" smtClean="0"/>
              <a:t>2018/3/26</a:t>
            </a:fld>
            <a:endParaRPr lang="en-US" altLang="zh-CN" dirty="0"/>
          </a:p>
        </p:txBody>
      </p:sp>
      <p:sp>
        <p:nvSpPr>
          <p:cNvPr id="14" name="页脚占位符 13"/>
          <p:cNvSpPr>
            <a:spLocks noGrp="1"/>
          </p:cNvSpPr>
          <p:nvPr>
            <p:ph type="ftr" sz="quarter" idx="11"/>
          </p:nvPr>
        </p:nvSpPr>
        <p:spPr>
          <a:xfrm>
            <a:off x="3124200" y="6589737"/>
            <a:ext cx="2895600" cy="268287"/>
          </a:xfrm>
        </p:spPr>
        <p:txBody>
          <a:bodyPr/>
          <a:lstStyle/>
          <a:p>
            <a:pPr>
              <a:defRPr/>
            </a:pPr>
            <a:r>
              <a:rPr lang="zh-CN" altLang="en-US" dirty="0"/>
              <a:t>第</a:t>
            </a:r>
            <a:r>
              <a:rPr lang="en-US" altLang="zh-CN" dirty="0"/>
              <a:t>3</a:t>
            </a:r>
            <a:r>
              <a:rPr lang="zh-CN" altLang="en-US" dirty="0"/>
              <a:t>章数字电路</a:t>
            </a:r>
            <a:endParaRPr lang="en-US" altLang="zh-CN" dirty="0"/>
          </a:p>
        </p:txBody>
      </p:sp>
      <p:sp>
        <p:nvSpPr>
          <p:cNvPr id="33794" name="Slide Number Placeholder 5"/>
          <p:cNvSpPr>
            <a:spLocks noGrp="1"/>
          </p:cNvSpPr>
          <p:nvPr>
            <p:ph type="sldNum" sz="quarter" idx="12"/>
          </p:nvPr>
        </p:nvSpPr>
        <p:spPr>
          <a:noFill/>
        </p:spPr>
        <p:txBody>
          <a:bodyPr/>
          <a:lstStyle/>
          <a:p>
            <a:fld id="{F4E6EBF7-1459-403F-8AB1-10FC5E5A1641}" type="slidenum">
              <a:rPr lang="en-US" altLang="zh-CN"/>
              <a:pPr/>
              <a:t>49</a:t>
            </a:fld>
            <a:endParaRPr lang="en-US" altLang="zh-CN"/>
          </a:p>
        </p:txBody>
      </p:sp>
      <p:sp>
        <p:nvSpPr>
          <p:cNvPr id="33798" name="Oval 5"/>
          <p:cNvSpPr>
            <a:spLocks noChangeArrowheads="1"/>
          </p:cNvSpPr>
          <p:nvPr/>
        </p:nvSpPr>
        <p:spPr bwMode="auto">
          <a:xfrm>
            <a:off x="4591064" y="4049714"/>
            <a:ext cx="585788" cy="269875"/>
          </a:xfrm>
          <a:prstGeom prst="ellipse">
            <a:avLst/>
          </a:prstGeom>
          <a:noFill/>
          <a:ln w="25400">
            <a:solidFill>
              <a:srgbClr val="FF0033"/>
            </a:solidFill>
            <a:round/>
            <a:headEnd type="none" w="sm" len="sm"/>
            <a:tailEnd type="none" w="sm" len="sm"/>
          </a:ln>
        </p:spPr>
        <p:txBody>
          <a:bodyPr wrap="none" anchor="ctr"/>
          <a:lstStyle/>
          <a:p>
            <a:endParaRPr lang="zh-CN" altLang="zh-CN"/>
          </a:p>
        </p:txBody>
      </p:sp>
      <p:sp>
        <p:nvSpPr>
          <p:cNvPr id="33799" name="Oval 6"/>
          <p:cNvSpPr>
            <a:spLocks noChangeArrowheads="1"/>
          </p:cNvSpPr>
          <p:nvPr/>
        </p:nvSpPr>
        <p:spPr bwMode="auto">
          <a:xfrm>
            <a:off x="6688159" y="3105143"/>
            <a:ext cx="406400" cy="269875"/>
          </a:xfrm>
          <a:prstGeom prst="ellipse">
            <a:avLst/>
          </a:prstGeom>
          <a:noFill/>
          <a:ln w="25400">
            <a:solidFill>
              <a:srgbClr val="FF0033"/>
            </a:solidFill>
            <a:round/>
            <a:headEnd type="none" w="sm" len="sm"/>
            <a:tailEnd type="none" w="sm" len="sm"/>
          </a:ln>
        </p:spPr>
        <p:txBody>
          <a:bodyPr wrap="none" anchor="ctr"/>
          <a:lstStyle/>
          <a:p>
            <a:endParaRPr lang="zh-CN" altLang="zh-CN"/>
          </a:p>
        </p:txBody>
      </p:sp>
      <p:sp>
        <p:nvSpPr>
          <p:cNvPr id="33800" name="Oval 7"/>
          <p:cNvSpPr>
            <a:spLocks noChangeArrowheads="1"/>
          </p:cNvSpPr>
          <p:nvPr/>
        </p:nvSpPr>
        <p:spPr bwMode="auto">
          <a:xfrm>
            <a:off x="4448188" y="4478342"/>
            <a:ext cx="585788" cy="269875"/>
          </a:xfrm>
          <a:prstGeom prst="ellipse">
            <a:avLst/>
          </a:prstGeom>
          <a:noFill/>
          <a:ln w="25400">
            <a:solidFill>
              <a:srgbClr val="00CC00"/>
            </a:solidFill>
            <a:round/>
            <a:headEnd type="none" w="sm" len="sm"/>
            <a:tailEnd type="none" w="sm" len="sm"/>
          </a:ln>
        </p:spPr>
        <p:txBody>
          <a:bodyPr wrap="none" anchor="ctr"/>
          <a:lstStyle/>
          <a:p>
            <a:endParaRPr lang="zh-CN" altLang="zh-CN"/>
          </a:p>
        </p:txBody>
      </p:sp>
      <p:sp>
        <p:nvSpPr>
          <p:cNvPr id="33801" name="Oval 8"/>
          <p:cNvSpPr>
            <a:spLocks noChangeArrowheads="1"/>
          </p:cNvSpPr>
          <p:nvPr/>
        </p:nvSpPr>
        <p:spPr bwMode="auto">
          <a:xfrm>
            <a:off x="6688159" y="3375018"/>
            <a:ext cx="406400" cy="269875"/>
          </a:xfrm>
          <a:prstGeom prst="ellipse">
            <a:avLst/>
          </a:prstGeom>
          <a:noFill/>
          <a:ln w="25400">
            <a:solidFill>
              <a:srgbClr val="00CC00"/>
            </a:solidFill>
            <a:round/>
            <a:headEnd type="none" w="sm" len="sm"/>
            <a:tailEnd type="none" w="sm" len="sm"/>
          </a:ln>
        </p:spPr>
        <p:txBody>
          <a:bodyPr wrap="none" anchor="ctr"/>
          <a:lstStyle/>
          <a:p>
            <a:endParaRPr lang="zh-CN" altLang="zh-CN"/>
          </a:p>
        </p:txBody>
      </p:sp>
      <p:sp>
        <p:nvSpPr>
          <p:cNvPr id="33802" name="Text Box 9"/>
          <p:cNvSpPr txBox="1">
            <a:spLocks noChangeArrowheads="1"/>
          </p:cNvSpPr>
          <p:nvPr/>
        </p:nvSpPr>
        <p:spPr bwMode="auto">
          <a:xfrm>
            <a:off x="2743191" y="1239838"/>
            <a:ext cx="5162533" cy="461665"/>
          </a:xfrm>
          <a:prstGeom prst="rect">
            <a:avLst/>
          </a:prstGeom>
          <a:noFill/>
          <a:ln w="25400">
            <a:noFill/>
            <a:miter lim="800000"/>
            <a:headEnd type="none" w="sm" len="sm"/>
            <a:tailEnd type="none" w="sm" len="sm"/>
          </a:ln>
        </p:spPr>
        <p:txBody>
          <a:bodyPr wrap="square">
            <a:spAutoFit/>
          </a:bodyPr>
          <a:lstStyle/>
          <a:p>
            <a:r>
              <a:rPr lang="tr-TR" sz="2400" dirty="0"/>
              <a:t>Low State Fan-out= 20 </a:t>
            </a:r>
            <a:r>
              <a:rPr lang="el-GR" sz="2400" dirty="0"/>
              <a:t>μ</a:t>
            </a:r>
            <a:r>
              <a:rPr lang="tr-TR" sz="2400" dirty="0"/>
              <a:t>A/1 </a:t>
            </a:r>
            <a:r>
              <a:rPr lang="el-GR" sz="2400" dirty="0"/>
              <a:t>μ</a:t>
            </a:r>
            <a:r>
              <a:rPr lang="tr-TR" sz="2400" dirty="0"/>
              <a:t>A= 20</a:t>
            </a:r>
            <a:endParaRPr lang="el-GR" sz="2400" dirty="0"/>
          </a:p>
        </p:txBody>
      </p:sp>
      <p:sp>
        <p:nvSpPr>
          <p:cNvPr id="33803" name="Text Box 10"/>
          <p:cNvSpPr txBox="1">
            <a:spLocks noChangeArrowheads="1"/>
          </p:cNvSpPr>
          <p:nvPr/>
        </p:nvSpPr>
        <p:spPr bwMode="auto">
          <a:xfrm>
            <a:off x="2743192" y="1793836"/>
            <a:ext cx="5329270" cy="461665"/>
          </a:xfrm>
          <a:prstGeom prst="rect">
            <a:avLst/>
          </a:prstGeom>
          <a:noFill/>
          <a:ln w="25400">
            <a:noFill/>
            <a:miter lim="800000"/>
            <a:headEnd type="none" w="sm" len="sm"/>
            <a:tailEnd type="none" w="sm" len="sm"/>
          </a:ln>
        </p:spPr>
        <p:txBody>
          <a:bodyPr wrap="square">
            <a:spAutoFit/>
          </a:bodyPr>
          <a:lstStyle/>
          <a:p>
            <a:r>
              <a:rPr lang="tr-TR" sz="2400" dirty="0"/>
              <a:t>High State Fan-out=20 </a:t>
            </a:r>
            <a:r>
              <a:rPr lang="el-GR" sz="2400" dirty="0"/>
              <a:t>μ</a:t>
            </a:r>
            <a:r>
              <a:rPr lang="tr-TR" sz="2400" dirty="0"/>
              <a:t>A/1 </a:t>
            </a:r>
            <a:r>
              <a:rPr lang="el-GR" sz="2400" dirty="0"/>
              <a:t>μ</a:t>
            </a:r>
            <a:r>
              <a:rPr lang="tr-TR" sz="2400" dirty="0"/>
              <a:t>A= 20</a:t>
            </a:r>
            <a:endParaRPr lang="el-GR" sz="2400" dirty="0"/>
          </a:p>
        </p:txBody>
      </p:sp>
    </p:spTree>
    <p:extLst>
      <p:ext uri="{BB962C8B-B14F-4D97-AF65-F5344CB8AC3E}">
        <p14:creationId xmlns:p14="http://schemas.microsoft.com/office/powerpoint/2010/main" val="14185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blinds(horizontal)">
                                      <p:cBhvr>
                                        <p:cTn id="7" dur="500"/>
                                        <p:tgtEl>
                                          <p:spTgt spid="338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801"/>
                                        </p:tgtEl>
                                        <p:attrNameLst>
                                          <p:attrName>style.visibility</p:attrName>
                                        </p:attrNameLst>
                                      </p:cBhvr>
                                      <p:to>
                                        <p:strVal val="visible"/>
                                      </p:to>
                                    </p:set>
                                    <p:animEffect transition="in" filter="blinds(horizontal)">
                                      <p:cBhvr>
                                        <p:cTn id="10" dur="500"/>
                                        <p:tgtEl>
                                          <p:spTgt spid="3380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802"/>
                                        </p:tgtEl>
                                        <p:attrNameLst>
                                          <p:attrName>style.visibility</p:attrName>
                                        </p:attrNameLst>
                                      </p:cBhvr>
                                      <p:to>
                                        <p:strVal val="visible"/>
                                      </p:to>
                                    </p:set>
                                    <p:animEffect transition="in" filter="blinds(horizontal)">
                                      <p:cBhvr>
                                        <p:cTn id="13" dur="500"/>
                                        <p:tgtEl>
                                          <p:spTgt spid="3380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799"/>
                                        </p:tgtEl>
                                        <p:attrNameLst>
                                          <p:attrName>style.visibility</p:attrName>
                                        </p:attrNameLst>
                                      </p:cBhvr>
                                      <p:to>
                                        <p:strVal val="visible"/>
                                      </p:to>
                                    </p:set>
                                    <p:animEffect transition="in" filter="blinds(horizontal)">
                                      <p:cBhvr>
                                        <p:cTn id="18" dur="500"/>
                                        <p:tgtEl>
                                          <p:spTgt spid="3379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3798"/>
                                        </p:tgtEl>
                                        <p:attrNameLst>
                                          <p:attrName>style.visibility</p:attrName>
                                        </p:attrNameLst>
                                      </p:cBhvr>
                                      <p:to>
                                        <p:strVal val="visible"/>
                                      </p:to>
                                    </p:set>
                                    <p:animEffect transition="in" filter="blinds(horizontal)">
                                      <p:cBhvr>
                                        <p:cTn id="21" dur="500"/>
                                        <p:tgtEl>
                                          <p:spTgt spid="3379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803"/>
                                        </p:tgtEl>
                                        <p:attrNameLst>
                                          <p:attrName>style.visibility</p:attrName>
                                        </p:attrNameLst>
                                      </p:cBhvr>
                                      <p:to>
                                        <p:strVal val="visible"/>
                                      </p:to>
                                    </p:set>
                                    <p:animEffect transition="in" filter="blinds(horizontal)">
                                      <p:cBhvr>
                                        <p:cTn id="24" dur="500"/>
                                        <p:tgtEl>
                                          <p:spTgt spid="3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33799" grpId="0" animBg="1"/>
      <p:bldP spid="33800" grpId="0" animBg="1"/>
      <p:bldP spid="33801" grpId="0" animBg="1"/>
      <p:bldP spid="33802" grpId="0"/>
      <p:bldP spid="338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基本逻辑门电路</a:t>
            </a:r>
          </a:p>
        </p:txBody>
      </p:sp>
      <p:sp>
        <p:nvSpPr>
          <p:cNvPr id="3" name="内容占位符 2"/>
          <p:cNvSpPr>
            <a:spLocks noGrp="1"/>
          </p:cNvSpPr>
          <p:nvPr>
            <p:ph idx="1"/>
          </p:nvPr>
        </p:nvSpPr>
        <p:spPr>
          <a:xfrm>
            <a:off x="251520" y="1239839"/>
            <a:ext cx="8892480" cy="4277394"/>
          </a:xfrm>
        </p:spPr>
        <p:txBody>
          <a:bodyPr/>
          <a:lstStyle/>
          <a:p>
            <a:r>
              <a:rPr lang="zh-CN" altLang="en-US" sz="3200" dirty="0">
                <a:solidFill>
                  <a:srgbClr val="FF0000"/>
                </a:solidFill>
              </a:rPr>
              <a:t>门电路</a:t>
            </a:r>
            <a:endParaRPr lang="en-US" altLang="zh-CN" sz="3200" dirty="0">
              <a:solidFill>
                <a:srgbClr val="FF0000"/>
              </a:solidFill>
            </a:endParaRPr>
          </a:p>
          <a:p>
            <a:pPr lvl="1"/>
            <a:r>
              <a:rPr lang="zh-CN" altLang="en-US" sz="2800" dirty="0">
                <a:latin typeface="Verdana" pitchFamily="34" charset="0"/>
              </a:rPr>
              <a:t>所谓的门电路</a:t>
            </a:r>
            <a:r>
              <a:rPr lang="zh-CN" altLang="en-US" sz="2800" dirty="0"/>
              <a:t>，</a:t>
            </a:r>
            <a:r>
              <a:rPr lang="zh-CN" altLang="en-US" sz="2800" dirty="0">
                <a:latin typeface="Verdana" pitchFamily="34" charset="0"/>
              </a:rPr>
              <a:t>就是一种</a:t>
            </a:r>
            <a:r>
              <a:rPr lang="zh-CN" altLang="en-US" sz="2800" b="1" dirty="0">
                <a:latin typeface="Verdana" pitchFamily="34" charset="0"/>
              </a:rPr>
              <a:t>开关</a:t>
            </a:r>
            <a:r>
              <a:rPr lang="zh-CN" altLang="en-US" sz="2800" dirty="0">
                <a:latin typeface="Verdana" pitchFamily="34" charset="0"/>
              </a:rPr>
              <a:t>电路，在一定条件下</a:t>
            </a:r>
            <a:r>
              <a:rPr lang="zh-CN" altLang="en-US" sz="2800" b="1" dirty="0">
                <a:solidFill>
                  <a:srgbClr val="FF0000"/>
                </a:solidFill>
                <a:latin typeface="Verdana" pitchFamily="34" charset="0"/>
              </a:rPr>
              <a:t>允许</a:t>
            </a:r>
            <a:r>
              <a:rPr lang="zh-CN" altLang="en-US" sz="2800" dirty="0">
                <a:latin typeface="Verdana" pitchFamily="34" charset="0"/>
              </a:rPr>
              <a:t>信号通过；如果条件不满足时，就</a:t>
            </a:r>
            <a:r>
              <a:rPr lang="zh-CN" altLang="en-US" sz="2800" b="1" dirty="0">
                <a:solidFill>
                  <a:srgbClr val="FF0000"/>
                </a:solidFill>
                <a:latin typeface="Verdana" pitchFamily="34" charset="0"/>
              </a:rPr>
              <a:t>阻挡</a:t>
            </a:r>
            <a:r>
              <a:rPr lang="zh-CN" altLang="en-US" sz="2800" dirty="0">
                <a:latin typeface="Verdana" pitchFamily="34" charset="0"/>
              </a:rPr>
              <a:t>信号的通过。</a:t>
            </a:r>
            <a:endParaRPr lang="en-US" altLang="zh-CN" sz="2800" dirty="0">
              <a:latin typeface="Verdana" pitchFamily="34" charset="0"/>
            </a:endParaRPr>
          </a:p>
          <a:p>
            <a:pPr lvl="1"/>
            <a:r>
              <a:rPr lang="zh-CN" altLang="en-US" sz="2800" dirty="0"/>
              <a:t>门电路的输入信号与输出信号之间存在一定的</a:t>
            </a:r>
            <a:r>
              <a:rPr lang="zh-CN" altLang="en-US" sz="2800" b="1" dirty="0">
                <a:solidFill>
                  <a:srgbClr val="FF0000"/>
                </a:solidFill>
              </a:rPr>
              <a:t>逻辑</a:t>
            </a:r>
            <a:r>
              <a:rPr lang="zh-CN" altLang="en-US" sz="2800" dirty="0"/>
              <a:t>关系。</a:t>
            </a:r>
            <a:endParaRPr lang="en-US" altLang="zh-CN" sz="2800" dirty="0"/>
          </a:p>
          <a:p>
            <a:pPr lvl="1"/>
            <a:r>
              <a:rPr lang="zh-CN" altLang="en-US" sz="2800" dirty="0"/>
              <a:t>具有实现基本逻辑关系的门电路称为</a:t>
            </a:r>
            <a:r>
              <a:rPr lang="zh-CN" altLang="en-US" sz="2800" b="1" dirty="0">
                <a:solidFill>
                  <a:srgbClr val="FF0000"/>
                </a:solidFill>
              </a:rPr>
              <a:t>逻辑门</a:t>
            </a:r>
            <a:r>
              <a:rPr lang="zh-CN" altLang="en-US" sz="2800" dirty="0"/>
              <a:t>电路。</a:t>
            </a:r>
            <a:endParaRPr lang="en-US" altLang="zh-CN" sz="2800" dirty="0">
              <a:latin typeface="Verdana" pitchFamily="34" charset="0"/>
            </a:endParaRPr>
          </a:p>
          <a:p>
            <a:pPr lvl="1"/>
            <a:r>
              <a:rPr lang="zh-CN" altLang="en-US" sz="2800" dirty="0">
                <a:latin typeface="Verdana" pitchFamily="34" charset="0"/>
              </a:rPr>
              <a:t>门电路通常有一个或多个输入端，只有</a:t>
            </a:r>
            <a:r>
              <a:rPr lang="zh-CN" altLang="en-US" sz="2800" dirty="0">
                <a:solidFill>
                  <a:srgbClr val="FF0000"/>
                </a:solidFill>
                <a:latin typeface="Verdana" pitchFamily="34" charset="0"/>
              </a:rPr>
              <a:t>一个</a:t>
            </a:r>
            <a:r>
              <a:rPr lang="zh-CN" altLang="en-US" sz="2800" dirty="0">
                <a:latin typeface="Verdana" pitchFamily="34" charset="0"/>
              </a:rPr>
              <a:t>输出端。</a:t>
            </a:r>
            <a:endParaRPr lang="en-US" altLang="zh-CN" sz="2800" dirty="0">
              <a:latin typeface="Verdana" pitchFamily="34" charset="0"/>
            </a:endParaRPr>
          </a:p>
        </p:txBody>
      </p:sp>
      <p:sp>
        <p:nvSpPr>
          <p:cNvPr id="4" name="日期占位符 3"/>
          <p:cNvSpPr>
            <a:spLocks noGrp="1"/>
          </p:cNvSpPr>
          <p:nvPr>
            <p:ph type="dt" sz="half" idx="10"/>
          </p:nvPr>
        </p:nvSpPr>
        <p:spPr/>
        <p:txBody>
          <a:bodyPr/>
          <a:lstStyle/>
          <a:p>
            <a:pPr>
              <a:defRPr/>
            </a:pPr>
            <a:fld id="{7366C0AB-863A-40F2-AC65-640C6A257091}"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a:t>
            </a:fld>
            <a:endParaRPr lang="en-US" altLang="zh-CN" dirty="0"/>
          </a:p>
        </p:txBody>
      </p:sp>
      <p:pic>
        <p:nvPicPr>
          <p:cNvPr id="357378" name="Picture 2" descr="http://www.jpgushi.com/d/file/m/m/201012/f292ccd6c6a2d2d6a31dd1145ab803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1041" y="5191817"/>
            <a:ext cx="1839518" cy="1379639"/>
          </a:xfrm>
          <a:prstGeom prst="rect">
            <a:avLst/>
          </a:prstGeom>
          <a:noFill/>
          <a:extLst>
            <a:ext uri="{909E8E84-426E-40DD-AFC4-6F175D3DCCD1}">
              <a14:hiddenFill xmlns:a14="http://schemas.microsoft.com/office/drawing/2010/main">
                <a:solidFill>
                  <a:srgbClr val="FFFFFF"/>
                </a:solidFill>
              </a14:hiddenFill>
            </a:ext>
          </a:extLst>
        </p:spPr>
      </p:pic>
      <p:pic>
        <p:nvPicPr>
          <p:cNvPr id="357380" name="Picture 4" descr="http://www.chinabaike.com/uploads/allimg/110102/0R63212P-4.jpg"/>
          <p:cNvPicPr>
            <a:picLocks noChangeAspect="1" noChangeArrowheads="1"/>
          </p:cNvPicPr>
          <p:nvPr/>
        </p:nvPicPr>
        <p:blipFill rotWithShape="1">
          <a:blip r:embed="rId4">
            <a:extLst>
              <a:ext uri="{28A0092B-C50C-407E-A947-70E740481C1C}">
                <a14:useLocalDpi xmlns:a14="http://schemas.microsoft.com/office/drawing/2010/main" val="0"/>
              </a:ext>
            </a:extLst>
          </a:blip>
          <a:srcRect r="70203" b="32543"/>
          <a:stretch/>
        </p:blipFill>
        <p:spPr bwMode="auto">
          <a:xfrm>
            <a:off x="5658333" y="5533906"/>
            <a:ext cx="1789733" cy="103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负载效应</a:t>
            </a:r>
          </a:p>
        </p:txBody>
      </p:sp>
      <p:sp>
        <p:nvSpPr>
          <p:cNvPr id="3" name="内容占位符 2"/>
          <p:cNvSpPr>
            <a:spLocks noGrp="1"/>
          </p:cNvSpPr>
          <p:nvPr>
            <p:ph idx="1"/>
          </p:nvPr>
        </p:nvSpPr>
        <p:spPr/>
        <p:txBody>
          <a:bodyPr/>
          <a:lstStyle/>
          <a:p>
            <a:r>
              <a:rPr lang="zh-CN" altLang="en-US" sz="3200" dirty="0"/>
              <a:t>当输出负载大于扇出能力时，导致如下效应：</a:t>
            </a:r>
            <a:endParaRPr lang="en-US" altLang="zh-CN" sz="3200" dirty="0"/>
          </a:p>
          <a:p>
            <a:pPr lvl="1"/>
            <a:r>
              <a:rPr lang="zh-CN" altLang="en-US" sz="2800" dirty="0"/>
              <a:t>输出低态时，输出电压</a:t>
            </a:r>
            <a:r>
              <a:rPr lang="en-US" altLang="zh-CN" sz="2800" dirty="0"/>
              <a:t>V</a:t>
            </a:r>
            <a:r>
              <a:rPr lang="en-US" altLang="zh-CN" sz="2800" baseline="-25000" dirty="0"/>
              <a:t>OL</a:t>
            </a:r>
            <a:r>
              <a:rPr lang="zh-CN" altLang="en-US" sz="2800" dirty="0"/>
              <a:t>可能</a:t>
            </a:r>
            <a:r>
              <a:rPr lang="zh-CN" altLang="en-US" sz="2800" dirty="0">
                <a:solidFill>
                  <a:srgbClr val="FF0000"/>
                </a:solidFill>
              </a:rPr>
              <a:t>高于</a:t>
            </a:r>
            <a:r>
              <a:rPr lang="en-US" altLang="zh-CN" sz="2800" dirty="0" err="1"/>
              <a:t>V</a:t>
            </a:r>
            <a:r>
              <a:rPr lang="en-US" altLang="zh-CN" sz="2800" baseline="-25000" dirty="0" err="1"/>
              <a:t>ILmax</a:t>
            </a:r>
            <a:r>
              <a:rPr lang="zh-CN" altLang="en-US" sz="2800" dirty="0"/>
              <a:t>。</a:t>
            </a:r>
            <a:endParaRPr lang="en-US" altLang="zh-CN" sz="2800" dirty="0"/>
          </a:p>
          <a:p>
            <a:pPr lvl="1"/>
            <a:r>
              <a:rPr lang="zh-CN" altLang="en-US" sz="2800" dirty="0"/>
              <a:t>输出高态时，输出电压</a:t>
            </a:r>
            <a:r>
              <a:rPr lang="en-US" altLang="zh-CN" sz="2800" dirty="0"/>
              <a:t>V</a:t>
            </a:r>
            <a:r>
              <a:rPr lang="en-US" altLang="zh-CN" sz="2800" baseline="-25000" dirty="0"/>
              <a:t>OH</a:t>
            </a:r>
            <a:r>
              <a:rPr lang="zh-CN" altLang="en-US" sz="2800" dirty="0"/>
              <a:t>可能</a:t>
            </a:r>
            <a:r>
              <a:rPr lang="zh-CN" altLang="en-US" sz="2800" dirty="0">
                <a:solidFill>
                  <a:srgbClr val="FF0000"/>
                </a:solidFill>
              </a:rPr>
              <a:t>低于</a:t>
            </a:r>
            <a:r>
              <a:rPr lang="en-US" altLang="zh-CN" sz="2800" dirty="0" err="1"/>
              <a:t>V</a:t>
            </a:r>
            <a:r>
              <a:rPr lang="en-US" altLang="zh-CN" sz="2800" baseline="-25000" dirty="0" err="1"/>
              <a:t>IHmin</a:t>
            </a:r>
            <a:r>
              <a:rPr lang="zh-CN" altLang="en-US" sz="2800" dirty="0"/>
              <a:t>。</a:t>
            </a:r>
            <a:endParaRPr lang="en-US" altLang="zh-CN" sz="2800" dirty="0"/>
          </a:p>
          <a:p>
            <a:pPr lvl="1"/>
            <a:r>
              <a:rPr lang="zh-CN" altLang="en-US" sz="2800" dirty="0"/>
              <a:t>输出的传播延迟可能</a:t>
            </a:r>
            <a:r>
              <a:rPr lang="zh-CN" altLang="en-US" sz="2800" dirty="0">
                <a:solidFill>
                  <a:srgbClr val="FF0000"/>
                </a:solidFill>
              </a:rPr>
              <a:t>大于</a:t>
            </a:r>
            <a:r>
              <a:rPr lang="zh-CN" altLang="en-US" sz="2800" dirty="0"/>
              <a:t>规格说明的延迟值。</a:t>
            </a:r>
            <a:endParaRPr lang="en-US" altLang="zh-CN" sz="2800" dirty="0"/>
          </a:p>
          <a:p>
            <a:pPr lvl="1"/>
            <a:r>
              <a:rPr lang="zh-CN" altLang="en-US" sz="2800" dirty="0"/>
              <a:t>输出的上升和下降时间可能</a:t>
            </a:r>
            <a:r>
              <a:rPr lang="zh-CN" altLang="en-US" sz="2800" dirty="0">
                <a:solidFill>
                  <a:srgbClr val="FF0000"/>
                </a:solidFill>
              </a:rPr>
              <a:t>大于</a:t>
            </a:r>
            <a:r>
              <a:rPr lang="zh-CN" altLang="en-US" sz="2800" dirty="0"/>
              <a:t>规格说明的值。</a:t>
            </a:r>
            <a:endParaRPr lang="en-US" altLang="zh-CN" sz="2800" dirty="0"/>
          </a:p>
          <a:p>
            <a:pPr lvl="1"/>
            <a:r>
              <a:rPr lang="zh-CN" altLang="en-US" sz="2800" dirty="0"/>
              <a:t>器件工作温度可能升高，从而降低其可靠性，最终引起器件失效。</a:t>
            </a:r>
            <a:endParaRPr lang="en-US" altLang="zh-CN" sz="2800" dirty="0"/>
          </a:p>
          <a:p>
            <a:r>
              <a:rPr lang="zh-CN" altLang="en-US" sz="3200" dirty="0"/>
              <a:t>前</a:t>
            </a:r>
            <a:r>
              <a:rPr lang="en-US" altLang="zh-CN" sz="3200" dirty="0"/>
              <a:t>4</a:t>
            </a:r>
            <a:r>
              <a:rPr lang="zh-CN" altLang="en-US" sz="3200" dirty="0"/>
              <a:t>种效应降低电路的</a:t>
            </a:r>
            <a:r>
              <a:rPr lang="zh-CN" altLang="en-US" sz="3200" dirty="0">
                <a:solidFill>
                  <a:srgbClr val="FF0000"/>
                </a:solidFill>
              </a:rPr>
              <a:t>直流噪声容限</a:t>
            </a:r>
            <a:r>
              <a:rPr lang="zh-CN" altLang="en-US" sz="3200" dirty="0"/>
              <a:t>和</a:t>
            </a:r>
            <a:r>
              <a:rPr lang="zh-CN" altLang="en-US" sz="3200" dirty="0">
                <a:solidFill>
                  <a:srgbClr val="FF0000"/>
                </a:solidFill>
              </a:rPr>
              <a:t>时序容限</a:t>
            </a:r>
            <a:r>
              <a:rPr lang="zh-CN" altLang="en-US" sz="3200" dirty="0"/>
              <a:t>。</a:t>
            </a:r>
            <a:endParaRPr lang="en-US" altLang="zh-CN" sz="3200" dirty="0"/>
          </a:p>
          <a:p>
            <a:pPr lvl="1"/>
            <a:endParaRPr lang="zh-CN" altLang="en-US" sz="2800" dirty="0"/>
          </a:p>
        </p:txBody>
      </p:sp>
      <p:sp>
        <p:nvSpPr>
          <p:cNvPr id="4" name="日期占位符 3"/>
          <p:cNvSpPr>
            <a:spLocks noGrp="1"/>
          </p:cNvSpPr>
          <p:nvPr>
            <p:ph type="dt" sz="half" idx="10"/>
          </p:nvPr>
        </p:nvSpPr>
        <p:spPr/>
        <p:txBody>
          <a:bodyPr/>
          <a:lstStyle/>
          <a:p>
            <a:pPr>
              <a:defRPr/>
            </a:pPr>
            <a:fld id="{DEE56489-98DC-46A6-9C27-D1399A1C2286}"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50</a:t>
            </a:fld>
            <a:endParaRPr lang="en-US" altLang="zh-CN"/>
          </a:p>
        </p:txBody>
      </p:sp>
    </p:spTree>
    <p:extLst>
      <p:ext uri="{BB962C8B-B14F-4D97-AF65-F5344CB8AC3E}">
        <p14:creationId xmlns:p14="http://schemas.microsoft.com/office/powerpoint/2010/main" val="2187988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空输入端的处置方法</a:t>
            </a:r>
          </a:p>
        </p:txBody>
      </p:sp>
      <p:sp>
        <p:nvSpPr>
          <p:cNvPr id="3" name="内容占位符 2"/>
          <p:cNvSpPr>
            <a:spLocks noGrp="1"/>
          </p:cNvSpPr>
          <p:nvPr>
            <p:ph idx="1"/>
          </p:nvPr>
        </p:nvSpPr>
        <p:spPr/>
        <p:txBody>
          <a:bodyPr/>
          <a:lstStyle/>
          <a:p>
            <a:r>
              <a:rPr lang="zh-CN" altLang="en-US" dirty="0"/>
              <a:t>有</a:t>
            </a:r>
            <a:r>
              <a:rPr lang="en-US" altLang="zh-CN" dirty="0"/>
              <a:t>3</a:t>
            </a:r>
            <a:r>
              <a:rPr lang="zh-CN" altLang="en-US" dirty="0"/>
              <a:t>种采用的方法：</a:t>
            </a:r>
            <a:endParaRPr lang="en-US" altLang="zh-CN" dirty="0"/>
          </a:p>
          <a:p>
            <a:pPr marL="858837" lvl="1" indent="-514350">
              <a:buFont typeface="+mj-lt"/>
              <a:buAutoNum type="arabicPeriod"/>
            </a:pPr>
            <a:r>
              <a:rPr lang="zh-CN" altLang="en-US" dirty="0"/>
              <a:t>某两个输入端连在一起；</a:t>
            </a:r>
            <a:endParaRPr lang="en-US" altLang="zh-CN" dirty="0"/>
          </a:p>
          <a:p>
            <a:pPr marL="858837" lvl="1" indent="-514350">
              <a:buFont typeface="+mj-lt"/>
              <a:buAutoNum type="arabicPeriod"/>
            </a:pPr>
            <a:r>
              <a:rPr lang="zh-CN" altLang="en-US" dirty="0"/>
              <a:t>在“与门”或“与非门”中的空输入端和逻辑</a:t>
            </a:r>
            <a:r>
              <a:rPr lang="en-US" altLang="zh-CN" dirty="0"/>
              <a:t>1</a:t>
            </a:r>
            <a:r>
              <a:rPr lang="zh-CN" altLang="en-US" dirty="0"/>
              <a:t>相连</a:t>
            </a:r>
            <a:endParaRPr lang="en-US" altLang="zh-CN" dirty="0"/>
          </a:p>
          <a:p>
            <a:pPr marL="858837" lvl="1" indent="-514350">
              <a:buFont typeface="+mj-lt"/>
              <a:buAutoNum type="arabicPeriod"/>
            </a:pPr>
            <a:r>
              <a:rPr lang="zh-CN" altLang="en-US" dirty="0"/>
              <a:t>在“或门”或“或非门”中的空输入端和逻辑</a:t>
            </a:r>
            <a:r>
              <a:rPr lang="en-US" altLang="zh-CN" dirty="0"/>
              <a:t>0</a:t>
            </a:r>
            <a:r>
              <a:rPr lang="zh-CN" altLang="en-US" dirty="0"/>
              <a:t>相连</a:t>
            </a:r>
            <a:endParaRPr lang="en-US" altLang="zh-CN" dirty="0"/>
          </a:p>
          <a:p>
            <a:pPr marL="509587" indent="-514350"/>
            <a:r>
              <a:rPr lang="zh-CN" altLang="en-US" dirty="0"/>
              <a:t>方法</a:t>
            </a:r>
            <a:r>
              <a:rPr lang="en-US" altLang="zh-CN" dirty="0"/>
              <a:t>1</a:t>
            </a:r>
            <a:r>
              <a:rPr lang="zh-CN" altLang="en-US" dirty="0"/>
              <a:t>增加了驱动信号的电容负载</a:t>
            </a:r>
            <a:endParaRPr lang="en-US" altLang="zh-CN" dirty="0"/>
          </a:p>
          <a:p>
            <a:pPr marL="509587" indent="-514350"/>
            <a:r>
              <a:rPr lang="zh-CN" altLang="en-US" dirty="0"/>
              <a:t>方法</a:t>
            </a:r>
            <a:r>
              <a:rPr lang="en-US" altLang="zh-CN" dirty="0"/>
              <a:t>2</a:t>
            </a:r>
            <a:r>
              <a:rPr lang="zh-CN" altLang="en-US" dirty="0"/>
              <a:t>、</a:t>
            </a:r>
            <a:r>
              <a:rPr lang="en-US" altLang="zh-CN" dirty="0"/>
              <a:t>3</a:t>
            </a:r>
            <a:r>
              <a:rPr lang="zh-CN" altLang="en-US" dirty="0"/>
              <a:t>需加上一只</a:t>
            </a:r>
            <a:r>
              <a:rPr lang="en-US" altLang="zh-CN" dirty="0"/>
              <a:t>1-1k</a:t>
            </a:r>
            <a:r>
              <a:rPr lang="el-GR" altLang="zh-CN" dirty="0"/>
              <a:t>Ω</a:t>
            </a:r>
            <a:r>
              <a:rPr lang="zh-CN" altLang="en-US" dirty="0"/>
              <a:t>范围的</a:t>
            </a:r>
            <a:r>
              <a:rPr lang="zh-CN" altLang="en-US" dirty="0">
                <a:solidFill>
                  <a:srgbClr val="FF0000"/>
                </a:solidFill>
              </a:rPr>
              <a:t>上拉</a:t>
            </a:r>
            <a:r>
              <a:rPr lang="zh-CN" altLang="en-US" dirty="0"/>
              <a:t>电阻或</a:t>
            </a:r>
            <a:r>
              <a:rPr lang="zh-CN" altLang="en-US" dirty="0">
                <a:solidFill>
                  <a:srgbClr val="FF0000"/>
                </a:solidFill>
              </a:rPr>
              <a:t>下拉</a:t>
            </a:r>
            <a:r>
              <a:rPr lang="zh-CN" altLang="en-US" dirty="0"/>
              <a:t>电阻。</a:t>
            </a:r>
            <a:endParaRPr lang="en-US" altLang="zh-CN" dirty="0"/>
          </a:p>
          <a:p>
            <a:pPr marL="509587" indent="-514350"/>
            <a:r>
              <a:rPr lang="zh-CN" altLang="en-US" dirty="0">
                <a:solidFill>
                  <a:srgbClr val="FF0000"/>
                </a:solidFill>
              </a:rPr>
              <a:t>绝不可以</a:t>
            </a:r>
            <a:r>
              <a:rPr lang="zh-CN" altLang="en-US" dirty="0"/>
              <a:t>闲置不接（或悬空）</a:t>
            </a:r>
            <a:endParaRPr lang="en-US" altLang="zh-CN" dirty="0"/>
          </a:p>
          <a:p>
            <a:pPr marL="858837" lvl="1" indent="-514350"/>
            <a:r>
              <a:rPr lang="zh-CN" altLang="en-US" dirty="0"/>
              <a:t>输入端的类似于输入为低态的行为；</a:t>
            </a:r>
            <a:endParaRPr lang="en-US" altLang="zh-CN" dirty="0"/>
          </a:p>
          <a:p>
            <a:pPr marL="858837" lvl="1" indent="-514350"/>
            <a:r>
              <a:rPr lang="zh-CN" altLang="en-US" dirty="0"/>
              <a:t>很小的电路噪声导致悬空输入端呈现高态；</a:t>
            </a:r>
          </a:p>
        </p:txBody>
      </p:sp>
      <p:sp>
        <p:nvSpPr>
          <p:cNvPr id="4" name="日期占位符 3"/>
          <p:cNvSpPr>
            <a:spLocks noGrp="1"/>
          </p:cNvSpPr>
          <p:nvPr>
            <p:ph type="dt" sz="half" idx="10"/>
          </p:nvPr>
        </p:nvSpPr>
        <p:spPr/>
        <p:txBody>
          <a:bodyPr/>
          <a:lstStyle/>
          <a:p>
            <a:pPr>
              <a:defRPr/>
            </a:pPr>
            <a:fld id="{1C6442A5-32F2-4134-8821-960BFC2E3A3A}"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51</a:t>
            </a:fld>
            <a:endParaRPr lang="en-US" altLang="zh-CN"/>
          </a:p>
        </p:txBody>
      </p:sp>
    </p:spTree>
    <p:extLst>
      <p:ext uri="{BB962C8B-B14F-4D97-AF65-F5344CB8AC3E}">
        <p14:creationId xmlns:p14="http://schemas.microsoft.com/office/powerpoint/2010/main" val="31793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器件的毁坏</a:t>
            </a:r>
          </a:p>
        </p:txBody>
      </p:sp>
      <p:sp>
        <p:nvSpPr>
          <p:cNvPr id="3" name="内容占位符 2"/>
          <p:cNvSpPr>
            <a:spLocks noGrp="1"/>
          </p:cNvSpPr>
          <p:nvPr>
            <p:ph idx="1"/>
          </p:nvPr>
        </p:nvSpPr>
        <p:spPr/>
        <p:txBody>
          <a:bodyPr/>
          <a:lstStyle/>
          <a:p>
            <a:r>
              <a:rPr lang="zh-CN" altLang="en-US" sz="3200" dirty="0"/>
              <a:t>静电放电（</a:t>
            </a:r>
            <a:r>
              <a:rPr lang="en-US" altLang="zh-CN" sz="3200" dirty="0"/>
              <a:t>electrostatic </a:t>
            </a:r>
            <a:r>
              <a:rPr lang="en-US" altLang="zh-CN" sz="3200" dirty="0" err="1"/>
              <a:t>discharge,ESD</a:t>
            </a:r>
            <a:r>
              <a:rPr lang="zh-CN" altLang="en-US" sz="3200" dirty="0"/>
              <a:t>）</a:t>
            </a:r>
            <a:endParaRPr lang="en-US" altLang="zh-CN" sz="3200" dirty="0"/>
          </a:p>
          <a:p>
            <a:pPr lvl="1"/>
            <a:r>
              <a:rPr lang="zh-CN" altLang="en-US" sz="2800" dirty="0"/>
              <a:t>破坏栅极和源极、栅极和漏极间的绝缘层</a:t>
            </a:r>
            <a:endParaRPr lang="en-US" altLang="zh-CN" sz="2800" dirty="0"/>
          </a:p>
          <a:p>
            <a:pPr lvl="1"/>
            <a:endParaRPr lang="en-US" altLang="zh-CN" sz="2800" dirty="0"/>
          </a:p>
          <a:p>
            <a:pPr lvl="1"/>
            <a:r>
              <a:rPr lang="zh-CN" altLang="en-US" sz="2800" dirty="0">
                <a:solidFill>
                  <a:srgbClr val="FF0000"/>
                </a:solidFill>
              </a:rPr>
              <a:t>做实验的时候需要防止静电损坏器件！</a:t>
            </a:r>
            <a:endParaRPr lang="en-US" altLang="zh-CN" sz="2800" dirty="0">
              <a:solidFill>
                <a:srgbClr val="FF0000"/>
              </a:solidFill>
            </a:endParaRPr>
          </a:p>
          <a:p>
            <a:endParaRPr lang="en-US" altLang="zh-CN" sz="3200" dirty="0"/>
          </a:p>
        </p:txBody>
      </p:sp>
      <p:sp>
        <p:nvSpPr>
          <p:cNvPr id="4" name="日期占位符 3"/>
          <p:cNvSpPr>
            <a:spLocks noGrp="1"/>
          </p:cNvSpPr>
          <p:nvPr>
            <p:ph type="dt" sz="half" idx="10"/>
          </p:nvPr>
        </p:nvSpPr>
        <p:spPr/>
        <p:txBody>
          <a:bodyPr/>
          <a:lstStyle/>
          <a:p>
            <a:pPr>
              <a:defRPr/>
            </a:pPr>
            <a:fld id="{725B36B5-A14F-47F4-98EB-EEF5F62996FA}"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52</a:t>
            </a:fld>
            <a:endParaRPr lang="en-US" altLang="zh-CN"/>
          </a:p>
        </p:txBody>
      </p:sp>
    </p:spTree>
    <p:extLst>
      <p:ext uri="{BB962C8B-B14F-4D97-AF65-F5344CB8AC3E}">
        <p14:creationId xmlns:p14="http://schemas.microsoft.com/office/powerpoint/2010/main" val="2079757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3.5 </a:t>
            </a:r>
            <a:br>
              <a:rPr lang="en-US" altLang="zh-CN" dirty="0"/>
            </a:br>
            <a:r>
              <a:rPr lang="en-US" altLang="zh-CN" dirty="0"/>
              <a:t>CMOS</a:t>
            </a:r>
            <a:r>
              <a:rPr lang="zh-CN" altLang="en-US" dirty="0"/>
              <a:t>动态电气特性</a:t>
            </a:r>
          </a:p>
        </p:txBody>
      </p:sp>
      <p:sp>
        <p:nvSpPr>
          <p:cNvPr id="8" name="副标题 7"/>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049660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00" y="185720"/>
            <a:ext cx="7686700" cy="742950"/>
          </a:xfrm>
        </p:spPr>
        <p:txBody>
          <a:bodyPr/>
          <a:lstStyle/>
          <a:p>
            <a:r>
              <a:rPr lang="zh-CN" altLang="en-US" dirty="0"/>
              <a:t>交流负载</a:t>
            </a:r>
          </a:p>
        </p:txBody>
      </p:sp>
      <p:sp>
        <p:nvSpPr>
          <p:cNvPr id="18435" name="Rectangle 3"/>
          <p:cNvSpPr>
            <a:spLocks noGrp="1" noChangeArrowheads="1"/>
          </p:cNvSpPr>
          <p:nvPr>
            <p:ph idx="1"/>
          </p:nvPr>
        </p:nvSpPr>
        <p:spPr/>
        <p:txBody>
          <a:bodyPr/>
          <a:lstStyle/>
          <a:p>
            <a:r>
              <a:rPr lang="en-US" altLang="zh-CN" sz="2800" dirty="0">
                <a:latin typeface="+mn-ea"/>
              </a:rPr>
              <a:t>CMOS</a:t>
            </a:r>
            <a:r>
              <a:rPr lang="zh-CN" altLang="en-US" sz="2800" dirty="0">
                <a:latin typeface="+mn-ea"/>
              </a:rPr>
              <a:t>器件具有很高的输入阻抗，因此</a:t>
            </a:r>
            <a:r>
              <a:rPr lang="zh-CN" altLang="en-US" sz="2800" dirty="0">
                <a:solidFill>
                  <a:srgbClr val="FF0000"/>
                </a:solidFill>
                <a:latin typeface="+mn-ea"/>
              </a:rPr>
              <a:t>直流负载</a:t>
            </a:r>
            <a:r>
              <a:rPr lang="zh-CN" altLang="en-US" sz="2800" dirty="0">
                <a:latin typeface="+mn-ea"/>
              </a:rPr>
              <a:t>效应常常可以忽略不计</a:t>
            </a:r>
            <a:endParaRPr lang="en-US" altLang="zh-CN" sz="2800" dirty="0">
              <a:latin typeface="+mn-ea"/>
            </a:endParaRPr>
          </a:p>
          <a:p>
            <a:endParaRPr lang="zh-CN" altLang="en-US" sz="2800" dirty="0">
              <a:latin typeface="+mn-ea"/>
            </a:endParaRPr>
          </a:p>
          <a:p>
            <a:r>
              <a:rPr lang="en-US" altLang="zh-CN" sz="2800" dirty="0">
                <a:latin typeface="+mn-ea"/>
              </a:rPr>
              <a:t>CMOS</a:t>
            </a:r>
            <a:r>
              <a:rPr lang="zh-CN" altLang="en-US" sz="2800" dirty="0">
                <a:latin typeface="+mn-ea"/>
              </a:rPr>
              <a:t>器件的速度和功耗在很大程度上取决于器件及其负载的</a:t>
            </a:r>
            <a:r>
              <a:rPr lang="zh-CN" altLang="en-US" sz="2800" dirty="0">
                <a:solidFill>
                  <a:srgbClr val="FF0000"/>
                </a:solidFill>
                <a:latin typeface="+mn-ea"/>
              </a:rPr>
              <a:t>动态特性</a:t>
            </a:r>
            <a:r>
              <a:rPr lang="zh-CN" altLang="en-US" sz="2800" dirty="0">
                <a:latin typeface="+mn-ea"/>
              </a:rPr>
              <a:t>，即输出端在不同状态间转换时的电路行为。</a:t>
            </a:r>
            <a:endParaRPr lang="en-US" altLang="zh-CN" sz="2800" dirty="0">
              <a:latin typeface="+mn-ea"/>
            </a:endParaRPr>
          </a:p>
          <a:p>
            <a:endParaRPr lang="en-US" altLang="zh-CN" sz="2800" dirty="0">
              <a:latin typeface="+mn-ea"/>
            </a:endParaRPr>
          </a:p>
          <a:p>
            <a:r>
              <a:rPr lang="zh-CN" altLang="en-US" sz="2800" dirty="0">
                <a:latin typeface="+mn-ea"/>
              </a:rPr>
              <a:t>速度取决于两个特性，即</a:t>
            </a:r>
            <a:r>
              <a:rPr lang="zh-CN" altLang="en-US" sz="2800" b="1" dirty="0">
                <a:solidFill>
                  <a:srgbClr val="FF0000"/>
                </a:solidFill>
                <a:latin typeface="+mn-ea"/>
              </a:rPr>
              <a:t>转换时间</a:t>
            </a:r>
            <a:r>
              <a:rPr lang="zh-CN" altLang="en-US" sz="2800" dirty="0">
                <a:latin typeface="+mn-ea"/>
              </a:rPr>
              <a:t>和</a:t>
            </a:r>
            <a:r>
              <a:rPr lang="zh-CN" altLang="en-US" sz="2800" b="1" dirty="0">
                <a:solidFill>
                  <a:srgbClr val="FF0000"/>
                </a:solidFill>
                <a:latin typeface="+mn-ea"/>
              </a:rPr>
              <a:t>传播延迟</a:t>
            </a:r>
            <a:r>
              <a:rPr lang="zh-CN" altLang="en-US" sz="2800" dirty="0">
                <a:latin typeface="+mn-ea"/>
              </a:rPr>
              <a:t>。</a:t>
            </a:r>
            <a:endParaRPr lang="en-US" altLang="zh-CN" sz="2800" dirty="0">
              <a:latin typeface="+mn-ea"/>
            </a:endParaRPr>
          </a:p>
          <a:p>
            <a:r>
              <a:rPr lang="en-US" altLang="zh-CN" sz="2800" dirty="0">
                <a:latin typeface="+mn-ea"/>
              </a:rPr>
              <a:t>CMOS</a:t>
            </a:r>
            <a:r>
              <a:rPr lang="zh-CN" altLang="en-US" sz="2800" dirty="0">
                <a:latin typeface="+mn-ea"/>
              </a:rPr>
              <a:t>输入端、封装和内部连线具有相当大的</a:t>
            </a:r>
            <a:r>
              <a:rPr lang="zh-CN" altLang="en-US" sz="2800" b="1" dirty="0">
                <a:solidFill>
                  <a:srgbClr val="FF0000"/>
                </a:solidFill>
                <a:latin typeface="+mn-ea"/>
              </a:rPr>
              <a:t>电容</a:t>
            </a:r>
          </a:p>
          <a:p>
            <a:r>
              <a:rPr lang="zh-CN" altLang="en-US" sz="2800" b="1" dirty="0">
                <a:solidFill>
                  <a:srgbClr val="FF0000"/>
                </a:solidFill>
                <a:latin typeface="+mn-ea"/>
              </a:rPr>
              <a:t>电容充放电时间</a:t>
            </a:r>
            <a:r>
              <a:rPr lang="zh-CN" altLang="en-US" sz="2800" dirty="0">
                <a:latin typeface="+mn-ea"/>
              </a:rPr>
              <a:t>是构成电路</a:t>
            </a:r>
            <a:r>
              <a:rPr lang="en-US" altLang="zh-CN" sz="2800" dirty="0">
                <a:latin typeface="+mn-ea"/>
              </a:rPr>
              <a:t>/</a:t>
            </a:r>
            <a:r>
              <a:rPr lang="zh-CN" altLang="en-US" sz="2800" dirty="0">
                <a:latin typeface="+mn-ea"/>
              </a:rPr>
              <a:t>器件时延的主要因素之一。</a:t>
            </a:r>
          </a:p>
        </p:txBody>
      </p:sp>
      <p:sp>
        <p:nvSpPr>
          <p:cNvPr id="4" name="日期占位符 3"/>
          <p:cNvSpPr>
            <a:spLocks noGrp="1"/>
          </p:cNvSpPr>
          <p:nvPr>
            <p:ph type="dt" sz="half" idx="10"/>
          </p:nvPr>
        </p:nvSpPr>
        <p:spPr/>
        <p:txBody>
          <a:bodyPr/>
          <a:lstStyle/>
          <a:p>
            <a:pPr>
              <a:defRPr/>
            </a:pPr>
            <a:fld id="{EFD277F9-89F9-4C43-903D-538D9ED9118E}" type="datetime1">
              <a:rPr lang="zh-CN" altLang="en-US" smtClean="0"/>
              <a:t>2018/3/26</a:t>
            </a:fld>
            <a:endParaRPr lang="en-US" altLang="zh-CN"/>
          </a:p>
        </p:txBody>
      </p:sp>
      <p:sp>
        <p:nvSpPr>
          <p:cNvPr id="6" name="页脚占位符 5"/>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5" name="灯片编号占位符 4"/>
          <p:cNvSpPr>
            <a:spLocks noGrp="1"/>
          </p:cNvSpPr>
          <p:nvPr>
            <p:ph type="sldNum" sz="quarter" idx="12"/>
          </p:nvPr>
        </p:nvSpPr>
        <p:spPr/>
        <p:txBody>
          <a:bodyPr/>
          <a:lstStyle/>
          <a:p>
            <a:pPr>
              <a:defRPr/>
            </a:pPr>
            <a:fld id="{F38CFDAA-5283-40C9-80A4-C3781C02EB22}" type="slidenum">
              <a:rPr lang="en-US" altLang="zh-CN" smtClean="0"/>
              <a:pPr>
                <a:defRPr/>
              </a:pPr>
              <a:t>54</a:t>
            </a:fld>
            <a:endParaRPr lang="en-US" altLang="zh-CN"/>
          </a:p>
        </p:txBody>
      </p:sp>
    </p:spTree>
    <p:extLst>
      <p:ext uri="{BB962C8B-B14F-4D97-AF65-F5344CB8AC3E}">
        <p14:creationId xmlns:p14="http://schemas.microsoft.com/office/powerpoint/2010/main" val="3689290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dirty="0"/>
              <a:t>1</a:t>
            </a:r>
            <a:r>
              <a:rPr lang="zh-CN" altLang="en-US" dirty="0"/>
              <a:t>转换时间</a:t>
            </a:r>
          </a:p>
        </p:txBody>
      </p:sp>
      <p:sp>
        <p:nvSpPr>
          <p:cNvPr id="9" name="内容占位符 8"/>
          <p:cNvSpPr>
            <a:spLocks noGrp="1"/>
          </p:cNvSpPr>
          <p:nvPr>
            <p:ph idx="1"/>
          </p:nvPr>
        </p:nvSpPr>
        <p:spPr>
          <a:xfrm>
            <a:off x="457200" y="1239839"/>
            <a:ext cx="8686800" cy="2189162"/>
          </a:xfrm>
        </p:spPr>
        <p:txBody>
          <a:bodyPr/>
          <a:lstStyle/>
          <a:p>
            <a:r>
              <a:rPr lang="zh-CN" altLang="en-US" sz="3200" dirty="0"/>
              <a:t>转换时间</a:t>
            </a:r>
            <a:r>
              <a:rPr lang="en-US" altLang="zh-CN" sz="3200" dirty="0"/>
              <a:t>transition time </a:t>
            </a:r>
            <a:r>
              <a:rPr lang="zh-CN" altLang="en-US" sz="3200" dirty="0"/>
              <a:t>：逻辑电路的</a:t>
            </a:r>
            <a:r>
              <a:rPr lang="zh-CN" altLang="en-US" sz="3200" b="1" dirty="0">
                <a:solidFill>
                  <a:srgbClr val="FF0000"/>
                </a:solidFill>
              </a:rPr>
              <a:t>输出</a:t>
            </a:r>
            <a:r>
              <a:rPr lang="zh-CN" altLang="en-US" sz="3200" dirty="0"/>
              <a:t>从一种状态变为另一种状态所需的时间；</a:t>
            </a:r>
            <a:endParaRPr lang="en-US" altLang="zh-CN" sz="3200" dirty="0"/>
          </a:p>
          <a:p>
            <a:pPr lvl="1"/>
            <a:r>
              <a:rPr lang="zh-CN" altLang="en-US" sz="2800" dirty="0"/>
              <a:t>上升时间</a:t>
            </a:r>
            <a:r>
              <a:rPr lang="en-US" altLang="zh-CN" sz="2800" dirty="0"/>
              <a:t>rise time </a:t>
            </a:r>
            <a:r>
              <a:rPr lang="en-US" altLang="zh-CN" sz="2800" dirty="0" err="1"/>
              <a:t>t</a:t>
            </a:r>
            <a:r>
              <a:rPr lang="en-US" altLang="zh-CN" sz="2800" baseline="-25000" dirty="0" err="1"/>
              <a:t>r</a:t>
            </a:r>
            <a:endParaRPr lang="en-US" altLang="zh-CN" sz="2800" baseline="-25000" dirty="0"/>
          </a:p>
          <a:p>
            <a:pPr lvl="1"/>
            <a:r>
              <a:rPr lang="zh-CN" altLang="en-US" sz="2800" dirty="0"/>
              <a:t>下降时间</a:t>
            </a:r>
            <a:r>
              <a:rPr lang="en-US" altLang="zh-CN" sz="2800" dirty="0"/>
              <a:t>fall time </a:t>
            </a:r>
            <a:r>
              <a:rPr lang="en-US" altLang="zh-CN" sz="2800" dirty="0" err="1"/>
              <a:t>t</a:t>
            </a:r>
            <a:r>
              <a:rPr lang="en-US" altLang="zh-CN" sz="2800" baseline="-25000" dirty="0" err="1"/>
              <a:t>f</a:t>
            </a:r>
            <a:endParaRPr lang="en-US" altLang="zh-CN" sz="2800" baseline="-25000" dirty="0"/>
          </a:p>
          <a:p>
            <a:endParaRPr lang="zh-CN" altLang="en-US" dirty="0"/>
          </a:p>
        </p:txBody>
      </p:sp>
      <p:sp>
        <p:nvSpPr>
          <p:cNvPr id="5" name="日期占位符 4"/>
          <p:cNvSpPr>
            <a:spLocks noGrp="1"/>
          </p:cNvSpPr>
          <p:nvPr>
            <p:ph type="dt" sz="half" idx="10"/>
          </p:nvPr>
        </p:nvSpPr>
        <p:spPr/>
        <p:txBody>
          <a:bodyPr/>
          <a:lstStyle/>
          <a:p>
            <a:fld id="{E327FE45-71B3-43AD-8DF2-58CA171E7732}" type="datetime1">
              <a:rPr lang="zh-CN" altLang="en-US" smtClean="0"/>
              <a:t>2018/3/26</a:t>
            </a:fld>
            <a:endParaRPr lang="en-US" altLang="zh-CN"/>
          </a:p>
        </p:txBody>
      </p:sp>
      <p:sp>
        <p:nvSpPr>
          <p:cNvPr id="6" name="页脚占位符 5"/>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7" name="灯片编号占位符 6"/>
          <p:cNvSpPr>
            <a:spLocks noGrp="1"/>
          </p:cNvSpPr>
          <p:nvPr>
            <p:ph type="sldNum" sz="quarter" idx="12"/>
          </p:nvPr>
        </p:nvSpPr>
        <p:spPr/>
        <p:txBody>
          <a:bodyPr/>
          <a:lstStyle/>
          <a:p>
            <a:fld id="{5D56AAF9-5CA4-47C1-A250-364EA598F13C}" type="slidenum">
              <a:rPr lang="zh-CN" altLang="en-US" smtClean="0"/>
              <a:pPr/>
              <a:t>55</a:t>
            </a:fld>
            <a:endParaRPr lang="en-US" altLang="zh-CN"/>
          </a:p>
        </p:txBody>
      </p:sp>
      <p:pic>
        <p:nvPicPr>
          <p:cNvPr id="107522" name="Picture 2"/>
          <p:cNvPicPr>
            <a:picLocks noChangeAspect="1" noChangeArrowheads="1"/>
          </p:cNvPicPr>
          <p:nvPr/>
        </p:nvPicPr>
        <p:blipFill>
          <a:blip r:embed="rId3" cstate="print"/>
          <a:srcRect/>
          <a:stretch>
            <a:fillRect/>
          </a:stretch>
        </p:blipFill>
        <p:spPr bwMode="auto">
          <a:xfrm>
            <a:off x="457200" y="3429001"/>
            <a:ext cx="8229600" cy="3008312"/>
          </a:xfrm>
          <a:prstGeom prst="rect">
            <a:avLst/>
          </a:prstGeom>
          <a:noFill/>
          <a:ln w="9525">
            <a:noFill/>
            <a:miter lim="800000"/>
            <a:headEnd/>
            <a:tailEnd/>
          </a:ln>
        </p:spPr>
      </p:pic>
    </p:spTree>
    <p:extLst>
      <p:ext uri="{BB962C8B-B14F-4D97-AF65-F5344CB8AC3E}">
        <p14:creationId xmlns:p14="http://schemas.microsoft.com/office/powerpoint/2010/main" val="2887952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1143000" y="71414"/>
            <a:ext cx="6745426" cy="906463"/>
          </a:xfrm>
        </p:spPr>
        <p:txBody>
          <a:bodyPr/>
          <a:lstStyle/>
          <a:p>
            <a:r>
              <a:rPr lang="en-US" altLang="zh-CN" dirty="0"/>
              <a:t>1</a:t>
            </a:r>
            <a:r>
              <a:rPr lang="zh-CN" altLang="en-US" dirty="0"/>
              <a:t>转换时间</a:t>
            </a:r>
          </a:p>
        </p:txBody>
      </p:sp>
      <p:sp>
        <p:nvSpPr>
          <p:cNvPr id="19459" name="Rectangle 5"/>
          <p:cNvSpPr>
            <a:spLocks noGrp="1" noChangeArrowheads="1"/>
          </p:cNvSpPr>
          <p:nvPr>
            <p:ph type="body" sz="half" idx="1"/>
          </p:nvPr>
        </p:nvSpPr>
        <p:spPr>
          <a:xfrm>
            <a:off x="214282" y="1214422"/>
            <a:ext cx="4686304" cy="4286280"/>
          </a:xfrm>
        </p:spPr>
        <p:txBody>
          <a:bodyPr/>
          <a:lstStyle/>
          <a:p>
            <a:r>
              <a:rPr lang="zh-CN" altLang="en-US" sz="2800" dirty="0"/>
              <a:t>影响转换时间的因素</a:t>
            </a:r>
          </a:p>
          <a:p>
            <a:pPr lvl="1"/>
            <a:r>
              <a:rPr lang="zh-CN" altLang="en-US" sz="2400" dirty="0">
                <a:solidFill>
                  <a:srgbClr val="FF0000"/>
                </a:solidFill>
              </a:rPr>
              <a:t>晶体管的导通电阻</a:t>
            </a:r>
          </a:p>
          <a:p>
            <a:pPr lvl="1"/>
            <a:r>
              <a:rPr lang="zh-CN" altLang="en-US" sz="2400" dirty="0">
                <a:solidFill>
                  <a:srgbClr val="FF0000"/>
                </a:solidFill>
              </a:rPr>
              <a:t>负载电容</a:t>
            </a:r>
          </a:p>
          <a:p>
            <a:r>
              <a:rPr lang="zh-CN" altLang="en-US" sz="2800" dirty="0"/>
              <a:t>寄生电容的来源</a:t>
            </a:r>
          </a:p>
          <a:p>
            <a:pPr lvl="1"/>
            <a:r>
              <a:rPr lang="zh-CN" altLang="en-US" sz="2400" dirty="0"/>
              <a:t>输出电路，</a:t>
            </a:r>
            <a:r>
              <a:rPr lang="en-US" altLang="zh-CN" sz="2400" dirty="0"/>
              <a:t>2-10pF</a:t>
            </a:r>
          </a:p>
          <a:p>
            <a:pPr lvl="1"/>
            <a:r>
              <a:rPr lang="zh-CN" altLang="en-US" sz="2400" dirty="0"/>
              <a:t>输出和其它输入的连线电容，</a:t>
            </a:r>
            <a:r>
              <a:rPr lang="en-US" altLang="zh-CN" sz="2400" dirty="0"/>
              <a:t>1pF/</a:t>
            </a:r>
            <a:r>
              <a:rPr lang="zh-CN" altLang="en-US" sz="2400" dirty="0"/>
              <a:t>英寸或更多</a:t>
            </a:r>
          </a:p>
          <a:p>
            <a:pPr lvl="1"/>
            <a:r>
              <a:rPr lang="zh-CN" altLang="en-US" sz="2400" dirty="0"/>
              <a:t>输入电路，</a:t>
            </a:r>
            <a:r>
              <a:rPr lang="en-US" altLang="zh-CN" sz="2400" dirty="0"/>
              <a:t>2-15pF</a:t>
            </a:r>
          </a:p>
          <a:p>
            <a:r>
              <a:rPr lang="zh-CN" altLang="en-US" sz="2800" dirty="0"/>
              <a:t>称电容负载或交流负载</a:t>
            </a:r>
            <a:endParaRPr lang="en-US" altLang="zh-CN" sz="2800" dirty="0"/>
          </a:p>
        </p:txBody>
      </p:sp>
      <p:pic>
        <p:nvPicPr>
          <p:cNvPr id="19460" name="Picture 7"/>
          <p:cNvPicPr>
            <a:picLocks noGrp="1" noChangeAspect="1" noChangeArrowheads="1"/>
          </p:cNvPicPr>
          <p:nvPr>
            <p:ph sz="half" idx="2"/>
          </p:nvPr>
        </p:nvPicPr>
        <p:blipFill>
          <a:blip r:embed="rId3" cstate="print"/>
          <a:srcRect/>
          <a:stretch>
            <a:fillRect/>
          </a:stretch>
        </p:blipFill>
        <p:spPr>
          <a:xfrm>
            <a:off x="4635500" y="1358695"/>
            <a:ext cx="4292600" cy="2984910"/>
          </a:xfrm>
        </p:spPr>
      </p:pic>
      <p:sp>
        <p:nvSpPr>
          <p:cNvPr id="17" name="日期占位符 16"/>
          <p:cNvSpPr>
            <a:spLocks noGrp="1"/>
          </p:cNvSpPr>
          <p:nvPr>
            <p:ph type="dt" sz="half" idx="10"/>
          </p:nvPr>
        </p:nvSpPr>
        <p:spPr/>
        <p:txBody>
          <a:bodyPr/>
          <a:lstStyle/>
          <a:p>
            <a:fld id="{C75E67D7-0E0E-4B71-B509-D1FAE69A3047}" type="datetime1">
              <a:rPr lang="zh-CN" altLang="en-US" smtClean="0"/>
              <a:t>2018/3/26</a:t>
            </a:fld>
            <a:endParaRPr lang="en-US" altLang="zh-CN"/>
          </a:p>
        </p:txBody>
      </p:sp>
      <p:sp>
        <p:nvSpPr>
          <p:cNvPr id="21" name="页脚占位符 20"/>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20" name="灯片编号占位符 19"/>
          <p:cNvSpPr>
            <a:spLocks noGrp="1"/>
          </p:cNvSpPr>
          <p:nvPr>
            <p:ph type="sldNum" sz="quarter" idx="12"/>
          </p:nvPr>
        </p:nvSpPr>
        <p:spPr/>
        <p:txBody>
          <a:bodyPr/>
          <a:lstStyle/>
          <a:p>
            <a:fld id="{5D56AAF9-5CA4-47C1-A250-364EA598F13C}" type="slidenum">
              <a:rPr lang="zh-CN" altLang="en-US" smtClean="0"/>
              <a:pPr/>
              <a:t>56</a:t>
            </a:fld>
            <a:endParaRPr lang="en-US" altLang="zh-CN"/>
          </a:p>
        </p:txBody>
      </p:sp>
      <p:sp>
        <p:nvSpPr>
          <p:cNvPr id="19461" name="Rectangle 10"/>
          <p:cNvSpPr>
            <a:spLocks noChangeArrowheads="1"/>
          </p:cNvSpPr>
          <p:nvPr/>
        </p:nvSpPr>
        <p:spPr bwMode="auto">
          <a:xfrm>
            <a:off x="7131080" y="1215820"/>
            <a:ext cx="1655762" cy="574675"/>
          </a:xfrm>
          <a:prstGeom prst="rect">
            <a:avLst/>
          </a:prstGeom>
          <a:solidFill>
            <a:schemeClr val="bg1"/>
          </a:solidFill>
          <a:ln w="9525">
            <a:noFill/>
            <a:miter lim="800000"/>
            <a:headEnd/>
            <a:tailEnd/>
          </a:ln>
        </p:spPr>
        <p:txBody>
          <a:bodyPr wrap="none" anchor="ctr"/>
          <a:lstStyle/>
          <a:p>
            <a:pPr algn="ctr"/>
            <a:r>
              <a:rPr lang="zh-CN" altLang="en-US" dirty="0">
                <a:latin typeface="Calibri" pitchFamily="34" charset="0"/>
              </a:rPr>
              <a:t>转换时间分析的</a:t>
            </a:r>
          </a:p>
          <a:p>
            <a:pPr algn="ctr"/>
            <a:r>
              <a:rPr lang="zh-CN" altLang="en-US" dirty="0">
                <a:latin typeface="Calibri" pitchFamily="34" charset="0"/>
              </a:rPr>
              <a:t>等效电路</a:t>
            </a:r>
          </a:p>
        </p:txBody>
      </p:sp>
      <p:grpSp>
        <p:nvGrpSpPr>
          <p:cNvPr id="15" name="组合 14"/>
          <p:cNvGrpSpPr/>
          <p:nvPr/>
        </p:nvGrpSpPr>
        <p:grpSpPr>
          <a:xfrm>
            <a:off x="7180540" y="3143248"/>
            <a:ext cx="1415772" cy="1981023"/>
            <a:chOff x="7180540" y="3143248"/>
            <a:chExt cx="1415772" cy="1981023"/>
          </a:xfrm>
        </p:grpSpPr>
        <p:sp>
          <p:nvSpPr>
            <p:cNvPr id="10" name="矩形 9"/>
            <p:cNvSpPr/>
            <p:nvPr/>
          </p:nvSpPr>
          <p:spPr>
            <a:xfrm>
              <a:off x="7180540" y="4662606"/>
              <a:ext cx="1415772" cy="461665"/>
            </a:xfrm>
            <a:prstGeom prst="rect">
              <a:avLst/>
            </a:prstGeom>
          </p:spPr>
          <p:txBody>
            <a:bodyPr wrap="none">
              <a:spAutoFit/>
            </a:bodyPr>
            <a:lstStyle/>
            <a:p>
              <a:r>
                <a:rPr lang="zh-CN" altLang="en-US" sz="2400" dirty="0"/>
                <a:t>直流负载</a:t>
              </a:r>
            </a:p>
          </p:txBody>
        </p:sp>
        <p:cxnSp>
          <p:nvCxnSpPr>
            <p:cNvPr id="12" name="直接箭头连接符 11"/>
            <p:cNvCxnSpPr>
              <a:stCxn id="10" idx="0"/>
            </p:cNvCxnSpPr>
            <p:nvPr/>
          </p:nvCxnSpPr>
          <p:spPr>
            <a:xfrm rot="5400000" flipH="1" flipV="1">
              <a:off x="7149327" y="3882347"/>
              <a:ext cx="1519358" cy="411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0"/>
            </p:cNvCxnSpPr>
            <p:nvPr/>
          </p:nvCxnSpPr>
          <p:spPr>
            <a:xfrm rot="5400000" flipH="1" flipV="1">
              <a:off x="7470798" y="3989504"/>
              <a:ext cx="1090730" cy="25547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366028" y="3571876"/>
            <a:ext cx="1814512" cy="1552395"/>
            <a:chOff x="5366028" y="3571876"/>
            <a:chExt cx="1814512" cy="1552395"/>
          </a:xfrm>
        </p:grpSpPr>
        <p:sp>
          <p:nvSpPr>
            <p:cNvPr id="16" name="矩形 15"/>
            <p:cNvSpPr/>
            <p:nvPr/>
          </p:nvSpPr>
          <p:spPr>
            <a:xfrm>
              <a:off x="5366028" y="4662606"/>
              <a:ext cx="1415772" cy="461665"/>
            </a:xfrm>
            <a:prstGeom prst="rect">
              <a:avLst/>
            </a:prstGeom>
          </p:spPr>
          <p:txBody>
            <a:bodyPr wrap="none">
              <a:spAutoFit/>
            </a:bodyPr>
            <a:lstStyle/>
            <a:p>
              <a:r>
                <a:rPr lang="zh-CN" altLang="en-US" sz="2400" dirty="0"/>
                <a:t>交流负载</a:t>
              </a:r>
            </a:p>
          </p:txBody>
        </p:sp>
        <p:cxnSp>
          <p:nvCxnSpPr>
            <p:cNvPr id="18" name="直接箭头连接符 17"/>
            <p:cNvCxnSpPr/>
            <p:nvPr/>
          </p:nvCxnSpPr>
          <p:spPr>
            <a:xfrm rot="5400000" flipH="1" flipV="1">
              <a:off x="6169105" y="3651171"/>
              <a:ext cx="1090730" cy="93214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4342686" y="5172030"/>
            <a:ext cx="4801314" cy="400110"/>
          </a:xfrm>
          <a:prstGeom prst="rect">
            <a:avLst/>
          </a:prstGeom>
        </p:spPr>
        <p:txBody>
          <a:bodyPr wrap="none">
            <a:spAutoFit/>
          </a:bodyPr>
          <a:lstStyle/>
          <a:p>
            <a:r>
              <a:rPr lang="zh-CN" altLang="en-US" sz="2000" dirty="0"/>
              <a:t>只驱动</a:t>
            </a:r>
            <a:r>
              <a:rPr lang="en-US" altLang="zh-CN" sz="2000" dirty="0"/>
              <a:t>CMOS</a:t>
            </a:r>
            <a:r>
              <a:rPr lang="zh-CN" altLang="en-US" sz="2000" dirty="0"/>
              <a:t>输入时，直流负载可忽略。</a:t>
            </a:r>
            <a:endParaRPr lang="en-US" altLang="zh-CN" sz="2000" dirty="0"/>
          </a:p>
        </p:txBody>
      </p:sp>
      <p:sp>
        <p:nvSpPr>
          <p:cNvPr id="23" name="矩形 22"/>
          <p:cNvSpPr/>
          <p:nvPr/>
        </p:nvSpPr>
        <p:spPr>
          <a:xfrm>
            <a:off x="564714" y="5500702"/>
            <a:ext cx="8363386" cy="830997"/>
          </a:xfrm>
          <a:prstGeom prst="rect">
            <a:avLst/>
          </a:prstGeom>
        </p:spPr>
        <p:txBody>
          <a:bodyPr wrap="square">
            <a:spAutoFit/>
          </a:bodyPr>
          <a:lstStyle/>
          <a:p>
            <a:r>
              <a:rPr lang="zh-CN" altLang="en-US" sz="2400" dirty="0"/>
              <a:t>交流负载决定了输出状态转换时的电压和电流，以及从一个状态转换到另一个状态所需的时间。</a:t>
            </a:r>
            <a:endParaRPr lang="en-US" altLang="zh-CN" sz="2400" dirty="0"/>
          </a:p>
        </p:txBody>
      </p:sp>
    </p:spTree>
    <p:extLst>
      <p:ext uri="{BB962C8B-B14F-4D97-AF65-F5344CB8AC3E}">
        <p14:creationId xmlns:p14="http://schemas.microsoft.com/office/powerpoint/2010/main" val="272975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61"/>
                                        </p:tgtEl>
                                        <p:attrNameLst>
                                          <p:attrName>style.visibility</p:attrName>
                                        </p:attrNameLst>
                                      </p:cBhvr>
                                      <p:to>
                                        <p:strVal val="visible"/>
                                      </p:to>
                                    </p:set>
                                    <p:animEffect transition="in" filter="blinds(horizontal)">
                                      <p:cBhvr>
                                        <p:cTn id="10" dur="500"/>
                                        <p:tgtEl>
                                          <p:spTgt spid="1946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linds(horizont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ox(i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22"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sz="4000" dirty="0"/>
              <a:t>影响转换时间</a:t>
            </a:r>
            <a:endParaRPr lang="zh-CN" altLang="en-US" dirty="0"/>
          </a:p>
        </p:txBody>
      </p:sp>
      <p:sp>
        <p:nvSpPr>
          <p:cNvPr id="9" name="内容占位符 8"/>
          <p:cNvSpPr>
            <a:spLocks noGrp="1"/>
          </p:cNvSpPr>
          <p:nvPr>
            <p:ph idx="1"/>
          </p:nvPr>
        </p:nvSpPr>
        <p:spPr>
          <a:xfrm>
            <a:off x="457200" y="1239839"/>
            <a:ext cx="8686800" cy="676994"/>
          </a:xfrm>
        </p:spPr>
        <p:txBody>
          <a:bodyPr/>
          <a:lstStyle/>
          <a:p>
            <a:r>
              <a:rPr lang="zh-CN" altLang="en-US" sz="3200" dirty="0"/>
              <a:t>影响转换时间的主要因素</a:t>
            </a:r>
            <a:endParaRPr lang="zh-CN" altLang="en-US" dirty="0"/>
          </a:p>
        </p:txBody>
      </p:sp>
      <p:sp>
        <p:nvSpPr>
          <p:cNvPr id="5" name="日期占位符 4"/>
          <p:cNvSpPr>
            <a:spLocks noGrp="1"/>
          </p:cNvSpPr>
          <p:nvPr>
            <p:ph type="dt" sz="half" idx="10"/>
          </p:nvPr>
        </p:nvSpPr>
        <p:spPr/>
        <p:txBody>
          <a:bodyPr/>
          <a:lstStyle/>
          <a:p>
            <a:fld id="{3E1C1ED7-D3EC-421D-AF0F-DA8E4D15B352}" type="datetime1">
              <a:rPr lang="zh-CN" altLang="en-US" smtClean="0"/>
              <a:t>2018/3/26</a:t>
            </a:fld>
            <a:endParaRPr lang="en-US" altLang="zh-CN"/>
          </a:p>
        </p:txBody>
      </p:sp>
      <p:sp>
        <p:nvSpPr>
          <p:cNvPr id="6" name="页脚占位符 5"/>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7" name="灯片编号占位符 6"/>
          <p:cNvSpPr>
            <a:spLocks noGrp="1"/>
          </p:cNvSpPr>
          <p:nvPr>
            <p:ph type="sldNum" sz="quarter" idx="12"/>
          </p:nvPr>
        </p:nvSpPr>
        <p:spPr/>
        <p:txBody>
          <a:bodyPr/>
          <a:lstStyle/>
          <a:p>
            <a:fld id="{5D56AAF9-5CA4-47C1-A250-364EA598F13C}" type="slidenum">
              <a:rPr lang="zh-CN" altLang="en-US" smtClean="0"/>
              <a:pPr/>
              <a:t>57</a:t>
            </a:fld>
            <a:endParaRPr lang="en-US" altLang="zh-CN"/>
          </a:p>
        </p:txBody>
      </p:sp>
      <p:pic>
        <p:nvPicPr>
          <p:cNvPr id="3553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1" y="1916831"/>
            <a:ext cx="8925827" cy="441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213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928688" y="296826"/>
            <a:ext cx="7408887" cy="560406"/>
          </a:xfrm>
        </p:spPr>
        <p:txBody>
          <a:bodyPr/>
          <a:lstStyle/>
          <a:p>
            <a:r>
              <a:rPr lang="en-US" altLang="zh-CN" dirty="0"/>
              <a:t>CMOS</a:t>
            </a:r>
            <a:r>
              <a:rPr lang="zh-CN" altLang="en-US" dirty="0"/>
              <a:t>转换时间分析</a:t>
            </a:r>
            <a:r>
              <a:rPr lang="en-US" altLang="zh-CN" dirty="0"/>
              <a:t>—</a:t>
            </a:r>
            <a:r>
              <a:rPr lang="zh-CN" altLang="en-US" dirty="0"/>
              <a:t>下降时间</a:t>
            </a:r>
          </a:p>
        </p:txBody>
      </p:sp>
      <p:pic>
        <p:nvPicPr>
          <p:cNvPr id="1030" name="Picture 12"/>
          <p:cNvPicPr>
            <a:picLocks noGrp="1" noChangeAspect="1" noChangeArrowheads="1"/>
          </p:cNvPicPr>
          <p:nvPr>
            <p:ph sz="half" idx="1"/>
          </p:nvPr>
        </p:nvPicPr>
        <p:blipFill>
          <a:blip r:embed="rId4" cstate="print"/>
          <a:srcRect/>
          <a:stretch>
            <a:fillRect/>
          </a:stretch>
        </p:blipFill>
        <p:spPr>
          <a:xfrm>
            <a:off x="500034" y="1142984"/>
            <a:ext cx="8266113" cy="2702816"/>
          </a:xfrm>
          <a:solidFill>
            <a:schemeClr val="bg1"/>
          </a:solidFill>
        </p:spPr>
      </p:pic>
      <p:sp>
        <p:nvSpPr>
          <p:cNvPr id="1032" name="Rectangle 20"/>
          <p:cNvSpPr>
            <a:spLocks noGrp="1" noChangeArrowheads="1"/>
          </p:cNvSpPr>
          <p:nvPr>
            <p:ph type="body" sz="half" idx="2"/>
          </p:nvPr>
        </p:nvSpPr>
        <p:spPr>
          <a:xfrm>
            <a:off x="500034" y="3934618"/>
            <a:ext cx="5000660" cy="2302670"/>
          </a:xfrm>
        </p:spPr>
        <p:txBody>
          <a:bodyPr/>
          <a:lstStyle/>
          <a:p>
            <a:pPr>
              <a:lnSpc>
                <a:spcPct val="80000"/>
              </a:lnSpc>
            </a:pPr>
            <a:r>
              <a:rPr lang="en-US" altLang="zh-CN" sz="2800" dirty="0"/>
              <a:t>V</a:t>
            </a:r>
            <a:r>
              <a:rPr lang="en-US" altLang="zh-CN" sz="2800" baseline="-25000" dirty="0"/>
              <a:t>OUT</a:t>
            </a:r>
            <a:r>
              <a:rPr lang="zh-CN" altLang="en-US" sz="2800" dirty="0"/>
              <a:t>的值符合</a:t>
            </a:r>
            <a:r>
              <a:rPr lang="zh-CN" altLang="en-US" sz="2800" dirty="0">
                <a:solidFill>
                  <a:srgbClr val="FF0000"/>
                </a:solidFill>
              </a:rPr>
              <a:t>指数规律</a:t>
            </a:r>
            <a:endParaRPr lang="en-US" altLang="zh-CN" sz="2800" dirty="0">
              <a:solidFill>
                <a:srgbClr val="FF0000"/>
              </a:solidFill>
            </a:endParaRPr>
          </a:p>
          <a:p>
            <a:r>
              <a:rPr lang="zh-CN" altLang="en-US" sz="2800" dirty="0"/>
              <a:t>其中</a:t>
            </a:r>
            <a:r>
              <a:rPr lang="en-US" altLang="zh-CN" sz="2800" i="1" dirty="0" err="1">
                <a:latin typeface="Times New Roman" pitchFamily="18" charset="0"/>
              </a:rPr>
              <a:t>R</a:t>
            </a:r>
            <a:r>
              <a:rPr lang="en-US" altLang="zh-CN" sz="2800" i="1" baseline="-25000" dirty="0" err="1">
                <a:latin typeface="Times New Roman" pitchFamily="18" charset="0"/>
              </a:rPr>
              <a:t>n</a:t>
            </a:r>
            <a:r>
              <a:rPr lang="en-US" altLang="zh-CN" sz="2800" i="1" dirty="0" err="1">
                <a:latin typeface="Times New Roman" pitchFamily="18" charset="0"/>
              </a:rPr>
              <a:t>C</a:t>
            </a:r>
            <a:r>
              <a:rPr lang="en-US" altLang="zh-CN" sz="2800" i="1" baseline="-25000" dirty="0" err="1">
                <a:latin typeface="Times New Roman" pitchFamily="18" charset="0"/>
              </a:rPr>
              <a:t>L</a:t>
            </a:r>
            <a:r>
              <a:rPr lang="zh-CN" altLang="en-US" sz="2800" dirty="0"/>
              <a:t>为时间常数，高态到低态转换的</a:t>
            </a:r>
            <a:r>
              <a:rPr lang="en-US" altLang="zh-CN" sz="2800" dirty="0"/>
              <a:t>RC</a:t>
            </a:r>
            <a:r>
              <a:rPr lang="zh-CN" altLang="en-US" sz="2800" dirty="0"/>
              <a:t>时间常数是</a:t>
            </a:r>
            <a:r>
              <a:rPr lang="en-US" altLang="zh-CN" sz="2800" dirty="0"/>
              <a:t>10</a:t>
            </a:r>
            <a:r>
              <a:rPr lang="zh-CN" altLang="en-US" sz="2800" dirty="0"/>
              <a:t>纳秒</a:t>
            </a:r>
            <a:r>
              <a:rPr lang="en-US" altLang="zh-CN" sz="2800" dirty="0"/>
              <a:t>(ns)</a:t>
            </a:r>
          </a:p>
        </p:txBody>
      </p:sp>
      <p:sp>
        <p:nvSpPr>
          <p:cNvPr id="16" name="日期占位符 15"/>
          <p:cNvSpPr>
            <a:spLocks noGrp="1"/>
          </p:cNvSpPr>
          <p:nvPr>
            <p:ph type="dt" sz="half" idx="10"/>
          </p:nvPr>
        </p:nvSpPr>
        <p:spPr/>
        <p:txBody>
          <a:bodyPr/>
          <a:lstStyle/>
          <a:p>
            <a:pPr>
              <a:defRPr/>
            </a:pPr>
            <a:fld id="{B13E4212-EFF7-433C-AA82-97F911FDD5F1}" type="datetime1">
              <a:rPr lang="zh-CN" altLang="en-US" smtClean="0"/>
              <a:t>2018/3/26</a:t>
            </a:fld>
            <a:endParaRPr lang="zh-CN" altLang="en-US"/>
          </a:p>
        </p:txBody>
      </p:sp>
      <p:sp>
        <p:nvSpPr>
          <p:cNvPr id="17" name="页脚占位符 16"/>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graphicFrame>
        <p:nvGraphicFramePr>
          <p:cNvPr id="1026" name="Object 2"/>
          <p:cNvGraphicFramePr>
            <a:graphicFrameLocks noGrp="1" noChangeAspect="1"/>
          </p:cNvGraphicFramePr>
          <p:nvPr>
            <p:ph sz="half" idx="4294967295"/>
          </p:nvPr>
        </p:nvGraphicFramePr>
        <p:xfrm>
          <a:off x="6407150" y="3929063"/>
          <a:ext cx="2736850" cy="1506537"/>
        </p:xfrm>
        <a:graphic>
          <a:graphicData uri="http://schemas.openxmlformats.org/presentationml/2006/ole">
            <mc:AlternateContent xmlns:mc="http://schemas.openxmlformats.org/markup-compatibility/2006">
              <mc:Choice xmlns:v="urn:schemas-microsoft-com:vml" Requires="v">
                <p:oleObj spid="_x0000_s362546" name="Equation" r:id="rId5" imgW="1384200" imgH="761760" progId="">
                  <p:embed/>
                </p:oleObj>
              </mc:Choice>
              <mc:Fallback>
                <p:oleObj name="Equation" r:id="rId5" imgW="1384200" imgH="7617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7150" y="3929063"/>
                        <a:ext cx="2736850"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13"/>
          <p:cNvSpPr>
            <a:spLocks noChangeArrowheads="1"/>
          </p:cNvSpPr>
          <p:nvPr/>
        </p:nvSpPr>
        <p:spPr bwMode="auto">
          <a:xfrm>
            <a:off x="6535750" y="1156297"/>
            <a:ext cx="2608250" cy="486753"/>
          </a:xfrm>
          <a:prstGeom prst="rect">
            <a:avLst/>
          </a:prstGeom>
          <a:solidFill>
            <a:schemeClr val="bg1"/>
          </a:solidFill>
          <a:ln w="9525">
            <a:noFill/>
            <a:miter lim="800000"/>
            <a:headEnd/>
            <a:tailEnd/>
          </a:ln>
        </p:spPr>
        <p:txBody>
          <a:bodyPr wrap="none" anchor="ctr"/>
          <a:lstStyle/>
          <a:p>
            <a:endParaRPr lang="zh-CN" altLang="en-US">
              <a:latin typeface="Calibri" pitchFamily="34" charset="0"/>
            </a:endParaRPr>
          </a:p>
        </p:txBody>
      </p:sp>
      <p:sp>
        <p:nvSpPr>
          <p:cNvPr id="13" name="TextBox 12"/>
          <p:cNvSpPr txBox="1"/>
          <p:nvPr/>
        </p:nvSpPr>
        <p:spPr>
          <a:xfrm>
            <a:off x="2428860" y="1345156"/>
            <a:ext cx="1428760" cy="369332"/>
          </a:xfrm>
          <a:prstGeom prst="rect">
            <a:avLst/>
          </a:prstGeom>
          <a:noFill/>
        </p:spPr>
        <p:txBody>
          <a:bodyPr wrap="square" rtlCol="0">
            <a:spAutoFit/>
          </a:bodyPr>
          <a:lstStyle/>
          <a:p>
            <a:r>
              <a:rPr lang="en-US" altLang="zh-CN" dirty="0"/>
              <a:t>PMOS</a:t>
            </a:r>
            <a:r>
              <a:rPr lang="zh-CN" altLang="en-US" dirty="0"/>
              <a:t>导通</a:t>
            </a:r>
          </a:p>
        </p:txBody>
      </p:sp>
      <p:sp>
        <p:nvSpPr>
          <p:cNvPr id="14" name="TextBox 13"/>
          <p:cNvSpPr txBox="1"/>
          <p:nvPr/>
        </p:nvSpPr>
        <p:spPr>
          <a:xfrm>
            <a:off x="7337387" y="1273718"/>
            <a:ext cx="1428760" cy="369332"/>
          </a:xfrm>
          <a:prstGeom prst="rect">
            <a:avLst/>
          </a:prstGeom>
          <a:noFill/>
        </p:spPr>
        <p:txBody>
          <a:bodyPr wrap="square" rtlCol="0">
            <a:spAutoFit/>
          </a:bodyPr>
          <a:lstStyle/>
          <a:p>
            <a:r>
              <a:rPr lang="en-US" altLang="zh-CN" dirty="0"/>
              <a:t>NMOS</a:t>
            </a:r>
            <a:r>
              <a:rPr lang="zh-CN" altLang="en-US" dirty="0"/>
              <a:t>导通</a:t>
            </a:r>
          </a:p>
        </p:txBody>
      </p:sp>
    </p:spTree>
    <p:extLst>
      <p:ext uri="{BB962C8B-B14F-4D97-AF65-F5344CB8AC3E}">
        <p14:creationId xmlns:p14="http://schemas.microsoft.com/office/powerpoint/2010/main" val="21377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2">
                                            <p:txEl>
                                              <p:pRg st="0" end="0"/>
                                            </p:txEl>
                                          </p:spTgt>
                                        </p:tgtEl>
                                        <p:attrNameLst>
                                          <p:attrName>style.visibility</p:attrName>
                                        </p:attrNameLst>
                                      </p:cBhvr>
                                      <p:to>
                                        <p:strVal val="visible"/>
                                      </p:to>
                                    </p:set>
                                    <p:animEffect transition="in" filter="blinds(horizontal)">
                                      <p:cBhvr>
                                        <p:cTn id="17" dur="500"/>
                                        <p:tgtEl>
                                          <p:spTgt spid="10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linds(horizontal)">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32">
                                            <p:txEl>
                                              <p:pRg st="1" end="1"/>
                                            </p:txEl>
                                          </p:spTgt>
                                        </p:tgtEl>
                                        <p:attrNameLst>
                                          <p:attrName>style.visibility</p:attrName>
                                        </p:attrNameLst>
                                      </p:cBhvr>
                                      <p:to>
                                        <p:strVal val="visible"/>
                                      </p:to>
                                    </p:set>
                                    <p:animEffect transition="in" filter="blinds(horizontal)">
                                      <p:cBhvr>
                                        <p:cTn id="27" dur="500"/>
                                        <p:tgtEl>
                                          <p:spTgt spid="10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build="p"/>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023961" y="185720"/>
            <a:ext cx="7191377" cy="742950"/>
          </a:xfrm>
        </p:spPr>
        <p:txBody>
          <a:bodyPr/>
          <a:lstStyle/>
          <a:p>
            <a:r>
              <a:rPr lang="en-US" altLang="zh-CN" dirty="0"/>
              <a:t>CMOS</a:t>
            </a:r>
            <a:r>
              <a:rPr lang="zh-CN" altLang="en-US" dirty="0"/>
              <a:t>转换时间分析</a:t>
            </a:r>
            <a:r>
              <a:rPr lang="en-US" altLang="zh-CN" dirty="0"/>
              <a:t>—</a:t>
            </a:r>
            <a:r>
              <a:rPr lang="zh-CN" altLang="en-US" dirty="0"/>
              <a:t>下降时间</a:t>
            </a:r>
          </a:p>
        </p:txBody>
      </p:sp>
      <p:graphicFrame>
        <p:nvGraphicFramePr>
          <p:cNvPr id="18" name="内容占位符 17"/>
          <p:cNvGraphicFramePr>
            <a:graphicFrameLocks noGrp="1" noChangeAspect="1"/>
          </p:cNvGraphicFramePr>
          <p:nvPr>
            <p:ph sz="half" idx="1"/>
          </p:nvPr>
        </p:nvGraphicFramePr>
        <p:xfrm>
          <a:off x="457200" y="1000125"/>
          <a:ext cx="6735763" cy="1144588"/>
        </p:xfrm>
        <a:graphic>
          <a:graphicData uri="http://schemas.openxmlformats.org/presentationml/2006/ole">
            <mc:AlternateContent xmlns:mc="http://schemas.openxmlformats.org/markup-compatibility/2006">
              <mc:Choice xmlns:v="urn:schemas-microsoft-com:vml" Requires="v">
                <p:oleObj spid="_x0000_s363570" name="公式" r:id="rId4" imgW="2539800" imgH="431640" progId="Equation.3">
                  <p:embed/>
                </p:oleObj>
              </mc:Choice>
              <mc:Fallback>
                <p:oleObj name="公式" r:id="rId4" imgW="25398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000125"/>
                        <a:ext cx="6735763"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日期占位符 4"/>
          <p:cNvSpPr>
            <a:spLocks noGrp="1"/>
          </p:cNvSpPr>
          <p:nvPr>
            <p:ph type="dt" sz="half" idx="10"/>
          </p:nvPr>
        </p:nvSpPr>
        <p:spPr/>
        <p:txBody>
          <a:bodyPr/>
          <a:lstStyle/>
          <a:p>
            <a:pPr>
              <a:defRPr/>
            </a:pPr>
            <a:fld id="{EBC6E3B9-49AF-40EC-A9FF-E5FFB2723977}" type="datetime1">
              <a:rPr lang="zh-CN" altLang="en-US" smtClean="0"/>
              <a:t>2018/3/26</a:t>
            </a:fld>
            <a:endParaRPr lang="zh-CN" altLang="en-US"/>
          </a:p>
        </p:txBody>
      </p:sp>
      <p:sp>
        <p:nvSpPr>
          <p:cNvPr id="6" name="页脚占位符 5"/>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1" name="灯片编号占位符 10"/>
          <p:cNvSpPr>
            <a:spLocks noGrp="1"/>
          </p:cNvSpPr>
          <p:nvPr>
            <p:ph type="sldNum" sz="quarter" idx="12"/>
          </p:nvPr>
        </p:nvSpPr>
        <p:spPr/>
        <p:txBody>
          <a:bodyPr/>
          <a:lstStyle/>
          <a:p>
            <a:pPr>
              <a:defRPr/>
            </a:pPr>
            <a:fld id="{9ABFBD5D-2B78-4DB4-9636-F6EF6D767400}" type="slidenum">
              <a:rPr lang="en-US" altLang="zh-CN" smtClean="0"/>
              <a:pPr>
                <a:defRPr/>
              </a:pPr>
              <a:t>59</a:t>
            </a:fld>
            <a:endParaRPr lang="en-US" altLang="zh-CN"/>
          </a:p>
        </p:txBody>
      </p:sp>
      <p:pic>
        <p:nvPicPr>
          <p:cNvPr id="13" name="Picture 29"/>
          <p:cNvPicPr>
            <a:picLocks noChangeAspect="1" noChangeArrowheads="1"/>
          </p:cNvPicPr>
          <p:nvPr/>
        </p:nvPicPr>
        <p:blipFill>
          <a:blip r:embed="rId6" cstate="print"/>
          <a:srcRect/>
          <a:stretch>
            <a:fillRect/>
          </a:stretch>
        </p:blipFill>
        <p:spPr bwMode="auto">
          <a:xfrm>
            <a:off x="169839" y="1857364"/>
            <a:ext cx="6383361" cy="4037028"/>
          </a:xfrm>
          <a:prstGeom prst="rect">
            <a:avLst/>
          </a:prstGeom>
          <a:noFill/>
          <a:ln w="9525">
            <a:noFill/>
            <a:miter lim="800000"/>
            <a:headEnd/>
            <a:tailEnd/>
          </a:ln>
        </p:spPr>
      </p:pic>
      <p:sp>
        <p:nvSpPr>
          <p:cNvPr id="17" name="Text Box 28"/>
          <p:cNvSpPr txBox="1">
            <a:spLocks noChangeArrowheads="1"/>
          </p:cNvSpPr>
          <p:nvPr/>
        </p:nvSpPr>
        <p:spPr bwMode="auto">
          <a:xfrm>
            <a:off x="5599346" y="3598878"/>
            <a:ext cx="3186903" cy="1015663"/>
          </a:xfrm>
          <a:prstGeom prst="rect">
            <a:avLst/>
          </a:prstGeom>
          <a:noFill/>
          <a:ln w="9525">
            <a:noFill/>
            <a:miter lim="800000"/>
            <a:headEnd/>
            <a:tailEnd/>
          </a:ln>
        </p:spPr>
        <p:txBody>
          <a:bodyPr wrap="square">
            <a:spAutoFit/>
          </a:bodyPr>
          <a:lstStyle/>
          <a:p>
            <a:pPr>
              <a:spcBef>
                <a:spcPct val="50000"/>
              </a:spcBef>
            </a:pPr>
            <a:r>
              <a:rPr lang="zh-CN" altLang="en-US" sz="2400" b="1" dirty="0">
                <a:solidFill>
                  <a:srgbClr val="002060"/>
                </a:solidFill>
                <a:latin typeface="Calibri" pitchFamily="34" charset="0"/>
                <a:ea typeface="华文楷体" pitchFamily="2" charset="-122"/>
              </a:rPr>
              <a:t>下降时间</a:t>
            </a:r>
            <a:r>
              <a:rPr lang="en-US" altLang="zh-CN" sz="2400" b="1" dirty="0" err="1">
                <a:solidFill>
                  <a:srgbClr val="002060"/>
                </a:solidFill>
                <a:latin typeface="Calibri" pitchFamily="34" charset="0"/>
                <a:ea typeface="华文楷体" pitchFamily="2" charset="-122"/>
              </a:rPr>
              <a:t>t</a:t>
            </a:r>
            <a:r>
              <a:rPr lang="en-US" altLang="zh-CN" sz="2400" b="1" baseline="-25000" dirty="0" err="1">
                <a:solidFill>
                  <a:srgbClr val="002060"/>
                </a:solidFill>
                <a:latin typeface="Calibri" pitchFamily="34" charset="0"/>
                <a:ea typeface="华文楷体" pitchFamily="2" charset="-122"/>
              </a:rPr>
              <a:t>f</a:t>
            </a:r>
            <a:r>
              <a:rPr lang="en-US" altLang="zh-CN" sz="2400" b="1" dirty="0">
                <a:solidFill>
                  <a:srgbClr val="002060"/>
                </a:solidFill>
                <a:latin typeface="Calibri" pitchFamily="34" charset="0"/>
                <a:ea typeface="华文楷体" pitchFamily="2" charset="-122"/>
              </a:rPr>
              <a:t>=12.04-3.57</a:t>
            </a:r>
          </a:p>
          <a:p>
            <a:pPr>
              <a:spcBef>
                <a:spcPct val="50000"/>
              </a:spcBef>
            </a:pPr>
            <a:r>
              <a:rPr lang="en-US" altLang="zh-CN" sz="2400" b="1" dirty="0">
                <a:solidFill>
                  <a:srgbClr val="002060"/>
                </a:solidFill>
                <a:latin typeface="Calibri" pitchFamily="34" charset="0"/>
                <a:ea typeface="华文楷体" pitchFamily="2" charset="-122"/>
              </a:rPr>
              <a:t>                      =8.5ns</a:t>
            </a:r>
            <a:endParaRPr lang="zh-CN" altLang="en-US" sz="2400" b="1" dirty="0">
              <a:solidFill>
                <a:srgbClr val="002060"/>
              </a:solidFill>
              <a:latin typeface="Calibri" pitchFamily="34" charset="0"/>
              <a:ea typeface="华文楷体" pitchFamily="2" charset="-122"/>
            </a:endParaRPr>
          </a:p>
        </p:txBody>
      </p:sp>
      <p:sp>
        <p:nvSpPr>
          <p:cNvPr id="19" name="TextBox 18"/>
          <p:cNvSpPr txBox="1"/>
          <p:nvPr/>
        </p:nvSpPr>
        <p:spPr>
          <a:xfrm>
            <a:off x="3643306" y="4527407"/>
            <a:ext cx="1876452" cy="461665"/>
          </a:xfrm>
          <a:prstGeom prst="rect">
            <a:avLst/>
          </a:prstGeom>
          <a:noFill/>
        </p:spPr>
        <p:txBody>
          <a:bodyPr wrap="square" rtlCol="0">
            <a:spAutoFit/>
          </a:bodyPr>
          <a:lstStyle/>
          <a:p>
            <a:r>
              <a:rPr lang="en-US" altLang="zh-CN" sz="2400" dirty="0"/>
              <a:t>t</a:t>
            </a:r>
            <a:r>
              <a:rPr lang="en-US" altLang="zh-CN" sz="2400" baseline="-25000" dirty="0"/>
              <a:t>1.5</a:t>
            </a:r>
            <a:r>
              <a:rPr lang="en-US" altLang="zh-CN" sz="2400" dirty="0"/>
              <a:t>=12.04ns</a:t>
            </a:r>
            <a:endParaRPr lang="zh-CN" altLang="en-US" sz="2400" dirty="0"/>
          </a:p>
        </p:txBody>
      </p:sp>
      <p:sp>
        <p:nvSpPr>
          <p:cNvPr id="20" name="矩形 19"/>
          <p:cNvSpPr/>
          <p:nvPr/>
        </p:nvSpPr>
        <p:spPr>
          <a:xfrm>
            <a:off x="3124200" y="3645045"/>
            <a:ext cx="1659429" cy="461665"/>
          </a:xfrm>
          <a:prstGeom prst="rect">
            <a:avLst/>
          </a:prstGeom>
        </p:spPr>
        <p:txBody>
          <a:bodyPr wrap="none">
            <a:spAutoFit/>
          </a:bodyPr>
          <a:lstStyle/>
          <a:p>
            <a:r>
              <a:rPr lang="en-US" altLang="zh-CN" sz="2400" dirty="0"/>
              <a:t>t</a:t>
            </a:r>
            <a:r>
              <a:rPr lang="en-US" altLang="zh-CN" sz="2400" baseline="-25000" dirty="0"/>
              <a:t>3.5</a:t>
            </a:r>
            <a:r>
              <a:rPr lang="en-US" altLang="zh-CN" sz="2400" dirty="0"/>
              <a:t>=3.57ns</a:t>
            </a:r>
          </a:p>
        </p:txBody>
      </p:sp>
      <p:sp>
        <p:nvSpPr>
          <p:cNvPr id="12" name="矩形 11"/>
          <p:cNvSpPr/>
          <p:nvPr/>
        </p:nvSpPr>
        <p:spPr>
          <a:xfrm>
            <a:off x="785786" y="5684977"/>
            <a:ext cx="8358214" cy="830997"/>
          </a:xfrm>
          <a:prstGeom prst="rect">
            <a:avLst/>
          </a:prstGeom>
        </p:spPr>
        <p:txBody>
          <a:bodyPr wrap="square">
            <a:spAutoFit/>
          </a:bodyPr>
          <a:lstStyle/>
          <a:p>
            <a:r>
              <a:rPr lang="zh-CN" altLang="en-US" sz="2400" dirty="0"/>
              <a:t>直流负载不忽略的话，不影响动态结果，可稍稍减少充电时间。习题</a:t>
            </a:r>
            <a:r>
              <a:rPr lang="en-US" altLang="zh-CN" sz="2400" dirty="0"/>
              <a:t>3.68</a:t>
            </a:r>
            <a:endParaRPr lang="zh-CN" altLang="en-US" sz="2400" dirty="0"/>
          </a:p>
        </p:txBody>
      </p:sp>
    </p:spTree>
    <p:extLst>
      <p:ext uri="{BB962C8B-B14F-4D97-AF65-F5344CB8AC3E}">
        <p14:creationId xmlns:p14="http://schemas.microsoft.com/office/powerpoint/2010/main" val="7804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990600" y="0"/>
            <a:ext cx="6101680" cy="906463"/>
          </a:xfrm>
        </p:spPr>
        <p:txBody>
          <a:bodyPr/>
          <a:lstStyle/>
          <a:p>
            <a:r>
              <a:rPr lang="en-US" altLang="zh-CN" dirty="0"/>
              <a:t>3.1</a:t>
            </a:r>
            <a:r>
              <a:rPr lang="zh-CN" altLang="en-US" dirty="0"/>
              <a:t>基本逻辑门电路</a:t>
            </a:r>
          </a:p>
        </p:txBody>
      </p:sp>
      <p:sp>
        <p:nvSpPr>
          <p:cNvPr id="150531" name="Rectangle 3"/>
          <p:cNvSpPr>
            <a:spLocks noGrp="1" noChangeArrowheads="1"/>
          </p:cNvSpPr>
          <p:nvPr>
            <p:ph type="body" sz="half" idx="1"/>
          </p:nvPr>
        </p:nvSpPr>
        <p:spPr>
          <a:xfrm>
            <a:off x="990600" y="1214422"/>
            <a:ext cx="8153400" cy="5110177"/>
          </a:xfrm>
        </p:spPr>
        <p:txBody>
          <a:bodyPr/>
          <a:lstStyle/>
          <a:p>
            <a:r>
              <a:rPr lang="zh-CN" altLang="en-US" sz="2800" dirty="0"/>
              <a:t>与门 </a:t>
            </a:r>
            <a:r>
              <a:rPr lang="en-US" altLang="zh-CN" sz="2800" dirty="0"/>
              <a:t>AND</a:t>
            </a:r>
          </a:p>
          <a:p>
            <a:pPr lvl="1"/>
            <a:r>
              <a:rPr lang="zh-CN" altLang="en-US" sz="2400" dirty="0"/>
              <a:t>只有输入逻辑值</a:t>
            </a:r>
            <a:r>
              <a:rPr lang="zh-CN" altLang="en-US" sz="2400" dirty="0">
                <a:solidFill>
                  <a:srgbClr val="FF0000"/>
                </a:solidFill>
              </a:rPr>
              <a:t>都为</a:t>
            </a:r>
            <a:r>
              <a:rPr lang="en-US" altLang="zh-CN" sz="2400" dirty="0">
                <a:solidFill>
                  <a:srgbClr val="FF0000"/>
                </a:solidFill>
              </a:rPr>
              <a:t>1</a:t>
            </a:r>
            <a:r>
              <a:rPr lang="zh-CN" altLang="en-US" sz="2400" dirty="0"/>
              <a:t>时，输出值才为</a:t>
            </a:r>
            <a:r>
              <a:rPr lang="en-US" altLang="zh-CN" sz="2400" dirty="0"/>
              <a:t>1</a:t>
            </a:r>
            <a:r>
              <a:rPr lang="zh-CN" altLang="en-US" sz="2400" dirty="0"/>
              <a:t>。</a:t>
            </a:r>
          </a:p>
          <a:p>
            <a:pPr lvl="1"/>
            <a:endParaRPr lang="zh-CN" altLang="en-US" sz="2400" dirty="0"/>
          </a:p>
          <a:p>
            <a:pPr lvl="1"/>
            <a:endParaRPr lang="zh-CN" altLang="en-US" sz="2400" dirty="0"/>
          </a:p>
          <a:p>
            <a:pPr lvl="1"/>
            <a:endParaRPr lang="zh-CN" altLang="en-US" sz="2400" dirty="0"/>
          </a:p>
          <a:p>
            <a:pPr lvl="1"/>
            <a:endParaRPr lang="zh-CN" altLang="en-US" sz="2400" dirty="0"/>
          </a:p>
          <a:p>
            <a:pPr lvl="1"/>
            <a:endParaRPr lang="zh-CN" altLang="en-US" sz="2400" dirty="0"/>
          </a:p>
          <a:p>
            <a:pPr lvl="1">
              <a:buFont typeface="Wingdings" pitchFamily="2" charset="2"/>
              <a:buNone/>
            </a:pPr>
            <a:r>
              <a:rPr lang="en-US" altLang="zh-CN" sz="2400" dirty="0"/>
              <a:t>(a) </a:t>
            </a:r>
            <a:r>
              <a:rPr lang="zh-CN" altLang="en-US" sz="2400" dirty="0"/>
              <a:t>二输入与门逻辑功能表</a:t>
            </a:r>
            <a:endParaRPr lang="en-US" altLang="zh-CN" sz="2400" dirty="0"/>
          </a:p>
          <a:p>
            <a:pPr lvl="1">
              <a:buNone/>
            </a:pPr>
            <a:r>
              <a:rPr lang="en-US" altLang="zh-CN" sz="2400" dirty="0"/>
              <a:t>(b)</a:t>
            </a:r>
            <a:r>
              <a:rPr lang="zh-CN" altLang="en-US" sz="2400" dirty="0"/>
              <a:t>二输入与门电平状态表</a:t>
            </a:r>
            <a:endParaRPr lang="en-US" altLang="zh-CN" sz="2400" dirty="0"/>
          </a:p>
          <a:p>
            <a:pPr lvl="1">
              <a:buFont typeface="Wingdings" pitchFamily="2" charset="2"/>
              <a:buNone/>
            </a:pPr>
            <a:r>
              <a:rPr lang="en-US" altLang="zh-CN" sz="2400" dirty="0"/>
              <a:t>(c) </a:t>
            </a:r>
            <a:r>
              <a:rPr lang="zh-CN" altLang="en-US" sz="2400" dirty="0"/>
              <a:t>标准符号</a:t>
            </a:r>
            <a:endParaRPr lang="en-US" altLang="zh-CN" sz="2400" dirty="0"/>
          </a:p>
          <a:p>
            <a:pPr lvl="1">
              <a:buFont typeface="Wingdings" pitchFamily="2" charset="2"/>
              <a:buNone/>
            </a:pPr>
            <a:r>
              <a:rPr lang="en-US" altLang="zh-CN" sz="2400" dirty="0"/>
              <a:t>(d) IEEE </a:t>
            </a:r>
            <a:r>
              <a:rPr lang="zh-CN" altLang="en-US" sz="2400" dirty="0"/>
              <a:t>块状符号，我国部标中，没有＆符号</a:t>
            </a:r>
          </a:p>
        </p:txBody>
      </p:sp>
      <p:graphicFrame>
        <p:nvGraphicFramePr>
          <p:cNvPr id="150532" name="Object 4"/>
          <p:cNvGraphicFramePr>
            <a:graphicFrameLocks noGrp="1" noChangeAspect="1"/>
          </p:cNvGraphicFramePr>
          <p:nvPr>
            <p:ph sz="half" idx="2"/>
            <p:extLst>
              <p:ext uri="{D42A27DB-BD31-4B8C-83A1-F6EECF244321}">
                <p14:modId xmlns:p14="http://schemas.microsoft.com/office/powerpoint/2010/main" val="502553634"/>
              </p:ext>
            </p:extLst>
          </p:nvPr>
        </p:nvGraphicFramePr>
        <p:xfrm>
          <a:off x="1766888" y="2168525"/>
          <a:ext cx="6392862" cy="2152650"/>
        </p:xfrm>
        <a:graphic>
          <a:graphicData uri="http://schemas.openxmlformats.org/presentationml/2006/ole">
            <mc:AlternateContent xmlns:mc="http://schemas.openxmlformats.org/markup-compatibility/2006">
              <mc:Choice xmlns:v="urn:schemas-microsoft-com:vml" Requires="v">
                <p:oleObj spid="_x0000_s1204" name="VISIO" r:id="rId4" imgW="3120840" imgH="1051200" progId="Visio.Drawing.11">
                  <p:embed/>
                </p:oleObj>
              </mc:Choice>
              <mc:Fallback>
                <p:oleObj name="VISIO" r:id="rId4" imgW="3120840" imgH="105120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888" y="2168525"/>
                        <a:ext cx="6392862"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日期占位符 4"/>
          <p:cNvSpPr>
            <a:spLocks noGrp="1"/>
          </p:cNvSpPr>
          <p:nvPr>
            <p:ph type="dt" sz="half" idx="10"/>
          </p:nvPr>
        </p:nvSpPr>
        <p:spPr/>
        <p:txBody>
          <a:bodyPr/>
          <a:lstStyle/>
          <a:p>
            <a:fld id="{E54B8C25-B9F9-421F-9AE9-98FE5BF121BC}" type="datetime1">
              <a:rPr lang="zh-CN" altLang="en-US" smtClean="0"/>
              <a:t>2018/3/26</a:t>
            </a:fld>
            <a:endParaRPr lang="en-US" altLang="zh-CN" dirty="0"/>
          </a:p>
        </p:txBody>
      </p:sp>
      <p:sp>
        <p:nvSpPr>
          <p:cNvPr id="6" name="页脚占位符 5"/>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dirty="0"/>
          </a:p>
        </p:txBody>
      </p:sp>
      <p:sp>
        <p:nvSpPr>
          <p:cNvPr id="7" name="灯片编号占位符 6"/>
          <p:cNvSpPr>
            <a:spLocks noGrp="1"/>
          </p:cNvSpPr>
          <p:nvPr>
            <p:ph type="sldNum" sz="quarter" idx="12"/>
          </p:nvPr>
        </p:nvSpPr>
        <p:spPr/>
        <p:txBody>
          <a:bodyPr/>
          <a:lstStyle/>
          <a:p>
            <a:fld id="{3E1DC8DD-7952-4619-861B-C5A2F0C85B41}" type="slidenum">
              <a:rPr lang="zh-CN" altLang="en-US"/>
              <a:pPr/>
              <a:t>6</a:t>
            </a:fld>
            <a:endParaRPr lang="en-US" altLang="zh-CN" dirty="0"/>
          </a:p>
        </p:txBody>
      </p:sp>
      <p:sp>
        <p:nvSpPr>
          <p:cNvPr id="2" name="矩形 1"/>
          <p:cNvSpPr/>
          <p:nvPr/>
        </p:nvSpPr>
        <p:spPr>
          <a:xfrm>
            <a:off x="7300949" y="1596256"/>
            <a:ext cx="1717601" cy="461665"/>
          </a:xfrm>
          <a:prstGeom prst="rect">
            <a:avLst/>
          </a:prstGeom>
          <a:solidFill>
            <a:schemeClr val="accent2">
              <a:lumMod val="20000"/>
              <a:lumOff val="80000"/>
            </a:schemeClr>
          </a:solidFill>
        </p:spPr>
        <p:txBody>
          <a:bodyPr wrap="square">
            <a:spAutoFit/>
          </a:bodyPr>
          <a:lstStyle/>
          <a:p>
            <a:r>
              <a:rPr lang="zh-CN" altLang="en-US" sz="2400" dirty="0"/>
              <a:t>逻辑乘“ </a:t>
            </a:r>
            <a:r>
              <a:rPr lang="zh-CN" altLang="en-US" sz="2400" dirty="0">
                <a:solidFill>
                  <a:srgbClr val="FF0000"/>
                </a:solidFill>
              </a:rPr>
              <a:t>∙</a:t>
            </a:r>
            <a:r>
              <a:rPr lang="zh-CN" altLang="en-US" sz="2400" dirty="0"/>
              <a:t>”</a:t>
            </a:r>
          </a:p>
        </p:txBody>
      </p:sp>
      <p:pic>
        <p:nvPicPr>
          <p:cNvPr id="1133" name="Picture 109"/>
          <p:cNvPicPr>
            <a:picLocks noChangeAspect="1" noChangeArrowheads="1"/>
          </p:cNvPicPr>
          <p:nvPr/>
        </p:nvPicPr>
        <p:blipFill rotWithShape="1">
          <a:blip r:embed="rId6">
            <a:extLst>
              <a:ext uri="{28A0092B-C50C-407E-A947-70E740481C1C}">
                <a14:useLocalDpi xmlns:a14="http://schemas.microsoft.com/office/drawing/2010/main" val="0"/>
              </a:ext>
            </a:extLst>
          </a:blip>
          <a:srcRect b="40951"/>
          <a:stretch/>
        </p:blipFill>
        <p:spPr bwMode="auto">
          <a:xfrm>
            <a:off x="5378262" y="4346027"/>
            <a:ext cx="3107382" cy="117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6"/>
          <p:cNvSpPr>
            <a:spLocks noGrp="1" noChangeArrowheads="1"/>
          </p:cNvSpPr>
          <p:nvPr>
            <p:ph type="title"/>
          </p:nvPr>
        </p:nvSpPr>
        <p:spPr>
          <a:xfrm>
            <a:off x="914400" y="41244"/>
            <a:ext cx="8229600" cy="917596"/>
          </a:xfrm>
        </p:spPr>
        <p:txBody>
          <a:bodyPr/>
          <a:lstStyle/>
          <a:p>
            <a:r>
              <a:rPr lang="en-US" altLang="zh-CN" dirty="0"/>
              <a:t>CMOS</a:t>
            </a:r>
            <a:r>
              <a:rPr lang="zh-CN" altLang="en-US" dirty="0"/>
              <a:t>转换时间分析</a:t>
            </a:r>
            <a:r>
              <a:rPr lang="en-US" altLang="zh-CN" dirty="0"/>
              <a:t>—</a:t>
            </a:r>
            <a:r>
              <a:rPr lang="zh-CN" altLang="en-US" dirty="0"/>
              <a:t>上升时间</a:t>
            </a:r>
          </a:p>
        </p:txBody>
      </p:sp>
      <p:pic>
        <p:nvPicPr>
          <p:cNvPr id="2053" name="Picture 5"/>
          <p:cNvPicPr>
            <a:picLocks noGrp="1" noChangeAspect="1" noChangeArrowheads="1"/>
          </p:cNvPicPr>
          <p:nvPr>
            <p:ph sz="quarter" idx="1"/>
          </p:nvPr>
        </p:nvPicPr>
        <p:blipFill>
          <a:blip r:embed="rId4" cstate="print"/>
          <a:srcRect/>
          <a:stretch>
            <a:fillRect/>
          </a:stretch>
        </p:blipFill>
        <p:spPr>
          <a:xfrm>
            <a:off x="214282" y="1176000"/>
            <a:ext cx="8532843" cy="2613363"/>
          </a:xfrm>
        </p:spPr>
      </p:pic>
      <p:pic>
        <p:nvPicPr>
          <p:cNvPr id="2054" name="Picture 6"/>
          <p:cNvPicPr>
            <a:picLocks noGrp="1" noChangeAspect="1" noChangeArrowheads="1"/>
          </p:cNvPicPr>
          <p:nvPr>
            <p:ph sz="quarter" idx="2"/>
          </p:nvPr>
        </p:nvPicPr>
        <p:blipFill>
          <a:blip r:embed="rId5" cstate="print"/>
          <a:stretch>
            <a:fillRect/>
          </a:stretch>
        </p:blipFill>
        <p:spPr>
          <a:xfrm>
            <a:off x="4860032" y="3862849"/>
            <a:ext cx="3578906" cy="2187575"/>
          </a:xfrm>
        </p:spPr>
      </p:pic>
      <p:graphicFrame>
        <p:nvGraphicFramePr>
          <p:cNvPr id="2050" name="Object 2"/>
          <p:cNvGraphicFramePr>
            <a:graphicFrameLocks noGrp="1" noChangeAspect="1"/>
          </p:cNvGraphicFramePr>
          <p:nvPr>
            <p:ph sz="half" idx="3"/>
          </p:nvPr>
        </p:nvGraphicFramePr>
        <p:xfrm>
          <a:off x="887413" y="3938588"/>
          <a:ext cx="3046412" cy="1247775"/>
        </p:xfrm>
        <a:graphic>
          <a:graphicData uri="http://schemas.openxmlformats.org/presentationml/2006/ole">
            <mc:AlternateContent xmlns:mc="http://schemas.openxmlformats.org/markup-compatibility/2006">
              <mc:Choice xmlns:v="urn:schemas-microsoft-com:vml" Requires="v">
                <p:oleObj spid="_x0000_s364594" name="Equation" r:id="rId6" imgW="1612800" imgH="660240" progId="">
                  <p:embed/>
                </p:oleObj>
              </mc:Choice>
              <mc:Fallback>
                <p:oleObj name="Equation" r:id="rId6" imgW="1612800" imgH="66024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413" y="3938588"/>
                        <a:ext cx="3046412"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日期占位符 13"/>
          <p:cNvSpPr>
            <a:spLocks noGrp="1"/>
          </p:cNvSpPr>
          <p:nvPr>
            <p:ph type="dt" sz="half" idx="10"/>
          </p:nvPr>
        </p:nvSpPr>
        <p:spPr/>
        <p:txBody>
          <a:bodyPr/>
          <a:lstStyle/>
          <a:p>
            <a:pPr>
              <a:defRPr/>
            </a:pPr>
            <a:fld id="{2CC41327-918D-441A-AA44-4D001E350F8E}" type="datetime1">
              <a:rPr lang="zh-CN" altLang="en-US" smtClean="0"/>
              <a:t>2018/3/26</a:t>
            </a:fld>
            <a:endParaRPr lang="zh-CN" altLang="en-US"/>
          </a:p>
        </p:txBody>
      </p:sp>
      <p:sp>
        <p:nvSpPr>
          <p:cNvPr id="13" name="页脚占位符 6"/>
          <p:cNvSpPr>
            <a:spLocks noGrp="1"/>
          </p:cNvSpPr>
          <p:nvPr>
            <p:ph type="ftr" sz="quarter" idx="11"/>
          </p:nvPr>
        </p:nvSpPr>
        <p:spPr>
          <a:xfrm>
            <a:off x="2972626" y="6316662"/>
            <a:ext cx="2895600" cy="238125"/>
          </a:xfrm>
        </p:spPr>
        <p:txBody>
          <a:bodyPr/>
          <a:lstStyle/>
          <a:p>
            <a:pPr>
              <a:defRPr/>
            </a:pPr>
            <a:r>
              <a:rPr lang="zh-CN" altLang="en-US" dirty="0"/>
              <a:t>第</a:t>
            </a:r>
            <a:r>
              <a:rPr lang="en-US" altLang="zh-CN" dirty="0"/>
              <a:t>3</a:t>
            </a:r>
            <a:r>
              <a:rPr lang="zh-CN" altLang="en-US" dirty="0"/>
              <a:t>章数字电路</a:t>
            </a:r>
            <a:endParaRPr lang="en-US" altLang="zh-CN" dirty="0"/>
          </a:p>
        </p:txBody>
      </p:sp>
      <p:sp>
        <p:nvSpPr>
          <p:cNvPr id="2055" name="Rectangle 7"/>
          <p:cNvSpPr>
            <a:spLocks noChangeArrowheads="1"/>
          </p:cNvSpPr>
          <p:nvPr/>
        </p:nvSpPr>
        <p:spPr bwMode="auto">
          <a:xfrm>
            <a:off x="6804248" y="5949280"/>
            <a:ext cx="1727200" cy="360362"/>
          </a:xfrm>
          <a:prstGeom prst="rect">
            <a:avLst/>
          </a:prstGeom>
          <a:solidFill>
            <a:schemeClr val="bg1"/>
          </a:solidFill>
          <a:ln w="9525">
            <a:noFill/>
            <a:miter lim="800000"/>
            <a:headEnd/>
            <a:tailEnd/>
          </a:ln>
        </p:spPr>
        <p:txBody>
          <a:bodyPr wrap="none" anchor="ctr"/>
          <a:lstStyle/>
          <a:p>
            <a:endParaRPr lang="zh-CN" altLang="en-US">
              <a:latin typeface="Calibri" pitchFamily="34" charset="0"/>
            </a:endParaRPr>
          </a:p>
        </p:txBody>
      </p:sp>
      <p:sp>
        <p:nvSpPr>
          <p:cNvPr id="2056" name="Text Box 8"/>
          <p:cNvSpPr txBox="1">
            <a:spLocks noChangeArrowheads="1"/>
          </p:cNvSpPr>
          <p:nvPr/>
        </p:nvSpPr>
        <p:spPr bwMode="auto">
          <a:xfrm>
            <a:off x="5595112" y="6038850"/>
            <a:ext cx="1296988" cy="396875"/>
          </a:xfrm>
          <a:prstGeom prst="rect">
            <a:avLst/>
          </a:prstGeom>
          <a:solidFill>
            <a:schemeClr val="bg1"/>
          </a:solidFill>
          <a:ln w="9525">
            <a:noFill/>
            <a:miter lim="800000"/>
            <a:headEnd/>
            <a:tailEnd/>
          </a:ln>
        </p:spPr>
        <p:txBody>
          <a:bodyPr>
            <a:spAutoFit/>
          </a:bodyPr>
          <a:lstStyle/>
          <a:p>
            <a:pPr>
              <a:spcBef>
                <a:spcPct val="50000"/>
              </a:spcBef>
            </a:pPr>
            <a:r>
              <a:rPr lang="zh-CN" altLang="en-US" sz="2000" b="1" dirty="0">
                <a:solidFill>
                  <a:schemeClr val="hlink"/>
                </a:solidFill>
                <a:latin typeface="Calibri" pitchFamily="34" charset="0"/>
                <a:ea typeface="华文楷体" pitchFamily="2" charset="-122"/>
              </a:rPr>
              <a:t>上升时间</a:t>
            </a:r>
          </a:p>
        </p:txBody>
      </p:sp>
      <p:sp>
        <p:nvSpPr>
          <p:cNvPr id="2057" name="Rectangle 9"/>
          <p:cNvSpPr>
            <a:spLocks noChangeArrowheads="1"/>
          </p:cNvSpPr>
          <p:nvPr/>
        </p:nvSpPr>
        <p:spPr bwMode="auto">
          <a:xfrm>
            <a:off x="6299199" y="1123951"/>
            <a:ext cx="2447925" cy="360362"/>
          </a:xfrm>
          <a:prstGeom prst="rect">
            <a:avLst/>
          </a:prstGeom>
          <a:solidFill>
            <a:schemeClr val="bg1"/>
          </a:solidFill>
          <a:ln w="9525">
            <a:noFill/>
            <a:miter lim="800000"/>
            <a:headEnd/>
            <a:tailEnd/>
          </a:ln>
        </p:spPr>
        <p:txBody>
          <a:bodyPr wrap="none" anchor="ctr"/>
          <a:lstStyle/>
          <a:p>
            <a:endParaRPr lang="zh-CN" altLang="en-US">
              <a:latin typeface="Calibri" pitchFamily="34" charset="0"/>
            </a:endParaRPr>
          </a:p>
        </p:txBody>
      </p:sp>
      <p:sp>
        <p:nvSpPr>
          <p:cNvPr id="2060" name="Rectangle 18"/>
          <p:cNvSpPr>
            <a:spLocks noChangeArrowheads="1"/>
          </p:cNvSpPr>
          <p:nvPr/>
        </p:nvSpPr>
        <p:spPr bwMode="auto">
          <a:xfrm>
            <a:off x="611189" y="5257801"/>
            <a:ext cx="2960680" cy="314340"/>
          </a:xfrm>
          <a:prstGeom prst="rect">
            <a:avLst/>
          </a:prstGeom>
          <a:noFill/>
          <a:ln w="9525">
            <a:noFill/>
            <a:miter lim="800000"/>
            <a:headEnd/>
            <a:tailEnd/>
          </a:ln>
        </p:spPr>
        <p:txBody>
          <a:bodyPr/>
          <a:lstStyle/>
          <a:p>
            <a:pPr marL="342900" indent="-342900">
              <a:lnSpc>
                <a:spcPct val="80000"/>
              </a:lnSpc>
              <a:spcBef>
                <a:spcPct val="20000"/>
              </a:spcBef>
              <a:buFontTx/>
              <a:buChar char="•"/>
            </a:pPr>
            <a:r>
              <a:rPr lang="zh-CN" altLang="en-US" sz="2000" dirty="0">
                <a:latin typeface="Calibri" pitchFamily="34" charset="0"/>
              </a:rPr>
              <a:t>其中</a:t>
            </a:r>
            <a:r>
              <a:rPr lang="en-US" altLang="zh-CN" sz="2000" i="1" dirty="0" err="1">
                <a:latin typeface="Times New Roman" pitchFamily="18" charset="0"/>
              </a:rPr>
              <a:t>R</a:t>
            </a:r>
            <a:r>
              <a:rPr lang="en-US" altLang="zh-CN" sz="2000" i="1" baseline="-25000" dirty="0" err="1">
                <a:latin typeface="Times New Roman" pitchFamily="18" charset="0"/>
              </a:rPr>
              <a:t>n</a:t>
            </a:r>
            <a:r>
              <a:rPr lang="en-US" altLang="zh-CN" sz="2000" i="1" dirty="0" err="1">
                <a:latin typeface="Times New Roman" pitchFamily="18" charset="0"/>
              </a:rPr>
              <a:t>C</a:t>
            </a:r>
            <a:r>
              <a:rPr lang="en-US" altLang="zh-CN" sz="2000" i="1" baseline="-25000" dirty="0" err="1">
                <a:latin typeface="Times New Roman" pitchFamily="18" charset="0"/>
              </a:rPr>
              <a:t>L</a:t>
            </a:r>
            <a:r>
              <a:rPr lang="zh-CN" altLang="en-US" sz="2000" dirty="0">
                <a:latin typeface="Calibri" pitchFamily="34" charset="0"/>
              </a:rPr>
              <a:t>为时间常数</a:t>
            </a:r>
          </a:p>
        </p:txBody>
      </p:sp>
      <p:sp>
        <p:nvSpPr>
          <p:cNvPr id="12" name="TextBox 11"/>
          <p:cNvSpPr txBox="1"/>
          <p:nvPr/>
        </p:nvSpPr>
        <p:spPr>
          <a:xfrm>
            <a:off x="6649485" y="5688044"/>
            <a:ext cx="1876452" cy="461665"/>
          </a:xfrm>
          <a:prstGeom prst="rect">
            <a:avLst/>
          </a:prstGeom>
          <a:solidFill>
            <a:schemeClr val="bg1"/>
          </a:solidFill>
        </p:spPr>
        <p:txBody>
          <a:bodyPr wrap="square" rtlCol="0">
            <a:spAutoFit/>
          </a:bodyPr>
          <a:lstStyle/>
          <a:p>
            <a:r>
              <a:rPr lang="en-US" altLang="zh-CN" sz="2400" dirty="0"/>
              <a:t>t</a:t>
            </a:r>
            <a:r>
              <a:rPr lang="en-US" altLang="zh-CN" sz="2400" baseline="-25000" dirty="0"/>
              <a:t>1.5</a:t>
            </a:r>
            <a:r>
              <a:rPr lang="en-US" altLang="zh-CN" sz="2400" dirty="0"/>
              <a:t>=7.13ns</a:t>
            </a:r>
            <a:endParaRPr lang="zh-CN" altLang="en-US" sz="2400" dirty="0"/>
          </a:p>
        </p:txBody>
      </p:sp>
      <p:sp>
        <p:nvSpPr>
          <p:cNvPr id="15" name="矩形 14"/>
          <p:cNvSpPr/>
          <p:nvPr/>
        </p:nvSpPr>
        <p:spPr>
          <a:xfrm>
            <a:off x="6720288" y="5039515"/>
            <a:ext cx="1830950" cy="461665"/>
          </a:xfrm>
          <a:prstGeom prst="rect">
            <a:avLst/>
          </a:prstGeom>
        </p:spPr>
        <p:txBody>
          <a:bodyPr wrap="none">
            <a:spAutoFit/>
          </a:bodyPr>
          <a:lstStyle/>
          <a:p>
            <a:r>
              <a:rPr lang="en-US" altLang="zh-CN" sz="2400" dirty="0"/>
              <a:t>t</a:t>
            </a:r>
            <a:r>
              <a:rPr lang="en-US" altLang="zh-CN" sz="2400" baseline="-25000" dirty="0"/>
              <a:t>3.5</a:t>
            </a:r>
            <a:r>
              <a:rPr lang="en-US" altLang="zh-CN" sz="2400" dirty="0"/>
              <a:t>=24.08ns</a:t>
            </a:r>
          </a:p>
        </p:txBody>
      </p:sp>
      <p:sp>
        <p:nvSpPr>
          <p:cNvPr id="16" name="Text Box 28"/>
          <p:cNvSpPr txBox="1">
            <a:spLocks noChangeArrowheads="1"/>
          </p:cNvSpPr>
          <p:nvPr/>
        </p:nvSpPr>
        <p:spPr bwMode="auto">
          <a:xfrm>
            <a:off x="500034" y="5572141"/>
            <a:ext cx="3186903" cy="1015663"/>
          </a:xfrm>
          <a:prstGeom prst="rect">
            <a:avLst/>
          </a:prstGeom>
          <a:noFill/>
          <a:ln w="9525">
            <a:noFill/>
            <a:miter lim="800000"/>
            <a:headEnd/>
            <a:tailEnd/>
          </a:ln>
        </p:spPr>
        <p:txBody>
          <a:bodyPr wrap="square">
            <a:spAutoFit/>
          </a:bodyPr>
          <a:lstStyle/>
          <a:p>
            <a:pPr>
              <a:spcBef>
                <a:spcPct val="50000"/>
              </a:spcBef>
            </a:pPr>
            <a:r>
              <a:rPr lang="zh-CN" altLang="en-US" sz="2400" b="1" dirty="0">
                <a:solidFill>
                  <a:srgbClr val="002060"/>
                </a:solidFill>
                <a:latin typeface="Calibri" pitchFamily="34" charset="0"/>
                <a:ea typeface="华文楷体" pitchFamily="2" charset="-122"/>
              </a:rPr>
              <a:t>上升时间</a:t>
            </a:r>
            <a:r>
              <a:rPr lang="en-US" altLang="zh-CN" sz="2400" b="1" dirty="0" err="1">
                <a:solidFill>
                  <a:srgbClr val="002060"/>
                </a:solidFill>
                <a:latin typeface="Calibri" pitchFamily="34" charset="0"/>
                <a:ea typeface="华文楷体" pitchFamily="2" charset="-122"/>
              </a:rPr>
              <a:t>t</a:t>
            </a:r>
            <a:r>
              <a:rPr lang="en-US" altLang="zh-CN" sz="2400" b="1" baseline="-25000" dirty="0" err="1">
                <a:solidFill>
                  <a:srgbClr val="002060"/>
                </a:solidFill>
                <a:latin typeface="Calibri" pitchFamily="34" charset="0"/>
                <a:ea typeface="华文楷体" pitchFamily="2" charset="-122"/>
              </a:rPr>
              <a:t>r</a:t>
            </a:r>
            <a:r>
              <a:rPr lang="en-US" altLang="zh-CN" sz="2400" b="1" dirty="0">
                <a:solidFill>
                  <a:srgbClr val="002060"/>
                </a:solidFill>
                <a:latin typeface="Calibri" pitchFamily="34" charset="0"/>
                <a:ea typeface="华文楷体" pitchFamily="2" charset="-122"/>
              </a:rPr>
              <a:t>=24.08-7.13</a:t>
            </a:r>
          </a:p>
          <a:p>
            <a:pPr>
              <a:spcBef>
                <a:spcPct val="50000"/>
              </a:spcBef>
            </a:pPr>
            <a:r>
              <a:rPr lang="en-US" altLang="zh-CN" sz="2400" b="1" dirty="0">
                <a:solidFill>
                  <a:srgbClr val="002060"/>
                </a:solidFill>
                <a:latin typeface="Calibri" pitchFamily="34" charset="0"/>
                <a:ea typeface="华文楷体" pitchFamily="2" charset="-122"/>
              </a:rPr>
              <a:t>                      =16.95ns</a:t>
            </a:r>
            <a:endParaRPr lang="zh-CN" altLang="en-US" sz="2400" b="1" dirty="0">
              <a:solidFill>
                <a:srgbClr val="002060"/>
              </a:solidFill>
              <a:latin typeface="Calibri" pitchFamily="34" charset="0"/>
              <a:ea typeface="华文楷体" pitchFamily="2" charset="-122"/>
            </a:endParaRPr>
          </a:p>
        </p:txBody>
      </p:sp>
    </p:spTree>
    <p:extLst>
      <p:ext uri="{BB962C8B-B14F-4D97-AF65-F5344CB8AC3E}">
        <p14:creationId xmlns:p14="http://schemas.microsoft.com/office/powerpoint/2010/main" val="3064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 grpId="0" animBg="1"/>
      <p:bldP spid="12" grpId="0" animBg="1"/>
      <p:bldP spid="15" grpId="0"/>
      <p:bldP spid="1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zh-CN" altLang="en-US" dirty="0"/>
              <a:t>减少转换时间</a:t>
            </a:r>
            <a:endParaRPr lang="en-US" altLang="zh-CN" dirty="0"/>
          </a:p>
        </p:txBody>
      </p:sp>
      <p:sp>
        <p:nvSpPr>
          <p:cNvPr id="38915" name="Rectangle 3"/>
          <p:cNvSpPr>
            <a:spLocks noGrp="1" noChangeArrowheads="1"/>
          </p:cNvSpPr>
          <p:nvPr>
            <p:ph idx="1"/>
          </p:nvPr>
        </p:nvSpPr>
        <p:spPr>
          <a:noFill/>
          <a:ln/>
        </p:spPr>
        <p:txBody>
          <a:bodyPr/>
          <a:lstStyle/>
          <a:p>
            <a:r>
              <a:rPr lang="zh-CN" altLang="en-US" sz="4000" dirty="0"/>
              <a:t>转换时间依赖于</a:t>
            </a:r>
            <a:r>
              <a:rPr lang="en-US" altLang="zh-CN" sz="4000" dirty="0" err="1"/>
              <a:t>R</a:t>
            </a:r>
            <a:r>
              <a:rPr lang="en-US" altLang="zh-CN" sz="4000" baseline="-25000" dirty="0" err="1"/>
              <a:t>p</a:t>
            </a:r>
            <a:r>
              <a:rPr lang="en-US" altLang="zh-CN" sz="4000" dirty="0"/>
              <a:t>, </a:t>
            </a:r>
            <a:r>
              <a:rPr lang="en-US" altLang="zh-CN" sz="4000" dirty="0" err="1"/>
              <a:t>R</a:t>
            </a:r>
            <a:r>
              <a:rPr lang="en-US" altLang="zh-CN" sz="4000" baseline="-25000" dirty="0" err="1"/>
              <a:t>n</a:t>
            </a:r>
            <a:r>
              <a:rPr lang="en-US" altLang="zh-CN" sz="4000" dirty="0"/>
              <a:t>, C</a:t>
            </a:r>
            <a:r>
              <a:rPr lang="en-US" altLang="zh-CN" sz="4000" i="1" baseline="-25000" dirty="0"/>
              <a:t>L</a:t>
            </a:r>
            <a:r>
              <a:rPr lang="en-US" altLang="zh-CN" sz="4000" i="1" dirty="0"/>
              <a:t>: </a:t>
            </a:r>
            <a:endParaRPr lang="en-US" altLang="zh-CN" sz="4000" dirty="0"/>
          </a:p>
          <a:p>
            <a:pPr lvl="1"/>
            <a:r>
              <a:rPr lang="zh-CN" altLang="en-US" sz="3600" dirty="0"/>
              <a:t>降低</a:t>
            </a:r>
            <a:r>
              <a:rPr lang="en-US" altLang="zh-CN" sz="3600" dirty="0" err="1"/>
              <a:t>R</a:t>
            </a:r>
            <a:r>
              <a:rPr lang="en-US" altLang="zh-CN" sz="3600" baseline="-25000" dirty="0" err="1"/>
              <a:t>p</a:t>
            </a:r>
            <a:r>
              <a:rPr lang="zh-CN" altLang="en-US" sz="3600" dirty="0"/>
              <a:t> ：使用较大的</a:t>
            </a:r>
            <a:r>
              <a:rPr lang="en-US" altLang="zh-CN" sz="3600" dirty="0"/>
              <a:t>p</a:t>
            </a:r>
            <a:r>
              <a:rPr lang="zh-CN" altLang="en-US" sz="3600" dirty="0"/>
              <a:t>沟道晶体管。</a:t>
            </a:r>
            <a:endParaRPr lang="en-US" altLang="zh-CN" sz="3600" dirty="0"/>
          </a:p>
          <a:p>
            <a:pPr lvl="1"/>
            <a:r>
              <a:rPr lang="zh-CN" altLang="en-US" sz="3600" dirty="0"/>
              <a:t>减少</a:t>
            </a:r>
            <a:r>
              <a:rPr lang="en-US" altLang="zh-CN" sz="3600" dirty="0"/>
              <a:t> C</a:t>
            </a:r>
            <a:r>
              <a:rPr lang="en-US" altLang="zh-CN" sz="3600" i="1" baseline="-25000" dirty="0"/>
              <a:t>L </a:t>
            </a:r>
            <a:r>
              <a:rPr lang="zh-CN" altLang="en-US" sz="3600" dirty="0"/>
              <a:t>：</a:t>
            </a:r>
            <a:r>
              <a:rPr lang="en-US" altLang="zh-CN" sz="3600" i="1" dirty="0"/>
              <a:t>    </a:t>
            </a:r>
          </a:p>
          <a:p>
            <a:pPr marL="1150937" lvl="2" indent="-457200">
              <a:buFont typeface="+mj-lt"/>
              <a:buAutoNum type="arabicPeriod"/>
            </a:pPr>
            <a:r>
              <a:rPr lang="zh-CN" altLang="en-US" sz="3200" dirty="0"/>
              <a:t>减少同一输出端所驱动的输入端数目；</a:t>
            </a:r>
            <a:endParaRPr lang="en-US" altLang="zh-CN" sz="3200" dirty="0"/>
          </a:p>
          <a:p>
            <a:pPr marL="1150937" lvl="2" indent="-457200">
              <a:buFont typeface="+mj-lt"/>
              <a:buAutoNum type="arabicPeriod"/>
            </a:pPr>
            <a:r>
              <a:rPr lang="zh-CN" altLang="en-US" sz="3200" dirty="0"/>
              <a:t>拷贝多份驱动信号；</a:t>
            </a:r>
            <a:endParaRPr lang="en-US" altLang="zh-CN" sz="3200" dirty="0"/>
          </a:p>
          <a:p>
            <a:pPr marL="1150937" lvl="2" indent="-457200">
              <a:buFont typeface="+mj-lt"/>
              <a:buAutoNum type="arabicPeriod"/>
            </a:pPr>
            <a:r>
              <a:rPr lang="zh-CN" altLang="en-US" sz="3200" dirty="0"/>
              <a:t>合理的电路布局，使用较短的电路连线。</a:t>
            </a:r>
            <a:endParaRPr lang="en-US" altLang="zh-CN" sz="3200" dirty="0"/>
          </a:p>
        </p:txBody>
      </p:sp>
      <p:sp>
        <p:nvSpPr>
          <p:cNvPr id="4" name="日期占位符 3"/>
          <p:cNvSpPr>
            <a:spLocks noGrp="1"/>
          </p:cNvSpPr>
          <p:nvPr>
            <p:ph type="dt" sz="half" idx="10"/>
          </p:nvPr>
        </p:nvSpPr>
        <p:spPr/>
        <p:txBody>
          <a:bodyPr/>
          <a:lstStyle/>
          <a:p>
            <a:fld id="{ED405F22-B1DB-4DDB-ABF9-B2B6CD627FE2}" type="datetime1">
              <a:rPr lang="zh-CN" altLang="en-US" smtClean="0"/>
              <a:t>2018/3/26</a:t>
            </a:fld>
            <a:endParaRPr lang="en-US" altLang="zh-CN"/>
          </a:p>
        </p:txBody>
      </p:sp>
      <p:sp>
        <p:nvSpPr>
          <p:cNvPr id="5" name="页脚占位符 4"/>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fld id="{0FD00886-C9C5-429A-8011-B65DAFE37CB2}" type="slidenum">
              <a:rPr lang="en-US" altLang="zh-CN"/>
              <a:pPr/>
              <a:t>61</a:t>
            </a:fld>
            <a:endParaRPr lang="en-US" altLang="zh-CN"/>
          </a:p>
        </p:txBody>
      </p:sp>
    </p:spTree>
    <p:extLst>
      <p:ext uri="{BB962C8B-B14F-4D97-AF65-F5344CB8AC3E}">
        <p14:creationId xmlns:p14="http://schemas.microsoft.com/office/powerpoint/2010/main" val="3227358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sz="4000" dirty="0"/>
              <a:t>2 </a:t>
            </a:r>
            <a:r>
              <a:rPr lang="zh-CN" altLang="en-US" sz="4000" dirty="0"/>
              <a:t>传播延迟</a:t>
            </a:r>
          </a:p>
        </p:txBody>
      </p:sp>
      <p:sp>
        <p:nvSpPr>
          <p:cNvPr id="9" name="内容占位符 8"/>
          <p:cNvSpPr>
            <a:spLocks noGrp="1"/>
          </p:cNvSpPr>
          <p:nvPr>
            <p:ph idx="1"/>
          </p:nvPr>
        </p:nvSpPr>
        <p:spPr>
          <a:xfrm>
            <a:off x="457200" y="1239839"/>
            <a:ext cx="8686800" cy="3189293"/>
          </a:xfrm>
        </p:spPr>
        <p:txBody>
          <a:bodyPr/>
          <a:lstStyle/>
          <a:p>
            <a:r>
              <a:rPr lang="zh-CN" altLang="en-US" sz="2400" dirty="0"/>
              <a:t>信号通路</a:t>
            </a:r>
            <a:r>
              <a:rPr lang="en-US" altLang="zh-CN" sz="2400" dirty="0"/>
              <a:t>signal path</a:t>
            </a:r>
            <a:r>
              <a:rPr lang="zh-CN" altLang="en-US" sz="2400" dirty="0"/>
              <a:t>：是指一个特定</a:t>
            </a:r>
            <a:r>
              <a:rPr lang="zh-CN" altLang="en-US" sz="2400" dirty="0">
                <a:solidFill>
                  <a:srgbClr val="FF0000"/>
                </a:solidFill>
              </a:rPr>
              <a:t>输入</a:t>
            </a:r>
            <a:r>
              <a:rPr lang="zh-CN" altLang="en-US" sz="2400" dirty="0"/>
              <a:t>信号到逻辑元件的特定</a:t>
            </a:r>
            <a:r>
              <a:rPr lang="zh-CN" altLang="en-US" sz="2400" dirty="0">
                <a:solidFill>
                  <a:srgbClr val="FF0000"/>
                </a:solidFill>
              </a:rPr>
              <a:t>输出</a:t>
            </a:r>
            <a:r>
              <a:rPr lang="zh-CN" altLang="en-US" sz="2400" dirty="0"/>
              <a:t>信号所经历的电气通路。</a:t>
            </a:r>
            <a:endParaRPr lang="en-US" altLang="zh-CN" sz="2400" dirty="0"/>
          </a:p>
          <a:p>
            <a:r>
              <a:rPr lang="zh-CN" altLang="en-US" sz="2400" dirty="0"/>
              <a:t>信号通路的传播延迟</a:t>
            </a:r>
            <a:r>
              <a:rPr lang="en-US" altLang="zh-CN" sz="2400" dirty="0"/>
              <a:t>(</a:t>
            </a:r>
            <a:r>
              <a:rPr lang="en-US" altLang="zh-CN" sz="2400" dirty="0" err="1"/>
              <a:t>t</a:t>
            </a:r>
            <a:r>
              <a:rPr lang="en-US" altLang="zh-CN" sz="2400" baseline="-25000" dirty="0" err="1"/>
              <a:t>p</a:t>
            </a:r>
            <a:r>
              <a:rPr lang="zh-CN" altLang="en-US" sz="2400" dirty="0"/>
              <a:t>，</a:t>
            </a:r>
            <a:r>
              <a:rPr lang="en-US" altLang="zh-CN" sz="2400" dirty="0"/>
              <a:t>propagation delay)</a:t>
            </a:r>
            <a:r>
              <a:rPr lang="zh-CN" altLang="en-US" sz="2400" dirty="0"/>
              <a:t>是指从输入信号变化到产生输出信号变化所需的时间。</a:t>
            </a:r>
            <a:endParaRPr lang="en-US" altLang="zh-CN" sz="2400" dirty="0"/>
          </a:p>
          <a:p>
            <a:r>
              <a:rPr lang="en-US" altLang="zh-CN" sz="2400" dirty="0" err="1"/>
              <a:t>t</a:t>
            </a:r>
            <a:r>
              <a:rPr lang="en-US" altLang="zh-CN" sz="2400" baseline="-25000" dirty="0" err="1"/>
              <a:t>pHL</a:t>
            </a:r>
            <a:r>
              <a:rPr lang="zh-CN" altLang="en-US" sz="2400" dirty="0"/>
              <a:t>：输入变化引起相应输出从高到低变化的时间。</a:t>
            </a:r>
            <a:endParaRPr lang="en-US" altLang="zh-CN" sz="2400" dirty="0"/>
          </a:p>
          <a:p>
            <a:r>
              <a:rPr lang="en-US" altLang="zh-CN" sz="2400" dirty="0" err="1"/>
              <a:t>t</a:t>
            </a:r>
            <a:r>
              <a:rPr lang="en-US" altLang="zh-CN" sz="2400" baseline="-25000" dirty="0" err="1"/>
              <a:t>pLH</a:t>
            </a:r>
            <a:r>
              <a:rPr lang="zh-CN" altLang="en-US" sz="2400" dirty="0"/>
              <a:t>：输入变化引起相应输出低到高变化的时间。</a:t>
            </a:r>
          </a:p>
        </p:txBody>
      </p:sp>
      <p:sp>
        <p:nvSpPr>
          <p:cNvPr id="6" name="日期占位符 5"/>
          <p:cNvSpPr>
            <a:spLocks noGrp="1"/>
          </p:cNvSpPr>
          <p:nvPr>
            <p:ph type="dt" sz="half" idx="10"/>
          </p:nvPr>
        </p:nvSpPr>
        <p:spPr/>
        <p:txBody>
          <a:bodyPr/>
          <a:lstStyle/>
          <a:p>
            <a:pPr>
              <a:defRPr/>
            </a:pPr>
            <a:fld id="{179EC516-4F2D-40D1-B7C2-A3B2239C7A86}" type="datetime1">
              <a:rPr lang="zh-CN" altLang="en-US" smtClean="0"/>
              <a:t>2018/3/26</a:t>
            </a:fld>
            <a:endParaRPr lang="zh-CN" altLang="en-US"/>
          </a:p>
        </p:txBody>
      </p:sp>
      <p:sp>
        <p:nvSpPr>
          <p:cNvPr id="7" name="页脚占位符 6"/>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2" name="灯片编号占位符 11"/>
          <p:cNvSpPr>
            <a:spLocks noGrp="1"/>
          </p:cNvSpPr>
          <p:nvPr>
            <p:ph type="sldNum" sz="quarter" idx="12"/>
          </p:nvPr>
        </p:nvSpPr>
        <p:spPr/>
        <p:txBody>
          <a:bodyPr/>
          <a:lstStyle/>
          <a:p>
            <a:pPr>
              <a:defRPr/>
            </a:pPr>
            <a:fld id="{F38CFDAA-5283-40C9-80A4-C3781C02EB22}" type="slidenum">
              <a:rPr lang="en-US" altLang="zh-CN" smtClean="0"/>
              <a:pPr>
                <a:defRPr/>
              </a:pPr>
              <a:t>62</a:t>
            </a:fld>
            <a:endParaRPr lang="en-US" altLang="zh-CN"/>
          </a:p>
        </p:txBody>
      </p:sp>
      <p:pic>
        <p:nvPicPr>
          <p:cNvPr id="10" name="Picture 2"/>
          <p:cNvPicPr>
            <a:picLocks noChangeAspect="1" noChangeArrowheads="1"/>
          </p:cNvPicPr>
          <p:nvPr/>
        </p:nvPicPr>
        <p:blipFill>
          <a:blip r:embed="rId3" cstate="print"/>
          <a:srcRect/>
          <a:stretch>
            <a:fillRect/>
          </a:stretch>
        </p:blipFill>
        <p:spPr bwMode="auto">
          <a:xfrm>
            <a:off x="188106" y="4005064"/>
            <a:ext cx="8027231" cy="2387799"/>
          </a:xfrm>
          <a:prstGeom prst="rect">
            <a:avLst/>
          </a:prstGeom>
          <a:noFill/>
          <a:ln w="9525">
            <a:noFill/>
            <a:miter lim="800000"/>
            <a:headEnd/>
            <a:tailEnd/>
          </a:ln>
        </p:spPr>
      </p:pic>
    </p:spTree>
    <p:extLst>
      <p:ext uri="{BB962C8B-B14F-4D97-AF65-F5344CB8AC3E}">
        <p14:creationId xmlns:p14="http://schemas.microsoft.com/office/powerpoint/2010/main" val="2390928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传播延迟和转换时间</a:t>
            </a:r>
            <a:endParaRPr lang="zh-CN" altLang="en-US" dirty="0"/>
          </a:p>
        </p:txBody>
      </p:sp>
      <p:sp>
        <p:nvSpPr>
          <p:cNvPr id="4" name="日期占位符 3"/>
          <p:cNvSpPr>
            <a:spLocks noGrp="1"/>
          </p:cNvSpPr>
          <p:nvPr>
            <p:ph type="dt" sz="half" idx="10"/>
          </p:nvPr>
        </p:nvSpPr>
        <p:spPr/>
        <p:txBody>
          <a:bodyPr/>
          <a:lstStyle/>
          <a:p>
            <a:pPr>
              <a:defRPr/>
            </a:pPr>
            <a:fld id="{8F460321-DFFB-4AC1-AA14-54413DE4DC44}"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63</a:t>
            </a:fld>
            <a:endParaRPr lang="en-US" altLang="zh-CN"/>
          </a:p>
        </p:txBody>
      </p:sp>
      <p:sp>
        <p:nvSpPr>
          <p:cNvPr id="232451" name="AutoShape 3"/>
          <p:cNvSpPr>
            <a:spLocks noChangeAspect="1" noChangeArrowheads="1" noTextEdit="1"/>
          </p:cNvSpPr>
          <p:nvPr/>
        </p:nvSpPr>
        <p:spPr bwMode="auto">
          <a:xfrm>
            <a:off x="714375" y="1403350"/>
            <a:ext cx="8124825" cy="4740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3" name="Rectangle 5"/>
          <p:cNvSpPr>
            <a:spLocks noChangeArrowheads="1"/>
          </p:cNvSpPr>
          <p:nvPr/>
        </p:nvSpPr>
        <p:spPr bwMode="auto">
          <a:xfrm>
            <a:off x="3367088" y="5292725"/>
            <a:ext cx="15875" cy="33338"/>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4" name="Freeform 6"/>
          <p:cNvSpPr>
            <a:spLocks/>
          </p:cNvSpPr>
          <p:nvPr/>
        </p:nvSpPr>
        <p:spPr bwMode="auto">
          <a:xfrm>
            <a:off x="3382963" y="4025900"/>
            <a:ext cx="2076450" cy="1300163"/>
          </a:xfrm>
          <a:custGeom>
            <a:avLst/>
            <a:gdLst/>
            <a:ahLst/>
            <a:cxnLst>
              <a:cxn ang="0">
                <a:pos x="642" y="1595"/>
              </a:cxn>
              <a:cxn ang="0">
                <a:pos x="642" y="1595"/>
              </a:cxn>
              <a:cxn ang="0">
                <a:pos x="1130" y="1595"/>
              </a:cxn>
              <a:cxn ang="0">
                <a:pos x="1258" y="1583"/>
              </a:cxn>
              <a:cxn ang="0">
                <a:pos x="1251" y="1588"/>
              </a:cxn>
              <a:cxn ang="0">
                <a:pos x="1299" y="1562"/>
              </a:cxn>
              <a:cxn ang="0">
                <a:pos x="1359" y="1501"/>
              </a:cxn>
              <a:cxn ang="0">
                <a:pos x="1359" y="1501"/>
              </a:cxn>
              <a:cxn ang="0">
                <a:pos x="1541" y="1272"/>
              </a:cxn>
              <a:cxn ang="0">
                <a:pos x="1852" y="811"/>
              </a:cxn>
              <a:cxn ang="0">
                <a:pos x="1852" y="811"/>
              </a:cxn>
              <a:cxn ang="0">
                <a:pos x="2170" y="338"/>
              </a:cxn>
              <a:cxn ang="0">
                <a:pos x="2352" y="101"/>
              </a:cxn>
              <a:cxn ang="0">
                <a:pos x="2352" y="101"/>
              </a:cxn>
              <a:cxn ang="0">
                <a:pos x="2420" y="48"/>
              </a:cxn>
              <a:cxn ang="0">
                <a:pos x="2474" y="21"/>
              </a:cxn>
              <a:cxn ang="0">
                <a:pos x="2482" y="14"/>
              </a:cxn>
              <a:cxn ang="0">
                <a:pos x="2610" y="41"/>
              </a:cxn>
              <a:cxn ang="0">
                <a:pos x="2617" y="41"/>
              </a:cxn>
              <a:cxn ang="0">
                <a:pos x="2487" y="55"/>
              </a:cxn>
              <a:cxn ang="0">
                <a:pos x="2441" y="82"/>
              </a:cxn>
              <a:cxn ang="0">
                <a:pos x="2441" y="75"/>
              </a:cxn>
              <a:cxn ang="0">
                <a:pos x="2380" y="129"/>
              </a:cxn>
              <a:cxn ang="0">
                <a:pos x="2204" y="366"/>
              </a:cxn>
              <a:cxn ang="0">
                <a:pos x="2204" y="366"/>
              </a:cxn>
              <a:cxn ang="0">
                <a:pos x="1886" y="832"/>
              </a:cxn>
              <a:cxn ang="0">
                <a:pos x="1575" y="1291"/>
              </a:cxn>
              <a:cxn ang="0">
                <a:pos x="1575" y="1291"/>
              </a:cxn>
              <a:cxn ang="0">
                <a:pos x="1393" y="1528"/>
              </a:cxn>
              <a:cxn ang="0">
                <a:pos x="1325" y="1588"/>
              </a:cxn>
              <a:cxn ang="0">
                <a:pos x="1325" y="1595"/>
              </a:cxn>
              <a:cxn ang="0">
                <a:pos x="1270" y="1622"/>
              </a:cxn>
              <a:cxn ang="0">
                <a:pos x="1135" y="1636"/>
              </a:cxn>
              <a:cxn ang="0">
                <a:pos x="1130" y="1636"/>
              </a:cxn>
              <a:cxn ang="0">
                <a:pos x="642" y="1636"/>
              </a:cxn>
              <a:cxn ang="0">
                <a:pos x="0" y="1636"/>
              </a:cxn>
            </a:cxnLst>
            <a:rect l="0" t="0" r="r" b="b"/>
            <a:pathLst>
              <a:path w="2617" h="1636">
                <a:moveTo>
                  <a:pt x="0" y="1595"/>
                </a:moveTo>
                <a:lnTo>
                  <a:pt x="642" y="1595"/>
                </a:lnTo>
                <a:lnTo>
                  <a:pt x="642" y="1595"/>
                </a:lnTo>
                <a:lnTo>
                  <a:pt x="642" y="1595"/>
                </a:lnTo>
                <a:lnTo>
                  <a:pt x="1130" y="1595"/>
                </a:lnTo>
                <a:lnTo>
                  <a:pt x="1130" y="1595"/>
                </a:lnTo>
                <a:lnTo>
                  <a:pt x="1130" y="1595"/>
                </a:lnTo>
                <a:lnTo>
                  <a:pt x="1258" y="1583"/>
                </a:lnTo>
                <a:lnTo>
                  <a:pt x="1251" y="1588"/>
                </a:lnTo>
                <a:lnTo>
                  <a:pt x="1251" y="1588"/>
                </a:lnTo>
                <a:lnTo>
                  <a:pt x="1304" y="1562"/>
                </a:lnTo>
                <a:lnTo>
                  <a:pt x="1299" y="1562"/>
                </a:lnTo>
                <a:lnTo>
                  <a:pt x="1299" y="1562"/>
                </a:lnTo>
                <a:lnTo>
                  <a:pt x="1359" y="1501"/>
                </a:lnTo>
                <a:lnTo>
                  <a:pt x="1359" y="1501"/>
                </a:lnTo>
                <a:lnTo>
                  <a:pt x="1359" y="1501"/>
                </a:lnTo>
                <a:lnTo>
                  <a:pt x="1541" y="1264"/>
                </a:lnTo>
                <a:lnTo>
                  <a:pt x="1541" y="1272"/>
                </a:lnTo>
                <a:lnTo>
                  <a:pt x="1541" y="1272"/>
                </a:lnTo>
                <a:lnTo>
                  <a:pt x="1852" y="811"/>
                </a:lnTo>
                <a:lnTo>
                  <a:pt x="1852" y="811"/>
                </a:lnTo>
                <a:lnTo>
                  <a:pt x="1852" y="811"/>
                </a:lnTo>
                <a:lnTo>
                  <a:pt x="2170" y="345"/>
                </a:lnTo>
                <a:lnTo>
                  <a:pt x="2170" y="338"/>
                </a:lnTo>
                <a:lnTo>
                  <a:pt x="2170" y="338"/>
                </a:lnTo>
                <a:lnTo>
                  <a:pt x="2352" y="101"/>
                </a:lnTo>
                <a:lnTo>
                  <a:pt x="2352" y="101"/>
                </a:lnTo>
                <a:lnTo>
                  <a:pt x="2352" y="101"/>
                </a:lnTo>
                <a:lnTo>
                  <a:pt x="2414" y="48"/>
                </a:lnTo>
                <a:lnTo>
                  <a:pt x="2420" y="48"/>
                </a:lnTo>
                <a:lnTo>
                  <a:pt x="2420" y="48"/>
                </a:lnTo>
                <a:lnTo>
                  <a:pt x="2474" y="21"/>
                </a:lnTo>
                <a:lnTo>
                  <a:pt x="2482" y="14"/>
                </a:lnTo>
                <a:lnTo>
                  <a:pt x="2482" y="14"/>
                </a:lnTo>
                <a:lnTo>
                  <a:pt x="2610" y="0"/>
                </a:lnTo>
                <a:lnTo>
                  <a:pt x="2610" y="41"/>
                </a:lnTo>
                <a:lnTo>
                  <a:pt x="2610" y="0"/>
                </a:lnTo>
                <a:lnTo>
                  <a:pt x="2617" y="41"/>
                </a:lnTo>
                <a:lnTo>
                  <a:pt x="2487" y="55"/>
                </a:lnTo>
                <a:lnTo>
                  <a:pt x="2487" y="55"/>
                </a:lnTo>
                <a:lnTo>
                  <a:pt x="2494" y="55"/>
                </a:lnTo>
                <a:lnTo>
                  <a:pt x="2441" y="82"/>
                </a:lnTo>
                <a:lnTo>
                  <a:pt x="2441" y="82"/>
                </a:lnTo>
                <a:lnTo>
                  <a:pt x="2441" y="75"/>
                </a:lnTo>
                <a:lnTo>
                  <a:pt x="2380" y="129"/>
                </a:lnTo>
                <a:lnTo>
                  <a:pt x="2380" y="129"/>
                </a:lnTo>
                <a:lnTo>
                  <a:pt x="2386" y="129"/>
                </a:lnTo>
                <a:lnTo>
                  <a:pt x="2204" y="366"/>
                </a:lnTo>
                <a:lnTo>
                  <a:pt x="2204" y="366"/>
                </a:lnTo>
                <a:lnTo>
                  <a:pt x="2204" y="366"/>
                </a:lnTo>
                <a:lnTo>
                  <a:pt x="1886" y="832"/>
                </a:lnTo>
                <a:lnTo>
                  <a:pt x="1886" y="832"/>
                </a:lnTo>
                <a:lnTo>
                  <a:pt x="1886" y="832"/>
                </a:lnTo>
                <a:lnTo>
                  <a:pt x="1575" y="1291"/>
                </a:lnTo>
                <a:lnTo>
                  <a:pt x="1575" y="1291"/>
                </a:lnTo>
                <a:lnTo>
                  <a:pt x="1575" y="1291"/>
                </a:lnTo>
                <a:lnTo>
                  <a:pt x="1393" y="1528"/>
                </a:lnTo>
                <a:lnTo>
                  <a:pt x="1393" y="1528"/>
                </a:lnTo>
                <a:lnTo>
                  <a:pt x="1386" y="1528"/>
                </a:lnTo>
                <a:lnTo>
                  <a:pt x="1325" y="1588"/>
                </a:lnTo>
                <a:lnTo>
                  <a:pt x="1325" y="1588"/>
                </a:lnTo>
                <a:lnTo>
                  <a:pt x="1325" y="1595"/>
                </a:lnTo>
                <a:lnTo>
                  <a:pt x="1270" y="1622"/>
                </a:lnTo>
                <a:lnTo>
                  <a:pt x="1270" y="1622"/>
                </a:lnTo>
                <a:lnTo>
                  <a:pt x="1265" y="1622"/>
                </a:lnTo>
                <a:lnTo>
                  <a:pt x="1135" y="1636"/>
                </a:lnTo>
                <a:lnTo>
                  <a:pt x="1135" y="1636"/>
                </a:lnTo>
                <a:lnTo>
                  <a:pt x="1130" y="1636"/>
                </a:lnTo>
                <a:lnTo>
                  <a:pt x="642" y="1636"/>
                </a:lnTo>
                <a:lnTo>
                  <a:pt x="642" y="1636"/>
                </a:lnTo>
                <a:lnTo>
                  <a:pt x="642" y="1636"/>
                </a:lnTo>
                <a:lnTo>
                  <a:pt x="0" y="1636"/>
                </a:lnTo>
                <a:lnTo>
                  <a:pt x="0" y="1595"/>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5" name="Freeform 7"/>
          <p:cNvSpPr>
            <a:spLocks/>
          </p:cNvSpPr>
          <p:nvPr/>
        </p:nvSpPr>
        <p:spPr bwMode="auto">
          <a:xfrm>
            <a:off x="5394325" y="4025900"/>
            <a:ext cx="58738" cy="33338"/>
          </a:xfrm>
          <a:custGeom>
            <a:avLst/>
            <a:gdLst/>
            <a:ahLst/>
            <a:cxnLst>
              <a:cxn ang="0">
                <a:pos x="75" y="41"/>
              </a:cxn>
              <a:cxn ang="0">
                <a:pos x="0" y="41"/>
              </a:cxn>
              <a:cxn ang="0">
                <a:pos x="0" y="0"/>
              </a:cxn>
              <a:cxn ang="0">
                <a:pos x="0" y="41"/>
              </a:cxn>
              <a:cxn ang="0">
                <a:pos x="0" y="0"/>
              </a:cxn>
              <a:cxn ang="0">
                <a:pos x="75" y="0"/>
              </a:cxn>
              <a:cxn ang="0">
                <a:pos x="75" y="41"/>
              </a:cxn>
            </a:cxnLst>
            <a:rect l="0" t="0" r="r" b="b"/>
            <a:pathLst>
              <a:path w="75" h="41">
                <a:moveTo>
                  <a:pt x="75" y="41"/>
                </a:moveTo>
                <a:lnTo>
                  <a:pt x="0" y="41"/>
                </a:lnTo>
                <a:lnTo>
                  <a:pt x="0" y="0"/>
                </a:lnTo>
                <a:lnTo>
                  <a:pt x="0" y="41"/>
                </a:lnTo>
                <a:lnTo>
                  <a:pt x="0" y="0"/>
                </a:lnTo>
                <a:lnTo>
                  <a:pt x="75" y="0"/>
                </a:lnTo>
                <a:lnTo>
                  <a:pt x="75" y="41"/>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6" name="Rectangle 8"/>
          <p:cNvSpPr>
            <a:spLocks noChangeArrowheads="1"/>
          </p:cNvSpPr>
          <p:nvPr/>
        </p:nvSpPr>
        <p:spPr bwMode="auto">
          <a:xfrm>
            <a:off x="6735763" y="4025900"/>
            <a:ext cx="15875" cy="33338"/>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7" name="Rectangle 9"/>
          <p:cNvSpPr>
            <a:spLocks noChangeArrowheads="1"/>
          </p:cNvSpPr>
          <p:nvPr/>
        </p:nvSpPr>
        <p:spPr bwMode="auto">
          <a:xfrm>
            <a:off x="5394325" y="4025900"/>
            <a:ext cx="1341438" cy="33338"/>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8" name="Rectangle 10"/>
          <p:cNvSpPr>
            <a:spLocks noChangeArrowheads="1"/>
          </p:cNvSpPr>
          <p:nvPr/>
        </p:nvSpPr>
        <p:spPr bwMode="auto">
          <a:xfrm>
            <a:off x="7615238" y="1549400"/>
            <a:ext cx="17463" cy="31750"/>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59" name="Freeform 11"/>
          <p:cNvSpPr>
            <a:spLocks/>
          </p:cNvSpPr>
          <p:nvPr/>
        </p:nvSpPr>
        <p:spPr bwMode="auto">
          <a:xfrm>
            <a:off x="5486400" y="1549400"/>
            <a:ext cx="2128838" cy="1296988"/>
          </a:xfrm>
          <a:custGeom>
            <a:avLst/>
            <a:gdLst/>
            <a:ahLst/>
            <a:cxnLst>
              <a:cxn ang="0">
                <a:pos x="2007" y="41"/>
              </a:cxn>
              <a:cxn ang="0">
                <a:pos x="2007" y="41"/>
              </a:cxn>
              <a:cxn ang="0">
                <a:pos x="1488" y="41"/>
              </a:cxn>
              <a:cxn ang="0">
                <a:pos x="1358" y="54"/>
              </a:cxn>
              <a:cxn ang="0">
                <a:pos x="1365" y="54"/>
              </a:cxn>
              <a:cxn ang="0">
                <a:pos x="1311" y="75"/>
              </a:cxn>
              <a:cxn ang="0">
                <a:pos x="1251" y="135"/>
              </a:cxn>
              <a:cxn ang="0">
                <a:pos x="1257" y="135"/>
              </a:cxn>
              <a:cxn ang="0">
                <a:pos x="1075" y="372"/>
              </a:cxn>
              <a:cxn ang="0">
                <a:pos x="757" y="831"/>
              </a:cxn>
              <a:cxn ang="0">
                <a:pos x="757" y="831"/>
              </a:cxn>
              <a:cxn ang="0">
                <a:pos x="445" y="1291"/>
              </a:cxn>
              <a:cxn ang="0">
                <a:pos x="264" y="1528"/>
              </a:cxn>
              <a:cxn ang="0">
                <a:pos x="257" y="1528"/>
              </a:cxn>
              <a:cxn ang="0">
                <a:pos x="196" y="1596"/>
              </a:cxn>
              <a:cxn ang="0">
                <a:pos x="141" y="1622"/>
              </a:cxn>
              <a:cxn ang="0">
                <a:pos x="136" y="1622"/>
              </a:cxn>
              <a:cxn ang="0">
                <a:pos x="0" y="1596"/>
              </a:cxn>
              <a:cxn ang="0">
                <a:pos x="0" y="1596"/>
              </a:cxn>
              <a:cxn ang="0">
                <a:pos x="129" y="1581"/>
              </a:cxn>
              <a:cxn ang="0">
                <a:pos x="175" y="1562"/>
              </a:cxn>
              <a:cxn ang="0">
                <a:pos x="169" y="1562"/>
              </a:cxn>
              <a:cxn ang="0">
                <a:pos x="230" y="1500"/>
              </a:cxn>
              <a:cxn ang="0">
                <a:pos x="412" y="1263"/>
              </a:cxn>
              <a:cxn ang="0">
                <a:pos x="412" y="1270"/>
              </a:cxn>
              <a:cxn ang="0">
                <a:pos x="723" y="811"/>
              </a:cxn>
              <a:cxn ang="0">
                <a:pos x="1041" y="351"/>
              </a:cxn>
              <a:cxn ang="0">
                <a:pos x="1041" y="345"/>
              </a:cxn>
              <a:cxn ang="0">
                <a:pos x="1223" y="108"/>
              </a:cxn>
              <a:cxn ang="0">
                <a:pos x="1285" y="47"/>
              </a:cxn>
              <a:cxn ang="0">
                <a:pos x="1290" y="47"/>
              </a:cxn>
              <a:cxn ang="0">
                <a:pos x="1345" y="20"/>
              </a:cxn>
              <a:cxn ang="0">
                <a:pos x="1480" y="0"/>
              </a:cxn>
              <a:cxn ang="0">
                <a:pos x="1480" y="0"/>
              </a:cxn>
              <a:cxn ang="0">
                <a:pos x="2007" y="0"/>
              </a:cxn>
              <a:cxn ang="0">
                <a:pos x="2683" y="0"/>
              </a:cxn>
            </a:cxnLst>
            <a:rect l="0" t="0" r="r" b="b"/>
            <a:pathLst>
              <a:path w="2683" h="1635">
                <a:moveTo>
                  <a:pt x="2683" y="41"/>
                </a:moveTo>
                <a:lnTo>
                  <a:pt x="2007" y="41"/>
                </a:lnTo>
                <a:lnTo>
                  <a:pt x="2007" y="41"/>
                </a:lnTo>
                <a:lnTo>
                  <a:pt x="2007" y="41"/>
                </a:lnTo>
                <a:lnTo>
                  <a:pt x="1480" y="41"/>
                </a:lnTo>
                <a:lnTo>
                  <a:pt x="1488" y="41"/>
                </a:lnTo>
                <a:lnTo>
                  <a:pt x="1488" y="41"/>
                </a:lnTo>
                <a:lnTo>
                  <a:pt x="1358" y="54"/>
                </a:lnTo>
                <a:lnTo>
                  <a:pt x="1365" y="54"/>
                </a:lnTo>
                <a:lnTo>
                  <a:pt x="1365" y="54"/>
                </a:lnTo>
                <a:lnTo>
                  <a:pt x="1311" y="80"/>
                </a:lnTo>
                <a:lnTo>
                  <a:pt x="1311" y="75"/>
                </a:lnTo>
                <a:lnTo>
                  <a:pt x="1311" y="75"/>
                </a:lnTo>
                <a:lnTo>
                  <a:pt x="1251" y="135"/>
                </a:lnTo>
                <a:lnTo>
                  <a:pt x="1257" y="135"/>
                </a:lnTo>
                <a:lnTo>
                  <a:pt x="1257" y="135"/>
                </a:lnTo>
                <a:lnTo>
                  <a:pt x="1075" y="372"/>
                </a:lnTo>
                <a:lnTo>
                  <a:pt x="1075" y="372"/>
                </a:lnTo>
                <a:lnTo>
                  <a:pt x="1075" y="372"/>
                </a:lnTo>
                <a:lnTo>
                  <a:pt x="757" y="831"/>
                </a:lnTo>
                <a:lnTo>
                  <a:pt x="757" y="831"/>
                </a:lnTo>
                <a:lnTo>
                  <a:pt x="757" y="831"/>
                </a:lnTo>
                <a:lnTo>
                  <a:pt x="445" y="1291"/>
                </a:lnTo>
                <a:lnTo>
                  <a:pt x="445" y="1291"/>
                </a:lnTo>
                <a:lnTo>
                  <a:pt x="445" y="1291"/>
                </a:lnTo>
                <a:lnTo>
                  <a:pt x="264" y="1528"/>
                </a:lnTo>
                <a:lnTo>
                  <a:pt x="257" y="1528"/>
                </a:lnTo>
                <a:lnTo>
                  <a:pt x="257" y="1528"/>
                </a:lnTo>
                <a:lnTo>
                  <a:pt x="196" y="1588"/>
                </a:lnTo>
                <a:lnTo>
                  <a:pt x="196" y="1596"/>
                </a:lnTo>
                <a:lnTo>
                  <a:pt x="196" y="1596"/>
                </a:lnTo>
                <a:lnTo>
                  <a:pt x="141" y="1622"/>
                </a:lnTo>
                <a:lnTo>
                  <a:pt x="136" y="1622"/>
                </a:lnTo>
                <a:lnTo>
                  <a:pt x="136" y="1622"/>
                </a:lnTo>
                <a:lnTo>
                  <a:pt x="6" y="1635"/>
                </a:lnTo>
                <a:lnTo>
                  <a:pt x="0" y="1596"/>
                </a:lnTo>
                <a:lnTo>
                  <a:pt x="0" y="1635"/>
                </a:lnTo>
                <a:lnTo>
                  <a:pt x="0" y="1596"/>
                </a:lnTo>
                <a:lnTo>
                  <a:pt x="129" y="1581"/>
                </a:lnTo>
                <a:lnTo>
                  <a:pt x="129" y="1581"/>
                </a:lnTo>
                <a:lnTo>
                  <a:pt x="122" y="1588"/>
                </a:lnTo>
                <a:lnTo>
                  <a:pt x="175" y="1562"/>
                </a:lnTo>
                <a:lnTo>
                  <a:pt x="175" y="1562"/>
                </a:lnTo>
                <a:lnTo>
                  <a:pt x="169" y="1562"/>
                </a:lnTo>
                <a:lnTo>
                  <a:pt x="230" y="1500"/>
                </a:lnTo>
                <a:lnTo>
                  <a:pt x="230" y="1500"/>
                </a:lnTo>
                <a:lnTo>
                  <a:pt x="230" y="1500"/>
                </a:lnTo>
                <a:lnTo>
                  <a:pt x="412" y="1263"/>
                </a:lnTo>
                <a:lnTo>
                  <a:pt x="412" y="1263"/>
                </a:lnTo>
                <a:lnTo>
                  <a:pt x="412" y="1270"/>
                </a:lnTo>
                <a:lnTo>
                  <a:pt x="723" y="811"/>
                </a:lnTo>
                <a:lnTo>
                  <a:pt x="723" y="811"/>
                </a:lnTo>
                <a:lnTo>
                  <a:pt x="723" y="811"/>
                </a:lnTo>
                <a:lnTo>
                  <a:pt x="1041" y="351"/>
                </a:lnTo>
                <a:lnTo>
                  <a:pt x="1041" y="351"/>
                </a:lnTo>
                <a:lnTo>
                  <a:pt x="1041" y="345"/>
                </a:lnTo>
                <a:lnTo>
                  <a:pt x="1223" y="108"/>
                </a:lnTo>
                <a:lnTo>
                  <a:pt x="1223" y="108"/>
                </a:lnTo>
                <a:lnTo>
                  <a:pt x="1223" y="108"/>
                </a:lnTo>
                <a:lnTo>
                  <a:pt x="1285" y="47"/>
                </a:lnTo>
                <a:lnTo>
                  <a:pt x="1285" y="47"/>
                </a:lnTo>
                <a:lnTo>
                  <a:pt x="1290" y="47"/>
                </a:lnTo>
                <a:lnTo>
                  <a:pt x="1345" y="20"/>
                </a:lnTo>
                <a:lnTo>
                  <a:pt x="1345" y="20"/>
                </a:lnTo>
                <a:lnTo>
                  <a:pt x="1352" y="13"/>
                </a:lnTo>
                <a:lnTo>
                  <a:pt x="1480" y="0"/>
                </a:lnTo>
                <a:lnTo>
                  <a:pt x="1480" y="0"/>
                </a:lnTo>
                <a:lnTo>
                  <a:pt x="1480" y="0"/>
                </a:lnTo>
                <a:lnTo>
                  <a:pt x="2007" y="0"/>
                </a:lnTo>
                <a:lnTo>
                  <a:pt x="2007" y="0"/>
                </a:lnTo>
                <a:lnTo>
                  <a:pt x="2007" y="0"/>
                </a:lnTo>
                <a:lnTo>
                  <a:pt x="2683" y="0"/>
                </a:lnTo>
                <a:lnTo>
                  <a:pt x="2683" y="41"/>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0" name="Freeform 12"/>
          <p:cNvSpPr>
            <a:spLocks/>
          </p:cNvSpPr>
          <p:nvPr/>
        </p:nvSpPr>
        <p:spPr bwMode="auto">
          <a:xfrm>
            <a:off x="5486400" y="2814638"/>
            <a:ext cx="57150" cy="31750"/>
          </a:xfrm>
          <a:custGeom>
            <a:avLst/>
            <a:gdLst/>
            <a:ahLst/>
            <a:cxnLst>
              <a:cxn ang="0">
                <a:pos x="0" y="0"/>
              </a:cxn>
              <a:cxn ang="0">
                <a:pos x="74" y="0"/>
              </a:cxn>
              <a:cxn ang="0">
                <a:pos x="74" y="39"/>
              </a:cxn>
              <a:cxn ang="0">
                <a:pos x="74" y="0"/>
              </a:cxn>
              <a:cxn ang="0">
                <a:pos x="74" y="39"/>
              </a:cxn>
              <a:cxn ang="0">
                <a:pos x="0" y="39"/>
              </a:cxn>
              <a:cxn ang="0">
                <a:pos x="0" y="0"/>
              </a:cxn>
            </a:cxnLst>
            <a:rect l="0" t="0" r="r" b="b"/>
            <a:pathLst>
              <a:path w="74" h="39">
                <a:moveTo>
                  <a:pt x="0" y="0"/>
                </a:moveTo>
                <a:lnTo>
                  <a:pt x="74" y="0"/>
                </a:lnTo>
                <a:lnTo>
                  <a:pt x="74" y="39"/>
                </a:lnTo>
                <a:lnTo>
                  <a:pt x="74" y="0"/>
                </a:lnTo>
                <a:lnTo>
                  <a:pt x="74" y="39"/>
                </a:lnTo>
                <a:lnTo>
                  <a:pt x="0" y="39"/>
                </a:lnTo>
                <a:lnTo>
                  <a:pt x="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1" name="Rectangle 13"/>
          <p:cNvSpPr>
            <a:spLocks noChangeArrowheads="1"/>
          </p:cNvSpPr>
          <p:nvPr/>
        </p:nvSpPr>
        <p:spPr bwMode="auto">
          <a:xfrm>
            <a:off x="4187825" y="2814638"/>
            <a:ext cx="14288" cy="31750"/>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2" name="Rectangle 14"/>
          <p:cNvSpPr>
            <a:spLocks noChangeArrowheads="1"/>
          </p:cNvSpPr>
          <p:nvPr/>
        </p:nvSpPr>
        <p:spPr bwMode="auto">
          <a:xfrm>
            <a:off x="4202113" y="2814638"/>
            <a:ext cx="1341438" cy="31750"/>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3" name="Rectangle 15"/>
          <p:cNvSpPr>
            <a:spLocks noChangeArrowheads="1"/>
          </p:cNvSpPr>
          <p:nvPr/>
        </p:nvSpPr>
        <p:spPr bwMode="auto">
          <a:xfrm>
            <a:off x="2159000" y="1549400"/>
            <a:ext cx="15875" cy="31750"/>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4" name="Freeform 16"/>
          <p:cNvSpPr>
            <a:spLocks/>
          </p:cNvSpPr>
          <p:nvPr/>
        </p:nvSpPr>
        <p:spPr bwMode="auto">
          <a:xfrm>
            <a:off x="2174875" y="1549400"/>
            <a:ext cx="2071688" cy="1296988"/>
          </a:xfrm>
          <a:custGeom>
            <a:avLst/>
            <a:gdLst/>
            <a:ahLst/>
            <a:cxnLst>
              <a:cxn ang="0">
                <a:pos x="643" y="0"/>
              </a:cxn>
              <a:cxn ang="0">
                <a:pos x="643" y="0"/>
              </a:cxn>
              <a:cxn ang="0">
                <a:pos x="1135" y="0"/>
              </a:cxn>
              <a:cxn ang="0">
                <a:pos x="1265" y="13"/>
              </a:cxn>
              <a:cxn ang="0">
                <a:pos x="1271" y="20"/>
              </a:cxn>
              <a:cxn ang="0">
                <a:pos x="1326" y="47"/>
              </a:cxn>
              <a:cxn ang="0">
                <a:pos x="1386" y="108"/>
              </a:cxn>
              <a:cxn ang="0">
                <a:pos x="1393" y="108"/>
              </a:cxn>
              <a:cxn ang="0">
                <a:pos x="1575" y="351"/>
              </a:cxn>
              <a:cxn ang="0">
                <a:pos x="1886" y="811"/>
              </a:cxn>
              <a:cxn ang="0">
                <a:pos x="1886" y="811"/>
              </a:cxn>
              <a:cxn ang="0">
                <a:pos x="2204" y="1263"/>
              </a:cxn>
              <a:cxn ang="0">
                <a:pos x="2386" y="1500"/>
              </a:cxn>
              <a:cxn ang="0">
                <a:pos x="2380" y="1500"/>
              </a:cxn>
              <a:cxn ang="0">
                <a:pos x="2441" y="1562"/>
              </a:cxn>
              <a:cxn ang="0">
                <a:pos x="2494" y="1588"/>
              </a:cxn>
              <a:cxn ang="0">
                <a:pos x="2487" y="1581"/>
              </a:cxn>
              <a:cxn ang="0">
                <a:pos x="2603" y="1635"/>
              </a:cxn>
              <a:cxn ang="0">
                <a:pos x="2603" y="1635"/>
              </a:cxn>
              <a:cxn ang="0">
                <a:pos x="2482" y="1622"/>
              </a:cxn>
              <a:cxn ang="0">
                <a:pos x="2420" y="1596"/>
              </a:cxn>
              <a:cxn ang="0">
                <a:pos x="2414" y="1588"/>
              </a:cxn>
              <a:cxn ang="0">
                <a:pos x="2352" y="1528"/>
              </a:cxn>
              <a:cxn ang="0">
                <a:pos x="2170" y="1291"/>
              </a:cxn>
              <a:cxn ang="0">
                <a:pos x="2170" y="1291"/>
              </a:cxn>
              <a:cxn ang="0">
                <a:pos x="1852" y="831"/>
              </a:cxn>
              <a:cxn ang="0">
                <a:pos x="1541" y="372"/>
              </a:cxn>
              <a:cxn ang="0">
                <a:pos x="1541" y="372"/>
              </a:cxn>
              <a:cxn ang="0">
                <a:pos x="1359" y="135"/>
              </a:cxn>
              <a:cxn ang="0">
                <a:pos x="1299" y="75"/>
              </a:cxn>
              <a:cxn ang="0">
                <a:pos x="1304" y="80"/>
              </a:cxn>
              <a:cxn ang="0">
                <a:pos x="1251" y="54"/>
              </a:cxn>
              <a:cxn ang="0">
                <a:pos x="1130" y="41"/>
              </a:cxn>
              <a:cxn ang="0">
                <a:pos x="1130" y="41"/>
              </a:cxn>
              <a:cxn ang="0">
                <a:pos x="643" y="41"/>
              </a:cxn>
              <a:cxn ang="0">
                <a:pos x="0" y="41"/>
              </a:cxn>
            </a:cxnLst>
            <a:rect l="0" t="0" r="r" b="b"/>
            <a:pathLst>
              <a:path w="2610" h="1635">
                <a:moveTo>
                  <a:pt x="0" y="0"/>
                </a:moveTo>
                <a:lnTo>
                  <a:pt x="643" y="0"/>
                </a:lnTo>
                <a:lnTo>
                  <a:pt x="643" y="0"/>
                </a:lnTo>
                <a:lnTo>
                  <a:pt x="643" y="0"/>
                </a:lnTo>
                <a:lnTo>
                  <a:pt x="1130" y="0"/>
                </a:lnTo>
                <a:lnTo>
                  <a:pt x="1135" y="0"/>
                </a:lnTo>
                <a:lnTo>
                  <a:pt x="1135" y="0"/>
                </a:lnTo>
                <a:lnTo>
                  <a:pt x="1265" y="13"/>
                </a:lnTo>
                <a:lnTo>
                  <a:pt x="1271" y="20"/>
                </a:lnTo>
                <a:lnTo>
                  <a:pt x="1271" y="20"/>
                </a:lnTo>
                <a:lnTo>
                  <a:pt x="1326" y="47"/>
                </a:lnTo>
                <a:lnTo>
                  <a:pt x="1326" y="47"/>
                </a:lnTo>
                <a:lnTo>
                  <a:pt x="1326" y="47"/>
                </a:lnTo>
                <a:lnTo>
                  <a:pt x="1386" y="108"/>
                </a:lnTo>
                <a:lnTo>
                  <a:pt x="1393" y="108"/>
                </a:lnTo>
                <a:lnTo>
                  <a:pt x="1393" y="108"/>
                </a:lnTo>
                <a:lnTo>
                  <a:pt x="1575" y="345"/>
                </a:lnTo>
                <a:lnTo>
                  <a:pt x="1575" y="351"/>
                </a:lnTo>
                <a:lnTo>
                  <a:pt x="1575" y="351"/>
                </a:lnTo>
                <a:lnTo>
                  <a:pt x="1886" y="811"/>
                </a:lnTo>
                <a:lnTo>
                  <a:pt x="1886" y="811"/>
                </a:lnTo>
                <a:lnTo>
                  <a:pt x="1886" y="811"/>
                </a:lnTo>
                <a:lnTo>
                  <a:pt x="2204" y="1270"/>
                </a:lnTo>
                <a:lnTo>
                  <a:pt x="2204" y="1263"/>
                </a:lnTo>
                <a:lnTo>
                  <a:pt x="2204" y="1263"/>
                </a:lnTo>
                <a:lnTo>
                  <a:pt x="2386" y="1500"/>
                </a:lnTo>
                <a:lnTo>
                  <a:pt x="2380" y="1500"/>
                </a:lnTo>
                <a:lnTo>
                  <a:pt x="2380" y="1500"/>
                </a:lnTo>
                <a:lnTo>
                  <a:pt x="2441" y="1562"/>
                </a:lnTo>
                <a:lnTo>
                  <a:pt x="2441" y="1562"/>
                </a:lnTo>
                <a:lnTo>
                  <a:pt x="2441" y="1562"/>
                </a:lnTo>
                <a:lnTo>
                  <a:pt x="2494" y="1588"/>
                </a:lnTo>
                <a:lnTo>
                  <a:pt x="2487" y="1581"/>
                </a:lnTo>
                <a:lnTo>
                  <a:pt x="2487" y="1581"/>
                </a:lnTo>
                <a:lnTo>
                  <a:pt x="2610" y="1596"/>
                </a:lnTo>
                <a:lnTo>
                  <a:pt x="2603" y="1635"/>
                </a:lnTo>
                <a:lnTo>
                  <a:pt x="2603" y="1596"/>
                </a:lnTo>
                <a:lnTo>
                  <a:pt x="2603" y="1635"/>
                </a:lnTo>
                <a:lnTo>
                  <a:pt x="2482" y="1622"/>
                </a:lnTo>
                <a:lnTo>
                  <a:pt x="2482" y="1622"/>
                </a:lnTo>
                <a:lnTo>
                  <a:pt x="2475" y="1622"/>
                </a:lnTo>
                <a:lnTo>
                  <a:pt x="2420" y="1596"/>
                </a:lnTo>
                <a:lnTo>
                  <a:pt x="2420" y="1596"/>
                </a:lnTo>
                <a:lnTo>
                  <a:pt x="2414" y="1588"/>
                </a:lnTo>
                <a:lnTo>
                  <a:pt x="2352" y="1528"/>
                </a:lnTo>
                <a:lnTo>
                  <a:pt x="2352" y="1528"/>
                </a:lnTo>
                <a:lnTo>
                  <a:pt x="2352" y="1528"/>
                </a:lnTo>
                <a:lnTo>
                  <a:pt x="2170" y="1291"/>
                </a:lnTo>
                <a:lnTo>
                  <a:pt x="2170" y="1291"/>
                </a:lnTo>
                <a:lnTo>
                  <a:pt x="2170" y="1291"/>
                </a:lnTo>
                <a:lnTo>
                  <a:pt x="1852" y="831"/>
                </a:lnTo>
                <a:lnTo>
                  <a:pt x="1852" y="831"/>
                </a:lnTo>
                <a:lnTo>
                  <a:pt x="1852" y="831"/>
                </a:lnTo>
                <a:lnTo>
                  <a:pt x="1541" y="372"/>
                </a:lnTo>
                <a:lnTo>
                  <a:pt x="1541" y="372"/>
                </a:lnTo>
                <a:lnTo>
                  <a:pt x="1541" y="372"/>
                </a:lnTo>
                <a:lnTo>
                  <a:pt x="1359" y="135"/>
                </a:lnTo>
                <a:lnTo>
                  <a:pt x="1359" y="135"/>
                </a:lnTo>
                <a:lnTo>
                  <a:pt x="1359" y="135"/>
                </a:lnTo>
                <a:lnTo>
                  <a:pt x="1299" y="75"/>
                </a:lnTo>
                <a:lnTo>
                  <a:pt x="1299" y="75"/>
                </a:lnTo>
                <a:lnTo>
                  <a:pt x="1304" y="80"/>
                </a:lnTo>
                <a:lnTo>
                  <a:pt x="1251" y="54"/>
                </a:lnTo>
                <a:lnTo>
                  <a:pt x="1251" y="54"/>
                </a:lnTo>
                <a:lnTo>
                  <a:pt x="1258" y="54"/>
                </a:lnTo>
                <a:lnTo>
                  <a:pt x="1130" y="41"/>
                </a:lnTo>
                <a:lnTo>
                  <a:pt x="1130" y="41"/>
                </a:lnTo>
                <a:lnTo>
                  <a:pt x="1130" y="41"/>
                </a:lnTo>
                <a:lnTo>
                  <a:pt x="643" y="41"/>
                </a:lnTo>
                <a:lnTo>
                  <a:pt x="643" y="41"/>
                </a:lnTo>
                <a:lnTo>
                  <a:pt x="643" y="41"/>
                </a:lnTo>
                <a:lnTo>
                  <a:pt x="0" y="41"/>
                </a:lnTo>
                <a:lnTo>
                  <a:pt x="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5" name="Freeform 17"/>
          <p:cNvSpPr>
            <a:spLocks/>
          </p:cNvSpPr>
          <p:nvPr/>
        </p:nvSpPr>
        <p:spPr bwMode="auto">
          <a:xfrm>
            <a:off x="4187825" y="2814638"/>
            <a:ext cx="52388" cy="31750"/>
          </a:xfrm>
          <a:custGeom>
            <a:avLst/>
            <a:gdLst/>
            <a:ahLst/>
            <a:cxnLst>
              <a:cxn ang="0">
                <a:pos x="68" y="39"/>
              </a:cxn>
              <a:cxn ang="0">
                <a:pos x="0" y="39"/>
              </a:cxn>
              <a:cxn ang="0">
                <a:pos x="0" y="0"/>
              </a:cxn>
              <a:cxn ang="0">
                <a:pos x="0" y="39"/>
              </a:cxn>
              <a:cxn ang="0">
                <a:pos x="0" y="0"/>
              </a:cxn>
              <a:cxn ang="0">
                <a:pos x="68" y="0"/>
              </a:cxn>
              <a:cxn ang="0">
                <a:pos x="68" y="39"/>
              </a:cxn>
            </a:cxnLst>
            <a:rect l="0" t="0" r="r" b="b"/>
            <a:pathLst>
              <a:path w="68" h="39">
                <a:moveTo>
                  <a:pt x="68" y="39"/>
                </a:moveTo>
                <a:lnTo>
                  <a:pt x="0" y="39"/>
                </a:lnTo>
                <a:lnTo>
                  <a:pt x="0" y="0"/>
                </a:lnTo>
                <a:lnTo>
                  <a:pt x="0" y="39"/>
                </a:lnTo>
                <a:lnTo>
                  <a:pt x="0" y="0"/>
                </a:lnTo>
                <a:lnTo>
                  <a:pt x="68" y="0"/>
                </a:lnTo>
                <a:lnTo>
                  <a:pt x="68" y="39"/>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6" name="Rectangle 18"/>
          <p:cNvSpPr>
            <a:spLocks noChangeArrowheads="1"/>
          </p:cNvSpPr>
          <p:nvPr/>
        </p:nvSpPr>
        <p:spPr bwMode="auto">
          <a:xfrm>
            <a:off x="5527675" y="2814638"/>
            <a:ext cx="15875" cy="31750"/>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7" name="Rectangle 19"/>
          <p:cNvSpPr>
            <a:spLocks noChangeArrowheads="1"/>
          </p:cNvSpPr>
          <p:nvPr/>
        </p:nvSpPr>
        <p:spPr bwMode="auto">
          <a:xfrm>
            <a:off x="4187825" y="2814638"/>
            <a:ext cx="1339850" cy="31750"/>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8" name="Rectangle 20"/>
          <p:cNvSpPr>
            <a:spLocks noChangeArrowheads="1"/>
          </p:cNvSpPr>
          <p:nvPr/>
        </p:nvSpPr>
        <p:spPr bwMode="auto">
          <a:xfrm>
            <a:off x="8821738" y="5292725"/>
            <a:ext cx="17463" cy="33338"/>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69" name="Freeform 21"/>
          <p:cNvSpPr>
            <a:spLocks/>
          </p:cNvSpPr>
          <p:nvPr/>
        </p:nvSpPr>
        <p:spPr bwMode="auto">
          <a:xfrm>
            <a:off x="6692900" y="4025900"/>
            <a:ext cx="2128838" cy="1300163"/>
          </a:xfrm>
          <a:custGeom>
            <a:avLst/>
            <a:gdLst/>
            <a:ahLst/>
            <a:cxnLst>
              <a:cxn ang="0">
                <a:pos x="2007" y="1636"/>
              </a:cxn>
              <a:cxn ang="0">
                <a:pos x="2007" y="1636"/>
              </a:cxn>
              <a:cxn ang="0">
                <a:pos x="1480" y="1636"/>
              </a:cxn>
              <a:cxn ang="0">
                <a:pos x="1352" y="1622"/>
              </a:cxn>
              <a:cxn ang="0">
                <a:pos x="1345" y="1622"/>
              </a:cxn>
              <a:cxn ang="0">
                <a:pos x="1285" y="1588"/>
              </a:cxn>
              <a:cxn ang="0">
                <a:pos x="1223" y="1528"/>
              </a:cxn>
              <a:cxn ang="0">
                <a:pos x="1223" y="1528"/>
              </a:cxn>
              <a:cxn ang="0">
                <a:pos x="1041" y="1291"/>
              </a:cxn>
              <a:cxn ang="0">
                <a:pos x="730" y="832"/>
              </a:cxn>
              <a:cxn ang="0">
                <a:pos x="730" y="832"/>
              </a:cxn>
              <a:cxn ang="0">
                <a:pos x="411" y="366"/>
              </a:cxn>
              <a:cxn ang="0">
                <a:pos x="230" y="129"/>
              </a:cxn>
              <a:cxn ang="0">
                <a:pos x="230" y="129"/>
              </a:cxn>
              <a:cxn ang="0">
                <a:pos x="175" y="82"/>
              </a:cxn>
              <a:cxn ang="0">
                <a:pos x="121" y="55"/>
              </a:cxn>
              <a:cxn ang="0">
                <a:pos x="128" y="55"/>
              </a:cxn>
              <a:cxn ang="0">
                <a:pos x="0" y="0"/>
              </a:cxn>
              <a:cxn ang="0">
                <a:pos x="6" y="0"/>
              </a:cxn>
              <a:cxn ang="0">
                <a:pos x="135" y="14"/>
              </a:cxn>
              <a:cxn ang="0">
                <a:pos x="196" y="48"/>
              </a:cxn>
              <a:cxn ang="0">
                <a:pos x="196" y="48"/>
              </a:cxn>
              <a:cxn ang="0">
                <a:pos x="257" y="101"/>
              </a:cxn>
              <a:cxn ang="0">
                <a:pos x="445" y="338"/>
              </a:cxn>
              <a:cxn ang="0">
                <a:pos x="445" y="345"/>
              </a:cxn>
              <a:cxn ang="0">
                <a:pos x="764" y="811"/>
              </a:cxn>
              <a:cxn ang="0">
                <a:pos x="1075" y="1272"/>
              </a:cxn>
              <a:cxn ang="0">
                <a:pos x="1075" y="1264"/>
              </a:cxn>
              <a:cxn ang="0">
                <a:pos x="1256" y="1501"/>
              </a:cxn>
              <a:cxn ang="0">
                <a:pos x="1311" y="1562"/>
              </a:cxn>
              <a:cxn ang="0">
                <a:pos x="1311" y="1562"/>
              </a:cxn>
              <a:cxn ang="0">
                <a:pos x="1365" y="1588"/>
              </a:cxn>
              <a:cxn ang="0">
                <a:pos x="1487" y="1595"/>
              </a:cxn>
              <a:cxn ang="0">
                <a:pos x="1480" y="1595"/>
              </a:cxn>
              <a:cxn ang="0">
                <a:pos x="2007" y="1595"/>
              </a:cxn>
              <a:cxn ang="0">
                <a:pos x="2683" y="1595"/>
              </a:cxn>
            </a:cxnLst>
            <a:rect l="0" t="0" r="r" b="b"/>
            <a:pathLst>
              <a:path w="2683" h="1636">
                <a:moveTo>
                  <a:pt x="2683" y="1636"/>
                </a:moveTo>
                <a:lnTo>
                  <a:pt x="2007" y="1636"/>
                </a:lnTo>
                <a:lnTo>
                  <a:pt x="2007" y="1636"/>
                </a:lnTo>
                <a:lnTo>
                  <a:pt x="2007" y="1636"/>
                </a:lnTo>
                <a:lnTo>
                  <a:pt x="1480" y="1636"/>
                </a:lnTo>
                <a:lnTo>
                  <a:pt x="1480" y="1636"/>
                </a:lnTo>
                <a:lnTo>
                  <a:pt x="1480" y="1636"/>
                </a:lnTo>
                <a:lnTo>
                  <a:pt x="1352" y="1622"/>
                </a:lnTo>
                <a:lnTo>
                  <a:pt x="1345" y="1622"/>
                </a:lnTo>
                <a:lnTo>
                  <a:pt x="1345" y="1622"/>
                </a:lnTo>
                <a:lnTo>
                  <a:pt x="1290" y="1595"/>
                </a:lnTo>
                <a:lnTo>
                  <a:pt x="1285" y="1588"/>
                </a:lnTo>
                <a:lnTo>
                  <a:pt x="1285" y="1588"/>
                </a:lnTo>
                <a:lnTo>
                  <a:pt x="1223" y="1528"/>
                </a:lnTo>
                <a:lnTo>
                  <a:pt x="1223" y="1528"/>
                </a:lnTo>
                <a:lnTo>
                  <a:pt x="1223" y="1528"/>
                </a:lnTo>
                <a:lnTo>
                  <a:pt x="1041" y="1291"/>
                </a:lnTo>
                <a:lnTo>
                  <a:pt x="1041" y="1291"/>
                </a:lnTo>
                <a:lnTo>
                  <a:pt x="1041" y="1291"/>
                </a:lnTo>
                <a:lnTo>
                  <a:pt x="730" y="832"/>
                </a:lnTo>
                <a:lnTo>
                  <a:pt x="730" y="832"/>
                </a:lnTo>
                <a:lnTo>
                  <a:pt x="730" y="832"/>
                </a:lnTo>
                <a:lnTo>
                  <a:pt x="411" y="366"/>
                </a:lnTo>
                <a:lnTo>
                  <a:pt x="411" y="366"/>
                </a:lnTo>
                <a:lnTo>
                  <a:pt x="411" y="366"/>
                </a:lnTo>
                <a:lnTo>
                  <a:pt x="230" y="129"/>
                </a:lnTo>
                <a:lnTo>
                  <a:pt x="230" y="129"/>
                </a:lnTo>
                <a:lnTo>
                  <a:pt x="230" y="129"/>
                </a:lnTo>
                <a:lnTo>
                  <a:pt x="169" y="75"/>
                </a:lnTo>
                <a:lnTo>
                  <a:pt x="175" y="82"/>
                </a:lnTo>
                <a:lnTo>
                  <a:pt x="175" y="82"/>
                </a:lnTo>
                <a:lnTo>
                  <a:pt x="121" y="55"/>
                </a:lnTo>
                <a:lnTo>
                  <a:pt x="128" y="55"/>
                </a:lnTo>
                <a:lnTo>
                  <a:pt x="128" y="55"/>
                </a:lnTo>
                <a:lnTo>
                  <a:pt x="0" y="41"/>
                </a:lnTo>
                <a:lnTo>
                  <a:pt x="0" y="0"/>
                </a:lnTo>
                <a:lnTo>
                  <a:pt x="0" y="41"/>
                </a:lnTo>
                <a:lnTo>
                  <a:pt x="6" y="0"/>
                </a:lnTo>
                <a:lnTo>
                  <a:pt x="135" y="14"/>
                </a:lnTo>
                <a:lnTo>
                  <a:pt x="135" y="14"/>
                </a:lnTo>
                <a:lnTo>
                  <a:pt x="141" y="21"/>
                </a:lnTo>
                <a:lnTo>
                  <a:pt x="196" y="48"/>
                </a:lnTo>
                <a:lnTo>
                  <a:pt x="196" y="48"/>
                </a:lnTo>
                <a:lnTo>
                  <a:pt x="196" y="48"/>
                </a:lnTo>
                <a:lnTo>
                  <a:pt x="257" y="101"/>
                </a:lnTo>
                <a:lnTo>
                  <a:pt x="257" y="101"/>
                </a:lnTo>
                <a:lnTo>
                  <a:pt x="264" y="101"/>
                </a:lnTo>
                <a:lnTo>
                  <a:pt x="445" y="338"/>
                </a:lnTo>
                <a:lnTo>
                  <a:pt x="445" y="338"/>
                </a:lnTo>
                <a:lnTo>
                  <a:pt x="445" y="345"/>
                </a:lnTo>
                <a:lnTo>
                  <a:pt x="764" y="811"/>
                </a:lnTo>
                <a:lnTo>
                  <a:pt x="764" y="811"/>
                </a:lnTo>
                <a:lnTo>
                  <a:pt x="764" y="811"/>
                </a:lnTo>
                <a:lnTo>
                  <a:pt x="1075" y="1272"/>
                </a:lnTo>
                <a:lnTo>
                  <a:pt x="1075" y="1272"/>
                </a:lnTo>
                <a:lnTo>
                  <a:pt x="1075" y="1264"/>
                </a:lnTo>
                <a:lnTo>
                  <a:pt x="1256" y="1501"/>
                </a:lnTo>
                <a:lnTo>
                  <a:pt x="1256" y="1501"/>
                </a:lnTo>
                <a:lnTo>
                  <a:pt x="1251" y="1501"/>
                </a:lnTo>
                <a:lnTo>
                  <a:pt x="1311" y="1562"/>
                </a:lnTo>
                <a:lnTo>
                  <a:pt x="1311" y="1562"/>
                </a:lnTo>
                <a:lnTo>
                  <a:pt x="1311" y="1562"/>
                </a:lnTo>
                <a:lnTo>
                  <a:pt x="1365" y="1588"/>
                </a:lnTo>
                <a:lnTo>
                  <a:pt x="1365" y="1588"/>
                </a:lnTo>
                <a:lnTo>
                  <a:pt x="1358" y="1583"/>
                </a:lnTo>
                <a:lnTo>
                  <a:pt x="1487" y="1595"/>
                </a:lnTo>
                <a:lnTo>
                  <a:pt x="1487" y="1595"/>
                </a:lnTo>
                <a:lnTo>
                  <a:pt x="1480" y="1595"/>
                </a:lnTo>
                <a:lnTo>
                  <a:pt x="2007" y="1595"/>
                </a:lnTo>
                <a:lnTo>
                  <a:pt x="2007" y="1595"/>
                </a:lnTo>
                <a:lnTo>
                  <a:pt x="2007" y="1595"/>
                </a:lnTo>
                <a:lnTo>
                  <a:pt x="2683" y="1595"/>
                </a:lnTo>
                <a:lnTo>
                  <a:pt x="2683" y="1636"/>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0" name="Freeform 22"/>
          <p:cNvSpPr>
            <a:spLocks/>
          </p:cNvSpPr>
          <p:nvPr/>
        </p:nvSpPr>
        <p:spPr bwMode="auto">
          <a:xfrm>
            <a:off x="6692900" y="4025900"/>
            <a:ext cx="58738" cy="33338"/>
          </a:xfrm>
          <a:custGeom>
            <a:avLst/>
            <a:gdLst/>
            <a:ahLst/>
            <a:cxnLst>
              <a:cxn ang="0">
                <a:pos x="0" y="0"/>
              </a:cxn>
              <a:cxn ang="0">
                <a:pos x="74" y="0"/>
              </a:cxn>
              <a:cxn ang="0">
                <a:pos x="74" y="41"/>
              </a:cxn>
              <a:cxn ang="0">
                <a:pos x="74" y="0"/>
              </a:cxn>
              <a:cxn ang="0">
                <a:pos x="74" y="41"/>
              </a:cxn>
              <a:cxn ang="0">
                <a:pos x="0" y="41"/>
              </a:cxn>
              <a:cxn ang="0">
                <a:pos x="0" y="0"/>
              </a:cxn>
            </a:cxnLst>
            <a:rect l="0" t="0" r="r" b="b"/>
            <a:pathLst>
              <a:path w="74" h="41">
                <a:moveTo>
                  <a:pt x="0" y="0"/>
                </a:moveTo>
                <a:lnTo>
                  <a:pt x="74" y="0"/>
                </a:lnTo>
                <a:lnTo>
                  <a:pt x="74" y="41"/>
                </a:lnTo>
                <a:lnTo>
                  <a:pt x="74" y="0"/>
                </a:lnTo>
                <a:lnTo>
                  <a:pt x="74" y="41"/>
                </a:lnTo>
                <a:lnTo>
                  <a:pt x="0" y="41"/>
                </a:lnTo>
                <a:lnTo>
                  <a:pt x="0" y="0"/>
                </a:lnTo>
                <a:close/>
              </a:path>
            </a:pathLst>
          </a:custGeom>
          <a:solidFill>
            <a:srgbClr val="00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1" name="Rectangle 23"/>
          <p:cNvSpPr>
            <a:spLocks noChangeArrowheads="1"/>
          </p:cNvSpPr>
          <p:nvPr/>
        </p:nvSpPr>
        <p:spPr bwMode="auto">
          <a:xfrm>
            <a:off x="5394325" y="4025900"/>
            <a:ext cx="15875" cy="33338"/>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2" name="Rectangle 24"/>
          <p:cNvSpPr>
            <a:spLocks noChangeArrowheads="1"/>
          </p:cNvSpPr>
          <p:nvPr/>
        </p:nvSpPr>
        <p:spPr bwMode="auto">
          <a:xfrm>
            <a:off x="5410200" y="4025900"/>
            <a:ext cx="1341438" cy="33338"/>
          </a:xfrm>
          <a:prstGeom prst="rect">
            <a:avLst/>
          </a:prstGeom>
          <a:solidFill>
            <a:srgbClr val="00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3" name="Rectangle 25"/>
          <p:cNvSpPr>
            <a:spLocks noChangeArrowheads="1"/>
          </p:cNvSpPr>
          <p:nvPr/>
        </p:nvSpPr>
        <p:spPr bwMode="auto">
          <a:xfrm>
            <a:off x="5105400" y="4032250"/>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4" name="Rectangle 26"/>
          <p:cNvSpPr>
            <a:spLocks noChangeArrowheads="1"/>
          </p:cNvSpPr>
          <p:nvPr/>
        </p:nvSpPr>
        <p:spPr bwMode="auto">
          <a:xfrm>
            <a:off x="1493838" y="4032250"/>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5" name="Rectangle 27"/>
          <p:cNvSpPr>
            <a:spLocks noChangeArrowheads="1"/>
          </p:cNvSpPr>
          <p:nvPr/>
        </p:nvSpPr>
        <p:spPr bwMode="auto">
          <a:xfrm>
            <a:off x="1498600" y="4032250"/>
            <a:ext cx="360680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6" name="Rectangle 28"/>
          <p:cNvSpPr>
            <a:spLocks noChangeArrowheads="1"/>
          </p:cNvSpPr>
          <p:nvPr/>
        </p:nvSpPr>
        <p:spPr bwMode="auto">
          <a:xfrm>
            <a:off x="3930650" y="2825750"/>
            <a:ext cx="3175"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7" name="Rectangle 29"/>
          <p:cNvSpPr>
            <a:spLocks noChangeArrowheads="1"/>
          </p:cNvSpPr>
          <p:nvPr/>
        </p:nvSpPr>
        <p:spPr bwMode="auto">
          <a:xfrm>
            <a:off x="1493838" y="2825750"/>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8" name="Rectangle 30"/>
          <p:cNvSpPr>
            <a:spLocks noChangeArrowheads="1"/>
          </p:cNvSpPr>
          <p:nvPr/>
        </p:nvSpPr>
        <p:spPr bwMode="auto">
          <a:xfrm>
            <a:off x="1498600" y="2825750"/>
            <a:ext cx="243205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79" name="Rectangle 31"/>
          <p:cNvSpPr>
            <a:spLocks noChangeArrowheads="1"/>
          </p:cNvSpPr>
          <p:nvPr/>
        </p:nvSpPr>
        <p:spPr bwMode="auto">
          <a:xfrm>
            <a:off x="1949450" y="1549400"/>
            <a:ext cx="6350" cy="14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80" name="Rectangle 32"/>
          <p:cNvSpPr>
            <a:spLocks noChangeArrowheads="1"/>
          </p:cNvSpPr>
          <p:nvPr/>
        </p:nvSpPr>
        <p:spPr bwMode="auto">
          <a:xfrm>
            <a:off x="1493838" y="1549400"/>
            <a:ext cx="4763" cy="14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81" name="Rectangle 33"/>
          <p:cNvSpPr>
            <a:spLocks noChangeArrowheads="1"/>
          </p:cNvSpPr>
          <p:nvPr/>
        </p:nvSpPr>
        <p:spPr bwMode="auto">
          <a:xfrm>
            <a:off x="1744886" y="1549400"/>
            <a:ext cx="450850" cy="142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82" name="Rectangle 34"/>
          <p:cNvSpPr>
            <a:spLocks noChangeArrowheads="1"/>
          </p:cNvSpPr>
          <p:nvPr/>
        </p:nvSpPr>
        <p:spPr bwMode="auto">
          <a:xfrm>
            <a:off x="3189288" y="5303838"/>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83" name="Rectangle 35"/>
          <p:cNvSpPr>
            <a:spLocks noChangeArrowheads="1"/>
          </p:cNvSpPr>
          <p:nvPr/>
        </p:nvSpPr>
        <p:spPr bwMode="auto">
          <a:xfrm>
            <a:off x="1493838" y="5303838"/>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84" name="Rectangle 36"/>
          <p:cNvSpPr>
            <a:spLocks noChangeArrowheads="1"/>
          </p:cNvSpPr>
          <p:nvPr/>
        </p:nvSpPr>
        <p:spPr bwMode="auto">
          <a:xfrm>
            <a:off x="1657176" y="5303838"/>
            <a:ext cx="1690688"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85" name="Rectangle 37"/>
          <p:cNvSpPr>
            <a:spLocks noChangeArrowheads="1"/>
          </p:cNvSpPr>
          <p:nvPr/>
        </p:nvSpPr>
        <p:spPr bwMode="auto">
          <a:xfrm>
            <a:off x="4044165" y="3140273"/>
            <a:ext cx="513548"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dirty="0" err="1">
                <a:solidFill>
                  <a:srgbClr val="000000"/>
                </a:solidFill>
                <a:latin typeface="Times-Roman" charset="0"/>
                <a:cs typeface="宋体" pitchFamily="2" charset="-122"/>
              </a:rPr>
              <a:t>t</a:t>
            </a:r>
            <a:r>
              <a:rPr lang="en-US" altLang="zh-CN" sz="2400" baseline="-25000" dirty="0" err="1">
                <a:solidFill>
                  <a:srgbClr val="000000"/>
                </a:solidFill>
                <a:latin typeface="Times-Roman" charset="0"/>
                <a:cs typeface="宋体" pitchFamily="2" charset="-122"/>
              </a:rPr>
              <a:t>pLH</a:t>
            </a:r>
            <a:r>
              <a:rPr kumimoji="0" lang="zh-CN" altLang="zh-CN" sz="2400" b="0" i="0" u="none" strike="noStrike" cap="none" normalizeH="0" baseline="0" dirty="0">
                <a:ln>
                  <a:noFill/>
                </a:ln>
                <a:solidFill>
                  <a:srgbClr val="000000"/>
                </a:solidFill>
                <a:effectLst/>
                <a:latin typeface="Times-Roman" charset="0"/>
                <a:ea typeface="宋体" pitchFamily="2" charset="-122"/>
                <a:cs typeface="宋体" pitchFamily="2" charset="-122"/>
              </a:rPr>
              <a:t> </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2486" name="Rectangle 38"/>
          <p:cNvSpPr>
            <a:spLocks noChangeArrowheads="1"/>
          </p:cNvSpPr>
          <p:nvPr/>
        </p:nvSpPr>
        <p:spPr bwMode="auto">
          <a:xfrm>
            <a:off x="1033463" y="1420813"/>
            <a:ext cx="257175"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V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487" name="Rectangle 39"/>
          <p:cNvSpPr>
            <a:spLocks noChangeArrowheads="1"/>
          </p:cNvSpPr>
          <p:nvPr/>
        </p:nvSpPr>
        <p:spPr bwMode="auto">
          <a:xfrm>
            <a:off x="1155700" y="1506538"/>
            <a:ext cx="240450"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i="1" dirty="0">
                <a:solidFill>
                  <a:srgbClr val="000000"/>
                </a:solidFill>
                <a:latin typeface="Times-Roman" charset="0"/>
                <a:cs typeface="宋体" pitchFamily="2" charset="-122"/>
              </a:rPr>
              <a:t>CC</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2488" name="Rectangle 40"/>
          <p:cNvSpPr>
            <a:spLocks noChangeArrowheads="1"/>
          </p:cNvSpPr>
          <p:nvPr/>
        </p:nvSpPr>
        <p:spPr bwMode="auto">
          <a:xfrm>
            <a:off x="1033463" y="3914775"/>
            <a:ext cx="257175"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V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489" name="Rectangle 41"/>
          <p:cNvSpPr>
            <a:spLocks noChangeArrowheads="1"/>
          </p:cNvSpPr>
          <p:nvPr/>
        </p:nvSpPr>
        <p:spPr bwMode="auto">
          <a:xfrm>
            <a:off x="1155700" y="3995738"/>
            <a:ext cx="240450"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i="1" dirty="0">
                <a:solidFill>
                  <a:srgbClr val="000000"/>
                </a:solidFill>
                <a:latin typeface="Times-Roman" charset="0"/>
                <a:cs typeface="宋体" pitchFamily="2" charset="-122"/>
              </a:rPr>
              <a:t>CC</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2490" name="Rectangle 42"/>
          <p:cNvSpPr>
            <a:spLocks noChangeArrowheads="1"/>
          </p:cNvSpPr>
          <p:nvPr/>
        </p:nvSpPr>
        <p:spPr bwMode="auto">
          <a:xfrm>
            <a:off x="1036638" y="2692400"/>
            <a:ext cx="482600"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Gnd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491" name="Rectangle 43"/>
          <p:cNvSpPr>
            <a:spLocks noChangeArrowheads="1"/>
          </p:cNvSpPr>
          <p:nvPr/>
        </p:nvSpPr>
        <p:spPr bwMode="auto">
          <a:xfrm>
            <a:off x="1036638" y="5181600"/>
            <a:ext cx="482600"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Gnd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492" name="Rectangle 44"/>
          <p:cNvSpPr>
            <a:spLocks noChangeArrowheads="1"/>
          </p:cNvSpPr>
          <p:nvPr/>
        </p:nvSpPr>
        <p:spPr bwMode="auto">
          <a:xfrm>
            <a:off x="765175" y="1984375"/>
            <a:ext cx="257175"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V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493" name="Rectangle 45"/>
          <p:cNvSpPr>
            <a:spLocks noChangeArrowheads="1"/>
          </p:cNvSpPr>
          <p:nvPr/>
        </p:nvSpPr>
        <p:spPr bwMode="auto">
          <a:xfrm>
            <a:off x="887413" y="2065338"/>
            <a:ext cx="213200"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300" i="1" dirty="0">
                <a:solidFill>
                  <a:srgbClr val="000000"/>
                </a:solidFill>
                <a:latin typeface="Times-Roman" charset="0"/>
                <a:cs typeface="宋体" pitchFamily="2" charset="-122"/>
              </a:rPr>
              <a:t>IN</a:t>
            </a:r>
            <a:r>
              <a:rPr kumimoji="0" lang="zh-CN" altLang="zh-CN" sz="1300" b="0" i="1" u="none" strike="noStrike" cap="none" normalizeH="0" baseline="0" dirty="0">
                <a:ln>
                  <a:noFill/>
                </a:ln>
                <a:solidFill>
                  <a:srgbClr val="000000"/>
                </a:solidFill>
                <a:effectLst/>
                <a:latin typeface="Times-Roman" charset="0"/>
                <a:ea typeface="宋体" pitchFamily="2" charset="-122"/>
                <a:cs typeface="宋体" pitchFamily="2" charset="-122"/>
              </a:rPr>
              <a:t> </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2494" name="Rectangle 46"/>
          <p:cNvSpPr>
            <a:spLocks noChangeArrowheads="1"/>
          </p:cNvSpPr>
          <p:nvPr/>
        </p:nvSpPr>
        <p:spPr bwMode="auto">
          <a:xfrm>
            <a:off x="754063" y="4543425"/>
            <a:ext cx="257175"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000000"/>
                </a:solidFill>
                <a:effectLst/>
                <a:latin typeface="Times-Roman" charset="0"/>
                <a:ea typeface="宋体" pitchFamily="2" charset="-122"/>
                <a:cs typeface="宋体" pitchFamily="2" charset="-122"/>
              </a:rPr>
              <a:t>V </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2495" name="Rectangle 47"/>
          <p:cNvSpPr>
            <a:spLocks noChangeArrowheads="1"/>
          </p:cNvSpPr>
          <p:nvPr/>
        </p:nvSpPr>
        <p:spPr bwMode="auto">
          <a:xfrm>
            <a:off x="3495675" y="2192338"/>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96" name="Rectangle 48"/>
          <p:cNvSpPr>
            <a:spLocks noChangeArrowheads="1"/>
          </p:cNvSpPr>
          <p:nvPr/>
        </p:nvSpPr>
        <p:spPr bwMode="auto">
          <a:xfrm>
            <a:off x="3817938" y="2192338"/>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97" name="Rectangle 49"/>
          <p:cNvSpPr>
            <a:spLocks noChangeArrowheads="1"/>
          </p:cNvSpPr>
          <p:nvPr/>
        </p:nvSpPr>
        <p:spPr bwMode="auto">
          <a:xfrm>
            <a:off x="3500438" y="2192338"/>
            <a:ext cx="3175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98" name="Rectangle 50"/>
          <p:cNvSpPr>
            <a:spLocks noChangeArrowheads="1"/>
          </p:cNvSpPr>
          <p:nvPr/>
        </p:nvSpPr>
        <p:spPr bwMode="auto">
          <a:xfrm>
            <a:off x="3651250" y="2025650"/>
            <a:ext cx="14288"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499" name="Rectangle 51"/>
          <p:cNvSpPr>
            <a:spLocks noChangeArrowheads="1"/>
          </p:cNvSpPr>
          <p:nvPr/>
        </p:nvSpPr>
        <p:spPr bwMode="auto">
          <a:xfrm>
            <a:off x="3651250" y="3721100"/>
            <a:ext cx="14288"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00" name="Rectangle 52"/>
          <p:cNvSpPr>
            <a:spLocks noChangeArrowheads="1"/>
          </p:cNvSpPr>
          <p:nvPr/>
        </p:nvSpPr>
        <p:spPr bwMode="auto">
          <a:xfrm>
            <a:off x="3651250" y="2032000"/>
            <a:ext cx="14288" cy="16891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01" name="Rectangle 53"/>
          <p:cNvSpPr>
            <a:spLocks noChangeArrowheads="1"/>
          </p:cNvSpPr>
          <p:nvPr/>
        </p:nvSpPr>
        <p:spPr bwMode="auto">
          <a:xfrm>
            <a:off x="866775" y="4622800"/>
            <a:ext cx="487313" cy="27699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rPr>
              <a:t>OUT</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32502" name="Rectangle 54"/>
          <p:cNvSpPr>
            <a:spLocks noChangeArrowheads="1"/>
          </p:cNvSpPr>
          <p:nvPr/>
        </p:nvSpPr>
        <p:spPr bwMode="auto">
          <a:xfrm>
            <a:off x="5903913" y="2192338"/>
            <a:ext cx="635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03" name="Rectangle 55"/>
          <p:cNvSpPr>
            <a:spLocks noChangeArrowheads="1"/>
          </p:cNvSpPr>
          <p:nvPr/>
        </p:nvSpPr>
        <p:spPr bwMode="auto">
          <a:xfrm>
            <a:off x="6226175" y="2192338"/>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04" name="Rectangle 56"/>
          <p:cNvSpPr>
            <a:spLocks noChangeArrowheads="1"/>
          </p:cNvSpPr>
          <p:nvPr/>
        </p:nvSpPr>
        <p:spPr bwMode="auto">
          <a:xfrm>
            <a:off x="5910263" y="2192338"/>
            <a:ext cx="31591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05" name="Rectangle 57"/>
          <p:cNvSpPr>
            <a:spLocks noChangeArrowheads="1"/>
          </p:cNvSpPr>
          <p:nvPr/>
        </p:nvSpPr>
        <p:spPr bwMode="auto">
          <a:xfrm>
            <a:off x="3081338" y="2101850"/>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50%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06" name="Rectangle 58"/>
          <p:cNvSpPr>
            <a:spLocks noChangeArrowheads="1"/>
          </p:cNvSpPr>
          <p:nvPr/>
        </p:nvSpPr>
        <p:spPr bwMode="auto">
          <a:xfrm>
            <a:off x="5475288" y="2101850"/>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50%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07" name="Rectangle 59"/>
          <p:cNvSpPr>
            <a:spLocks noChangeArrowheads="1"/>
          </p:cNvSpPr>
          <p:nvPr/>
        </p:nvSpPr>
        <p:spPr bwMode="auto">
          <a:xfrm>
            <a:off x="5281613" y="4227513"/>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90%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09" name="Rectangle 61"/>
          <p:cNvSpPr>
            <a:spLocks noChangeArrowheads="1"/>
          </p:cNvSpPr>
          <p:nvPr/>
        </p:nvSpPr>
        <p:spPr bwMode="auto">
          <a:xfrm>
            <a:off x="4557713" y="5262563"/>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10%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10" name="Rectangle 62"/>
          <p:cNvSpPr>
            <a:spLocks noChangeArrowheads="1"/>
          </p:cNvSpPr>
          <p:nvPr/>
        </p:nvSpPr>
        <p:spPr bwMode="auto">
          <a:xfrm>
            <a:off x="4799013" y="5895975"/>
            <a:ext cx="190500"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11" name="Freeform 63"/>
          <p:cNvSpPr>
            <a:spLocks/>
          </p:cNvSpPr>
          <p:nvPr/>
        </p:nvSpPr>
        <p:spPr bwMode="auto">
          <a:xfrm>
            <a:off x="4546600" y="5770563"/>
            <a:ext cx="123825" cy="76200"/>
          </a:xfrm>
          <a:custGeom>
            <a:avLst/>
            <a:gdLst/>
            <a:ahLst/>
            <a:cxnLst>
              <a:cxn ang="0">
                <a:pos x="155" y="48"/>
              </a:cxn>
              <a:cxn ang="0">
                <a:pos x="155" y="74"/>
              </a:cxn>
              <a:cxn ang="0">
                <a:pos x="155" y="95"/>
              </a:cxn>
              <a:cxn ang="0">
                <a:pos x="135" y="88"/>
              </a:cxn>
              <a:cxn ang="0">
                <a:pos x="0" y="62"/>
              </a:cxn>
              <a:cxn ang="0">
                <a:pos x="0" y="33"/>
              </a:cxn>
              <a:cxn ang="0">
                <a:pos x="0" y="33"/>
              </a:cxn>
              <a:cxn ang="0">
                <a:pos x="135" y="7"/>
              </a:cxn>
              <a:cxn ang="0">
                <a:pos x="155" y="0"/>
              </a:cxn>
              <a:cxn ang="0">
                <a:pos x="155" y="21"/>
              </a:cxn>
              <a:cxn ang="0">
                <a:pos x="140" y="33"/>
              </a:cxn>
              <a:cxn ang="0">
                <a:pos x="5" y="62"/>
              </a:cxn>
              <a:cxn ang="0">
                <a:pos x="5" y="62"/>
              </a:cxn>
              <a:cxn ang="0">
                <a:pos x="5" y="33"/>
              </a:cxn>
              <a:cxn ang="0">
                <a:pos x="140" y="62"/>
              </a:cxn>
              <a:cxn ang="0">
                <a:pos x="135" y="88"/>
              </a:cxn>
              <a:cxn ang="0">
                <a:pos x="128" y="74"/>
              </a:cxn>
              <a:cxn ang="0">
                <a:pos x="128" y="48"/>
              </a:cxn>
              <a:cxn ang="0">
                <a:pos x="155" y="48"/>
              </a:cxn>
            </a:cxnLst>
            <a:rect l="0" t="0" r="r" b="b"/>
            <a:pathLst>
              <a:path w="155" h="95">
                <a:moveTo>
                  <a:pt x="155" y="48"/>
                </a:moveTo>
                <a:lnTo>
                  <a:pt x="155" y="74"/>
                </a:lnTo>
                <a:lnTo>
                  <a:pt x="155" y="95"/>
                </a:lnTo>
                <a:lnTo>
                  <a:pt x="135" y="88"/>
                </a:lnTo>
                <a:lnTo>
                  <a:pt x="0" y="62"/>
                </a:lnTo>
                <a:lnTo>
                  <a:pt x="0" y="33"/>
                </a:lnTo>
                <a:lnTo>
                  <a:pt x="0" y="33"/>
                </a:lnTo>
                <a:lnTo>
                  <a:pt x="135" y="7"/>
                </a:lnTo>
                <a:lnTo>
                  <a:pt x="155" y="0"/>
                </a:lnTo>
                <a:lnTo>
                  <a:pt x="155" y="21"/>
                </a:lnTo>
                <a:lnTo>
                  <a:pt x="140" y="33"/>
                </a:lnTo>
                <a:lnTo>
                  <a:pt x="5" y="62"/>
                </a:lnTo>
                <a:lnTo>
                  <a:pt x="5" y="62"/>
                </a:lnTo>
                <a:lnTo>
                  <a:pt x="5" y="33"/>
                </a:lnTo>
                <a:lnTo>
                  <a:pt x="140" y="62"/>
                </a:lnTo>
                <a:lnTo>
                  <a:pt x="135" y="88"/>
                </a:lnTo>
                <a:lnTo>
                  <a:pt x="128" y="74"/>
                </a:lnTo>
                <a:lnTo>
                  <a:pt x="128" y="48"/>
                </a:lnTo>
                <a:lnTo>
                  <a:pt x="155"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2" name="Freeform 64"/>
          <p:cNvSpPr>
            <a:spLocks/>
          </p:cNvSpPr>
          <p:nvPr/>
        </p:nvSpPr>
        <p:spPr bwMode="auto">
          <a:xfrm>
            <a:off x="4648200" y="5786438"/>
            <a:ext cx="22225" cy="22225"/>
          </a:xfrm>
          <a:custGeom>
            <a:avLst/>
            <a:gdLst/>
            <a:ahLst/>
            <a:cxnLst>
              <a:cxn ang="0">
                <a:pos x="27" y="0"/>
              </a:cxn>
              <a:cxn ang="0">
                <a:pos x="27" y="27"/>
              </a:cxn>
              <a:cxn ang="0">
                <a:pos x="0" y="27"/>
              </a:cxn>
              <a:cxn ang="0">
                <a:pos x="0" y="27"/>
              </a:cxn>
              <a:cxn ang="0">
                <a:pos x="0" y="27"/>
              </a:cxn>
              <a:cxn ang="0">
                <a:pos x="0" y="0"/>
              </a:cxn>
              <a:cxn ang="0">
                <a:pos x="27" y="0"/>
              </a:cxn>
            </a:cxnLst>
            <a:rect l="0" t="0" r="r" b="b"/>
            <a:pathLst>
              <a:path w="27" h="27">
                <a:moveTo>
                  <a:pt x="27" y="0"/>
                </a:moveTo>
                <a:lnTo>
                  <a:pt x="27" y="27"/>
                </a:lnTo>
                <a:lnTo>
                  <a:pt x="0" y="27"/>
                </a:lnTo>
                <a:lnTo>
                  <a:pt x="0" y="27"/>
                </a:lnTo>
                <a:lnTo>
                  <a:pt x="0" y="27"/>
                </a:lnTo>
                <a:lnTo>
                  <a:pt x="0" y="0"/>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3" name="Freeform 65"/>
          <p:cNvSpPr>
            <a:spLocks/>
          </p:cNvSpPr>
          <p:nvPr/>
        </p:nvSpPr>
        <p:spPr bwMode="auto">
          <a:xfrm>
            <a:off x="4551363" y="5786438"/>
            <a:ext cx="107950" cy="42863"/>
          </a:xfrm>
          <a:custGeom>
            <a:avLst/>
            <a:gdLst/>
            <a:ahLst/>
            <a:cxnLst>
              <a:cxn ang="0">
                <a:pos x="135" y="27"/>
              </a:cxn>
              <a:cxn ang="0">
                <a:pos x="135" y="53"/>
              </a:cxn>
              <a:cxn ang="0">
                <a:pos x="0" y="27"/>
              </a:cxn>
              <a:cxn ang="0">
                <a:pos x="135" y="0"/>
              </a:cxn>
              <a:cxn ang="0">
                <a:pos x="135" y="27"/>
              </a:cxn>
            </a:cxnLst>
            <a:rect l="0" t="0" r="r" b="b"/>
            <a:pathLst>
              <a:path w="135" h="53">
                <a:moveTo>
                  <a:pt x="135" y="27"/>
                </a:moveTo>
                <a:lnTo>
                  <a:pt x="135" y="53"/>
                </a:lnTo>
                <a:lnTo>
                  <a:pt x="0" y="27"/>
                </a:lnTo>
                <a:lnTo>
                  <a:pt x="135" y="0"/>
                </a:lnTo>
                <a:lnTo>
                  <a:pt x="135" y="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4" name="Freeform 66"/>
          <p:cNvSpPr>
            <a:spLocks/>
          </p:cNvSpPr>
          <p:nvPr/>
        </p:nvSpPr>
        <p:spPr bwMode="auto">
          <a:xfrm>
            <a:off x="5051425" y="5770563"/>
            <a:ext cx="122238" cy="76200"/>
          </a:xfrm>
          <a:custGeom>
            <a:avLst/>
            <a:gdLst/>
            <a:ahLst/>
            <a:cxnLst>
              <a:cxn ang="0">
                <a:pos x="0" y="48"/>
              </a:cxn>
              <a:cxn ang="0">
                <a:pos x="0" y="21"/>
              </a:cxn>
              <a:cxn ang="0">
                <a:pos x="0" y="0"/>
              </a:cxn>
              <a:cxn ang="0">
                <a:pos x="19" y="7"/>
              </a:cxn>
              <a:cxn ang="0">
                <a:pos x="155" y="33"/>
              </a:cxn>
              <a:cxn ang="0">
                <a:pos x="155" y="62"/>
              </a:cxn>
              <a:cxn ang="0">
                <a:pos x="155" y="62"/>
              </a:cxn>
              <a:cxn ang="0">
                <a:pos x="19" y="88"/>
              </a:cxn>
              <a:cxn ang="0">
                <a:pos x="0" y="95"/>
              </a:cxn>
              <a:cxn ang="0">
                <a:pos x="0" y="74"/>
              </a:cxn>
              <a:cxn ang="0">
                <a:pos x="12" y="62"/>
              </a:cxn>
              <a:cxn ang="0">
                <a:pos x="148" y="33"/>
              </a:cxn>
              <a:cxn ang="0">
                <a:pos x="148" y="33"/>
              </a:cxn>
              <a:cxn ang="0">
                <a:pos x="148" y="62"/>
              </a:cxn>
              <a:cxn ang="0">
                <a:pos x="12" y="33"/>
              </a:cxn>
              <a:cxn ang="0">
                <a:pos x="19" y="7"/>
              </a:cxn>
              <a:cxn ang="0">
                <a:pos x="26" y="21"/>
              </a:cxn>
              <a:cxn ang="0">
                <a:pos x="26" y="48"/>
              </a:cxn>
              <a:cxn ang="0">
                <a:pos x="0" y="48"/>
              </a:cxn>
            </a:cxnLst>
            <a:rect l="0" t="0" r="r" b="b"/>
            <a:pathLst>
              <a:path w="155" h="95">
                <a:moveTo>
                  <a:pt x="0" y="48"/>
                </a:moveTo>
                <a:lnTo>
                  <a:pt x="0" y="21"/>
                </a:lnTo>
                <a:lnTo>
                  <a:pt x="0" y="0"/>
                </a:lnTo>
                <a:lnTo>
                  <a:pt x="19" y="7"/>
                </a:lnTo>
                <a:lnTo>
                  <a:pt x="155" y="33"/>
                </a:lnTo>
                <a:lnTo>
                  <a:pt x="155" y="62"/>
                </a:lnTo>
                <a:lnTo>
                  <a:pt x="155" y="62"/>
                </a:lnTo>
                <a:lnTo>
                  <a:pt x="19" y="88"/>
                </a:lnTo>
                <a:lnTo>
                  <a:pt x="0" y="95"/>
                </a:lnTo>
                <a:lnTo>
                  <a:pt x="0" y="74"/>
                </a:lnTo>
                <a:lnTo>
                  <a:pt x="12" y="62"/>
                </a:lnTo>
                <a:lnTo>
                  <a:pt x="148" y="33"/>
                </a:lnTo>
                <a:lnTo>
                  <a:pt x="148" y="33"/>
                </a:lnTo>
                <a:lnTo>
                  <a:pt x="148" y="62"/>
                </a:lnTo>
                <a:lnTo>
                  <a:pt x="12" y="33"/>
                </a:lnTo>
                <a:lnTo>
                  <a:pt x="19" y="7"/>
                </a:lnTo>
                <a:lnTo>
                  <a:pt x="26" y="21"/>
                </a:lnTo>
                <a:lnTo>
                  <a:pt x="26" y="48"/>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5" name="Freeform 67"/>
          <p:cNvSpPr>
            <a:spLocks/>
          </p:cNvSpPr>
          <p:nvPr/>
        </p:nvSpPr>
        <p:spPr bwMode="auto">
          <a:xfrm>
            <a:off x="5051425" y="5808663"/>
            <a:ext cx="20638" cy="20638"/>
          </a:xfrm>
          <a:custGeom>
            <a:avLst/>
            <a:gdLst/>
            <a:ahLst/>
            <a:cxnLst>
              <a:cxn ang="0">
                <a:pos x="0" y="26"/>
              </a:cxn>
              <a:cxn ang="0">
                <a:pos x="0" y="0"/>
              </a:cxn>
              <a:cxn ang="0">
                <a:pos x="26" y="0"/>
              </a:cxn>
              <a:cxn ang="0">
                <a:pos x="26" y="0"/>
              </a:cxn>
              <a:cxn ang="0">
                <a:pos x="26" y="0"/>
              </a:cxn>
              <a:cxn ang="0">
                <a:pos x="26" y="26"/>
              </a:cxn>
              <a:cxn ang="0">
                <a:pos x="0" y="26"/>
              </a:cxn>
            </a:cxnLst>
            <a:rect l="0" t="0" r="r" b="b"/>
            <a:pathLst>
              <a:path w="26" h="26">
                <a:moveTo>
                  <a:pt x="0" y="26"/>
                </a:moveTo>
                <a:lnTo>
                  <a:pt x="0" y="0"/>
                </a:lnTo>
                <a:lnTo>
                  <a:pt x="26" y="0"/>
                </a:lnTo>
                <a:lnTo>
                  <a:pt x="26" y="0"/>
                </a:lnTo>
                <a:lnTo>
                  <a:pt x="26" y="0"/>
                </a:lnTo>
                <a:lnTo>
                  <a:pt x="26" y="26"/>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6" name="Freeform 68"/>
          <p:cNvSpPr>
            <a:spLocks/>
          </p:cNvSpPr>
          <p:nvPr/>
        </p:nvSpPr>
        <p:spPr bwMode="auto">
          <a:xfrm>
            <a:off x="5060950" y="5786438"/>
            <a:ext cx="107950" cy="42863"/>
          </a:xfrm>
          <a:custGeom>
            <a:avLst/>
            <a:gdLst/>
            <a:ahLst/>
            <a:cxnLst>
              <a:cxn ang="0">
                <a:pos x="0" y="27"/>
              </a:cxn>
              <a:cxn ang="0">
                <a:pos x="0" y="0"/>
              </a:cxn>
              <a:cxn ang="0">
                <a:pos x="136" y="27"/>
              </a:cxn>
              <a:cxn ang="0">
                <a:pos x="0" y="53"/>
              </a:cxn>
              <a:cxn ang="0">
                <a:pos x="0" y="27"/>
              </a:cxn>
            </a:cxnLst>
            <a:rect l="0" t="0" r="r" b="b"/>
            <a:pathLst>
              <a:path w="136" h="53">
                <a:moveTo>
                  <a:pt x="0" y="27"/>
                </a:moveTo>
                <a:lnTo>
                  <a:pt x="0" y="0"/>
                </a:lnTo>
                <a:lnTo>
                  <a:pt x="136" y="27"/>
                </a:lnTo>
                <a:lnTo>
                  <a:pt x="0" y="53"/>
                </a:lnTo>
                <a:lnTo>
                  <a:pt x="0" y="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7" name="Rectangle 69"/>
          <p:cNvSpPr>
            <a:spLocks noChangeArrowheads="1"/>
          </p:cNvSpPr>
          <p:nvPr/>
        </p:nvSpPr>
        <p:spPr bwMode="auto">
          <a:xfrm>
            <a:off x="4664075" y="5802313"/>
            <a:ext cx="635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8" name="Rectangle 70"/>
          <p:cNvSpPr>
            <a:spLocks noChangeArrowheads="1"/>
          </p:cNvSpPr>
          <p:nvPr/>
        </p:nvSpPr>
        <p:spPr bwMode="auto">
          <a:xfrm>
            <a:off x="5051425" y="5802313"/>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19" name="Rectangle 71"/>
          <p:cNvSpPr>
            <a:spLocks noChangeArrowheads="1"/>
          </p:cNvSpPr>
          <p:nvPr/>
        </p:nvSpPr>
        <p:spPr bwMode="auto">
          <a:xfrm>
            <a:off x="4670425" y="5802313"/>
            <a:ext cx="381000" cy="17463"/>
          </a:xfrm>
          <a:prstGeom prst="rect">
            <a:avLst/>
          </a:prstGeom>
          <a:solidFill>
            <a:srgbClr val="00206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0" name="Rectangle 72"/>
          <p:cNvSpPr>
            <a:spLocks noChangeArrowheads="1"/>
          </p:cNvSpPr>
          <p:nvPr/>
        </p:nvSpPr>
        <p:spPr bwMode="auto">
          <a:xfrm>
            <a:off x="4702175" y="4670425"/>
            <a:ext cx="635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1" name="Rectangle 73"/>
          <p:cNvSpPr>
            <a:spLocks noChangeArrowheads="1"/>
          </p:cNvSpPr>
          <p:nvPr/>
        </p:nvSpPr>
        <p:spPr bwMode="auto">
          <a:xfrm>
            <a:off x="5024438" y="4670425"/>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2" name="Rectangle 74"/>
          <p:cNvSpPr>
            <a:spLocks noChangeArrowheads="1"/>
          </p:cNvSpPr>
          <p:nvPr/>
        </p:nvSpPr>
        <p:spPr bwMode="auto">
          <a:xfrm>
            <a:off x="4708525" y="4670425"/>
            <a:ext cx="31591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3" name="Rectangle 75"/>
          <p:cNvSpPr>
            <a:spLocks noChangeArrowheads="1"/>
          </p:cNvSpPr>
          <p:nvPr/>
        </p:nvSpPr>
        <p:spPr bwMode="auto">
          <a:xfrm>
            <a:off x="4864100" y="4789488"/>
            <a:ext cx="14288"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4" name="Rectangle 76"/>
          <p:cNvSpPr>
            <a:spLocks noChangeArrowheads="1"/>
          </p:cNvSpPr>
          <p:nvPr/>
        </p:nvSpPr>
        <p:spPr bwMode="auto">
          <a:xfrm>
            <a:off x="4864100" y="3448050"/>
            <a:ext cx="14288"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5" name="Rectangle 77"/>
          <p:cNvSpPr>
            <a:spLocks noChangeArrowheads="1"/>
          </p:cNvSpPr>
          <p:nvPr/>
        </p:nvSpPr>
        <p:spPr bwMode="auto">
          <a:xfrm>
            <a:off x="4864100" y="3452813"/>
            <a:ext cx="14288" cy="1336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6" name="Rectangle 78"/>
          <p:cNvSpPr>
            <a:spLocks noChangeArrowheads="1"/>
          </p:cNvSpPr>
          <p:nvPr/>
        </p:nvSpPr>
        <p:spPr bwMode="auto">
          <a:xfrm>
            <a:off x="4857750" y="5975350"/>
            <a:ext cx="171450"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300" b="0" i="1" u="none" strike="noStrike" cap="none" normalizeH="0" baseline="0">
                <a:ln>
                  <a:noFill/>
                </a:ln>
                <a:solidFill>
                  <a:srgbClr val="000000"/>
                </a:solidFill>
                <a:effectLst/>
                <a:latin typeface="Times-Roman" charset="0"/>
                <a:ea typeface="宋体" pitchFamily="2" charset="-122"/>
                <a:cs typeface="宋体" pitchFamily="2" charset="-122"/>
              </a:rPr>
              <a:t>r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27" name="Rectangle 79"/>
          <p:cNvSpPr>
            <a:spLocks noChangeArrowheads="1"/>
          </p:cNvSpPr>
          <p:nvPr/>
        </p:nvSpPr>
        <p:spPr bwMode="auto">
          <a:xfrm>
            <a:off x="4332288" y="5191125"/>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8" name="Rectangle 80"/>
          <p:cNvSpPr>
            <a:spLocks noChangeArrowheads="1"/>
          </p:cNvSpPr>
          <p:nvPr/>
        </p:nvSpPr>
        <p:spPr bwMode="auto">
          <a:xfrm>
            <a:off x="4654550" y="5191125"/>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29" name="Rectangle 81"/>
          <p:cNvSpPr>
            <a:spLocks noChangeArrowheads="1"/>
          </p:cNvSpPr>
          <p:nvPr/>
        </p:nvSpPr>
        <p:spPr bwMode="auto">
          <a:xfrm>
            <a:off x="4337050" y="5191125"/>
            <a:ext cx="31750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0" name="Rectangle 82"/>
          <p:cNvSpPr>
            <a:spLocks noChangeArrowheads="1"/>
          </p:cNvSpPr>
          <p:nvPr/>
        </p:nvSpPr>
        <p:spPr bwMode="auto">
          <a:xfrm>
            <a:off x="4494213" y="5030788"/>
            <a:ext cx="14288"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1" name="Rectangle 83"/>
          <p:cNvSpPr>
            <a:spLocks noChangeArrowheads="1"/>
          </p:cNvSpPr>
          <p:nvPr/>
        </p:nvSpPr>
        <p:spPr bwMode="auto">
          <a:xfrm>
            <a:off x="4494213" y="5991225"/>
            <a:ext cx="14288"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2" name="Rectangle 84"/>
          <p:cNvSpPr>
            <a:spLocks noChangeArrowheads="1"/>
          </p:cNvSpPr>
          <p:nvPr/>
        </p:nvSpPr>
        <p:spPr bwMode="auto">
          <a:xfrm>
            <a:off x="4494213" y="5035550"/>
            <a:ext cx="14288" cy="955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3" name="Rectangle 85"/>
          <p:cNvSpPr>
            <a:spLocks noChangeArrowheads="1"/>
          </p:cNvSpPr>
          <p:nvPr/>
        </p:nvSpPr>
        <p:spPr bwMode="auto">
          <a:xfrm>
            <a:off x="5060950" y="4160838"/>
            <a:ext cx="635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4" name="Rectangle 86"/>
          <p:cNvSpPr>
            <a:spLocks noChangeArrowheads="1"/>
          </p:cNvSpPr>
          <p:nvPr/>
        </p:nvSpPr>
        <p:spPr bwMode="auto">
          <a:xfrm>
            <a:off x="5383213" y="4160838"/>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5" name="Rectangle 87"/>
          <p:cNvSpPr>
            <a:spLocks noChangeArrowheads="1"/>
          </p:cNvSpPr>
          <p:nvPr/>
        </p:nvSpPr>
        <p:spPr bwMode="auto">
          <a:xfrm>
            <a:off x="5067300" y="4160838"/>
            <a:ext cx="31591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6" name="Rectangle 88"/>
          <p:cNvSpPr>
            <a:spLocks noChangeArrowheads="1"/>
          </p:cNvSpPr>
          <p:nvPr/>
        </p:nvSpPr>
        <p:spPr bwMode="auto">
          <a:xfrm>
            <a:off x="5218113" y="4000500"/>
            <a:ext cx="15875"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7" name="Rectangle 89"/>
          <p:cNvSpPr>
            <a:spLocks noChangeArrowheads="1"/>
          </p:cNvSpPr>
          <p:nvPr/>
        </p:nvSpPr>
        <p:spPr bwMode="auto">
          <a:xfrm>
            <a:off x="5218113" y="5995988"/>
            <a:ext cx="15875"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8" name="Rectangle 90"/>
          <p:cNvSpPr>
            <a:spLocks noChangeArrowheads="1"/>
          </p:cNvSpPr>
          <p:nvPr/>
        </p:nvSpPr>
        <p:spPr bwMode="auto">
          <a:xfrm>
            <a:off x="5218113" y="4005263"/>
            <a:ext cx="15875" cy="19907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39" name="Rectangle 91"/>
          <p:cNvSpPr>
            <a:spLocks noChangeArrowheads="1"/>
          </p:cNvSpPr>
          <p:nvPr/>
        </p:nvSpPr>
        <p:spPr bwMode="auto">
          <a:xfrm>
            <a:off x="6751638" y="4160838"/>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0" name="Rectangle 92"/>
          <p:cNvSpPr>
            <a:spLocks noChangeArrowheads="1"/>
          </p:cNvSpPr>
          <p:nvPr/>
        </p:nvSpPr>
        <p:spPr bwMode="auto">
          <a:xfrm>
            <a:off x="7073900" y="4160838"/>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1" name="Rectangle 93"/>
          <p:cNvSpPr>
            <a:spLocks noChangeArrowheads="1"/>
          </p:cNvSpPr>
          <p:nvPr/>
        </p:nvSpPr>
        <p:spPr bwMode="auto">
          <a:xfrm>
            <a:off x="6756400" y="4160838"/>
            <a:ext cx="31750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2" name="Rectangle 94"/>
          <p:cNvSpPr>
            <a:spLocks noChangeArrowheads="1"/>
          </p:cNvSpPr>
          <p:nvPr/>
        </p:nvSpPr>
        <p:spPr bwMode="auto">
          <a:xfrm>
            <a:off x="4289425" y="4575175"/>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50%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43" name="Rectangle 95"/>
          <p:cNvSpPr>
            <a:spLocks noChangeArrowheads="1"/>
          </p:cNvSpPr>
          <p:nvPr/>
        </p:nvSpPr>
        <p:spPr bwMode="auto">
          <a:xfrm>
            <a:off x="7110413" y="4670425"/>
            <a:ext cx="635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4" name="Rectangle 96"/>
          <p:cNvSpPr>
            <a:spLocks noChangeArrowheads="1"/>
          </p:cNvSpPr>
          <p:nvPr/>
        </p:nvSpPr>
        <p:spPr bwMode="auto">
          <a:xfrm>
            <a:off x="7432675" y="4670425"/>
            <a:ext cx="6350"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5" name="Rectangle 97"/>
          <p:cNvSpPr>
            <a:spLocks noChangeArrowheads="1"/>
          </p:cNvSpPr>
          <p:nvPr/>
        </p:nvSpPr>
        <p:spPr bwMode="auto">
          <a:xfrm>
            <a:off x="7116763" y="4670425"/>
            <a:ext cx="31591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6" name="Rectangle 98"/>
          <p:cNvSpPr>
            <a:spLocks noChangeArrowheads="1"/>
          </p:cNvSpPr>
          <p:nvPr/>
        </p:nvSpPr>
        <p:spPr bwMode="auto">
          <a:xfrm>
            <a:off x="6505575" y="4227513"/>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90%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47" name="Rectangle 99"/>
          <p:cNvSpPr>
            <a:spLocks noChangeArrowheads="1"/>
          </p:cNvSpPr>
          <p:nvPr/>
        </p:nvSpPr>
        <p:spPr bwMode="auto">
          <a:xfrm>
            <a:off x="7481888" y="5191125"/>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8" name="Rectangle 100"/>
          <p:cNvSpPr>
            <a:spLocks noChangeArrowheads="1"/>
          </p:cNvSpPr>
          <p:nvPr/>
        </p:nvSpPr>
        <p:spPr bwMode="auto">
          <a:xfrm>
            <a:off x="7802563" y="5191125"/>
            <a:ext cx="635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49" name="Rectangle 101"/>
          <p:cNvSpPr>
            <a:spLocks noChangeArrowheads="1"/>
          </p:cNvSpPr>
          <p:nvPr/>
        </p:nvSpPr>
        <p:spPr bwMode="auto">
          <a:xfrm>
            <a:off x="7486650" y="5191125"/>
            <a:ext cx="31591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0" name="Rectangle 102"/>
          <p:cNvSpPr>
            <a:spLocks noChangeArrowheads="1"/>
          </p:cNvSpPr>
          <p:nvPr/>
        </p:nvSpPr>
        <p:spPr bwMode="auto">
          <a:xfrm>
            <a:off x="7486650" y="4575175"/>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50%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51" name="Rectangle 103"/>
          <p:cNvSpPr>
            <a:spLocks noChangeArrowheads="1"/>
          </p:cNvSpPr>
          <p:nvPr/>
        </p:nvSpPr>
        <p:spPr bwMode="auto">
          <a:xfrm>
            <a:off x="7239000" y="5262563"/>
            <a:ext cx="506413" cy="2730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00"/>
                </a:solidFill>
                <a:effectLst/>
                <a:latin typeface="Times-Roman" charset="0"/>
                <a:ea typeface="宋体" pitchFamily="2" charset="-122"/>
                <a:cs typeface="宋体" pitchFamily="2" charset="-122"/>
              </a:rPr>
              <a:t>10%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52" name="Rectangle 104"/>
          <p:cNvSpPr>
            <a:spLocks noChangeArrowheads="1"/>
          </p:cNvSpPr>
          <p:nvPr/>
        </p:nvSpPr>
        <p:spPr bwMode="auto">
          <a:xfrm>
            <a:off x="7229475" y="5895975"/>
            <a:ext cx="190500" cy="2714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1" u="none" strike="noStrike" cap="none" normalizeH="0" baseline="0">
                <a:ln>
                  <a:noFill/>
                </a:ln>
                <a:solidFill>
                  <a:srgbClr val="000000"/>
                </a:solidFill>
                <a:effectLst/>
                <a:latin typeface="Times-Roman" charset="0"/>
                <a:ea typeface="宋体" pitchFamily="2" charset="-122"/>
                <a:cs typeface="宋体" pitchFamily="2" charset="-122"/>
              </a:rPr>
              <a:t>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2553" name="Freeform 105"/>
          <p:cNvSpPr>
            <a:spLocks/>
          </p:cNvSpPr>
          <p:nvPr/>
        </p:nvSpPr>
        <p:spPr bwMode="auto">
          <a:xfrm>
            <a:off x="7470775" y="5770563"/>
            <a:ext cx="123825" cy="76200"/>
          </a:xfrm>
          <a:custGeom>
            <a:avLst/>
            <a:gdLst/>
            <a:ahLst/>
            <a:cxnLst>
              <a:cxn ang="0">
                <a:pos x="0" y="48"/>
              </a:cxn>
              <a:cxn ang="0">
                <a:pos x="0" y="21"/>
              </a:cxn>
              <a:cxn ang="0">
                <a:pos x="0" y="0"/>
              </a:cxn>
              <a:cxn ang="0">
                <a:pos x="20" y="7"/>
              </a:cxn>
              <a:cxn ang="0">
                <a:pos x="155" y="33"/>
              </a:cxn>
              <a:cxn ang="0">
                <a:pos x="155" y="62"/>
              </a:cxn>
              <a:cxn ang="0">
                <a:pos x="155" y="62"/>
              </a:cxn>
              <a:cxn ang="0">
                <a:pos x="20" y="88"/>
              </a:cxn>
              <a:cxn ang="0">
                <a:pos x="0" y="95"/>
              </a:cxn>
              <a:cxn ang="0">
                <a:pos x="0" y="74"/>
              </a:cxn>
              <a:cxn ang="0">
                <a:pos x="13" y="62"/>
              </a:cxn>
              <a:cxn ang="0">
                <a:pos x="148" y="33"/>
              </a:cxn>
              <a:cxn ang="0">
                <a:pos x="148" y="33"/>
              </a:cxn>
              <a:cxn ang="0">
                <a:pos x="148" y="62"/>
              </a:cxn>
              <a:cxn ang="0">
                <a:pos x="13" y="33"/>
              </a:cxn>
              <a:cxn ang="0">
                <a:pos x="20" y="7"/>
              </a:cxn>
              <a:cxn ang="0">
                <a:pos x="27" y="21"/>
              </a:cxn>
              <a:cxn ang="0">
                <a:pos x="27" y="48"/>
              </a:cxn>
              <a:cxn ang="0">
                <a:pos x="0" y="48"/>
              </a:cxn>
            </a:cxnLst>
            <a:rect l="0" t="0" r="r" b="b"/>
            <a:pathLst>
              <a:path w="155" h="95">
                <a:moveTo>
                  <a:pt x="0" y="48"/>
                </a:moveTo>
                <a:lnTo>
                  <a:pt x="0" y="21"/>
                </a:lnTo>
                <a:lnTo>
                  <a:pt x="0" y="0"/>
                </a:lnTo>
                <a:lnTo>
                  <a:pt x="20" y="7"/>
                </a:lnTo>
                <a:lnTo>
                  <a:pt x="155" y="33"/>
                </a:lnTo>
                <a:lnTo>
                  <a:pt x="155" y="62"/>
                </a:lnTo>
                <a:lnTo>
                  <a:pt x="155" y="62"/>
                </a:lnTo>
                <a:lnTo>
                  <a:pt x="20" y="88"/>
                </a:lnTo>
                <a:lnTo>
                  <a:pt x="0" y="95"/>
                </a:lnTo>
                <a:lnTo>
                  <a:pt x="0" y="74"/>
                </a:lnTo>
                <a:lnTo>
                  <a:pt x="13" y="62"/>
                </a:lnTo>
                <a:lnTo>
                  <a:pt x="148" y="33"/>
                </a:lnTo>
                <a:lnTo>
                  <a:pt x="148" y="33"/>
                </a:lnTo>
                <a:lnTo>
                  <a:pt x="148" y="62"/>
                </a:lnTo>
                <a:lnTo>
                  <a:pt x="13" y="33"/>
                </a:lnTo>
                <a:lnTo>
                  <a:pt x="20" y="7"/>
                </a:lnTo>
                <a:lnTo>
                  <a:pt x="27" y="21"/>
                </a:lnTo>
                <a:lnTo>
                  <a:pt x="27" y="48"/>
                </a:lnTo>
                <a:lnTo>
                  <a:pt x="0"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4" name="Freeform 106"/>
          <p:cNvSpPr>
            <a:spLocks/>
          </p:cNvSpPr>
          <p:nvPr/>
        </p:nvSpPr>
        <p:spPr bwMode="auto">
          <a:xfrm>
            <a:off x="7470775" y="5808663"/>
            <a:ext cx="22225" cy="20638"/>
          </a:xfrm>
          <a:custGeom>
            <a:avLst/>
            <a:gdLst/>
            <a:ahLst/>
            <a:cxnLst>
              <a:cxn ang="0">
                <a:pos x="0" y="26"/>
              </a:cxn>
              <a:cxn ang="0">
                <a:pos x="0" y="0"/>
              </a:cxn>
              <a:cxn ang="0">
                <a:pos x="27" y="0"/>
              </a:cxn>
              <a:cxn ang="0">
                <a:pos x="27" y="0"/>
              </a:cxn>
              <a:cxn ang="0">
                <a:pos x="27" y="0"/>
              </a:cxn>
              <a:cxn ang="0">
                <a:pos x="27" y="26"/>
              </a:cxn>
              <a:cxn ang="0">
                <a:pos x="0" y="26"/>
              </a:cxn>
            </a:cxnLst>
            <a:rect l="0" t="0" r="r" b="b"/>
            <a:pathLst>
              <a:path w="27" h="26">
                <a:moveTo>
                  <a:pt x="0" y="26"/>
                </a:moveTo>
                <a:lnTo>
                  <a:pt x="0" y="0"/>
                </a:lnTo>
                <a:lnTo>
                  <a:pt x="27" y="0"/>
                </a:lnTo>
                <a:lnTo>
                  <a:pt x="27" y="0"/>
                </a:lnTo>
                <a:lnTo>
                  <a:pt x="27" y="0"/>
                </a:lnTo>
                <a:lnTo>
                  <a:pt x="27" y="26"/>
                </a:lnTo>
                <a:lnTo>
                  <a:pt x="0" y="2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5" name="Freeform 107"/>
          <p:cNvSpPr>
            <a:spLocks/>
          </p:cNvSpPr>
          <p:nvPr/>
        </p:nvSpPr>
        <p:spPr bwMode="auto">
          <a:xfrm>
            <a:off x="7481888" y="5786438"/>
            <a:ext cx="106363" cy="42863"/>
          </a:xfrm>
          <a:custGeom>
            <a:avLst/>
            <a:gdLst/>
            <a:ahLst/>
            <a:cxnLst>
              <a:cxn ang="0">
                <a:pos x="0" y="27"/>
              </a:cxn>
              <a:cxn ang="0">
                <a:pos x="0" y="0"/>
              </a:cxn>
              <a:cxn ang="0">
                <a:pos x="135" y="27"/>
              </a:cxn>
              <a:cxn ang="0">
                <a:pos x="0" y="53"/>
              </a:cxn>
              <a:cxn ang="0">
                <a:pos x="0" y="27"/>
              </a:cxn>
            </a:cxnLst>
            <a:rect l="0" t="0" r="r" b="b"/>
            <a:pathLst>
              <a:path w="135" h="53">
                <a:moveTo>
                  <a:pt x="0" y="27"/>
                </a:moveTo>
                <a:lnTo>
                  <a:pt x="0" y="0"/>
                </a:lnTo>
                <a:lnTo>
                  <a:pt x="135" y="27"/>
                </a:lnTo>
                <a:lnTo>
                  <a:pt x="0" y="53"/>
                </a:lnTo>
                <a:lnTo>
                  <a:pt x="0" y="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6" name="Freeform 108"/>
          <p:cNvSpPr>
            <a:spLocks/>
          </p:cNvSpPr>
          <p:nvPr/>
        </p:nvSpPr>
        <p:spPr bwMode="auto">
          <a:xfrm>
            <a:off x="6965950" y="5770563"/>
            <a:ext cx="123825" cy="76200"/>
          </a:xfrm>
          <a:custGeom>
            <a:avLst/>
            <a:gdLst/>
            <a:ahLst/>
            <a:cxnLst>
              <a:cxn ang="0">
                <a:pos x="156" y="48"/>
              </a:cxn>
              <a:cxn ang="0">
                <a:pos x="156" y="74"/>
              </a:cxn>
              <a:cxn ang="0">
                <a:pos x="156" y="95"/>
              </a:cxn>
              <a:cxn ang="0">
                <a:pos x="135" y="88"/>
              </a:cxn>
              <a:cxn ang="0">
                <a:pos x="0" y="62"/>
              </a:cxn>
              <a:cxn ang="0">
                <a:pos x="0" y="33"/>
              </a:cxn>
              <a:cxn ang="0">
                <a:pos x="0" y="33"/>
              </a:cxn>
              <a:cxn ang="0">
                <a:pos x="135" y="7"/>
              </a:cxn>
              <a:cxn ang="0">
                <a:pos x="156" y="0"/>
              </a:cxn>
              <a:cxn ang="0">
                <a:pos x="156" y="21"/>
              </a:cxn>
              <a:cxn ang="0">
                <a:pos x="142" y="33"/>
              </a:cxn>
              <a:cxn ang="0">
                <a:pos x="7" y="62"/>
              </a:cxn>
              <a:cxn ang="0">
                <a:pos x="7" y="62"/>
              </a:cxn>
              <a:cxn ang="0">
                <a:pos x="7" y="33"/>
              </a:cxn>
              <a:cxn ang="0">
                <a:pos x="142" y="62"/>
              </a:cxn>
              <a:cxn ang="0">
                <a:pos x="135" y="88"/>
              </a:cxn>
              <a:cxn ang="0">
                <a:pos x="129" y="74"/>
              </a:cxn>
              <a:cxn ang="0">
                <a:pos x="129" y="48"/>
              </a:cxn>
              <a:cxn ang="0">
                <a:pos x="156" y="48"/>
              </a:cxn>
            </a:cxnLst>
            <a:rect l="0" t="0" r="r" b="b"/>
            <a:pathLst>
              <a:path w="156" h="95">
                <a:moveTo>
                  <a:pt x="156" y="48"/>
                </a:moveTo>
                <a:lnTo>
                  <a:pt x="156" y="74"/>
                </a:lnTo>
                <a:lnTo>
                  <a:pt x="156" y="95"/>
                </a:lnTo>
                <a:lnTo>
                  <a:pt x="135" y="88"/>
                </a:lnTo>
                <a:lnTo>
                  <a:pt x="0" y="62"/>
                </a:lnTo>
                <a:lnTo>
                  <a:pt x="0" y="33"/>
                </a:lnTo>
                <a:lnTo>
                  <a:pt x="0" y="33"/>
                </a:lnTo>
                <a:lnTo>
                  <a:pt x="135" y="7"/>
                </a:lnTo>
                <a:lnTo>
                  <a:pt x="156" y="0"/>
                </a:lnTo>
                <a:lnTo>
                  <a:pt x="156" y="21"/>
                </a:lnTo>
                <a:lnTo>
                  <a:pt x="142" y="33"/>
                </a:lnTo>
                <a:lnTo>
                  <a:pt x="7" y="62"/>
                </a:lnTo>
                <a:lnTo>
                  <a:pt x="7" y="62"/>
                </a:lnTo>
                <a:lnTo>
                  <a:pt x="7" y="33"/>
                </a:lnTo>
                <a:lnTo>
                  <a:pt x="142" y="62"/>
                </a:lnTo>
                <a:lnTo>
                  <a:pt x="135" y="88"/>
                </a:lnTo>
                <a:lnTo>
                  <a:pt x="129" y="74"/>
                </a:lnTo>
                <a:lnTo>
                  <a:pt x="129" y="48"/>
                </a:lnTo>
                <a:lnTo>
                  <a:pt x="156" y="4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7" name="Freeform 109"/>
          <p:cNvSpPr>
            <a:spLocks/>
          </p:cNvSpPr>
          <p:nvPr/>
        </p:nvSpPr>
        <p:spPr bwMode="auto">
          <a:xfrm>
            <a:off x="7069138" y="5786438"/>
            <a:ext cx="20638" cy="22225"/>
          </a:xfrm>
          <a:custGeom>
            <a:avLst/>
            <a:gdLst/>
            <a:ahLst/>
            <a:cxnLst>
              <a:cxn ang="0">
                <a:pos x="27" y="0"/>
              </a:cxn>
              <a:cxn ang="0">
                <a:pos x="27" y="27"/>
              </a:cxn>
              <a:cxn ang="0">
                <a:pos x="0" y="27"/>
              </a:cxn>
              <a:cxn ang="0">
                <a:pos x="0" y="27"/>
              </a:cxn>
              <a:cxn ang="0">
                <a:pos x="0" y="27"/>
              </a:cxn>
              <a:cxn ang="0">
                <a:pos x="0" y="0"/>
              </a:cxn>
              <a:cxn ang="0">
                <a:pos x="27" y="0"/>
              </a:cxn>
            </a:cxnLst>
            <a:rect l="0" t="0" r="r" b="b"/>
            <a:pathLst>
              <a:path w="27" h="27">
                <a:moveTo>
                  <a:pt x="27" y="0"/>
                </a:moveTo>
                <a:lnTo>
                  <a:pt x="27" y="27"/>
                </a:lnTo>
                <a:lnTo>
                  <a:pt x="0" y="27"/>
                </a:lnTo>
                <a:lnTo>
                  <a:pt x="0" y="27"/>
                </a:lnTo>
                <a:lnTo>
                  <a:pt x="0" y="27"/>
                </a:lnTo>
                <a:lnTo>
                  <a:pt x="0" y="0"/>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8" name="Freeform 110"/>
          <p:cNvSpPr>
            <a:spLocks/>
          </p:cNvSpPr>
          <p:nvPr/>
        </p:nvSpPr>
        <p:spPr bwMode="auto">
          <a:xfrm>
            <a:off x="6970713" y="5786438"/>
            <a:ext cx="107950" cy="42863"/>
          </a:xfrm>
          <a:custGeom>
            <a:avLst/>
            <a:gdLst/>
            <a:ahLst/>
            <a:cxnLst>
              <a:cxn ang="0">
                <a:pos x="135" y="27"/>
              </a:cxn>
              <a:cxn ang="0">
                <a:pos x="135" y="53"/>
              </a:cxn>
              <a:cxn ang="0">
                <a:pos x="0" y="27"/>
              </a:cxn>
              <a:cxn ang="0">
                <a:pos x="135" y="0"/>
              </a:cxn>
              <a:cxn ang="0">
                <a:pos x="135" y="27"/>
              </a:cxn>
            </a:cxnLst>
            <a:rect l="0" t="0" r="r" b="b"/>
            <a:pathLst>
              <a:path w="135" h="53">
                <a:moveTo>
                  <a:pt x="135" y="27"/>
                </a:moveTo>
                <a:lnTo>
                  <a:pt x="135" y="53"/>
                </a:lnTo>
                <a:lnTo>
                  <a:pt x="0" y="27"/>
                </a:lnTo>
                <a:lnTo>
                  <a:pt x="135" y="0"/>
                </a:lnTo>
                <a:lnTo>
                  <a:pt x="135" y="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59" name="Rectangle 111"/>
          <p:cNvSpPr>
            <a:spLocks noChangeArrowheads="1"/>
          </p:cNvSpPr>
          <p:nvPr/>
        </p:nvSpPr>
        <p:spPr bwMode="auto">
          <a:xfrm>
            <a:off x="7470775" y="5802313"/>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0" name="Rectangle 112"/>
          <p:cNvSpPr>
            <a:spLocks noChangeArrowheads="1"/>
          </p:cNvSpPr>
          <p:nvPr/>
        </p:nvSpPr>
        <p:spPr bwMode="auto">
          <a:xfrm>
            <a:off x="7085013" y="5802313"/>
            <a:ext cx="4763" cy="174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1" name="Rectangle 113"/>
          <p:cNvSpPr>
            <a:spLocks noChangeArrowheads="1"/>
          </p:cNvSpPr>
          <p:nvPr/>
        </p:nvSpPr>
        <p:spPr bwMode="auto">
          <a:xfrm>
            <a:off x="7089775" y="5802313"/>
            <a:ext cx="381000" cy="17463"/>
          </a:xfrm>
          <a:prstGeom prst="rect">
            <a:avLst/>
          </a:prstGeom>
          <a:solidFill>
            <a:srgbClr val="00206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2" name="Rectangle 114"/>
          <p:cNvSpPr>
            <a:spLocks noChangeArrowheads="1"/>
          </p:cNvSpPr>
          <p:nvPr/>
        </p:nvSpPr>
        <p:spPr bwMode="auto">
          <a:xfrm>
            <a:off x="7635875" y="5030788"/>
            <a:ext cx="17463"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3" name="Rectangle 115"/>
          <p:cNvSpPr>
            <a:spLocks noChangeArrowheads="1"/>
          </p:cNvSpPr>
          <p:nvPr/>
        </p:nvSpPr>
        <p:spPr bwMode="auto">
          <a:xfrm>
            <a:off x="7635875" y="5991225"/>
            <a:ext cx="17463"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4" name="Rectangle 116"/>
          <p:cNvSpPr>
            <a:spLocks noChangeArrowheads="1"/>
          </p:cNvSpPr>
          <p:nvPr/>
        </p:nvSpPr>
        <p:spPr bwMode="auto">
          <a:xfrm>
            <a:off x="7635875" y="5035550"/>
            <a:ext cx="17463" cy="9556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5" name="Rectangle 117"/>
          <p:cNvSpPr>
            <a:spLocks noChangeArrowheads="1"/>
          </p:cNvSpPr>
          <p:nvPr/>
        </p:nvSpPr>
        <p:spPr bwMode="auto">
          <a:xfrm>
            <a:off x="6911975" y="4000500"/>
            <a:ext cx="17463"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6" name="Rectangle 118"/>
          <p:cNvSpPr>
            <a:spLocks noChangeArrowheads="1"/>
          </p:cNvSpPr>
          <p:nvPr/>
        </p:nvSpPr>
        <p:spPr bwMode="auto">
          <a:xfrm>
            <a:off x="6911975" y="5995988"/>
            <a:ext cx="17463"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7" name="Rectangle 119"/>
          <p:cNvSpPr>
            <a:spLocks noChangeArrowheads="1"/>
          </p:cNvSpPr>
          <p:nvPr/>
        </p:nvSpPr>
        <p:spPr bwMode="auto">
          <a:xfrm>
            <a:off x="6911975" y="4005263"/>
            <a:ext cx="17463" cy="19907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8" name="Rectangle 120"/>
          <p:cNvSpPr>
            <a:spLocks noChangeArrowheads="1"/>
          </p:cNvSpPr>
          <p:nvPr/>
        </p:nvSpPr>
        <p:spPr bwMode="auto">
          <a:xfrm>
            <a:off x="7272338" y="4821238"/>
            <a:ext cx="15875"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69" name="Rectangle 121"/>
          <p:cNvSpPr>
            <a:spLocks noChangeArrowheads="1"/>
          </p:cNvSpPr>
          <p:nvPr/>
        </p:nvSpPr>
        <p:spPr bwMode="auto">
          <a:xfrm>
            <a:off x="7272338" y="3448050"/>
            <a:ext cx="15875" cy="4763"/>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0" name="Rectangle 122"/>
          <p:cNvSpPr>
            <a:spLocks noChangeArrowheads="1"/>
          </p:cNvSpPr>
          <p:nvPr/>
        </p:nvSpPr>
        <p:spPr bwMode="auto">
          <a:xfrm>
            <a:off x="7272338" y="3452813"/>
            <a:ext cx="15875" cy="136842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1" name="Rectangle 123"/>
          <p:cNvSpPr>
            <a:spLocks noChangeArrowheads="1"/>
          </p:cNvSpPr>
          <p:nvPr/>
        </p:nvSpPr>
        <p:spPr bwMode="auto">
          <a:xfrm>
            <a:off x="6059488" y="2025650"/>
            <a:ext cx="15875"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2" name="Rectangle 124"/>
          <p:cNvSpPr>
            <a:spLocks noChangeArrowheads="1"/>
          </p:cNvSpPr>
          <p:nvPr/>
        </p:nvSpPr>
        <p:spPr bwMode="auto">
          <a:xfrm>
            <a:off x="6059488" y="3721100"/>
            <a:ext cx="15875" cy="635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3" name="Rectangle 125"/>
          <p:cNvSpPr>
            <a:spLocks noChangeArrowheads="1"/>
          </p:cNvSpPr>
          <p:nvPr/>
        </p:nvSpPr>
        <p:spPr bwMode="auto">
          <a:xfrm>
            <a:off x="6059488" y="2032000"/>
            <a:ext cx="15875" cy="16891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4" name="Freeform 126"/>
          <p:cNvSpPr>
            <a:spLocks/>
          </p:cNvSpPr>
          <p:nvPr/>
        </p:nvSpPr>
        <p:spPr bwMode="auto">
          <a:xfrm>
            <a:off x="3703638" y="3516313"/>
            <a:ext cx="128588" cy="80963"/>
          </a:xfrm>
          <a:custGeom>
            <a:avLst/>
            <a:gdLst/>
            <a:ahLst/>
            <a:cxnLst>
              <a:cxn ang="0">
                <a:pos x="162" y="55"/>
              </a:cxn>
              <a:cxn ang="0">
                <a:pos x="162" y="82"/>
              </a:cxn>
              <a:cxn ang="0">
                <a:pos x="162" y="101"/>
              </a:cxn>
              <a:cxn ang="0">
                <a:pos x="142" y="96"/>
              </a:cxn>
              <a:cxn ang="0">
                <a:pos x="0" y="67"/>
              </a:cxn>
              <a:cxn ang="0">
                <a:pos x="0" y="41"/>
              </a:cxn>
              <a:cxn ang="0">
                <a:pos x="0" y="41"/>
              </a:cxn>
              <a:cxn ang="0">
                <a:pos x="142" y="7"/>
              </a:cxn>
              <a:cxn ang="0">
                <a:pos x="162" y="0"/>
              </a:cxn>
              <a:cxn ang="0">
                <a:pos x="162" y="21"/>
              </a:cxn>
              <a:cxn ang="0">
                <a:pos x="149" y="34"/>
              </a:cxn>
              <a:cxn ang="0">
                <a:pos x="7" y="67"/>
              </a:cxn>
              <a:cxn ang="0">
                <a:pos x="7" y="67"/>
              </a:cxn>
              <a:cxn ang="0">
                <a:pos x="7" y="41"/>
              </a:cxn>
              <a:cxn ang="0">
                <a:pos x="149" y="67"/>
              </a:cxn>
              <a:cxn ang="0">
                <a:pos x="142" y="96"/>
              </a:cxn>
              <a:cxn ang="0">
                <a:pos x="135" y="82"/>
              </a:cxn>
              <a:cxn ang="0">
                <a:pos x="135" y="55"/>
              </a:cxn>
              <a:cxn ang="0">
                <a:pos x="162" y="55"/>
              </a:cxn>
            </a:cxnLst>
            <a:rect l="0" t="0" r="r" b="b"/>
            <a:pathLst>
              <a:path w="162" h="101">
                <a:moveTo>
                  <a:pt x="162" y="55"/>
                </a:moveTo>
                <a:lnTo>
                  <a:pt x="162" y="82"/>
                </a:lnTo>
                <a:lnTo>
                  <a:pt x="162" y="101"/>
                </a:lnTo>
                <a:lnTo>
                  <a:pt x="142" y="96"/>
                </a:lnTo>
                <a:lnTo>
                  <a:pt x="0" y="67"/>
                </a:lnTo>
                <a:lnTo>
                  <a:pt x="0" y="41"/>
                </a:lnTo>
                <a:lnTo>
                  <a:pt x="0" y="41"/>
                </a:lnTo>
                <a:lnTo>
                  <a:pt x="142" y="7"/>
                </a:lnTo>
                <a:lnTo>
                  <a:pt x="162" y="0"/>
                </a:lnTo>
                <a:lnTo>
                  <a:pt x="162" y="21"/>
                </a:lnTo>
                <a:lnTo>
                  <a:pt x="149" y="34"/>
                </a:lnTo>
                <a:lnTo>
                  <a:pt x="7" y="67"/>
                </a:lnTo>
                <a:lnTo>
                  <a:pt x="7" y="67"/>
                </a:lnTo>
                <a:lnTo>
                  <a:pt x="7" y="41"/>
                </a:lnTo>
                <a:lnTo>
                  <a:pt x="149" y="67"/>
                </a:lnTo>
                <a:lnTo>
                  <a:pt x="142" y="96"/>
                </a:lnTo>
                <a:lnTo>
                  <a:pt x="135" y="82"/>
                </a:lnTo>
                <a:lnTo>
                  <a:pt x="135" y="55"/>
                </a:lnTo>
                <a:lnTo>
                  <a:pt x="162" y="5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5" name="Freeform 127"/>
          <p:cNvSpPr>
            <a:spLocks/>
          </p:cNvSpPr>
          <p:nvPr/>
        </p:nvSpPr>
        <p:spPr bwMode="auto">
          <a:xfrm>
            <a:off x="3811588" y="3533775"/>
            <a:ext cx="20638" cy="26988"/>
          </a:xfrm>
          <a:custGeom>
            <a:avLst/>
            <a:gdLst/>
            <a:ahLst/>
            <a:cxnLst>
              <a:cxn ang="0">
                <a:pos x="27" y="0"/>
              </a:cxn>
              <a:cxn ang="0">
                <a:pos x="27" y="34"/>
              </a:cxn>
              <a:cxn ang="0">
                <a:pos x="0" y="34"/>
              </a:cxn>
              <a:cxn ang="0">
                <a:pos x="0" y="34"/>
              </a:cxn>
              <a:cxn ang="0">
                <a:pos x="0" y="34"/>
              </a:cxn>
              <a:cxn ang="0">
                <a:pos x="0" y="0"/>
              </a:cxn>
              <a:cxn ang="0">
                <a:pos x="27" y="0"/>
              </a:cxn>
            </a:cxnLst>
            <a:rect l="0" t="0" r="r" b="b"/>
            <a:pathLst>
              <a:path w="27" h="34">
                <a:moveTo>
                  <a:pt x="27" y="0"/>
                </a:moveTo>
                <a:lnTo>
                  <a:pt x="27" y="34"/>
                </a:lnTo>
                <a:lnTo>
                  <a:pt x="0" y="34"/>
                </a:lnTo>
                <a:lnTo>
                  <a:pt x="0" y="34"/>
                </a:lnTo>
                <a:lnTo>
                  <a:pt x="0" y="34"/>
                </a:lnTo>
                <a:lnTo>
                  <a:pt x="0" y="0"/>
                </a:lnTo>
                <a:lnTo>
                  <a:pt x="2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6" name="Freeform 128"/>
          <p:cNvSpPr>
            <a:spLocks/>
          </p:cNvSpPr>
          <p:nvPr/>
        </p:nvSpPr>
        <p:spPr bwMode="auto">
          <a:xfrm>
            <a:off x="3709988" y="3533775"/>
            <a:ext cx="112713" cy="47625"/>
          </a:xfrm>
          <a:custGeom>
            <a:avLst/>
            <a:gdLst/>
            <a:ahLst/>
            <a:cxnLst>
              <a:cxn ang="0">
                <a:pos x="142" y="34"/>
              </a:cxn>
              <a:cxn ang="0">
                <a:pos x="142" y="61"/>
              </a:cxn>
              <a:cxn ang="0">
                <a:pos x="0" y="34"/>
              </a:cxn>
              <a:cxn ang="0">
                <a:pos x="142" y="0"/>
              </a:cxn>
              <a:cxn ang="0">
                <a:pos x="142" y="34"/>
              </a:cxn>
            </a:cxnLst>
            <a:rect l="0" t="0" r="r" b="b"/>
            <a:pathLst>
              <a:path w="142" h="61">
                <a:moveTo>
                  <a:pt x="142" y="34"/>
                </a:moveTo>
                <a:lnTo>
                  <a:pt x="142" y="61"/>
                </a:lnTo>
                <a:lnTo>
                  <a:pt x="0" y="34"/>
                </a:lnTo>
                <a:lnTo>
                  <a:pt x="142" y="0"/>
                </a:lnTo>
                <a:lnTo>
                  <a:pt x="142" y="3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7" name="Freeform 129"/>
          <p:cNvSpPr>
            <a:spLocks/>
          </p:cNvSpPr>
          <p:nvPr/>
        </p:nvSpPr>
        <p:spPr bwMode="auto">
          <a:xfrm>
            <a:off x="4691063" y="3516313"/>
            <a:ext cx="128588" cy="80963"/>
          </a:xfrm>
          <a:custGeom>
            <a:avLst/>
            <a:gdLst/>
            <a:ahLst/>
            <a:cxnLst>
              <a:cxn ang="0">
                <a:pos x="0" y="55"/>
              </a:cxn>
              <a:cxn ang="0">
                <a:pos x="0" y="21"/>
              </a:cxn>
              <a:cxn ang="0">
                <a:pos x="0" y="0"/>
              </a:cxn>
              <a:cxn ang="0">
                <a:pos x="21" y="7"/>
              </a:cxn>
              <a:cxn ang="0">
                <a:pos x="162" y="41"/>
              </a:cxn>
              <a:cxn ang="0">
                <a:pos x="162" y="67"/>
              </a:cxn>
              <a:cxn ang="0">
                <a:pos x="162" y="67"/>
              </a:cxn>
              <a:cxn ang="0">
                <a:pos x="21" y="96"/>
              </a:cxn>
              <a:cxn ang="0">
                <a:pos x="0" y="101"/>
              </a:cxn>
              <a:cxn ang="0">
                <a:pos x="0" y="82"/>
              </a:cxn>
              <a:cxn ang="0">
                <a:pos x="14" y="67"/>
              </a:cxn>
              <a:cxn ang="0">
                <a:pos x="157" y="41"/>
              </a:cxn>
              <a:cxn ang="0">
                <a:pos x="157" y="41"/>
              </a:cxn>
              <a:cxn ang="0">
                <a:pos x="157" y="67"/>
              </a:cxn>
              <a:cxn ang="0">
                <a:pos x="14" y="34"/>
              </a:cxn>
              <a:cxn ang="0">
                <a:pos x="21" y="7"/>
              </a:cxn>
              <a:cxn ang="0">
                <a:pos x="27" y="21"/>
              </a:cxn>
              <a:cxn ang="0">
                <a:pos x="27" y="55"/>
              </a:cxn>
              <a:cxn ang="0">
                <a:pos x="0" y="55"/>
              </a:cxn>
            </a:cxnLst>
            <a:rect l="0" t="0" r="r" b="b"/>
            <a:pathLst>
              <a:path w="162" h="101">
                <a:moveTo>
                  <a:pt x="0" y="55"/>
                </a:moveTo>
                <a:lnTo>
                  <a:pt x="0" y="21"/>
                </a:lnTo>
                <a:lnTo>
                  <a:pt x="0" y="0"/>
                </a:lnTo>
                <a:lnTo>
                  <a:pt x="21" y="7"/>
                </a:lnTo>
                <a:lnTo>
                  <a:pt x="162" y="41"/>
                </a:lnTo>
                <a:lnTo>
                  <a:pt x="162" y="67"/>
                </a:lnTo>
                <a:lnTo>
                  <a:pt x="162" y="67"/>
                </a:lnTo>
                <a:lnTo>
                  <a:pt x="21" y="96"/>
                </a:lnTo>
                <a:lnTo>
                  <a:pt x="0" y="101"/>
                </a:lnTo>
                <a:lnTo>
                  <a:pt x="0" y="82"/>
                </a:lnTo>
                <a:lnTo>
                  <a:pt x="14" y="67"/>
                </a:lnTo>
                <a:lnTo>
                  <a:pt x="157" y="41"/>
                </a:lnTo>
                <a:lnTo>
                  <a:pt x="157" y="41"/>
                </a:lnTo>
                <a:lnTo>
                  <a:pt x="157" y="67"/>
                </a:lnTo>
                <a:lnTo>
                  <a:pt x="14" y="34"/>
                </a:lnTo>
                <a:lnTo>
                  <a:pt x="21" y="7"/>
                </a:lnTo>
                <a:lnTo>
                  <a:pt x="27" y="21"/>
                </a:lnTo>
                <a:lnTo>
                  <a:pt x="27" y="55"/>
                </a:lnTo>
                <a:lnTo>
                  <a:pt x="0" y="5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8" name="Freeform 130"/>
          <p:cNvSpPr>
            <a:spLocks/>
          </p:cNvSpPr>
          <p:nvPr/>
        </p:nvSpPr>
        <p:spPr bwMode="auto">
          <a:xfrm>
            <a:off x="4691063" y="3560763"/>
            <a:ext cx="22225" cy="20638"/>
          </a:xfrm>
          <a:custGeom>
            <a:avLst/>
            <a:gdLst/>
            <a:ahLst/>
            <a:cxnLst>
              <a:cxn ang="0">
                <a:pos x="0" y="27"/>
              </a:cxn>
              <a:cxn ang="0">
                <a:pos x="0" y="0"/>
              </a:cxn>
              <a:cxn ang="0">
                <a:pos x="27" y="0"/>
              </a:cxn>
              <a:cxn ang="0">
                <a:pos x="27" y="0"/>
              </a:cxn>
              <a:cxn ang="0">
                <a:pos x="27" y="0"/>
              </a:cxn>
              <a:cxn ang="0">
                <a:pos x="27" y="27"/>
              </a:cxn>
              <a:cxn ang="0">
                <a:pos x="0" y="27"/>
              </a:cxn>
            </a:cxnLst>
            <a:rect l="0" t="0" r="r" b="b"/>
            <a:pathLst>
              <a:path w="27" h="27">
                <a:moveTo>
                  <a:pt x="0" y="27"/>
                </a:moveTo>
                <a:lnTo>
                  <a:pt x="0" y="0"/>
                </a:lnTo>
                <a:lnTo>
                  <a:pt x="27" y="0"/>
                </a:lnTo>
                <a:lnTo>
                  <a:pt x="27" y="0"/>
                </a:lnTo>
                <a:lnTo>
                  <a:pt x="27" y="0"/>
                </a:lnTo>
                <a:lnTo>
                  <a:pt x="27" y="27"/>
                </a:lnTo>
                <a:lnTo>
                  <a:pt x="0" y="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79" name="Freeform 131"/>
          <p:cNvSpPr>
            <a:spLocks/>
          </p:cNvSpPr>
          <p:nvPr/>
        </p:nvSpPr>
        <p:spPr bwMode="auto">
          <a:xfrm>
            <a:off x="4702175" y="3533775"/>
            <a:ext cx="112713" cy="47625"/>
          </a:xfrm>
          <a:custGeom>
            <a:avLst/>
            <a:gdLst/>
            <a:ahLst/>
            <a:cxnLst>
              <a:cxn ang="0">
                <a:pos x="0" y="34"/>
              </a:cxn>
              <a:cxn ang="0">
                <a:pos x="0" y="0"/>
              </a:cxn>
              <a:cxn ang="0">
                <a:pos x="143" y="34"/>
              </a:cxn>
              <a:cxn ang="0">
                <a:pos x="0" y="61"/>
              </a:cxn>
              <a:cxn ang="0">
                <a:pos x="0" y="34"/>
              </a:cxn>
            </a:cxnLst>
            <a:rect l="0" t="0" r="r" b="b"/>
            <a:pathLst>
              <a:path w="143" h="61">
                <a:moveTo>
                  <a:pt x="0" y="34"/>
                </a:moveTo>
                <a:lnTo>
                  <a:pt x="0" y="0"/>
                </a:lnTo>
                <a:lnTo>
                  <a:pt x="143" y="34"/>
                </a:lnTo>
                <a:lnTo>
                  <a:pt x="0" y="61"/>
                </a:lnTo>
                <a:lnTo>
                  <a:pt x="0" y="3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0" name="Rectangle 132"/>
          <p:cNvSpPr>
            <a:spLocks noChangeArrowheads="1"/>
          </p:cNvSpPr>
          <p:nvPr/>
        </p:nvSpPr>
        <p:spPr bwMode="auto">
          <a:xfrm>
            <a:off x="3827463" y="3554413"/>
            <a:ext cx="4763"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1" name="Rectangle 133"/>
          <p:cNvSpPr>
            <a:spLocks noChangeArrowheads="1"/>
          </p:cNvSpPr>
          <p:nvPr/>
        </p:nvSpPr>
        <p:spPr bwMode="auto">
          <a:xfrm>
            <a:off x="4691063" y="3554413"/>
            <a:ext cx="635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2" name="Rectangle 134"/>
          <p:cNvSpPr>
            <a:spLocks noChangeArrowheads="1"/>
          </p:cNvSpPr>
          <p:nvPr/>
        </p:nvSpPr>
        <p:spPr bwMode="auto">
          <a:xfrm>
            <a:off x="3832225" y="3554413"/>
            <a:ext cx="858838" cy="1587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3" name="Freeform 135"/>
          <p:cNvSpPr>
            <a:spLocks/>
          </p:cNvSpPr>
          <p:nvPr/>
        </p:nvSpPr>
        <p:spPr bwMode="auto">
          <a:xfrm>
            <a:off x="6113463" y="3516313"/>
            <a:ext cx="123825" cy="80963"/>
          </a:xfrm>
          <a:custGeom>
            <a:avLst/>
            <a:gdLst/>
            <a:ahLst/>
            <a:cxnLst>
              <a:cxn ang="0">
                <a:pos x="157" y="55"/>
              </a:cxn>
              <a:cxn ang="0">
                <a:pos x="157" y="82"/>
              </a:cxn>
              <a:cxn ang="0">
                <a:pos x="157" y="101"/>
              </a:cxn>
              <a:cxn ang="0">
                <a:pos x="136" y="96"/>
              </a:cxn>
              <a:cxn ang="0">
                <a:pos x="0" y="67"/>
              </a:cxn>
              <a:cxn ang="0">
                <a:pos x="0" y="41"/>
              </a:cxn>
              <a:cxn ang="0">
                <a:pos x="0" y="41"/>
              </a:cxn>
              <a:cxn ang="0">
                <a:pos x="136" y="7"/>
              </a:cxn>
              <a:cxn ang="0">
                <a:pos x="157" y="0"/>
              </a:cxn>
              <a:cxn ang="0">
                <a:pos x="157" y="21"/>
              </a:cxn>
              <a:cxn ang="0">
                <a:pos x="143" y="34"/>
              </a:cxn>
              <a:cxn ang="0">
                <a:pos x="8" y="67"/>
              </a:cxn>
              <a:cxn ang="0">
                <a:pos x="8" y="67"/>
              </a:cxn>
              <a:cxn ang="0">
                <a:pos x="8" y="41"/>
              </a:cxn>
              <a:cxn ang="0">
                <a:pos x="143" y="67"/>
              </a:cxn>
              <a:cxn ang="0">
                <a:pos x="136" y="96"/>
              </a:cxn>
              <a:cxn ang="0">
                <a:pos x="129" y="82"/>
              </a:cxn>
              <a:cxn ang="0">
                <a:pos x="129" y="55"/>
              </a:cxn>
              <a:cxn ang="0">
                <a:pos x="157" y="55"/>
              </a:cxn>
            </a:cxnLst>
            <a:rect l="0" t="0" r="r" b="b"/>
            <a:pathLst>
              <a:path w="157" h="101">
                <a:moveTo>
                  <a:pt x="157" y="55"/>
                </a:moveTo>
                <a:lnTo>
                  <a:pt x="157" y="82"/>
                </a:lnTo>
                <a:lnTo>
                  <a:pt x="157" y="101"/>
                </a:lnTo>
                <a:lnTo>
                  <a:pt x="136" y="96"/>
                </a:lnTo>
                <a:lnTo>
                  <a:pt x="0" y="67"/>
                </a:lnTo>
                <a:lnTo>
                  <a:pt x="0" y="41"/>
                </a:lnTo>
                <a:lnTo>
                  <a:pt x="0" y="41"/>
                </a:lnTo>
                <a:lnTo>
                  <a:pt x="136" y="7"/>
                </a:lnTo>
                <a:lnTo>
                  <a:pt x="157" y="0"/>
                </a:lnTo>
                <a:lnTo>
                  <a:pt x="157" y="21"/>
                </a:lnTo>
                <a:lnTo>
                  <a:pt x="143" y="34"/>
                </a:lnTo>
                <a:lnTo>
                  <a:pt x="8" y="67"/>
                </a:lnTo>
                <a:lnTo>
                  <a:pt x="8" y="67"/>
                </a:lnTo>
                <a:lnTo>
                  <a:pt x="8" y="41"/>
                </a:lnTo>
                <a:lnTo>
                  <a:pt x="143" y="67"/>
                </a:lnTo>
                <a:lnTo>
                  <a:pt x="136" y="96"/>
                </a:lnTo>
                <a:lnTo>
                  <a:pt x="129" y="82"/>
                </a:lnTo>
                <a:lnTo>
                  <a:pt x="129" y="55"/>
                </a:lnTo>
                <a:lnTo>
                  <a:pt x="157" y="5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4" name="Freeform 136"/>
          <p:cNvSpPr>
            <a:spLocks/>
          </p:cNvSpPr>
          <p:nvPr/>
        </p:nvSpPr>
        <p:spPr bwMode="auto">
          <a:xfrm>
            <a:off x="6215063" y="3533775"/>
            <a:ext cx="22225" cy="26988"/>
          </a:xfrm>
          <a:custGeom>
            <a:avLst/>
            <a:gdLst/>
            <a:ahLst/>
            <a:cxnLst>
              <a:cxn ang="0">
                <a:pos x="28" y="0"/>
              </a:cxn>
              <a:cxn ang="0">
                <a:pos x="28" y="34"/>
              </a:cxn>
              <a:cxn ang="0">
                <a:pos x="0" y="34"/>
              </a:cxn>
              <a:cxn ang="0">
                <a:pos x="0" y="34"/>
              </a:cxn>
              <a:cxn ang="0">
                <a:pos x="0" y="34"/>
              </a:cxn>
              <a:cxn ang="0">
                <a:pos x="0" y="0"/>
              </a:cxn>
              <a:cxn ang="0">
                <a:pos x="28" y="0"/>
              </a:cxn>
            </a:cxnLst>
            <a:rect l="0" t="0" r="r" b="b"/>
            <a:pathLst>
              <a:path w="28" h="34">
                <a:moveTo>
                  <a:pt x="28" y="0"/>
                </a:moveTo>
                <a:lnTo>
                  <a:pt x="28" y="34"/>
                </a:lnTo>
                <a:lnTo>
                  <a:pt x="0" y="34"/>
                </a:lnTo>
                <a:lnTo>
                  <a:pt x="0" y="34"/>
                </a:lnTo>
                <a:lnTo>
                  <a:pt x="0" y="34"/>
                </a:lnTo>
                <a:lnTo>
                  <a:pt x="0" y="0"/>
                </a:lnTo>
                <a:lnTo>
                  <a:pt x="28"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5" name="Freeform 137"/>
          <p:cNvSpPr>
            <a:spLocks/>
          </p:cNvSpPr>
          <p:nvPr/>
        </p:nvSpPr>
        <p:spPr bwMode="auto">
          <a:xfrm>
            <a:off x="6118225" y="3533775"/>
            <a:ext cx="107950" cy="47625"/>
          </a:xfrm>
          <a:custGeom>
            <a:avLst/>
            <a:gdLst/>
            <a:ahLst/>
            <a:cxnLst>
              <a:cxn ang="0">
                <a:pos x="135" y="34"/>
              </a:cxn>
              <a:cxn ang="0">
                <a:pos x="135" y="61"/>
              </a:cxn>
              <a:cxn ang="0">
                <a:pos x="0" y="34"/>
              </a:cxn>
              <a:cxn ang="0">
                <a:pos x="135" y="0"/>
              </a:cxn>
              <a:cxn ang="0">
                <a:pos x="135" y="34"/>
              </a:cxn>
            </a:cxnLst>
            <a:rect l="0" t="0" r="r" b="b"/>
            <a:pathLst>
              <a:path w="135" h="61">
                <a:moveTo>
                  <a:pt x="135" y="34"/>
                </a:moveTo>
                <a:lnTo>
                  <a:pt x="135" y="61"/>
                </a:lnTo>
                <a:lnTo>
                  <a:pt x="0" y="34"/>
                </a:lnTo>
                <a:lnTo>
                  <a:pt x="135" y="0"/>
                </a:lnTo>
                <a:lnTo>
                  <a:pt x="135" y="3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6" name="Freeform 138"/>
          <p:cNvSpPr>
            <a:spLocks/>
          </p:cNvSpPr>
          <p:nvPr/>
        </p:nvSpPr>
        <p:spPr bwMode="auto">
          <a:xfrm>
            <a:off x="7096125" y="3516313"/>
            <a:ext cx="128588" cy="80963"/>
          </a:xfrm>
          <a:custGeom>
            <a:avLst/>
            <a:gdLst/>
            <a:ahLst/>
            <a:cxnLst>
              <a:cxn ang="0">
                <a:pos x="0" y="55"/>
              </a:cxn>
              <a:cxn ang="0">
                <a:pos x="0" y="21"/>
              </a:cxn>
              <a:cxn ang="0">
                <a:pos x="0" y="0"/>
              </a:cxn>
              <a:cxn ang="0">
                <a:pos x="20" y="7"/>
              </a:cxn>
              <a:cxn ang="0">
                <a:pos x="162" y="41"/>
              </a:cxn>
              <a:cxn ang="0">
                <a:pos x="162" y="67"/>
              </a:cxn>
              <a:cxn ang="0">
                <a:pos x="162" y="67"/>
              </a:cxn>
              <a:cxn ang="0">
                <a:pos x="20" y="96"/>
              </a:cxn>
              <a:cxn ang="0">
                <a:pos x="0" y="101"/>
              </a:cxn>
              <a:cxn ang="0">
                <a:pos x="0" y="82"/>
              </a:cxn>
              <a:cxn ang="0">
                <a:pos x="13" y="67"/>
              </a:cxn>
              <a:cxn ang="0">
                <a:pos x="155" y="41"/>
              </a:cxn>
              <a:cxn ang="0">
                <a:pos x="155" y="41"/>
              </a:cxn>
              <a:cxn ang="0">
                <a:pos x="155" y="67"/>
              </a:cxn>
              <a:cxn ang="0">
                <a:pos x="13" y="34"/>
              </a:cxn>
              <a:cxn ang="0">
                <a:pos x="20" y="7"/>
              </a:cxn>
              <a:cxn ang="0">
                <a:pos x="27" y="21"/>
              </a:cxn>
              <a:cxn ang="0">
                <a:pos x="27" y="55"/>
              </a:cxn>
              <a:cxn ang="0">
                <a:pos x="0" y="55"/>
              </a:cxn>
            </a:cxnLst>
            <a:rect l="0" t="0" r="r" b="b"/>
            <a:pathLst>
              <a:path w="162" h="101">
                <a:moveTo>
                  <a:pt x="0" y="55"/>
                </a:moveTo>
                <a:lnTo>
                  <a:pt x="0" y="21"/>
                </a:lnTo>
                <a:lnTo>
                  <a:pt x="0" y="0"/>
                </a:lnTo>
                <a:lnTo>
                  <a:pt x="20" y="7"/>
                </a:lnTo>
                <a:lnTo>
                  <a:pt x="162" y="41"/>
                </a:lnTo>
                <a:lnTo>
                  <a:pt x="162" y="67"/>
                </a:lnTo>
                <a:lnTo>
                  <a:pt x="162" y="67"/>
                </a:lnTo>
                <a:lnTo>
                  <a:pt x="20" y="96"/>
                </a:lnTo>
                <a:lnTo>
                  <a:pt x="0" y="101"/>
                </a:lnTo>
                <a:lnTo>
                  <a:pt x="0" y="82"/>
                </a:lnTo>
                <a:lnTo>
                  <a:pt x="13" y="67"/>
                </a:lnTo>
                <a:lnTo>
                  <a:pt x="155" y="41"/>
                </a:lnTo>
                <a:lnTo>
                  <a:pt x="155" y="41"/>
                </a:lnTo>
                <a:lnTo>
                  <a:pt x="155" y="67"/>
                </a:lnTo>
                <a:lnTo>
                  <a:pt x="13" y="34"/>
                </a:lnTo>
                <a:lnTo>
                  <a:pt x="20" y="7"/>
                </a:lnTo>
                <a:lnTo>
                  <a:pt x="27" y="21"/>
                </a:lnTo>
                <a:lnTo>
                  <a:pt x="27" y="55"/>
                </a:lnTo>
                <a:lnTo>
                  <a:pt x="0" y="5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7" name="Freeform 139"/>
          <p:cNvSpPr>
            <a:spLocks/>
          </p:cNvSpPr>
          <p:nvPr/>
        </p:nvSpPr>
        <p:spPr bwMode="auto">
          <a:xfrm>
            <a:off x="7096125" y="3560763"/>
            <a:ext cx="20638" cy="20638"/>
          </a:xfrm>
          <a:custGeom>
            <a:avLst/>
            <a:gdLst/>
            <a:ahLst/>
            <a:cxnLst>
              <a:cxn ang="0">
                <a:pos x="0" y="27"/>
              </a:cxn>
              <a:cxn ang="0">
                <a:pos x="0" y="0"/>
              </a:cxn>
              <a:cxn ang="0">
                <a:pos x="27" y="0"/>
              </a:cxn>
              <a:cxn ang="0">
                <a:pos x="27" y="0"/>
              </a:cxn>
              <a:cxn ang="0">
                <a:pos x="27" y="0"/>
              </a:cxn>
              <a:cxn ang="0">
                <a:pos x="27" y="27"/>
              </a:cxn>
              <a:cxn ang="0">
                <a:pos x="0" y="27"/>
              </a:cxn>
            </a:cxnLst>
            <a:rect l="0" t="0" r="r" b="b"/>
            <a:pathLst>
              <a:path w="27" h="27">
                <a:moveTo>
                  <a:pt x="0" y="27"/>
                </a:moveTo>
                <a:lnTo>
                  <a:pt x="0" y="0"/>
                </a:lnTo>
                <a:lnTo>
                  <a:pt x="27" y="0"/>
                </a:lnTo>
                <a:lnTo>
                  <a:pt x="27" y="0"/>
                </a:lnTo>
                <a:lnTo>
                  <a:pt x="27" y="0"/>
                </a:lnTo>
                <a:lnTo>
                  <a:pt x="27" y="27"/>
                </a:lnTo>
                <a:lnTo>
                  <a:pt x="0" y="2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8" name="Freeform 140"/>
          <p:cNvSpPr>
            <a:spLocks/>
          </p:cNvSpPr>
          <p:nvPr/>
        </p:nvSpPr>
        <p:spPr bwMode="auto">
          <a:xfrm>
            <a:off x="7105650" y="3533775"/>
            <a:ext cx="112713" cy="47625"/>
          </a:xfrm>
          <a:custGeom>
            <a:avLst/>
            <a:gdLst/>
            <a:ahLst/>
            <a:cxnLst>
              <a:cxn ang="0">
                <a:pos x="0" y="34"/>
              </a:cxn>
              <a:cxn ang="0">
                <a:pos x="0" y="0"/>
              </a:cxn>
              <a:cxn ang="0">
                <a:pos x="142" y="34"/>
              </a:cxn>
              <a:cxn ang="0">
                <a:pos x="0" y="61"/>
              </a:cxn>
              <a:cxn ang="0">
                <a:pos x="0" y="34"/>
              </a:cxn>
            </a:cxnLst>
            <a:rect l="0" t="0" r="r" b="b"/>
            <a:pathLst>
              <a:path w="142" h="61">
                <a:moveTo>
                  <a:pt x="0" y="34"/>
                </a:moveTo>
                <a:lnTo>
                  <a:pt x="0" y="0"/>
                </a:lnTo>
                <a:lnTo>
                  <a:pt x="142" y="34"/>
                </a:lnTo>
                <a:lnTo>
                  <a:pt x="0" y="61"/>
                </a:lnTo>
                <a:lnTo>
                  <a:pt x="0" y="3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89" name="Rectangle 141"/>
          <p:cNvSpPr>
            <a:spLocks noChangeArrowheads="1"/>
          </p:cNvSpPr>
          <p:nvPr/>
        </p:nvSpPr>
        <p:spPr bwMode="auto">
          <a:xfrm>
            <a:off x="6230938" y="3554413"/>
            <a:ext cx="6350"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90" name="Rectangle 142"/>
          <p:cNvSpPr>
            <a:spLocks noChangeArrowheads="1"/>
          </p:cNvSpPr>
          <p:nvPr/>
        </p:nvSpPr>
        <p:spPr bwMode="auto">
          <a:xfrm>
            <a:off x="7096125" y="3554413"/>
            <a:ext cx="3175" cy="15875"/>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91" name="Rectangle 143"/>
          <p:cNvSpPr>
            <a:spLocks noChangeArrowheads="1"/>
          </p:cNvSpPr>
          <p:nvPr/>
        </p:nvSpPr>
        <p:spPr bwMode="auto">
          <a:xfrm>
            <a:off x="6237288" y="3554413"/>
            <a:ext cx="858838" cy="15875"/>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2592" name="Rectangle 144"/>
          <p:cNvSpPr>
            <a:spLocks noChangeArrowheads="1"/>
          </p:cNvSpPr>
          <p:nvPr/>
        </p:nvSpPr>
        <p:spPr bwMode="auto">
          <a:xfrm>
            <a:off x="7288213" y="5975350"/>
            <a:ext cx="152400" cy="2286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300" b="0" i="1" u="none" strike="noStrike" cap="none" normalizeH="0" baseline="0">
                <a:ln>
                  <a:noFill/>
                </a:ln>
                <a:solidFill>
                  <a:srgbClr val="000000"/>
                </a:solidFill>
                <a:effectLst/>
                <a:latin typeface="Times-Roman" charset="0"/>
                <a:ea typeface="宋体" pitchFamily="2" charset="-122"/>
                <a:cs typeface="宋体" pitchFamily="2" charset="-122"/>
              </a:rPr>
              <a:t>f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50" name="Rectangle 37"/>
          <p:cNvSpPr>
            <a:spLocks noChangeArrowheads="1"/>
          </p:cNvSpPr>
          <p:nvPr/>
        </p:nvSpPr>
        <p:spPr bwMode="auto">
          <a:xfrm>
            <a:off x="6398427" y="3146981"/>
            <a:ext cx="513548"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2400" dirty="0" err="1">
                <a:solidFill>
                  <a:srgbClr val="000000"/>
                </a:solidFill>
                <a:latin typeface="Times-Roman" charset="0"/>
                <a:cs typeface="宋体" pitchFamily="2" charset="-122"/>
              </a:rPr>
              <a:t>t</a:t>
            </a:r>
            <a:r>
              <a:rPr lang="en-US" altLang="zh-CN" sz="2400" baseline="-25000" dirty="0" err="1">
                <a:solidFill>
                  <a:srgbClr val="000000"/>
                </a:solidFill>
                <a:latin typeface="Times-Roman" charset="0"/>
                <a:cs typeface="宋体" pitchFamily="2" charset="-122"/>
              </a:rPr>
              <a:t>pHL</a:t>
            </a:r>
            <a:r>
              <a:rPr kumimoji="0" lang="zh-CN" altLang="zh-CN" sz="2400" b="0" i="0" u="none" strike="noStrike" cap="none" normalizeH="0" baseline="0" dirty="0">
                <a:ln>
                  <a:noFill/>
                </a:ln>
                <a:solidFill>
                  <a:srgbClr val="000000"/>
                </a:solidFill>
                <a:effectLst/>
                <a:latin typeface="Times-Roman" charset="0"/>
                <a:ea typeface="宋体" pitchFamily="2" charset="-122"/>
                <a:cs typeface="宋体" pitchFamily="2" charset="-122"/>
              </a:rPr>
              <a:t> </a:t>
            </a:r>
            <a:endParaRPr kumimoji="0" lang="zh-CN" altLang="zh-CN" sz="2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291066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sz="4000" dirty="0"/>
              <a:t>3 </a:t>
            </a:r>
            <a:r>
              <a:rPr lang="zh-CN" altLang="en-US" sz="4000" dirty="0"/>
              <a:t>功率损耗</a:t>
            </a:r>
          </a:p>
        </p:txBody>
      </p:sp>
      <p:sp>
        <p:nvSpPr>
          <p:cNvPr id="20483" name="Rectangle 3"/>
          <p:cNvSpPr>
            <a:spLocks noGrp="1" noChangeArrowheads="1"/>
          </p:cNvSpPr>
          <p:nvPr>
            <p:ph idx="1"/>
          </p:nvPr>
        </p:nvSpPr>
        <p:spPr>
          <a:xfrm>
            <a:off x="457200" y="1285860"/>
            <a:ext cx="8686800" cy="4951428"/>
          </a:xfrm>
        </p:spPr>
        <p:txBody>
          <a:bodyPr/>
          <a:lstStyle/>
          <a:p>
            <a:r>
              <a:rPr lang="en-US" altLang="zh-CN" sz="2800" dirty="0"/>
              <a:t>CMOS</a:t>
            </a:r>
            <a:r>
              <a:rPr lang="zh-CN" altLang="en-US" sz="2800" dirty="0"/>
              <a:t>电路在状态不发生变化时，功耗很低</a:t>
            </a:r>
            <a:r>
              <a:rPr lang="zh-CN" altLang="en-US" sz="2800" dirty="0">
                <a:sym typeface="Wingdings" pitchFamily="2" charset="2"/>
              </a:rPr>
              <a:t></a:t>
            </a:r>
            <a:r>
              <a:rPr lang="zh-CN" altLang="en-US" sz="2800" b="1" dirty="0">
                <a:sym typeface="Wingdings" pitchFamily="2" charset="2"/>
              </a:rPr>
              <a:t>静态功耗</a:t>
            </a:r>
            <a:r>
              <a:rPr lang="en-US" altLang="zh-CN" sz="2800" dirty="0">
                <a:sym typeface="Wingdings" pitchFamily="2" charset="2"/>
              </a:rPr>
              <a:t>static power dissipation</a:t>
            </a:r>
            <a:r>
              <a:rPr lang="zh-CN" altLang="en-US" sz="2800" dirty="0">
                <a:sym typeface="Wingdings" pitchFamily="2" charset="2"/>
              </a:rPr>
              <a:t>，通常可以忽略。</a:t>
            </a:r>
            <a:endParaRPr lang="zh-CN" altLang="en-US" sz="2800" dirty="0"/>
          </a:p>
          <a:p>
            <a:r>
              <a:rPr lang="zh-CN" altLang="en-US" sz="2800" dirty="0"/>
              <a:t>状态发生变化的</a:t>
            </a:r>
            <a:r>
              <a:rPr lang="zh-CN" altLang="en-US" sz="2800" b="1" dirty="0"/>
              <a:t>过程中</a:t>
            </a:r>
            <a:r>
              <a:rPr lang="zh-CN" altLang="en-US" sz="2800" dirty="0"/>
              <a:t>消耗可观的电能</a:t>
            </a:r>
            <a:r>
              <a:rPr lang="zh-CN" altLang="en-US" sz="2800" dirty="0">
                <a:sym typeface="Wingdings" pitchFamily="2" charset="2"/>
              </a:rPr>
              <a:t></a:t>
            </a:r>
            <a:r>
              <a:rPr lang="zh-CN" altLang="en-US" sz="2800" dirty="0"/>
              <a:t>动态功耗</a:t>
            </a:r>
            <a:r>
              <a:rPr lang="en-US" altLang="zh-CN" sz="2800" dirty="0"/>
              <a:t>dynamic power dissipation</a:t>
            </a:r>
          </a:p>
          <a:p>
            <a:pPr marL="801687" lvl="1" indent="-457200">
              <a:buFont typeface="+mj-lt"/>
              <a:buAutoNum type="arabicPeriod"/>
            </a:pPr>
            <a:r>
              <a:rPr lang="en-US" altLang="zh-CN" sz="2800" dirty="0"/>
              <a:t>CMOS</a:t>
            </a:r>
            <a:r>
              <a:rPr lang="zh-CN" altLang="en-US" sz="2800" dirty="0"/>
              <a:t>输出结构的</a:t>
            </a:r>
            <a:r>
              <a:rPr lang="zh-CN" altLang="en-US" sz="2800" b="1" dirty="0">
                <a:solidFill>
                  <a:srgbClr val="FF0000"/>
                </a:solidFill>
              </a:rPr>
              <a:t>部分短路</a:t>
            </a:r>
            <a:r>
              <a:rPr lang="zh-CN" altLang="en-US" sz="2800" dirty="0"/>
              <a:t>，输入电压不接近于供电轨道时，</a:t>
            </a:r>
            <a:r>
              <a:rPr lang="en-US" altLang="zh-CN" sz="2800" dirty="0"/>
              <a:t>PMOS</a:t>
            </a:r>
            <a:r>
              <a:rPr lang="zh-CN" altLang="en-US" sz="2800" dirty="0"/>
              <a:t>和</a:t>
            </a:r>
            <a:r>
              <a:rPr lang="en-US" altLang="zh-CN" sz="2800" dirty="0"/>
              <a:t>NMOS</a:t>
            </a:r>
            <a:r>
              <a:rPr lang="zh-CN" altLang="en-US" sz="2800" dirty="0"/>
              <a:t>部分导通；功耗取决于</a:t>
            </a:r>
            <a:r>
              <a:rPr lang="en-US" altLang="zh-CN" sz="2800" dirty="0"/>
              <a:t>V</a:t>
            </a:r>
            <a:r>
              <a:rPr lang="en-US" altLang="zh-CN" sz="2800" baseline="-25000" dirty="0"/>
              <a:t>CC</a:t>
            </a:r>
            <a:r>
              <a:rPr lang="zh-CN" altLang="en-US" sz="2800" dirty="0"/>
              <a:t>的值和输出状态的转换发生率。</a:t>
            </a:r>
            <a:endParaRPr lang="en-US" altLang="zh-CN" sz="2800" dirty="0"/>
          </a:p>
          <a:p>
            <a:pPr marL="801687" lvl="1" indent="-457200">
              <a:buNone/>
            </a:pPr>
            <a:r>
              <a:rPr lang="en-US" altLang="zh-CN" sz="2800" i="1" dirty="0">
                <a:latin typeface="Times New Roman" pitchFamily="18" charset="0"/>
              </a:rPr>
              <a:t>        P</a:t>
            </a:r>
            <a:r>
              <a:rPr lang="en-US" altLang="zh-CN" sz="2800" i="1" baseline="-25000" dirty="0">
                <a:latin typeface="Times New Roman" pitchFamily="18" charset="0"/>
              </a:rPr>
              <a:t>T</a:t>
            </a:r>
            <a:r>
              <a:rPr lang="en-US" altLang="zh-CN" sz="2800" i="1" dirty="0">
                <a:latin typeface="Times New Roman" pitchFamily="18" charset="0"/>
              </a:rPr>
              <a:t>=C</a:t>
            </a:r>
            <a:r>
              <a:rPr lang="en-US" altLang="zh-CN" sz="2800" i="1" baseline="-25000" dirty="0">
                <a:latin typeface="Times New Roman" pitchFamily="18" charset="0"/>
              </a:rPr>
              <a:t>PD</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V</a:t>
            </a:r>
            <a:r>
              <a:rPr lang="en-US" altLang="zh-CN" sz="2800" i="1" baseline="-25000" dirty="0">
                <a:latin typeface="Times New Roman" pitchFamily="18" charset="0"/>
                <a:cs typeface="Arial" pitchFamily="34" charset="0"/>
              </a:rPr>
              <a:t>CC</a:t>
            </a:r>
            <a:r>
              <a:rPr lang="en-US" altLang="zh-CN" sz="2800" i="1" baseline="30000" dirty="0">
                <a:latin typeface="Times New Roman" pitchFamily="18" charset="0"/>
                <a:cs typeface="Arial" pitchFamily="34" charset="0"/>
              </a:rPr>
              <a:t>2</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f</a:t>
            </a:r>
            <a:r>
              <a:rPr lang="zh-CN" altLang="en-US" sz="2800" dirty="0">
                <a:latin typeface="Times New Roman" pitchFamily="18" charset="0"/>
                <a:cs typeface="Arial" pitchFamily="34" charset="0"/>
              </a:rPr>
              <a:t>，其中：</a:t>
            </a:r>
          </a:p>
          <a:p>
            <a:pPr lvl="2"/>
            <a:r>
              <a:rPr lang="en-US" altLang="zh-CN" sz="2400" i="1" dirty="0">
                <a:latin typeface="Times New Roman" pitchFamily="18" charset="0"/>
              </a:rPr>
              <a:t>C</a:t>
            </a:r>
            <a:r>
              <a:rPr lang="en-US" altLang="zh-CN" sz="2400" i="1" baseline="-25000" dirty="0">
                <a:latin typeface="Times New Roman" pitchFamily="18" charset="0"/>
              </a:rPr>
              <a:t>PD</a:t>
            </a:r>
            <a:r>
              <a:rPr lang="zh-CN" altLang="en-US" sz="2400" dirty="0">
                <a:latin typeface="Times New Roman" pitchFamily="18" charset="0"/>
              </a:rPr>
              <a:t>：功耗电容</a:t>
            </a:r>
          </a:p>
          <a:p>
            <a:pPr lvl="2"/>
            <a:r>
              <a:rPr lang="en-US" altLang="zh-CN" sz="2400" i="1" dirty="0">
                <a:latin typeface="Times New Roman" pitchFamily="18" charset="0"/>
                <a:cs typeface="Arial" pitchFamily="34" charset="0"/>
              </a:rPr>
              <a:t>f</a:t>
            </a:r>
            <a:r>
              <a:rPr lang="zh-CN" altLang="en-US" sz="2400" dirty="0">
                <a:latin typeface="Times New Roman" pitchFamily="18" charset="0"/>
              </a:rPr>
              <a:t>：输出信号转换的频率</a:t>
            </a:r>
            <a:endParaRPr lang="en-US" altLang="zh-CN" sz="2400" dirty="0">
              <a:latin typeface="Times New Roman" pitchFamily="18" charset="0"/>
            </a:endParaRPr>
          </a:p>
        </p:txBody>
      </p:sp>
      <p:sp>
        <p:nvSpPr>
          <p:cNvPr id="4" name="日期占位符 3"/>
          <p:cNvSpPr>
            <a:spLocks noGrp="1"/>
          </p:cNvSpPr>
          <p:nvPr>
            <p:ph type="dt" sz="half" idx="10"/>
          </p:nvPr>
        </p:nvSpPr>
        <p:spPr/>
        <p:txBody>
          <a:bodyPr/>
          <a:lstStyle/>
          <a:p>
            <a:pPr>
              <a:defRPr/>
            </a:pPr>
            <a:fld id="{6275175A-076E-42DC-89D7-9071C064A400}" type="datetime1">
              <a:rPr lang="zh-CN" altLang="en-US" smtClean="0"/>
              <a:t>2018/3/26</a:t>
            </a:fld>
            <a:endParaRPr lang="en-US" altLang="zh-CN"/>
          </a:p>
        </p:txBody>
      </p:sp>
      <p:sp>
        <p:nvSpPr>
          <p:cNvPr id="6" name="页脚占位符 5"/>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5" name="灯片编号占位符 4"/>
          <p:cNvSpPr>
            <a:spLocks noGrp="1"/>
          </p:cNvSpPr>
          <p:nvPr>
            <p:ph type="sldNum" sz="quarter" idx="12"/>
          </p:nvPr>
        </p:nvSpPr>
        <p:spPr/>
        <p:txBody>
          <a:bodyPr/>
          <a:lstStyle/>
          <a:p>
            <a:pPr>
              <a:defRPr/>
            </a:pPr>
            <a:fld id="{F38CFDAA-5283-40C9-80A4-C3781C02EB22}" type="slidenum">
              <a:rPr lang="en-US" altLang="zh-CN" smtClean="0"/>
              <a:pPr>
                <a:defRPr/>
              </a:pPr>
              <a:t>64</a:t>
            </a:fld>
            <a:endParaRPr lang="en-US" altLang="zh-CN"/>
          </a:p>
        </p:txBody>
      </p:sp>
    </p:spTree>
    <p:extLst>
      <p:ext uri="{BB962C8B-B14F-4D97-AF65-F5344CB8AC3E}">
        <p14:creationId xmlns:p14="http://schemas.microsoft.com/office/powerpoint/2010/main" val="1758821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3</a:t>
            </a:r>
            <a:r>
              <a:rPr lang="zh-CN" altLang="en-US" sz="4000" dirty="0"/>
              <a:t>功率损耗</a:t>
            </a:r>
          </a:p>
        </p:txBody>
      </p:sp>
      <p:sp>
        <p:nvSpPr>
          <p:cNvPr id="3" name="内容占位符 2"/>
          <p:cNvSpPr>
            <a:spLocks noGrp="1"/>
          </p:cNvSpPr>
          <p:nvPr>
            <p:ph idx="1"/>
          </p:nvPr>
        </p:nvSpPr>
        <p:spPr/>
        <p:txBody>
          <a:bodyPr/>
          <a:lstStyle/>
          <a:p>
            <a:pPr marL="858837" lvl="1" indent="-514350">
              <a:buFont typeface="+mj-lt"/>
              <a:buAutoNum type="arabicPeriod" startAt="2"/>
            </a:pPr>
            <a:r>
              <a:rPr lang="zh-CN" altLang="en-US" sz="2800" dirty="0">
                <a:latin typeface="Times New Roman" pitchFamily="18" charset="0"/>
              </a:rPr>
              <a:t>对负载电容</a:t>
            </a:r>
            <a:r>
              <a:rPr lang="en-US" altLang="zh-CN" sz="2800" i="1" dirty="0">
                <a:latin typeface="Times New Roman" pitchFamily="18" charset="0"/>
              </a:rPr>
              <a:t>C</a:t>
            </a:r>
            <a:r>
              <a:rPr lang="en-US" altLang="zh-CN" sz="2800" i="1" baseline="-25000" dirty="0">
                <a:latin typeface="Times New Roman" pitchFamily="18" charset="0"/>
              </a:rPr>
              <a:t>L</a:t>
            </a:r>
            <a:r>
              <a:rPr lang="zh-CN" altLang="en-US" sz="2800" dirty="0">
                <a:latin typeface="Times New Roman" pitchFamily="18" charset="0"/>
              </a:rPr>
              <a:t>充放电导致的功耗</a:t>
            </a:r>
          </a:p>
          <a:p>
            <a:pPr lvl="3">
              <a:buFontTx/>
              <a:buNone/>
            </a:pPr>
            <a:r>
              <a:rPr lang="en-US" altLang="zh-CN" sz="2800" i="1" dirty="0">
                <a:latin typeface="Times New Roman" pitchFamily="18" charset="0"/>
              </a:rPr>
              <a:t>P</a:t>
            </a:r>
            <a:r>
              <a:rPr lang="en-US" altLang="zh-CN" sz="2800" i="1" baseline="-25000" dirty="0">
                <a:latin typeface="Times New Roman" pitchFamily="18" charset="0"/>
              </a:rPr>
              <a:t>L</a:t>
            </a:r>
            <a:r>
              <a:rPr lang="en-US" altLang="zh-CN" sz="2800" i="1" dirty="0">
                <a:latin typeface="Times New Roman" pitchFamily="18" charset="0"/>
              </a:rPr>
              <a:t>=C</a:t>
            </a:r>
            <a:r>
              <a:rPr lang="en-US" altLang="zh-CN" sz="2800" i="1" baseline="-25000" dirty="0">
                <a:latin typeface="Times New Roman" pitchFamily="18" charset="0"/>
              </a:rPr>
              <a:t>L</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V</a:t>
            </a:r>
            <a:r>
              <a:rPr lang="en-US" altLang="zh-CN" sz="2800" i="1" baseline="-25000" dirty="0">
                <a:latin typeface="Times New Roman" pitchFamily="18" charset="0"/>
                <a:cs typeface="Arial" pitchFamily="34" charset="0"/>
              </a:rPr>
              <a:t>CC</a:t>
            </a:r>
            <a:r>
              <a:rPr lang="en-US" altLang="zh-CN" sz="2800" i="1" baseline="30000" dirty="0">
                <a:latin typeface="Times New Roman" pitchFamily="18" charset="0"/>
                <a:cs typeface="Arial" pitchFamily="34" charset="0"/>
              </a:rPr>
              <a:t>2</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f</a:t>
            </a:r>
            <a:r>
              <a:rPr lang="zh-CN" altLang="en-US" sz="2800" dirty="0">
                <a:latin typeface="Times New Roman" pitchFamily="18" charset="0"/>
                <a:cs typeface="Arial" pitchFamily="34" charset="0"/>
              </a:rPr>
              <a:t>，其中：</a:t>
            </a:r>
          </a:p>
          <a:p>
            <a:pPr lvl="4"/>
            <a:r>
              <a:rPr lang="en-US" altLang="zh-CN" sz="2800" i="1" dirty="0">
                <a:latin typeface="Times New Roman" pitchFamily="18" charset="0"/>
              </a:rPr>
              <a:t>C</a:t>
            </a:r>
            <a:r>
              <a:rPr lang="en-US" altLang="zh-CN" sz="2800" i="1" baseline="-25000" dirty="0">
                <a:latin typeface="Times New Roman" pitchFamily="18" charset="0"/>
              </a:rPr>
              <a:t>L</a:t>
            </a:r>
            <a:r>
              <a:rPr lang="zh-CN" altLang="en-US" sz="2800" dirty="0">
                <a:latin typeface="Times New Roman" pitchFamily="18" charset="0"/>
              </a:rPr>
              <a:t>：负载电容</a:t>
            </a:r>
          </a:p>
          <a:p>
            <a:pPr lvl="4"/>
            <a:r>
              <a:rPr lang="en-US" altLang="zh-CN" sz="2800" i="1" dirty="0">
                <a:latin typeface="Times New Roman" pitchFamily="18" charset="0"/>
                <a:cs typeface="Arial" pitchFamily="34" charset="0"/>
              </a:rPr>
              <a:t>f</a:t>
            </a:r>
            <a:r>
              <a:rPr lang="zh-CN" altLang="en-US" sz="2800" dirty="0">
                <a:latin typeface="Times New Roman" pitchFamily="18" charset="0"/>
              </a:rPr>
              <a:t>：输出信号转换的频率</a:t>
            </a:r>
          </a:p>
          <a:p>
            <a:r>
              <a:rPr lang="zh-CN" altLang="en-US" sz="2800" dirty="0">
                <a:latin typeface="Times New Roman" pitchFamily="18" charset="0"/>
              </a:rPr>
              <a:t>动态功耗：</a:t>
            </a:r>
            <a:r>
              <a:rPr lang="en-US" altLang="zh-CN" sz="2800" i="1" dirty="0">
                <a:latin typeface="Times New Roman" pitchFamily="18" charset="0"/>
              </a:rPr>
              <a:t>P</a:t>
            </a:r>
            <a:r>
              <a:rPr lang="en-US" altLang="zh-CN" sz="2800" i="1" baseline="-25000" dirty="0">
                <a:latin typeface="Times New Roman" pitchFamily="18" charset="0"/>
              </a:rPr>
              <a:t>D</a:t>
            </a:r>
            <a:r>
              <a:rPr lang="en-US" altLang="zh-CN" sz="2800" dirty="0">
                <a:latin typeface="Times New Roman" pitchFamily="18" charset="0"/>
              </a:rPr>
              <a:t>=</a:t>
            </a:r>
            <a:r>
              <a:rPr lang="en-US" altLang="zh-CN" sz="2800" i="1" dirty="0">
                <a:latin typeface="Times New Roman" pitchFamily="18" charset="0"/>
              </a:rPr>
              <a:t>P</a:t>
            </a:r>
            <a:r>
              <a:rPr lang="en-US" altLang="zh-CN" sz="2800" i="1" baseline="-25000" dirty="0">
                <a:latin typeface="Times New Roman" pitchFamily="18" charset="0"/>
              </a:rPr>
              <a:t>T</a:t>
            </a:r>
            <a:r>
              <a:rPr lang="en-US" altLang="zh-CN" sz="2800" dirty="0">
                <a:latin typeface="Times New Roman" pitchFamily="18" charset="0"/>
              </a:rPr>
              <a:t>+</a:t>
            </a:r>
            <a:r>
              <a:rPr lang="en-US" altLang="zh-CN" sz="2800" i="1" dirty="0">
                <a:latin typeface="Times New Roman" pitchFamily="18" charset="0"/>
              </a:rPr>
              <a:t>P</a:t>
            </a:r>
            <a:r>
              <a:rPr lang="en-US" altLang="zh-CN" sz="2800" i="1" baseline="-25000" dirty="0">
                <a:latin typeface="Times New Roman" pitchFamily="18" charset="0"/>
              </a:rPr>
              <a:t>L</a:t>
            </a:r>
          </a:p>
          <a:p>
            <a:pPr>
              <a:buNone/>
            </a:pPr>
            <a:r>
              <a:rPr lang="en-US" altLang="zh-CN" sz="2800" i="1" baseline="-25000" dirty="0">
                <a:latin typeface="Times New Roman" pitchFamily="18" charset="0"/>
              </a:rPr>
              <a:t>    </a:t>
            </a:r>
            <a:r>
              <a:rPr lang="en-US" altLang="zh-CN" sz="2800" i="1" dirty="0">
                <a:latin typeface="Times New Roman" pitchFamily="18" charset="0"/>
              </a:rPr>
              <a:t>                          =C</a:t>
            </a:r>
            <a:r>
              <a:rPr lang="en-US" altLang="zh-CN" sz="2800" i="1" baseline="-25000" dirty="0">
                <a:latin typeface="Times New Roman" pitchFamily="18" charset="0"/>
              </a:rPr>
              <a:t>PD</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V</a:t>
            </a:r>
            <a:r>
              <a:rPr lang="en-US" altLang="zh-CN" sz="2800" i="1" baseline="-25000" dirty="0">
                <a:latin typeface="Times New Roman" pitchFamily="18" charset="0"/>
                <a:cs typeface="Arial" pitchFamily="34" charset="0"/>
              </a:rPr>
              <a:t>CC</a:t>
            </a:r>
            <a:r>
              <a:rPr lang="en-US" altLang="zh-CN" sz="2800" i="1" baseline="30000" dirty="0">
                <a:latin typeface="Times New Roman" pitchFamily="18" charset="0"/>
                <a:cs typeface="Arial" pitchFamily="34" charset="0"/>
              </a:rPr>
              <a:t>2</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f+</a:t>
            </a:r>
            <a:r>
              <a:rPr lang="en-US" altLang="zh-CN" sz="2800" i="1" dirty="0">
                <a:latin typeface="Times New Roman" pitchFamily="18" charset="0"/>
              </a:rPr>
              <a:t>C</a:t>
            </a:r>
            <a:r>
              <a:rPr lang="en-US" altLang="zh-CN" sz="2800" i="1" baseline="-25000" dirty="0">
                <a:latin typeface="Times New Roman" pitchFamily="18" charset="0"/>
              </a:rPr>
              <a:t>L</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V</a:t>
            </a:r>
            <a:r>
              <a:rPr lang="en-US" altLang="zh-CN" sz="2800" i="1" baseline="-25000" dirty="0">
                <a:latin typeface="Times New Roman" pitchFamily="18" charset="0"/>
                <a:cs typeface="Arial" pitchFamily="34" charset="0"/>
              </a:rPr>
              <a:t>CC</a:t>
            </a:r>
            <a:r>
              <a:rPr lang="en-US" altLang="zh-CN" sz="2800" i="1" baseline="30000" dirty="0">
                <a:latin typeface="Times New Roman" pitchFamily="18" charset="0"/>
                <a:cs typeface="Arial" pitchFamily="34" charset="0"/>
              </a:rPr>
              <a:t>2</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f</a:t>
            </a:r>
          </a:p>
          <a:p>
            <a:pPr>
              <a:buNone/>
            </a:pPr>
            <a:r>
              <a:rPr lang="en-US" altLang="zh-CN" sz="2800" i="1" dirty="0">
                <a:latin typeface="Times New Roman" pitchFamily="18" charset="0"/>
                <a:cs typeface="Arial" pitchFamily="34" charset="0"/>
              </a:rPr>
              <a:t>                             =</a:t>
            </a:r>
            <a:r>
              <a:rPr lang="en-US" altLang="zh-CN" sz="2800" dirty="0">
                <a:latin typeface="Times New Roman" pitchFamily="18" charset="0"/>
                <a:cs typeface="Arial" pitchFamily="34" charset="0"/>
              </a:rPr>
              <a:t>(</a:t>
            </a:r>
            <a:r>
              <a:rPr lang="en-US" altLang="zh-CN" sz="2800" i="1" dirty="0">
                <a:latin typeface="Times New Roman" pitchFamily="18" charset="0"/>
              </a:rPr>
              <a:t>C</a:t>
            </a:r>
            <a:r>
              <a:rPr lang="en-US" altLang="zh-CN" sz="2800" i="1" baseline="-25000" dirty="0">
                <a:latin typeface="Times New Roman" pitchFamily="18" charset="0"/>
              </a:rPr>
              <a:t>PD</a:t>
            </a:r>
            <a:r>
              <a:rPr lang="en-US" altLang="zh-CN" sz="2800" dirty="0">
                <a:latin typeface="Times New Roman" pitchFamily="18" charset="0"/>
                <a:cs typeface="Arial" pitchFamily="34" charset="0"/>
              </a:rPr>
              <a:t>+</a:t>
            </a:r>
            <a:r>
              <a:rPr lang="en-US" altLang="zh-CN" sz="2800" i="1" dirty="0">
                <a:latin typeface="Times New Roman" pitchFamily="18" charset="0"/>
              </a:rPr>
              <a:t>C</a:t>
            </a:r>
            <a:r>
              <a:rPr lang="en-US" altLang="zh-CN" sz="2800" i="1" baseline="-25000" dirty="0">
                <a:latin typeface="Times New Roman" pitchFamily="18" charset="0"/>
              </a:rPr>
              <a:t>L</a:t>
            </a:r>
            <a:r>
              <a:rPr lang="en-US" altLang="zh-CN" sz="2800" dirty="0">
                <a:latin typeface="Times New Roman" pitchFamily="18" charset="0"/>
                <a:cs typeface="Arial" pitchFamily="34" charset="0"/>
              </a:rPr>
              <a:t>) ×</a:t>
            </a:r>
            <a:r>
              <a:rPr lang="en-US" altLang="zh-CN" sz="2800" i="1" dirty="0">
                <a:latin typeface="Times New Roman" pitchFamily="18" charset="0"/>
                <a:cs typeface="Arial" pitchFamily="34" charset="0"/>
              </a:rPr>
              <a:t> V</a:t>
            </a:r>
            <a:r>
              <a:rPr lang="en-US" altLang="zh-CN" sz="2800" i="1" baseline="-25000" dirty="0">
                <a:latin typeface="Times New Roman" pitchFamily="18" charset="0"/>
                <a:cs typeface="Arial" pitchFamily="34" charset="0"/>
              </a:rPr>
              <a:t>CC</a:t>
            </a:r>
            <a:r>
              <a:rPr lang="en-US" altLang="zh-CN" sz="2800" i="1" baseline="30000" dirty="0">
                <a:latin typeface="Times New Roman" pitchFamily="18" charset="0"/>
                <a:cs typeface="Arial" pitchFamily="34" charset="0"/>
              </a:rPr>
              <a:t>2</a:t>
            </a:r>
            <a:r>
              <a:rPr lang="en-US" altLang="zh-CN" sz="2800" dirty="0">
                <a:latin typeface="Times New Roman" pitchFamily="18" charset="0"/>
                <a:cs typeface="Arial" pitchFamily="34" charset="0"/>
              </a:rPr>
              <a:t>×</a:t>
            </a:r>
            <a:r>
              <a:rPr lang="en-US" altLang="zh-CN" sz="2800" i="1" dirty="0">
                <a:latin typeface="Times New Roman" pitchFamily="18" charset="0"/>
                <a:cs typeface="Arial" pitchFamily="34" charset="0"/>
              </a:rPr>
              <a:t>f</a:t>
            </a:r>
            <a:endParaRPr lang="en-US" altLang="zh-CN" sz="2800" dirty="0">
              <a:latin typeface="Times New Roman" pitchFamily="18" charset="0"/>
            </a:endParaRPr>
          </a:p>
          <a:p>
            <a:r>
              <a:rPr lang="zh-CN" altLang="en-US" dirty="0"/>
              <a:t>动态功率称为</a:t>
            </a:r>
            <a:r>
              <a:rPr lang="en-US" altLang="zh-CN" dirty="0"/>
              <a:t>C</a:t>
            </a:r>
            <a:r>
              <a:rPr lang="en-US" altLang="zh-CN" dirty="0">
                <a:solidFill>
                  <a:srgbClr val="FF0000"/>
                </a:solidFill>
              </a:rPr>
              <a:t>V</a:t>
            </a:r>
            <a:r>
              <a:rPr lang="en-US" altLang="zh-CN" baseline="30000" dirty="0"/>
              <a:t>2</a:t>
            </a:r>
            <a:r>
              <a:rPr lang="en-US" altLang="zh-CN" dirty="0"/>
              <a:t>f</a:t>
            </a:r>
            <a:r>
              <a:rPr lang="zh-CN" altLang="en-US" dirty="0"/>
              <a:t>功率，在</a:t>
            </a:r>
            <a:r>
              <a:rPr lang="en-US" altLang="zh-CN" dirty="0"/>
              <a:t>CMOS</a:t>
            </a:r>
            <a:r>
              <a:rPr lang="zh-CN" altLang="en-US" dirty="0"/>
              <a:t>电路的应用中，</a:t>
            </a:r>
            <a:r>
              <a:rPr lang="en-US" altLang="zh-CN" dirty="0"/>
              <a:t> CV</a:t>
            </a:r>
            <a:r>
              <a:rPr lang="en-US" altLang="zh-CN" baseline="30000" dirty="0"/>
              <a:t>2</a:t>
            </a:r>
            <a:r>
              <a:rPr lang="en-US" altLang="zh-CN" dirty="0"/>
              <a:t>f</a:t>
            </a:r>
            <a:r>
              <a:rPr lang="zh-CN" altLang="en-US" dirty="0"/>
              <a:t>功率是总功率的主要成分。</a:t>
            </a:r>
            <a:endParaRPr lang="en-US" altLang="zh-CN" dirty="0"/>
          </a:p>
          <a:p>
            <a:r>
              <a:rPr lang="zh-CN" altLang="en-US" sz="3200" dirty="0"/>
              <a:t>摩尔定律的挑战</a:t>
            </a:r>
            <a:r>
              <a:rPr lang="en-US" altLang="zh-CN" sz="3200" dirty="0"/>
              <a:t>--</a:t>
            </a:r>
            <a:r>
              <a:rPr lang="zh-CN" altLang="en-US" sz="3200" dirty="0"/>
              <a:t>主频提高遭遇瓶颈。多核</a:t>
            </a:r>
            <a:endParaRPr lang="zh-CN" altLang="en-US" dirty="0"/>
          </a:p>
        </p:txBody>
      </p:sp>
      <p:sp>
        <p:nvSpPr>
          <p:cNvPr id="4" name="日期占位符 3"/>
          <p:cNvSpPr>
            <a:spLocks noGrp="1"/>
          </p:cNvSpPr>
          <p:nvPr>
            <p:ph type="dt" sz="half" idx="10"/>
          </p:nvPr>
        </p:nvSpPr>
        <p:spPr/>
        <p:txBody>
          <a:bodyPr/>
          <a:lstStyle/>
          <a:p>
            <a:pPr>
              <a:defRPr/>
            </a:pPr>
            <a:fld id="{134BD8F5-DD8E-4F5A-BF19-7929E66A9E8C}"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65</a:t>
            </a:fld>
            <a:endParaRPr lang="en-US" altLang="zh-CN"/>
          </a:p>
        </p:txBody>
      </p:sp>
    </p:spTree>
    <p:extLst>
      <p:ext uri="{BB962C8B-B14F-4D97-AF65-F5344CB8AC3E}">
        <p14:creationId xmlns:p14="http://schemas.microsoft.com/office/powerpoint/2010/main" val="1648921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电气特性的要求</a:t>
            </a:r>
          </a:p>
        </p:txBody>
      </p:sp>
      <p:sp>
        <p:nvSpPr>
          <p:cNvPr id="3" name="内容占位符 2"/>
          <p:cNvSpPr>
            <a:spLocks noGrp="1"/>
          </p:cNvSpPr>
          <p:nvPr>
            <p:ph idx="1"/>
          </p:nvPr>
        </p:nvSpPr>
        <p:spPr/>
        <p:txBody>
          <a:bodyPr/>
          <a:lstStyle/>
          <a:p>
            <a:r>
              <a:rPr lang="zh-CN" altLang="en-US" dirty="0"/>
              <a:t>学会查表</a:t>
            </a:r>
            <a:endParaRPr lang="en-US" altLang="zh-CN" dirty="0"/>
          </a:p>
          <a:p>
            <a:r>
              <a:rPr lang="zh-CN" altLang="en-US" dirty="0"/>
              <a:t>了解参数意义</a:t>
            </a:r>
            <a:endParaRPr lang="en-US" altLang="zh-CN" dirty="0"/>
          </a:p>
          <a:p>
            <a:r>
              <a:rPr lang="zh-CN" altLang="en-US" dirty="0"/>
              <a:t>根据参数，选择芯片</a:t>
            </a:r>
            <a:endParaRPr lang="en-US" altLang="zh-CN" dirty="0"/>
          </a:p>
          <a:p>
            <a:endParaRPr lang="en-US" altLang="zh-CN" dirty="0"/>
          </a:p>
          <a:p>
            <a:r>
              <a:rPr lang="zh-CN" altLang="en-US" dirty="0"/>
              <a:t>例如：</a:t>
            </a:r>
            <a:r>
              <a:rPr lang="en-US" altLang="zh-CN" dirty="0">
                <a:hlinkClick r:id="rId2" action="ppaction://hlinkfile"/>
              </a:rPr>
              <a:t>74HC00</a:t>
            </a:r>
            <a:r>
              <a:rPr lang="zh-CN" altLang="en-US" dirty="0"/>
              <a:t>，</a:t>
            </a:r>
            <a:r>
              <a:rPr lang="en-US" altLang="zh-CN" dirty="0"/>
              <a:t>TI</a:t>
            </a:r>
            <a:r>
              <a:rPr lang="zh-CN" altLang="en-US" dirty="0"/>
              <a:t>所有芯片</a:t>
            </a:r>
            <a:r>
              <a:rPr lang="zh-CN" altLang="en-US" dirty="0">
                <a:hlinkClick r:id="rId3" action="ppaction://hlinkfile"/>
              </a:rPr>
              <a:t>口袋书</a:t>
            </a:r>
            <a:endParaRPr lang="zh-CN" altLang="en-US" dirty="0"/>
          </a:p>
        </p:txBody>
      </p:sp>
      <p:sp>
        <p:nvSpPr>
          <p:cNvPr id="4" name="日期占位符 3"/>
          <p:cNvSpPr>
            <a:spLocks noGrp="1"/>
          </p:cNvSpPr>
          <p:nvPr>
            <p:ph type="dt" sz="half" idx="10"/>
          </p:nvPr>
        </p:nvSpPr>
        <p:spPr/>
        <p:txBody>
          <a:bodyPr/>
          <a:lstStyle/>
          <a:p>
            <a:pPr>
              <a:defRPr/>
            </a:pPr>
            <a:fld id="{BC8BB8AB-92E8-4A7D-AF27-9E278E2C9D37}"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66</a:t>
            </a:fld>
            <a:endParaRPr lang="en-US" altLang="zh-CN"/>
          </a:p>
        </p:txBody>
      </p:sp>
    </p:spTree>
    <p:extLst>
      <p:ext uri="{BB962C8B-B14F-4D97-AF65-F5344CB8AC3E}">
        <p14:creationId xmlns:p14="http://schemas.microsoft.com/office/powerpoint/2010/main" val="18139515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7143800" cy="742950"/>
          </a:xfrm>
        </p:spPr>
        <p:txBody>
          <a:bodyPr/>
          <a:lstStyle/>
          <a:p>
            <a:r>
              <a:rPr lang="en-US" altLang="zh-CN" dirty="0"/>
              <a:t>3.6 </a:t>
            </a:r>
            <a:r>
              <a:rPr lang="zh-CN" altLang="en-US" dirty="0"/>
              <a:t>其他</a:t>
            </a:r>
            <a:r>
              <a:rPr lang="en-US" altLang="zh-CN" dirty="0"/>
              <a:t>CMOS</a:t>
            </a:r>
            <a:r>
              <a:rPr lang="zh-CN" altLang="en-US" dirty="0"/>
              <a:t>输入和输出结构</a:t>
            </a:r>
          </a:p>
        </p:txBody>
      </p:sp>
      <p:sp>
        <p:nvSpPr>
          <p:cNvPr id="3" name="内容占位符 2"/>
          <p:cNvSpPr>
            <a:spLocks noGrp="1"/>
          </p:cNvSpPr>
          <p:nvPr>
            <p:ph idx="1"/>
          </p:nvPr>
        </p:nvSpPr>
        <p:spPr>
          <a:xfrm>
            <a:off x="457200" y="1154314"/>
            <a:ext cx="8686800" cy="2614374"/>
          </a:xfrm>
        </p:spPr>
        <p:txBody>
          <a:bodyPr/>
          <a:lstStyle/>
          <a:p>
            <a:r>
              <a:rPr lang="en-US" altLang="zh-CN" sz="2400" dirty="0"/>
              <a:t>CMOS</a:t>
            </a:r>
            <a:r>
              <a:rPr lang="zh-CN" altLang="en-US" sz="2400" dirty="0"/>
              <a:t>传输门</a:t>
            </a:r>
            <a:r>
              <a:rPr lang="en-US" altLang="zh-CN" sz="2400" dirty="0"/>
              <a:t>transmission gate</a:t>
            </a:r>
            <a:r>
              <a:rPr lang="zh-CN" altLang="en-US" sz="2400" dirty="0"/>
              <a:t>：一对</a:t>
            </a:r>
            <a:r>
              <a:rPr lang="en-US" altLang="zh-CN" sz="2400" dirty="0"/>
              <a:t>p</a:t>
            </a:r>
            <a:r>
              <a:rPr lang="zh-CN" altLang="en-US" sz="2400" dirty="0"/>
              <a:t>沟道和</a:t>
            </a:r>
            <a:r>
              <a:rPr lang="en-US" altLang="zh-CN" sz="2400" dirty="0"/>
              <a:t>n</a:t>
            </a:r>
            <a:r>
              <a:rPr lang="zh-CN" altLang="en-US" sz="2400" dirty="0"/>
              <a:t>沟道晶体管可连在一起形成一个逻辑控制</a:t>
            </a:r>
            <a:r>
              <a:rPr lang="zh-CN" altLang="en-US" sz="2400" dirty="0">
                <a:solidFill>
                  <a:srgbClr val="FF0000"/>
                </a:solidFill>
              </a:rPr>
              <a:t>开关</a:t>
            </a:r>
            <a:r>
              <a:rPr lang="zh-CN" altLang="en-US" sz="2400" dirty="0"/>
              <a:t>。</a:t>
            </a:r>
            <a:endParaRPr lang="en-US" altLang="zh-CN" sz="2400" dirty="0"/>
          </a:p>
          <a:p>
            <a:r>
              <a:rPr lang="en-US" altLang="zh-CN" sz="2400" dirty="0"/>
              <a:t>CMOS</a:t>
            </a:r>
            <a:r>
              <a:rPr lang="zh-CN" altLang="en-US" sz="2400" dirty="0"/>
              <a:t>传输门具有很低的导通电阻和很高的截止电阻，接近于理想开关。</a:t>
            </a:r>
            <a:endParaRPr lang="en-US" altLang="zh-CN" sz="2400" dirty="0"/>
          </a:p>
          <a:p>
            <a:r>
              <a:rPr lang="zh-CN" altLang="en-US" sz="2400" dirty="0"/>
              <a:t>传输门的传播延迟非常短、电路简单。</a:t>
            </a:r>
            <a:endParaRPr lang="en-US" altLang="zh-CN" sz="2400" dirty="0"/>
          </a:p>
          <a:p>
            <a:r>
              <a:rPr lang="zh-CN" altLang="en-US" sz="2400" dirty="0"/>
              <a:t>常用于大规模</a:t>
            </a:r>
            <a:r>
              <a:rPr lang="en-US" altLang="zh-CN" sz="2400" dirty="0"/>
              <a:t>CMOS</a:t>
            </a:r>
            <a:r>
              <a:rPr lang="zh-CN" altLang="en-US" sz="2400" dirty="0"/>
              <a:t>器件内部。</a:t>
            </a:r>
          </a:p>
        </p:txBody>
      </p:sp>
      <p:sp>
        <p:nvSpPr>
          <p:cNvPr id="4" name="日期占位符 3"/>
          <p:cNvSpPr>
            <a:spLocks noGrp="1"/>
          </p:cNvSpPr>
          <p:nvPr>
            <p:ph type="dt" sz="half" idx="10"/>
          </p:nvPr>
        </p:nvSpPr>
        <p:spPr/>
        <p:txBody>
          <a:bodyPr/>
          <a:lstStyle/>
          <a:p>
            <a:pPr>
              <a:defRPr/>
            </a:pPr>
            <a:fld id="{FD9241D9-7687-4773-BA80-6DC0588A392A}"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67</a:t>
            </a:fld>
            <a:endParaRPr lang="en-US" altLang="zh-CN"/>
          </a:p>
        </p:txBody>
      </p:sp>
      <p:graphicFrame>
        <p:nvGraphicFramePr>
          <p:cNvPr id="161794" name="Object 2"/>
          <p:cNvGraphicFramePr>
            <a:graphicFrameLocks noChangeAspect="1"/>
          </p:cNvGraphicFramePr>
          <p:nvPr/>
        </p:nvGraphicFramePr>
        <p:xfrm>
          <a:off x="1000100" y="3667125"/>
          <a:ext cx="1870075" cy="2667000"/>
        </p:xfrm>
        <a:graphic>
          <a:graphicData uri="http://schemas.openxmlformats.org/presentationml/2006/ole">
            <mc:AlternateContent xmlns:mc="http://schemas.openxmlformats.org/markup-compatibility/2006">
              <mc:Choice xmlns:v="urn:schemas-microsoft-com:vml" Requires="v">
                <p:oleObj spid="_x0000_s365618" name="Visio" r:id="rId4" imgW="465562" imgH="663102" progId="Visio.Drawing.11">
                  <p:embed/>
                </p:oleObj>
              </mc:Choice>
              <mc:Fallback>
                <p:oleObj name="Visio" r:id="rId4" imgW="465562" imgH="66310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667125"/>
                        <a:ext cx="187007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1795" name="Picture 3"/>
          <p:cNvPicPr>
            <a:picLocks noChangeAspect="1" noChangeArrowheads="1"/>
          </p:cNvPicPr>
          <p:nvPr/>
        </p:nvPicPr>
        <p:blipFill>
          <a:blip r:embed="rId6" cstate="print"/>
          <a:srcRect/>
          <a:stretch>
            <a:fillRect/>
          </a:stretch>
        </p:blipFill>
        <p:spPr bwMode="auto">
          <a:xfrm>
            <a:off x="4281486" y="3573016"/>
            <a:ext cx="4543428" cy="3048000"/>
          </a:xfrm>
          <a:prstGeom prst="rect">
            <a:avLst/>
          </a:prstGeom>
          <a:noFill/>
          <a:ln w="9525">
            <a:noFill/>
            <a:miter lim="800000"/>
            <a:headEnd/>
            <a:tailEnd/>
          </a:ln>
        </p:spPr>
      </p:pic>
      <p:sp>
        <p:nvSpPr>
          <p:cNvPr id="9" name="TextBox 8"/>
          <p:cNvSpPr txBox="1"/>
          <p:nvPr/>
        </p:nvSpPr>
        <p:spPr>
          <a:xfrm>
            <a:off x="6019800" y="6211669"/>
            <a:ext cx="2124100" cy="646331"/>
          </a:xfrm>
          <a:prstGeom prst="rect">
            <a:avLst/>
          </a:prstGeom>
          <a:noFill/>
        </p:spPr>
        <p:txBody>
          <a:bodyPr wrap="square" rtlCol="0">
            <a:spAutoFit/>
          </a:bodyPr>
          <a:lstStyle/>
          <a:p>
            <a:r>
              <a:rPr lang="zh-CN" altLang="en-US" dirty="0"/>
              <a:t>传输门构成的</a:t>
            </a:r>
            <a:r>
              <a:rPr lang="en-US" altLang="zh-CN" dirty="0"/>
              <a:t>2</a:t>
            </a:r>
            <a:r>
              <a:rPr lang="zh-CN" altLang="en-US" dirty="0"/>
              <a:t>输入多路复用器</a:t>
            </a:r>
          </a:p>
        </p:txBody>
      </p:sp>
    </p:spTree>
    <p:extLst>
      <p:ext uri="{BB962C8B-B14F-4D97-AF65-F5344CB8AC3E}">
        <p14:creationId xmlns:p14="http://schemas.microsoft.com/office/powerpoint/2010/main" val="36167039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施密特触发器输入</a:t>
            </a:r>
          </a:p>
        </p:txBody>
      </p:sp>
      <p:sp>
        <p:nvSpPr>
          <p:cNvPr id="3" name="内容占位符 2"/>
          <p:cNvSpPr>
            <a:spLocks noGrp="1"/>
          </p:cNvSpPr>
          <p:nvPr>
            <p:ph idx="1"/>
          </p:nvPr>
        </p:nvSpPr>
        <p:spPr>
          <a:xfrm>
            <a:off x="457200" y="1239838"/>
            <a:ext cx="8686800" cy="3033712"/>
          </a:xfrm>
        </p:spPr>
        <p:txBody>
          <a:bodyPr/>
          <a:lstStyle/>
          <a:p>
            <a:r>
              <a:rPr lang="zh-CN" altLang="en-US" sz="2800" dirty="0"/>
              <a:t>施密特触发器输入</a:t>
            </a:r>
            <a:r>
              <a:rPr lang="en-US" altLang="zh-CN" sz="2800" dirty="0" err="1"/>
              <a:t>schmitt</a:t>
            </a:r>
            <a:r>
              <a:rPr lang="en-US" altLang="zh-CN" sz="2800" dirty="0"/>
              <a:t>-trigger input</a:t>
            </a:r>
            <a:r>
              <a:rPr lang="zh-CN" altLang="en-US" sz="2800" dirty="0"/>
              <a:t>，施密特触发器是采用内部反馈的特殊电路，根据输入是从</a:t>
            </a:r>
            <a:r>
              <a:rPr lang="zh-CN" altLang="en-US" sz="2800" b="1" dirty="0"/>
              <a:t>低到高</a:t>
            </a:r>
            <a:r>
              <a:rPr lang="zh-CN" altLang="en-US" sz="2800" dirty="0"/>
              <a:t>变化还是</a:t>
            </a:r>
            <a:r>
              <a:rPr lang="zh-CN" altLang="en-US" sz="2800" b="1" dirty="0"/>
              <a:t>从高到低</a:t>
            </a:r>
            <a:r>
              <a:rPr lang="zh-CN" altLang="en-US" sz="2800" dirty="0"/>
              <a:t>变化来</a:t>
            </a:r>
            <a:r>
              <a:rPr lang="zh-CN" altLang="en-US" sz="2800" dirty="0">
                <a:solidFill>
                  <a:srgbClr val="FF0000"/>
                </a:solidFill>
              </a:rPr>
              <a:t>移动开关阈值</a:t>
            </a:r>
            <a:r>
              <a:rPr lang="zh-CN" altLang="en-US" sz="2800" dirty="0"/>
              <a:t>。</a:t>
            </a:r>
            <a:endParaRPr lang="en-US" altLang="zh-CN" sz="2800" dirty="0"/>
          </a:p>
          <a:p>
            <a:r>
              <a:rPr lang="zh-CN" altLang="en-US" sz="2800" dirty="0"/>
              <a:t>正向输入变化的阈值电压为</a:t>
            </a:r>
            <a:r>
              <a:rPr lang="en-US" altLang="zh-CN" sz="2800" dirty="0"/>
              <a:t>V</a:t>
            </a:r>
            <a:r>
              <a:rPr lang="en-US" altLang="zh-CN" sz="2800" baseline="-25000" dirty="0"/>
              <a:t>T+</a:t>
            </a:r>
            <a:r>
              <a:rPr lang="zh-CN" altLang="en-US" sz="2800" dirty="0"/>
              <a:t>，负向输入变化的阈值电压为</a:t>
            </a:r>
            <a:r>
              <a:rPr lang="en-US" altLang="zh-CN" sz="2800" dirty="0"/>
              <a:t>V</a:t>
            </a:r>
            <a:r>
              <a:rPr lang="en-US" altLang="zh-CN" sz="2800" baseline="-25000" dirty="0"/>
              <a:t>T-</a:t>
            </a:r>
            <a:r>
              <a:rPr lang="zh-CN" altLang="en-US" sz="2800" dirty="0"/>
              <a:t>。</a:t>
            </a:r>
            <a:endParaRPr lang="en-US" altLang="zh-CN" sz="2800" dirty="0"/>
          </a:p>
          <a:p>
            <a:r>
              <a:rPr lang="zh-CN" altLang="en-US" sz="2800" dirty="0"/>
              <a:t>滞后</a:t>
            </a:r>
            <a:r>
              <a:rPr lang="en-US" altLang="zh-CN" sz="2800" dirty="0"/>
              <a:t>Hysteresis =V</a:t>
            </a:r>
            <a:r>
              <a:rPr lang="en-US" altLang="zh-CN" sz="2800" baseline="-25000" dirty="0"/>
              <a:t>T+</a:t>
            </a:r>
            <a:r>
              <a:rPr lang="en-US" altLang="zh-CN" sz="2800" dirty="0"/>
              <a:t> - V</a:t>
            </a:r>
            <a:r>
              <a:rPr lang="en-US" altLang="zh-CN" sz="2800" baseline="-25000" dirty="0"/>
              <a:t>T-</a:t>
            </a:r>
            <a:endParaRPr lang="zh-CN" altLang="en-US" sz="2800" baseline="-25000" dirty="0"/>
          </a:p>
        </p:txBody>
      </p:sp>
      <p:sp>
        <p:nvSpPr>
          <p:cNvPr id="4" name="日期占位符 3"/>
          <p:cNvSpPr>
            <a:spLocks noGrp="1"/>
          </p:cNvSpPr>
          <p:nvPr>
            <p:ph type="dt" sz="half" idx="10"/>
          </p:nvPr>
        </p:nvSpPr>
        <p:spPr/>
        <p:txBody>
          <a:bodyPr/>
          <a:lstStyle/>
          <a:p>
            <a:pPr>
              <a:defRPr/>
            </a:pPr>
            <a:fld id="{4C798E1A-89ED-495A-8B58-6A364678ACDB}"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68</a:t>
            </a:fld>
            <a:endParaRPr lang="en-US" altLang="zh-CN"/>
          </a:p>
        </p:txBody>
      </p:sp>
      <p:grpSp>
        <p:nvGrpSpPr>
          <p:cNvPr id="42" name="组合 41"/>
          <p:cNvGrpSpPr/>
          <p:nvPr/>
        </p:nvGrpSpPr>
        <p:grpSpPr>
          <a:xfrm>
            <a:off x="4718981" y="3535795"/>
            <a:ext cx="4333079" cy="2982912"/>
            <a:chOff x="2108993" y="3517900"/>
            <a:chExt cx="3963988" cy="2667000"/>
          </a:xfrm>
        </p:grpSpPr>
        <p:sp>
          <p:nvSpPr>
            <p:cNvPr id="7" name="Line 4"/>
            <p:cNvSpPr>
              <a:spLocks noChangeShapeType="1"/>
            </p:cNvSpPr>
            <p:nvPr/>
          </p:nvSpPr>
          <p:spPr bwMode="auto">
            <a:xfrm>
              <a:off x="3175793" y="3746500"/>
              <a:ext cx="0" cy="1752600"/>
            </a:xfrm>
            <a:prstGeom prst="line">
              <a:avLst/>
            </a:prstGeom>
            <a:noFill/>
            <a:ln w="25400">
              <a:solidFill>
                <a:schemeClr val="tx1"/>
              </a:solidFill>
              <a:round/>
              <a:headEnd type="stealth" w="med" len="med"/>
              <a:tailEnd type="none" w="sm" len="sm"/>
            </a:ln>
            <a:effectLst/>
          </p:spPr>
          <p:txBody>
            <a:bodyPr/>
            <a:lstStyle/>
            <a:p>
              <a:endParaRPr lang="zh-CN" altLang="en-US"/>
            </a:p>
          </p:txBody>
        </p:sp>
        <p:sp>
          <p:nvSpPr>
            <p:cNvPr id="8" name="Line 5"/>
            <p:cNvSpPr>
              <a:spLocks noChangeShapeType="1"/>
            </p:cNvSpPr>
            <p:nvPr/>
          </p:nvSpPr>
          <p:spPr bwMode="auto">
            <a:xfrm flipH="1">
              <a:off x="3175793" y="5499100"/>
              <a:ext cx="2438400" cy="0"/>
            </a:xfrm>
            <a:prstGeom prst="line">
              <a:avLst/>
            </a:prstGeom>
            <a:noFill/>
            <a:ln w="25400">
              <a:solidFill>
                <a:schemeClr val="tx1"/>
              </a:solidFill>
              <a:round/>
              <a:headEnd type="stealth" w="med" len="med"/>
              <a:tailEnd type="none" w="sm" len="sm"/>
            </a:ln>
            <a:effectLst/>
          </p:spPr>
          <p:txBody>
            <a:bodyPr/>
            <a:lstStyle/>
            <a:p>
              <a:endParaRPr lang="zh-CN" altLang="en-US"/>
            </a:p>
          </p:txBody>
        </p:sp>
        <p:sp>
          <p:nvSpPr>
            <p:cNvPr id="9" name="Line 6"/>
            <p:cNvSpPr>
              <a:spLocks noChangeShapeType="1"/>
            </p:cNvSpPr>
            <p:nvPr/>
          </p:nvSpPr>
          <p:spPr bwMode="auto">
            <a:xfrm flipH="1">
              <a:off x="3023393" y="4127500"/>
              <a:ext cx="152400"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10" name="Rectangle 7"/>
            <p:cNvSpPr>
              <a:spLocks noChangeArrowheads="1"/>
            </p:cNvSpPr>
            <p:nvPr/>
          </p:nvSpPr>
          <p:spPr bwMode="auto">
            <a:xfrm>
              <a:off x="2718593" y="3975100"/>
              <a:ext cx="6096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5</a:t>
              </a:r>
            </a:p>
          </p:txBody>
        </p:sp>
        <p:sp>
          <p:nvSpPr>
            <p:cNvPr id="11" name="Rectangle 8"/>
            <p:cNvSpPr>
              <a:spLocks noChangeArrowheads="1"/>
            </p:cNvSpPr>
            <p:nvPr/>
          </p:nvSpPr>
          <p:spPr bwMode="auto">
            <a:xfrm>
              <a:off x="2185193" y="5118100"/>
              <a:ext cx="914400" cy="3048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400" b="1"/>
                <a:t>LOW</a:t>
              </a:r>
            </a:p>
          </p:txBody>
        </p:sp>
        <p:sp>
          <p:nvSpPr>
            <p:cNvPr id="12" name="Line 9"/>
            <p:cNvSpPr>
              <a:spLocks noChangeShapeType="1"/>
            </p:cNvSpPr>
            <p:nvPr/>
          </p:nvSpPr>
          <p:spPr bwMode="auto">
            <a:xfrm>
              <a:off x="3937793" y="5499100"/>
              <a:ext cx="0" cy="152400"/>
            </a:xfrm>
            <a:prstGeom prst="line">
              <a:avLst/>
            </a:prstGeom>
            <a:noFill/>
            <a:ln w="25400">
              <a:solidFill>
                <a:schemeClr val="tx1"/>
              </a:solidFill>
              <a:round/>
              <a:headEnd type="none" w="sm" len="sm"/>
              <a:tailEnd type="none" w="sm" len="sm"/>
            </a:ln>
            <a:effectLst/>
          </p:spPr>
          <p:txBody>
            <a:bodyPr/>
            <a:lstStyle/>
            <a:p>
              <a:endParaRPr lang="zh-CN" altLang="en-US"/>
            </a:p>
          </p:txBody>
        </p:sp>
        <p:sp>
          <p:nvSpPr>
            <p:cNvPr id="13" name="Rectangle 10"/>
            <p:cNvSpPr>
              <a:spLocks noChangeArrowheads="1"/>
            </p:cNvSpPr>
            <p:nvPr/>
          </p:nvSpPr>
          <p:spPr bwMode="auto">
            <a:xfrm>
              <a:off x="3175793" y="5880100"/>
              <a:ext cx="762000" cy="3048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400" b="1"/>
                <a:t>LOW</a:t>
              </a:r>
            </a:p>
          </p:txBody>
        </p:sp>
        <p:sp>
          <p:nvSpPr>
            <p:cNvPr id="14" name="Line 11"/>
            <p:cNvSpPr>
              <a:spLocks noChangeShapeType="1"/>
            </p:cNvSpPr>
            <p:nvPr/>
          </p:nvSpPr>
          <p:spPr bwMode="auto">
            <a:xfrm>
              <a:off x="4318793" y="5499100"/>
              <a:ext cx="0" cy="152400"/>
            </a:xfrm>
            <a:prstGeom prst="line">
              <a:avLst/>
            </a:prstGeom>
            <a:noFill/>
            <a:ln w="25400">
              <a:solidFill>
                <a:schemeClr val="tx1"/>
              </a:solidFill>
              <a:round/>
              <a:headEnd type="none" w="sm" len="sm"/>
              <a:tailEnd type="none" w="sm" len="sm"/>
            </a:ln>
            <a:effectLst/>
          </p:spPr>
          <p:txBody>
            <a:bodyPr/>
            <a:lstStyle/>
            <a:p>
              <a:endParaRPr lang="zh-CN" altLang="en-US"/>
            </a:p>
          </p:txBody>
        </p:sp>
        <p:sp>
          <p:nvSpPr>
            <p:cNvPr id="15" name="Rectangle 12"/>
            <p:cNvSpPr>
              <a:spLocks noChangeArrowheads="1"/>
            </p:cNvSpPr>
            <p:nvPr/>
          </p:nvSpPr>
          <p:spPr bwMode="auto">
            <a:xfrm>
              <a:off x="4547393" y="5880100"/>
              <a:ext cx="762000" cy="3048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400" b="1"/>
                <a:t>HIGH</a:t>
              </a:r>
            </a:p>
          </p:txBody>
        </p:sp>
        <p:sp>
          <p:nvSpPr>
            <p:cNvPr id="16" name="Line 13"/>
            <p:cNvSpPr>
              <a:spLocks noChangeShapeType="1"/>
            </p:cNvSpPr>
            <p:nvPr/>
          </p:nvSpPr>
          <p:spPr bwMode="auto">
            <a:xfrm>
              <a:off x="3175793" y="4127500"/>
              <a:ext cx="6858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7" name="Line 14"/>
            <p:cNvSpPr>
              <a:spLocks noChangeShapeType="1"/>
            </p:cNvSpPr>
            <p:nvPr/>
          </p:nvSpPr>
          <p:spPr bwMode="auto">
            <a:xfrm>
              <a:off x="4318793" y="5422900"/>
              <a:ext cx="838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8" name="Rectangle 15"/>
            <p:cNvSpPr>
              <a:spLocks noChangeArrowheads="1"/>
            </p:cNvSpPr>
            <p:nvPr/>
          </p:nvSpPr>
          <p:spPr bwMode="auto">
            <a:xfrm>
              <a:off x="5463381" y="5575300"/>
              <a:ext cx="6096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V</a:t>
              </a:r>
              <a:r>
                <a:rPr lang="en-US" altLang="zh-CN" sz="1200" b="1"/>
                <a:t>in</a:t>
              </a:r>
            </a:p>
          </p:txBody>
        </p:sp>
        <p:sp>
          <p:nvSpPr>
            <p:cNvPr id="19" name="Rectangle 16"/>
            <p:cNvSpPr>
              <a:spLocks noChangeArrowheads="1"/>
            </p:cNvSpPr>
            <p:nvPr/>
          </p:nvSpPr>
          <p:spPr bwMode="auto">
            <a:xfrm>
              <a:off x="2415381" y="3517900"/>
              <a:ext cx="6096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V</a:t>
              </a:r>
              <a:r>
                <a:rPr lang="en-US" altLang="zh-CN" sz="1200" b="1"/>
                <a:t>out</a:t>
              </a:r>
            </a:p>
          </p:txBody>
        </p:sp>
        <p:sp>
          <p:nvSpPr>
            <p:cNvPr id="20" name="Arc 17"/>
            <p:cNvSpPr>
              <a:spLocks/>
            </p:cNvSpPr>
            <p:nvPr/>
          </p:nvSpPr>
          <p:spPr bwMode="auto">
            <a:xfrm>
              <a:off x="3555206" y="4127500"/>
              <a:ext cx="382587" cy="685800"/>
            </a:xfrm>
            <a:custGeom>
              <a:avLst/>
              <a:gdLst>
                <a:gd name="G0" fmla="+- 90 0 0"/>
                <a:gd name="G1" fmla="+- 21600 0 0"/>
                <a:gd name="G2" fmla="+- 21600 0 0"/>
                <a:gd name="T0" fmla="*/ 0 w 21690"/>
                <a:gd name="T1" fmla="*/ 0 h 21600"/>
                <a:gd name="T2" fmla="*/ 21690 w 21690"/>
                <a:gd name="T3" fmla="*/ 21600 h 21600"/>
                <a:gd name="T4" fmla="*/ 90 w 21690"/>
                <a:gd name="T5" fmla="*/ 21600 h 21600"/>
              </a:gdLst>
              <a:ahLst/>
              <a:cxnLst>
                <a:cxn ang="0">
                  <a:pos x="T0" y="T1"/>
                </a:cxn>
                <a:cxn ang="0">
                  <a:pos x="T2" y="T3"/>
                </a:cxn>
                <a:cxn ang="0">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21" name="Arc 18"/>
            <p:cNvSpPr>
              <a:spLocks/>
            </p:cNvSpPr>
            <p:nvPr/>
          </p:nvSpPr>
          <p:spPr bwMode="auto">
            <a:xfrm>
              <a:off x="3937793" y="4813300"/>
              <a:ext cx="457200" cy="609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type="none" w="sm" len="sm"/>
              <a:tailEnd type="stealth" w="med" len="med"/>
            </a:ln>
            <a:effectLst/>
          </p:spPr>
          <p:txBody>
            <a:bodyPr/>
            <a:lstStyle/>
            <a:p>
              <a:endParaRPr lang="zh-CN" altLang="en-US"/>
            </a:p>
          </p:txBody>
        </p:sp>
        <p:sp>
          <p:nvSpPr>
            <p:cNvPr id="22" name="Line 19"/>
            <p:cNvSpPr>
              <a:spLocks noChangeShapeType="1"/>
            </p:cNvSpPr>
            <p:nvPr/>
          </p:nvSpPr>
          <p:spPr bwMode="auto">
            <a:xfrm flipH="1">
              <a:off x="3023393" y="4508500"/>
              <a:ext cx="152400"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3" name="Line 20"/>
            <p:cNvSpPr>
              <a:spLocks noChangeShapeType="1"/>
            </p:cNvSpPr>
            <p:nvPr/>
          </p:nvSpPr>
          <p:spPr bwMode="auto">
            <a:xfrm flipH="1">
              <a:off x="3023393" y="5118100"/>
              <a:ext cx="152400"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24" name="Rectangle 21"/>
            <p:cNvSpPr>
              <a:spLocks noChangeArrowheads="1"/>
            </p:cNvSpPr>
            <p:nvPr/>
          </p:nvSpPr>
          <p:spPr bwMode="auto">
            <a:xfrm>
              <a:off x="2108993" y="4660900"/>
              <a:ext cx="1066800" cy="3048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400" b="1"/>
                <a:t>Undefined</a:t>
              </a:r>
            </a:p>
          </p:txBody>
        </p:sp>
        <p:sp>
          <p:nvSpPr>
            <p:cNvPr id="25" name="Rectangle 22"/>
            <p:cNvSpPr>
              <a:spLocks noChangeArrowheads="1"/>
            </p:cNvSpPr>
            <p:nvPr/>
          </p:nvSpPr>
          <p:spPr bwMode="auto">
            <a:xfrm>
              <a:off x="2185193" y="4203700"/>
              <a:ext cx="914400" cy="3048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400" b="1"/>
                <a:t>HIGH</a:t>
              </a:r>
            </a:p>
          </p:txBody>
        </p:sp>
        <p:sp>
          <p:nvSpPr>
            <p:cNvPr id="26" name="Line 23"/>
            <p:cNvSpPr>
              <a:spLocks noChangeShapeType="1"/>
            </p:cNvSpPr>
            <p:nvPr/>
          </p:nvSpPr>
          <p:spPr bwMode="auto">
            <a:xfrm>
              <a:off x="5156993" y="5499100"/>
              <a:ext cx="0" cy="152400"/>
            </a:xfrm>
            <a:prstGeom prst="line">
              <a:avLst/>
            </a:prstGeom>
            <a:noFill/>
            <a:ln w="25400">
              <a:solidFill>
                <a:schemeClr val="tx1"/>
              </a:solidFill>
              <a:round/>
              <a:headEnd type="none" w="sm" len="sm"/>
              <a:tailEnd type="none" w="sm" len="sm"/>
            </a:ln>
            <a:effectLst/>
          </p:spPr>
          <p:txBody>
            <a:bodyPr/>
            <a:lstStyle/>
            <a:p>
              <a:endParaRPr lang="zh-CN" altLang="en-US"/>
            </a:p>
          </p:txBody>
        </p:sp>
        <p:sp>
          <p:nvSpPr>
            <p:cNvPr id="27" name="Rectangle 24"/>
            <p:cNvSpPr>
              <a:spLocks noChangeArrowheads="1"/>
            </p:cNvSpPr>
            <p:nvPr/>
          </p:nvSpPr>
          <p:spPr bwMode="auto">
            <a:xfrm>
              <a:off x="2642393" y="4356100"/>
              <a:ext cx="6096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3.5</a:t>
              </a:r>
            </a:p>
          </p:txBody>
        </p:sp>
        <p:sp>
          <p:nvSpPr>
            <p:cNvPr id="28" name="Rectangle 25"/>
            <p:cNvSpPr>
              <a:spLocks noChangeArrowheads="1"/>
            </p:cNvSpPr>
            <p:nvPr/>
          </p:nvSpPr>
          <p:spPr bwMode="auto">
            <a:xfrm>
              <a:off x="2642393" y="4965700"/>
              <a:ext cx="6096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1.5</a:t>
              </a:r>
            </a:p>
          </p:txBody>
        </p:sp>
        <p:sp>
          <p:nvSpPr>
            <p:cNvPr id="29" name="Rectangle 26"/>
            <p:cNvSpPr>
              <a:spLocks noChangeArrowheads="1"/>
            </p:cNvSpPr>
            <p:nvPr/>
          </p:nvSpPr>
          <p:spPr bwMode="auto">
            <a:xfrm>
              <a:off x="3709193" y="5651500"/>
              <a:ext cx="609600" cy="303273"/>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dirty="0"/>
                <a:t>V</a:t>
              </a:r>
              <a:r>
                <a:rPr lang="en-US" altLang="zh-CN" sz="1600" b="1" baseline="-25000" dirty="0"/>
                <a:t>T-</a:t>
              </a:r>
            </a:p>
          </p:txBody>
        </p:sp>
        <p:sp>
          <p:nvSpPr>
            <p:cNvPr id="30" name="Rectangle 27"/>
            <p:cNvSpPr>
              <a:spLocks noChangeArrowheads="1"/>
            </p:cNvSpPr>
            <p:nvPr/>
          </p:nvSpPr>
          <p:spPr bwMode="auto">
            <a:xfrm>
              <a:off x="4166393" y="5651500"/>
              <a:ext cx="609600" cy="303273"/>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dirty="0"/>
                <a:t>V</a:t>
              </a:r>
              <a:r>
                <a:rPr lang="en-US" altLang="zh-CN" sz="1600" b="1" baseline="-25000" dirty="0"/>
                <a:t>T+</a:t>
              </a:r>
            </a:p>
          </p:txBody>
        </p:sp>
        <p:sp>
          <p:nvSpPr>
            <p:cNvPr id="31" name="Rectangle 28"/>
            <p:cNvSpPr>
              <a:spLocks noChangeArrowheads="1"/>
            </p:cNvSpPr>
            <p:nvPr/>
          </p:nvSpPr>
          <p:spPr bwMode="auto">
            <a:xfrm>
              <a:off x="5004593" y="5651500"/>
              <a:ext cx="6096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5</a:t>
              </a:r>
            </a:p>
          </p:txBody>
        </p:sp>
        <p:sp>
          <p:nvSpPr>
            <p:cNvPr id="32" name="Arc 29"/>
            <p:cNvSpPr>
              <a:spLocks/>
            </p:cNvSpPr>
            <p:nvPr/>
          </p:nvSpPr>
          <p:spPr bwMode="auto">
            <a:xfrm>
              <a:off x="3860006" y="4127500"/>
              <a:ext cx="382587" cy="685800"/>
            </a:xfrm>
            <a:custGeom>
              <a:avLst/>
              <a:gdLst>
                <a:gd name="G0" fmla="+- 90 0 0"/>
                <a:gd name="G1" fmla="+- 21600 0 0"/>
                <a:gd name="G2" fmla="+- 21600 0 0"/>
                <a:gd name="T0" fmla="*/ 0 w 21690"/>
                <a:gd name="T1" fmla="*/ 0 h 21600"/>
                <a:gd name="T2" fmla="*/ 21690 w 21690"/>
                <a:gd name="T3" fmla="*/ 21600 h 21600"/>
                <a:gd name="T4" fmla="*/ 90 w 21690"/>
                <a:gd name="T5" fmla="*/ 21600 h 21600"/>
              </a:gdLst>
              <a:ahLst/>
              <a:cxnLst>
                <a:cxn ang="0">
                  <a:pos x="T0" y="T1"/>
                </a:cxn>
                <a:cxn ang="0">
                  <a:pos x="T2" y="T3"/>
                </a:cxn>
                <a:cxn ang="0">
                  <a:pos x="T4" y="T5"/>
                </a:cxn>
              </a:cxnLst>
              <a:rect l="0" t="0" r="r" b="b"/>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25400" cap="rnd">
              <a:solidFill>
                <a:schemeClr val="tx2"/>
              </a:solidFill>
              <a:round/>
              <a:headEnd type="none" w="sm" len="sm"/>
              <a:tailEnd type="stealth" w="med" len="med"/>
            </a:ln>
            <a:effectLst/>
          </p:spPr>
          <p:txBody>
            <a:bodyPr/>
            <a:lstStyle/>
            <a:p>
              <a:endParaRPr lang="zh-CN" altLang="en-US"/>
            </a:p>
          </p:txBody>
        </p:sp>
        <p:sp>
          <p:nvSpPr>
            <p:cNvPr id="33" name="Arc 30"/>
            <p:cNvSpPr>
              <a:spLocks/>
            </p:cNvSpPr>
            <p:nvPr/>
          </p:nvSpPr>
          <p:spPr bwMode="auto">
            <a:xfrm>
              <a:off x="4242593" y="4813300"/>
              <a:ext cx="457200" cy="609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2"/>
              </a:solidFill>
              <a:round/>
              <a:headEnd type="none" w="sm" len="sm"/>
              <a:tailEnd type="none" w="sm" len="sm"/>
            </a:ln>
            <a:effectLst/>
          </p:spPr>
          <p:txBody>
            <a:bodyPr/>
            <a:lstStyle/>
            <a:p>
              <a:endParaRPr lang="zh-CN" altLang="en-US"/>
            </a:p>
          </p:txBody>
        </p:sp>
      </p:grpSp>
      <p:grpSp>
        <p:nvGrpSpPr>
          <p:cNvPr id="43" name="组合 42"/>
          <p:cNvGrpSpPr/>
          <p:nvPr/>
        </p:nvGrpSpPr>
        <p:grpSpPr>
          <a:xfrm>
            <a:off x="1355727" y="5027251"/>
            <a:ext cx="1936754" cy="842689"/>
            <a:chOff x="6758781" y="4356100"/>
            <a:chExt cx="1293812" cy="685800"/>
          </a:xfrm>
        </p:grpSpPr>
        <p:sp>
          <p:nvSpPr>
            <p:cNvPr id="34" name="Line 31"/>
            <p:cNvSpPr>
              <a:spLocks noChangeShapeType="1"/>
            </p:cNvSpPr>
            <p:nvPr/>
          </p:nvSpPr>
          <p:spPr bwMode="auto">
            <a:xfrm>
              <a:off x="7138193" y="43561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5" name="Line 32"/>
            <p:cNvSpPr>
              <a:spLocks noChangeShapeType="1"/>
            </p:cNvSpPr>
            <p:nvPr/>
          </p:nvSpPr>
          <p:spPr bwMode="auto">
            <a:xfrm>
              <a:off x="7138193" y="4356100"/>
              <a:ext cx="38100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6" name="Line 33"/>
            <p:cNvSpPr>
              <a:spLocks noChangeShapeType="1"/>
            </p:cNvSpPr>
            <p:nvPr/>
          </p:nvSpPr>
          <p:spPr bwMode="auto">
            <a:xfrm flipH="1">
              <a:off x="7138193" y="4662488"/>
              <a:ext cx="381000" cy="3794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7" name="Oval 34"/>
            <p:cNvSpPr>
              <a:spLocks noChangeArrowheads="1"/>
            </p:cNvSpPr>
            <p:nvPr/>
          </p:nvSpPr>
          <p:spPr bwMode="auto">
            <a:xfrm>
              <a:off x="7531893" y="4597400"/>
              <a:ext cx="127000" cy="127000"/>
            </a:xfrm>
            <a:prstGeom prst="ellipse">
              <a:avLst/>
            </a:prstGeom>
            <a:noFill/>
            <a:ln w="25400">
              <a:solidFill>
                <a:schemeClr val="tx2"/>
              </a:solidFill>
              <a:round/>
              <a:headEnd/>
              <a:tailEnd/>
            </a:ln>
            <a:effectLst/>
          </p:spPr>
          <p:txBody>
            <a:bodyPr wrap="none" anchor="ctr"/>
            <a:lstStyle/>
            <a:p>
              <a:endParaRPr lang="zh-CN" altLang="en-US"/>
            </a:p>
          </p:txBody>
        </p:sp>
        <p:sp>
          <p:nvSpPr>
            <p:cNvPr id="38" name="Line 35"/>
            <p:cNvSpPr>
              <a:spLocks noChangeShapeType="1"/>
            </p:cNvSpPr>
            <p:nvPr/>
          </p:nvSpPr>
          <p:spPr bwMode="auto">
            <a:xfrm flipH="1">
              <a:off x="6758781" y="4660900"/>
              <a:ext cx="379412"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9" name="Line 36"/>
            <p:cNvSpPr>
              <a:spLocks noChangeShapeType="1"/>
            </p:cNvSpPr>
            <p:nvPr/>
          </p:nvSpPr>
          <p:spPr bwMode="auto">
            <a:xfrm>
              <a:off x="7671593" y="4660900"/>
              <a:ext cx="381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0" name="Freeform 37"/>
            <p:cNvSpPr>
              <a:spLocks/>
            </p:cNvSpPr>
            <p:nvPr/>
          </p:nvSpPr>
          <p:spPr bwMode="auto">
            <a:xfrm>
              <a:off x="7138193" y="4584700"/>
              <a:ext cx="230188" cy="230188"/>
            </a:xfrm>
            <a:custGeom>
              <a:avLst/>
              <a:gdLst/>
              <a:ahLst/>
              <a:cxnLst>
                <a:cxn ang="0">
                  <a:pos x="144" y="0"/>
                </a:cxn>
                <a:cxn ang="0">
                  <a:pos x="36" y="0"/>
                </a:cxn>
                <a:cxn ang="0">
                  <a:pos x="36" y="144"/>
                </a:cxn>
                <a:cxn ang="0">
                  <a:pos x="0" y="144"/>
                </a:cxn>
              </a:cxnLst>
              <a:rect l="0" t="0" r="r" b="b"/>
              <a:pathLst>
                <a:path w="145" h="145">
                  <a:moveTo>
                    <a:pt x="144" y="0"/>
                  </a:moveTo>
                  <a:lnTo>
                    <a:pt x="36" y="0"/>
                  </a:lnTo>
                  <a:lnTo>
                    <a:pt x="36" y="144"/>
                  </a:lnTo>
                  <a:lnTo>
                    <a:pt x="0" y="144"/>
                  </a:lnTo>
                </a:path>
              </a:pathLst>
            </a:custGeom>
            <a:noFill/>
            <a:ln w="12700" cap="rnd" cmpd="sng">
              <a:solidFill>
                <a:schemeClr val="tx1"/>
              </a:solidFill>
              <a:prstDash val="solid"/>
              <a:round/>
              <a:headEnd type="none" w="sm" len="sm"/>
              <a:tailEnd type="none" w="sm" len="sm"/>
            </a:ln>
            <a:effectLst/>
          </p:spPr>
          <p:txBody>
            <a:bodyPr/>
            <a:lstStyle/>
            <a:p>
              <a:endParaRPr lang="zh-CN" altLang="en-US"/>
            </a:p>
          </p:txBody>
        </p:sp>
        <p:sp>
          <p:nvSpPr>
            <p:cNvPr id="41" name="Freeform 38"/>
            <p:cNvSpPr>
              <a:spLocks/>
            </p:cNvSpPr>
            <p:nvPr/>
          </p:nvSpPr>
          <p:spPr bwMode="auto">
            <a:xfrm>
              <a:off x="7214393" y="4584700"/>
              <a:ext cx="153988" cy="230188"/>
            </a:xfrm>
            <a:custGeom>
              <a:avLst/>
              <a:gdLst/>
              <a:ahLst/>
              <a:cxnLst>
                <a:cxn ang="0">
                  <a:pos x="0" y="144"/>
                </a:cxn>
                <a:cxn ang="0">
                  <a:pos x="48" y="144"/>
                </a:cxn>
                <a:cxn ang="0">
                  <a:pos x="48" y="0"/>
                </a:cxn>
                <a:cxn ang="0">
                  <a:pos x="96" y="0"/>
                </a:cxn>
              </a:cxnLst>
              <a:rect l="0" t="0" r="r" b="b"/>
              <a:pathLst>
                <a:path w="97" h="145">
                  <a:moveTo>
                    <a:pt x="0" y="144"/>
                  </a:moveTo>
                  <a:lnTo>
                    <a:pt x="48" y="144"/>
                  </a:lnTo>
                  <a:lnTo>
                    <a:pt x="48" y="0"/>
                  </a:lnTo>
                  <a:lnTo>
                    <a:pt x="96" y="0"/>
                  </a:lnTo>
                </a:path>
              </a:pathLst>
            </a:custGeom>
            <a:noFill/>
            <a:ln w="12700" cap="rnd" cmpd="sng">
              <a:solidFill>
                <a:schemeClr val="tx1"/>
              </a:solidFill>
              <a:prstDash val="solid"/>
              <a:round/>
              <a:headEnd type="none" w="sm" len="sm"/>
              <a:tailEnd type="none" w="sm" len="sm"/>
            </a:ln>
            <a:effectLst/>
          </p:spPr>
          <p:txBody>
            <a:bodyPr/>
            <a:lstStyle/>
            <a:p>
              <a:endParaRPr lang="zh-CN" altLang="en-US"/>
            </a:p>
          </p:txBody>
        </p:sp>
      </p:grpSp>
    </p:spTree>
    <p:extLst>
      <p:ext uri="{BB962C8B-B14F-4D97-AF65-F5344CB8AC3E}">
        <p14:creationId xmlns:p14="http://schemas.microsoft.com/office/powerpoint/2010/main" val="190647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3961" y="44624"/>
            <a:ext cx="8120039" cy="957264"/>
          </a:xfrm>
          <a:noFill/>
          <a:ln/>
        </p:spPr>
        <p:txBody>
          <a:bodyPr/>
          <a:lstStyle/>
          <a:p>
            <a:r>
              <a:rPr lang="zh-CN" altLang="en-US" sz="4000" dirty="0"/>
              <a:t>施密特触发器输入</a:t>
            </a:r>
            <a:endParaRPr lang="en-US" altLang="zh-CN" dirty="0"/>
          </a:p>
        </p:txBody>
      </p:sp>
      <p:sp>
        <p:nvSpPr>
          <p:cNvPr id="31" name="日期占位符 2"/>
          <p:cNvSpPr>
            <a:spLocks noGrp="1"/>
          </p:cNvSpPr>
          <p:nvPr>
            <p:ph type="dt" sz="half" idx="10"/>
          </p:nvPr>
        </p:nvSpPr>
        <p:spPr/>
        <p:txBody>
          <a:bodyPr/>
          <a:lstStyle/>
          <a:p>
            <a:fld id="{56400BE7-217C-4584-9BFF-86102971F4C6}" type="datetime1">
              <a:rPr lang="zh-CN" altLang="en-US" smtClean="0"/>
              <a:t>2018/3/26</a:t>
            </a:fld>
            <a:endParaRPr lang="en-US" altLang="zh-CN"/>
          </a:p>
        </p:txBody>
      </p:sp>
      <p:sp>
        <p:nvSpPr>
          <p:cNvPr id="32" name="页脚占位符 3"/>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33" name="灯片编号占位符 4"/>
          <p:cNvSpPr>
            <a:spLocks noGrp="1"/>
          </p:cNvSpPr>
          <p:nvPr>
            <p:ph type="sldNum" sz="quarter" idx="12"/>
          </p:nvPr>
        </p:nvSpPr>
        <p:spPr/>
        <p:txBody>
          <a:bodyPr/>
          <a:lstStyle/>
          <a:p>
            <a:fld id="{110A2464-792E-4B12-A5D8-1B798BF4063A}" type="slidenum">
              <a:rPr lang="en-US" altLang="zh-CN"/>
              <a:pPr/>
              <a:t>69</a:t>
            </a:fld>
            <a:endParaRPr lang="en-US" altLang="zh-CN"/>
          </a:p>
        </p:txBody>
      </p:sp>
      <p:sp>
        <p:nvSpPr>
          <p:cNvPr id="43011" name="Freeform 3"/>
          <p:cNvSpPr>
            <a:spLocks/>
          </p:cNvSpPr>
          <p:nvPr/>
        </p:nvSpPr>
        <p:spPr bwMode="auto">
          <a:xfrm>
            <a:off x="2514600" y="1219184"/>
            <a:ext cx="4954588" cy="1525588"/>
          </a:xfrm>
          <a:custGeom>
            <a:avLst/>
            <a:gdLst/>
            <a:ahLst/>
            <a:cxnLst>
              <a:cxn ang="0">
                <a:pos x="0" y="0"/>
              </a:cxn>
              <a:cxn ang="0">
                <a:pos x="0" y="960"/>
              </a:cxn>
              <a:cxn ang="0">
                <a:pos x="3120" y="960"/>
              </a:cxn>
            </a:cxnLst>
            <a:rect l="0" t="0" r="r" b="b"/>
            <a:pathLst>
              <a:path w="3121" h="961">
                <a:moveTo>
                  <a:pt x="0" y="0"/>
                </a:moveTo>
                <a:lnTo>
                  <a:pt x="0" y="960"/>
                </a:lnTo>
                <a:lnTo>
                  <a:pt x="3120" y="960"/>
                </a:lnTo>
              </a:path>
            </a:pathLst>
          </a:custGeom>
          <a:noFill/>
          <a:ln w="25400" cap="rnd" cmpd="sng">
            <a:solidFill>
              <a:schemeClr val="tx1"/>
            </a:solidFill>
            <a:prstDash val="solid"/>
            <a:round/>
            <a:headEnd type="stealth" w="med" len="med"/>
            <a:tailEnd type="stealth" w="med" len="med"/>
          </a:ln>
          <a:effectLst/>
        </p:spPr>
        <p:txBody>
          <a:bodyPr/>
          <a:lstStyle/>
          <a:p>
            <a:endParaRPr lang="zh-CN" altLang="en-US"/>
          </a:p>
        </p:txBody>
      </p:sp>
      <p:sp>
        <p:nvSpPr>
          <p:cNvPr id="43012" name="Line 4"/>
          <p:cNvSpPr>
            <a:spLocks noChangeShapeType="1"/>
          </p:cNvSpPr>
          <p:nvPr/>
        </p:nvSpPr>
        <p:spPr bwMode="auto">
          <a:xfrm>
            <a:off x="2514600" y="2743184"/>
            <a:ext cx="762000" cy="0"/>
          </a:xfrm>
          <a:prstGeom prst="line">
            <a:avLst/>
          </a:prstGeom>
          <a:noFill/>
          <a:ln w="25400">
            <a:solidFill>
              <a:schemeClr val="tx1"/>
            </a:solidFill>
            <a:round/>
            <a:headEnd type="none" w="sm" len="sm"/>
            <a:tailEnd type="none" w="sm" len="sm"/>
          </a:ln>
          <a:effectLst/>
        </p:spPr>
        <p:txBody>
          <a:bodyPr/>
          <a:lstStyle/>
          <a:p>
            <a:endParaRPr lang="zh-CN" altLang="en-US"/>
          </a:p>
        </p:txBody>
      </p:sp>
      <p:sp>
        <p:nvSpPr>
          <p:cNvPr id="43013" name="Line 5"/>
          <p:cNvSpPr>
            <a:spLocks noChangeShapeType="1"/>
          </p:cNvSpPr>
          <p:nvPr/>
        </p:nvSpPr>
        <p:spPr bwMode="auto">
          <a:xfrm>
            <a:off x="4114800" y="1371584"/>
            <a:ext cx="0" cy="457200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43014" name="Line 6"/>
          <p:cNvSpPr>
            <a:spLocks noChangeShapeType="1"/>
          </p:cNvSpPr>
          <p:nvPr/>
        </p:nvSpPr>
        <p:spPr bwMode="auto">
          <a:xfrm flipH="1">
            <a:off x="2514600" y="2285984"/>
            <a:ext cx="4572000" cy="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43015" name="Line 7"/>
          <p:cNvSpPr>
            <a:spLocks noChangeShapeType="1"/>
          </p:cNvSpPr>
          <p:nvPr/>
        </p:nvSpPr>
        <p:spPr bwMode="auto">
          <a:xfrm flipH="1">
            <a:off x="2514600" y="1828784"/>
            <a:ext cx="4572000" cy="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43016" name="Rectangle 8"/>
          <p:cNvSpPr>
            <a:spLocks noChangeArrowheads="1"/>
          </p:cNvSpPr>
          <p:nvPr/>
        </p:nvSpPr>
        <p:spPr bwMode="auto">
          <a:xfrm>
            <a:off x="1905000" y="2514584"/>
            <a:ext cx="685800" cy="396875"/>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a:t> 0V</a:t>
            </a:r>
          </a:p>
        </p:txBody>
      </p:sp>
      <p:sp>
        <p:nvSpPr>
          <p:cNvPr id="43017" name="Rectangle 9"/>
          <p:cNvSpPr>
            <a:spLocks noChangeArrowheads="1"/>
          </p:cNvSpPr>
          <p:nvPr/>
        </p:nvSpPr>
        <p:spPr bwMode="auto">
          <a:xfrm>
            <a:off x="1905000" y="2133584"/>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VT-</a:t>
            </a:r>
          </a:p>
        </p:txBody>
      </p:sp>
      <p:sp>
        <p:nvSpPr>
          <p:cNvPr id="43018" name="Rectangle 10"/>
          <p:cNvSpPr>
            <a:spLocks noChangeArrowheads="1"/>
          </p:cNvSpPr>
          <p:nvPr/>
        </p:nvSpPr>
        <p:spPr bwMode="auto">
          <a:xfrm>
            <a:off x="1905000" y="1676384"/>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VT+</a:t>
            </a:r>
          </a:p>
        </p:txBody>
      </p:sp>
      <p:sp>
        <p:nvSpPr>
          <p:cNvPr id="43019" name="Rectangle 11"/>
          <p:cNvSpPr>
            <a:spLocks noChangeArrowheads="1"/>
          </p:cNvSpPr>
          <p:nvPr/>
        </p:nvSpPr>
        <p:spPr bwMode="auto">
          <a:xfrm>
            <a:off x="1905000" y="1295384"/>
            <a:ext cx="685800" cy="396875"/>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a:t>5V</a:t>
            </a:r>
          </a:p>
        </p:txBody>
      </p:sp>
      <p:sp>
        <p:nvSpPr>
          <p:cNvPr id="43020" name="Rectangle 12"/>
          <p:cNvSpPr>
            <a:spLocks noChangeArrowheads="1"/>
          </p:cNvSpPr>
          <p:nvPr/>
        </p:nvSpPr>
        <p:spPr bwMode="auto">
          <a:xfrm>
            <a:off x="7543800" y="2516172"/>
            <a:ext cx="762000" cy="4572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dirty="0"/>
              <a:t>t</a:t>
            </a:r>
          </a:p>
        </p:txBody>
      </p:sp>
      <p:sp>
        <p:nvSpPr>
          <p:cNvPr id="43021" name="Rectangle 13"/>
          <p:cNvSpPr>
            <a:spLocks noChangeArrowheads="1"/>
          </p:cNvSpPr>
          <p:nvPr/>
        </p:nvSpPr>
        <p:spPr bwMode="auto">
          <a:xfrm>
            <a:off x="1295400" y="1371584"/>
            <a:ext cx="1066800" cy="400752"/>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dirty="0"/>
              <a:t>V</a:t>
            </a:r>
            <a:r>
              <a:rPr lang="en-US" altLang="zh-CN" sz="2000" baseline="-25000" dirty="0"/>
              <a:t>IN</a:t>
            </a:r>
          </a:p>
        </p:txBody>
      </p:sp>
      <p:sp>
        <p:nvSpPr>
          <p:cNvPr id="43022" name="Line 14"/>
          <p:cNvSpPr>
            <a:spLocks noChangeShapeType="1"/>
          </p:cNvSpPr>
          <p:nvPr/>
        </p:nvSpPr>
        <p:spPr bwMode="auto">
          <a:xfrm flipH="1">
            <a:off x="2362200" y="1447784"/>
            <a:ext cx="152400" cy="0"/>
          </a:xfrm>
          <a:prstGeom prst="line">
            <a:avLst/>
          </a:prstGeom>
          <a:noFill/>
          <a:ln w="12700">
            <a:solidFill>
              <a:schemeClr val="tx1"/>
            </a:solidFill>
            <a:round/>
            <a:headEnd type="none" w="sm" len="sm"/>
            <a:tailEnd type="none" w="sm" len="sm"/>
          </a:ln>
          <a:effectLst/>
        </p:spPr>
        <p:txBody>
          <a:bodyPr/>
          <a:lstStyle/>
          <a:p>
            <a:endParaRPr lang="zh-CN" altLang="en-US"/>
          </a:p>
        </p:txBody>
      </p:sp>
      <p:sp>
        <p:nvSpPr>
          <p:cNvPr id="43023" name="Freeform 15"/>
          <p:cNvSpPr>
            <a:spLocks/>
          </p:cNvSpPr>
          <p:nvPr/>
        </p:nvSpPr>
        <p:spPr bwMode="auto">
          <a:xfrm>
            <a:off x="3429000" y="1600184"/>
            <a:ext cx="3506788" cy="1144588"/>
          </a:xfrm>
          <a:custGeom>
            <a:avLst/>
            <a:gdLst/>
            <a:ahLst/>
            <a:cxnLst>
              <a:cxn ang="0">
                <a:pos x="0" y="720"/>
              </a:cxn>
              <a:cxn ang="0">
                <a:pos x="48" y="480"/>
              </a:cxn>
              <a:cxn ang="0">
                <a:pos x="96" y="576"/>
              </a:cxn>
              <a:cxn ang="0">
                <a:pos x="144" y="336"/>
              </a:cxn>
              <a:cxn ang="0">
                <a:pos x="192" y="432"/>
              </a:cxn>
              <a:cxn ang="0">
                <a:pos x="288" y="240"/>
              </a:cxn>
              <a:cxn ang="0">
                <a:pos x="384" y="336"/>
              </a:cxn>
              <a:cxn ang="0">
                <a:pos x="480" y="48"/>
              </a:cxn>
              <a:cxn ang="0">
                <a:pos x="528" y="192"/>
              </a:cxn>
              <a:cxn ang="0">
                <a:pos x="576" y="0"/>
              </a:cxn>
              <a:cxn ang="0">
                <a:pos x="768" y="192"/>
              </a:cxn>
              <a:cxn ang="0">
                <a:pos x="960" y="0"/>
              </a:cxn>
              <a:cxn ang="0">
                <a:pos x="1296" y="336"/>
              </a:cxn>
              <a:cxn ang="0">
                <a:pos x="1440" y="0"/>
              </a:cxn>
              <a:cxn ang="0">
                <a:pos x="1632" y="144"/>
              </a:cxn>
              <a:cxn ang="0">
                <a:pos x="1872" y="0"/>
              </a:cxn>
              <a:cxn ang="0">
                <a:pos x="2208" y="0"/>
              </a:cxn>
            </a:cxnLst>
            <a:rect l="0" t="0" r="r" b="b"/>
            <a:pathLst>
              <a:path w="2209" h="721">
                <a:moveTo>
                  <a:pt x="0" y="720"/>
                </a:moveTo>
                <a:lnTo>
                  <a:pt x="48" y="480"/>
                </a:lnTo>
                <a:lnTo>
                  <a:pt x="96" y="576"/>
                </a:lnTo>
                <a:lnTo>
                  <a:pt x="144" y="336"/>
                </a:lnTo>
                <a:lnTo>
                  <a:pt x="192" y="432"/>
                </a:lnTo>
                <a:lnTo>
                  <a:pt x="288" y="240"/>
                </a:lnTo>
                <a:lnTo>
                  <a:pt x="384" y="336"/>
                </a:lnTo>
                <a:lnTo>
                  <a:pt x="480" y="48"/>
                </a:lnTo>
                <a:lnTo>
                  <a:pt x="528" y="192"/>
                </a:lnTo>
                <a:lnTo>
                  <a:pt x="576" y="0"/>
                </a:lnTo>
                <a:lnTo>
                  <a:pt x="768" y="192"/>
                </a:lnTo>
                <a:lnTo>
                  <a:pt x="960" y="0"/>
                </a:lnTo>
                <a:lnTo>
                  <a:pt x="1296" y="336"/>
                </a:lnTo>
                <a:lnTo>
                  <a:pt x="1440" y="0"/>
                </a:lnTo>
                <a:lnTo>
                  <a:pt x="1632" y="144"/>
                </a:lnTo>
                <a:lnTo>
                  <a:pt x="1872" y="0"/>
                </a:lnTo>
                <a:lnTo>
                  <a:pt x="2208" y="0"/>
                </a:lnTo>
              </a:path>
            </a:pathLst>
          </a:custGeom>
          <a:noFill/>
          <a:ln w="12700" cap="rnd" cmpd="sng">
            <a:solidFill>
              <a:schemeClr val="tx1"/>
            </a:solidFill>
            <a:prstDash val="solid"/>
            <a:round/>
            <a:headEnd type="none" w="sm" len="sm"/>
            <a:tailEnd type="none" w="sm" len="sm"/>
          </a:ln>
          <a:effectLst/>
        </p:spPr>
        <p:txBody>
          <a:bodyPr/>
          <a:lstStyle/>
          <a:p>
            <a:endParaRPr lang="zh-CN" altLang="en-US"/>
          </a:p>
        </p:txBody>
      </p:sp>
      <p:sp>
        <p:nvSpPr>
          <p:cNvPr id="43024" name="Line 16"/>
          <p:cNvSpPr>
            <a:spLocks noChangeShapeType="1"/>
          </p:cNvSpPr>
          <p:nvPr/>
        </p:nvSpPr>
        <p:spPr bwMode="auto">
          <a:xfrm flipH="1">
            <a:off x="2514600" y="2057384"/>
            <a:ext cx="4572000" cy="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43025" name="Rectangle 17"/>
          <p:cNvSpPr>
            <a:spLocks noChangeArrowheads="1"/>
          </p:cNvSpPr>
          <p:nvPr/>
        </p:nvSpPr>
        <p:spPr bwMode="auto">
          <a:xfrm>
            <a:off x="1905000" y="1904984"/>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2.5V</a:t>
            </a:r>
          </a:p>
        </p:txBody>
      </p:sp>
      <p:sp>
        <p:nvSpPr>
          <p:cNvPr id="43026" name="Freeform 18"/>
          <p:cNvSpPr>
            <a:spLocks/>
          </p:cNvSpPr>
          <p:nvPr/>
        </p:nvSpPr>
        <p:spPr bwMode="auto">
          <a:xfrm>
            <a:off x="2514600" y="2895584"/>
            <a:ext cx="4954588" cy="1220788"/>
          </a:xfrm>
          <a:custGeom>
            <a:avLst/>
            <a:gdLst/>
            <a:ahLst/>
            <a:cxnLst>
              <a:cxn ang="0">
                <a:pos x="0" y="0"/>
              </a:cxn>
              <a:cxn ang="0">
                <a:pos x="0" y="768"/>
              </a:cxn>
              <a:cxn ang="0">
                <a:pos x="3120" y="768"/>
              </a:cxn>
            </a:cxnLst>
            <a:rect l="0" t="0" r="r" b="b"/>
            <a:pathLst>
              <a:path w="3121" h="769">
                <a:moveTo>
                  <a:pt x="0" y="0"/>
                </a:moveTo>
                <a:lnTo>
                  <a:pt x="0" y="768"/>
                </a:lnTo>
                <a:lnTo>
                  <a:pt x="3120" y="768"/>
                </a:lnTo>
              </a:path>
            </a:pathLst>
          </a:custGeom>
          <a:noFill/>
          <a:ln w="25400" cap="rnd" cmpd="sng">
            <a:solidFill>
              <a:schemeClr val="tx1"/>
            </a:solidFill>
            <a:prstDash val="solid"/>
            <a:round/>
            <a:headEnd type="stealth" w="med" len="med"/>
            <a:tailEnd type="stealth" w="med" len="med"/>
          </a:ln>
          <a:effectLst/>
        </p:spPr>
        <p:txBody>
          <a:bodyPr/>
          <a:lstStyle/>
          <a:p>
            <a:endParaRPr lang="zh-CN" altLang="en-US"/>
          </a:p>
        </p:txBody>
      </p:sp>
      <p:sp>
        <p:nvSpPr>
          <p:cNvPr id="43027" name="Line 19"/>
          <p:cNvSpPr>
            <a:spLocks noChangeShapeType="1"/>
          </p:cNvSpPr>
          <p:nvPr/>
        </p:nvSpPr>
        <p:spPr bwMode="auto">
          <a:xfrm>
            <a:off x="4038600" y="1371584"/>
            <a:ext cx="0" cy="342900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43028" name="Line 20"/>
          <p:cNvSpPr>
            <a:spLocks noChangeShapeType="1"/>
          </p:cNvSpPr>
          <p:nvPr/>
        </p:nvSpPr>
        <p:spPr bwMode="auto">
          <a:xfrm>
            <a:off x="3810000" y="1371584"/>
            <a:ext cx="0" cy="342900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43029" name="Freeform 21"/>
          <p:cNvSpPr>
            <a:spLocks/>
          </p:cNvSpPr>
          <p:nvPr/>
        </p:nvSpPr>
        <p:spPr bwMode="auto">
          <a:xfrm>
            <a:off x="2514600" y="3352784"/>
            <a:ext cx="4344988" cy="687388"/>
          </a:xfrm>
          <a:custGeom>
            <a:avLst/>
            <a:gdLst/>
            <a:ahLst/>
            <a:cxnLst>
              <a:cxn ang="0">
                <a:pos x="0" y="0"/>
              </a:cxn>
              <a:cxn ang="0">
                <a:pos x="815" y="0"/>
              </a:cxn>
              <a:cxn ang="0">
                <a:pos x="863" y="288"/>
              </a:cxn>
              <a:cxn ang="0">
                <a:pos x="959" y="0"/>
              </a:cxn>
              <a:cxn ang="0">
                <a:pos x="1007" y="432"/>
              </a:cxn>
              <a:cxn ang="0">
                <a:pos x="1824" y="432"/>
              </a:cxn>
              <a:cxn ang="0">
                <a:pos x="1872" y="47"/>
              </a:cxn>
              <a:cxn ang="0">
                <a:pos x="1920" y="432"/>
              </a:cxn>
              <a:cxn ang="0">
                <a:pos x="2736" y="432"/>
              </a:cxn>
            </a:cxnLst>
            <a:rect l="0" t="0" r="r" b="b"/>
            <a:pathLst>
              <a:path w="2737" h="433">
                <a:moveTo>
                  <a:pt x="0" y="0"/>
                </a:moveTo>
                <a:lnTo>
                  <a:pt x="815" y="0"/>
                </a:lnTo>
                <a:lnTo>
                  <a:pt x="863" y="288"/>
                </a:lnTo>
                <a:lnTo>
                  <a:pt x="959" y="0"/>
                </a:lnTo>
                <a:lnTo>
                  <a:pt x="1007" y="432"/>
                </a:lnTo>
                <a:lnTo>
                  <a:pt x="1824" y="432"/>
                </a:lnTo>
                <a:lnTo>
                  <a:pt x="1872" y="47"/>
                </a:lnTo>
                <a:lnTo>
                  <a:pt x="1920" y="432"/>
                </a:lnTo>
                <a:lnTo>
                  <a:pt x="2736" y="432"/>
                </a:lnTo>
              </a:path>
            </a:pathLst>
          </a:custGeom>
          <a:noFill/>
          <a:ln w="12700" cap="rnd" cmpd="sng">
            <a:solidFill>
              <a:schemeClr val="tx1"/>
            </a:solidFill>
            <a:prstDash val="solid"/>
            <a:round/>
            <a:headEnd type="none" w="sm" len="sm"/>
            <a:tailEnd type="none" w="sm" len="sm"/>
          </a:ln>
          <a:effectLst/>
        </p:spPr>
        <p:txBody>
          <a:bodyPr/>
          <a:lstStyle/>
          <a:p>
            <a:endParaRPr lang="zh-CN" altLang="en-US"/>
          </a:p>
        </p:txBody>
      </p:sp>
      <p:sp>
        <p:nvSpPr>
          <p:cNvPr id="43030" name="Freeform 22"/>
          <p:cNvSpPr>
            <a:spLocks/>
          </p:cNvSpPr>
          <p:nvPr/>
        </p:nvSpPr>
        <p:spPr bwMode="auto">
          <a:xfrm>
            <a:off x="2514600" y="4343384"/>
            <a:ext cx="4954588" cy="1296988"/>
          </a:xfrm>
          <a:custGeom>
            <a:avLst/>
            <a:gdLst/>
            <a:ahLst/>
            <a:cxnLst>
              <a:cxn ang="0">
                <a:pos x="0" y="0"/>
              </a:cxn>
              <a:cxn ang="0">
                <a:pos x="0" y="816"/>
              </a:cxn>
              <a:cxn ang="0">
                <a:pos x="3120" y="816"/>
              </a:cxn>
            </a:cxnLst>
            <a:rect l="0" t="0" r="r" b="b"/>
            <a:pathLst>
              <a:path w="3121" h="817">
                <a:moveTo>
                  <a:pt x="0" y="0"/>
                </a:moveTo>
                <a:lnTo>
                  <a:pt x="0" y="816"/>
                </a:lnTo>
                <a:lnTo>
                  <a:pt x="3120" y="816"/>
                </a:lnTo>
              </a:path>
            </a:pathLst>
          </a:custGeom>
          <a:noFill/>
          <a:ln w="25400" cap="rnd" cmpd="sng">
            <a:solidFill>
              <a:schemeClr val="tx1"/>
            </a:solidFill>
            <a:prstDash val="solid"/>
            <a:round/>
            <a:headEnd type="stealth" w="med" len="med"/>
            <a:tailEnd type="stealth" w="med" len="med"/>
          </a:ln>
          <a:effectLst/>
        </p:spPr>
        <p:txBody>
          <a:bodyPr/>
          <a:lstStyle/>
          <a:p>
            <a:endParaRPr lang="zh-CN" altLang="en-US"/>
          </a:p>
        </p:txBody>
      </p:sp>
      <p:sp>
        <p:nvSpPr>
          <p:cNvPr id="43031" name="Rectangle 23"/>
          <p:cNvSpPr>
            <a:spLocks noChangeArrowheads="1"/>
          </p:cNvSpPr>
          <p:nvPr/>
        </p:nvSpPr>
        <p:spPr bwMode="auto">
          <a:xfrm>
            <a:off x="7469188" y="3887772"/>
            <a:ext cx="762000" cy="4572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a:t>t</a:t>
            </a:r>
          </a:p>
        </p:txBody>
      </p:sp>
      <p:sp>
        <p:nvSpPr>
          <p:cNvPr id="43032" name="Rectangle 24"/>
          <p:cNvSpPr>
            <a:spLocks noChangeArrowheads="1"/>
          </p:cNvSpPr>
          <p:nvPr/>
        </p:nvSpPr>
        <p:spPr bwMode="auto">
          <a:xfrm>
            <a:off x="7543800" y="5411772"/>
            <a:ext cx="762000" cy="45720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dirty="0"/>
              <a:t>t</a:t>
            </a:r>
          </a:p>
        </p:txBody>
      </p:sp>
      <p:sp>
        <p:nvSpPr>
          <p:cNvPr id="43033" name="Freeform 25"/>
          <p:cNvSpPr>
            <a:spLocks/>
          </p:cNvSpPr>
          <p:nvPr/>
        </p:nvSpPr>
        <p:spPr bwMode="auto">
          <a:xfrm>
            <a:off x="2514600" y="4876784"/>
            <a:ext cx="4421188" cy="687388"/>
          </a:xfrm>
          <a:custGeom>
            <a:avLst/>
            <a:gdLst/>
            <a:ahLst/>
            <a:cxnLst>
              <a:cxn ang="0">
                <a:pos x="0" y="0"/>
              </a:cxn>
              <a:cxn ang="0">
                <a:pos x="809" y="0"/>
              </a:cxn>
              <a:cxn ang="0">
                <a:pos x="1008" y="0"/>
              </a:cxn>
              <a:cxn ang="0">
                <a:pos x="1055" y="432"/>
              </a:cxn>
              <a:cxn ang="0">
                <a:pos x="2784" y="432"/>
              </a:cxn>
            </a:cxnLst>
            <a:rect l="0" t="0" r="r" b="b"/>
            <a:pathLst>
              <a:path w="2785" h="433">
                <a:moveTo>
                  <a:pt x="0" y="0"/>
                </a:moveTo>
                <a:lnTo>
                  <a:pt x="809" y="0"/>
                </a:lnTo>
                <a:lnTo>
                  <a:pt x="1008" y="0"/>
                </a:lnTo>
                <a:lnTo>
                  <a:pt x="1055" y="432"/>
                </a:lnTo>
                <a:lnTo>
                  <a:pt x="2784" y="432"/>
                </a:lnTo>
              </a:path>
            </a:pathLst>
          </a:custGeom>
          <a:noFill/>
          <a:ln w="12700" cap="rnd" cmpd="sng">
            <a:solidFill>
              <a:schemeClr val="tx1"/>
            </a:solidFill>
            <a:prstDash val="solid"/>
            <a:round/>
            <a:headEnd type="none" w="sm" len="sm"/>
            <a:tailEnd type="none" w="sm" len="sm"/>
          </a:ln>
          <a:effectLst/>
        </p:spPr>
        <p:txBody>
          <a:bodyPr/>
          <a:lstStyle/>
          <a:p>
            <a:endParaRPr lang="zh-CN" altLang="en-US"/>
          </a:p>
        </p:txBody>
      </p:sp>
      <p:sp>
        <p:nvSpPr>
          <p:cNvPr id="43034" name="Rectangle 26"/>
          <p:cNvSpPr>
            <a:spLocks noChangeArrowheads="1"/>
          </p:cNvSpPr>
          <p:nvPr/>
        </p:nvSpPr>
        <p:spPr bwMode="auto">
          <a:xfrm>
            <a:off x="1295400" y="3200384"/>
            <a:ext cx="1066800" cy="400752"/>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dirty="0"/>
              <a:t>V</a:t>
            </a:r>
            <a:r>
              <a:rPr lang="en-US" altLang="zh-CN" sz="2000" baseline="-25000" dirty="0"/>
              <a:t>OUT</a:t>
            </a:r>
          </a:p>
        </p:txBody>
      </p:sp>
      <p:sp>
        <p:nvSpPr>
          <p:cNvPr id="43035" name="Rectangle 27"/>
          <p:cNvSpPr>
            <a:spLocks noChangeArrowheads="1"/>
          </p:cNvSpPr>
          <p:nvPr/>
        </p:nvSpPr>
        <p:spPr bwMode="auto">
          <a:xfrm>
            <a:off x="1295400" y="4724384"/>
            <a:ext cx="1066800" cy="400752"/>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dirty="0"/>
              <a:t>V</a:t>
            </a:r>
            <a:r>
              <a:rPr lang="en-US" altLang="zh-CN" sz="2000" baseline="-25000" dirty="0"/>
              <a:t>OUT</a:t>
            </a:r>
          </a:p>
        </p:txBody>
      </p:sp>
      <p:sp>
        <p:nvSpPr>
          <p:cNvPr id="43036" name="Rectangle 28"/>
          <p:cNvSpPr>
            <a:spLocks noChangeArrowheads="1"/>
          </p:cNvSpPr>
          <p:nvPr/>
        </p:nvSpPr>
        <p:spPr bwMode="auto">
          <a:xfrm>
            <a:off x="4419600" y="3124184"/>
            <a:ext cx="2667000" cy="396875"/>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a:t>Inverter</a:t>
            </a:r>
          </a:p>
        </p:txBody>
      </p:sp>
      <p:sp>
        <p:nvSpPr>
          <p:cNvPr id="43037" name="Rectangle 29"/>
          <p:cNvSpPr>
            <a:spLocks noChangeArrowheads="1"/>
          </p:cNvSpPr>
          <p:nvPr/>
        </p:nvSpPr>
        <p:spPr bwMode="auto">
          <a:xfrm>
            <a:off x="4419600" y="4724384"/>
            <a:ext cx="2667000" cy="396875"/>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a:t>Schmitt Trigger Inverter</a:t>
            </a:r>
          </a:p>
        </p:txBody>
      </p:sp>
      <p:sp>
        <p:nvSpPr>
          <p:cNvPr id="43038" name="Line 30"/>
          <p:cNvSpPr>
            <a:spLocks noChangeShapeType="1"/>
          </p:cNvSpPr>
          <p:nvPr/>
        </p:nvSpPr>
        <p:spPr bwMode="auto">
          <a:xfrm>
            <a:off x="5486400" y="1142984"/>
            <a:ext cx="0" cy="4572000"/>
          </a:xfrm>
          <a:prstGeom prst="line">
            <a:avLst/>
          </a:prstGeom>
          <a:noFill/>
          <a:ln w="12700">
            <a:solidFill>
              <a:schemeClr val="accent2"/>
            </a:solidFill>
            <a:round/>
            <a:headEnd type="none" w="sm" len="sm"/>
            <a:tailEnd type="none" w="sm" len="sm"/>
          </a:ln>
          <a:effectLst/>
        </p:spPr>
        <p:txBody>
          <a:bodyPr/>
          <a:lstStyle/>
          <a:p>
            <a:endParaRPr lang="zh-CN" altLang="en-US"/>
          </a:p>
        </p:txBody>
      </p:sp>
      <p:sp>
        <p:nvSpPr>
          <p:cNvPr id="34" name="TextBox 33"/>
          <p:cNvSpPr txBox="1"/>
          <p:nvPr/>
        </p:nvSpPr>
        <p:spPr>
          <a:xfrm>
            <a:off x="2071710" y="5782270"/>
            <a:ext cx="5397478" cy="461665"/>
          </a:xfrm>
          <a:prstGeom prst="rect">
            <a:avLst/>
          </a:prstGeom>
          <a:noFill/>
        </p:spPr>
        <p:txBody>
          <a:bodyPr wrap="square" rtlCol="0">
            <a:spAutoFit/>
          </a:bodyPr>
          <a:lstStyle/>
          <a:p>
            <a:r>
              <a:rPr lang="zh-CN" altLang="en-US" sz="2400" b="1" dirty="0"/>
              <a:t>可抑制输入噪声对输出的影响。</a:t>
            </a:r>
          </a:p>
        </p:txBody>
      </p:sp>
    </p:spTree>
    <p:extLst>
      <p:ext uri="{BB962C8B-B14F-4D97-AF65-F5344CB8AC3E}">
        <p14:creationId xmlns:p14="http://schemas.microsoft.com/office/powerpoint/2010/main" val="364245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143000" y="71414"/>
            <a:ext cx="7793038" cy="906463"/>
          </a:xfrm>
        </p:spPr>
        <p:txBody>
          <a:bodyPr/>
          <a:lstStyle/>
          <a:p>
            <a:r>
              <a:rPr lang="en-US" altLang="zh-CN" dirty="0"/>
              <a:t>3.1</a:t>
            </a:r>
            <a:r>
              <a:rPr lang="zh-CN" altLang="en-US" dirty="0"/>
              <a:t>基本逻辑门电路</a:t>
            </a:r>
          </a:p>
        </p:txBody>
      </p:sp>
      <p:sp>
        <p:nvSpPr>
          <p:cNvPr id="159747" name="Rectangle 3"/>
          <p:cNvSpPr>
            <a:spLocks noGrp="1" noChangeArrowheads="1"/>
          </p:cNvSpPr>
          <p:nvPr>
            <p:ph type="body" sz="half" idx="1"/>
          </p:nvPr>
        </p:nvSpPr>
        <p:spPr>
          <a:xfrm>
            <a:off x="990600" y="1135064"/>
            <a:ext cx="8153400" cy="4997450"/>
          </a:xfrm>
        </p:spPr>
        <p:txBody>
          <a:bodyPr/>
          <a:lstStyle/>
          <a:p>
            <a:r>
              <a:rPr lang="zh-CN" altLang="en-US" sz="2800" dirty="0"/>
              <a:t>或门 </a:t>
            </a:r>
            <a:r>
              <a:rPr lang="en-US" altLang="zh-CN" sz="2800" dirty="0"/>
              <a:t>OR</a:t>
            </a:r>
            <a:endParaRPr lang="zh-CN" altLang="en-US" sz="2800" dirty="0"/>
          </a:p>
          <a:p>
            <a:pPr lvl="1"/>
            <a:r>
              <a:rPr lang="zh-CN" altLang="en-US" sz="2400" dirty="0"/>
              <a:t>只要输入逻辑值</a:t>
            </a:r>
            <a:r>
              <a:rPr lang="zh-CN" altLang="en-US" sz="2400" dirty="0">
                <a:solidFill>
                  <a:srgbClr val="FF0000"/>
                </a:solidFill>
              </a:rPr>
              <a:t>任一为</a:t>
            </a:r>
            <a:r>
              <a:rPr lang="en-US" altLang="zh-CN" sz="2400" dirty="0">
                <a:solidFill>
                  <a:srgbClr val="FF0000"/>
                </a:solidFill>
              </a:rPr>
              <a:t>1</a:t>
            </a:r>
            <a:r>
              <a:rPr lang="zh-CN" altLang="en-US" sz="2400" dirty="0"/>
              <a:t>时，输出值就为</a:t>
            </a:r>
            <a:r>
              <a:rPr lang="en-US" altLang="zh-CN" sz="2400" dirty="0"/>
              <a:t>1</a:t>
            </a:r>
            <a:r>
              <a:rPr lang="zh-CN" altLang="en-US" sz="2400" dirty="0"/>
              <a:t>。</a:t>
            </a:r>
          </a:p>
          <a:p>
            <a:pPr lvl="1"/>
            <a:endParaRPr lang="zh-CN" altLang="en-US" sz="2400" dirty="0"/>
          </a:p>
          <a:p>
            <a:pPr lvl="1"/>
            <a:endParaRPr lang="zh-CN" altLang="en-US" sz="2400" dirty="0"/>
          </a:p>
          <a:p>
            <a:pPr lvl="1"/>
            <a:endParaRPr lang="zh-CN" altLang="en-US" sz="2400" dirty="0"/>
          </a:p>
          <a:p>
            <a:pPr lvl="1"/>
            <a:endParaRPr lang="zh-CN" altLang="en-US" sz="2400" dirty="0"/>
          </a:p>
          <a:p>
            <a:pPr lvl="1"/>
            <a:endParaRPr lang="zh-CN" altLang="en-US" sz="2400" dirty="0"/>
          </a:p>
          <a:p>
            <a:pPr lvl="1">
              <a:buNone/>
            </a:pPr>
            <a:r>
              <a:rPr lang="en-US" altLang="zh-CN" sz="2400" dirty="0"/>
              <a:t>(a)</a:t>
            </a:r>
            <a:r>
              <a:rPr lang="zh-CN" altLang="en-US" sz="2400" dirty="0"/>
              <a:t>二输入或门逻辑功能表</a:t>
            </a:r>
            <a:endParaRPr lang="en-US" altLang="zh-CN" sz="2400" dirty="0"/>
          </a:p>
          <a:p>
            <a:pPr lvl="1">
              <a:buNone/>
            </a:pPr>
            <a:r>
              <a:rPr lang="en-US" altLang="zh-CN" sz="2400" dirty="0"/>
              <a:t>(b)</a:t>
            </a:r>
            <a:r>
              <a:rPr lang="zh-CN" altLang="en-US" sz="2400" dirty="0"/>
              <a:t>二输入或门电平状态表</a:t>
            </a:r>
            <a:endParaRPr lang="en-US" altLang="zh-CN" sz="2400" dirty="0"/>
          </a:p>
          <a:p>
            <a:pPr lvl="1">
              <a:buNone/>
            </a:pPr>
            <a:r>
              <a:rPr lang="en-US" altLang="zh-CN" sz="2400" dirty="0"/>
              <a:t>(c) </a:t>
            </a:r>
            <a:r>
              <a:rPr lang="zh-CN" altLang="en-US" sz="2400" dirty="0"/>
              <a:t>标准符号</a:t>
            </a:r>
            <a:endParaRPr lang="en-US" altLang="zh-CN" sz="2400" dirty="0"/>
          </a:p>
          <a:p>
            <a:pPr lvl="1">
              <a:buNone/>
            </a:pPr>
            <a:r>
              <a:rPr lang="en-US" altLang="zh-CN" sz="2400" dirty="0"/>
              <a:t>(d) IEEE </a:t>
            </a:r>
            <a:r>
              <a:rPr lang="zh-CN" altLang="en-US" sz="2400" dirty="0"/>
              <a:t>块状符号</a:t>
            </a:r>
          </a:p>
        </p:txBody>
      </p:sp>
      <p:graphicFrame>
        <p:nvGraphicFramePr>
          <p:cNvPr id="159750" name="Object 6"/>
          <p:cNvGraphicFramePr>
            <a:graphicFrameLocks noGrp="1" noChangeAspect="1"/>
          </p:cNvGraphicFramePr>
          <p:nvPr>
            <p:ph sz="half" idx="2"/>
            <p:extLst>
              <p:ext uri="{D42A27DB-BD31-4B8C-83A1-F6EECF244321}">
                <p14:modId xmlns:p14="http://schemas.microsoft.com/office/powerpoint/2010/main" val="1320657036"/>
              </p:ext>
            </p:extLst>
          </p:nvPr>
        </p:nvGraphicFramePr>
        <p:xfrm>
          <a:off x="1685925" y="2252663"/>
          <a:ext cx="5926138" cy="1998662"/>
        </p:xfrm>
        <a:graphic>
          <a:graphicData uri="http://schemas.openxmlformats.org/presentationml/2006/ole">
            <mc:AlternateContent xmlns:mc="http://schemas.openxmlformats.org/markup-compatibility/2006">
              <mc:Choice xmlns:v="urn:schemas-microsoft-com:vml" Requires="v">
                <p:oleObj spid="_x0000_s2228" name="VISIO" r:id="rId4" imgW="3120840" imgH="1051920" progId="Visio.Drawing.11">
                  <p:embed/>
                </p:oleObj>
              </mc:Choice>
              <mc:Fallback>
                <p:oleObj name="VISIO" r:id="rId4" imgW="3120840" imgH="105192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925" y="2252663"/>
                        <a:ext cx="5926138"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日期占位符 4"/>
          <p:cNvSpPr>
            <a:spLocks noGrp="1"/>
          </p:cNvSpPr>
          <p:nvPr>
            <p:ph type="dt" sz="half" idx="10"/>
          </p:nvPr>
        </p:nvSpPr>
        <p:spPr/>
        <p:txBody>
          <a:bodyPr/>
          <a:lstStyle/>
          <a:p>
            <a:fld id="{2514F5BA-D8C5-428E-8402-24AA8EA3DD61}" type="datetime1">
              <a:rPr lang="zh-CN" altLang="en-US" smtClean="0"/>
              <a:t>2018/3/26</a:t>
            </a:fld>
            <a:endParaRPr lang="en-US" altLang="zh-CN" dirty="0"/>
          </a:p>
        </p:txBody>
      </p:sp>
      <p:sp>
        <p:nvSpPr>
          <p:cNvPr id="6" name="页脚占位符 5"/>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dirty="0"/>
          </a:p>
        </p:txBody>
      </p:sp>
      <p:sp>
        <p:nvSpPr>
          <p:cNvPr id="7" name="灯片编号占位符 6"/>
          <p:cNvSpPr>
            <a:spLocks noGrp="1"/>
          </p:cNvSpPr>
          <p:nvPr>
            <p:ph type="sldNum" sz="quarter" idx="12"/>
          </p:nvPr>
        </p:nvSpPr>
        <p:spPr/>
        <p:txBody>
          <a:bodyPr/>
          <a:lstStyle/>
          <a:p>
            <a:fld id="{C69B6747-2DDC-49B6-A1BF-40709D53CCA5}" type="slidenum">
              <a:rPr lang="zh-CN" altLang="en-US"/>
              <a:pPr/>
              <a:t>7</a:t>
            </a:fld>
            <a:endParaRPr lang="en-US" altLang="zh-CN" dirty="0"/>
          </a:p>
        </p:txBody>
      </p:sp>
      <p:sp>
        <p:nvSpPr>
          <p:cNvPr id="8" name="矩形 7"/>
          <p:cNvSpPr/>
          <p:nvPr/>
        </p:nvSpPr>
        <p:spPr>
          <a:xfrm>
            <a:off x="7087308" y="1120337"/>
            <a:ext cx="1872208" cy="461665"/>
          </a:xfrm>
          <a:prstGeom prst="rect">
            <a:avLst/>
          </a:prstGeom>
          <a:solidFill>
            <a:schemeClr val="accent2">
              <a:lumMod val="20000"/>
              <a:lumOff val="80000"/>
            </a:schemeClr>
          </a:solidFill>
        </p:spPr>
        <p:txBody>
          <a:bodyPr wrap="square">
            <a:spAutoFit/>
          </a:bodyPr>
          <a:lstStyle/>
          <a:p>
            <a:r>
              <a:rPr lang="zh-CN" altLang="en-US" sz="2400" dirty="0"/>
              <a:t>逻辑加“ </a:t>
            </a:r>
            <a:r>
              <a:rPr lang="en-US" altLang="zh-CN" sz="2400" dirty="0">
                <a:solidFill>
                  <a:srgbClr val="FF0000"/>
                </a:solidFill>
              </a:rPr>
              <a:t>+</a:t>
            </a:r>
            <a:r>
              <a:rPr lang="zh-CN" altLang="en-US" sz="2400" dirty="0"/>
              <a:t>”</a:t>
            </a:r>
          </a:p>
        </p:txBody>
      </p:sp>
      <p:pic>
        <p:nvPicPr>
          <p:cNvPr id="2157" name="Picture 109"/>
          <p:cNvPicPr>
            <a:picLocks noChangeAspect="1" noChangeArrowheads="1"/>
          </p:cNvPicPr>
          <p:nvPr/>
        </p:nvPicPr>
        <p:blipFill rotWithShape="1">
          <a:blip r:embed="rId6">
            <a:extLst>
              <a:ext uri="{28A0092B-C50C-407E-A947-70E740481C1C}">
                <a14:useLocalDpi xmlns:a14="http://schemas.microsoft.com/office/drawing/2010/main" val="0"/>
              </a:ext>
            </a:extLst>
          </a:blip>
          <a:srcRect b="23362"/>
          <a:stretch/>
        </p:blipFill>
        <p:spPr bwMode="auto">
          <a:xfrm>
            <a:off x="5039519" y="4477631"/>
            <a:ext cx="2844849" cy="1654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tLang="zh-CN" dirty="0"/>
              <a:t>CMOS</a:t>
            </a:r>
            <a:r>
              <a:rPr lang="zh-CN" altLang="en-US" dirty="0"/>
              <a:t>三态缓冲器</a:t>
            </a:r>
          </a:p>
        </p:txBody>
      </p:sp>
      <p:sp>
        <p:nvSpPr>
          <p:cNvPr id="67" name="内容占位符 66"/>
          <p:cNvSpPr>
            <a:spLocks noGrp="1"/>
          </p:cNvSpPr>
          <p:nvPr>
            <p:ph idx="1"/>
          </p:nvPr>
        </p:nvSpPr>
        <p:spPr>
          <a:xfrm>
            <a:off x="315370" y="1225831"/>
            <a:ext cx="8686800" cy="2133896"/>
          </a:xfrm>
        </p:spPr>
        <p:txBody>
          <a:bodyPr/>
          <a:lstStyle/>
          <a:p>
            <a:r>
              <a:rPr lang="zh-CN" altLang="en-US" sz="2400" dirty="0">
                <a:solidFill>
                  <a:srgbClr val="FF0000"/>
                </a:solidFill>
              </a:rPr>
              <a:t>高阻态</a:t>
            </a:r>
            <a:r>
              <a:rPr lang="en-US" altLang="zh-CN" sz="2400" dirty="0"/>
              <a:t>Hi-Z</a:t>
            </a:r>
            <a:r>
              <a:rPr lang="zh-CN" altLang="en-US" sz="2400" dirty="0"/>
              <a:t>，</a:t>
            </a:r>
            <a:r>
              <a:rPr lang="en-US" altLang="zh-CN" sz="2400" dirty="0"/>
              <a:t>high-impedance state</a:t>
            </a:r>
            <a:r>
              <a:rPr lang="zh-CN" altLang="en-US" sz="2400" dirty="0"/>
              <a:t>或悬空态</a:t>
            </a:r>
            <a:r>
              <a:rPr lang="en-US" altLang="zh-CN" sz="2400" dirty="0"/>
              <a:t>floating state</a:t>
            </a:r>
            <a:r>
              <a:rPr lang="zh-CN" altLang="en-US" sz="2400" dirty="0"/>
              <a:t>：输出处于完全不属于逻辑正常态的第三个电气态，输出好像没和电路连上，只是有很小的漏电流流进或流出输出端。</a:t>
            </a:r>
            <a:endParaRPr lang="en-US" altLang="zh-CN" sz="2400" dirty="0"/>
          </a:p>
          <a:p>
            <a:r>
              <a:rPr lang="zh-CN" altLang="en-US" sz="2400" dirty="0"/>
              <a:t>有一个额外的输出使能控制端。</a:t>
            </a:r>
            <a:endParaRPr lang="en-US" altLang="zh-CN" sz="2400" dirty="0"/>
          </a:p>
          <a:p>
            <a:r>
              <a:rPr lang="zh-CN" altLang="en-US" sz="2400" dirty="0"/>
              <a:t>三态总线：多个三态输出连在一起。</a:t>
            </a:r>
            <a:endParaRPr lang="en-US" altLang="zh-CN" sz="2400" dirty="0"/>
          </a:p>
          <a:p>
            <a:endParaRPr lang="zh-CN" altLang="en-US" sz="1800" dirty="0"/>
          </a:p>
        </p:txBody>
      </p:sp>
      <p:sp>
        <p:nvSpPr>
          <p:cNvPr id="4" name="日期占位符 3"/>
          <p:cNvSpPr>
            <a:spLocks noGrp="1"/>
          </p:cNvSpPr>
          <p:nvPr>
            <p:ph type="dt" sz="half" idx="10"/>
          </p:nvPr>
        </p:nvSpPr>
        <p:spPr/>
        <p:txBody>
          <a:bodyPr/>
          <a:lstStyle/>
          <a:p>
            <a:pPr>
              <a:defRPr/>
            </a:pPr>
            <a:fld id="{EE7442DA-62D1-4ED1-93F3-6C1A828BEDBB}" type="datetime1">
              <a:rPr lang="zh-CN" altLang="en-US" smtClean="0"/>
              <a:t>2018/3/26</a:t>
            </a:fld>
            <a:endParaRPr lang="en-US" altLang="zh-CN"/>
          </a:p>
        </p:txBody>
      </p:sp>
      <p:sp>
        <p:nvSpPr>
          <p:cNvPr id="6" name="页脚占位符 5"/>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5" name="灯片编号占位符 4"/>
          <p:cNvSpPr>
            <a:spLocks noGrp="1"/>
          </p:cNvSpPr>
          <p:nvPr>
            <p:ph type="sldNum" sz="quarter" idx="12"/>
          </p:nvPr>
        </p:nvSpPr>
        <p:spPr/>
        <p:txBody>
          <a:bodyPr/>
          <a:lstStyle/>
          <a:p>
            <a:pPr>
              <a:defRPr/>
            </a:pPr>
            <a:fld id="{F38CFDAA-5283-40C9-80A4-C3781C02EB22}" type="slidenum">
              <a:rPr lang="en-US" altLang="zh-CN" smtClean="0"/>
              <a:pPr>
                <a:defRPr/>
              </a:pPr>
              <a:t>70</a:t>
            </a:fld>
            <a:endParaRPr lang="en-US" altLang="zh-CN"/>
          </a:p>
        </p:txBody>
      </p:sp>
      <p:grpSp>
        <p:nvGrpSpPr>
          <p:cNvPr id="7" name="组合 6"/>
          <p:cNvGrpSpPr/>
          <p:nvPr/>
        </p:nvGrpSpPr>
        <p:grpSpPr>
          <a:xfrm>
            <a:off x="214282" y="3286124"/>
            <a:ext cx="4643470" cy="3371570"/>
            <a:chOff x="3911639" y="1676400"/>
            <a:chExt cx="5483876" cy="3352800"/>
          </a:xfrm>
        </p:grpSpPr>
        <p:sp>
          <p:nvSpPr>
            <p:cNvPr id="8" name="Line 4"/>
            <p:cNvSpPr>
              <a:spLocks noChangeShapeType="1"/>
            </p:cNvSpPr>
            <p:nvPr/>
          </p:nvSpPr>
          <p:spPr bwMode="auto">
            <a:xfrm>
              <a:off x="7923213" y="37338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9" name="Line 5"/>
            <p:cNvSpPr>
              <a:spLocks noChangeShapeType="1"/>
            </p:cNvSpPr>
            <p:nvPr/>
          </p:nvSpPr>
          <p:spPr bwMode="auto">
            <a:xfrm>
              <a:off x="7694613" y="39624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0" name="Line 6"/>
            <p:cNvSpPr>
              <a:spLocks noChangeShapeType="1"/>
            </p:cNvSpPr>
            <p:nvPr/>
          </p:nvSpPr>
          <p:spPr bwMode="auto">
            <a:xfrm flipH="1">
              <a:off x="7237413" y="41148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1" name="Line 7"/>
            <p:cNvSpPr>
              <a:spLocks noChangeShapeType="1"/>
            </p:cNvSpPr>
            <p:nvPr/>
          </p:nvSpPr>
          <p:spPr bwMode="auto">
            <a:xfrm>
              <a:off x="8151813" y="42672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2" name="Line 8"/>
            <p:cNvSpPr>
              <a:spLocks noChangeShapeType="1"/>
            </p:cNvSpPr>
            <p:nvPr/>
          </p:nvSpPr>
          <p:spPr bwMode="auto">
            <a:xfrm>
              <a:off x="7923213" y="39624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3" name="Line 9"/>
            <p:cNvSpPr>
              <a:spLocks noChangeShapeType="1"/>
            </p:cNvSpPr>
            <p:nvPr/>
          </p:nvSpPr>
          <p:spPr bwMode="auto">
            <a:xfrm flipV="1">
              <a:off x="8151813" y="35052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4" name="Rectangle 10"/>
            <p:cNvSpPr>
              <a:spLocks noChangeArrowheads="1"/>
            </p:cNvSpPr>
            <p:nvPr/>
          </p:nvSpPr>
          <p:spPr bwMode="auto">
            <a:xfrm>
              <a:off x="6780213" y="3810000"/>
              <a:ext cx="457200" cy="457200"/>
            </a:xfrm>
            <a:prstGeom prst="rect">
              <a:avLst/>
            </a:prstGeom>
            <a:noFill/>
            <a:ln w="9525">
              <a:noFill/>
              <a:miter lim="800000"/>
              <a:headEnd/>
              <a:tailEnd/>
            </a:ln>
            <a:effectLst/>
          </p:spPr>
          <p:txBody>
            <a:bodyPr lIns="92075" tIns="46038" rIns="92075" bIns="46038">
              <a:spAutoFit/>
            </a:bodyPr>
            <a:lstStyle/>
            <a:p>
              <a:pPr>
                <a:spcBef>
                  <a:spcPct val="50000"/>
                </a:spcBef>
              </a:pPr>
              <a:endParaRPr lang="zh-CN" altLang="zh-CN"/>
            </a:p>
          </p:txBody>
        </p:sp>
        <p:sp>
          <p:nvSpPr>
            <p:cNvPr id="15" name="Rectangle 11"/>
            <p:cNvSpPr>
              <a:spLocks noChangeArrowheads="1"/>
            </p:cNvSpPr>
            <p:nvPr/>
          </p:nvSpPr>
          <p:spPr bwMode="auto">
            <a:xfrm>
              <a:off x="8075612" y="2743199"/>
              <a:ext cx="749301" cy="337308"/>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sz="1600" dirty="0"/>
                <a:t>Q2  </a:t>
              </a:r>
            </a:p>
          </p:txBody>
        </p:sp>
        <p:sp>
          <p:nvSpPr>
            <p:cNvPr id="16" name="Line 12"/>
            <p:cNvSpPr>
              <a:spLocks noChangeShapeType="1"/>
            </p:cNvSpPr>
            <p:nvPr/>
          </p:nvSpPr>
          <p:spPr bwMode="auto">
            <a:xfrm>
              <a:off x="7923213" y="42672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7" name="Line 13"/>
            <p:cNvSpPr>
              <a:spLocks noChangeShapeType="1"/>
            </p:cNvSpPr>
            <p:nvPr/>
          </p:nvSpPr>
          <p:spPr bwMode="auto">
            <a:xfrm>
              <a:off x="7923213" y="25146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8" name="Line 14"/>
            <p:cNvSpPr>
              <a:spLocks noChangeShapeType="1"/>
            </p:cNvSpPr>
            <p:nvPr/>
          </p:nvSpPr>
          <p:spPr bwMode="auto">
            <a:xfrm>
              <a:off x="7694613" y="27432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9" name="Line 15"/>
            <p:cNvSpPr>
              <a:spLocks noChangeShapeType="1"/>
            </p:cNvSpPr>
            <p:nvPr/>
          </p:nvSpPr>
          <p:spPr bwMode="auto">
            <a:xfrm flipH="1">
              <a:off x="7237413" y="28956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0" name="Line 16"/>
            <p:cNvSpPr>
              <a:spLocks noChangeShapeType="1"/>
            </p:cNvSpPr>
            <p:nvPr/>
          </p:nvSpPr>
          <p:spPr bwMode="auto">
            <a:xfrm>
              <a:off x="8151813" y="30480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1" name="Line 17"/>
            <p:cNvSpPr>
              <a:spLocks noChangeShapeType="1"/>
            </p:cNvSpPr>
            <p:nvPr/>
          </p:nvSpPr>
          <p:spPr bwMode="auto">
            <a:xfrm>
              <a:off x="7923213" y="27432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2" name="Line 18"/>
            <p:cNvSpPr>
              <a:spLocks noChangeShapeType="1"/>
            </p:cNvSpPr>
            <p:nvPr/>
          </p:nvSpPr>
          <p:spPr bwMode="auto">
            <a:xfrm>
              <a:off x="7923213" y="30480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useBgFill="1">
          <p:nvSpPr>
            <p:cNvPr id="23" name="Oval 19"/>
            <p:cNvSpPr>
              <a:spLocks noChangeArrowheads="1"/>
            </p:cNvSpPr>
            <p:nvPr/>
          </p:nvSpPr>
          <p:spPr bwMode="auto">
            <a:xfrm>
              <a:off x="7554913" y="28321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24" name="Rectangle 20"/>
            <p:cNvSpPr>
              <a:spLocks noChangeArrowheads="1"/>
            </p:cNvSpPr>
            <p:nvPr/>
          </p:nvSpPr>
          <p:spPr bwMode="auto">
            <a:xfrm>
              <a:off x="8075612" y="3878649"/>
              <a:ext cx="749301" cy="337308"/>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sz="1600" dirty="0"/>
                <a:t>Q1  </a:t>
              </a:r>
            </a:p>
          </p:txBody>
        </p:sp>
        <p:sp>
          <p:nvSpPr>
            <p:cNvPr id="25" name="Line 21"/>
            <p:cNvSpPr>
              <a:spLocks noChangeShapeType="1"/>
            </p:cNvSpPr>
            <p:nvPr/>
          </p:nvSpPr>
          <p:spPr bwMode="auto">
            <a:xfrm>
              <a:off x="8151813" y="3505200"/>
              <a:ext cx="5334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6" name="Line 22"/>
            <p:cNvSpPr>
              <a:spLocks noChangeShapeType="1"/>
            </p:cNvSpPr>
            <p:nvPr/>
          </p:nvSpPr>
          <p:spPr bwMode="auto">
            <a:xfrm flipH="1">
              <a:off x="7008813" y="41148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useBgFill="1">
          <p:nvSpPr>
            <p:cNvPr id="27" name="Oval 23"/>
            <p:cNvSpPr>
              <a:spLocks noChangeArrowheads="1"/>
            </p:cNvSpPr>
            <p:nvPr/>
          </p:nvSpPr>
          <p:spPr bwMode="auto">
            <a:xfrm>
              <a:off x="8697913" y="34417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28" name="Rectangle 24"/>
            <p:cNvSpPr>
              <a:spLocks noChangeArrowheads="1"/>
            </p:cNvSpPr>
            <p:nvPr/>
          </p:nvSpPr>
          <p:spPr bwMode="auto">
            <a:xfrm>
              <a:off x="8456613" y="3124200"/>
              <a:ext cx="938902" cy="337308"/>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sz="1600" b="1" dirty="0"/>
                <a:t>OUT</a:t>
              </a:r>
            </a:p>
          </p:txBody>
        </p:sp>
        <p:sp>
          <p:nvSpPr>
            <p:cNvPr id="29" name="Line 25"/>
            <p:cNvSpPr>
              <a:spLocks noChangeShapeType="1"/>
            </p:cNvSpPr>
            <p:nvPr/>
          </p:nvSpPr>
          <p:spPr bwMode="auto">
            <a:xfrm>
              <a:off x="8151813" y="4724400"/>
              <a:ext cx="0" cy="304800"/>
            </a:xfrm>
            <a:prstGeom prst="line">
              <a:avLst/>
            </a:prstGeom>
            <a:noFill/>
            <a:ln w="25400">
              <a:solidFill>
                <a:schemeClr val="tx2"/>
              </a:solidFill>
              <a:round/>
              <a:headEnd type="none" w="sm" len="sm"/>
              <a:tailEnd type="stealth" w="med" len="lg"/>
            </a:ln>
            <a:effectLst/>
          </p:spPr>
          <p:txBody>
            <a:bodyPr/>
            <a:lstStyle/>
            <a:p>
              <a:endParaRPr lang="zh-CN" altLang="en-US"/>
            </a:p>
          </p:txBody>
        </p:sp>
        <p:sp>
          <p:nvSpPr>
            <p:cNvPr id="30" name="Line 26"/>
            <p:cNvSpPr>
              <a:spLocks noChangeShapeType="1"/>
            </p:cNvSpPr>
            <p:nvPr/>
          </p:nvSpPr>
          <p:spPr bwMode="auto">
            <a:xfrm flipV="1">
              <a:off x="8151813" y="1981200"/>
              <a:ext cx="1587" cy="7620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1" name="Line 27"/>
            <p:cNvSpPr>
              <a:spLocks noChangeShapeType="1"/>
            </p:cNvSpPr>
            <p:nvPr/>
          </p:nvSpPr>
          <p:spPr bwMode="auto">
            <a:xfrm>
              <a:off x="7999413" y="1981200"/>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32" name="Rectangle 28"/>
            <p:cNvSpPr>
              <a:spLocks noChangeArrowheads="1"/>
            </p:cNvSpPr>
            <p:nvPr/>
          </p:nvSpPr>
          <p:spPr bwMode="auto">
            <a:xfrm>
              <a:off x="7847013" y="1676400"/>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V</a:t>
              </a:r>
              <a:r>
                <a:rPr lang="en-US" altLang="zh-CN" sz="1200" b="1"/>
                <a:t>DD</a:t>
              </a:r>
            </a:p>
          </p:txBody>
        </p:sp>
        <p:grpSp>
          <p:nvGrpSpPr>
            <p:cNvPr id="33" name="Group 37"/>
            <p:cNvGrpSpPr>
              <a:grpSpLocks/>
            </p:cNvGrpSpPr>
            <p:nvPr/>
          </p:nvGrpSpPr>
          <p:grpSpPr bwMode="auto">
            <a:xfrm>
              <a:off x="5713417" y="3735393"/>
              <a:ext cx="1447801" cy="684213"/>
              <a:chOff x="3599" y="2353"/>
              <a:chExt cx="912" cy="431"/>
            </a:xfrm>
          </p:grpSpPr>
          <p:grpSp>
            <p:nvGrpSpPr>
              <p:cNvPr id="59" name="Group 33"/>
              <p:cNvGrpSpPr>
                <a:grpSpLocks/>
              </p:cNvGrpSpPr>
              <p:nvPr/>
            </p:nvGrpSpPr>
            <p:grpSpPr bwMode="auto">
              <a:xfrm>
                <a:off x="3633" y="2353"/>
                <a:ext cx="639" cy="431"/>
                <a:chOff x="3633" y="2353"/>
                <a:chExt cx="639" cy="431"/>
              </a:xfrm>
            </p:grpSpPr>
            <p:sp>
              <p:nvSpPr>
                <p:cNvPr id="63" name="Arc 29"/>
                <p:cNvSpPr>
                  <a:spLocks/>
                </p:cNvSpPr>
                <p:nvPr/>
              </p:nvSpPr>
              <p:spPr bwMode="auto">
                <a:xfrm rot="2460000">
                  <a:off x="3633" y="2408"/>
                  <a:ext cx="324" cy="319"/>
                </a:xfrm>
                <a:custGeom>
                  <a:avLst/>
                  <a:gdLst>
                    <a:gd name="G0" fmla="+- 67 0 0"/>
                    <a:gd name="G1" fmla="+- 21600 0 0"/>
                    <a:gd name="G2" fmla="+- 21600 0 0"/>
                    <a:gd name="T0" fmla="*/ 0 w 21667"/>
                    <a:gd name="T1" fmla="*/ 0 h 21600"/>
                    <a:gd name="T2" fmla="*/ 21667 w 21667"/>
                    <a:gd name="T3" fmla="*/ 21532 h 21600"/>
                    <a:gd name="T4" fmla="*/ 67 w 21667"/>
                    <a:gd name="T5" fmla="*/ 21600 h 21600"/>
                  </a:gdLst>
                  <a:ahLst/>
                  <a:cxnLst>
                    <a:cxn ang="0">
                      <a:pos x="T0" y="T1"/>
                    </a:cxn>
                    <a:cxn ang="0">
                      <a:pos x="T2" y="T3"/>
                    </a:cxn>
                    <a:cxn ang="0">
                      <a:pos x="T4" y="T5"/>
                    </a:cxn>
                  </a:cxnLst>
                  <a:rect l="0" t="0" r="r" b="b"/>
                  <a:pathLst>
                    <a:path w="21667" h="21600" fill="none" extrusionOk="0">
                      <a:moveTo>
                        <a:pt x="0" y="0"/>
                      </a:moveTo>
                      <a:cubicBezTo>
                        <a:pt x="22" y="0"/>
                        <a:pt x="44" y="-1"/>
                        <a:pt x="67" y="0"/>
                      </a:cubicBezTo>
                      <a:cubicBezTo>
                        <a:pt x="11969" y="0"/>
                        <a:pt x="21629" y="9629"/>
                        <a:pt x="21666" y="21532"/>
                      </a:cubicBezTo>
                    </a:path>
                    <a:path w="21667" h="21600" stroke="0" extrusionOk="0">
                      <a:moveTo>
                        <a:pt x="0" y="0"/>
                      </a:moveTo>
                      <a:cubicBezTo>
                        <a:pt x="22" y="0"/>
                        <a:pt x="44" y="-1"/>
                        <a:pt x="67" y="0"/>
                      </a:cubicBezTo>
                      <a:cubicBezTo>
                        <a:pt x="11969" y="0"/>
                        <a:pt x="21629" y="9629"/>
                        <a:pt x="21666" y="21532"/>
                      </a:cubicBezTo>
                      <a:lnTo>
                        <a:pt x="67"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nvGrpSpPr>
                <p:cNvPr id="64" name="Group 32"/>
                <p:cNvGrpSpPr>
                  <a:grpSpLocks/>
                </p:cNvGrpSpPr>
                <p:nvPr/>
              </p:nvGrpSpPr>
              <p:grpSpPr bwMode="auto">
                <a:xfrm>
                  <a:off x="3790" y="2353"/>
                  <a:ext cx="482" cy="431"/>
                  <a:chOff x="3790" y="2353"/>
                  <a:chExt cx="482" cy="431"/>
                </a:xfrm>
              </p:grpSpPr>
              <p:sp>
                <p:nvSpPr>
                  <p:cNvPr id="65" name="Arc 30"/>
                  <p:cNvSpPr>
                    <a:spLocks/>
                  </p:cNvSpPr>
                  <p:nvPr/>
                </p:nvSpPr>
                <p:spPr bwMode="auto">
                  <a:xfrm>
                    <a:off x="3790" y="2353"/>
                    <a:ext cx="481"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66" name="Arc 31"/>
                  <p:cNvSpPr>
                    <a:spLocks/>
                  </p:cNvSpPr>
                  <p:nvPr/>
                </p:nvSpPr>
                <p:spPr bwMode="auto">
                  <a:xfrm rot="10800000">
                    <a:off x="3808" y="2592"/>
                    <a:ext cx="464" cy="192"/>
                  </a:xfrm>
                  <a:custGeom>
                    <a:avLst/>
                    <a:gdLst>
                      <a:gd name="G0" fmla="+- 21600 0 0"/>
                      <a:gd name="G1" fmla="+- 21600 0 0"/>
                      <a:gd name="G2" fmla="+- 21600 0 0"/>
                      <a:gd name="T0" fmla="*/ 0 w 21600"/>
                      <a:gd name="T1" fmla="*/ 21600 h 21600"/>
                      <a:gd name="T2" fmla="*/ 21553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2" y="25"/>
                          <a:pt x="21553" y="0"/>
                        </a:cubicBezTo>
                      </a:path>
                      <a:path w="21600" h="21600" stroke="0" extrusionOk="0">
                        <a:moveTo>
                          <a:pt x="0" y="21600"/>
                        </a:moveTo>
                        <a:cubicBezTo>
                          <a:pt x="0" y="9688"/>
                          <a:pt x="9642" y="25"/>
                          <a:pt x="21553"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grpSp>
          <p:sp>
            <p:nvSpPr>
              <p:cNvPr id="60" name="Line 34"/>
              <p:cNvSpPr>
                <a:spLocks noChangeShapeType="1"/>
              </p:cNvSpPr>
              <p:nvPr/>
            </p:nvSpPr>
            <p:spPr bwMode="auto">
              <a:xfrm flipH="1">
                <a:off x="3599" y="2448"/>
                <a:ext cx="24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61" name="Line 35"/>
              <p:cNvSpPr>
                <a:spLocks noChangeShapeType="1"/>
              </p:cNvSpPr>
              <p:nvPr/>
            </p:nvSpPr>
            <p:spPr bwMode="auto">
              <a:xfrm flipH="1">
                <a:off x="3599" y="2736"/>
                <a:ext cx="24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62" name="Line 36"/>
              <p:cNvSpPr>
                <a:spLocks noChangeShapeType="1"/>
              </p:cNvSpPr>
              <p:nvPr/>
            </p:nvSpPr>
            <p:spPr bwMode="auto">
              <a:xfrm flipH="1">
                <a:off x="4271" y="2592"/>
                <a:ext cx="240"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34" name="Oval 38"/>
            <p:cNvSpPr>
              <a:spLocks noChangeArrowheads="1"/>
            </p:cNvSpPr>
            <p:nvPr/>
          </p:nvSpPr>
          <p:spPr bwMode="auto">
            <a:xfrm>
              <a:off x="6792913" y="40513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35" name="Line 39"/>
            <p:cNvSpPr>
              <a:spLocks noChangeShapeType="1"/>
            </p:cNvSpPr>
            <p:nvPr/>
          </p:nvSpPr>
          <p:spPr bwMode="auto">
            <a:xfrm>
              <a:off x="5332413" y="4192588"/>
              <a:ext cx="0" cy="3032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6" name="Line 40"/>
            <p:cNvSpPr>
              <a:spLocks noChangeShapeType="1"/>
            </p:cNvSpPr>
            <p:nvPr/>
          </p:nvSpPr>
          <p:spPr bwMode="auto">
            <a:xfrm>
              <a:off x="5334000" y="4192588"/>
              <a:ext cx="227013"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7" name="Line 41"/>
            <p:cNvSpPr>
              <a:spLocks noChangeShapeType="1"/>
            </p:cNvSpPr>
            <p:nvPr/>
          </p:nvSpPr>
          <p:spPr bwMode="auto">
            <a:xfrm flipH="1">
              <a:off x="5334000" y="4344988"/>
              <a:ext cx="227013"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8" name="Oval 42"/>
            <p:cNvSpPr>
              <a:spLocks noChangeArrowheads="1"/>
            </p:cNvSpPr>
            <p:nvPr/>
          </p:nvSpPr>
          <p:spPr bwMode="auto">
            <a:xfrm>
              <a:off x="5573713" y="4279900"/>
              <a:ext cx="127000" cy="127000"/>
            </a:xfrm>
            <a:prstGeom prst="ellipse">
              <a:avLst/>
            </a:prstGeom>
            <a:noFill/>
            <a:ln w="25400">
              <a:solidFill>
                <a:schemeClr val="tx2"/>
              </a:solidFill>
              <a:round/>
              <a:headEnd/>
              <a:tailEnd/>
            </a:ln>
            <a:effectLst/>
          </p:spPr>
          <p:txBody>
            <a:bodyPr wrap="none" anchor="ctr"/>
            <a:lstStyle/>
            <a:p>
              <a:endParaRPr lang="zh-CN" altLang="en-US"/>
            </a:p>
          </p:txBody>
        </p:sp>
        <p:sp>
          <p:nvSpPr>
            <p:cNvPr id="39" name="Line 43"/>
            <p:cNvSpPr>
              <a:spLocks noChangeShapeType="1"/>
            </p:cNvSpPr>
            <p:nvPr/>
          </p:nvSpPr>
          <p:spPr bwMode="auto">
            <a:xfrm flipH="1">
              <a:off x="4953000" y="4343400"/>
              <a:ext cx="379413"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0" name="Line 44"/>
            <p:cNvSpPr>
              <a:spLocks noChangeShapeType="1"/>
            </p:cNvSpPr>
            <p:nvPr/>
          </p:nvSpPr>
          <p:spPr bwMode="auto">
            <a:xfrm>
              <a:off x="5713413" y="43434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grpSp>
          <p:nvGrpSpPr>
            <p:cNvPr id="41" name="Group 52"/>
            <p:cNvGrpSpPr>
              <a:grpSpLocks/>
            </p:cNvGrpSpPr>
            <p:nvPr/>
          </p:nvGrpSpPr>
          <p:grpSpPr bwMode="auto">
            <a:xfrm>
              <a:off x="5713413" y="2514600"/>
              <a:ext cx="1524000" cy="763588"/>
              <a:chOff x="3599" y="1584"/>
              <a:chExt cx="960" cy="481"/>
            </a:xfrm>
          </p:grpSpPr>
          <p:grpSp>
            <p:nvGrpSpPr>
              <p:cNvPr id="52" name="Group 48"/>
              <p:cNvGrpSpPr>
                <a:grpSpLocks/>
              </p:cNvGrpSpPr>
              <p:nvPr/>
            </p:nvGrpSpPr>
            <p:grpSpPr bwMode="auto">
              <a:xfrm>
                <a:off x="3851" y="1584"/>
                <a:ext cx="456" cy="481"/>
                <a:chOff x="3851" y="1584"/>
                <a:chExt cx="456" cy="481"/>
              </a:xfrm>
            </p:grpSpPr>
            <p:sp>
              <p:nvSpPr>
                <p:cNvPr id="56" name="Line 45"/>
                <p:cNvSpPr>
                  <a:spLocks noChangeShapeType="1"/>
                </p:cNvSpPr>
                <p:nvPr/>
              </p:nvSpPr>
              <p:spPr bwMode="auto">
                <a:xfrm>
                  <a:off x="3852" y="1584"/>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57" name="Arc 46"/>
                <p:cNvSpPr>
                  <a:spLocks/>
                </p:cNvSpPr>
                <p:nvPr/>
              </p:nvSpPr>
              <p:spPr bwMode="auto">
                <a:xfrm>
                  <a:off x="3851" y="1585"/>
                  <a:ext cx="456" cy="240"/>
                </a:xfrm>
                <a:custGeom>
                  <a:avLst/>
                  <a:gdLst>
                    <a:gd name="G0" fmla="+- 48 0 0"/>
                    <a:gd name="G1" fmla="+- 21600 0 0"/>
                    <a:gd name="G2" fmla="+- 21600 0 0"/>
                    <a:gd name="T0" fmla="*/ 0 w 21648"/>
                    <a:gd name="T1" fmla="*/ 0 h 21600"/>
                    <a:gd name="T2" fmla="*/ 21648 w 21648"/>
                    <a:gd name="T3" fmla="*/ 21600 h 21600"/>
                    <a:gd name="T4" fmla="*/ 48 w 21648"/>
                    <a:gd name="T5" fmla="*/ 21600 h 21600"/>
                  </a:gdLst>
                  <a:ahLst/>
                  <a:cxnLst>
                    <a:cxn ang="0">
                      <a:pos x="T0" y="T1"/>
                    </a:cxn>
                    <a:cxn ang="0">
                      <a:pos x="T2" y="T3"/>
                    </a:cxn>
                    <a:cxn ang="0">
                      <a:pos x="T4" y="T5"/>
                    </a:cxn>
                  </a:cxnLst>
                  <a:rect l="0" t="0" r="r" b="b"/>
                  <a:pathLst>
                    <a:path w="21648" h="21600" fill="none" extrusionOk="0">
                      <a:moveTo>
                        <a:pt x="0" y="0"/>
                      </a:moveTo>
                      <a:cubicBezTo>
                        <a:pt x="16" y="0"/>
                        <a:pt x="32" y="-1"/>
                        <a:pt x="48" y="0"/>
                      </a:cubicBezTo>
                      <a:cubicBezTo>
                        <a:pt x="11977" y="0"/>
                        <a:pt x="21648" y="9670"/>
                        <a:pt x="21648" y="21600"/>
                      </a:cubicBezTo>
                    </a:path>
                    <a:path w="21648" h="21600" stroke="0" extrusionOk="0">
                      <a:moveTo>
                        <a:pt x="0" y="0"/>
                      </a:moveTo>
                      <a:cubicBezTo>
                        <a:pt x="16" y="0"/>
                        <a:pt x="32" y="-1"/>
                        <a:pt x="48" y="0"/>
                      </a:cubicBezTo>
                      <a:cubicBezTo>
                        <a:pt x="11977" y="0"/>
                        <a:pt x="21648" y="9670"/>
                        <a:pt x="21648" y="21600"/>
                      </a:cubicBezTo>
                      <a:lnTo>
                        <a:pt x="48"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58" name="Arc 47"/>
                <p:cNvSpPr>
                  <a:spLocks/>
                </p:cNvSpPr>
                <p:nvPr/>
              </p:nvSpPr>
              <p:spPr bwMode="auto">
                <a:xfrm rot="10800000">
                  <a:off x="3852" y="1825"/>
                  <a:ext cx="455" cy="240"/>
                </a:xfrm>
                <a:custGeom>
                  <a:avLst/>
                  <a:gdLst>
                    <a:gd name="G0" fmla="+- 21600 0 0"/>
                    <a:gd name="G1" fmla="+- 21600 0 0"/>
                    <a:gd name="G2" fmla="+- 21600 0 0"/>
                    <a:gd name="T0" fmla="*/ 0 w 21600"/>
                    <a:gd name="T1" fmla="*/ 21600 h 21600"/>
                    <a:gd name="T2" fmla="*/ 2155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9"/>
                        <a:pt x="9641" y="26"/>
                        <a:pt x="21552" y="0"/>
                      </a:cubicBezTo>
                    </a:path>
                    <a:path w="21600" h="21600" stroke="0" extrusionOk="0">
                      <a:moveTo>
                        <a:pt x="0" y="21600"/>
                      </a:moveTo>
                      <a:cubicBezTo>
                        <a:pt x="0" y="9689"/>
                        <a:pt x="9641" y="26"/>
                        <a:pt x="21552"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53" name="Line 49"/>
              <p:cNvSpPr>
                <a:spLocks noChangeShapeType="1"/>
              </p:cNvSpPr>
              <p:nvPr/>
            </p:nvSpPr>
            <p:spPr bwMode="auto">
              <a:xfrm flipH="1">
                <a:off x="3599" y="1680"/>
                <a:ext cx="253"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54" name="Line 50"/>
              <p:cNvSpPr>
                <a:spLocks noChangeShapeType="1"/>
              </p:cNvSpPr>
              <p:nvPr/>
            </p:nvSpPr>
            <p:spPr bwMode="auto">
              <a:xfrm flipH="1">
                <a:off x="3599" y="1968"/>
                <a:ext cx="253"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55" name="Line 51"/>
              <p:cNvSpPr>
                <a:spLocks noChangeShapeType="1"/>
              </p:cNvSpPr>
              <p:nvPr/>
            </p:nvSpPr>
            <p:spPr bwMode="auto">
              <a:xfrm flipH="1">
                <a:off x="4306" y="1824"/>
                <a:ext cx="253"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42" name="Oval 53"/>
            <p:cNvSpPr>
              <a:spLocks noChangeArrowheads="1"/>
            </p:cNvSpPr>
            <p:nvPr/>
          </p:nvSpPr>
          <p:spPr bwMode="auto">
            <a:xfrm>
              <a:off x="6869113" y="28321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43" name="Line 54"/>
            <p:cNvSpPr>
              <a:spLocks noChangeShapeType="1"/>
            </p:cNvSpPr>
            <p:nvPr/>
          </p:nvSpPr>
          <p:spPr bwMode="auto">
            <a:xfrm flipH="1">
              <a:off x="4570413" y="2667000"/>
              <a:ext cx="1143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4" name="Line 55"/>
            <p:cNvSpPr>
              <a:spLocks noChangeShapeType="1"/>
            </p:cNvSpPr>
            <p:nvPr/>
          </p:nvSpPr>
          <p:spPr bwMode="auto">
            <a:xfrm>
              <a:off x="5713413" y="3124200"/>
              <a:ext cx="0" cy="7620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5" name="Line 56"/>
            <p:cNvSpPr>
              <a:spLocks noChangeShapeType="1"/>
            </p:cNvSpPr>
            <p:nvPr/>
          </p:nvSpPr>
          <p:spPr bwMode="auto">
            <a:xfrm flipH="1">
              <a:off x="4570413" y="3886200"/>
              <a:ext cx="1143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6" name="Line 57"/>
            <p:cNvSpPr>
              <a:spLocks noChangeShapeType="1"/>
            </p:cNvSpPr>
            <p:nvPr/>
          </p:nvSpPr>
          <p:spPr bwMode="auto">
            <a:xfrm flipV="1">
              <a:off x="4951413" y="2667000"/>
              <a:ext cx="0" cy="16764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 name="Oval 58"/>
            <p:cNvSpPr>
              <a:spLocks noChangeArrowheads="1"/>
            </p:cNvSpPr>
            <p:nvPr/>
          </p:nvSpPr>
          <p:spPr bwMode="auto">
            <a:xfrm>
              <a:off x="4887913" y="2603500"/>
              <a:ext cx="127000" cy="127000"/>
            </a:xfrm>
            <a:prstGeom prst="ellipse">
              <a:avLst/>
            </a:prstGeom>
            <a:solidFill>
              <a:schemeClr val="tx2"/>
            </a:solidFill>
            <a:ln w="25400">
              <a:solidFill>
                <a:schemeClr val="tx2"/>
              </a:solidFill>
              <a:round/>
              <a:headEnd/>
              <a:tailEnd/>
            </a:ln>
            <a:effectLst/>
          </p:spPr>
          <p:txBody>
            <a:bodyPr wrap="none" anchor="ctr"/>
            <a:lstStyle/>
            <a:p>
              <a:endParaRPr lang="zh-CN" altLang="en-US"/>
            </a:p>
          </p:txBody>
        </p:sp>
        <p:sp useBgFill="1">
          <p:nvSpPr>
            <p:cNvPr id="48" name="Oval 59"/>
            <p:cNvSpPr>
              <a:spLocks noChangeArrowheads="1"/>
            </p:cNvSpPr>
            <p:nvPr/>
          </p:nvSpPr>
          <p:spPr bwMode="auto">
            <a:xfrm>
              <a:off x="4430713" y="2603500"/>
              <a:ext cx="127000" cy="127000"/>
            </a:xfrm>
            <a:prstGeom prst="ellipse">
              <a:avLst/>
            </a:prstGeom>
            <a:ln w="25400">
              <a:solidFill>
                <a:schemeClr val="tx2"/>
              </a:solidFill>
              <a:round/>
              <a:headEnd/>
              <a:tailEnd/>
            </a:ln>
            <a:effectLst/>
          </p:spPr>
          <p:txBody>
            <a:bodyPr wrap="none" anchor="ctr"/>
            <a:lstStyle/>
            <a:p>
              <a:endParaRPr lang="zh-CN" altLang="en-US"/>
            </a:p>
          </p:txBody>
        </p:sp>
        <p:sp useBgFill="1">
          <p:nvSpPr>
            <p:cNvPr id="49" name="Oval 60"/>
            <p:cNvSpPr>
              <a:spLocks noChangeArrowheads="1"/>
            </p:cNvSpPr>
            <p:nvPr/>
          </p:nvSpPr>
          <p:spPr bwMode="auto">
            <a:xfrm>
              <a:off x="4430713" y="38227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50" name="Rectangle 61"/>
            <p:cNvSpPr>
              <a:spLocks noChangeArrowheads="1"/>
            </p:cNvSpPr>
            <p:nvPr/>
          </p:nvSpPr>
          <p:spPr bwMode="auto">
            <a:xfrm>
              <a:off x="4037013" y="3733800"/>
              <a:ext cx="5334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 A  </a:t>
              </a:r>
            </a:p>
          </p:txBody>
        </p:sp>
        <p:sp>
          <p:nvSpPr>
            <p:cNvPr id="51" name="Rectangle 62"/>
            <p:cNvSpPr>
              <a:spLocks noChangeArrowheads="1"/>
            </p:cNvSpPr>
            <p:nvPr/>
          </p:nvSpPr>
          <p:spPr bwMode="auto">
            <a:xfrm>
              <a:off x="3911639" y="2514600"/>
              <a:ext cx="924541" cy="337308"/>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sz="1600" dirty="0"/>
                <a:t>EN </a:t>
              </a:r>
            </a:p>
          </p:txBody>
        </p:sp>
      </p:grpSp>
      <p:grpSp>
        <p:nvGrpSpPr>
          <p:cNvPr id="68" name="组合 67"/>
          <p:cNvGrpSpPr/>
          <p:nvPr/>
        </p:nvGrpSpPr>
        <p:grpSpPr>
          <a:xfrm>
            <a:off x="5667431" y="3143248"/>
            <a:ext cx="2547907" cy="918282"/>
            <a:chOff x="1674813" y="2057400"/>
            <a:chExt cx="1906587" cy="717550"/>
          </a:xfrm>
        </p:grpSpPr>
        <p:sp>
          <p:nvSpPr>
            <p:cNvPr id="69" name="Line 63"/>
            <p:cNvSpPr>
              <a:spLocks noChangeShapeType="1"/>
            </p:cNvSpPr>
            <p:nvPr/>
          </p:nvSpPr>
          <p:spPr bwMode="auto">
            <a:xfrm>
              <a:off x="2514600" y="2439988"/>
              <a:ext cx="0" cy="3032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0" name="Line 64"/>
            <p:cNvSpPr>
              <a:spLocks noChangeShapeType="1"/>
            </p:cNvSpPr>
            <p:nvPr/>
          </p:nvSpPr>
          <p:spPr bwMode="auto">
            <a:xfrm>
              <a:off x="2516188" y="2439988"/>
              <a:ext cx="227012"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1" name="Line 65"/>
            <p:cNvSpPr>
              <a:spLocks noChangeShapeType="1"/>
            </p:cNvSpPr>
            <p:nvPr/>
          </p:nvSpPr>
          <p:spPr bwMode="auto">
            <a:xfrm flipH="1">
              <a:off x="2516188" y="2592388"/>
              <a:ext cx="227012" cy="150812"/>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2" name="Line 66"/>
            <p:cNvSpPr>
              <a:spLocks noChangeShapeType="1"/>
            </p:cNvSpPr>
            <p:nvPr/>
          </p:nvSpPr>
          <p:spPr bwMode="auto">
            <a:xfrm flipH="1">
              <a:off x="2133600" y="2590800"/>
              <a:ext cx="381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3" name="Line 67"/>
            <p:cNvSpPr>
              <a:spLocks noChangeShapeType="1"/>
            </p:cNvSpPr>
            <p:nvPr/>
          </p:nvSpPr>
          <p:spPr bwMode="auto">
            <a:xfrm>
              <a:off x="2743200" y="2590800"/>
              <a:ext cx="5334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74" name="Freeform 68"/>
            <p:cNvSpPr>
              <a:spLocks/>
            </p:cNvSpPr>
            <p:nvPr/>
          </p:nvSpPr>
          <p:spPr bwMode="auto">
            <a:xfrm>
              <a:off x="2133600" y="2209800"/>
              <a:ext cx="534988" cy="306388"/>
            </a:xfrm>
            <a:custGeom>
              <a:avLst/>
              <a:gdLst/>
              <a:ahLst/>
              <a:cxnLst>
                <a:cxn ang="0">
                  <a:pos x="336" y="192"/>
                </a:cxn>
                <a:cxn ang="0">
                  <a:pos x="336" y="0"/>
                </a:cxn>
                <a:cxn ang="0">
                  <a:pos x="0" y="0"/>
                </a:cxn>
              </a:cxnLst>
              <a:rect l="0" t="0" r="r" b="b"/>
              <a:pathLst>
                <a:path w="337" h="193">
                  <a:moveTo>
                    <a:pt x="336" y="192"/>
                  </a:moveTo>
                  <a:lnTo>
                    <a:pt x="336" y="0"/>
                  </a:lnTo>
                  <a:lnTo>
                    <a:pt x="0" y="0"/>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75" name="Rectangle 69"/>
            <p:cNvSpPr>
              <a:spLocks noChangeArrowheads="1"/>
            </p:cNvSpPr>
            <p:nvPr/>
          </p:nvSpPr>
          <p:spPr bwMode="auto">
            <a:xfrm>
              <a:off x="1674813" y="2438400"/>
              <a:ext cx="5334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 A  </a:t>
              </a:r>
            </a:p>
          </p:txBody>
        </p:sp>
        <p:sp>
          <p:nvSpPr>
            <p:cNvPr id="76" name="Rectangle 70"/>
            <p:cNvSpPr>
              <a:spLocks noChangeArrowheads="1"/>
            </p:cNvSpPr>
            <p:nvPr/>
          </p:nvSpPr>
          <p:spPr bwMode="auto">
            <a:xfrm>
              <a:off x="1674813" y="2057400"/>
              <a:ext cx="5334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EN </a:t>
              </a:r>
            </a:p>
          </p:txBody>
        </p:sp>
        <p:sp>
          <p:nvSpPr>
            <p:cNvPr id="77" name="Rectangle 71"/>
            <p:cNvSpPr>
              <a:spLocks noChangeArrowheads="1"/>
            </p:cNvSpPr>
            <p:nvPr/>
          </p:nvSpPr>
          <p:spPr bwMode="auto">
            <a:xfrm>
              <a:off x="2970213" y="2209800"/>
              <a:ext cx="611187"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a:t>OUT  </a:t>
              </a:r>
            </a:p>
          </p:txBody>
        </p:sp>
      </p:grpSp>
      <p:sp>
        <p:nvSpPr>
          <p:cNvPr id="78" name="矩形 77"/>
          <p:cNvSpPr/>
          <p:nvPr/>
        </p:nvSpPr>
        <p:spPr>
          <a:xfrm>
            <a:off x="5338729" y="4276090"/>
            <a:ext cx="3348071" cy="1938992"/>
          </a:xfrm>
          <a:prstGeom prst="rect">
            <a:avLst/>
          </a:prstGeom>
        </p:spPr>
        <p:txBody>
          <a:bodyPr wrap="square">
            <a:spAutoFit/>
          </a:bodyPr>
          <a:lstStyle/>
          <a:p>
            <a:r>
              <a:rPr lang="en-US" altLang="zh-CN" sz="2400" dirty="0"/>
              <a:t>EN  A  Q1  Q2   OUT</a:t>
            </a:r>
            <a:br>
              <a:rPr lang="en-US" altLang="zh-CN" sz="2400" dirty="0"/>
            </a:br>
            <a:r>
              <a:rPr lang="en-US" altLang="zh-CN" sz="2400" dirty="0"/>
              <a:t> L    </a:t>
            </a:r>
            <a:r>
              <a:rPr lang="en-US" altLang="zh-CN" sz="2400" dirty="0" err="1"/>
              <a:t>L</a:t>
            </a:r>
            <a:r>
              <a:rPr lang="en-US" altLang="zh-CN" sz="2400" dirty="0"/>
              <a:t>  off  </a:t>
            </a:r>
            <a:r>
              <a:rPr lang="en-US" altLang="zh-CN" sz="2400" dirty="0" err="1"/>
              <a:t>off</a:t>
            </a:r>
            <a:r>
              <a:rPr lang="en-US" altLang="zh-CN" sz="2400" dirty="0"/>
              <a:t>     Hi-Z</a:t>
            </a:r>
            <a:br>
              <a:rPr lang="en-US" altLang="zh-CN" sz="2400" dirty="0"/>
            </a:br>
            <a:r>
              <a:rPr lang="en-US" altLang="zh-CN" sz="2400" dirty="0"/>
              <a:t> L    H  off </a:t>
            </a:r>
            <a:r>
              <a:rPr lang="en-US" altLang="zh-CN" sz="2400" dirty="0" err="1"/>
              <a:t>off</a:t>
            </a:r>
            <a:r>
              <a:rPr lang="en-US" altLang="zh-CN" sz="2400" dirty="0"/>
              <a:t>      Hi-Z</a:t>
            </a:r>
            <a:br>
              <a:rPr lang="en-US" altLang="zh-CN" sz="2400" dirty="0"/>
            </a:br>
            <a:r>
              <a:rPr lang="en-US" altLang="zh-CN" sz="2400" dirty="0"/>
              <a:t> H    L  on  off      L</a:t>
            </a:r>
            <a:br>
              <a:rPr lang="en-US" altLang="zh-CN" sz="2400" dirty="0"/>
            </a:br>
            <a:r>
              <a:rPr lang="en-US" altLang="zh-CN" sz="2400" dirty="0"/>
              <a:t> H    </a:t>
            </a:r>
            <a:r>
              <a:rPr lang="en-US" altLang="zh-CN" sz="2400" dirty="0" err="1"/>
              <a:t>H</a:t>
            </a:r>
            <a:r>
              <a:rPr lang="en-US" altLang="zh-CN" sz="2400" dirty="0"/>
              <a:t>  off on       H </a:t>
            </a:r>
          </a:p>
        </p:txBody>
      </p:sp>
      <p:grpSp>
        <p:nvGrpSpPr>
          <p:cNvPr id="79" name="组合 78"/>
          <p:cNvGrpSpPr/>
          <p:nvPr/>
        </p:nvGrpSpPr>
        <p:grpSpPr>
          <a:xfrm>
            <a:off x="5338728" y="4286257"/>
            <a:ext cx="2981341" cy="1857387"/>
            <a:chOff x="1500166" y="3221705"/>
            <a:chExt cx="2462234" cy="1761832"/>
          </a:xfrm>
        </p:grpSpPr>
        <p:sp>
          <p:nvSpPr>
            <p:cNvPr id="80" name="Line 72"/>
            <p:cNvSpPr>
              <a:spLocks noChangeShapeType="1"/>
            </p:cNvSpPr>
            <p:nvPr/>
          </p:nvSpPr>
          <p:spPr bwMode="auto">
            <a:xfrm>
              <a:off x="1524000" y="3628282"/>
              <a:ext cx="2438400" cy="0"/>
            </a:xfrm>
            <a:prstGeom prst="line">
              <a:avLst/>
            </a:prstGeom>
            <a:noFill/>
            <a:ln w="12700">
              <a:solidFill>
                <a:schemeClr val="tx2"/>
              </a:solidFill>
              <a:round/>
              <a:headEnd type="none" w="sm" len="sm"/>
              <a:tailEnd type="none" w="sm" len="sm"/>
            </a:ln>
            <a:effectLst/>
          </p:spPr>
          <p:txBody>
            <a:bodyPr/>
            <a:lstStyle/>
            <a:p>
              <a:endParaRPr lang="zh-CN" altLang="en-US"/>
            </a:p>
          </p:txBody>
        </p:sp>
        <p:sp>
          <p:nvSpPr>
            <p:cNvPr id="81" name="Line 73"/>
            <p:cNvSpPr>
              <a:spLocks noChangeShapeType="1"/>
            </p:cNvSpPr>
            <p:nvPr/>
          </p:nvSpPr>
          <p:spPr bwMode="auto">
            <a:xfrm>
              <a:off x="1524000" y="3221705"/>
              <a:ext cx="2438400" cy="0"/>
            </a:xfrm>
            <a:prstGeom prst="line">
              <a:avLst/>
            </a:prstGeom>
            <a:noFill/>
            <a:ln w="12700">
              <a:solidFill>
                <a:schemeClr val="tx2"/>
              </a:solidFill>
              <a:round/>
              <a:headEnd type="none" w="sm" len="sm"/>
              <a:tailEnd type="none" w="sm" len="sm"/>
            </a:ln>
            <a:effectLst/>
          </p:spPr>
          <p:txBody>
            <a:bodyPr/>
            <a:lstStyle/>
            <a:p>
              <a:endParaRPr lang="zh-CN" altLang="en-US"/>
            </a:p>
          </p:txBody>
        </p:sp>
        <p:sp>
          <p:nvSpPr>
            <p:cNvPr id="82" name="Line 74"/>
            <p:cNvSpPr>
              <a:spLocks noChangeShapeType="1"/>
            </p:cNvSpPr>
            <p:nvPr/>
          </p:nvSpPr>
          <p:spPr bwMode="auto">
            <a:xfrm>
              <a:off x="1500166" y="4983537"/>
              <a:ext cx="2438400" cy="0"/>
            </a:xfrm>
            <a:prstGeom prst="line">
              <a:avLst/>
            </a:prstGeom>
            <a:noFill/>
            <a:ln w="12700">
              <a:solidFill>
                <a:schemeClr val="tx2"/>
              </a:solidFill>
              <a:round/>
              <a:headEnd type="none" w="sm" len="sm"/>
              <a:tailEnd type="none" w="sm" len="sm"/>
            </a:ln>
            <a:effectLst/>
          </p:spPr>
          <p:txBody>
            <a:bodyPr/>
            <a:lstStyle/>
            <a:p>
              <a:endParaRPr lang="zh-CN" altLang="en-US"/>
            </a:p>
          </p:txBody>
        </p:sp>
      </p:grpSp>
    </p:spTree>
    <p:extLst>
      <p:ext uri="{BB962C8B-B14F-4D97-AF65-F5344CB8AC3E}">
        <p14:creationId xmlns:p14="http://schemas.microsoft.com/office/powerpoint/2010/main" val="7759924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dirty="0"/>
              <a:t>漏极开路</a:t>
            </a:r>
            <a:r>
              <a:rPr lang="en-US" altLang="zh-CN" dirty="0"/>
              <a:t>CMOS</a:t>
            </a:r>
            <a:r>
              <a:rPr lang="zh-CN" altLang="en-US" dirty="0"/>
              <a:t>与非门</a:t>
            </a:r>
          </a:p>
        </p:txBody>
      </p:sp>
      <p:pic>
        <p:nvPicPr>
          <p:cNvPr id="22532" name="Picture 4"/>
          <p:cNvPicPr>
            <a:picLocks noGrp="1" noChangeAspect="1" noChangeArrowheads="1"/>
          </p:cNvPicPr>
          <p:nvPr>
            <p:ph idx="1"/>
          </p:nvPr>
        </p:nvPicPr>
        <p:blipFill>
          <a:blip r:embed="rId3" cstate="print"/>
          <a:srcRect/>
          <a:stretch>
            <a:fillRect/>
          </a:stretch>
        </p:blipFill>
        <p:spPr>
          <a:xfrm>
            <a:off x="547688" y="1802706"/>
            <a:ext cx="8139112" cy="4476866"/>
          </a:xfrm>
        </p:spPr>
      </p:pic>
      <p:sp>
        <p:nvSpPr>
          <p:cNvPr id="9" name="日期占位符 8"/>
          <p:cNvSpPr>
            <a:spLocks noGrp="1"/>
          </p:cNvSpPr>
          <p:nvPr>
            <p:ph type="dt" sz="half" idx="10"/>
          </p:nvPr>
        </p:nvSpPr>
        <p:spPr/>
        <p:txBody>
          <a:bodyPr/>
          <a:lstStyle/>
          <a:p>
            <a:pPr>
              <a:defRPr/>
            </a:pPr>
            <a:fld id="{B618BE5C-41B3-480A-9B3C-24384B556DA0}" type="datetime1">
              <a:rPr lang="zh-CN" altLang="en-US" smtClean="0"/>
              <a:t>2018/3/26</a:t>
            </a:fld>
            <a:endParaRPr lang="en-US" altLang="zh-CN"/>
          </a:p>
        </p:txBody>
      </p:sp>
      <p:sp>
        <p:nvSpPr>
          <p:cNvPr id="8"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0" name="灯片编号占位符 9"/>
          <p:cNvSpPr>
            <a:spLocks noGrp="1"/>
          </p:cNvSpPr>
          <p:nvPr>
            <p:ph type="sldNum" sz="quarter" idx="12"/>
          </p:nvPr>
        </p:nvSpPr>
        <p:spPr/>
        <p:txBody>
          <a:bodyPr/>
          <a:lstStyle/>
          <a:p>
            <a:pPr>
              <a:defRPr/>
            </a:pPr>
            <a:fld id="{F38CFDAA-5283-40C9-80A4-C3781C02EB22}" type="slidenum">
              <a:rPr lang="en-US" altLang="zh-CN" smtClean="0"/>
              <a:pPr>
                <a:defRPr/>
              </a:pPr>
              <a:t>71</a:t>
            </a:fld>
            <a:endParaRPr lang="en-US" altLang="zh-CN"/>
          </a:p>
        </p:txBody>
      </p:sp>
      <p:sp>
        <p:nvSpPr>
          <p:cNvPr id="11" name="矩形 10"/>
          <p:cNvSpPr/>
          <p:nvPr/>
        </p:nvSpPr>
        <p:spPr>
          <a:xfrm>
            <a:off x="296229" y="1114981"/>
            <a:ext cx="9028299" cy="461665"/>
          </a:xfrm>
          <a:prstGeom prst="rect">
            <a:avLst/>
          </a:prstGeom>
        </p:spPr>
        <p:txBody>
          <a:bodyPr wrap="square">
            <a:spAutoFit/>
          </a:bodyPr>
          <a:lstStyle/>
          <a:p>
            <a:pPr>
              <a:buFont typeface="Arial" pitchFamily="34" charset="0"/>
              <a:buChar char="•"/>
            </a:pPr>
            <a:r>
              <a:rPr lang="zh-CN" altLang="en-US" sz="2400" dirty="0"/>
              <a:t>省略</a:t>
            </a:r>
            <a:r>
              <a:rPr lang="en-US" altLang="zh-CN" sz="2400" dirty="0"/>
              <a:t>p</a:t>
            </a:r>
            <a:r>
              <a:rPr lang="zh-CN" altLang="en-US" sz="2400" dirty="0"/>
              <a:t>沟道晶体管，使用上拉电阻，提供到高态的无源上拉。</a:t>
            </a:r>
            <a:endParaRPr lang="en-US" altLang="zh-CN" sz="2400" dirty="0"/>
          </a:p>
        </p:txBody>
      </p:sp>
      <p:grpSp>
        <p:nvGrpSpPr>
          <p:cNvPr id="12" name="组合 11"/>
          <p:cNvGrpSpPr/>
          <p:nvPr/>
        </p:nvGrpSpPr>
        <p:grpSpPr>
          <a:xfrm>
            <a:off x="1149350" y="1802706"/>
            <a:ext cx="4114800" cy="4876800"/>
            <a:chOff x="4724400" y="1676400"/>
            <a:chExt cx="4114800" cy="4876800"/>
          </a:xfrm>
        </p:grpSpPr>
        <p:sp>
          <p:nvSpPr>
            <p:cNvPr id="13" name="Line 4"/>
            <p:cNvSpPr>
              <a:spLocks noChangeShapeType="1"/>
            </p:cNvSpPr>
            <p:nvPr/>
          </p:nvSpPr>
          <p:spPr bwMode="auto">
            <a:xfrm>
              <a:off x="6400800" y="52578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4" name="Line 5"/>
            <p:cNvSpPr>
              <a:spLocks noChangeShapeType="1"/>
            </p:cNvSpPr>
            <p:nvPr/>
          </p:nvSpPr>
          <p:spPr bwMode="auto">
            <a:xfrm>
              <a:off x="6172200" y="54864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5" name="Line 6"/>
            <p:cNvSpPr>
              <a:spLocks noChangeShapeType="1"/>
            </p:cNvSpPr>
            <p:nvPr/>
          </p:nvSpPr>
          <p:spPr bwMode="auto">
            <a:xfrm flipH="1">
              <a:off x="5715000" y="56388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6" name="Line 7"/>
            <p:cNvSpPr>
              <a:spLocks noChangeShapeType="1"/>
            </p:cNvSpPr>
            <p:nvPr/>
          </p:nvSpPr>
          <p:spPr bwMode="auto">
            <a:xfrm>
              <a:off x="6629400" y="57912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7" name="Line 8"/>
            <p:cNvSpPr>
              <a:spLocks noChangeShapeType="1"/>
            </p:cNvSpPr>
            <p:nvPr/>
          </p:nvSpPr>
          <p:spPr bwMode="auto">
            <a:xfrm>
              <a:off x="6400800" y="54864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8" name="Line 9"/>
            <p:cNvSpPr>
              <a:spLocks noChangeShapeType="1"/>
            </p:cNvSpPr>
            <p:nvPr/>
          </p:nvSpPr>
          <p:spPr bwMode="auto">
            <a:xfrm flipV="1">
              <a:off x="6629400" y="50292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9" name="Rectangle 10"/>
            <p:cNvSpPr>
              <a:spLocks noChangeArrowheads="1"/>
            </p:cNvSpPr>
            <p:nvPr/>
          </p:nvSpPr>
          <p:spPr bwMode="auto">
            <a:xfrm>
              <a:off x="5257800" y="5334000"/>
              <a:ext cx="457200" cy="457200"/>
            </a:xfrm>
            <a:prstGeom prst="rect">
              <a:avLst/>
            </a:prstGeom>
            <a:noFill/>
            <a:ln w="9525">
              <a:noFill/>
              <a:miter lim="800000"/>
              <a:headEnd/>
              <a:tailEnd/>
            </a:ln>
            <a:effectLst/>
          </p:spPr>
          <p:txBody>
            <a:bodyPr lIns="92075" tIns="46038" rIns="92075" bIns="46038">
              <a:spAutoFit/>
            </a:bodyPr>
            <a:lstStyle/>
            <a:p>
              <a:pPr>
                <a:spcBef>
                  <a:spcPct val="50000"/>
                </a:spcBef>
              </a:pPr>
              <a:endParaRPr lang="zh-CN" altLang="zh-CN"/>
            </a:p>
          </p:txBody>
        </p:sp>
        <p:sp>
          <p:nvSpPr>
            <p:cNvPr id="20" name="Rectangle 11"/>
            <p:cNvSpPr>
              <a:spLocks noChangeArrowheads="1"/>
            </p:cNvSpPr>
            <p:nvPr/>
          </p:nvSpPr>
          <p:spPr bwMode="auto">
            <a:xfrm>
              <a:off x="6705600" y="4267200"/>
              <a:ext cx="5334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Q1 </a:t>
              </a:r>
            </a:p>
          </p:txBody>
        </p:sp>
        <p:sp>
          <p:nvSpPr>
            <p:cNvPr id="21" name="Line 12"/>
            <p:cNvSpPr>
              <a:spLocks noChangeShapeType="1"/>
            </p:cNvSpPr>
            <p:nvPr/>
          </p:nvSpPr>
          <p:spPr bwMode="auto">
            <a:xfrm>
              <a:off x="6400800" y="57912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2" name="Line 13"/>
            <p:cNvSpPr>
              <a:spLocks noChangeShapeType="1"/>
            </p:cNvSpPr>
            <p:nvPr/>
          </p:nvSpPr>
          <p:spPr bwMode="auto">
            <a:xfrm>
              <a:off x="6400800" y="4038600"/>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3" name="Line 14"/>
            <p:cNvSpPr>
              <a:spLocks noChangeShapeType="1"/>
            </p:cNvSpPr>
            <p:nvPr/>
          </p:nvSpPr>
          <p:spPr bwMode="auto">
            <a:xfrm>
              <a:off x="6172200" y="42672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4" name="Line 15"/>
            <p:cNvSpPr>
              <a:spLocks noChangeShapeType="1"/>
            </p:cNvSpPr>
            <p:nvPr/>
          </p:nvSpPr>
          <p:spPr bwMode="auto">
            <a:xfrm flipH="1">
              <a:off x="5334000" y="4419600"/>
              <a:ext cx="838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5" name="Line 16"/>
            <p:cNvSpPr>
              <a:spLocks noChangeShapeType="1"/>
            </p:cNvSpPr>
            <p:nvPr/>
          </p:nvSpPr>
          <p:spPr bwMode="auto">
            <a:xfrm>
              <a:off x="6629400" y="45720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6" name="Line 17"/>
            <p:cNvSpPr>
              <a:spLocks noChangeShapeType="1"/>
            </p:cNvSpPr>
            <p:nvPr/>
          </p:nvSpPr>
          <p:spPr bwMode="auto">
            <a:xfrm>
              <a:off x="6400800" y="42672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7" name="Line 18"/>
            <p:cNvSpPr>
              <a:spLocks noChangeShapeType="1"/>
            </p:cNvSpPr>
            <p:nvPr/>
          </p:nvSpPr>
          <p:spPr bwMode="auto">
            <a:xfrm flipV="1">
              <a:off x="6629400" y="3810000"/>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8" name="Line 19"/>
            <p:cNvSpPr>
              <a:spLocks noChangeShapeType="1"/>
            </p:cNvSpPr>
            <p:nvPr/>
          </p:nvSpPr>
          <p:spPr bwMode="auto">
            <a:xfrm>
              <a:off x="6400800" y="4572000"/>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9" name="Rectangle 20"/>
            <p:cNvSpPr>
              <a:spLocks noChangeArrowheads="1"/>
            </p:cNvSpPr>
            <p:nvPr/>
          </p:nvSpPr>
          <p:spPr bwMode="auto">
            <a:xfrm>
              <a:off x="6705600" y="5410200"/>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Q2</a:t>
              </a:r>
            </a:p>
          </p:txBody>
        </p:sp>
        <p:sp>
          <p:nvSpPr>
            <p:cNvPr id="30" name="Line 21"/>
            <p:cNvSpPr>
              <a:spLocks noChangeShapeType="1"/>
            </p:cNvSpPr>
            <p:nvPr/>
          </p:nvSpPr>
          <p:spPr bwMode="auto">
            <a:xfrm>
              <a:off x="6629400" y="3810000"/>
              <a:ext cx="12954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1" name="Line 22"/>
            <p:cNvSpPr>
              <a:spLocks noChangeShapeType="1"/>
            </p:cNvSpPr>
            <p:nvPr/>
          </p:nvSpPr>
          <p:spPr bwMode="auto">
            <a:xfrm flipH="1">
              <a:off x="5334000" y="5638800"/>
              <a:ext cx="381000" cy="0"/>
            </a:xfrm>
            <a:prstGeom prst="line">
              <a:avLst/>
            </a:prstGeom>
            <a:noFill/>
            <a:ln w="25400">
              <a:solidFill>
                <a:schemeClr val="tx2"/>
              </a:solidFill>
              <a:round/>
              <a:headEnd type="none" w="sm" len="sm"/>
              <a:tailEnd type="none" w="sm" len="sm"/>
            </a:ln>
            <a:effectLst/>
          </p:spPr>
          <p:txBody>
            <a:bodyPr/>
            <a:lstStyle/>
            <a:p>
              <a:endParaRPr lang="zh-CN" altLang="en-US"/>
            </a:p>
          </p:txBody>
        </p:sp>
        <p:sp useBgFill="1">
          <p:nvSpPr>
            <p:cNvPr id="32" name="Oval 23"/>
            <p:cNvSpPr>
              <a:spLocks noChangeArrowheads="1"/>
            </p:cNvSpPr>
            <p:nvPr/>
          </p:nvSpPr>
          <p:spPr bwMode="auto">
            <a:xfrm>
              <a:off x="8318500" y="37465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33" name="Line 24"/>
            <p:cNvSpPr>
              <a:spLocks noChangeShapeType="1"/>
            </p:cNvSpPr>
            <p:nvPr/>
          </p:nvSpPr>
          <p:spPr bwMode="auto">
            <a:xfrm>
              <a:off x="6629400" y="6248400"/>
              <a:ext cx="0" cy="304800"/>
            </a:xfrm>
            <a:prstGeom prst="line">
              <a:avLst/>
            </a:prstGeom>
            <a:noFill/>
            <a:ln w="25400">
              <a:solidFill>
                <a:schemeClr val="tx2"/>
              </a:solidFill>
              <a:round/>
              <a:headEnd type="none" w="sm" len="sm"/>
              <a:tailEnd type="stealth" w="med" len="lg"/>
            </a:ln>
            <a:effectLst/>
          </p:spPr>
          <p:txBody>
            <a:bodyPr/>
            <a:lstStyle/>
            <a:p>
              <a:endParaRPr lang="zh-CN" altLang="en-US"/>
            </a:p>
          </p:txBody>
        </p:sp>
        <p:sp useBgFill="1">
          <p:nvSpPr>
            <p:cNvPr id="34" name="Oval 25"/>
            <p:cNvSpPr>
              <a:spLocks noChangeArrowheads="1"/>
            </p:cNvSpPr>
            <p:nvPr/>
          </p:nvSpPr>
          <p:spPr bwMode="auto">
            <a:xfrm>
              <a:off x="6565900" y="21463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35" name="Line 26"/>
            <p:cNvSpPr>
              <a:spLocks noChangeShapeType="1"/>
            </p:cNvSpPr>
            <p:nvPr/>
          </p:nvSpPr>
          <p:spPr bwMode="auto">
            <a:xfrm flipV="1">
              <a:off x="6629400" y="18288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36" name="Line 27"/>
            <p:cNvSpPr>
              <a:spLocks noChangeShapeType="1"/>
            </p:cNvSpPr>
            <p:nvPr/>
          </p:nvSpPr>
          <p:spPr bwMode="auto">
            <a:xfrm>
              <a:off x="6477000" y="1828800"/>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37" name="Line 28"/>
            <p:cNvSpPr>
              <a:spLocks noChangeShapeType="1"/>
            </p:cNvSpPr>
            <p:nvPr/>
          </p:nvSpPr>
          <p:spPr bwMode="auto">
            <a:xfrm>
              <a:off x="6400800" y="2819400"/>
              <a:ext cx="0" cy="6858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38" name="Line 29"/>
            <p:cNvSpPr>
              <a:spLocks noChangeShapeType="1"/>
            </p:cNvSpPr>
            <p:nvPr/>
          </p:nvSpPr>
          <p:spPr bwMode="auto">
            <a:xfrm>
              <a:off x="6172200" y="3048000"/>
              <a:ext cx="0" cy="3048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39" name="Line 30"/>
            <p:cNvSpPr>
              <a:spLocks noChangeShapeType="1"/>
            </p:cNvSpPr>
            <p:nvPr/>
          </p:nvSpPr>
          <p:spPr bwMode="auto">
            <a:xfrm>
              <a:off x="6400800" y="3048000"/>
              <a:ext cx="228600" cy="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0" name="Line 31"/>
            <p:cNvSpPr>
              <a:spLocks noChangeShapeType="1"/>
            </p:cNvSpPr>
            <p:nvPr/>
          </p:nvSpPr>
          <p:spPr bwMode="auto">
            <a:xfrm flipV="1">
              <a:off x="6629400" y="2590800"/>
              <a:ext cx="0" cy="4572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1" name="Line 32"/>
            <p:cNvSpPr>
              <a:spLocks noChangeShapeType="1"/>
            </p:cNvSpPr>
            <p:nvPr/>
          </p:nvSpPr>
          <p:spPr bwMode="auto">
            <a:xfrm>
              <a:off x="6400800" y="3352800"/>
              <a:ext cx="228600" cy="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useBgFill="1">
          <p:nvSpPr>
            <p:cNvPr id="42" name="Oval 33"/>
            <p:cNvSpPr>
              <a:spLocks noChangeArrowheads="1"/>
            </p:cNvSpPr>
            <p:nvPr/>
          </p:nvSpPr>
          <p:spPr bwMode="auto">
            <a:xfrm>
              <a:off x="6032500" y="3136900"/>
              <a:ext cx="127000" cy="127000"/>
            </a:xfrm>
            <a:prstGeom prst="ellipse">
              <a:avLst/>
            </a:prstGeom>
            <a:ln w="25400">
              <a:solidFill>
                <a:schemeClr val="tx2"/>
              </a:solidFill>
              <a:prstDash val="sysDot"/>
              <a:round/>
              <a:headEnd/>
              <a:tailEnd/>
            </a:ln>
            <a:effectLst/>
          </p:spPr>
          <p:txBody>
            <a:bodyPr wrap="none" anchor="ctr"/>
            <a:lstStyle/>
            <a:p>
              <a:endParaRPr lang="zh-CN" altLang="en-US"/>
            </a:p>
          </p:txBody>
        </p:sp>
        <p:sp>
          <p:nvSpPr>
            <p:cNvPr id="43" name="Line 34"/>
            <p:cNvSpPr>
              <a:spLocks noChangeShapeType="1"/>
            </p:cNvSpPr>
            <p:nvPr/>
          </p:nvSpPr>
          <p:spPr bwMode="auto">
            <a:xfrm>
              <a:off x="6629400" y="3352800"/>
              <a:ext cx="0" cy="4572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4" name="Line 35"/>
            <p:cNvSpPr>
              <a:spLocks noChangeShapeType="1"/>
            </p:cNvSpPr>
            <p:nvPr/>
          </p:nvSpPr>
          <p:spPr bwMode="auto">
            <a:xfrm>
              <a:off x="7696200" y="2743200"/>
              <a:ext cx="0" cy="6858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5" name="Line 36"/>
            <p:cNvSpPr>
              <a:spLocks noChangeShapeType="1"/>
            </p:cNvSpPr>
            <p:nvPr/>
          </p:nvSpPr>
          <p:spPr bwMode="auto">
            <a:xfrm>
              <a:off x="7467600" y="2971800"/>
              <a:ext cx="0" cy="3048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6" name="Line 37"/>
            <p:cNvSpPr>
              <a:spLocks noChangeShapeType="1"/>
            </p:cNvSpPr>
            <p:nvPr/>
          </p:nvSpPr>
          <p:spPr bwMode="auto">
            <a:xfrm>
              <a:off x="7696200" y="2971800"/>
              <a:ext cx="228600" cy="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7" name="Line 38"/>
            <p:cNvSpPr>
              <a:spLocks noChangeShapeType="1"/>
            </p:cNvSpPr>
            <p:nvPr/>
          </p:nvSpPr>
          <p:spPr bwMode="auto">
            <a:xfrm flipV="1">
              <a:off x="7924800" y="2514600"/>
              <a:ext cx="0" cy="4572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48" name="Line 39"/>
            <p:cNvSpPr>
              <a:spLocks noChangeShapeType="1"/>
            </p:cNvSpPr>
            <p:nvPr/>
          </p:nvSpPr>
          <p:spPr bwMode="auto">
            <a:xfrm>
              <a:off x="7696200" y="3276600"/>
              <a:ext cx="228600" cy="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useBgFill="1">
          <p:nvSpPr>
            <p:cNvPr id="49" name="Oval 40"/>
            <p:cNvSpPr>
              <a:spLocks noChangeArrowheads="1"/>
            </p:cNvSpPr>
            <p:nvPr/>
          </p:nvSpPr>
          <p:spPr bwMode="auto">
            <a:xfrm>
              <a:off x="7327900" y="3060700"/>
              <a:ext cx="127000" cy="127000"/>
            </a:xfrm>
            <a:prstGeom prst="ellipse">
              <a:avLst/>
            </a:prstGeom>
            <a:ln w="25400">
              <a:solidFill>
                <a:schemeClr val="tx2"/>
              </a:solidFill>
              <a:prstDash val="sysDot"/>
              <a:round/>
              <a:headEnd/>
              <a:tailEnd/>
            </a:ln>
            <a:effectLst/>
          </p:spPr>
          <p:txBody>
            <a:bodyPr wrap="none" anchor="ctr"/>
            <a:lstStyle/>
            <a:p>
              <a:endParaRPr lang="zh-CN" altLang="en-US"/>
            </a:p>
          </p:txBody>
        </p:sp>
        <p:sp>
          <p:nvSpPr>
            <p:cNvPr id="50" name="Line 41"/>
            <p:cNvSpPr>
              <a:spLocks noChangeShapeType="1"/>
            </p:cNvSpPr>
            <p:nvPr/>
          </p:nvSpPr>
          <p:spPr bwMode="auto">
            <a:xfrm>
              <a:off x="7924800" y="3276600"/>
              <a:ext cx="0" cy="5334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51" name="Freeform 42"/>
            <p:cNvSpPr>
              <a:spLocks/>
            </p:cNvSpPr>
            <p:nvPr/>
          </p:nvSpPr>
          <p:spPr bwMode="auto">
            <a:xfrm>
              <a:off x="5867400" y="3124200"/>
              <a:ext cx="1449388" cy="2516188"/>
            </a:xfrm>
            <a:custGeom>
              <a:avLst/>
              <a:gdLst/>
              <a:ahLst/>
              <a:cxnLst>
                <a:cxn ang="0">
                  <a:pos x="912" y="0"/>
                </a:cxn>
                <a:cxn ang="0">
                  <a:pos x="720" y="0"/>
                </a:cxn>
                <a:cxn ang="0">
                  <a:pos x="720" y="288"/>
                </a:cxn>
                <a:cxn ang="0">
                  <a:pos x="0" y="288"/>
                </a:cxn>
                <a:cxn ang="0">
                  <a:pos x="0" y="1584"/>
                </a:cxn>
              </a:cxnLst>
              <a:rect l="0" t="0" r="r" b="b"/>
              <a:pathLst>
                <a:path w="913" h="1585">
                  <a:moveTo>
                    <a:pt x="912" y="0"/>
                  </a:moveTo>
                  <a:lnTo>
                    <a:pt x="720" y="0"/>
                  </a:lnTo>
                  <a:lnTo>
                    <a:pt x="720" y="288"/>
                  </a:lnTo>
                  <a:lnTo>
                    <a:pt x="0" y="288"/>
                  </a:lnTo>
                  <a:lnTo>
                    <a:pt x="0" y="1584"/>
                  </a:lnTo>
                </a:path>
              </a:pathLst>
            </a:custGeom>
            <a:noFill/>
            <a:ln w="25400" cap="rnd" cmpd="sng">
              <a:solidFill>
                <a:schemeClr val="tx2"/>
              </a:solidFill>
              <a:prstDash val="sysDot"/>
              <a:round/>
              <a:headEnd type="none" w="sm" len="sm"/>
              <a:tailEnd type="none" w="sm" len="sm"/>
            </a:ln>
            <a:effectLst/>
          </p:spPr>
          <p:txBody>
            <a:bodyPr/>
            <a:lstStyle/>
            <a:p>
              <a:endParaRPr lang="zh-CN" altLang="en-US"/>
            </a:p>
          </p:txBody>
        </p:sp>
        <p:sp>
          <p:nvSpPr>
            <p:cNvPr id="52" name="Freeform 43"/>
            <p:cNvSpPr>
              <a:spLocks/>
            </p:cNvSpPr>
            <p:nvPr/>
          </p:nvSpPr>
          <p:spPr bwMode="auto">
            <a:xfrm>
              <a:off x="5562600" y="3200400"/>
              <a:ext cx="458788" cy="1220788"/>
            </a:xfrm>
            <a:custGeom>
              <a:avLst/>
              <a:gdLst/>
              <a:ahLst/>
              <a:cxnLst>
                <a:cxn ang="0">
                  <a:pos x="288" y="0"/>
                </a:cxn>
                <a:cxn ang="0">
                  <a:pos x="0" y="0"/>
                </a:cxn>
                <a:cxn ang="0">
                  <a:pos x="0" y="768"/>
                </a:cxn>
              </a:cxnLst>
              <a:rect l="0" t="0" r="r" b="b"/>
              <a:pathLst>
                <a:path w="289" h="769">
                  <a:moveTo>
                    <a:pt x="288" y="0"/>
                  </a:moveTo>
                  <a:lnTo>
                    <a:pt x="0" y="0"/>
                  </a:lnTo>
                  <a:lnTo>
                    <a:pt x="0" y="768"/>
                  </a:lnTo>
                </a:path>
              </a:pathLst>
            </a:custGeom>
            <a:noFill/>
            <a:ln w="25400" cap="rnd" cmpd="sng">
              <a:solidFill>
                <a:schemeClr val="tx2"/>
              </a:solidFill>
              <a:prstDash val="sysDot"/>
              <a:round/>
              <a:headEnd type="none" w="sm" len="sm"/>
              <a:tailEnd type="none" w="sm" len="sm"/>
            </a:ln>
            <a:effectLst/>
          </p:spPr>
          <p:txBody>
            <a:bodyPr/>
            <a:lstStyle/>
            <a:p>
              <a:endParaRPr lang="zh-CN" altLang="en-US"/>
            </a:p>
          </p:txBody>
        </p:sp>
        <p:sp>
          <p:nvSpPr>
            <p:cNvPr id="53" name="Freeform 44"/>
            <p:cNvSpPr>
              <a:spLocks/>
            </p:cNvSpPr>
            <p:nvPr/>
          </p:nvSpPr>
          <p:spPr bwMode="auto">
            <a:xfrm>
              <a:off x="6629400" y="2514600"/>
              <a:ext cx="1296988" cy="77788"/>
            </a:xfrm>
            <a:custGeom>
              <a:avLst/>
              <a:gdLst/>
              <a:ahLst/>
              <a:cxnLst>
                <a:cxn ang="0">
                  <a:pos x="816" y="0"/>
                </a:cxn>
                <a:cxn ang="0">
                  <a:pos x="0" y="0"/>
                </a:cxn>
                <a:cxn ang="0">
                  <a:pos x="0" y="48"/>
                </a:cxn>
              </a:cxnLst>
              <a:rect l="0" t="0" r="r" b="b"/>
              <a:pathLst>
                <a:path w="817" h="49">
                  <a:moveTo>
                    <a:pt x="816" y="0"/>
                  </a:moveTo>
                  <a:lnTo>
                    <a:pt x="0" y="0"/>
                  </a:lnTo>
                  <a:lnTo>
                    <a:pt x="0" y="48"/>
                  </a:lnTo>
                </a:path>
              </a:pathLst>
            </a:custGeom>
            <a:noFill/>
            <a:ln w="25400" cap="rnd" cmpd="sng">
              <a:solidFill>
                <a:schemeClr val="tx2"/>
              </a:solidFill>
              <a:prstDash val="sysDot"/>
              <a:round/>
              <a:headEnd type="none" w="sm" len="sm"/>
              <a:tailEnd type="none" w="sm" len="sm"/>
            </a:ln>
            <a:effectLst/>
          </p:spPr>
          <p:txBody>
            <a:bodyPr/>
            <a:lstStyle/>
            <a:p>
              <a:endParaRPr lang="zh-CN" altLang="en-US"/>
            </a:p>
          </p:txBody>
        </p:sp>
        <p:sp>
          <p:nvSpPr>
            <p:cNvPr id="54" name="Line 45"/>
            <p:cNvSpPr>
              <a:spLocks noChangeShapeType="1"/>
            </p:cNvSpPr>
            <p:nvPr/>
          </p:nvSpPr>
          <p:spPr bwMode="auto">
            <a:xfrm flipV="1">
              <a:off x="6629400" y="2286000"/>
              <a:ext cx="0" cy="2286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sp>
          <p:nvSpPr>
            <p:cNvPr id="55" name="Rectangle 46"/>
            <p:cNvSpPr>
              <a:spLocks noChangeArrowheads="1"/>
            </p:cNvSpPr>
            <p:nvPr/>
          </p:nvSpPr>
          <p:spPr bwMode="auto">
            <a:xfrm>
              <a:off x="6629400" y="2971800"/>
              <a:ext cx="5334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Q3 </a:t>
              </a:r>
            </a:p>
          </p:txBody>
        </p:sp>
        <p:sp>
          <p:nvSpPr>
            <p:cNvPr id="56" name="Rectangle 47"/>
            <p:cNvSpPr>
              <a:spLocks noChangeArrowheads="1"/>
            </p:cNvSpPr>
            <p:nvPr/>
          </p:nvSpPr>
          <p:spPr bwMode="auto">
            <a:xfrm>
              <a:off x="8077200" y="2971800"/>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Q4</a:t>
              </a:r>
            </a:p>
          </p:txBody>
        </p:sp>
        <p:sp>
          <p:nvSpPr>
            <p:cNvPr id="57" name="Line 48"/>
            <p:cNvSpPr>
              <a:spLocks noChangeShapeType="1"/>
            </p:cNvSpPr>
            <p:nvPr/>
          </p:nvSpPr>
          <p:spPr bwMode="auto">
            <a:xfrm>
              <a:off x="7924800" y="3810000"/>
              <a:ext cx="381000" cy="0"/>
            </a:xfrm>
            <a:prstGeom prst="line">
              <a:avLst/>
            </a:prstGeom>
            <a:noFill/>
            <a:ln w="25400">
              <a:solidFill>
                <a:schemeClr val="tx2"/>
              </a:solidFill>
              <a:round/>
              <a:headEnd type="none" w="sm" len="sm"/>
              <a:tailEnd type="none" w="sm" len="sm"/>
            </a:ln>
            <a:effectLst/>
          </p:spPr>
          <p:txBody>
            <a:bodyPr/>
            <a:lstStyle/>
            <a:p>
              <a:endParaRPr lang="zh-CN" altLang="en-US"/>
            </a:p>
          </p:txBody>
        </p:sp>
        <p:sp useBgFill="1">
          <p:nvSpPr>
            <p:cNvPr id="58" name="Oval 49"/>
            <p:cNvSpPr>
              <a:spLocks noChangeArrowheads="1"/>
            </p:cNvSpPr>
            <p:nvPr/>
          </p:nvSpPr>
          <p:spPr bwMode="auto">
            <a:xfrm>
              <a:off x="5194300" y="4356100"/>
              <a:ext cx="127000" cy="127000"/>
            </a:xfrm>
            <a:prstGeom prst="ellipse">
              <a:avLst/>
            </a:prstGeom>
            <a:ln w="25400">
              <a:solidFill>
                <a:schemeClr val="tx2"/>
              </a:solidFill>
              <a:round/>
              <a:headEnd/>
              <a:tailEnd/>
            </a:ln>
            <a:effectLst/>
          </p:spPr>
          <p:txBody>
            <a:bodyPr wrap="none" anchor="ctr"/>
            <a:lstStyle/>
            <a:p>
              <a:endParaRPr lang="zh-CN" altLang="en-US"/>
            </a:p>
          </p:txBody>
        </p:sp>
        <p:sp useBgFill="1">
          <p:nvSpPr>
            <p:cNvPr id="59" name="Oval 50"/>
            <p:cNvSpPr>
              <a:spLocks noChangeArrowheads="1"/>
            </p:cNvSpPr>
            <p:nvPr/>
          </p:nvSpPr>
          <p:spPr bwMode="auto">
            <a:xfrm>
              <a:off x="5194300" y="55753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60" name="Rectangle 51"/>
            <p:cNvSpPr>
              <a:spLocks noChangeArrowheads="1"/>
            </p:cNvSpPr>
            <p:nvPr/>
          </p:nvSpPr>
          <p:spPr bwMode="auto">
            <a:xfrm>
              <a:off x="5943600" y="1676400"/>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V</a:t>
              </a:r>
              <a:r>
                <a:rPr lang="en-US" altLang="zh-CN" sz="1200" b="1"/>
                <a:t>DD</a:t>
              </a:r>
            </a:p>
          </p:txBody>
        </p:sp>
        <p:sp>
          <p:nvSpPr>
            <p:cNvPr id="61" name="Rectangle 52"/>
            <p:cNvSpPr>
              <a:spLocks noChangeArrowheads="1"/>
            </p:cNvSpPr>
            <p:nvPr/>
          </p:nvSpPr>
          <p:spPr bwMode="auto">
            <a:xfrm>
              <a:off x="8153400" y="3962400"/>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C</a:t>
              </a:r>
            </a:p>
          </p:txBody>
        </p:sp>
        <p:sp>
          <p:nvSpPr>
            <p:cNvPr id="62" name="Rectangle 53"/>
            <p:cNvSpPr>
              <a:spLocks noChangeArrowheads="1"/>
            </p:cNvSpPr>
            <p:nvPr/>
          </p:nvSpPr>
          <p:spPr bwMode="auto">
            <a:xfrm>
              <a:off x="4724400" y="5486400"/>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B</a:t>
              </a:r>
            </a:p>
          </p:txBody>
        </p:sp>
        <p:sp>
          <p:nvSpPr>
            <p:cNvPr id="63" name="Rectangle 54"/>
            <p:cNvSpPr>
              <a:spLocks noChangeArrowheads="1"/>
            </p:cNvSpPr>
            <p:nvPr/>
          </p:nvSpPr>
          <p:spPr bwMode="auto">
            <a:xfrm>
              <a:off x="4724400" y="4267200"/>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A</a:t>
              </a:r>
            </a:p>
          </p:txBody>
        </p:sp>
        <p:sp>
          <p:nvSpPr>
            <p:cNvPr id="64" name="Oval 55"/>
            <p:cNvSpPr>
              <a:spLocks noChangeArrowheads="1"/>
            </p:cNvSpPr>
            <p:nvPr/>
          </p:nvSpPr>
          <p:spPr bwMode="auto">
            <a:xfrm>
              <a:off x="5492750" y="4349750"/>
              <a:ext cx="139700" cy="139700"/>
            </a:xfrm>
            <a:prstGeom prst="ellipse">
              <a:avLst/>
            </a:prstGeom>
            <a:solidFill>
              <a:schemeClr val="tx2"/>
            </a:solidFill>
            <a:ln w="12700">
              <a:solidFill>
                <a:schemeClr val="tx2"/>
              </a:solidFill>
              <a:round/>
              <a:headEnd/>
              <a:tailEnd/>
            </a:ln>
            <a:effectLst/>
          </p:spPr>
          <p:txBody>
            <a:bodyPr wrap="none" anchor="ctr"/>
            <a:lstStyle/>
            <a:p>
              <a:endParaRPr lang="zh-CN" altLang="en-US"/>
            </a:p>
          </p:txBody>
        </p:sp>
        <p:sp>
          <p:nvSpPr>
            <p:cNvPr id="65" name="Oval 56"/>
            <p:cNvSpPr>
              <a:spLocks noChangeArrowheads="1"/>
            </p:cNvSpPr>
            <p:nvPr/>
          </p:nvSpPr>
          <p:spPr bwMode="auto">
            <a:xfrm>
              <a:off x="5797550" y="5568950"/>
              <a:ext cx="139700" cy="139700"/>
            </a:xfrm>
            <a:prstGeom prst="ellipse">
              <a:avLst/>
            </a:prstGeom>
            <a:solidFill>
              <a:schemeClr val="tx2"/>
            </a:solidFill>
            <a:ln w="12700">
              <a:solidFill>
                <a:schemeClr val="tx2"/>
              </a:solidFill>
              <a:round/>
              <a:headEnd/>
              <a:tailEnd/>
            </a:ln>
            <a:effectLst/>
          </p:spPr>
          <p:txBody>
            <a:bodyPr wrap="none" anchor="ctr"/>
            <a:lstStyle/>
            <a:p>
              <a:endParaRPr lang="zh-CN" altLang="en-US"/>
            </a:p>
          </p:txBody>
        </p:sp>
        <p:sp>
          <p:nvSpPr>
            <p:cNvPr id="66" name="Oval 57"/>
            <p:cNvSpPr>
              <a:spLocks noChangeArrowheads="1"/>
            </p:cNvSpPr>
            <p:nvPr/>
          </p:nvSpPr>
          <p:spPr bwMode="auto">
            <a:xfrm>
              <a:off x="6559550" y="3740150"/>
              <a:ext cx="139700" cy="139700"/>
            </a:xfrm>
            <a:prstGeom prst="ellipse">
              <a:avLst/>
            </a:prstGeom>
            <a:solidFill>
              <a:schemeClr val="tx2"/>
            </a:solidFill>
            <a:ln w="12700">
              <a:solidFill>
                <a:schemeClr val="tx2"/>
              </a:solidFill>
              <a:prstDash val="sysDot"/>
              <a:round/>
              <a:headEnd/>
              <a:tailEnd/>
            </a:ln>
            <a:effectLst/>
          </p:spPr>
          <p:txBody>
            <a:bodyPr wrap="none" anchor="ctr"/>
            <a:lstStyle/>
            <a:p>
              <a:endParaRPr lang="zh-CN" altLang="en-US"/>
            </a:p>
          </p:txBody>
        </p:sp>
        <p:sp>
          <p:nvSpPr>
            <p:cNvPr id="67" name="Oval 58"/>
            <p:cNvSpPr>
              <a:spLocks noChangeArrowheads="1"/>
            </p:cNvSpPr>
            <p:nvPr/>
          </p:nvSpPr>
          <p:spPr bwMode="auto">
            <a:xfrm>
              <a:off x="7854950" y="3740150"/>
              <a:ext cx="139700" cy="139700"/>
            </a:xfrm>
            <a:prstGeom prst="ellipse">
              <a:avLst/>
            </a:prstGeom>
            <a:solidFill>
              <a:schemeClr val="tx2"/>
            </a:solidFill>
            <a:ln w="12700">
              <a:solidFill>
                <a:schemeClr val="tx2"/>
              </a:solidFill>
              <a:prstDash val="sysDot"/>
              <a:round/>
              <a:headEnd/>
              <a:tailEnd/>
            </a:ln>
            <a:effectLst/>
          </p:spPr>
          <p:txBody>
            <a:bodyPr wrap="none" anchor="ctr"/>
            <a:lstStyle/>
            <a:p>
              <a:endParaRPr lang="zh-CN" altLang="en-US"/>
            </a:p>
          </p:txBody>
        </p:sp>
        <p:sp>
          <p:nvSpPr>
            <p:cNvPr id="68" name="Oval 59"/>
            <p:cNvSpPr>
              <a:spLocks noChangeArrowheads="1"/>
            </p:cNvSpPr>
            <p:nvPr/>
          </p:nvSpPr>
          <p:spPr bwMode="auto">
            <a:xfrm>
              <a:off x="6559550" y="2444750"/>
              <a:ext cx="139700" cy="139700"/>
            </a:xfrm>
            <a:prstGeom prst="ellipse">
              <a:avLst/>
            </a:prstGeom>
            <a:solidFill>
              <a:schemeClr val="tx2"/>
            </a:solidFill>
            <a:ln w="12700">
              <a:solidFill>
                <a:schemeClr val="tx2"/>
              </a:solidFill>
              <a:prstDash val="sysDot"/>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317004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0-ppt_w/2"/>
                                          </p:val>
                                        </p:tav>
                                      </p:tavLst>
                                    </p:anim>
                                    <p:anim calcmode="lin" valueType="num">
                                      <p:cBhvr additive="base">
                                        <p:cTn id="7" dur="500"/>
                                        <p:tgtEl>
                                          <p:spTgt spid="12"/>
                                        </p:tgtEl>
                                        <p:attrNameLst>
                                          <p:attrName>ppt_y</p:attrName>
                                        </p:attrNameLst>
                                      </p:cBhvr>
                                      <p:tavLst>
                                        <p:tav tm="0">
                                          <p:val>
                                            <p:strVal val="ppt_y"/>
                                          </p:val>
                                        </p:tav>
                                        <p:tav tm="100000">
                                          <p:val>
                                            <p:strVal val="ppt_y"/>
                                          </p:val>
                                        </p:tav>
                                      </p:tavLst>
                                    </p:anim>
                                    <p:set>
                                      <p:cBhvr>
                                        <p:cTn id="8" dur="1" fill="hold">
                                          <p:stCondLst>
                                            <p:cond delay="499"/>
                                          </p:stCondLst>
                                        </p:cTn>
                                        <p:tgtEl>
                                          <p:spTgt spid="12"/>
                                        </p:tgtEl>
                                        <p:attrNameLst>
                                          <p:attrName>style.visibility</p:attrName>
                                        </p:attrNameLst>
                                      </p:cBhvr>
                                      <p:to>
                                        <p:strVal val="hidden"/>
                                      </p:to>
                                    </p:set>
                                  </p:childTnLst>
                                </p:cTn>
                              </p:par>
                              <p:par>
                                <p:cTn id="9" presetID="2" presetClass="entr" presetSubtype="2"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anim calcmode="lin" valueType="num">
                                      <p:cBhvr additive="base">
                                        <p:cTn id="11" dur="500" fill="hold"/>
                                        <p:tgtEl>
                                          <p:spTgt spid="22532"/>
                                        </p:tgtEl>
                                        <p:attrNameLst>
                                          <p:attrName>ppt_x</p:attrName>
                                        </p:attrNameLst>
                                      </p:cBhvr>
                                      <p:tavLst>
                                        <p:tav tm="0">
                                          <p:val>
                                            <p:strVal val="1+#ppt_w/2"/>
                                          </p:val>
                                        </p:tav>
                                        <p:tav tm="100000">
                                          <p:val>
                                            <p:strVal val="#ppt_x"/>
                                          </p:val>
                                        </p:tav>
                                      </p:tavLst>
                                    </p:anim>
                                    <p:anim calcmode="lin" valueType="num">
                                      <p:cBhvr additive="base">
                                        <p:cTn id="12"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漏极开路</a:t>
            </a:r>
            <a:r>
              <a:rPr lang="en-US" altLang="zh-CN" dirty="0"/>
              <a:t>CMOS</a:t>
            </a:r>
            <a:r>
              <a:rPr lang="zh-CN" altLang="en-US" dirty="0"/>
              <a:t>与非门</a:t>
            </a:r>
          </a:p>
        </p:txBody>
      </p:sp>
      <p:sp>
        <p:nvSpPr>
          <p:cNvPr id="3" name="内容占位符 2"/>
          <p:cNvSpPr>
            <a:spLocks noGrp="1"/>
          </p:cNvSpPr>
          <p:nvPr>
            <p:ph idx="1"/>
          </p:nvPr>
        </p:nvSpPr>
        <p:spPr>
          <a:xfrm>
            <a:off x="457200" y="1239838"/>
            <a:ext cx="4543428" cy="1875759"/>
          </a:xfrm>
        </p:spPr>
        <p:txBody>
          <a:bodyPr/>
          <a:lstStyle/>
          <a:p>
            <a:r>
              <a:rPr lang="zh-CN" altLang="en-US" sz="3200" dirty="0">
                <a:ea typeface="宋体" pitchFamily="2" charset="-122"/>
              </a:rPr>
              <a:t>上拉电阻大于导通</a:t>
            </a:r>
            <a:r>
              <a:rPr lang="en-US" altLang="zh-CN" sz="3200" dirty="0">
                <a:ea typeface="宋体" pitchFamily="2" charset="-122"/>
              </a:rPr>
              <a:t>P</a:t>
            </a:r>
            <a:r>
              <a:rPr lang="zh-CN" altLang="en-US" sz="3200" dirty="0">
                <a:ea typeface="宋体" pitchFamily="2" charset="-122"/>
              </a:rPr>
              <a:t>沟道晶体管的电阻值；</a:t>
            </a:r>
            <a:endParaRPr lang="en-US" altLang="zh-CN" sz="3200" dirty="0">
              <a:ea typeface="宋体" pitchFamily="2" charset="-122"/>
            </a:endParaRPr>
          </a:p>
          <a:p>
            <a:r>
              <a:rPr lang="zh-CN" altLang="en-US" sz="3200" dirty="0">
                <a:ea typeface="宋体" pitchFamily="2" charset="-122"/>
              </a:rPr>
              <a:t>上升时间非常缓慢</a:t>
            </a:r>
            <a:endParaRPr lang="en-US" altLang="zh-CN" sz="3200" dirty="0">
              <a:ea typeface="宋体" pitchFamily="2" charset="-122"/>
            </a:endParaRPr>
          </a:p>
          <a:p>
            <a:endParaRPr lang="zh-CN" altLang="en-US" dirty="0"/>
          </a:p>
        </p:txBody>
      </p:sp>
      <p:sp>
        <p:nvSpPr>
          <p:cNvPr id="4" name="日期占位符 3"/>
          <p:cNvSpPr>
            <a:spLocks noGrp="1"/>
          </p:cNvSpPr>
          <p:nvPr>
            <p:ph type="dt" sz="half" idx="10"/>
          </p:nvPr>
        </p:nvSpPr>
        <p:spPr/>
        <p:txBody>
          <a:bodyPr/>
          <a:lstStyle/>
          <a:p>
            <a:pPr>
              <a:defRPr/>
            </a:pPr>
            <a:fld id="{8F3AD286-FF47-4CD3-BB4A-BCD342864A20}"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72</a:t>
            </a:fld>
            <a:endParaRPr lang="en-US" altLang="zh-CN"/>
          </a:p>
        </p:txBody>
      </p:sp>
      <p:grpSp>
        <p:nvGrpSpPr>
          <p:cNvPr id="10" name="组合 9"/>
          <p:cNvGrpSpPr/>
          <p:nvPr/>
        </p:nvGrpSpPr>
        <p:grpSpPr>
          <a:xfrm>
            <a:off x="4869689" y="1142984"/>
            <a:ext cx="4345781" cy="1905000"/>
            <a:chOff x="4873625" y="1981200"/>
            <a:chExt cx="4268788" cy="1906588"/>
          </a:xfrm>
        </p:grpSpPr>
        <p:sp>
          <p:nvSpPr>
            <p:cNvPr id="11" name="AutoShape 4"/>
            <p:cNvSpPr>
              <a:spLocks noChangeArrowheads="1"/>
            </p:cNvSpPr>
            <p:nvPr/>
          </p:nvSpPr>
          <p:spPr bwMode="auto">
            <a:xfrm>
              <a:off x="5795963" y="3435350"/>
              <a:ext cx="63500" cy="139700"/>
            </a:xfrm>
            <a:prstGeom prst="diamond">
              <a:avLst/>
            </a:prstGeom>
            <a:noFill/>
            <a:ln w="12700">
              <a:solidFill>
                <a:schemeClr val="tx1"/>
              </a:solidFill>
              <a:miter lim="800000"/>
              <a:headEnd/>
              <a:tailEnd/>
            </a:ln>
            <a:effectLst/>
          </p:spPr>
          <p:txBody>
            <a:bodyPr wrap="none" anchor="ctr"/>
            <a:lstStyle/>
            <a:p>
              <a:endParaRPr lang="zh-CN" altLang="en-US"/>
            </a:p>
          </p:txBody>
        </p:sp>
        <p:sp>
          <p:nvSpPr>
            <p:cNvPr id="12" name="Line 5"/>
            <p:cNvSpPr>
              <a:spLocks noChangeShapeType="1"/>
            </p:cNvSpPr>
            <p:nvPr/>
          </p:nvSpPr>
          <p:spPr bwMode="auto">
            <a:xfrm>
              <a:off x="5789613" y="3581400"/>
              <a:ext cx="76200" cy="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13" name="Group 13"/>
            <p:cNvGrpSpPr>
              <a:grpSpLocks/>
            </p:cNvGrpSpPr>
            <p:nvPr/>
          </p:nvGrpSpPr>
          <p:grpSpPr bwMode="auto">
            <a:xfrm>
              <a:off x="4873625" y="3124200"/>
              <a:ext cx="1601788" cy="763588"/>
              <a:chOff x="3070" y="1968"/>
              <a:chExt cx="1009" cy="481"/>
            </a:xfrm>
          </p:grpSpPr>
          <p:grpSp>
            <p:nvGrpSpPr>
              <p:cNvPr id="24" name="Group 9"/>
              <p:cNvGrpSpPr>
                <a:grpSpLocks/>
              </p:cNvGrpSpPr>
              <p:nvPr/>
            </p:nvGrpSpPr>
            <p:grpSpPr bwMode="auto">
              <a:xfrm>
                <a:off x="3336" y="1968"/>
                <a:ext cx="479" cy="481"/>
                <a:chOff x="3336" y="1968"/>
                <a:chExt cx="479" cy="481"/>
              </a:xfrm>
            </p:grpSpPr>
            <p:sp>
              <p:nvSpPr>
                <p:cNvPr id="28" name="Line 6"/>
                <p:cNvSpPr>
                  <a:spLocks noChangeShapeType="1"/>
                </p:cNvSpPr>
                <p:nvPr/>
              </p:nvSpPr>
              <p:spPr bwMode="auto">
                <a:xfrm>
                  <a:off x="3336" y="1968"/>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9" name="Arc 7"/>
                <p:cNvSpPr>
                  <a:spLocks/>
                </p:cNvSpPr>
                <p:nvPr/>
              </p:nvSpPr>
              <p:spPr bwMode="auto">
                <a:xfrm>
                  <a:off x="3336" y="1969"/>
                  <a:ext cx="478"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30" name="Arc 8"/>
                <p:cNvSpPr>
                  <a:spLocks/>
                </p:cNvSpPr>
                <p:nvPr/>
              </p:nvSpPr>
              <p:spPr bwMode="auto">
                <a:xfrm rot="10800000">
                  <a:off x="3337" y="2209"/>
                  <a:ext cx="478" cy="240"/>
                </a:xfrm>
                <a:custGeom>
                  <a:avLst/>
                  <a:gdLst>
                    <a:gd name="G0" fmla="+- 21600 0 0"/>
                    <a:gd name="G1" fmla="+- 21600 0 0"/>
                    <a:gd name="G2" fmla="+- 21600 0 0"/>
                    <a:gd name="T0" fmla="*/ 0 w 21600"/>
                    <a:gd name="T1" fmla="*/ 21600 h 21600"/>
                    <a:gd name="T2" fmla="*/ 215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25" name="Line 10"/>
              <p:cNvSpPr>
                <a:spLocks noChangeShapeType="1"/>
              </p:cNvSpPr>
              <p:nvPr/>
            </p:nvSpPr>
            <p:spPr bwMode="auto">
              <a:xfrm flipH="1">
                <a:off x="3070" y="2064"/>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6" name="Line 11"/>
              <p:cNvSpPr>
                <a:spLocks noChangeShapeType="1"/>
              </p:cNvSpPr>
              <p:nvPr/>
            </p:nvSpPr>
            <p:spPr bwMode="auto">
              <a:xfrm flipH="1">
                <a:off x="3070" y="2352"/>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7" name="Line 12"/>
              <p:cNvSpPr>
                <a:spLocks noChangeShapeType="1"/>
              </p:cNvSpPr>
              <p:nvPr/>
            </p:nvSpPr>
            <p:spPr bwMode="auto">
              <a:xfrm flipH="1">
                <a:off x="3813" y="2208"/>
                <a:ext cx="266"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14" name="Oval 14"/>
            <p:cNvSpPr>
              <a:spLocks noChangeArrowheads="1"/>
            </p:cNvSpPr>
            <p:nvPr/>
          </p:nvSpPr>
          <p:spPr bwMode="auto">
            <a:xfrm>
              <a:off x="6029325" y="34417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15" name="Freeform 15"/>
            <p:cNvSpPr>
              <a:spLocks/>
            </p:cNvSpPr>
            <p:nvPr/>
          </p:nvSpPr>
          <p:spPr bwMode="auto">
            <a:xfrm>
              <a:off x="6399213" y="2667000"/>
              <a:ext cx="153987" cy="611188"/>
            </a:xfrm>
            <a:custGeom>
              <a:avLst/>
              <a:gdLst/>
              <a:ahLst/>
              <a:cxnLst>
                <a:cxn ang="0">
                  <a:pos x="48" y="384"/>
                </a:cxn>
                <a:cxn ang="0">
                  <a:pos x="0" y="336"/>
                </a:cxn>
                <a:cxn ang="0">
                  <a:pos x="96" y="240"/>
                </a:cxn>
                <a:cxn ang="0">
                  <a:pos x="0" y="192"/>
                </a:cxn>
                <a:cxn ang="0">
                  <a:pos x="96" y="96"/>
                </a:cxn>
                <a:cxn ang="0">
                  <a:pos x="0" y="48"/>
                </a:cxn>
                <a:cxn ang="0">
                  <a:pos x="48" y="0"/>
                </a:cxn>
              </a:cxnLst>
              <a:rect l="0" t="0" r="r" b="b"/>
              <a:pathLst>
                <a:path w="97" h="385">
                  <a:moveTo>
                    <a:pt x="48" y="384"/>
                  </a:moveTo>
                  <a:lnTo>
                    <a:pt x="0" y="336"/>
                  </a:lnTo>
                  <a:lnTo>
                    <a:pt x="96" y="240"/>
                  </a:lnTo>
                  <a:lnTo>
                    <a:pt x="0" y="192"/>
                  </a:lnTo>
                  <a:lnTo>
                    <a:pt x="96" y="96"/>
                  </a:lnTo>
                  <a:lnTo>
                    <a:pt x="0" y="48"/>
                  </a:lnTo>
                  <a:lnTo>
                    <a:pt x="48" y="0"/>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16" name="Line 16"/>
            <p:cNvSpPr>
              <a:spLocks noChangeShapeType="1"/>
            </p:cNvSpPr>
            <p:nvPr/>
          </p:nvSpPr>
          <p:spPr bwMode="auto">
            <a:xfrm>
              <a:off x="6475413" y="23622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7" name="Line 17"/>
            <p:cNvSpPr>
              <a:spLocks noChangeShapeType="1"/>
            </p:cNvSpPr>
            <p:nvPr/>
          </p:nvSpPr>
          <p:spPr bwMode="auto">
            <a:xfrm>
              <a:off x="6323013" y="2362200"/>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18" name="Rectangle 18"/>
            <p:cNvSpPr>
              <a:spLocks noChangeArrowheads="1"/>
            </p:cNvSpPr>
            <p:nvPr/>
          </p:nvSpPr>
          <p:spPr bwMode="auto">
            <a:xfrm>
              <a:off x="6118225" y="1981200"/>
              <a:ext cx="1195388"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dirty="0">
                  <a:solidFill>
                    <a:schemeClr val="tx2"/>
                  </a:solidFill>
                </a:rPr>
                <a:t>VDD=5V</a:t>
              </a:r>
            </a:p>
          </p:txBody>
        </p:sp>
        <p:sp>
          <p:nvSpPr>
            <p:cNvPr id="19" name="Line 19"/>
            <p:cNvSpPr>
              <a:spLocks noChangeShapeType="1"/>
            </p:cNvSpPr>
            <p:nvPr/>
          </p:nvSpPr>
          <p:spPr bwMode="auto">
            <a:xfrm>
              <a:off x="6475413" y="3276600"/>
              <a:ext cx="0" cy="2286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0" name="Rectangle 20"/>
            <p:cNvSpPr>
              <a:spLocks noChangeArrowheads="1"/>
            </p:cNvSpPr>
            <p:nvPr/>
          </p:nvSpPr>
          <p:spPr bwMode="auto">
            <a:xfrm>
              <a:off x="6945313" y="3213100"/>
              <a:ext cx="1041400" cy="508000"/>
            </a:xfrm>
            <a:prstGeom prst="rect">
              <a:avLst/>
            </a:prstGeom>
            <a:noFill/>
            <a:ln w="25400">
              <a:solidFill>
                <a:schemeClr val="tx2"/>
              </a:solidFill>
              <a:miter lim="800000"/>
              <a:headEnd/>
              <a:tailEnd/>
            </a:ln>
            <a:effectLst/>
          </p:spPr>
          <p:txBody>
            <a:bodyPr wrap="none" anchor="ctr"/>
            <a:lstStyle/>
            <a:p>
              <a:endParaRPr lang="zh-CN" altLang="en-US"/>
            </a:p>
          </p:txBody>
        </p:sp>
        <p:sp>
          <p:nvSpPr>
            <p:cNvPr id="21" name="Line 21"/>
            <p:cNvSpPr>
              <a:spLocks noChangeShapeType="1"/>
            </p:cNvSpPr>
            <p:nvPr/>
          </p:nvSpPr>
          <p:spPr bwMode="auto">
            <a:xfrm>
              <a:off x="6475413" y="35052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2" name="Rectangle 22"/>
            <p:cNvSpPr>
              <a:spLocks noChangeArrowheads="1"/>
            </p:cNvSpPr>
            <p:nvPr/>
          </p:nvSpPr>
          <p:spPr bwMode="auto">
            <a:xfrm>
              <a:off x="6627813" y="2590800"/>
              <a:ext cx="2514600" cy="396875"/>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dirty="0"/>
                <a:t>R: Pull Up Resistor</a:t>
              </a:r>
            </a:p>
          </p:txBody>
        </p:sp>
        <p:sp>
          <p:nvSpPr>
            <p:cNvPr id="23" name="Rectangle 23"/>
            <p:cNvSpPr>
              <a:spLocks noChangeArrowheads="1"/>
            </p:cNvSpPr>
            <p:nvPr/>
          </p:nvSpPr>
          <p:spPr bwMode="auto">
            <a:xfrm>
              <a:off x="7008813" y="3276600"/>
              <a:ext cx="990600" cy="396875"/>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dirty="0"/>
                <a:t>LOAD</a:t>
              </a:r>
            </a:p>
          </p:txBody>
        </p:sp>
      </p:grpSp>
      <p:grpSp>
        <p:nvGrpSpPr>
          <p:cNvPr id="31" name="Group 6"/>
          <p:cNvGrpSpPr>
            <a:grpSpLocks/>
          </p:cNvGrpSpPr>
          <p:nvPr/>
        </p:nvGrpSpPr>
        <p:grpSpPr bwMode="auto">
          <a:xfrm>
            <a:off x="228600" y="3092818"/>
            <a:ext cx="8604250" cy="2122132"/>
            <a:chOff x="144" y="1200"/>
            <a:chExt cx="5420" cy="1632"/>
          </a:xfrm>
        </p:grpSpPr>
        <p:pic>
          <p:nvPicPr>
            <p:cNvPr id="32" name="Picture 4" descr="C:\DDPP3\ddpp.com\htdocs\inst\figs\FC03\cmosodrf.eps"/>
            <p:cNvPicPr>
              <a:picLocks noChangeAspect="1" noChangeArrowheads="1"/>
            </p:cNvPicPr>
            <p:nvPr/>
          </p:nvPicPr>
          <p:blipFill>
            <a:blip r:embed="rId3" cstate="print"/>
            <a:srcRect/>
            <a:stretch>
              <a:fillRect/>
            </a:stretch>
          </p:blipFill>
          <p:spPr bwMode="auto">
            <a:xfrm>
              <a:off x="144" y="1217"/>
              <a:ext cx="5420" cy="1615"/>
            </a:xfrm>
            <a:prstGeom prst="rect">
              <a:avLst/>
            </a:prstGeom>
            <a:noFill/>
          </p:spPr>
        </p:pic>
        <p:sp>
          <p:nvSpPr>
            <p:cNvPr id="33" name="Rectangle 5"/>
            <p:cNvSpPr>
              <a:spLocks noChangeArrowheads="1"/>
            </p:cNvSpPr>
            <p:nvPr/>
          </p:nvSpPr>
          <p:spPr bwMode="auto">
            <a:xfrm>
              <a:off x="3744" y="1200"/>
              <a:ext cx="1680" cy="336"/>
            </a:xfrm>
            <a:prstGeom prst="rect">
              <a:avLst/>
            </a:prstGeom>
            <a:solidFill>
              <a:schemeClr val="bg1"/>
            </a:solidFill>
            <a:ln w="9525">
              <a:noFill/>
              <a:miter lim="800000"/>
              <a:headEnd/>
              <a:tailEnd/>
            </a:ln>
            <a:effectLst/>
          </p:spPr>
          <p:txBody>
            <a:bodyPr wrap="none" anchor="ctr"/>
            <a:lstStyle/>
            <a:p>
              <a:endParaRPr lang="zh-CN" altLang="en-US"/>
            </a:p>
          </p:txBody>
        </p:sp>
      </p:grpSp>
      <p:sp>
        <p:nvSpPr>
          <p:cNvPr id="34" name="矩形 33"/>
          <p:cNvSpPr/>
          <p:nvPr/>
        </p:nvSpPr>
        <p:spPr>
          <a:xfrm>
            <a:off x="537996" y="5517220"/>
            <a:ext cx="8294854" cy="461665"/>
          </a:xfrm>
          <a:prstGeom prst="rect">
            <a:avLst/>
          </a:prstGeom>
        </p:spPr>
        <p:txBody>
          <a:bodyPr wrap="square">
            <a:spAutoFit/>
          </a:bodyPr>
          <a:lstStyle/>
          <a:p>
            <a:r>
              <a:rPr lang="zh-CN" altLang="en-US" sz="2400" b="1" dirty="0"/>
              <a:t>主要应用：驱动发光二极管、实现线连逻辑、驱动多源总线</a:t>
            </a:r>
            <a:endParaRPr lang="en-US" altLang="zh-CN" sz="2400" b="1" dirty="0"/>
          </a:p>
        </p:txBody>
      </p:sp>
    </p:spTree>
    <p:extLst>
      <p:ext uri="{BB962C8B-B14F-4D97-AF65-F5344CB8AC3E}">
        <p14:creationId xmlns:p14="http://schemas.microsoft.com/office/powerpoint/2010/main" val="36319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驱动发光二极管</a:t>
            </a:r>
          </a:p>
        </p:txBody>
      </p:sp>
      <p:sp>
        <p:nvSpPr>
          <p:cNvPr id="3" name="内容占位符 2"/>
          <p:cNvSpPr>
            <a:spLocks noGrp="1"/>
          </p:cNvSpPr>
          <p:nvPr>
            <p:ph idx="1"/>
          </p:nvPr>
        </p:nvSpPr>
        <p:spPr>
          <a:xfrm>
            <a:off x="457199" y="1239838"/>
            <a:ext cx="4757743" cy="5094287"/>
          </a:xfrm>
        </p:spPr>
        <p:txBody>
          <a:bodyPr/>
          <a:lstStyle/>
          <a:p>
            <a:r>
              <a:rPr lang="zh-CN" altLang="en-US" dirty="0"/>
              <a:t>典型的发光二极管需要</a:t>
            </a:r>
            <a:r>
              <a:rPr lang="en-US" altLang="zh-CN" dirty="0"/>
              <a:t>10mA</a:t>
            </a:r>
            <a:r>
              <a:rPr lang="zh-CN" altLang="en-US" dirty="0"/>
              <a:t>的电流才能正常发光。</a:t>
            </a:r>
            <a:endParaRPr lang="en-US" altLang="zh-CN" dirty="0"/>
          </a:p>
          <a:p>
            <a:r>
              <a:rPr lang="en-US" altLang="zh-CN" dirty="0"/>
              <a:t>HC</a:t>
            </a:r>
            <a:r>
              <a:rPr lang="zh-CN" altLang="en-US" dirty="0"/>
              <a:t>和</a:t>
            </a:r>
            <a:r>
              <a:rPr lang="en-US" altLang="zh-CN" dirty="0"/>
              <a:t>HCT</a:t>
            </a:r>
            <a:r>
              <a:rPr lang="zh-CN" altLang="en-US" dirty="0"/>
              <a:t>系列</a:t>
            </a:r>
            <a:r>
              <a:rPr lang="en-US" altLang="zh-CN" dirty="0"/>
              <a:t>CMOS</a:t>
            </a:r>
            <a:r>
              <a:rPr lang="zh-CN" altLang="en-US" dirty="0"/>
              <a:t>的输出只能吸收或提供</a:t>
            </a:r>
            <a:r>
              <a:rPr lang="en-US" altLang="zh-CN" dirty="0"/>
              <a:t>4mA</a:t>
            </a:r>
            <a:r>
              <a:rPr lang="zh-CN" altLang="en-US" dirty="0"/>
              <a:t>电流；</a:t>
            </a:r>
            <a:endParaRPr lang="en-US" altLang="zh-CN" dirty="0"/>
          </a:p>
          <a:p>
            <a:r>
              <a:rPr lang="en-US" altLang="zh-CN" dirty="0"/>
              <a:t>74AC</a:t>
            </a:r>
            <a:r>
              <a:rPr lang="zh-CN" altLang="en-US" dirty="0"/>
              <a:t>和</a:t>
            </a:r>
            <a:r>
              <a:rPr lang="en-US" altLang="zh-CN" dirty="0"/>
              <a:t>ACT</a:t>
            </a:r>
            <a:r>
              <a:rPr lang="zh-CN" altLang="en-US" dirty="0"/>
              <a:t>系列的</a:t>
            </a:r>
            <a:r>
              <a:rPr lang="en-US" altLang="zh-CN" dirty="0"/>
              <a:t>CMOS</a:t>
            </a:r>
            <a:r>
              <a:rPr lang="zh-CN" altLang="en-US" dirty="0"/>
              <a:t>能吸收</a:t>
            </a:r>
            <a:r>
              <a:rPr lang="en-US" altLang="zh-CN" dirty="0"/>
              <a:t>24mA</a:t>
            </a:r>
            <a:r>
              <a:rPr lang="zh-CN" altLang="en-US" dirty="0"/>
              <a:t>的电流。</a:t>
            </a:r>
          </a:p>
        </p:txBody>
      </p:sp>
      <p:sp>
        <p:nvSpPr>
          <p:cNvPr id="4" name="日期占位符 3"/>
          <p:cNvSpPr>
            <a:spLocks noGrp="1"/>
          </p:cNvSpPr>
          <p:nvPr>
            <p:ph type="dt" sz="half" idx="10"/>
          </p:nvPr>
        </p:nvSpPr>
        <p:spPr/>
        <p:txBody>
          <a:bodyPr/>
          <a:lstStyle/>
          <a:p>
            <a:pPr>
              <a:defRPr/>
            </a:pPr>
            <a:fld id="{EF41E292-461A-446C-96EE-D0C5F1164282}"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73</a:t>
            </a:fld>
            <a:endParaRPr lang="en-US" altLang="zh-CN"/>
          </a:p>
        </p:txBody>
      </p:sp>
      <p:grpSp>
        <p:nvGrpSpPr>
          <p:cNvPr id="7" name="组合 6"/>
          <p:cNvGrpSpPr/>
          <p:nvPr/>
        </p:nvGrpSpPr>
        <p:grpSpPr>
          <a:xfrm>
            <a:off x="4956155" y="1142984"/>
            <a:ext cx="4098931" cy="5080314"/>
            <a:chOff x="1149350" y="1141992"/>
            <a:chExt cx="4098931" cy="5080314"/>
          </a:xfrm>
        </p:grpSpPr>
        <p:sp>
          <p:nvSpPr>
            <p:cNvPr id="8" name="Line 4"/>
            <p:cNvSpPr>
              <a:spLocks noChangeShapeType="1"/>
            </p:cNvSpPr>
            <p:nvPr/>
          </p:nvSpPr>
          <p:spPr bwMode="auto">
            <a:xfrm>
              <a:off x="2825750" y="4926906"/>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9" name="Line 5"/>
            <p:cNvSpPr>
              <a:spLocks noChangeShapeType="1"/>
            </p:cNvSpPr>
            <p:nvPr/>
          </p:nvSpPr>
          <p:spPr bwMode="auto">
            <a:xfrm>
              <a:off x="2597150" y="5155506"/>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0" name="Line 6"/>
            <p:cNvSpPr>
              <a:spLocks noChangeShapeType="1"/>
            </p:cNvSpPr>
            <p:nvPr/>
          </p:nvSpPr>
          <p:spPr bwMode="auto">
            <a:xfrm flipH="1">
              <a:off x="2139950" y="5307906"/>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1" name="Line 7"/>
            <p:cNvSpPr>
              <a:spLocks noChangeShapeType="1"/>
            </p:cNvSpPr>
            <p:nvPr/>
          </p:nvSpPr>
          <p:spPr bwMode="auto">
            <a:xfrm>
              <a:off x="3054350" y="5460306"/>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2" name="Line 8"/>
            <p:cNvSpPr>
              <a:spLocks noChangeShapeType="1"/>
            </p:cNvSpPr>
            <p:nvPr/>
          </p:nvSpPr>
          <p:spPr bwMode="auto">
            <a:xfrm>
              <a:off x="2825750" y="5155506"/>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3" name="Line 9"/>
            <p:cNvSpPr>
              <a:spLocks noChangeShapeType="1"/>
            </p:cNvSpPr>
            <p:nvPr/>
          </p:nvSpPr>
          <p:spPr bwMode="auto">
            <a:xfrm flipV="1">
              <a:off x="3054350" y="4698306"/>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4" name="Rectangle 10"/>
            <p:cNvSpPr>
              <a:spLocks noChangeArrowheads="1"/>
            </p:cNvSpPr>
            <p:nvPr/>
          </p:nvSpPr>
          <p:spPr bwMode="auto">
            <a:xfrm>
              <a:off x="1682750" y="5003106"/>
              <a:ext cx="457200" cy="457200"/>
            </a:xfrm>
            <a:prstGeom prst="rect">
              <a:avLst/>
            </a:prstGeom>
            <a:noFill/>
            <a:ln w="9525">
              <a:noFill/>
              <a:miter lim="800000"/>
              <a:headEnd/>
              <a:tailEnd/>
            </a:ln>
            <a:effectLst/>
          </p:spPr>
          <p:txBody>
            <a:bodyPr lIns="92075" tIns="46038" rIns="92075" bIns="46038">
              <a:spAutoFit/>
            </a:bodyPr>
            <a:lstStyle/>
            <a:p>
              <a:pPr>
                <a:spcBef>
                  <a:spcPct val="50000"/>
                </a:spcBef>
              </a:pPr>
              <a:endParaRPr lang="zh-CN" altLang="zh-CN"/>
            </a:p>
          </p:txBody>
        </p:sp>
        <p:sp>
          <p:nvSpPr>
            <p:cNvPr id="15" name="Rectangle 11"/>
            <p:cNvSpPr>
              <a:spLocks noChangeArrowheads="1"/>
            </p:cNvSpPr>
            <p:nvPr/>
          </p:nvSpPr>
          <p:spPr bwMode="auto">
            <a:xfrm>
              <a:off x="3130550" y="3936306"/>
              <a:ext cx="5334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Q1 </a:t>
              </a:r>
            </a:p>
          </p:txBody>
        </p:sp>
        <p:sp>
          <p:nvSpPr>
            <p:cNvPr id="16" name="Line 12"/>
            <p:cNvSpPr>
              <a:spLocks noChangeShapeType="1"/>
            </p:cNvSpPr>
            <p:nvPr/>
          </p:nvSpPr>
          <p:spPr bwMode="auto">
            <a:xfrm>
              <a:off x="2825750" y="5460306"/>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7" name="Line 13"/>
            <p:cNvSpPr>
              <a:spLocks noChangeShapeType="1"/>
            </p:cNvSpPr>
            <p:nvPr/>
          </p:nvSpPr>
          <p:spPr bwMode="auto">
            <a:xfrm>
              <a:off x="2825750" y="3707706"/>
              <a:ext cx="0" cy="685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8" name="Line 14"/>
            <p:cNvSpPr>
              <a:spLocks noChangeShapeType="1"/>
            </p:cNvSpPr>
            <p:nvPr/>
          </p:nvSpPr>
          <p:spPr bwMode="auto">
            <a:xfrm>
              <a:off x="2597150" y="3936306"/>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19" name="Line 15"/>
            <p:cNvSpPr>
              <a:spLocks noChangeShapeType="1"/>
            </p:cNvSpPr>
            <p:nvPr/>
          </p:nvSpPr>
          <p:spPr bwMode="auto">
            <a:xfrm flipH="1">
              <a:off x="1758950" y="4088706"/>
              <a:ext cx="838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0" name="Line 16"/>
            <p:cNvSpPr>
              <a:spLocks noChangeShapeType="1"/>
            </p:cNvSpPr>
            <p:nvPr/>
          </p:nvSpPr>
          <p:spPr bwMode="auto">
            <a:xfrm>
              <a:off x="3054350" y="4241106"/>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1" name="Line 17"/>
            <p:cNvSpPr>
              <a:spLocks noChangeShapeType="1"/>
            </p:cNvSpPr>
            <p:nvPr/>
          </p:nvSpPr>
          <p:spPr bwMode="auto">
            <a:xfrm>
              <a:off x="2825750" y="3936306"/>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2" name="Line 18"/>
            <p:cNvSpPr>
              <a:spLocks noChangeShapeType="1"/>
            </p:cNvSpPr>
            <p:nvPr/>
          </p:nvSpPr>
          <p:spPr bwMode="auto">
            <a:xfrm flipV="1">
              <a:off x="3054350" y="3479106"/>
              <a:ext cx="0" cy="4572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3" name="Line 19"/>
            <p:cNvSpPr>
              <a:spLocks noChangeShapeType="1"/>
            </p:cNvSpPr>
            <p:nvPr/>
          </p:nvSpPr>
          <p:spPr bwMode="auto">
            <a:xfrm>
              <a:off x="2825750" y="4241106"/>
              <a:ext cx="2286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4" name="Rectangle 20"/>
            <p:cNvSpPr>
              <a:spLocks noChangeArrowheads="1"/>
            </p:cNvSpPr>
            <p:nvPr/>
          </p:nvSpPr>
          <p:spPr bwMode="auto">
            <a:xfrm>
              <a:off x="3130550" y="5079306"/>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Q2</a:t>
              </a:r>
            </a:p>
          </p:txBody>
        </p:sp>
        <p:sp>
          <p:nvSpPr>
            <p:cNvPr id="25" name="Line 21"/>
            <p:cNvSpPr>
              <a:spLocks noChangeShapeType="1"/>
            </p:cNvSpPr>
            <p:nvPr/>
          </p:nvSpPr>
          <p:spPr bwMode="auto">
            <a:xfrm>
              <a:off x="3054350" y="3479106"/>
              <a:ext cx="12954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6" name="Line 22"/>
            <p:cNvSpPr>
              <a:spLocks noChangeShapeType="1"/>
            </p:cNvSpPr>
            <p:nvPr/>
          </p:nvSpPr>
          <p:spPr bwMode="auto">
            <a:xfrm flipH="1">
              <a:off x="1758950" y="5307906"/>
              <a:ext cx="3810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7" name="Line 24"/>
            <p:cNvSpPr>
              <a:spLocks noChangeShapeType="1"/>
            </p:cNvSpPr>
            <p:nvPr/>
          </p:nvSpPr>
          <p:spPr bwMode="auto">
            <a:xfrm>
              <a:off x="3054350" y="5917506"/>
              <a:ext cx="0" cy="304800"/>
            </a:xfrm>
            <a:prstGeom prst="line">
              <a:avLst/>
            </a:prstGeom>
            <a:noFill/>
            <a:ln w="25400">
              <a:solidFill>
                <a:schemeClr val="tx2"/>
              </a:solidFill>
              <a:round/>
              <a:headEnd type="none" w="sm" len="sm"/>
              <a:tailEnd type="stealth" w="med" len="lg"/>
            </a:ln>
            <a:effectLst/>
          </p:spPr>
          <p:txBody>
            <a:bodyPr/>
            <a:lstStyle/>
            <a:p>
              <a:endParaRPr lang="zh-CN" altLang="en-US"/>
            </a:p>
          </p:txBody>
        </p:sp>
        <p:sp>
          <p:nvSpPr>
            <p:cNvPr id="28" name="Line 26"/>
            <p:cNvSpPr>
              <a:spLocks noChangeShapeType="1"/>
            </p:cNvSpPr>
            <p:nvPr/>
          </p:nvSpPr>
          <p:spPr bwMode="auto">
            <a:xfrm flipV="1">
              <a:off x="3054350" y="1295384"/>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29" name="Line 27"/>
            <p:cNvSpPr>
              <a:spLocks noChangeShapeType="1"/>
            </p:cNvSpPr>
            <p:nvPr/>
          </p:nvSpPr>
          <p:spPr bwMode="auto">
            <a:xfrm>
              <a:off x="2901950" y="1295384"/>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30" name="Line 41"/>
            <p:cNvSpPr>
              <a:spLocks noChangeShapeType="1"/>
            </p:cNvSpPr>
            <p:nvPr/>
          </p:nvSpPr>
          <p:spPr bwMode="auto">
            <a:xfrm>
              <a:off x="4349750" y="3142556"/>
              <a:ext cx="0" cy="336550"/>
            </a:xfrm>
            <a:prstGeom prst="line">
              <a:avLst/>
            </a:prstGeom>
            <a:noFill/>
            <a:ln w="25400">
              <a:solidFill>
                <a:schemeClr val="tx2"/>
              </a:solidFill>
              <a:prstDash val="solid"/>
              <a:round/>
              <a:headEnd type="none" w="sm" len="sm"/>
              <a:tailEnd type="none" w="sm" len="sm"/>
            </a:ln>
            <a:effectLst/>
          </p:spPr>
          <p:txBody>
            <a:bodyPr/>
            <a:lstStyle/>
            <a:p>
              <a:endParaRPr lang="zh-CN" altLang="en-US"/>
            </a:p>
          </p:txBody>
        </p:sp>
        <p:sp>
          <p:nvSpPr>
            <p:cNvPr id="31" name="Freeform 44"/>
            <p:cNvSpPr>
              <a:spLocks/>
            </p:cNvSpPr>
            <p:nvPr/>
          </p:nvSpPr>
          <p:spPr bwMode="auto">
            <a:xfrm>
              <a:off x="3054350" y="1583404"/>
              <a:ext cx="1296988" cy="77788"/>
            </a:xfrm>
            <a:custGeom>
              <a:avLst/>
              <a:gdLst/>
              <a:ahLst/>
              <a:cxnLst>
                <a:cxn ang="0">
                  <a:pos x="816" y="0"/>
                </a:cxn>
                <a:cxn ang="0">
                  <a:pos x="0" y="0"/>
                </a:cxn>
                <a:cxn ang="0">
                  <a:pos x="0" y="48"/>
                </a:cxn>
              </a:cxnLst>
              <a:rect l="0" t="0" r="r" b="b"/>
              <a:pathLst>
                <a:path w="817" h="49">
                  <a:moveTo>
                    <a:pt x="816" y="0"/>
                  </a:moveTo>
                  <a:lnTo>
                    <a:pt x="0" y="0"/>
                  </a:lnTo>
                  <a:lnTo>
                    <a:pt x="0" y="48"/>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32" name="Rectangle 47"/>
            <p:cNvSpPr>
              <a:spLocks noChangeArrowheads="1"/>
            </p:cNvSpPr>
            <p:nvPr/>
          </p:nvSpPr>
          <p:spPr bwMode="auto">
            <a:xfrm>
              <a:off x="4554537" y="2803361"/>
              <a:ext cx="693744" cy="369974"/>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b="1" dirty="0"/>
                <a:t>LED</a:t>
              </a:r>
            </a:p>
          </p:txBody>
        </p:sp>
        <p:sp useBgFill="1">
          <p:nvSpPr>
            <p:cNvPr id="33" name="Oval 49"/>
            <p:cNvSpPr>
              <a:spLocks noChangeArrowheads="1"/>
            </p:cNvSpPr>
            <p:nvPr/>
          </p:nvSpPr>
          <p:spPr bwMode="auto">
            <a:xfrm>
              <a:off x="1619250" y="4025206"/>
              <a:ext cx="127000" cy="127000"/>
            </a:xfrm>
            <a:prstGeom prst="ellipse">
              <a:avLst/>
            </a:prstGeom>
            <a:ln w="25400">
              <a:solidFill>
                <a:schemeClr val="tx2"/>
              </a:solidFill>
              <a:round/>
              <a:headEnd/>
              <a:tailEnd/>
            </a:ln>
            <a:effectLst/>
          </p:spPr>
          <p:txBody>
            <a:bodyPr wrap="none" anchor="ctr"/>
            <a:lstStyle/>
            <a:p>
              <a:endParaRPr lang="zh-CN" altLang="en-US"/>
            </a:p>
          </p:txBody>
        </p:sp>
        <p:sp useBgFill="1">
          <p:nvSpPr>
            <p:cNvPr id="34" name="Oval 50"/>
            <p:cNvSpPr>
              <a:spLocks noChangeArrowheads="1"/>
            </p:cNvSpPr>
            <p:nvPr/>
          </p:nvSpPr>
          <p:spPr bwMode="auto">
            <a:xfrm>
              <a:off x="1619250" y="5244406"/>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35" name="Rectangle 51"/>
            <p:cNvSpPr>
              <a:spLocks noChangeArrowheads="1"/>
            </p:cNvSpPr>
            <p:nvPr/>
          </p:nvSpPr>
          <p:spPr bwMode="auto">
            <a:xfrm>
              <a:off x="2139950" y="1141992"/>
              <a:ext cx="685800" cy="400752"/>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2000" b="1" dirty="0"/>
                <a:t>V</a:t>
              </a:r>
              <a:r>
                <a:rPr lang="en-US" altLang="zh-CN" sz="1600" b="1" baseline="-25000" dirty="0"/>
                <a:t>CC</a:t>
              </a:r>
            </a:p>
          </p:txBody>
        </p:sp>
        <p:sp>
          <p:nvSpPr>
            <p:cNvPr id="36" name="Rectangle 53"/>
            <p:cNvSpPr>
              <a:spLocks noChangeArrowheads="1"/>
            </p:cNvSpPr>
            <p:nvPr/>
          </p:nvSpPr>
          <p:spPr bwMode="auto">
            <a:xfrm>
              <a:off x="1149350" y="5155506"/>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B</a:t>
              </a:r>
            </a:p>
          </p:txBody>
        </p:sp>
        <p:sp>
          <p:nvSpPr>
            <p:cNvPr id="37" name="Rectangle 54"/>
            <p:cNvSpPr>
              <a:spLocks noChangeArrowheads="1"/>
            </p:cNvSpPr>
            <p:nvPr/>
          </p:nvSpPr>
          <p:spPr bwMode="auto">
            <a:xfrm>
              <a:off x="1149350" y="3936306"/>
              <a:ext cx="4572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A</a:t>
              </a:r>
            </a:p>
          </p:txBody>
        </p:sp>
        <p:sp>
          <p:nvSpPr>
            <p:cNvPr id="38" name="Oval 55"/>
            <p:cNvSpPr>
              <a:spLocks noChangeArrowheads="1"/>
            </p:cNvSpPr>
            <p:nvPr/>
          </p:nvSpPr>
          <p:spPr bwMode="auto">
            <a:xfrm>
              <a:off x="1917700" y="4018856"/>
              <a:ext cx="139700" cy="139700"/>
            </a:xfrm>
            <a:prstGeom prst="ellipse">
              <a:avLst/>
            </a:prstGeom>
            <a:solidFill>
              <a:schemeClr val="tx2"/>
            </a:solidFill>
            <a:ln w="12700">
              <a:solidFill>
                <a:schemeClr val="tx2"/>
              </a:solidFill>
              <a:round/>
              <a:headEnd/>
              <a:tailEnd/>
            </a:ln>
            <a:effectLst/>
          </p:spPr>
          <p:txBody>
            <a:bodyPr wrap="none" anchor="ctr"/>
            <a:lstStyle/>
            <a:p>
              <a:endParaRPr lang="zh-CN" altLang="en-US"/>
            </a:p>
          </p:txBody>
        </p:sp>
        <p:sp>
          <p:nvSpPr>
            <p:cNvPr id="39" name="Oval 56"/>
            <p:cNvSpPr>
              <a:spLocks noChangeArrowheads="1"/>
            </p:cNvSpPr>
            <p:nvPr/>
          </p:nvSpPr>
          <p:spPr bwMode="auto">
            <a:xfrm>
              <a:off x="2222500" y="5238056"/>
              <a:ext cx="139700" cy="139700"/>
            </a:xfrm>
            <a:prstGeom prst="ellipse">
              <a:avLst/>
            </a:prstGeom>
            <a:solidFill>
              <a:schemeClr val="tx2"/>
            </a:solidFill>
            <a:ln w="12700">
              <a:solidFill>
                <a:schemeClr val="tx2"/>
              </a:solidFill>
              <a:round/>
              <a:headEnd/>
              <a:tailEnd/>
            </a:ln>
            <a:effectLst/>
          </p:spPr>
          <p:txBody>
            <a:bodyPr wrap="none" anchor="ctr"/>
            <a:lstStyle/>
            <a:p>
              <a:endParaRPr lang="zh-CN" altLang="en-US"/>
            </a:p>
          </p:txBody>
        </p:sp>
        <p:sp>
          <p:nvSpPr>
            <p:cNvPr id="40" name="Oval 57"/>
            <p:cNvSpPr>
              <a:spLocks noChangeArrowheads="1"/>
            </p:cNvSpPr>
            <p:nvPr/>
          </p:nvSpPr>
          <p:spPr bwMode="auto">
            <a:xfrm>
              <a:off x="2984500" y="3409256"/>
              <a:ext cx="139700" cy="139700"/>
            </a:xfrm>
            <a:prstGeom prst="ellipse">
              <a:avLst/>
            </a:prstGeom>
            <a:solidFill>
              <a:schemeClr val="tx2"/>
            </a:solidFill>
            <a:ln w="12700">
              <a:solidFill>
                <a:schemeClr val="tx2"/>
              </a:solidFill>
              <a:prstDash val="sysDot"/>
              <a:round/>
              <a:headEnd/>
              <a:tailEnd/>
            </a:ln>
            <a:effectLst/>
          </p:spPr>
          <p:txBody>
            <a:bodyPr wrap="none" anchor="ctr"/>
            <a:lstStyle/>
            <a:p>
              <a:endParaRPr lang="zh-CN" altLang="en-US"/>
            </a:p>
          </p:txBody>
        </p:sp>
        <p:sp>
          <p:nvSpPr>
            <p:cNvPr id="41" name="Oval 58"/>
            <p:cNvSpPr>
              <a:spLocks noChangeArrowheads="1"/>
            </p:cNvSpPr>
            <p:nvPr/>
          </p:nvSpPr>
          <p:spPr bwMode="auto">
            <a:xfrm>
              <a:off x="3571868" y="3409256"/>
              <a:ext cx="139700" cy="139700"/>
            </a:xfrm>
            <a:prstGeom prst="ellipse">
              <a:avLst/>
            </a:prstGeom>
            <a:solidFill>
              <a:schemeClr val="tx2"/>
            </a:solidFill>
            <a:ln w="12700">
              <a:solidFill>
                <a:schemeClr val="tx2"/>
              </a:solidFill>
              <a:prstDash val="sysDot"/>
              <a:round/>
              <a:headEnd/>
              <a:tailEnd/>
            </a:ln>
            <a:effectLst/>
          </p:spPr>
          <p:txBody>
            <a:bodyPr wrap="none" anchor="ctr"/>
            <a:lstStyle/>
            <a:p>
              <a:endParaRPr lang="zh-CN" altLang="en-US"/>
            </a:p>
          </p:txBody>
        </p:sp>
        <p:sp>
          <p:nvSpPr>
            <p:cNvPr id="42" name="Oval 59"/>
            <p:cNvSpPr>
              <a:spLocks noChangeArrowheads="1"/>
            </p:cNvSpPr>
            <p:nvPr/>
          </p:nvSpPr>
          <p:spPr bwMode="auto">
            <a:xfrm>
              <a:off x="2984500" y="1511966"/>
              <a:ext cx="139700" cy="139700"/>
            </a:xfrm>
            <a:prstGeom prst="ellipse">
              <a:avLst/>
            </a:prstGeom>
            <a:solidFill>
              <a:schemeClr val="tx2"/>
            </a:solidFill>
            <a:ln w="12700">
              <a:solidFill>
                <a:schemeClr val="tx2"/>
              </a:solidFill>
              <a:prstDash val="sysDot"/>
              <a:round/>
              <a:headEnd/>
              <a:tailEnd/>
            </a:ln>
            <a:effectLst/>
          </p:spPr>
          <p:txBody>
            <a:bodyPr wrap="none" anchor="ctr"/>
            <a:lstStyle/>
            <a:p>
              <a:endParaRPr lang="zh-CN" altLang="en-US"/>
            </a:p>
          </p:txBody>
        </p:sp>
        <p:sp>
          <p:nvSpPr>
            <p:cNvPr id="43" name="等腰三角形 42"/>
            <p:cNvSpPr/>
            <p:nvPr/>
          </p:nvSpPr>
          <p:spPr>
            <a:xfrm rot="10800000">
              <a:off x="4148139" y="2837756"/>
              <a:ext cx="406398" cy="304800"/>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4148139" y="3142556"/>
              <a:ext cx="40639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Line 41"/>
            <p:cNvSpPr>
              <a:spLocks noChangeShapeType="1"/>
            </p:cNvSpPr>
            <p:nvPr/>
          </p:nvSpPr>
          <p:spPr bwMode="auto">
            <a:xfrm>
              <a:off x="4351338" y="2520946"/>
              <a:ext cx="0" cy="336550"/>
            </a:xfrm>
            <a:prstGeom prst="line">
              <a:avLst/>
            </a:prstGeom>
            <a:noFill/>
            <a:ln w="25400">
              <a:solidFill>
                <a:schemeClr val="tx2"/>
              </a:solidFill>
              <a:prstDash val="solid"/>
              <a:round/>
              <a:headEnd type="none" w="sm" len="sm"/>
              <a:tailEnd type="none" w="sm" len="sm"/>
            </a:ln>
            <a:effectLst/>
          </p:spPr>
          <p:txBody>
            <a:bodyPr/>
            <a:lstStyle/>
            <a:p>
              <a:endParaRPr lang="zh-CN" altLang="en-US"/>
            </a:p>
          </p:txBody>
        </p:sp>
        <p:sp>
          <p:nvSpPr>
            <p:cNvPr id="46" name="Freeform 16"/>
            <p:cNvSpPr>
              <a:spLocks/>
            </p:cNvSpPr>
            <p:nvPr/>
          </p:nvSpPr>
          <p:spPr bwMode="auto">
            <a:xfrm>
              <a:off x="4279900" y="1909758"/>
              <a:ext cx="153987" cy="611188"/>
            </a:xfrm>
            <a:custGeom>
              <a:avLst/>
              <a:gdLst/>
              <a:ahLst/>
              <a:cxnLst>
                <a:cxn ang="0">
                  <a:pos x="48" y="384"/>
                </a:cxn>
                <a:cxn ang="0">
                  <a:pos x="0" y="336"/>
                </a:cxn>
                <a:cxn ang="0">
                  <a:pos x="96" y="240"/>
                </a:cxn>
                <a:cxn ang="0">
                  <a:pos x="0" y="192"/>
                </a:cxn>
                <a:cxn ang="0">
                  <a:pos x="96" y="96"/>
                </a:cxn>
                <a:cxn ang="0">
                  <a:pos x="0" y="48"/>
                </a:cxn>
                <a:cxn ang="0">
                  <a:pos x="48" y="0"/>
                </a:cxn>
              </a:cxnLst>
              <a:rect l="0" t="0" r="r" b="b"/>
              <a:pathLst>
                <a:path w="97" h="385">
                  <a:moveTo>
                    <a:pt x="48" y="384"/>
                  </a:moveTo>
                  <a:lnTo>
                    <a:pt x="0" y="336"/>
                  </a:lnTo>
                  <a:lnTo>
                    <a:pt x="96" y="240"/>
                  </a:lnTo>
                  <a:lnTo>
                    <a:pt x="0" y="192"/>
                  </a:lnTo>
                  <a:lnTo>
                    <a:pt x="96" y="96"/>
                  </a:lnTo>
                  <a:lnTo>
                    <a:pt x="0" y="48"/>
                  </a:lnTo>
                  <a:lnTo>
                    <a:pt x="48" y="0"/>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47" name="Line 41"/>
            <p:cNvSpPr>
              <a:spLocks noChangeShapeType="1"/>
            </p:cNvSpPr>
            <p:nvPr/>
          </p:nvSpPr>
          <p:spPr bwMode="auto">
            <a:xfrm>
              <a:off x="4351338" y="1600184"/>
              <a:ext cx="0" cy="336550"/>
            </a:xfrm>
            <a:prstGeom prst="line">
              <a:avLst/>
            </a:prstGeom>
            <a:noFill/>
            <a:ln w="25400">
              <a:solidFill>
                <a:schemeClr val="tx2"/>
              </a:solidFill>
              <a:prstDash val="solid"/>
              <a:round/>
              <a:headEnd type="none" w="sm" len="sm"/>
              <a:tailEnd type="none" w="sm" len="sm"/>
            </a:ln>
            <a:effectLst/>
          </p:spPr>
          <p:txBody>
            <a:bodyPr/>
            <a:lstStyle/>
            <a:p>
              <a:endParaRPr lang="zh-CN" altLang="en-US"/>
            </a:p>
          </p:txBody>
        </p:sp>
        <p:sp>
          <p:nvSpPr>
            <p:cNvPr id="48" name="Line 41"/>
            <p:cNvSpPr>
              <a:spLocks noChangeShapeType="1"/>
            </p:cNvSpPr>
            <p:nvPr/>
          </p:nvSpPr>
          <p:spPr bwMode="auto">
            <a:xfrm>
              <a:off x="3054350" y="1661192"/>
              <a:ext cx="0" cy="1176564"/>
            </a:xfrm>
            <a:prstGeom prst="line">
              <a:avLst/>
            </a:prstGeom>
            <a:noFill/>
            <a:ln w="25400">
              <a:solidFill>
                <a:schemeClr val="tx2"/>
              </a:solidFill>
              <a:prstDash val="solid"/>
              <a:round/>
              <a:headEnd type="none" w="sm" len="sm"/>
              <a:tailEnd type="none" w="sm" len="sm"/>
            </a:ln>
            <a:effectLst/>
          </p:spPr>
          <p:txBody>
            <a:bodyPr/>
            <a:lstStyle/>
            <a:p>
              <a:endParaRPr lang="zh-CN" altLang="en-US"/>
            </a:p>
          </p:txBody>
        </p:sp>
        <p:sp useBgFill="1">
          <p:nvSpPr>
            <p:cNvPr id="49" name="Oval 49"/>
            <p:cNvSpPr>
              <a:spLocks noChangeArrowheads="1"/>
            </p:cNvSpPr>
            <p:nvPr/>
          </p:nvSpPr>
          <p:spPr bwMode="auto">
            <a:xfrm>
              <a:off x="3000364" y="2786058"/>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50" name="Rectangle 47"/>
            <p:cNvSpPr>
              <a:spLocks noChangeArrowheads="1"/>
            </p:cNvSpPr>
            <p:nvPr/>
          </p:nvSpPr>
          <p:spPr bwMode="auto">
            <a:xfrm>
              <a:off x="3336963" y="3548956"/>
              <a:ext cx="693744" cy="339196"/>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sz="1600" b="1" dirty="0"/>
                <a:t>Z</a:t>
              </a:r>
            </a:p>
          </p:txBody>
        </p:sp>
        <p:sp>
          <p:nvSpPr>
            <p:cNvPr id="51" name="Rectangle 47"/>
            <p:cNvSpPr>
              <a:spLocks noChangeArrowheads="1"/>
            </p:cNvSpPr>
            <p:nvPr/>
          </p:nvSpPr>
          <p:spPr bwMode="auto">
            <a:xfrm>
              <a:off x="4554537" y="1936734"/>
              <a:ext cx="693744" cy="369974"/>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b="1" dirty="0"/>
                <a:t>R</a:t>
              </a:r>
            </a:p>
          </p:txBody>
        </p:sp>
      </p:grpSp>
      <p:cxnSp>
        <p:nvCxnSpPr>
          <p:cNvPr id="53" name="直接箭头连接符 52"/>
          <p:cNvCxnSpPr/>
          <p:nvPr/>
        </p:nvCxnSpPr>
        <p:spPr>
          <a:xfrm>
            <a:off x="7000892" y="1785926"/>
            <a:ext cx="89217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797707" y="1814444"/>
            <a:ext cx="1631945" cy="400110"/>
          </a:xfrm>
          <a:prstGeom prst="rect">
            <a:avLst/>
          </a:prstGeom>
          <a:noFill/>
        </p:spPr>
        <p:txBody>
          <a:bodyPr wrap="square" rtlCol="0">
            <a:spAutoFit/>
          </a:bodyPr>
          <a:lstStyle/>
          <a:p>
            <a:r>
              <a:rPr lang="en-US" altLang="zh-CN" sz="2000" i="1" dirty="0"/>
              <a:t>I</a:t>
            </a:r>
            <a:r>
              <a:rPr lang="en-US" altLang="zh-CN" sz="2000" baseline="-25000" dirty="0"/>
              <a:t>LED</a:t>
            </a:r>
            <a:r>
              <a:rPr lang="en-US" altLang="zh-CN" sz="2000" dirty="0"/>
              <a:t>=10mA</a:t>
            </a:r>
            <a:endParaRPr lang="zh-CN" altLang="en-US" sz="2000" dirty="0"/>
          </a:p>
        </p:txBody>
      </p:sp>
      <p:sp>
        <p:nvSpPr>
          <p:cNvPr id="55" name="TextBox 54"/>
          <p:cNvSpPr txBox="1"/>
          <p:nvPr/>
        </p:nvSpPr>
        <p:spPr>
          <a:xfrm>
            <a:off x="7500958" y="3429000"/>
            <a:ext cx="1765327" cy="400110"/>
          </a:xfrm>
          <a:prstGeom prst="rect">
            <a:avLst/>
          </a:prstGeom>
          <a:noFill/>
        </p:spPr>
        <p:txBody>
          <a:bodyPr wrap="square" rtlCol="0">
            <a:spAutoFit/>
          </a:bodyPr>
          <a:lstStyle/>
          <a:p>
            <a:r>
              <a:rPr lang="en-US" altLang="zh-CN" sz="2000" i="1" dirty="0" err="1"/>
              <a:t>V</a:t>
            </a:r>
            <a:r>
              <a:rPr lang="en-US" altLang="zh-CN" sz="2000" baseline="-25000" dirty="0" err="1"/>
              <a:t>OLmax</a:t>
            </a:r>
            <a:r>
              <a:rPr lang="en-US" altLang="zh-CN" sz="2000" dirty="0"/>
              <a:t>=0.37V</a:t>
            </a:r>
            <a:endParaRPr lang="zh-CN" altLang="en-US" sz="2000" dirty="0"/>
          </a:p>
        </p:txBody>
      </p:sp>
      <p:sp>
        <p:nvSpPr>
          <p:cNvPr id="56" name="TextBox 55"/>
          <p:cNvSpPr txBox="1"/>
          <p:nvPr/>
        </p:nvSpPr>
        <p:spPr>
          <a:xfrm>
            <a:off x="6643702" y="2886014"/>
            <a:ext cx="1463725" cy="400110"/>
          </a:xfrm>
          <a:prstGeom prst="rect">
            <a:avLst/>
          </a:prstGeom>
          <a:noFill/>
        </p:spPr>
        <p:txBody>
          <a:bodyPr wrap="square" rtlCol="0">
            <a:spAutoFit/>
          </a:bodyPr>
          <a:lstStyle/>
          <a:p>
            <a:r>
              <a:rPr lang="en-US" altLang="zh-CN" sz="2000" i="1" dirty="0"/>
              <a:t>V</a:t>
            </a:r>
            <a:r>
              <a:rPr lang="en-US" altLang="zh-CN" sz="2000" baseline="-25000" dirty="0"/>
              <a:t>LED</a:t>
            </a:r>
            <a:r>
              <a:rPr lang="en-US" altLang="zh-CN" sz="2000" dirty="0"/>
              <a:t>=1.6V</a:t>
            </a:r>
            <a:endParaRPr lang="zh-CN" altLang="en-US" sz="2000" dirty="0"/>
          </a:p>
        </p:txBody>
      </p:sp>
      <p:sp>
        <p:nvSpPr>
          <p:cNvPr id="57" name="TextBox 56"/>
          <p:cNvSpPr txBox="1"/>
          <p:nvPr/>
        </p:nvSpPr>
        <p:spPr>
          <a:xfrm>
            <a:off x="1708135" y="5518388"/>
            <a:ext cx="3006741" cy="400110"/>
          </a:xfrm>
          <a:prstGeom prst="rect">
            <a:avLst/>
          </a:prstGeom>
          <a:noFill/>
        </p:spPr>
        <p:txBody>
          <a:bodyPr wrap="square" rtlCol="0">
            <a:spAutoFit/>
          </a:bodyPr>
          <a:lstStyle/>
          <a:p>
            <a:r>
              <a:rPr lang="en-US" altLang="zh-CN" sz="2000" i="1" dirty="0" err="1"/>
              <a:t>V</a:t>
            </a:r>
            <a:r>
              <a:rPr lang="en-US" altLang="zh-CN" sz="2000" baseline="-25000" dirty="0" err="1"/>
              <a:t>OL</a:t>
            </a:r>
            <a:r>
              <a:rPr lang="en-US" altLang="zh-CN" sz="2000" dirty="0" err="1"/>
              <a:t>+</a:t>
            </a:r>
            <a:r>
              <a:rPr lang="en-US" altLang="zh-CN" sz="2000" i="1" dirty="0" err="1"/>
              <a:t>V</a:t>
            </a:r>
            <a:r>
              <a:rPr lang="en-US" altLang="zh-CN" sz="2000" baseline="-25000" dirty="0" err="1"/>
              <a:t>LED</a:t>
            </a:r>
            <a:r>
              <a:rPr lang="en-US" altLang="zh-CN" sz="2000" dirty="0" err="1"/>
              <a:t>+</a:t>
            </a:r>
            <a:r>
              <a:rPr lang="en-US" altLang="zh-CN" sz="2000" i="1" dirty="0" err="1"/>
              <a:t>I</a:t>
            </a:r>
            <a:r>
              <a:rPr lang="en-US" altLang="zh-CN" sz="2000" baseline="-25000" dirty="0" err="1"/>
              <a:t>LED</a:t>
            </a:r>
            <a:r>
              <a:rPr lang="en-US" altLang="zh-CN" sz="2000" dirty="0" err="1"/>
              <a:t>xR</a:t>
            </a:r>
            <a:r>
              <a:rPr lang="en-US" altLang="zh-CN" sz="2000" dirty="0"/>
              <a:t>=V</a:t>
            </a:r>
            <a:r>
              <a:rPr lang="en-US" altLang="zh-CN" sz="2000" baseline="-25000" dirty="0"/>
              <a:t>CC</a:t>
            </a:r>
            <a:endParaRPr lang="zh-CN" altLang="en-US" sz="2000" baseline="-25000" dirty="0"/>
          </a:p>
        </p:txBody>
      </p:sp>
      <p:sp>
        <p:nvSpPr>
          <p:cNvPr id="58" name="TextBox 57"/>
          <p:cNvSpPr txBox="1"/>
          <p:nvPr/>
        </p:nvSpPr>
        <p:spPr>
          <a:xfrm>
            <a:off x="1782745" y="5992753"/>
            <a:ext cx="1503371" cy="400110"/>
          </a:xfrm>
          <a:prstGeom prst="rect">
            <a:avLst/>
          </a:prstGeom>
          <a:noFill/>
        </p:spPr>
        <p:txBody>
          <a:bodyPr wrap="square" rtlCol="0">
            <a:spAutoFit/>
          </a:bodyPr>
          <a:lstStyle/>
          <a:p>
            <a:r>
              <a:rPr lang="en-US" altLang="zh-CN" sz="2000" dirty="0"/>
              <a:t>R=303</a:t>
            </a:r>
            <a:r>
              <a:rPr lang="el-GR" altLang="zh-CN" sz="2000" dirty="0"/>
              <a:t>Ω</a:t>
            </a:r>
            <a:endParaRPr lang="zh-CN" altLang="en-US" sz="2000" baseline="-25000" dirty="0"/>
          </a:p>
        </p:txBody>
      </p:sp>
    </p:spTree>
    <p:extLst>
      <p:ext uri="{BB962C8B-B14F-4D97-AF65-F5344CB8AC3E}">
        <p14:creationId xmlns:p14="http://schemas.microsoft.com/office/powerpoint/2010/main" val="305181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blinds(horizontal)">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dirty="0">
                <a:ea typeface="宋体" pitchFamily="2" charset="-122"/>
              </a:rPr>
              <a:t>多源总线</a:t>
            </a:r>
            <a:endParaRPr lang="en-US" altLang="zh-CN" dirty="0">
              <a:ea typeface="宋体" pitchFamily="2" charset="-122"/>
            </a:endParaRPr>
          </a:p>
        </p:txBody>
      </p:sp>
      <p:sp>
        <p:nvSpPr>
          <p:cNvPr id="49155" name="Rectangle 3"/>
          <p:cNvSpPr>
            <a:spLocks noGrp="1" noChangeArrowheads="1"/>
          </p:cNvSpPr>
          <p:nvPr>
            <p:ph idx="1"/>
          </p:nvPr>
        </p:nvSpPr>
        <p:spPr>
          <a:xfrm>
            <a:off x="457200" y="1239839"/>
            <a:ext cx="8686800" cy="1046154"/>
          </a:xfrm>
        </p:spPr>
        <p:txBody>
          <a:bodyPr/>
          <a:lstStyle/>
          <a:p>
            <a:r>
              <a:rPr lang="zh-CN" altLang="en-US" dirty="0">
                <a:ea typeface="宋体" pitchFamily="2" charset="-122"/>
              </a:rPr>
              <a:t>漏极开路输出可连在一起，控制电路每次选择特定的器件来驱动总线。其余的保持开路状态。</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p:txBody>
      </p:sp>
      <p:sp>
        <p:nvSpPr>
          <p:cNvPr id="7" name="日期占位符 6"/>
          <p:cNvSpPr>
            <a:spLocks noGrp="1"/>
          </p:cNvSpPr>
          <p:nvPr>
            <p:ph type="dt" sz="half" idx="10"/>
          </p:nvPr>
        </p:nvSpPr>
        <p:spPr/>
        <p:txBody>
          <a:bodyPr/>
          <a:lstStyle/>
          <a:p>
            <a:pPr>
              <a:defRPr/>
            </a:pPr>
            <a:fld id="{A0B681AB-146C-48E0-9112-9A14B364D15F}" type="datetime1">
              <a:rPr lang="zh-CN" altLang="en-US" smtClean="0"/>
              <a:t>2018/3/26</a:t>
            </a:fld>
            <a:endParaRPr lang="en-US" altLang="zh-CN"/>
          </a:p>
        </p:txBody>
      </p:sp>
      <p:sp>
        <p:nvSpPr>
          <p:cNvPr id="9" name="页脚占位符 8"/>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8" name="灯片编号占位符 7"/>
          <p:cNvSpPr>
            <a:spLocks noGrp="1"/>
          </p:cNvSpPr>
          <p:nvPr>
            <p:ph type="sldNum" sz="quarter" idx="12"/>
          </p:nvPr>
        </p:nvSpPr>
        <p:spPr/>
        <p:txBody>
          <a:bodyPr/>
          <a:lstStyle/>
          <a:p>
            <a:pPr>
              <a:defRPr/>
            </a:pPr>
            <a:fld id="{F38CFDAA-5283-40C9-80A4-C3781C02EB22}" type="slidenum">
              <a:rPr lang="en-US" altLang="zh-CN" smtClean="0"/>
              <a:pPr>
                <a:defRPr/>
              </a:pPr>
              <a:t>74</a:t>
            </a:fld>
            <a:endParaRPr lang="en-US" altLang="zh-CN"/>
          </a:p>
        </p:txBody>
      </p:sp>
      <p:grpSp>
        <p:nvGrpSpPr>
          <p:cNvPr id="2" name="Group 6"/>
          <p:cNvGrpSpPr>
            <a:grpSpLocks/>
          </p:cNvGrpSpPr>
          <p:nvPr/>
        </p:nvGrpSpPr>
        <p:grpSpPr bwMode="auto">
          <a:xfrm>
            <a:off x="304800" y="2336809"/>
            <a:ext cx="8593138" cy="2449513"/>
            <a:chOff x="192" y="1584"/>
            <a:chExt cx="5413" cy="1543"/>
          </a:xfrm>
        </p:grpSpPr>
        <p:pic>
          <p:nvPicPr>
            <p:cNvPr id="49156" name="Picture 4" descr="C:\DDPP3\ddpp.com\htdocs\inst\figs\FC03\odbus.eps"/>
            <p:cNvPicPr>
              <a:picLocks noChangeAspect="1" noChangeArrowheads="1"/>
            </p:cNvPicPr>
            <p:nvPr/>
          </p:nvPicPr>
          <p:blipFill>
            <a:blip r:embed="rId3" cstate="print"/>
            <a:srcRect/>
            <a:stretch>
              <a:fillRect/>
            </a:stretch>
          </p:blipFill>
          <p:spPr bwMode="auto">
            <a:xfrm>
              <a:off x="240" y="1584"/>
              <a:ext cx="5365" cy="1543"/>
            </a:xfrm>
            <a:prstGeom prst="rect">
              <a:avLst/>
            </a:prstGeom>
            <a:noFill/>
          </p:spPr>
        </p:pic>
        <p:sp>
          <p:nvSpPr>
            <p:cNvPr id="49157" name="Rectangle 5"/>
            <p:cNvSpPr>
              <a:spLocks noChangeArrowheads="1"/>
            </p:cNvSpPr>
            <p:nvPr/>
          </p:nvSpPr>
          <p:spPr bwMode="auto">
            <a:xfrm>
              <a:off x="192" y="1584"/>
              <a:ext cx="1632" cy="384"/>
            </a:xfrm>
            <a:prstGeom prst="rect">
              <a:avLst/>
            </a:prstGeom>
            <a:solidFill>
              <a:schemeClr val="bg1"/>
            </a:solidFill>
            <a:ln w="9525">
              <a:noFill/>
              <a:miter lim="800000"/>
              <a:headEnd/>
              <a:tailEnd/>
            </a:ln>
            <a:effectLst/>
          </p:spPr>
          <p:txBody>
            <a:bodyPr wrap="none" anchor="ctr"/>
            <a:lstStyle/>
            <a:p>
              <a:endParaRPr lang="zh-CN" altLang="en-US"/>
            </a:p>
          </p:txBody>
        </p:sp>
      </p:grpSp>
    </p:spTree>
    <p:extLst>
      <p:ext uri="{BB962C8B-B14F-4D97-AF65-F5344CB8AC3E}">
        <p14:creationId xmlns:p14="http://schemas.microsoft.com/office/powerpoint/2010/main" val="1122267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00100" y="185720"/>
            <a:ext cx="7686700" cy="742950"/>
          </a:xfrm>
          <a:noFill/>
          <a:ln/>
        </p:spPr>
        <p:txBody>
          <a:bodyPr/>
          <a:lstStyle/>
          <a:p>
            <a:r>
              <a:rPr lang="zh-CN" altLang="en-US" dirty="0"/>
              <a:t>线连逻辑</a:t>
            </a:r>
            <a:r>
              <a:rPr lang="en-US" altLang="zh-CN" dirty="0"/>
              <a:t>Wired Logic </a:t>
            </a:r>
          </a:p>
        </p:txBody>
      </p:sp>
      <p:sp>
        <p:nvSpPr>
          <p:cNvPr id="47107" name="Rectangle 3"/>
          <p:cNvSpPr>
            <a:spLocks noGrp="1" noChangeArrowheads="1"/>
          </p:cNvSpPr>
          <p:nvPr>
            <p:ph idx="1"/>
          </p:nvPr>
        </p:nvSpPr>
        <p:spPr>
          <a:xfrm>
            <a:off x="758824" y="1144588"/>
            <a:ext cx="8385175" cy="1820878"/>
          </a:xfrm>
          <a:noFill/>
          <a:ln/>
        </p:spPr>
        <p:txBody>
          <a:bodyPr/>
          <a:lstStyle/>
          <a:p>
            <a:r>
              <a:rPr lang="zh-CN" altLang="en-US" sz="2800" dirty="0"/>
              <a:t>用一个上拉电阻将多个漏极开路门电路的输出连接在一起，就形成线连逻辑；</a:t>
            </a:r>
            <a:endParaRPr lang="en-US" altLang="zh-CN" sz="2800" dirty="0"/>
          </a:p>
          <a:p>
            <a:r>
              <a:rPr lang="zh-CN" altLang="en-US" sz="2800" dirty="0"/>
              <a:t>相当于与门，当且仅当所有门的输出为高态时，输出为高。</a:t>
            </a:r>
            <a:endParaRPr lang="en-US" altLang="zh-CN" sz="2800" dirty="0"/>
          </a:p>
        </p:txBody>
      </p:sp>
      <p:sp>
        <p:nvSpPr>
          <p:cNvPr id="73" name="日期占位符 3"/>
          <p:cNvSpPr>
            <a:spLocks noGrp="1"/>
          </p:cNvSpPr>
          <p:nvPr>
            <p:ph type="dt" sz="half" idx="10"/>
          </p:nvPr>
        </p:nvSpPr>
        <p:spPr/>
        <p:txBody>
          <a:bodyPr/>
          <a:lstStyle/>
          <a:p>
            <a:fld id="{98450476-0F5C-4079-935D-AD0CA1A1E508}" type="datetime1">
              <a:rPr lang="zh-CN" altLang="en-US" smtClean="0"/>
              <a:t>2018/3/26</a:t>
            </a:fld>
            <a:endParaRPr lang="en-US" altLang="zh-CN"/>
          </a:p>
        </p:txBody>
      </p:sp>
      <p:sp>
        <p:nvSpPr>
          <p:cNvPr id="74" name="页脚占位符 4"/>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75" name="灯片编号占位符 5"/>
          <p:cNvSpPr>
            <a:spLocks noGrp="1"/>
          </p:cNvSpPr>
          <p:nvPr>
            <p:ph type="sldNum" sz="quarter" idx="12"/>
          </p:nvPr>
        </p:nvSpPr>
        <p:spPr/>
        <p:txBody>
          <a:bodyPr/>
          <a:lstStyle/>
          <a:p>
            <a:fld id="{F038D888-3C73-4D5B-A544-8F314829B5D7}" type="slidenum">
              <a:rPr lang="en-US" altLang="zh-CN"/>
              <a:pPr/>
              <a:t>75</a:t>
            </a:fld>
            <a:endParaRPr lang="en-US" altLang="zh-CN"/>
          </a:p>
        </p:txBody>
      </p:sp>
      <p:grpSp>
        <p:nvGrpSpPr>
          <p:cNvPr id="78" name="组合 77"/>
          <p:cNvGrpSpPr/>
          <p:nvPr/>
        </p:nvGrpSpPr>
        <p:grpSpPr>
          <a:xfrm>
            <a:off x="928662" y="2901966"/>
            <a:ext cx="3656013" cy="2820988"/>
            <a:chOff x="1292225" y="2819400"/>
            <a:chExt cx="3656013" cy="2820988"/>
          </a:xfrm>
        </p:grpSpPr>
        <p:sp>
          <p:nvSpPr>
            <p:cNvPr id="47108" name="Rectangle 4"/>
            <p:cNvSpPr>
              <a:spLocks noChangeArrowheads="1"/>
            </p:cNvSpPr>
            <p:nvPr/>
          </p:nvSpPr>
          <p:spPr bwMode="auto">
            <a:xfrm>
              <a:off x="4262438" y="4130675"/>
              <a:ext cx="685800"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dirty="0"/>
                <a:t>Z</a:t>
              </a:r>
            </a:p>
          </p:txBody>
        </p:sp>
        <p:sp>
          <p:nvSpPr>
            <p:cNvPr id="47109" name="AutoShape 5"/>
            <p:cNvSpPr>
              <a:spLocks noChangeArrowheads="1"/>
            </p:cNvSpPr>
            <p:nvPr/>
          </p:nvSpPr>
          <p:spPr bwMode="auto">
            <a:xfrm>
              <a:off x="2214563" y="4273550"/>
              <a:ext cx="63500" cy="139700"/>
            </a:xfrm>
            <a:prstGeom prst="diamond">
              <a:avLst/>
            </a:prstGeom>
            <a:noFill/>
            <a:ln w="12700">
              <a:solidFill>
                <a:schemeClr val="tx1"/>
              </a:solidFill>
              <a:miter lim="800000"/>
              <a:headEnd/>
              <a:tailEnd/>
            </a:ln>
            <a:effectLst/>
          </p:spPr>
          <p:txBody>
            <a:bodyPr wrap="none" anchor="ctr"/>
            <a:lstStyle/>
            <a:p>
              <a:endParaRPr lang="zh-CN" altLang="en-US"/>
            </a:p>
          </p:txBody>
        </p:sp>
        <p:sp>
          <p:nvSpPr>
            <p:cNvPr id="47110" name="Line 6"/>
            <p:cNvSpPr>
              <a:spLocks noChangeShapeType="1"/>
            </p:cNvSpPr>
            <p:nvPr/>
          </p:nvSpPr>
          <p:spPr bwMode="auto">
            <a:xfrm>
              <a:off x="2208213" y="4419600"/>
              <a:ext cx="76200" cy="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2" name="Group 14"/>
            <p:cNvGrpSpPr>
              <a:grpSpLocks/>
            </p:cNvGrpSpPr>
            <p:nvPr/>
          </p:nvGrpSpPr>
          <p:grpSpPr bwMode="auto">
            <a:xfrm>
              <a:off x="1292225" y="3962400"/>
              <a:ext cx="1601788" cy="763588"/>
              <a:chOff x="814" y="2496"/>
              <a:chExt cx="1009" cy="481"/>
            </a:xfrm>
          </p:grpSpPr>
          <p:grpSp>
            <p:nvGrpSpPr>
              <p:cNvPr id="3" name="Group 10"/>
              <p:cNvGrpSpPr>
                <a:grpSpLocks/>
              </p:cNvGrpSpPr>
              <p:nvPr/>
            </p:nvGrpSpPr>
            <p:grpSpPr bwMode="auto">
              <a:xfrm>
                <a:off x="1080" y="2496"/>
                <a:ext cx="479" cy="481"/>
                <a:chOff x="1080" y="2496"/>
                <a:chExt cx="479" cy="481"/>
              </a:xfrm>
            </p:grpSpPr>
            <p:sp>
              <p:nvSpPr>
                <p:cNvPr id="47111" name="Line 7"/>
                <p:cNvSpPr>
                  <a:spLocks noChangeShapeType="1"/>
                </p:cNvSpPr>
                <p:nvPr/>
              </p:nvSpPr>
              <p:spPr bwMode="auto">
                <a:xfrm>
                  <a:off x="1080" y="2496"/>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12" name="Arc 8"/>
                <p:cNvSpPr>
                  <a:spLocks/>
                </p:cNvSpPr>
                <p:nvPr/>
              </p:nvSpPr>
              <p:spPr bwMode="auto">
                <a:xfrm>
                  <a:off x="1080" y="2497"/>
                  <a:ext cx="478"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47113" name="Arc 9"/>
                <p:cNvSpPr>
                  <a:spLocks/>
                </p:cNvSpPr>
                <p:nvPr/>
              </p:nvSpPr>
              <p:spPr bwMode="auto">
                <a:xfrm rot="10800000">
                  <a:off x="1081" y="2737"/>
                  <a:ext cx="478" cy="240"/>
                </a:xfrm>
                <a:custGeom>
                  <a:avLst/>
                  <a:gdLst>
                    <a:gd name="G0" fmla="+- 21600 0 0"/>
                    <a:gd name="G1" fmla="+- 21600 0 0"/>
                    <a:gd name="G2" fmla="+- 21600 0 0"/>
                    <a:gd name="T0" fmla="*/ 0 w 21600"/>
                    <a:gd name="T1" fmla="*/ 21600 h 21600"/>
                    <a:gd name="T2" fmla="*/ 215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47115" name="Line 11"/>
              <p:cNvSpPr>
                <a:spLocks noChangeShapeType="1"/>
              </p:cNvSpPr>
              <p:nvPr/>
            </p:nvSpPr>
            <p:spPr bwMode="auto">
              <a:xfrm flipH="1">
                <a:off x="814" y="2592"/>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16" name="Line 12"/>
              <p:cNvSpPr>
                <a:spLocks noChangeShapeType="1"/>
              </p:cNvSpPr>
              <p:nvPr/>
            </p:nvSpPr>
            <p:spPr bwMode="auto">
              <a:xfrm flipH="1">
                <a:off x="814" y="2880"/>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17" name="Line 13"/>
              <p:cNvSpPr>
                <a:spLocks noChangeShapeType="1"/>
              </p:cNvSpPr>
              <p:nvPr/>
            </p:nvSpPr>
            <p:spPr bwMode="auto">
              <a:xfrm flipH="1">
                <a:off x="1557" y="2736"/>
                <a:ext cx="266"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47119" name="Oval 15"/>
            <p:cNvSpPr>
              <a:spLocks noChangeArrowheads="1"/>
            </p:cNvSpPr>
            <p:nvPr/>
          </p:nvSpPr>
          <p:spPr bwMode="auto">
            <a:xfrm>
              <a:off x="2447925" y="42799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47120" name="Freeform 16"/>
            <p:cNvSpPr>
              <a:spLocks/>
            </p:cNvSpPr>
            <p:nvPr/>
          </p:nvSpPr>
          <p:spPr bwMode="auto">
            <a:xfrm>
              <a:off x="3960813" y="3505200"/>
              <a:ext cx="153987" cy="611188"/>
            </a:xfrm>
            <a:custGeom>
              <a:avLst/>
              <a:gdLst/>
              <a:ahLst/>
              <a:cxnLst>
                <a:cxn ang="0">
                  <a:pos x="48" y="384"/>
                </a:cxn>
                <a:cxn ang="0">
                  <a:pos x="0" y="336"/>
                </a:cxn>
                <a:cxn ang="0">
                  <a:pos x="96" y="240"/>
                </a:cxn>
                <a:cxn ang="0">
                  <a:pos x="0" y="192"/>
                </a:cxn>
                <a:cxn ang="0">
                  <a:pos x="96" y="96"/>
                </a:cxn>
                <a:cxn ang="0">
                  <a:pos x="0" y="48"/>
                </a:cxn>
                <a:cxn ang="0">
                  <a:pos x="48" y="0"/>
                </a:cxn>
              </a:cxnLst>
              <a:rect l="0" t="0" r="r" b="b"/>
              <a:pathLst>
                <a:path w="97" h="385">
                  <a:moveTo>
                    <a:pt x="48" y="384"/>
                  </a:moveTo>
                  <a:lnTo>
                    <a:pt x="0" y="336"/>
                  </a:lnTo>
                  <a:lnTo>
                    <a:pt x="96" y="240"/>
                  </a:lnTo>
                  <a:lnTo>
                    <a:pt x="0" y="192"/>
                  </a:lnTo>
                  <a:lnTo>
                    <a:pt x="96" y="96"/>
                  </a:lnTo>
                  <a:lnTo>
                    <a:pt x="0" y="48"/>
                  </a:lnTo>
                  <a:lnTo>
                    <a:pt x="48" y="0"/>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47121" name="Line 17"/>
            <p:cNvSpPr>
              <a:spLocks noChangeShapeType="1"/>
            </p:cNvSpPr>
            <p:nvPr/>
          </p:nvSpPr>
          <p:spPr bwMode="auto">
            <a:xfrm>
              <a:off x="4037013" y="32004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22" name="Line 18"/>
            <p:cNvSpPr>
              <a:spLocks noChangeShapeType="1"/>
            </p:cNvSpPr>
            <p:nvPr/>
          </p:nvSpPr>
          <p:spPr bwMode="auto">
            <a:xfrm>
              <a:off x="3884613" y="3200400"/>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47123" name="Rectangle 19"/>
            <p:cNvSpPr>
              <a:spLocks noChangeArrowheads="1"/>
            </p:cNvSpPr>
            <p:nvPr/>
          </p:nvSpPr>
          <p:spPr bwMode="auto">
            <a:xfrm>
              <a:off x="3679825" y="2819400"/>
              <a:ext cx="1195388"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solidFill>
                    <a:schemeClr val="tx2"/>
                  </a:solidFill>
                </a:rPr>
                <a:t>VDD=5V</a:t>
              </a:r>
            </a:p>
          </p:txBody>
        </p:sp>
        <p:sp>
          <p:nvSpPr>
            <p:cNvPr id="47124" name="Line 20"/>
            <p:cNvSpPr>
              <a:spLocks noChangeShapeType="1"/>
            </p:cNvSpPr>
            <p:nvPr/>
          </p:nvSpPr>
          <p:spPr bwMode="auto">
            <a:xfrm>
              <a:off x="4037013" y="4114800"/>
              <a:ext cx="0" cy="2286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25" name="Line 21"/>
            <p:cNvSpPr>
              <a:spLocks noChangeShapeType="1"/>
            </p:cNvSpPr>
            <p:nvPr/>
          </p:nvSpPr>
          <p:spPr bwMode="auto">
            <a:xfrm>
              <a:off x="2895600" y="4343400"/>
              <a:ext cx="14478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26" name="AutoShape 22"/>
            <p:cNvSpPr>
              <a:spLocks noChangeArrowheads="1"/>
            </p:cNvSpPr>
            <p:nvPr/>
          </p:nvSpPr>
          <p:spPr bwMode="auto">
            <a:xfrm>
              <a:off x="2214563" y="5187950"/>
              <a:ext cx="63500" cy="139700"/>
            </a:xfrm>
            <a:prstGeom prst="diamond">
              <a:avLst/>
            </a:prstGeom>
            <a:noFill/>
            <a:ln w="12700">
              <a:solidFill>
                <a:schemeClr val="tx1"/>
              </a:solidFill>
              <a:miter lim="800000"/>
              <a:headEnd/>
              <a:tailEnd/>
            </a:ln>
            <a:effectLst/>
          </p:spPr>
          <p:txBody>
            <a:bodyPr wrap="none" anchor="ctr"/>
            <a:lstStyle/>
            <a:p>
              <a:endParaRPr lang="zh-CN" altLang="en-US"/>
            </a:p>
          </p:txBody>
        </p:sp>
        <p:sp>
          <p:nvSpPr>
            <p:cNvPr id="47127" name="Line 23"/>
            <p:cNvSpPr>
              <a:spLocks noChangeShapeType="1"/>
            </p:cNvSpPr>
            <p:nvPr/>
          </p:nvSpPr>
          <p:spPr bwMode="auto">
            <a:xfrm>
              <a:off x="2208213" y="5334000"/>
              <a:ext cx="76200" cy="0"/>
            </a:xfrm>
            <a:prstGeom prst="line">
              <a:avLst/>
            </a:prstGeom>
            <a:noFill/>
            <a:ln w="12700">
              <a:solidFill>
                <a:schemeClr val="tx1"/>
              </a:solidFill>
              <a:round/>
              <a:headEnd type="none" w="sm" len="sm"/>
              <a:tailEnd type="none" w="sm" len="sm"/>
            </a:ln>
            <a:effectLst/>
          </p:spPr>
          <p:txBody>
            <a:bodyPr/>
            <a:lstStyle/>
            <a:p>
              <a:endParaRPr lang="zh-CN" altLang="en-US"/>
            </a:p>
          </p:txBody>
        </p:sp>
        <p:grpSp>
          <p:nvGrpSpPr>
            <p:cNvPr id="4" name="Group 31"/>
            <p:cNvGrpSpPr>
              <a:grpSpLocks/>
            </p:cNvGrpSpPr>
            <p:nvPr/>
          </p:nvGrpSpPr>
          <p:grpSpPr bwMode="auto">
            <a:xfrm>
              <a:off x="1292225" y="4876800"/>
              <a:ext cx="1601788" cy="763588"/>
              <a:chOff x="814" y="3072"/>
              <a:chExt cx="1009" cy="481"/>
            </a:xfrm>
          </p:grpSpPr>
          <p:grpSp>
            <p:nvGrpSpPr>
              <p:cNvPr id="5" name="Group 27"/>
              <p:cNvGrpSpPr>
                <a:grpSpLocks/>
              </p:cNvGrpSpPr>
              <p:nvPr/>
            </p:nvGrpSpPr>
            <p:grpSpPr bwMode="auto">
              <a:xfrm>
                <a:off x="1080" y="3072"/>
                <a:ext cx="479" cy="481"/>
                <a:chOff x="1080" y="3072"/>
                <a:chExt cx="479" cy="481"/>
              </a:xfrm>
            </p:grpSpPr>
            <p:sp>
              <p:nvSpPr>
                <p:cNvPr id="47128" name="Line 24"/>
                <p:cNvSpPr>
                  <a:spLocks noChangeShapeType="1"/>
                </p:cNvSpPr>
                <p:nvPr/>
              </p:nvSpPr>
              <p:spPr bwMode="auto">
                <a:xfrm>
                  <a:off x="1080" y="3072"/>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29" name="Arc 25"/>
                <p:cNvSpPr>
                  <a:spLocks/>
                </p:cNvSpPr>
                <p:nvPr/>
              </p:nvSpPr>
              <p:spPr bwMode="auto">
                <a:xfrm>
                  <a:off x="1080" y="3073"/>
                  <a:ext cx="478"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47130" name="Arc 26"/>
                <p:cNvSpPr>
                  <a:spLocks/>
                </p:cNvSpPr>
                <p:nvPr/>
              </p:nvSpPr>
              <p:spPr bwMode="auto">
                <a:xfrm rot="10800000">
                  <a:off x="1081" y="3313"/>
                  <a:ext cx="478" cy="240"/>
                </a:xfrm>
                <a:custGeom>
                  <a:avLst/>
                  <a:gdLst>
                    <a:gd name="G0" fmla="+- 21600 0 0"/>
                    <a:gd name="G1" fmla="+- 21600 0 0"/>
                    <a:gd name="G2" fmla="+- 21600 0 0"/>
                    <a:gd name="T0" fmla="*/ 0 w 21600"/>
                    <a:gd name="T1" fmla="*/ 21600 h 21600"/>
                    <a:gd name="T2" fmla="*/ 215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47132" name="Line 28"/>
              <p:cNvSpPr>
                <a:spLocks noChangeShapeType="1"/>
              </p:cNvSpPr>
              <p:nvPr/>
            </p:nvSpPr>
            <p:spPr bwMode="auto">
              <a:xfrm flipH="1">
                <a:off x="814" y="3168"/>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33" name="Line 29"/>
              <p:cNvSpPr>
                <a:spLocks noChangeShapeType="1"/>
              </p:cNvSpPr>
              <p:nvPr/>
            </p:nvSpPr>
            <p:spPr bwMode="auto">
              <a:xfrm flipH="1">
                <a:off x="814" y="3456"/>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34" name="Line 30"/>
              <p:cNvSpPr>
                <a:spLocks noChangeShapeType="1"/>
              </p:cNvSpPr>
              <p:nvPr/>
            </p:nvSpPr>
            <p:spPr bwMode="auto">
              <a:xfrm flipH="1">
                <a:off x="1557" y="3312"/>
                <a:ext cx="266"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47136" name="Oval 32"/>
            <p:cNvSpPr>
              <a:spLocks noChangeArrowheads="1"/>
            </p:cNvSpPr>
            <p:nvPr/>
          </p:nvSpPr>
          <p:spPr bwMode="auto">
            <a:xfrm>
              <a:off x="2447925" y="51943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47137" name="Line 33"/>
            <p:cNvSpPr>
              <a:spLocks noChangeShapeType="1"/>
            </p:cNvSpPr>
            <p:nvPr/>
          </p:nvSpPr>
          <p:spPr bwMode="auto">
            <a:xfrm>
              <a:off x="3351213" y="4343400"/>
              <a:ext cx="0" cy="9144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38" name="Line 34"/>
            <p:cNvSpPr>
              <a:spLocks noChangeShapeType="1"/>
            </p:cNvSpPr>
            <p:nvPr/>
          </p:nvSpPr>
          <p:spPr bwMode="auto">
            <a:xfrm>
              <a:off x="2895600" y="52578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39" name="Oval 35"/>
            <p:cNvSpPr>
              <a:spLocks noChangeArrowheads="1"/>
            </p:cNvSpPr>
            <p:nvPr/>
          </p:nvSpPr>
          <p:spPr bwMode="auto">
            <a:xfrm>
              <a:off x="3273425" y="4267200"/>
              <a:ext cx="152400" cy="152400"/>
            </a:xfrm>
            <a:prstGeom prst="ellipse">
              <a:avLst/>
            </a:prstGeom>
            <a:solidFill>
              <a:schemeClr val="tx2"/>
            </a:solidFill>
            <a:ln w="9525">
              <a:noFill/>
              <a:round/>
              <a:headEnd/>
              <a:tailEnd/>
            </a:ln>
            <a:effectLst/>
          </p:spPr>
          <p:txBody>
            <a:bodyPr wrap="none" anchor="ctr"/>
            <a:lstStyle/>
            <a:p>
              <a:endParaRPr lang="zh-CN" altLang="en-US"/>
            </a:p>
          </p:txBody>
        </p:sp>
        <p:sp>
          <p:nvSpPr>
            <p:cNvPr id="47140" name="Arc 36"/>
            <p:cNvSpPr>
              <a:spLocks/>
            </p:cNvSpPr>
            <p:nvPr/>
          </p:nvSpPr>
          <p:spPr bwMode="auto">
            <a:xfrm>
              <a:off x="3122613" y="4038600"/>
              <a:ext cx="763587" cy="30480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prstDash val="sysDot"/>
              <a:round/>
              <a:headEnd type="none" w="sm" len="sm"/>
              <a:tailEnd type="none" w="sm" len="sm"/>
            </a:ln>
            <a:effectLst/>
          </p:spPr>
          <p:txBody>
            <a:bodyPr/>
            <a:lstStyle/>
            <a:p>
              <a:endParaRPr lang="zh-CN" altLang="en-US"/>
            </a:p>
          </p:txBody>
        </p:sp>
        <p:sp>
          <p:nvSpPr>
            <p:cNvPr id="47141" name="Arc 37"/>
            <p:cNvSpPr>
              <a:spLocks/>
            </p:cNvSpPr>
            <p:nvPr/>
          </p:nvSpPr>
          <p:spPr bwMode="auto">
            <a:xfrm>
              <a:off x="3124200" y="4343400"/>
              <a:ext cx="762000" cy="3048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tx2"/>
              </a:solidFill>
              <a:prstDash val="sysDot"/>
              <a:round/>
              <a:headEnd type="none" w="sm" len="sm"/>
              <a:tailEnd type="none" w="sm" len="sm"/>
            </a:ln>
            <a:effectLst/>
          </p:spPr>
          <p:txBody>
            <a:bodyPr/>
            <a:lstStyle/>
            <a:p>
              <a:endParaRPr lang="zh-CN" altLang="en-US"/>
            </a:p>
          </p:txBody>
        </p:sp>
        <p:sp>
          <p:nvSpPr>
            <p:cNvPr id="47142" name="Line 38"/>
            <p:cNvSpPr>
              <a:spLocks noChangeShapeType="1"/>
            </p:cNvSpPr>
            <p:nvPr/>
          </p:nvSpPr>
          <p:spPr bwMode="auto">
            <a:xfrm>
              <a:off x="3124200" y="3962400"/>
              <a:ext cx="0" cy="685800"/>
            </a:xfrm>
            <a:prstGeom prst="line">
              <a:avLst/>
            </a:prstGeom>
            <a:noFill/>
            <a:ln w="25400">
              <a:solidFill>
                <a:schemeClr val="tx2"/>
              </a:solidFill>
              <a:prstDash val="sysDot"/>
              <a:round/>
              <a:headEnd type="none" w="sm" len="sm"/>
              <a:tailEnd type="none" w="sm" len="sm"/>
            </a:ln>
            <a:effectLst/>
          </p:spPr>
          <p:txBody>
            <a:bodyPr/>
            <a:lstStyle/>
            <a:p>
              <a:endParaRPr lang="zh-CN" altLang="en-US"/>
            </a:p>
          </p:txBody>
        </p:sp>
      </p:grpSp>
      <p:grpSp>
        <p:nvGrpSpPr>
          <p:cNvPr id="77" name="组合 76"/>
          <p:cNvGrpSpPr/>
          <p:nvPr/>
        </p:nvGrpSpPr>
        <p:grpSpPr>
          <a:xfrm>
            <a:off x="4579119" y="2965466"/>
            <a:ext cx="3738562" cy="2820988"/>
            <a:chOff x="4948238" y="2819400"/>
            <a:chExt cx="3738562" cy="2820988"/>
          </a:xfrm>
        </p:grpSpPr>
        <p:sp>
          <p:nvSpPr>
            <p:cNvPr id="47143" name="Rectangle 39"/>
            <p:cNvSpPr>
              <a:spLocks noChangeArrowheads="1"/>
            </p:cNvSpPr>
            <p:nvPr/>
          </p:nvSpPr>
          <p:spPr bwMode="auto">
            <a:xfrm>
              <a:off x="8456613" y="4191000"/>
              <a:ext cx="230187" cy="336550"/>
            </a:xfrm>
            <a:prstGeom prst="rect">
              <a:avLst/>
            </a:prstGeom>
            <a:noFill/>
            <a:ln w="9525">
              <a:noFill/>
              <a:miter lim="800000"/>
              <a:headEnd/>
              <a:tailEnd/>
            </a:ln>
            <a:effectLst/>
          </p:spPr>
          <p:txBody>
            <a:bodyPr wrap="square" lIns="92075" tIns="46038" rIns="92075" bIns="46038">
              <a:spAutoFit/>
            </a:bodyPr>
            <a:lstStyle/>
            <a:p>
              <a:pPr>
                <a:spcBef>
                  <a:spcPct val="50000"/>
                </a:spcBef>
              </a:pPr>
              <a:r>
                <a:rPr lang="en-US" altLang="zh-CN" sz="1600" b="1" dirty="0"/>
                <a:t>Z</a:t>
              </a:r>
            </a:p>
          </p:txBody>
        </p:sp>
        <p:grpSp>
          <p:nvGrpSpPr>
            <p:cNvPr id="6" name="Group 47"/>
            <p:cNvGrpSpPr>
              <a:grpSpLocks/>
            </p:cNvGrpSpPr>
            <p:nvPr/>
          </p:nvGrpSpPr>
          <p:grpSpPr bwMode="auto">
            <a:xfrm>
              <a:off x="4948238" y="3962400"/>
              <a:ext cx="1601787" cy="763588"/>
              <a:chOff x="3117" y="2496"/>
              <a:chExt cx="1009" cy="481"/>
            </a:xfrm>
          </p:grpSpPr>
          <p:grpSp>
            <p:nvGrpSpPr>
              <p:cNvPr id="7" name="Group 43"/>
              <p:cNvGrpSpPr>
                <a:grpSpLocks/>
              </p:cNvGrpSpPr>
              <p:nvPr/>
            </p:nvGrpSpPr>
            <p:grpSpPr bwMode="auto">
              <a:xfrm>
                <a:off x="3383" y="2496"/>
                <a:ext cx="479" cy="481"/>
                <a:chOff x="3383" y="2496"/>
                <a:chExt cx="479" cy="481"/>
              </a:xfrm>
            </p:grpSpPr>
            <p:sp>
              <p:nvSpPr>
                <p:cNvPr id="47144" name="Line 40"/>
                <p:cNvSpPr>
                  <a:spLocks noChangeShapeType="1"/>
                </p:cNvSpPr>
                <p:nvPr/>
              </p:nvSpPr>
              <p:spPr bwMode="auto">
                <a:xfrm>
                  <a:off x="3383" y="2496"/>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45" name="Arc 41"/>
                <p:cNvSpPr>
                  <a:spLocks/>
                </p:cNvSpPr>
                <p:nvPr/>
              </p:nvSpPr>
              <p:spPr bwMode="auto">
                <a:xfrm>
                  <a:off x="3383" y="2497"/>
                  <a:ext cx="478"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47146" name="Arc 42"/>
                <p:cNvSpPr>
                  <a:spLocks/>
                </p:cNvSpPr>
                <p:nvPr/>
              </p:nvSpPr>
              <p:spPr bwMode="auto">
                <a:xfrm rot="10800000">
                  <a:off x="3384" y="2737"/>
                  <a:ext cx="478" cy="240"/>
                </a:xfrm>
                <a:custGeom>
                  <a:avLst/>
                  <a:gdLst>
                    <a:gd name="G0" fmla="+- 21600 0 0"/>
                    <a:gd name="G1" fmla="+- 21600 0 0"/>
                    <a:gd name="G2" fmla="+- 21600 0 0"/>
                    <a:gd name="T0" fmla="*/ 0 w 21600"/>
                    <a:gd name="T1" fmla="*/ 21600 h 21600"/>
                    <a:gd name="T2" fmla="*/ 215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47148" name="Line 44"/>
              <p:cNvSpPr>
                <a:spLocks noChangeShapeType="1"/>
              </p:cNvSpPr>
              <p:nvPr/>
            </p:nvSpPr>
            <p:spPr bwMode="auto">
              <a:xfrm flipH="1">
                <a:off x="3117" y="2592"/>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49" name="Line 45"/>
              <p:cNvSpPr>
                <a:spLocks noChangeShapeType="1"/>
              </p:cNvSpPr>
              <p:nvPr/>
            </p:nvSpPr>
            <p:spPr bwMode="auto">
              <a:xfrm flipH="1">
                <a:off x="3117" y="2880"/>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50" name="Line 46"/>
              <p:cNvSpPr>
                <a:spLocks noChangeShapeType="1"/>
              </p:cNvSpPr>
              <p:nvPr/>
            </p:nvSpPr>
            <p:spPr bwMode="auto">
              <a:xfrm flipH="1">
                <a:off x="3860" y="2736"/>
                <a:ext cx="266"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47152" name="Oval 48"/>
            <p:cNvSpPr>
              <a:spLocks noChangeArrowheads="1"/>
            </p:cNvSpPr>
            <p:nvPr/>
          </p:nvSpPr>
          <p:spPr bwMode="auto">
            <a:xfrm>
              <a:off x="6103938" y="42799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47153" name="Freeform 49"/>
            <p:cNvSpPr>
              <a:spLocks/>
            </p:cNvSpPr>
            <p:nvPr/>
          </p:nvSpPr>
          <p:spPr bwMode="auto">
            <a:xfrm>
              <a:off x="7616825" y="3505200"/>
              <a:ext cx="153988" cy="611188"/>
            </a:xfrm>
            <a:custGeom>
              <a:avLst/>
              <a:gdLst/>
              <a:ahLst/>
              <a:cxnLst>
                <a:cxn ang="0">
                  <a:pos x="48" y="384"/>
                </a:cxn>
                <a:cxn ang="0">
                  <a:pos x="0" y="336"/>
                </a:cxn>
                <a:cxn ang="0">
                  <a:pos x="96" y="240"/>
                </a:cxn>
                <a:cxn ang="0">
                  <a:pos x="0" y="192"/>
                </a:cxn>
                <a:cxn ang="0">
                  <a:pos x="96" y="96"/>
                </a:cxn>
                <a:cxn ang="0">
                  <a:pos x="0" y="48"/>
                </a:cxn>
                <a:cxn ang="0">
                  <a:pos x="48" y="0"/>
                </a:cxn>
              </a:cxnLst>
              <a:rect l="0" t="0" r="r" b="b"/>
              <a:pathLst>
                <a:path w="97" h="385">
                  <a:moveTo>
                    <a:pt x="48" y="384"/>
                  </a:moveTo>
                  <a:lnTo>
                    <a:pt x="0" y="336"/>
                  </a:lnTo>
                  <a:lnTo>
                    <a:pt x="96" y="240"/>
                  </a:lnTo>
                  <a:lnTo>
                    <a:pt x="0" y="192"/>
                  </a:lnTo>
                  <a:lnTo>
                    <a:pt x="96" y="96"/>
                  </a:lnTo>
                  <a:lnTo>
                    <a:pt x="0" y="48"/>
                  </a:lnTo>
                  <a:lnTo>
                    <a:pt x="48" y="0"/>
                  </a:lnTo>
                </a:path>
              </a:pathLst>
            </a:custGeom>
            <a:noFill/>
            <a:ln w="25400" cap="rnd" cmpd="sng">
              <a:solidFill>
                <a:schemeClr val="tx2"/>
              </a:solidFill>
              <a:prstDash val="solid"/>
              <a:round/>
              <a:headEnd type="none" w="sm" len="sm"/>
              <a:tailEnd type="none" w="sm" len="sm"/>
            </a:ln>
            <a:effectLst/>
          </p:spPr>
          <p:txBody>
            <a:bodyPr/>
            <a:lstStyle/>
            <a:p>
              <a:endParaRPr lang="zh-CN" altLang="en-US"/>
            </a:p>
          </p:txBody>
        </p:sp>
        <p:sp>
          <p:nvSpPr>
            <p:cNvPr id="47154" name="Line 50"/>
            <p:cNvSpPr>
              <a:spLocks noChangeShapeType="1"/>
            </p:cNvSpPr>
            <p:nvPr/>
          </p:nvSpPr>
          <p:spPr bwMode="auto">
            <a:xfrm>
              <a:off x="7693025" y="3200400"/>
              <a:ext cx="0" cy="3048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55" name="Line 51"/>
            <p:cNvSpPr>
              <a:spLocks noChangeShapeType="1"/>
            </p:cNvSpPr>
            <p:nvPr/>
          </p:nvSpPr>
          <p:spPr bwMode="auto">
            <a:xfrm>
              <a:off x="7540625" y="3200400"/>
              <a:ext cx="304800" cy="0"/>
            </a:xfrm>
            <a:prstGeom prst="line">
              <a:avLst/>
            </a:prstGeom>
            <a:noFill/>
            <a:ln w="50800">
              <a:solidFill>
                <a:schemeClr val="tx2"/>
              </a:solidFill>
              <a:round/>
              <a:headEnd type="none" w="sm" len="sm"/>
              <a:tailEnd type="none" w="sm" len="sm"/>
            </a:ln>
            <a:effectLst/>
          </p:spPr>
          <p:txBody>
            <a:bodyPr/>
            <a:lstStyle/>
            <a:p>
              <a:endParaRPr lang="zh-CN" altLang="en-US"/>
            </a:p>
          </p:txBody>
        </p:sp>
        <p:sp>
          <p:nvSpPr>
            <p:cNvPr id="47156" name="Rectangle 52"/>
            <p:cNvSpPr>
              <a:spLocks noChangeArrowheads="1"/>
            </p:cNvSpPr>
            <p:nvPr/>
          </p:nvSpPr>
          <p:spPr bwMode="auto">
            <a:xfrm>
              <a:off x="7335838" y="2819400"/>
              <a:ext cx="1195387"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solidFill>
                    <a:schemeClr val="tx2"/>
                  </a:solidFill>
                </a:rPr>
                <a:t>VDD=5V</a:t>
              </a:r>
            </a:p>
          </p:txBody>
        </p:sp>
        <p:sp>
          <p:nvSpPr>
            <p:cNvPr id="47157" name="Line 53"/>
            <p:cNvSpPr>
              <a:spLocks noChangeShapeType="1"/>
            </p:cNvSpPr>
            <p:nvPr/>
          </p:nvSpPr>
          <p:spPr bwMode="auto">
            <a:xfrm>
              <a:off x="7693025" y="4114800"/>
              <a:ext cx="0" cy="2286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58" name="Line 54"/>
            <p:cNvSpPr>
              <a:spLocks noChangeShapeType="1"/>
            </p:cNvSpPr>
            <p:nvPr/>
          </p:nvSpPr>
          <p:spPr bwMode="auto">
            <a:xfrm>
              <a:off x="6551613" y="4343400"/>
              <a:ext cx="1827212" cy="0"/>
            </a:xfrm>
            <a:prstGeom prst="line">
              <a:avLst/>
            </a:prstGeom>
            <a:noFill/>
            <a:ln w="25400">
              <a:solidFill>
                <a:schemeClr val="tx2"/>
              </a:solidFill>
              <a:round/>
              <a:headEnd type="none" w="sm" len="sm"/>
              <a:tailEnd type="none" w="sm" len="sm"/>
            </a:ln>
            <a:effectLst/>
          </p:spPr>
          <p:txBody>
            <a:bodyPr/>
            <a:lstStyle/>
            <a:p>
              <a:endParaRPr lang="zh-CN" altLang="en-US"/>
            </a:p>
          </p:txBody>
        </p:sp>
        <p:grpSp>
          <p:nvGrpSpPr>
            <p:cNvPr id="8" name="Group 62"/>
            <p:cNvGrpSpPr>
              <a:grpSpLocks/>
            </p:cNvGrpSpPr>
            <p:nvPr/>
          </p:nvGrpSpPr>
          <p:grpSpPr bwMode="auto">
            <a:xfrm>
              <a:off x="4948238" y="4876800"/>
              <a:ext cx="1601787" cy="763588"/>
              <a:chOff x="3117" y="3072"/>
              <a:chExt cx="1009" cy="481"/>
            </a:xfrm>
          </p:grpSpPr>
          <p:grpSp>
            <p:nvGrpSpPr>
              <p:cNvPr id="9" name="Group 58"/>
              <p:cNvGrpSpPr>
                <a:grpSpLocks/>
              </p:cNvGrpSpPr>
              <p:nvPr/>
            </p:nvGrpSpPr>
            <p:grpSpPr bwMode="auto">
              <a:xfrm>
                <a:off x="3383" y="3072"/>
                <a:ext cx="479" cy="481"/>
                <a:chOff x="3383" y="3072"/>
                <a:chExt cx="479" cy="481"/>
              </a:xfrm>
            </p:grpSpPr>
            <p:sp>
              <p:nvSpPr>
                <p:cNvPr id="47159" name="Line 55"/>
                <p:cNvSpPr>
                  <a:spLocks noChangeShapeType="1"/>
                </p:cNvSpPr>
                <p:nvPr/>
              </p:nvSpPr>
              <p:spPr bwMode="auto">
                <a:xfrm>
                  <a:off x="3383" y="3072"/>
                  <a:ext cx="0" cy="48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60" name="Arc 56"/>
                <p:cNvSpPr>
                  <a:spLocks/>
                </p:cNvSpPr>
                <p:nvPr/>
              </p:nvSpPr>
              <p:spPr bwMode="auto">
                <a:xfrm>
                  <a:off x="3383" y="3073"/>
                  <a:ext cx="478" cy="240"/>
                </a:xfrm>
                <a:custGeom>
                  <a:avLst/>
                  <a:gdLst>
                    <a:gd name="G0" fmla="+- 45 0 0"/>
                    <a:gd name="G1" fmla="+- 21600 0 0"/>
                    <a:gd name="G2" fmla="+- 21600 0 0"/>
                    <a:gd name="T0" fmla="*/ 0 w 21645"/>
                    <a:gd name="T1" fmla="*/ 0 h 21600"/>
                    <a:gd name="T2" fmla="*/ 21645 w 21645"/>
                    <a:gd name="T3" fmla="*/ 21600 h 21600"/>
                    <a:gd name="T4" fmla="*/ 45 w 21645"/>
                    <a:gd name="T5" fmla="*/ 21600 h 21600"/>
                  </a:gdLst>
                  <a:ahLst/>
                  <a:cxnLst>
                    <a:cxn ang="0">
                      <a:pos x="T0" y="T1"/>
                    </a:cxn>
                    <a:cxn ang="0">
                      <a:pos x="T2" y="T3"/>
                    </a:cxn>
                    <a:cxn ang="0">
                      <a:pos x="T4" y="T5"/>
                    </a:cxn>
                  </a:cxnLst>
                  <a:rect l="0" t="0" r="r" b="b"/>
                  <a:pathLst>
                    <a:path w="21645" h="21600" fill="none" extrusionOk="0">
                      <a:moveTo>
                        <a:pt x="0" y="0"/>
                      </a:moveTo>
                      <a:cubicBezTo>
                        <a:pt x="15" y="0"/>
                        <a:pt x="30" y="-1"/>
                        <a:pt x="45" y="0"/>
                      </a:cubicBezTo>
                      <a:cubicBezTo>
                        <a:pt x="11974" y="0"/>
                        <a:pt x="21645" y="9670"/>
                        <a:pt x="21645" y="21600"/>
                      </a:cubicBezTo>
                    </a:path>
                    <a:path w="21645" h="21600" stroke="0" extrusionOk="0">
                      <a:moveTo>
                        <a:pt x="0" y="0"/>
                      </a:moveTo>
                      <a:cubicBezTo>
                        <a:pt x="15" y="0"/>
                        <a:pt x="30" y="-1"/>
                        <a:pt x="45" y="0"/>
                      </a:cubicBezTo>
                      <a:cubicBezTo>
                        <a:pt x="11974" y="0"/>
                        <a:pt x="21645" y="9670"/>
                        <a:pt x="21645" y="21600"/>
                      </a:cubicBezTo>
                      <a:lnTo>
                        <a:pt x="45" y="21600"/>
                      </a:lnTo>
                      <a:close/>
                    </a:path>
                  </a:pathLst>
                </a:custGeom>
                <a:noFill/>
                <a:ln w="25400" cap="rnd">
                  <a:solidFill>
                    <a:schemeClr val="tx2"/>
                  </a:solidFill>
                  <a:round/>
                  <a:headEnd type="none" w="sm" len="sm"/>
                  <a:tailEnd type="none" w="sm" len="sm"/>
                </a:ln>
                <a:effectLst/>
              </p:spPr>
              <p:txBody>
                <a:bodyPr/>
                <a:lstStyle/>
                <a:p>
                  <a:endParaRPr lang="zh-CN" altLang="en-US"/>
                </a:p>
              </p:txBody>
            </p:sp>
            <p:sp>
              <p:nvSpPr>
                <p:cNvPr id="47161" name="Arc 57"/>
                <p:cNvSpPr>
                  <a:spLocks/>
                </p:cNvSpPr>
                <p:nvPr/>
              </p:nvSpPr>
              <p:spPr bwMode="auto">
                <a:xfrm rot="10800000">
                  <a:off x="3384" y="3313"/>
                  <a:ext cx="478" cy="240"/>
                </a:xfrm>
                <a:custGeom>
                  <a:avLst/>
                  <a:gdLst>
                    <a:gd name="G0" fmla="+- 21600 0 0"/>
                    <a:gd name="G1" fmla="+- 21600 0 0"/>
                    <a:gd name="G2" fmla="+- 21600 0 0"/>
                    <a:gd name="T0" fmla="*/ 0 w 21600"/>
                    <a:gd name="T1" fmla="*/ 21600 h 21600"/>
                    <a:gd name="T2" fmla="*/ 215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8"/>
                        <a:pt x="9643" y="24"/>
                        <a:pt x="21555" y="0"/>
                      </a:cubicBezTo>
                    </a:path>
                    <a:path w="21600" h="21600" stroke="0" extrusionOk="0">
                      <a:moveTo>
                        <a:pt x="0" y="21600"/>
                      </a:moveTo>
                      <a:cubicBezTo>
                        <a:pt x="0" y="9688"/>
                        <a:pt x="9643" y="24"/>
                        <a:pt x="21555" y="0"/>
                      </a:cubicBezTo>
                      <a:lnTo>
                        <a:pt x="21600" y="21600"/>
                      </a:lnTo>
                      <a:close/>
                    </a:path>
                  </a:pathLst>
                </a:custGeom>
                <a:noFill/>
                <a:ln w="25400" cap="rnd">
                  <a:solidFill>
                    <a:schemeClr val="tx2"/>
                  </a:solidFill>
                  <a:round/>
                  <a:headEnd type="none" w="sm" len="sm"/>
                  <a:tailEnd type="none" w="sm" len="sm"/>
                </a:ln>
                <a:effectLst/>
              </p:spPr>
              <p:txBody>
                <a:bodyPr/>
                <a:lstStyle/>
                <a:p>
                  <a:endParaRPr lang="zh-CN" altLang="en-US"/>
                </a:p>
              </p:txBody>
            </p:sp>
          </p:grpSp>
          <p:sp>
            <p:nvSpPr>
              <p:cNvPr id="47163" name="Line 59"/>
              <p:cNvSpPr>
                <a:spLocks noChangeShapeType="1"/>
              </p:cNvSpPr>
              <p:nvPr/>
            </p:nvSpPr>
            <p:spPr bwMode="auto">
              <a:xfrm flipH="1">
                <a:off x="3117" y="3168"/>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64" name="Line 60"/>
              <p:cNvSpPr>
                <a:spLocks noChangeShapeType="1"/>
              </p:cNvSpPr>
              <p:nvPr/>
            </p:nvSpPr>
            <p:spPr bwMode="auto">
              <a:xfrm flipH="1">
                <a:off x="3117" y="3456"/>
                <a:ext cx="266"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65" name="Line 61"/>
              <p:cNvSpPr>
                <a:spLocks noChangeShapeType="1"/>
              </p:cNvSpPr>
              <p:nvPr/>
            </p:nvSpPr>
            <p:spPr bwMode="auto">
              <a:xfrm flipH="1">
                <a:off x="3860" y="3312"/>
                <a:ext cx="266" cy="0"/>
              </a:xfrm>
              <a:prstGeom prst="line">
                <a:avLst/>
              </a:prstGeom>
              <a:noFill/>
              <a:ln w="25400">
                <a:solidFill>
                  <a:schemeClr val="tx2"/>
                </a:solidFill>
                <a:round/>
                <a:headEnd type="none" w="sm" len="sm"/>
                <a:tailEnd type="none" w="sm" len="sm"/>
              </a:ln>
              <a:effectLst/>
            </p:spPr>
            <p:txBody>
              <a:bodyPr/>
              <a:lstStyle/>
              <a:p>
                <a:endParaRPr lang="zh-CN" altLang="en-US"/>
              </a:p>
            </p:txBody>
          </p:sp>
        </p:grpSp>
        <p:sp useBgFill="1">
          <p:nvSpPr>
            <p:cNvPr id="47167" name="Oval 63"/>
            <p:cNvSpPr>
              <a:spLocks noChangeArrowheads="1"/>
            </p:cNvSpPr>
            <p:nvPr/>
          </p:nvSpPr>
          <p:spPr bwMode="auto">
            <a:xfrm>
              <a:off x="6103938" y="5194300"/>
              <a:ext cx="127000" cy="127000"/>
            </a:xfrm>
            <a:prstGeom prst="ellipse">
              <a:avLst/>
            </a:prstGeom>
            <a:ln w="25400">
              <a:solidFill>
                <a:schemeClr val="tx2"/>
              </a:solidFill>
              <a:round/>
              <a:headEnd/>
              <a:tailEnd/>
            </a:ln>
            <a:effectLst/>
          </p:spPr>
          <p:txBody>
            <a:bodyPr wrap="none" anchor="ctr"/>
            <a:lstStyle/>
            <a:p>
              <a:endParaRPr lang="zh-CN" altLang="en-US"/>
            </a:p>
          </p:txBody>
        </p:sp>
        <p:sp>
          <p:nvSpPr>
            <p:cNvPr id="47168" name="Line 64"/>
            <p:cNvSpPr>
              <a:spLocks noChangeShapeType="1"/>
            </p:cNvSpPr>
            <p:nvPr/>
          </p:nvSpPr>
          <p:spPr bwMode="auto">
            <a:xfrm>
              <a:off x="7007225" y="4343400"/>
              <a:ext cx="0" cy="91440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69" name="Line 65"/>
            <p:cNvSpPr>
              <a:spLocks noChangeShapeType="1"/>
            </p:cNvSpPr>
            <p:nvPr/>
          </p:nvSpPr>
          <p:spPr bwMode="auto">
            <a:xfrm>
              <a:off x="6551613" y="5257800"/>
              <a:ext cx="457200" cy="0"/>
            </a:xfrm>
            <a:prstGeom prst="line">
              <a:avLst/>
            </a:prstGeom>
            <a:noFill/>
            <a:ln w="25400">
              <a:solidFill>
                <a:schemeClr val="tx2"/>
              </a:solidFill>
              <a:round/>
              <a:headEnd type="none" w="sm" len="sm"/>
              <a:tailEnd type="none" w="sm" len="sm"/>
            </a:ln>
            <a:effectLst/>
          </p:spPr>
          <p:txBody>
            <a:bodyPr/>
            <a:lstStyle/>
            <a:p>
              <a:endParaRPr lang="zh-CN" altLang="en-US"/>
            </a:p>
          </p:txBody>
        </p:sp>
        <p:sp>
          <p:nvSpPr>
            <p:cNvPr id="47170" name="Oval 66"/>
            <p:cNvSpPr>
              <a:spLocks noChangeArrowheads="1"/>
            </p:cNvSpPr>
            <p:nvPr/>
          </p:nvSpPr>
          <p:spPr bwMode="auto">
            <a:xfrm>
              <a:off x="6929438" y="4267200"/>
              <a:ext cx="152400" cy="152400"/>
            </a:xfrm>
            <a:prstGeom prst="ellipse">
              <a:avLst/>
            </a:prstGeom>
            <a:solidFill>
              <a:schemeClr val="tx2"/>
            </a:solidFill>
            <a:ln w="9525">
              <a:noFill/>
              <a:round/>
              <a:headEnd/>
              <a:tailEnd/>
            </a:ln>
            <a:effectLst/>
          </p:spPr>
          <p:txBody>
            <a:bodyPr wrap="none" anchor="ctr"/>
            <a:lstStyle/>
            <a:p>
              <a:endParaRPr lang="zh-CN" altLang="en-US"/>
            </a:p>
          </p:txBody>
        </p:sp>
        <p:sp>
          <p:nvSpPr>
            <p:cNvPr id="47171" name="Rectangle 67"/>
            <p:cNvSpPr>
              <a:spLocks noChangeArrowheads="1"/>
            </p:cNvSpPr>
            <p:nvPr/>
          </p:nvSpPr>
          <p:spPr bwMode="auto">
            <a:xfrm>
              <a:off x="6270625" y="3962400"/>
              <a:ext cx="1195388"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HIGH</a:t>
              </a:r>
            </a:p>
          </p:txBody>
        </p:sp>
        <p:sp>
          <p:nvSpPr>
            <p:cNvPr id="47172" name="Rectangle 68"/>
            <p:cNvSpPr>
              <a:spLocks noChangeArrowheads="1"/>
            </p:cNvSpPr>
            <p:nvPr/>
          </p:nvSpPr>
          <p:spPr bwMode="auto">
            <a:xfrm>
              <a:off x="6270625" y="5257800"/>
              <a:ext cx="1195388" cy="33655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CN" sz="1600" b="1"/>
                <a:t>LOW</a:t>
              </a:r>
            </a:p>
          </p:txBody>
        </p:sp>
        <p:sp>
          <p:nvSpPr>
            <p:cNvPr id="47173" name="Freeform 69"/>
            <p:cNvSpPr>
              <a:spLocks/>
            </p:cNvSpPr>
            <p:nvPr/>
          </p:nvSpPr>
          <p:spPr bwMode="auto">
            <a:xfrm>
              <a:off x="6324600" y="4419600"/>
              <a:ext cx="534988" cy="687388"/>
            </a:xfrm>
            <a:custGeom>
              <a:avLst/>
              <a:gdLst/>
              <a:ahLst/>
              <a:cxnLst>
                <a:cxn ang="0">
                  <a:pos x="0" y="0"/>
                </a:cxn>
                <a:cxn ang="0">
                  <a:pos x="336" y="0"/>
                </a:cxn>
                <a:cxn ang="0">
                  <a:pos x="336" y="432"/>
                </a:cxn>
                <a:cxn ang="0">
                  <a:pos x="42" y="432"/>
                </a:cxn>
              </a:cxnLst>
              <a:rect l="0" t="0" r="r" b="b"/>
              <a:pathLst>
                <a:path w="337" h="433">
                  <a:moveTo>
                    <a:pt x="0" y="0"/>
                  </a:moveTo>
                  <a:lnTo>
                    <a:pt x="336" y="0"/>
                  </a:lnTo>
                  <a:lnTo>
                    <a:pt x="336" y="432"/>
                  </a:lnTo>
                  <a:lnTo>
                    <a:pt x="42" y="432"/>
                  </a:lnTo>
                </a:path>
              </a:pathLst>
            </a:custGeom>
            <a:noFill/>
            <a:ln w="12700" cap="rnd" cmpd="sng">
              <a:solidFill>
                <a:schemeClr val="tx1"/>
              </a:solidFill>
              <a:prstDash val="solid"/>
              <a:round/>
              <a:headEnd type="none" w="sm" len="sm"/>
              <a:tailEnd type="stealth" w="med" len="med"/>
            </a:ln>
            <a:effectLst/>
          </p:spPr>
          <p:txBody>
            <a:bodyPr/>
            <a:lstStyle/>
            <a:p>
              <a:endParaRPr lang="zh-CN" altLang="en-US"/>
            </a:p>
          </p:txBody>
        </p:sp>
      </p:grpSp>
      <p:grpSp>
        <p:nvGrpSpPr>
          <p:cNvPr id="76" name="组合 75"/>
          <p:cNvGrpSpPr/>
          <p:nvPr/>
        </p:nvGrpSpPr>
        <p:grpSpPr>
          <a:xfrm>
            <a:off x="5861819" y="3422666"/>
            <a:ext cx="685800" cy="685800"/>
            <a:chOff x="6172200" y="3048000"/>
            <a:chExt cx="685800" cy="685800"/>
          </a:xfrm>
        </p:grpSpPr>
        <p:sp>
          <p:nvSpPr>
            <p:cNvPr id="47174" name="Line 70"/>
            <p:cNvSpPr>
              <a:spLocks noChangeShapeType="1"/>
            </p:cNvSpPr>
            <p:nvPr/>
          </p:nvSpPr>
          <p:spPr bwMode="auto">
            <a:xfrm flipH="1">
              <a:off x="6172200" y="3048000"/>
              <a:ext cx="685800" cy="685800"/>
            </a:xfrm>
            <a:prstGeom prst="line">
              <a:avLst/>
            </a:prstGeom>
            <a:noFill/>
            <a:ln w="25400">
              <a:solidFill>
                <a:schemeClr val="accent2"/>
              </a:solidFill>
              <a:round/>
              <a:headEnd type="none" w="sm" len="sm"/>
              <a:tailEnd type="none" w="sm" len="sm"/>
            </a:ln>
            <a:effectLst/>
          </p:spPr>
          <p:txBody>
            <a:bodyPr/>
            <a:lstStyle/>
            <a:p>
              <a:endParaRPr lang="zh-CN" altLang="en-US"/>
            </a:p>
          </p:txBody>
        </p:sp>
        <p:sp>
          <p:nvSpPr>
            <p:cNvPr id="47175" name="Line 71"/>
            <p:cNvSpPr>
              <a:spLocks noChangeShapeType="1"/>
            </p:cNvSpPr>
            <p:nvPr/>
          </p:nvSpPr>
          <p:spPr bwMode="auto">
            <a:xfrm>
              <a:off x="6172200" y="3048000"/>
              <a:ext cx="685800" cy="685800"/>
            </a:xfrm>
            <a:prstGeom prst="line">
              <a:avLst/>
            </a:prstGeom>
            <a:noFill/>
            <a:ln w="25400">
              <a:solidFill>
                <a:schemeClr val="accent2"/>
              </a:solidFill>
              <a:round/>
              <a:headEnd type="none" w="sm" len="sm"/>
              <a:tailEnd type="none" w="sm" len="sm"/>
            </a:ln>
            <a:effectLst/>
          </p:spPr>
          <p:txBody>
            <a:bodyPr/>
            <a:lstStyle/>
            <a:p>
              <a:endParaRPr lang="zh-CN" altLang="en-US"/>
            </a:p>
          </p:txBody>
        </p:sp>
      </p:grpSp>
      <p:sp>
        <p:nvSpPr>
          <p:cNvPr id="47176" name="Freeform 72"/>
          <p:cNvSpPr>
            <a:spLocks/>
          </p:cNvSpPr>
          <p:nvPr/>
        </p:nvSpPr>
        <p:spPr bwMode="auto">
          <a:xfrm>
            <a:off x="2145481" y="3436954"/>
            <a:ext cx="611188" cy="763588"/>
          </a:xfrm>
          <a:custGeom>
            <a:avLst/>
            <a:gdLst/>
            <a:ahLst/>
            <a:cxnLst>
              <a:cxn ang="0">
                <a:pos x="0" y="336"/>
              </a:cxn>
              <a:cxn ang="0">
                <a:pos x="139" y="480"/>
              </a:cxn>
              <a:cxn ang="0">
                <a:pos x="384" y="0"/>
              </a:cxn>
            </a:cxnLst>
            <a:rect l="0" t="0" r="r" b="b"/>
            <a:pathLst>
              <a:path w="385" h="481">
                <a:moveTo>
                  <a:pt x="0" y="336"/>
                </a:moveTo>
                <a:lnTo>
                  <a:pt x="139" y="480"/>
                </a:lnTo>
                <a:lnTo>
                  <a:pt x="384" y="0"/>
                </a:lnTo>
              </a:path>
            </a:pathLst>
          </a:custGeom>
          <a:noFill/>
          <a:ln w="25400" cap="rnd" cmpd="sng">
            <a:solidFill>
              <a:schemeClr val="accent2"/>
            </a:solidFill>
            <a:prstDash val="solid"/>
            <a:round/>
            <a:headEnd type="none" w="sm" len="sm"/>
            <a:tailEnd type="none" w="sm" len="sm"/>
          </a:ln>
          <a:effectLst/>
        </p:spPr>
        <p:txBody>
          <a:bodyPr/>
          <a:lstStyle/>
          <a:p>
            <a:endParaRPr lang="zh-CN" altLang="en-US"/>
          </a:p>
        </p:txBody>
      </p:sp>
      <p:sp>
        <p:nvSpPr>
          <p:cNvPr id="79" name="矩形 78"/>
          <p:cNvSpPr/>
          <p:nvPr/>
        </p:nvSpPr>
        <p:spPr>
          <a:xfrm>
            <a:off x="1258034" y="5931198"/>
            <a:ext cx="5724644" cy="461665"/>
          </a:xfrm>
          <a:prstGeom prst="rect">
            <a:avLst/>
          </a:prstGeom>
        </p:spPr>
        <p:txBody>
          <a:bodyPr wrap="none">
            <a:spAutoFit/>
          </a:bodyPr>
          <a:lstStyle/>
          <a:p>
            <a:r>
              <a:rPr lang="zh-CN" altLang="en-US" sz="2400" dirty="0"/>
              <a:t>带有源上拉的门电路不能实现线连逻辑。</a:t>
            </a:r>
            <a:endParaRPr lang="en-US" altLang="zh-CN" sz="3200" dirty="0"/>
          </a:p>
        </p:txBody>
      </p:sp>
    </p:spTree>
    <p:extLst>
      <p:ext uri="{BB962C8B-B14F-4D97-AF65-F5344CB8AC3E}">
        <p14:creationId xmlns:p14="http://schemas.microsoft.com/office/powerpoint/2010/main" val="23744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linds(horizontal)">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76"/>
                                        </p:tgtEl>
                                        <p:attrNameLst>
                                          <p:attrName>style.visibility</p:attrName>
                                        </p:attrNameLst>
                                      </p:cBhvr>
                                      <p:to>
                                        <p:strVal val="visible"/>
                                      </p:to>
                                    </p:set>
                                    <p:animEffect transition="in" filter="blinds(horizontal)">
                                      <p:cBhvr>
                                        <p:cTn id="17" dur="500"/>
                                        <p:tgtEl>
                                          <p:spTgt spid="47176"/>
                                        </p:tgtEl>
                                      </p:cBhvr>
                                    </p:animEffect>
                                  </p:childTnLst>
                                </p:cTn>
                              </p:par>
                              <p:par>
                                <p:cTn id="18" presetID="3" presetClass="entr" presetSubtype="10" fill="hold"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blinds(horizontal)">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6" grpId="0" animBg="1"/>
      <p:bldP spid="7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上拉电阻</a:t>
            </a:r>
          </a:p>
        </p:txBody>
      </p:sp>
      <p:sp>
        <p:nvSpPr>
          <p:cNvPr id="3" name="内容占位符 2"/>
          <p:cNvSpPr>
            <a:spLocks noGrp="1"/>
          </p:cNvSpPr>
          <p:nvPr>
            <p:ph idx="1"/>
          </p:nvPr>
        </p:nvSpPr>
        <p:spPr/>
        <p:txBody>
          <a:bodyPr/>
          <a:lstStyle/>
          <a:p>
            <a:r>
              <a:rPr lang="zh-CN" altLang="en-US" dirty="0"/>
              <a:t>在漏极开路应用中，上拉电阻必须选择合适的值</a:t>
            </a:r>
            <a:endParaRPr lang="en-US" altLang="zh-CN" dirty="0"/>
          </a:p>
          <a:p>
            <a:pPr lvl="1"/>
            <a:r>
              <a:rPr lang="zh-CN" altLang="en-US" dirty="0"/>
              <a:t>最小值：低态时流过</a:t>
            </a:r>
            <a:r>
              <a:rPr lang="en-US" altLang="zh-CN" dirty="0"/>
              <a:t>R</a:t>
            </a:r>
            <a:r>
              <a:rPr lang="zh-CN" altLang="en-US" dirty="0"/>
              <a:t>的电流与线输出驱动的门的低态输入电流之和，不能超过有源输出的低态驱动能力。</a:t>
            </a:r>
            <a:r>
              <a:rPr lang="en-US" altLang="zh-CN" dirty="0"/>
              <a:t>HC</a:t>
            </a:r>
            <a:r>
              <a:rPr lang="zh-CN" altLang="en-US" dirty="0"/>
              <a:t>和</a:t>
            </a:r>
            <a:r>
              <a:rPr lang="en-US" altLang="zh-CN" dirty="0"/>
              <a:t>HCT</a:t>
            </a:r>
            <a:r>
              <a:rPr lang="zh-CN" altLang="en-US" dirty="0"/>
              <a:t>，为</a:t>
            </a:r>
            <a:r>
              <a:rPr lang="en-US" altLang="zh-CN" dirty="0"/>
              <a:t>4mA</a:t>
            </a:r>
            <a:r>
              <a:rPr lang="zh-CN" altLang="en-US" dirty="0"/>
              <a:t>，</a:t>
            </a:r>
            <a:r>
              <a:rPr lang="en-US" altLang="zh-CN" dirty="0"/>
              <a:t>AC</a:t>
            </a:r>
            <a:r>
              <a:rPr lang="zh-CN" altLang="en-US" dirty="0"/>
              <a:t>和</a:t>
            </a:r>
            <a:r>
              <a:rPr lang="en-US" altLang="zh-CN" dirty="0"/>
              <a:t>ACT</a:t>
            </a:r>
            <a:r>
              <a:rPr lang="zh-CN" altLang="en-US" dirty="0"/>
              <a:t>系列为</a:t>
            </a:r>
            <a:r>
              <a:rPr lang="en-US" altLang="zh-CN" dirty="0"/>
              <a:t>24mA</a:t>
            </a:r>
            <a:r>
              <a:rPr lang="zh-CN" altLang="en-US" dirty="0"/>
              <a:t>。</a:t>
            </a:r>
            <a:endParaRPr lang="en-US" altLang="zh-CN" dirty="0"/>
          </a:p>
          <a:p>
            <a:pPr lvl="1"/>
            <a:r>
              <a:rPr lang="zh-CN" altLang="en-US" dirty="0"/>
              <a:t>最大值：高态时</a:t>
            </a:r>
            <a:r>
              <a:rPr lang="en-US" altLang="zh-CN" dirty="0"/>
              <a:t>R</a:t>
            </a:r>
            <a:r>
              <a:rPr lang="zh-CN" altLang="en-US" dirty="0"/>
              <a:t>上的压降不能使输出电压低于</a:t>
            </a:r>
            <a:r>
              <a:rPr lang="en-US" altLang="zh-CN" dirty="0"/>
              <a:t>2.4V</a:t>
            </a:r>
            <a:r>
              <a:rPr lang="zh-CN" altLang="en-US" dirty="0"/>
              <a:t>。这个压降由线输出的高态输出漏电流和驱动门的高态输入电流所产生。</a:t>
            </a:r>
            <a:endParaRPr lang="en-US" altLang="zh-CN" dirty="0"/>
          </a:p>
          <a:p>
            <a:r>
              <a:rPr lang="zh-CN" altLang="en-US" dirty="0"/>
              <a:t>选择较大的值能减少功耗损耗并改善低态噪声容限；</a:t>
            </a:r>
            <a:endParaRPr lang="en-US" altLang="zh-CN" dirty="0"/>
          </a:p>
          <a:p>
            <a:r>
              <a:rPr lang="zh-CN" altLang="en-US" dirty="0"/>
              <a:t>选择较小的值则增加功耗但改善高态噪声容限和低态到高态的输出转换速度。</a:t>
            </a:r>
          </a:p>
        </p:txBody>
      </p:sp>
      <p:sp>
        <p:nvSpPr>
          <p:cNvPr id="4" name="日期占位符 3"/>
          <p:cNvSpPr>
            <a:spLocks noGrp="1"/>
          </p:cNvSpPr>
          <p:nvPr>
            <p:ph type="dt" sz="half" idx="10"/>
          </p:nvPr>
        </p:nvSpPr>
        <p:spPr/>
        <p:txBody>
          <a:bodyPr/>
          <a:lstStyle/>
          <a:p>
            <a:pPr>
              <a:defRPr/>
            </a:pPr>
            <a:fld id="{9976D088-875B-417B-A8F1-C8428C894DF2}"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76</a:t>
            </a:fld>
            <a:endParaRPr lang="en-US" altLang="zh-CN"/>
          </a:p>
        </p:txBody>
      </p:sp>
    </p:spTree>
    <p:extLst>
      <p:ext uri="{BB962C8B-B14F-4D97-AF65-F5344CB8AC3E}">
        <p14:creationId xmlns:p14="http://schemas.microsoft.com/office/powerpoint/2010/main" val="42122425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3.7 </a:t>
            </a:r>
            <a:r>
              <a:rPr lang="zh-CN" altLang="en-US" dirty="0"/>
              <a:t>集成电路逻辑系列</a:t>
            </a:r>
          </a:p>
        </p:txBody>
      </p:sp>
      <p:sp>
        <p:nvSpPr>
          <p:cNvPr id="8" name="副标题 7"/>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990885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集成电路型号命名法</a:t>
            </a:r>
            <a:endParaRPr lang="zh-CN" altLang="en-US" dirty="0"/>
          </a:p>
        </p:txBody>
      </p:sp>
      <p:sp>
        <p:nvSpPr>
          <p:cNvPr id="3" name="内容占位符 2"/>
          <p:cNvSpPr>
            <a:spLocks noGrp="1"/>
          </p:cNvSpPr>
          <p:nvPr>
            <p:ph idx="1"/>
          </p:nvPr>
        </p:nvSpPr>
        <p:spPr>
          <a:xfrm>
            <a:off x="457200" y="1239839"/>
            <a:ext cx="8686800" cy="3197273"/>
          </a:xfrm>
        </p:spPr>
        <p:txBody>
          <a:bodyPr/>
          <a:lstStyle/>
          <a:p>
            <a:r>
              <a:rPr lang="zh-CN" altLang="en-US" sz="2800" dirty="0"/>
              <a:t>根据国家标准</a:t>
            </a:r>
            <a:r>
              <a:rPr lang="en-US" altLang="zh-CN" sz="2800" dirty="0">
                <a:hlinkClick r:id="rId3" action="ppaction://hlinkfile"/>
              </a:rPr>
              <a:t>GB3430-89</a:t>
            </a:r>
            <a:r>
              <a:rPr lang="zh-CN" altLang="en-US" sz="2800" dirty="0"/>
              <a:t>规定，</a:t>
            </a:r>
            <a:r>
              <a:rPr lang="zh-CN" altLang="zh-CN" sz="2800" dirty="0"/>
              <a:t>器件的型号由五部分组成</a:t>
            </a:r>
            <a:r>
              <a:rPr lang="zh-CN" altLang="en-US" sz="2800" dirty="0"/>
              <a:t>。</a:t>
            </a:r>
            <a:endParaRPr lang="en-US" altLang="zh-CN" sz="2800" dirty="0"/>
          </a:p>
          <a:p>
            <a:pPr lvl="1"/>
            <a:r>
              <a:rPr lang="zh-CN" altLang="en-US" sz="2400" dirty="0"/>
              <a:t>第一部分用字母“</a:t>
            </a:r>
            <a:r>
              <a:rPr lang="en-US" altLang="zh-CN" sz="2400" dirty="0"/>
              <a:t>C”</a:t>
            </a:r>
            <a:r>
              <a:rPr lang="zh-CN" altLang="en-US" sz="2400" dirty="0"/>
              <a:t>表示该集成电路为中国制造。</a:t>
            </a:r>
            <a:endParaRPr lang="en-US" altLang="zh-CN" sz="2400" dirty="0"/>
          </a:p>
          <a:p>
            <a:pPr lvl="1"/>
            <a:r>
              <a:rPr lang="zh-CN" altLang="en-US" sz="2400" dirty="0"/>
              <a:t>第二部分用字母表示集成电路类型。</a:t>
            </a:r>
            <a:endParaRPr lang="en-US" altLang="zh-CN" sz="2400" dirty="0"/>
          </a:p>
          <a:p>
            <a:pPr lvl="1"/>
            <a:r>
              <a:rPr lang="zh-CN" altLang="en-US" sz="2400" dirty="0"/>
              <a:t>第三部分用数字表示集成电路系列和代号。</a:t>
            </a:r>
            <a:endParaRPr lang="en-US" altLang="zh-CN" sz="2400" dirty="0"/>
          </a:p>
          <a:p>
            <a:pPr lvl="1"/>
            <a:r>
              <a:rPr lang="zh-CN" altLang="en-US" sz="2400" dirty="0"/>
              <a:t>第四部分用字母表示电路温度范围。</a:t>
            </a:r>
            <a:endParaRPr lang="en-US" altLang="zh-CN" sz="2400" dirty="0"/>
          </a:p>
          <a:p>
            <a:pPr lvl="1"/>
            <a:r>
              <a:rPr lang="zh-CN" altLang="en-US" sz="2400" dirty="0"/>
              <a:t>第五部分用字母表示电路的封装形式。</a:t>
            </a:r>
          </a:p>
        </p:txBody>
      </p:sp>
      <p:sp>
        <p:nvSpPr>
          <p:cNvPr id="4" name="日期占位符 3"/>
          <p:cNvSpPr>
            <a:spLocks noGrp="1"/>
          </p:cNvSpPr>
          <p:nvPr>
            <p:ph type="dt" sz="half" idx="10"/>
          </p:nvPr>
        </p:nvSpPr>
        <p:spPr/>
        <p:txBody>
          <a:bodyPr/>
          <a:lstStyle/>
          <a:p>
            <a:pPr>
              <a:defRPr/>
            </a:pPr>
            <a:fld id="{40BF453A-41AF-4402-BB58-AA7A84B15DA0}"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78</a:t>
            </a:fld>
            <a:endParaRPr lang="en-US" altLang="zh-CN"/>
          </a:p>
        </p:txBody>
      </p:sp>
      <p:pic>
        <p:nvPicPr>
          <p:cNvPr id="369666" name="Picture 2" descr="P17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388" y="4452255"/>
            <a:ext cx="5184576" cy="198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rotWithShape="1">
          <a:blip r:embed="rId5"/>
          <a:srcRect l="23540" t="40550" r="23540" b="32990"/>
          <a:stretch/>
        </p:blipFill>
        <p:spPr>
          <a:xfrm>
            <a:off x="6019800" y="4452255"/>
            <a:ext cx="2806612" cy="2035852"/>
          </a:xfrm>
          <a:prstGeom prst="rect">
            <a:avLst/>
          </a:prstGeom>
        </p:spPr>
      </p:pic>
    </p:spTree>
    <p:extLst>
      <p:ext uri="{BB962C8B-B14F-4D97-AF65-F5344CB8AC3E}">
        <p14:creationId xmlns:p14="http://schemas.microsoft.com/office/powerpoint/2010/main" val="14952840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000100" y="0"/>
            <a:ext cx="7756550" cy="1000107"/>
          </a:xfrm>
        </p:spPr>
        <p:txBody>
          <a:bodyPr/>
          <a:lstStyle/>
          <a:p>
            <a:r>
              <a:rPr lang="zh-CN" altLang="en-US" sz="4000" dirty="0"/>
              <a:t>集成电路系列</a:t>
            </a:r>
            <a:endParaRPr lang="zh-CN" altLang="en-US" dirty="0"/>
          </a:p>
        </p:txBody>
      </p:sp>
      <p:sp>
        <p:nvSpPr>
          <p:cNvPr id="6" name="内容占位符 5"/>
          <p:cNvSpPr>
            <a:spLocks noGrp="1"/>
          </p:cNvSpPr>
          <p:nvPr>
            <p:ph sz="half" idx="2"/>
          </p:nvPr>
        </p:nvSpPr>
        <p:spPr>
          <a:xfrm>
            <a:off x="685800" y="1196752"/>
            <a:ext cx="8350696" cy="4946892"/>
          </a:xfrm>
        </p:spPr>
        <p:txBody>
          <a:bodyPr/>
          <a:lstStyle/>
          <a:p>
            <a:pPr marL="0" indent="0" eaLnBrk="1" hangingPunct="1">
              <a:spcBef>
                <a:spcPts val="0"/>
              </a:spcBef>
            </a:pPr>
            <a:r>
              <a:rPr lang="zh-CN" altLang="en-US" sz="3200" dirty="0"/>
              <a:t>集成电路系列和功能描述</a:t>
            </a:r>
            <a:r>
              <a:rPr lang="en-US" altLang="zh-CN" sz="3200" dirty="0"/>
              <a:t>-- </a:t>
            </a:r>
            <a:r>
              <a:rPr lang="en-US" altLang="zh-CN" sz="3200" dirty="0" err="1">
                <a:solidFill>
                  <a:srgbClr val="0070C0"/>
                </a:solidFill>
              </a:rPr>
              <a:t>mm</a:t>
            </a:r>
            <a:r>
              <a:rPr lang="en-US" altLang="zh-CN" sz="3200" dirty="0" err="1">
                <a:solidFill>
                  <a:srgbClr val="FF0000"/>
                </a:solidFill>
              </a:rPr>
              <a:t>FAM</a:t>
            </a:r>
            <a:r>
              <a:rPr lang="en-US" altLang="zh-CN" sz="3200" dirty="0" err="1">
                <a:solidFill>
                  <a:srgbClr val="FFC000"/>
                </a:solidFill>
              </a:rPr>
              <a:t>nn</a:t>
            </a:r>
            <a:r>
              <a:rPr lang="zh-CN" altLang="en-US" sz="3200" dirty="0"/>
              <a:t>，</a:t>
            </a:r>
            <a:endParaRPr lang="en-US" altLang="zh-CN" sz="3200" dirty="0"/>
          </a:p>
          <a:p>
            <a:pPr marL="0" indent="0" eaLnBrk="1" hangingPunct="1">
              <a:spcBef>
                <a:spcPts val="0"/>
              </a:spcBef>
            </a:pPr>
            <a:r>
              <a:rPr lang="zh-CN" altLang="en-US" sz="3200" dirty="0"/>
              <a:t>其中</a:t>
            </a:r>
          </a:p>
          <a:p>
            <a:pPr marL="295275" lvl="2" indent="0">
              <a:spcBef>
                <a:spcPts val="0"/>
              </a:spcBef>
            </a:pPr>
            <a:r>
              <a:rPr lang="en-US" altLang="zh-CN" sz="2800" dirty="0"/>
              <a:t>mm: 74/54</a:t>
            </a:r>
            <a:r>
              <a:rPr lang="zh-CN" altLang="en-US" sz="2800" dirty="0"/>
              <a:t>，表示商用或军用</a:t>
            </a:r>
            <a:r>
              <a:rPr lang="en-US" altLang="zh-CN" sz="2800" dirty="0"/>
              <a:t>,</a:t>
            </a:r>
            <a:endParaRPr lang="zh-CN" altLang="en-US" sz="2800" dirty="0"/>
          </a:p>
          <a:p>
            <a:pPr marL="295275" lvl="2" indent="0">
              <a:spcBef>
                <a:spcPts val="0"/>
              </a:spcBef>
            </a:pPr>
            <a:r>
              <a:rPr lang="en-US" altLang="zh-CN" sz="2800" dirty="0"/>
              <a:t>FAM</a:t>
            </a:r>
            <a:r>
              <a:rPr lang="zh-CN" altLang="en-US" sz="2800" dirty="0"/>
              <a:t>：系列助记符，例如</a:t>
            </a:r>
            <a:r>
              <a:rPr lang="en-US" altLang="zh-CN" sz="2800" dirty="0"/>
              <a:t>HCT</a:t>
            </a:r>
            <a:r>
              <a:rPr lang="zh-CN" altLang="en-US" sz="2800" dirty="0"/>
              <a:t>，</a:t>
            </a:r>
            <a:r>
              <a:rPr lang="en-US" altLang="zh-CN" sz="2800" dirty="0"/>
              <a:t>AHC</a:t>
            </a:r>
            <a:r>
              <a:rPr lang="zh-CN" altLang="en-US" sz="2800" dirty="0"/>
              <a:t>等</a:t>
            </a:r>
          </a:p>
          <a:p>
            <a:pPr marL="295275" lvl="2" indent="0">
              <a:spcBef>
                <a:spcPts val="0"/>
              </a:spcBef>
            </a:pPr>
            <a:r>
              <a:rPr lang="en-US" altLang="zh-CN" sz="2800" dirty="0" err="1"/>
              <a:t>nn</a:t>
            </a:r>
            <a:r>
              <a:rPr lang="zh-CN" altLang="en-US" sz="2800" dirty="0"/>
              <a:t>：功能描述代码</a:t>
            </a:r>
          </a:p>
          <a:p>
            <a:pPr marL="0" indent="0">
              <a:spcBef>
                <a:spcPts val="0"/>
              </a:spcBef>
            </a:pPr>
            <a:r>
              <a:rPr lang="zh-CN" altLang="en-US" sz="3200" dirty="0"/>
              <a:t>同一系列使用相同的电源电压和逻辑电平</a:t>
            </a:r>
            <a:endParaRPr lang="en-US" altLang="zh-CN" sz="3200" dirty="0"/>
          </a:p>
          <a:p>
            <a:pPr marL="0" indent="0">
              <a:spcBef>
                <a:spcPts val="0"/>
              </a:spcBef>
            </a:pPr>
            <a:r>
              <a:rPr lang="zh-CN" altLang="en-US" sz="3200" dirty="0"/>
              <a:t>不同系列同一功能描述码的器件，逻辑功能相同，但在电气特性上各不相同。</a:t>
            </a:r>
            <a:endParaRPr lang="en-US" altLang="zh-CN" sz="3200" dirty="0"/>
          </a:p>
          <a:p>
            <a:pPr marL="0" lvl="2" indent="0">
              <a:spcBef>
                <a:spcPts val="0"/>
              </a:spcBef>
              <a:buClr>
                <a:schemeClr val="tx2"/>
              </a:buClr>
            </a:pPr>
            <a:r>
              <a:rPr lang="en-US" altLang="zh-CN" sz="2800" dirty="0"/>
              <a:t>74</a:t>
            </a:r>
            <a:r>
              <a:rPr lang="en-US" altLang="zh-CN" sz="2800" dirty="0">
                <a:solidFill>
                  <a:srgbClr val="FF0000"/>
                </a:solidFill>
              </a:rPr>
              <a:t>HC</a:t>
            </a:r>
            <a:r>
              <a:rPr lang="en-US" altLang="zh-CN" sz="2800" dirty="0"/>
              <a:t>30/74</a:t>
            </a:r>
            <a:r>
              <a:rPr lang="en-US" altLang="zh-CN" sz="2800" dirty="0">
                <a:solidFill>
                  <a:srgbClr val="00B050"/>
                </a:solidFill>
              </a:rPr>
              <a:t>HCT</a:t>
            </a:r>
            <a:r>
              <a:rPr lang="en-US" altLang="zh-CN" sz="2800" dirty="0"/>
              <a:t>30/74</a:t>
            </a:r>
            <a:r>
              <a:rPr lang="en-US" altLang="zh-CN" sz="2800" dirty="0">
                <a:solidFill>
                  <a:srgbClr val="00B0F0"/>
                </a:solidFill>
              </a:rPr>
              <a:t>AHC</a:t>
            </a:r>
            <a:r>
              <a:rPr lang="en-US" altLang="zh-CN" sz="2800" dirty="0"/>
              <a:t>30</a:t>
            </a:r>
            <a:r>
              <a:rPr lang="zh-CN" altLang="en-US" sz="2800" dirty="0"/>
              <a:t>等都表示</a:t>
            </a:r>
            <a:r>
              <a:rPr lang="en-US" altLang="zh-CN" sz="2800" dirty="0"/>
              <a:t>8</a:t>
            </a:r>
            <a:r>
              <a:rPr lang="zh-CN" altLang="en-US" sz="2800" dirty="0"/>
              <a:t>输入与非门</a:t>
            </a:r>
            <a:endParaRPr lang="en-US" altLang="zh-CN" sz="2800" dirty="0"/>
          </a:p>
          <a:p>
            <a:pPr marL="0" indent="0">
              <a:spcBef>
                <a:spcPts val="0"/>
              </a:spcBef>
            </a:pPr>
            <a:endParaRPr lang="en-US" altLang="zh-CN" sz="3200" dirty="0"/>
          </a:p>
          <a:p>
            <a:pPr marL="0" indent="0">
              <a:spcBef>
                <a:spcPts val="0"/>
              </a:spcBef>
            </a:pPr>
            <a:r>
              <a:rPr lang="en-US" altLang="zh-CN" sz="3200" dirty="0"/>
              <a:t>TI</a:t>
            </a:r>
            <a:r>
              <a:rPr lang="zh-CN" altLang="en-US" sz="3200" dirty="0"/>
              <a:t>所有芯片</a:t>
            </a:r>
            <a:r>
              <a:rPr lang="zh-CN" altLang="en-US" sz="3200" dirty="0">
                <a:hlinkClick r:id="rId3" action="ppaction://hlinkfile"/>
              </a:rPr>
              <a:t>口袋书</a:t>
            </a:r>
            <a:endParaRPr lang="en-US" altLang="zh-CN" sz="3200" dirty="0"/>
          </a:p>
          <a:p>
            <a:pPr marL="0" indent="0">
              <a:spcBef>
                <a:spcPts val="0"/>
              </a:spcBef>
            </a:pPr>
            <a:endParaRPr lang="zh-CN" altLang="en-US" sz="3200" dirty="0"/>
          </a:p>
        </p:txBody>
      </p:sp>
      <p:sp>
        <p:nvSpPr>
          <p:cNvPr id="5" name="灯片编号占位符 4"/>
          <p:cNvSpPr>
            <a:spLocks noGrp="1"/>
          </p:cNvSpPr>
          <p:nvPr>
            <p:ph type="sldNum" sz="quarter" idx="10"/>
          </p:nvPr>
        </p:nvSpPr>
        <p:spPr/>
        <p:txBody>
          <a:bodyPr/>
          <a:lstStyle/>
          <a:p>
            <a:pPr>
              <a:defRPr/>
            </a:pPr>
            <a:fld id="{23907237-0FE1-4938-93DF-3698313CFBA4}" type="slidenum">
              <a:rPr lang="en-US" altLang="zh-CN" smtClean="0"/>
              <a:pPr>
                <a:defRPr/>
              </a:pPr>
              <a:t>79</a:t>
            </a:fld>
            <a:r>
              <a:rPr lang="en-US" altLang="zh-CN"/>
              <a:t>/39</a:t>
            </a:r>
          </a:p>
        </p:txBody>
      </p:sp>
    </p:spTree>
    <p:extLst>
      <p:ext uri="{BB962C8B-B14F-4D97-AF65-F5344CB8AC3E}">
        <p14:creationId xmlns:p14="http://schemas.microsoft.com/office/powerpoint/2010/main" val="296527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43000" y="142852"/>
            <a:ext cx="7793038" cy="906463"/>
          </a:xfrm>
        </p:spPr>
        <p:txBody>
          <a:bodyPr/>
          <a:lstStyle/>
          <a:p>
            <a:r>
              <a:rPr lang="en-US" altLang="zh-CN" dirty="0"/>
              <a:t>3.1</a:t>
            </a:r>
            <a:r>
              <a:rPr lang="zh-CN" altLang="en-US" dirty="0"/>
              <a:t>基本逻辑门电路</a:t>
            </a:r>
          </a:p>
        </p:txBody>
      </p:sp>
      <p:sp>
        <p:nvSpPr>
          <p:cNvPr id="160771" name="Rectangle 3"/>
          <p:cNvSpPr>
            <a:spLocks noGrp="1" noChangeArrowheads="1"/>
          </p:cNvSpPr>
          <p:nvPr>
            <p:ph type="body" sz="half" idx="1"/>
          </p:nvPr>
        </p:nvSpPr>
        <p:spPr>
          <a:xfrm>
            <a:off x="990600" y="1135064"/>
            <a:ext cx="8153400" cy="4997450"/>
          </a:xfrm>
        </p:spPr>
        <p:txBody>
          <a:bodyPr/>
          <a:lstStyle/>
          <a:p>
            <a:r>
              <a:rPr lang="zh-CN" altLang="en-US" sz="2800" dirty="0"/>
              <a:t>非门 </a:t>
            </a:r>
            <a:r>
              <a:rPr lang="en-US" altLang="zh-CN" sz="2800" dirty="0"/>
              <a:t>NOT </a:t>
            </a:r>
            <a:r>
              <a:rPr lang="zh-CN" altLang="en-US" sz="2800" dirty="0"/>
              <a:t>：反相器</a:t>
            </a:r>
          </a:p>
          <a:p>
            <a:pPr lvl="1"/>
            <a:r>
              <a:rPr lang="zh-CN" altLang="en-US" sz="2400" dirty="0"/>
              <a:t>输出是输入的相反状态。</a:t>
            </a:r>
          </a:p>
          <a:p>
            <a:pPr lvl="1"/>
            <a:endParaRPr lang="zh-CN" altLang="en-US" sz="2400" dirty="0"/>
          </a:p>
          <a:p>
            <a:pPr lvl="1"/>
            <a:endParaRPr lang="zh-CN" altLang="en-US" sz="2400" dirty="0"/>
          </a:p>
          <a:p>
            <a:pPr lvl="1"/>
            <a:endParaRPr lang="zh-CN" altLang="en-US" sz="2400" dirty="0"/>
          </a:p>
          <a:p>
            <a:pPr lvl="1"/>
            <a:endParaRPr lang="zh-CN" altLang="en-US" sz="2400" dirty="0"/>
          </a:p>
          <a:p>
            <a:pPr lvl="1"/>
            <a:endParaRPr lang="zh-CN" altLang="en-US" sz="2400" dirty="0"/>
          </a:p>
          <a:p>
            <a:pPr lvl="1">
              <a:buNone/>
            </a:pPr>
            <a:r>
              <a:rPr lang="en-US" altLang="zh-CN" sz="2400" dirty="0"/>
              <a:t>(a) </a:t>
            </a:r>
            <a:r>
              <a:rPr lang="zh-CN" altLang="en-US" sz="2400" dirty="0"/>
              <a:t>非门逻辑功能</a:t>
            </a:r>
            <a:endParaRPr lang="en-US" altLang="zh-CN" sz="2400" dirty="0"/>
          </a:p>
          <a:p>
            <a:pPr lvl="1">
              <a:buNone/>
            </a:pPr>
            <a:r>
              <a:rPr lang="en-US" altLang="zh-CN" sz="2400" dirty="0"/>
              <a:t>(b) </a:t>
            </a:r>
            <a:r>
              <a:rPr lang="zh-CN" altLang="en-US" sz="2400" dirty="0"/>
              <a:t>非门电平状态表</a:t>
            </a:r>
            <a:endParaRPr lang="en-US" altLang="zh-CN" sz="2400" dirty="0"/>
          </a:p>
          <a:p>
            <a:pPr lvl="1">
              <a:buNone/>
            </a:pPr>
            <a:r>
              <a:rPr lang="en-US" altLang="zh-CN" sz="2400" dirty="0"/>
              <a:t>(c) </a:t>
            </a:r>
            <a:r>
              <a:rPr lang="zh-CN" altLang="en-US" sz="2400" dirty="0"/>
              <a:t>标准符号</a:t>
            </a:r>
            <a:endParaRPr lang="en-US" altLang="zh-CN" sz="2400" dirty="0"/>
          </a:p>
          <a:p>
            <a:pPr lvl="1">
              <a:buNone/>
            </a:pPr>
            <a:r>
              <a:rPr lang="en-US" altLang="zh-CN" sz="2400" dirty="0"/>
              <a:t>(d) IEEE </a:t>
            </a:r>
            <a:r>
              <a:rPr lang="zh-CN" altLang="en-US" sz="2400" dirty="0"/>
              <a:t>块状符号</a:t>
            </a:r>
          </a:p>
        </p:txBody>
      </p:sp>
      <p:graphicFrame>
        <p:nvGraphicFramePr>
          <p:cNvPr id="160773" name="Object 5"/>
          <p:cNvGraphicFramePr>
            <a:graphicFrameLocks noGrp="1" noChangeAspect="1"/>
          </p:cNvGraphicFramePr>
          <p:nvPr>
            <p:ph sz="quarter" idx="2"/>
          </p:nvPr>
        </p:nvGraphicFramePr>
        <p:xfrm>
          <a:off x="2078038" y="2216150"/>
          <a:ext cx="5534025" cy="1927225"/>
        </p:xfrm>
        <a:graphic>
          <a:graphicData uri="http://schemas.openxmlformats.org/presentationml/2006/ole">
            <mc:AlternateContent xmlns:mc="http://schemas.openxmlformats.org/markup-compatibility/2006">
              <mc:Choice xmlns:v="urn:schemas-microsoft-com:vml" Requires="v">
                <p:oleObj spid="_x0000_s3250" name="Visio" r:id="rId4" imgW="2981160" imgH="1037520" progId="Visio.Drawing.11">
                  <p:embed/>
                </p:oleObj>
              </mc:Choice>
              <mc:Fallback>
                <p:oleObj name="Visio" r:id="rId4" imgW="2981160" imgH="1037520"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038" y="2216150"/>
                        <a:ext cx="5534025" cy="1927225"/>
                      </a:xfrm>
                      <a:prstGeom prst="rect">
                        <a:avLst/>
                      </a:prstGeom>
                      <a:noFill/>
                      <a:ln>
                        <a:noFill/>
                      </a:ln>
                      <a:effectLst/>
                      <a:extLst/>
                    </p:spPr>
                  </p:pic>
                </p:oleObj>
              </mc:Fallback>
            </mc:AlternateContent>
          </a:graphicData>
        </a:graphic>
      </p:graphicFrame>
      <p:sp>
        <p:nvSpPr>
          <p:cNvPr id="5" name="日期占位符 5"/>
          <p:cNvSpPr>
            <a:spLocks noGrp="1"/>
          </p:cNvSpPr>
          <p:nvPr>
            <p:ph type="dt" sz="half" idx="10"/>
          </p:nvPr>
        </p:nvSpPr>
        <p:spPr/>
        <p:txBody>
          <a:bodyPr/>
          <a:lstStyle/>
          <a:p>
            <a:fld id="{2E9EAA74-506A-42DA-BC9F-8AF7F32C96FE}" type="datetime1">
              <a:rPr lang="zh-CN" altLang="en-US" smtClean="0"/>
              <a:t>2018/3/26</a:t>
            </a:fld>
            <a:endParaRPr lang="en-US" altLang="zh-CN" dirty="0"/>
          </a:p>
        </p:txBody>
      </p:sp>
      <p:sp>
        <p:nvSpPr>
          <p:cNvPr id="6" name="页脚占位符 6"/>
          <p:cNvSpPr>
            <a:spLocks noGrp="1"/>
          </p:cNvSpPr>
          <p:nvPr>
            <p:ph type="ftr" sz="quarter" idx="11"/>
          </p:nvPr>
        </p:nvSpPr>
        <p:spPr/>
        <p:txBody>
          <a:bodyPr/>
          <a:lstStyle/>
          <a:p>
            <a:r>
              <a:rPr lang="zh-CN" altLang="en-US" dirty="0"/>
              <a:t>第</a:t>
            </a:r>
            <a:r>
              <a:rPr lang="en-US" altLang="zh-CN" dirty="0"/>
              <a:t>3</a:t>
            </a:r>
            <a:r>
              <a:rPr lang="zh-CN" altLang="en-US" dirty="0"/>
              <a:t>章数字电路</a:t>
            </a:r>
            <a:endParaRPr lang="en-US" altLang="zh-CN" dirty="0"/>
          </a:p>
        </p:txBody>
      </p:sp>
      <p:sp>
        <p:nvSpPr>
          <p:cNvPr id="7" name="灯片编号占位符 7"/>
          <p:cNvSpPr>
            <a:spLocks noGrp="1"/>
          </p:cNvSpPr>
          <p:nvPr>
            <p:ph type="sldNum" sz="quarter" idx="12"/>
          </p:nvPr>
        </p:nvSpPr>
        <p:spPr/>
        <p:txBody>
          <a:bodyPr/>
          <a:lstStyle/>
          <a:p>
            <a:fld id="{8920AED4-32B2-4524-9D85-BC5FE8EDCF43}" type="slidenum">
              <a:rPr lang="zh-CN" altLang="en-US"/>
              <a:pPr/>
              <a:t>8</a:t>
            </a:fld>
            <a:endParaRPr lang="en-US" altLang="zh-CN" dirty="0"/>
          </a:p>
        </p:txBody>
      </p:sp>
      <p:sp>
        <p:nvSpPr>
          <p:cNvPr id="8" name="矩形 7"/>
          <p:cNvSpPr/>
          <p:nvPr/>
        </p:nvSpPr>
        <p:spPr>
          <a:xfrm>
            <a:off x="5572132" y="44624"/>
            <a:ext cx="3535386" cy="1569660"/>
          </a:xfrm>
          <a:prstGeom prst="rect">
            <a:avLst/>
          </a:prstGeom>
          <a:solidFill>
            <a:schemeClr val="accent6">
              <a:lumMod val="20000"/>
              <a:lumOff val="80000"/>
            </a:schemeClr>
          </a:solidFill>
          <a:ln>
            <a:solidFill>
              <a:schemeClr val="accent1"/>
            </a:solidFill>
          </a:ln>
        </p:spPr>
        <p:txBody>
          <a:bodyPr wrap="square">
            <a:spAutoFit/>
          </a:bodyPr>
          <a:lstStyle/>
          <a:p>
            <a:r>
              <a:rPr lang="zh-CN" altLang="en-US" sz="2400" b="1" dirty="0">
                <a:solidFill>
                  <a:srgbClr val="FF0000"/>
                </a:solidFill>
              </a:rPr>
              <a:t>反相圈</a:t>
            </a:r>
            <a:r>
              <a:rPr lang="zh-CN" altLang="en-US" sz="2400" b="1" dirty="0"/>
              <a:t> </a:t>
            </a:r>
            <a:r>
              <a:rPr lang="en-US" altLang="zh-CN" sz="2400" dirty="0"/>
              <a:t>inversion bubble</a:t>
            </a:r>
            <a:r>
              <a:rPr lang="zh-CN" altLang="en-US" sz="2400" dirty="0"/>
              <a:t>：反相器输出端的小圆圈，在门电路符号中，表示“反相”特性。</a:t>
            </a:r>
            <a:endParaRPr lang="en-US" altLang="zh-CN" sz="2400" dirty="0"/>
          </a:p>
        </p:txBody>
      </p:sp>
      <p:cxnSp>
        <p:nvCxnSpPr>
          <p:cNvPr id="10" name="直接箭头连接符 9"/>
          <p:cNvCxnSpPr/>
          <p:nvPr/>
        </p:nvCxnSpPr>
        <p:spPr>
          <a:xfrm flipH="1">
            <a:off x="7020666" y="1635604"/>
            <a:ext cx="672012" cy="81656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7003820" y="1636132"/>
            <a:ext cx="672009" cy="1746243"/>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7" name="Line 54"/>
          <p:cNvSpPr>
            <a:spLocks noChangeShapeType="1"/>
          </p:cNvSpPr>
          <p:nvPr/>
        </p:nvSpPr>
        <p:spPr bwMode="auto">
          <a:xfrm>
            <a:off x="5691194" y="4481537"/>
            <a:ext cx="71437" cy="0"/>
          </a:xfrm>
          <a:prstGeom prst="line">
            <a:avLst/>
          </a:prstGeom>
          <a:noFill/>
          <a:ln w="38100">
            <a:solidFill>
              <a:schemeClr val="tx1"/>
            </a:solidFill>
            <a:round/>
            <a:headEnd/>
            <a:tailEnd/>
          </a:ln>
        </p:spPr>
        <p:txBody>
          <a:bodyPr/>
          <a:lstStyle/>
          <a:p>
            <a:endParaRPr lang="zh-CN" altLang="en-US"/>
          </a:p>
        </p:txBody>
      </p:sp>
      <p:sp>
        <p:nvSpPr>
          <p:cNvPr id="18" name="Line 55"/>
          <p:cNvSpPr>
            <a:spLocks noChangeShapeType="1"/>
          </p:cNvSpPr>
          <p:nvPr/>
        </p:nvSpPr>
        <p:spPr bwMode="auto">
          <a:xfrm>
            <a:off x="5691194" y="5984900"/>
            <a:ext cx="71437" cy="0"/>
          </a:xfrm>
          <a:prstGeom prst="line">
            <a:avLst/>
          </a:prstGeom>
          <a:noFill/>
          <a:ln w="28575">
            <a:solidFill>
              <a:schemeClr val="tx1"/>
            </a:solidFill>
            <a:round/>
            <a:headEnd/>
            <a:tailEnd/>
          </a:ln>
        </p:spPr>
        <p:txBody>
          <a:bodyPr/>
          <a:lstStyle/>
          <a:p>
            <a:endParaRPr lang="zh-CN" altLang="en-US"/>
          </a:p>
        </p:txBody>
      </p:sp>
      <p:grpSp>
        <p:nvGrpSpPr>
          <p:cNvPr id="19" name="Group 77"/>
          <p:cNvGrpSpPr>
            <a:grpSpLocks/>
          </p:cNvGrpSpPr>
          <p:nvPr/>
        </p:nvGrpSpPr>
        <p:grpSpPr bwMode="auto">
          <a:xfrm>
            <a:off x="5475294" y="3838600"/>
            <a:ext cx="3271837" cy="1728787"/>
            <a:chOff x="3379" y="1483"/>
            <a:chExt cx="2061" cy="1089"/>
          </a:xfrm>
        </p:grpSpPr>
        <p:grpSp>
          <p:nvGrpSpPr>
            <p:cNvPr id="20" name="Group 49"/>
            <p:cNvGrpSpPr>
              <a:grpSpLocks/>
            </p:cNvGrpSpPr>
            <p:nvPr/>
          </p:nvGrpSpPr>
          <p:grpSpPr bwMode="auto">
            <a:xfrm>
              <a:off x="3560" y="1752"/>
              <a:ext cx="1814" cy="590"/>
              <a:chOff x="3833" y="1434"/>
              <a:chExt cx="1814" cy="1724"/>
            </a:xfrm>
          </p:grpSpPr>
          <p:sp>
            <p:nvSpPr>
              <p:cNvPr id="23" name="Line 50"/>
              <p:cNvSpPr>
                <a:spLocks noChangeShapeType="1"/>
              </p:cNvSpPr>
              <p:nvPr/>
            </p:nvSpPr>
            <p:spPr bwMode="auto">
              <a:xfrm flipV="1">
                <a:off x="3833" y="1434"/>
                <a:ext cx="0" cy="1724"/>
              </a:xfrm>
              <a:prstGeom prst="line">
                <a:avLst/>
              </a:prstGeom>
              <a:noFill/>
              <a:ln w="9525">
                <a:solidFill>
                  <a:schemeClr val="tx1"/>
                </a:solidFill>
                <a:round/>
                <a:headEnd/>
                <a:tailEnd type="triangle" w="med" len="med"/>
              </a:ln>
            </p:spPr>
            <p:txBody>
              <a:bodyPr/>
              <a:lstStyle/>
              <a:p>
                <a:endParaRPr lang="zh-CN" altLang="en-US"/>
              </a:p>
            </p:txBody>
          </p:sp>
          <p:sp>
            <p:nvSpPr>
              <p:cNvPr id="24" name="Line 51"/>
              <p:cNvSpPr>
                <a:spLocks noChangeShapeType="1"/>
              </p:cNvSpPr>
              <p:nvPr/>
            </p:nvSpPr>
            <p:spPr bwMode="auto">
              <a:xfrm>
                <a:off x="3833" y="3158"/>
                <a:ext cx="1814" cy="0"/>
              </a:xfrm>
              <a:prstGeom prst="line">
                <a:avLst/>
              </a:prstGeom>
              <a:noFill/>
              <a:ln w="9525">
                <a:solidFill>
                  <a:schemeClr val="tx1"/>
                </a:solidFill>
                <a:round/>
                <a:headEnd/>
                <a:tailEnd type="triangle" w="med" len="med"/>
              </a:ln>
            </p:spPr>
            <p:txBody>
              <a:bodyPr/>
              <a:lstStyle/>
              <a:p>
                <a:endParaRPr lang="zh-CN" altLang="en-US"/>
              </a:p>
            </p:txBody>
          </p:sp>
        </p:grpSp>
        <p:sp>
          <p:nvSpPr>
            <p:cNvPr id="21" name="Text Box 52"/>
            <p:cNvSpPr txBox="1">
              <a:spLocks noChangeArrowheads="1"/>
            </p:cNvSpPr>
            <p:nvPr/>
          </p:nvSpPr>
          <p:spPr bwMode="auto">
            <a:xfrm>
              <a:off x="5284" y="2341"/>
              <a:ext cx="156" cy="231"/>
            </a:xfrm>
            <a:prstGeom prst="rect">
              <a:avLst/>
            </a:prstGeom>
            <a:noFill/>
            <a:ln w="9525">
              <a:noFill/>
              <a:miter lim="800000"/>
              <a:headEnd/>
              <a:tailEnd/>
            </a:ln>
          </p:spPr>
          <p:txBody>
            <a:bodyPr wrap="none">
              <a:spAutoFit/>
            </a:bodyPr>
            <a:lstStyle/>
            <a:p>
              <a:r>
                <a:rPr lang="en-US" altLang="zh-CN" i="1">
                  <a:latin typeface="Times New Roman" pitchFamily="18" charset="0"/>
                </a:rPr>
                <a:t>t</a:t>
              </a:r>
            </a:p>
          </p:txBody>
        </p:sp>
        <p:sp>
          <p:nvSpPr>
            <p:cNvPr id="22" name="Text Box 56"/>
            <p:cNvSpPr txBox="1">
              <a:spLocks noChangeArrowheads="1"/>
            </p:cNvSpPr>
            <p:nvPr/>
          </p:nvSpPr>
          <p:spPr bwMode="auto">
            <a:xfrm>
              <a:off x="3379" y="1483"/>
              <a:ext cx="404" cy="231"/>
            </a:xfrm>
            <a:prstGeom prst="rect">
              <a:avLst/>
            </a:prstGeom>
            <a:noFill/>
            <a:ln w="9525">
              <a:noFill/>
              <a:miter lim="800000"/>
              <a:headEnd/>
              <a:tailEnd/>
            </a:ln>
          </p:spPr>
          <p:txBody>
            <a:bodyPr wrap="none">
              <a:spAutoFit/>
            </a:bodyPr>
            <a:lstStyle/>
            <a:p>
              <a:r>
                <a:rPr lang="zh-CN" altLang="en-US"/>
                <a:t>电压</a:t>
              </a:r>
            </a:p>
          </p:txBody>
        </p:sp>
      </p:grpSp>
      <p:grpSp>
        <p:nvGrpSpPr>
          <p:cNvPr id="25" name="Group 78"/>
          <p:cNvGrpSpPr>
            <a:grpSpLocks/>
          </p:cNvGrpSpPr>
          <p:nvPr/>
        </p:nvGrpSpPr>
        <p:grpSpPr bwMode="auto">
          <a:xfrm>
            <a:off x="5429256" y="5357837"/>
            <a:ext cx="3317875" cy="1643063"/>
            <a:chOff x="3350" y="2440"/>
            <a:chExt cx="2090" cy="1035"/>
          </a:xfrm>
        </p:grpSpPr>
        <p:grpSp>
          <p:nvGrpSpPr>
            <p:cNvPr id="26" name="Group 48"/>
            <p:cNvGrpSpPr>
              <a:grpSpLocks/>
            </p:cNvGrpSpPr>
            <p:nvPr/>
          </p:nvGrpSpPr>
          <p:grpSpPr bwMode="auto">
            <a:xfrm>
              <a:off x="3561" y="2630"/>
              <a:ext cx="1814" cy="590"/>
              <a:chOff x="3833" y="1434"/>
              <a:chExt cx="1814" cy="1724"/>
            </a:xfrm>
          </p:grpSpPr>
          <p:sp>
            <p:nvSpPr>
              <p:cNvPr id="29" name="Line 46"/>
              <p:cNvSpPr>
                <a:spLocks noChangeShapeType="1"/>
              </p:cNvSpPr>
              <p:nvPr/>
            </p:nvSpPr>
            <p:spPr bwMode="auto">
              <a:xfrm flipV="1">
                <a:off x="3833" y="1434"/>
                <a:ext cx="0" cy="1724"/>
              </a:xfrm>
              <a:prstGeom prst="line">
                <a:avLst/>
              </a:prstGeom>
              <a:noFill/>
              <a:ln w="9525">
                <a:solidFill>
                  <a:schemeClr val="tx1"/>
                </a:solidFill>
                <a:round/>
                <a:headEnd/>
                <a:tailEnd type="triangle" w="med" len="med"/>
              </a:ln>
            </p:spPr>
            <p:txBody>
              <a:bodyPr/>
              <a:lstStyle/>
              <a:p>
                <a:endParaRPr lang="zh-CN" altLang="en-US"/>
              </a:p>
            </p:txBody>
          </p:sp>
          <p:sp>
            <p:nvSpPr>
              <p:cNvPr id="30" name="Line 47"/>
              <p:cNvSpPr>
                <a:spLocks noChangeShapeType="1"/>
              </p:cNvSpPr>
              <p:nvPr/>
            </p:nvSpPr>
            <p:spPr bwMode="auto">
              <a:xfrm>
                <a:off x="3833" y="3158"/>
                <a:ext cx="1814" cy="0"/>
              </a:xfrm>
              <a:prstGeom prst="line">
                <a:avLst/>
              </a:prstGeom>
              <a:noFill/>
              <a:ln w="9525">
                <a:solidFill>
                  <a:schemeClr val="tx1"/>
                </a:solidFill>
                <a:round/>
                <a:headEnd/>
                <a:tailEnd type="triangle" w="med" len="med"/>
              </a:ln>
            </p:spPr>
            <p:txBody>
              <a:bodyPr/>
              <a:lstStyle/>
              <a:p>
                <a:endParaRPr lang="zh-CN" altLang="en-US"/>
              </a:p>
            </p:txBody>
          </p:sp>
        </p:grpSp>
        <p:sp>
          <p:nvSpPr>
            <p:cNvPr id="27" name="Text Box 53"/>
            <p:cNvSpPr txBox="1">
              <a:spLocks noChangeArrowheads="1"/>
            </p:cNvSpPr>
            <p:nvPr/>
          </p:nvSpPr>
          <p:spPr bwMode="auto">
            <a:xfrm>
              <a:off x="5284" y="3244"/>
              <a:ext cx="156" cy="231"/>
            </a:xfrm>
            <a:prstGeom prst="rect">
              <a:avLst/>
            </a:prstGeom>
            <a:noFill/>
            <a:ln w="9525">
              <a:noFill/>
              <a:miter lim="800000"/>
              <a:headEnd/>
              <a:tailEnd/>
            </a:ln>
          </p:spPr>
          <p:txBody>
            <a:bodyPr wrap="none">
              <a:spAutoFit/>
            </a:bodyPr>
            <a:lstStyle/>
            <a:p>
              <a:r>
                <a:rPr lang="en-US" altLang="zh-CN" i="1">
                  <a:latin typeface="Times New Roman" pitchFamily="18" charset="0"/>
                </a:rPr>
                <a:t>t</a:t>
              </a:r>
            </a:p>
          </p:txBody>
        </p:sp>
        <p:sp>
          <p:nvSpPr>
            <p:cNvPr id="28" name="Text Box 57"/>
            <p:cNvSpPr txBox="1">
              <a:spLocks noChangeArrowheads="1"/>
            </p:cNvSpPr>
            <p:nvPr/>
          </p:nvSpPr>
          <p:spPr bwMode="auto">
            <a:xfrm>
              <a:off x="3350" y="2440"/>
              <a:ext cx="404" cy="231"/>
            </a:xfrm>
            <a:prstGeom prst="rect">
              <a:avLst/>
            </a:prstGeom>
            <a:noFill/>
            <a:ln w="9525">
              <a:noFill/>
              <a:miter lim="800000"/>
              <a:headEnd/>
              <a:tailEnd/>
            </a:ln>
          </p:spPr>
          <p:txBody>
            <a:bodyPr wrap="none">
              <a:spAutoFit/>
            </a:bodyPr>
            <a:lstStyle/>
            <a:p>
              <a:r>
                <a:rPr lang="zh-CN" altLang="en-US"/>
                <a:t>电压</a:t>
              </a:r>
            </a:p>
          </p:txBody>
        </p:sp>
      </p:grpSp>
      <p:sp>
        <p:nvSpPr>
          <p:cNvPr id="31" name="Line 58"/>
          <p:cNvSpPr>
            <a:spLocks noChangeShapeType="1"/>
          </p:cNvSpPr>
          <p:nvPr/>
        </p:nvSpPr>
        <p:spPr bwMode="auto">
          <a:xfrm>
            <a:off x="5907094" y="4481537"/>
            <a:ext cx="504825" cy="0"/>
          </a:xfrm>
          <a:prstGeom prst="line">
            <a:avLst/>
          </a:prstGeom>
          <a:noFill/>
          <a:ln w="28575">
            <a:solidFill>
              <a:srgbClr val="FF0000"/>
            </a:solidFill>
            <a:round/>
            <a:headEnd/>
            <a:tailEnd/>
          </a:ln>
        </p:spPr>
        <p:txBody>
          <a:bodyPr/>
          <a:lstStyle/>
          <a:p>
            <a:endParaRPr lang="zh-CN" altLang="en-US"/>
          </a:p>
        </p:txBody>
      </p:sp>
      <p:sp>
        <p:nvSpPr>
          <p:cNvPr id="32" name="Line 59"/>
          <p:cNvSpPr>
            <a:spLocks noChangeShapeType="1"/>
          </p:cNvSpPr>
          <p:nvPr/>
        </p:nvSpPr>
        <p:spPr bwMode="auto">
          <a:xfrm>
            <a:off x="6411919" y="4481537"/>
            <a:ext cx="0" cy="647700"/>
          </a:xfrm>
          <a:prstGeom prst="line">
            <a:avLst/>
          </a:prstGeom>
          <a:noFill/>
          <a:ln w="28575">
            <a:solidFill>
              <a:srgbClr val="FF0000"/>
            </a:solidFill>
            <a:round/>
            <a:headEnd/>
            <a:tailEnd/>
          </a:ln>
        </p:spPr>
        <p:txBody>
          <a:bodyPr/>
          <a:lstStyle/>
          <a:p>
            <a:endParaRPr lang="zh-CN" altLang="en-US"/>
          </a:p>
        </p:txBody>
      </p:sp>
      <p:sp>
        <p:nvSpPr>
          <p:cNvPr id="33" name="Line 62"/>
          <p:cNvSpPr>
            <a:spLocks noChangeShapeType="1"/>
          </p:cNvSpPr>
          <p:nvPr/>
        </p:nvSpPr>
        <p:spPr bwMode="auto">
          <a:xfrm>
            <a:off x="5907094" y="6556400"/>
            <a:ext cx="504825" cy="0"/>
          </a:xfrm>
          <a:prstGeom prst="line">
            <a:avLst/>
          </a:prstGeom>
          <a:noFill/>
          <a:ln w="28575">
            <a:solidFill>
              <a:srgbClr val="FF0000"/>
            </a:solidFill>
            <a:round/>
            <a:headEnd/>
            <a:tailEnd/>
          </a:ln>
        </p:spPr>
        <p:txBody>
          <a:bodyPr/>
          <a:lstStyle/>
          <a:p>
            <a:endParaRPr lang="zh-CN" altLang="en-US"/>
          </a:p>
        </p:txBody>
      </p:sp>
      <p:sp>
        <p:nvSpPr>
          <p:cNvPr id="34" name="Line 63"/>
          <p:cNvSpPr>
            <a:spLocks noChangeShapeType="1"/>
          </p:cNvSpPr>
          <p:nvPr/>
        </p:nvSpPr>
        <p:spPr bwMode="auto">
          <a:xfrm>
            <a:off x="6411919" y="5908700"/>
            <a:ext cx="0" cy="647700"/>
          </a:xfrm>
          <a:prstGeom prst="line">
            <a:avLst/>
          </a:prstGeom>
          <a:noFill/>
          <a:ln w="28575">
            <a:solidFill>
              <a:srgbClr val="FF0000"/>
            </a:solidFill>
            <a:round/>
            <a:headEnd/>
            <a:tailEnd/>
          </a:ln>
        </p:spPr>
        <p:txBody>
          <a:bodyPr/>
          <a:lstStyle/>
          <a:p>
            <a:endParaRPr lang="zh-CN" altLang="en-US"/>
          </a:p>
        </p:txBody>
      </p:sp>
      <p:sp>
        <p:nvSpPr>
          <p:cNvPr id="35" name="Line 64"/>
          <p:cNvSpPr>
            <a:spLocks noChangeShapeType="1"/>
          </p:cNvSpPr>
          <p:nvPr/>
        </p:nvSpPr>
        <p:spPr bwMode="auto">
          <a:xfrm>
            <a:off x="6411919" y="5129237"/>
            <a:ext cx="504825" cy="0"/>
          </a:xfrm>
          <a:prstGeom prst="line">
            <a:avLst/>
          </a:prstGeom>
          <a:noFill/>
          <a:ln w="28575">
            <a:solidFill>
              <a:srgbClr val="FF0000"/>
            </a:solidFill>
            <a:round/>
            <a:headEnd/>
            <a:tailEnd/>
          </a:ln>
        </p:spPr>
        <p:txBody>
          <a:bodyPr/>
          <a:lstStyle/>
          <a:p>
            <a:endParaRPr lang="zh-CN" altLang="en-US"/>
          </a:p>
        </p:txBody>
      </p:sp>
      <p:sp>
        <p:nvSpPr>
          <p:cNvPr id="36" name="Line 65"/>
          <p:cNvSpPr>
            <a:spLocks noChangeShapeType="1"/>
          </p:cNvSpPr>
          <p:nvPr/>
        </p:nvSpPr>
        <p:spPr bwMode="auto">
          <a:xfrm>
            <a:off x="6411919" y="5908700"/>
            <a:ext cx="504825" cy="0"/>
          </a:xfrm>
          <a:prstGeom prst="line">
            <a:avLst/>
          </a:prstGeom>
          <a:noFill/>
          <a:ln w="28575">
            <a:solidFill>
              <a:srgbClr val="FF0000"/>
            </a:solidFill>
            <a:round/>
            <a:headEnd/>
            <a:tailEnd/>
          </a:ln>
        </p:spPr>
        <p:txBody>
          <a:bodyPr/>
          <a:lstStyle/>
          <a:p>
            <a:endParaRPr lang="zh-CN" altLang="en-US"/>
          </a:p>
        </p:txBody>
      </p:sp>
      <p:sp>
        <p:nvSpPr>
          <p:cNvPr id="37" name="Line 66"/>
          <p:cNvSpPr>
            <a:spLocks noChangeShapeType="1"/>
          </p:cNvSpPr>
          <p:nvPr/>
        </p:nvSpPr>
        <p:spPr bwMode="auto">
          <a:xfrm>
            <a:off x="6429388" y="4214837"/>
            <a:ext cx="0" cy="2663825"/>
          </a:xfrm>
          <a:prstGeom prst="line">
            <a:avLst/>
          </a:prstGeom>
          <a:noFill/>
          <a:ln w="9525">
            <a:solidFill>
              <a:schemeClr val="tx1"/>
            </a:solidFill>
            <a:prstDash val="lgDash"/>
            <a:round/>
            <a:headEnd/>
            <a:tailEnd/>
          </a:ln>
        </p:spPr>
        <p:txBody>
          <a:bodyPr/>
          <a:lstStyle/>
          <a:p>
            <a:endParaRPr lang="zh-CN" altLang="en-US"/>
          </a:p>
        </p:txBody>
      </p:sp>
      <p:sp>
        <p:nvSpPr>
          <p:cNvPr id="38" name="Line 67"/>
          <p:cNvSpPr>
            <a:spLocks noChangeShapeType="1"/>
          </p:cNvSpPr>
          <p:nvPr/>
        </p:nvSpPr>
        <p:spPr bwMode="auto">
          <a:xfrm>
            <a:off x="6940556" y="4265637"/>
            <a:ext cx="0" cy="2663825"/>
          </a:xfrm>
          <a:prstGeom prst="line">
            <a:avLst/>
          </a:prstGeom>
          <a:noFill/>
          <a:ln w="9525">
            <a:solidFill>
              <a:schemeClr val="tx1"/>
            </a:solidFill>
            <a:prstDash val="lgDash"/>
            <a:round/>
            <a:headEnd/>
            <a:tailEnd/>
          </a:ln>
        </p:spPr>
        <p:txBody>
          <a:bodyPr/>
          <a:lstStyle/>
          <a:p>
            <a:endParaRPr lang="zh-CN" altLang="en-US"/>
          </a:p>
        </p:txBody>
      </p:sp>
      <p:sp>
        <p:nvSpPr>
          <p:cNvPr id="39" name="Line 68"/>
          <p:cNvSpPr>
            <a:spLocks noChangeShapeType="1"/>
          </p:cNvSpPr>
          <p:nvPr/>
        </p:nvSpPr>
        <p:spPr bwMode="auto">
          <a:xfrm>
            <a:off x="6932619" y="4481537"/>
            <a:ext cx="0" cy="647700"/>
          </a:xfrm>
          <a:prstGeom prst="line">
            <a:avLst/>
          </a:prstGeom>
          <a:noFill/>
          <a:ln w="28575">
            <a:solidFill>
              <a:srgbClr val="FF0000"/>
            </a:solidFill>
            <a:round/>
            <a:headEnd/>
            <a:tailEnd/>
          </a:ln>
        </p:spPr>
        <p:txBody>
          <a:bodyPr/>
          <a:lstStyle/>
          <a:p>
            <a:endParaRPr lang="zh-CN" altLang="en-US"/>
          </a:p>
        </p:txBody>
      </p:sp>
      <p:sp>
        <p:nvSpPr>
          <p:cNvPr id="40" name="Line 70"/>
          <p:cNvSpPr>
            <a:spLocks noChangeShapeType="1"/>
          </p:cNvSpPr>
          <p:nvPr/>
        </p:nvSpPr>
        <p:spPr bwMode="auto">
          <a:xfrm>
            <a:off x="6934206" y="5908700"/>
            <a:ext cx="0" cy="647700"/>
          </a:xfrm>
          <a:prstGeom prst="line">
            <a:avLst/>
          </a:prstGeom>
          <a:noFill/>
          <a:ln w="28575">
            <a:solidFill>
              <a:srgbClr val="FF0000"/>
            </a:solidFill>
            <a:round/>
            <a:headEnd/>
            <a:tailEnd/>
          </a:ln>
        </p:spPr>
        <p:txBody>
          <a:bodyPr/>
          <a:lstStyle/>
          <a:p>
            <a:endParaRPr lang="zh-CN" altLang="en-US"/>
          </a:p>
        </p:txBody>
      </p:sp>
      <p:sp>
        <p:nvSpPr>
          <p:cNvPr id="41" name="Line 71"/>
          <p:cNvSpPr>
            <a:spLocks noChangeShapeType="1"/>
          </p:cNvSpPr>
          <p:nvPr/>
        </p:nvSpPr>
        <p:spPr bwMode="auto">
          <a:xfrm>
            <a:off x="6927856" y="4481537"/>
            <a:ext cx="1081088" cy="0"/>
          </a:xfrm>
          <a:prstGeom prst="line">
            <a:avLst/>
          </a:prstGeom>
          <a:noFill/>
          <a:ln w="28575">
            <a:solidFill>
              <a:srgbClr val="FF0000"/>
            </a:solidFill>
            <a:round/>
            <a:headEnd/>
            <a:tailEnd/>
          </a:ln>
        </p:spPr>
        <p:txBody>
          <a:bodyPr/>
          <a:lstStyle/>
          <a:p>
            <a:endParaRPr lang="zh-CN" altLang="en-US"/>
          </a:p>
        </p:txBody>
      </p:sp>
      <p:sp>
        <p:nvSpPr>
          <p:cNvPr id="42" name="Line 72"/>
          <p:cNvSpPr>
            <a:spLocks noChangeShapeType="1"/>
          </p:cNvSpPr>
          <p:nvPr/>
        </p:nvSpPr>
        <p:spPr bwMode="auto">
          <a:xfrm>
            <a:off x="6942144" y="6538937"/>
            <a:ext cx="1081087" cy="0"/>
          </a:xfrm>
          <a:prstGeom prst="line">
            <a:avLst/>
          </a:prstGeom>
          <a:noFill/>
          <a:ln w="28575">
            <a:solidFill>
              <a:srgbClr val="FF0000"/>
            </a:solidFill>
            <a:round/>
            <a:headEnd/>
            <a:tailEnd/>
          </a:ln>
        </p:spPr>
        <p:txBody>
          <a:bodyPr/>
          <a:lstStyle/>
          <a:p>
            <a:endParaRPr lang="zh-CN" altLang="en-US"/>
          </a:p>
        </p:txBody>
      </p:sp>
      <p:sp>
        <p:nvSpPr>
          <p:cNvPr id="43" name="TextBox 42"/>
          <p:cNvSpPr txBox="1"/>
          <p:nvPr/>
        </p:nvSpPr>
        <p:spPr>
          <a:xfrm>
            <a:off x="5179223" y="4296871"/>
            <a:ext cx="500066" cy="369332"/>
          </a:xfrm>
          <a:prstGeom prst="rect">
            <a:avLst/>
          </a:prstGeom>
          <a:noFill/>
        </p:spPr>
        <p:txBody>
          <a:bodyPr wrap="square" rtlCol="0">
            <a:spAutoFit/>
          </a:bodyPr>
          <a:lstStyle/>
          <a:p>
            <a:r>
              <a:rPr lang="en-US" altLang="zh-CN" dirty="0"/>
              <a:t>A</a:t>
            </a:r>
            <a:endParaRPr lang="zh-CN" altLang="en-US" dirty="0"/>
          </a:p>
        </p:txBody>
      </p:sp>
      <p:sp>
        <p:nvSpPr>
          <p:cNvPr id="44" name="TextBox 43"/>
          <p:cNvSpPr txBox="1"/>
          <p:nvPr/>
        </p:nvSpPr>
        <p:spPr>
          <a:xfrm>
            <a:off x="5331623" y="5774312"/>
            <a:ext cx="500066" cy="369332"/>
          </a:xfrm>
          <a:prstGeom prst="rect">
            <a:avLst/>
          </a:prstGeom>
          <a:noFill/>
        </p:spPr>
        <p:txBody>
          <a:bodyPr wrap="square" rtlCol="0">
            <a:spAutoFit/>
          </a:bodyPr>
          <a:lstStyle/>
          <a:p>
            <a:r>
              <a:rPr lang="en-US" altLang="zh-CN" dirty="0"/>
              <a:t>Y</a:t>
            </a:r>
            <a:endParaRPr lang="zh-CN" altLang="en-US" dirty="0"/>
          </a:p>
        </p:txBody>
      </p:sp>
      <p:sp>
        <p:nvSpPr>
          <p:cNvPr id="45" name="矩形 44"/>
          <p:cNvSpPr/>
          <p:nvPr/>
        </p:nvSpPr>
        <p:spPr>
          <a:xfrm>
            <a:off x="5053887" y="1712514"/>
            <a:ext cx="986572" cy="461665"/>
          </a:xfrm>
          <a:prstGeom prst="rect">
            <a:avLst/>
          </a:prstGeom>
          <a:solidFill>
            <a:schemeClr val="accent2">
              <a:lumMod val="20000"/>
              <a:lumOff val="80000"/>
            </a:schemeClr>
          </a:solidFill>
        </p:spPr>
        <p:txBody>
          <a:bodyPr wrap="square">
            <a:spAutoFit/>
          </a:bodyPr>
          <a:lstStyle/>
          <a:p>
            <a:r>
              <a:rPr lang="zh-CN" altLang="en-US" sz="2400" dirty="0"/>
              <a:t>取反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3"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strips(upRight)">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linds(horizontal)">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par>
                          <p:cTn id="33" fill="hold">
                            <p:stCondLst>
                              <p:cond delay="0"/>
                            </p:stCondLst>
                            <p:childTnLst>
                              <p:par>
                                <p:cTn id="34" presetID="18" presetClass="entr" presetSubtype="3"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strips(upRigh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3" presetClass="entr" presetSubtype="1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blinds(horizontal)">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trips(downRight)">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strips(upRigh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strips(downRight)">
                                      <p:cBhvr>
                                        <p:cTn id="58" dur="500"/>
                                        <p:tgtEl>
                                          <p:spTgt spid="32"/>
                                        </p:tgtEl>
                                      </p:cBhvr>
                                    </p:animEffect>
                                  </p:childTnLst>
                                </p:cTn>
                              </p:par>
                            </p:childTnLst>
                          </p:cTn>
                        </p:par>
                        <p:par>
                          <p:cTn id="59" fill="hold">
                            <p:stCondLst>
                              <p:cond delay="500"/>
                            </p:stCondLst>
                            <p:childTnLst>
                              <p:par>
                                <p:cTn id="60" presetID="18" presetClass="entr" presetSubtype="3" fill="hold" grpId="0"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strips(upRight)">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strips(downRight)">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strips(downRight)">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strips(upRight)">
                                      <p:cBhvr>
                                        <p:cTn id="77" dur="5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6"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strips(downRight)">
                                      <p:cBhvr>
                                        <p:cTn id="82" dur="500"/>
                                        <p:tgtEl>
                                          <p:spTgt spid="40"/>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animEffect transition="in" filter="strips(downRight)">
                                      <p:cBhvr>
                                        <p:cTn id="87" dur="500"/>
                                        <p:tgtEl>
                                          <p:spTgt spid="41"/>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strips(downRight)">
                                      <p:cBhvr>
                                        <p:cTn id="92" dur="500"/>
                                        <p:tgtEl>
                                          <p:spTgt spid="42"/>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strips(downLeft)">
                                      <p:cBhvr>
                                        <p:cTn id="97" dur="500"/>
                                        <p:tgtEl>
                                          <p:spTgt spid="37"/>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strips(downLeft)">
                                      <p:cBhvr>
                                        <p:cTn id="10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44" grpId="0"/>
      <p:bldP spid="45"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8914" name="Rectangle 2"/>
          <p:cNvSpPr>
            <a:spLocks noGrp="1" noChangeArrowheads="1"/>
          </p:cNvSpPr>
          <p:nvPr>
            <p:ph type="title"/>
          </p:nvPr>
        </p:nvSpPr>
        <p:spPr>
          <a:xfrm>
            <a:off x="928662" y="0"/>
            <a:ext cx="7653747" cy="838267"/>
          </a:xfrm>
          <a:noFill/>
          <a:ln/>
        </p:spPr>
        <p:txBody>
          <a:bodyPr lIns="92067" tIns="46034" rIns="92067" bIns="46034"/>
          <a:lstStyle/>
          <a:p>
            <a:r>
              <a:rPr lang="zh-CN" altLang="pt-BR" dirty="0">
                <a:latin typeface="宋体" pitchFamily="2" charset="-122"/>
              </a:rPr>
              <a:t>集成电路的</a:t>
            </a:r>
            <a:r>
              <a:rPr lang="zh-CN" altLang="en-US" dirty="0">
                <a:latin typeface="宋体" pitchFamily="2" charset="-122"/>
              </a:rPr>
              <a:t>封装</a:t>
            </a:r>
            <a:endParaRPr lang="zh-CN" altLang="en-US" sz="3700" dirty="0">
              <a:latin typeface="黑体" pitchFamily="49" charset="-122"/>
            </a:endParaRPr>
          </a:p>
        </p:txBody>
      </p:sp>
      <p:sp>
        <p:nvSpPr>
          <p:cNvPr id="2598915" name="Rectangle 3"/>
          <p:cNvSpPr>
            <a:spLocks noGrp="1" noChangeArrowheads="1"/>
          </p:cNvSpPr>
          <p:nvPr>
            <p:ph idx="1"/>
          </p:nvPr>
        </p:nvSpPr>
        <p:spPr>
          <a:xfrm>
            <a:off x="357158" y="1214422"/>
            <a:ext cx="8311806" cy="4952662"/>
          </a:xfrm>
        </p:spPr>
        <p:txBody>
          <a:bodyPr/>
          <a:lstStyle/>
          <a:p>
            <a:pPr marL="0" indent="0" algn="just" defTabSz="1166226">
              <a:buNone/>
            </a:pPr>
            <a:r>
              <a:rPr lang="zh-CN" altLang="pt-BR" sz="2600" dirty="0">
                <a:latin typeface="宋体" pitchFamily="2" charset="-122"/>
              </a:rPr>
              <a:t> </a:t>
            </a:r>
            <a:r>
              <a:rPr lang="zh-CN" altLang="pt-BR" dirty="0">
                <a:latin typeface="宋体" pitchFamily="2" charset="-122"/>
              </a:rPr>
              <a:t>集成电路</a:t>
            </a:r>
            <a:r>
              <a:rPr lang="zh-CN" altLang="en-US" dirty="0">
                <a:latin typeface="宋体" pitchFamily="2" charset="-122"/>
              </a:rPr>
              <a:t>封装目的：</a:t>
            </a:r>
          </a:p>
          <a:p>
            <a:pPr marL="0" indent="0" algn="just" defTabSz="1166226">
              <a:buNone/>
            </a:pPr>
            <a:r>
              <a:rPr lang="zh-CN" altLang="en-US" sz="2600" dirty="0">
                <a:latin typeface="宋体" pitchFamily="2" charset="-122"/>
              </a:rPr>
              <a:t>    电功能、散热功能、机械与化学保护功能</a:t>
            </a:r>
          </a:p>
          <a:p>
            <a:pPr marL="0" indent="0" algn="just" defTabSz="1166226">
              <a:buNone/>
            </a:pPr>
            <a:r>
              <a:rPr lang="zh-CN" altLang="en-US" dirty="0">
                <a:latin typeface="宋体" pitchFamily="2" charset="-122"/>
              </a:rPr>
              <a:t> 常见的封装方式：</a:t>
            </a:r>
            <a:endParaRPr lang="zh-CN" altLang="pt-BR" dirty="0">
              <a:latin typeface="宋体" pitchFamily="2" charset="-122"/>
            </a:endParaRPr>
          </a:p>
          <a:p>
            <a:pPr marL="967805" lvl="1" indent="-364446" algn="just" defTabSz="1166226">
              <a:lnSpc>
                <a:spcPct val="90000"/>
              </a:lnSpc>
            </a:pPr>
            <a:r>
              <a:rPr lang="zh-CN" altLang="en-US" dirty="0">
                <a:latin typeface="Times New Roman" pitchFamily="18" charset="0"/>
              </a:rPr>
              <a:t> 单列直插式（</a:t>
            </a:r>
            <a:r>
              <a:rPr lang="en-US" altLang="zh-CN" dirty="0">
                <a:latin typeface="Times New Roman" pitchFamily="18" charset="0"/>
              </a:rPr>
              <a:t>SIP</a:t>
            </a:r>
            <a:r>
              <a:rPr lang="zh-CN" altLang="en-US" dirty="0">
                <a:latin typeface="Times New Roman" pitchFamily="18" charset="0"/>
              </a:rPr>
              <a:t>）  </a:t>
            </a:r>
          </a:p>
          <a:p>
            <a:pPr marL="967805" lvl="1" indent="-364446" algn="just" defTabSz="1166226">
              <a:lnSpc>
                <a:spcPct val="90000"/>
              </a:lnSpc>
            </a:pPr>
            <a:r>
              <a:rPr lang="zh-CN" altLang="en-US" dirty="0">
                <a:latin typeface="Times New Roman" pitchFamily="18" charset="0"/>
              </a:rPr>
              <a:t> 双列直插式 （</a:t>
            </a:r>
            <a:r>
              <a:rPr lang="en-US" altLang="zh-CN" dirty="0">
                <a:latin typeface="Times New Roman" pitchFamily="18" charset="0"/>
              </a:rPr>
              <a:t>DIP</a:t>
            </a:r>
            <a:r>
              <a:rPr lang="zh-CN" altLang="en-US" dirty="0">
                <a:latin typeface="Times New Roman" pitchFamily="18" charset="0"/>
              </a:rPr>
              <a:t>）</a:t>
            </a:r>
          </a:p>
          <a:p>
            <a:pPr marL="967805" lvl="1" indent="-364446" algn="just" defTabSz="1166226">
              <a:lnSpc>
                <a:spcPct val="90000"/>
              </a:lnSpc>
            </a:pPr>
            <a:r>
              <a:rPr lang="zh-CN" altLang="en-US" dirty="0">
                <a:latin typeface="Times New Roman" pitchFamily="18" charset="0"/>
              </a:rPr>
              <a:t> 阵列式（</a:t>
            </a:r>
            <a:r>
              <a:rPr lang="en-US" altLang="zh-CN" dirty="0">
                <a:latin typeface="Times New Roman" pitchFamily="18" charset="0"/>
              </a:rPr>
              <a:t>PGA</a:t>
            </a:r>
            <a:r>
              <a:rPr lang="zh-CN" altLang="en-US" dirty="0">
                <a:latin typeface="Times New Roman" pitchFamily="18" charset="0"/>
              </a:rPr>
              <a:t>）</a:t>
            </a:r>
          </a:p>
          <a:p>
            <a:pPr marL="967805" lvl="1" indent="-364446" defTabSz="1166226" fontAlgn="t">
              <a:lnSpc>
                <a:spcPct val="90000"/>
              </a:lnSpc>
              <a:spcBef>
                <a:spcPct val="50000"/>
              </a:spcBef>
            </a:pPr>
            <a:r>
              <a:rPr lang="zh-CN" altLang="en-US" dirty="0">
                <a:latin typeface="Times New Roman" pitchFamily="18" charset="0"/>
              </a:rPr>
              <a:t> 塑料有引线芯片载体（</a:t>
            </a:r>
            <a:r>
              <a:rPr lang="en-US" altLang="zh-CN" dirty="0">
                <a:latin typeface="Times New Roman" pitchFamily="18" charset="0"/>
              </a:rPr>
              <a:t>PLCC</a:t>
            </a:r>
            <a:r>
              <a:rPr lang="zh-CN" altLang="en-US" dirty="0">
                <a:latin typeface="Times New Roman" pitchFamily="18" charset="0"/>
              </a:rPr>
              <a:t>）</a:t>
            </a:r>
          </a:p>
          <a:p>
            <a:pPr marL="967805" lvl="1" indent="-364446" defTabSz="1166226" fontAlgn="t">
              <a:lnSpc>
                <a:spcPct val="90000"/>
              </a:lnSpc>
              <a:spcBef>
                <a:spcPct val="50000"/>
              </a:spcBef>
            </a:pPr>
            <a:r>
              <a:rPr lang="zh-CN" altLang="en-US" dirty="0">
                <a:latin typeface="Times New Roman" pitchFamily="18" charset="0"/>
              </a:rPr>
              <a:t> 扁平贴片式</a:t>
            </a:r>
            <a:r>
              <a:rPr lang="en-US" altLang="zh-CN" dirty="0">
                <a:latin typeface="Times New Roman" pitchFamily="18" charset="0"/>
              </a:rPr>
              <a:t>(</a:t>
            </a:r>
            <a:r>
              <a:rPr lang="en-US" altLang="zh-CN" dirty="0">
                <a:effectLst>
                  <a:outerShdw blurRad="38100" dist="38100" dir="2700000" algn="tl">
                    <a:srgbClr val="FFFFFF"/>
                  </a:outerShdw>
                </a:effectLst>
                <a:latin typeface="Times New Roman" pitchFamily="18" charset="0"/>
              </a:rPr>
              <a:t>P</a:t>
            </a:r>
            <a:r>
              <a:rPr lang="en-US" altLang="zh-CN" dirty="0">
                <a:latin typeface="Times New Roman" pitchFamily="18" charset="0"/>
              </a:rPr>
              <a:t>QFP) </a:t>
            </a:r>
          </a:p>
          <a:p>
            <a:pPr marL="967805" lvl="1" indent="-364446" defTabSz="1166226" fontAlgn="t">
              <a:lnSpc>
                <a:spcPct val="90000"/>
              </a:lnSpc>
              <a:spcBef>
                <a:spcPct val="50000"/>
              </a:spcBef>
            </a:pPr>
            <a:r>
              <a:rPr lang="en-US" altLang="zh-CN" dirty="0">
                <a:effectLst>
                  <a:outerShdw blurRad="38100" dist="38100" dir="2700000" algn="tl">
                    <a:srgbClr val="FFFFFF"/>
                  </a:outerShdw>
                </a:effectLst>
                <a:latin typeface="Times New Roman" pitchFamily="18" charset="0"/>
              </a:rPr>
              <a:t> </a:t>
            </a:r>
            <a:r>
              <a:rPr lang="zh-CN" altLang="en-US" dirty="0">
                <a:effectLst>
                  <a:outerShdw blurRad="38100" dist="38100" dir="2700000" algn="tl">
                    <a:srgbClr val="FFFFFF"/>
                  </a:outerShdw>
                </a:effectLst>
                <a:latin typeface="Times New Roman" pitchFamily="18" charset="0"/>
              </a:rPr>
              <a:t>球栅阵列封装</a:t>
            </a:r>
            <a:r>
              <a:rPr lang="en-US" altLang="zh-CN" dirty="0">
                <a:effectLst>
                  <a:outerShdw blurRad="38100" dist="38100" dir="2700000" algn="tl">
                    <a:srgbClr val="FFFFFF"/>
                  </a:outerShdw>
                </a:effectLst>
                <a:latin typeface="Times New Roman" pitchFamily="18" charset="0"/>
              </a:rPr>
              <a:t>(BGA)   </a:t>
            </a:r>
          </a:p>
          <a:p>
            <a:pPr marL="967805" lvl="1" indent="-364446" defTabSz="1166226" fontAlgn="t">
              <a:lnSpc>
                <a:spcPct val="90000"/>
              </a:lnSpc>
              <a:spcBef>
                <a:spcPct val="50000"/>
              </a:spcBef>
            </a:pPr>
            <a:r>
              <a:rPr lang="en-US" altLang="zh-CN" dirty="0">
                <a:latin typeface="Times New Roman" pitchFamily="18" charset="0"/>
              </a:rPr>
              <a:t> </a:t>
            </a:r>
            <a:r>
              <a:rPr lang="zh-CN" altLang="en-US" dirty="0">
                <a:latin typeface="Times New Roman" pitchFamily="18" charset="0"/>
              </a:rPr>
              <a:t>小外形封装（</a:t>
            </a:r>
            <a:r>
              <a:rPr lang="en-US" altLang="zh-CN" dirty="0">
                <a:latin typeface="Times New Roman" pitchFamily="18" charset="0"/>
              </a:rPr>
              <a:t>SOP</a:t>
            </a:r>
            <a:r>
              <a:rPr lang="zh-CN" altLang="en-US" dirty="0">
                <a:latin typeface="Times New Roman" pitchFamily="18" charset="0"/>
              </a:rPr>
              <a:t>）</a:t>
            </a:r>
            <a:r>
              <a:rPr lang="zh-CN" altLang="en-US" dirty="0">
                <a:latin typeface="宋体" pitchFamily="2" charset="-122"/>
              </a:rPr>
              <a:t> </a:t>
            </a:r>
          </a:p>
        </p:txBody>
      </p:sp>
      <p:sp>
        <p:nvSpPr>
          <p:cNvPr id="11" name="日期占位符 10"/>
          <p:cNvSpPr>
            <a:spLocks noGrp="1"/>
          </p:cNvSpPr>
          <p:nvPr>
            <p:ph type="dt" sz="half" idx="10"/>
          </p:nvPr>
        </p:nvSpPr>
        <p:spPr/>
        <p:txBody>
          <a:bodyPr/>
          <a:lstStyle/>
          <a:p>
            <a:pPr>
              <a:defRPr/>
            </a:pPr>
            <a:fld id="{CE0CD998-F1DF-413D-98AA-ACA7C14E0E19}" type="datetime1">
              <a:rPr lang="zh-CN" altLang="en-US" smtClean="0"/>
              <a:t>2018/3/26</a:t>
            </a:fld>
            <a:endParaRPr lang="en-US" altLang="zh-CN"/>
          </a:p>
        </p:txBody>
      </p:sp>
      <p:sp>
        <p:nvSpPr>
          <p:cNvPr id="13" name="页脚占位符 12"/>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12" name="灯片编号占位符 11"/>
          <p:cNvSpPr>
            <a:spLocks noGrp="1"/>
          </p:cNvSpPr>
          <p:nvPr>
            <p:ph type="sldNum" sz="quarter" idx="12"/>
          </p:nvPr>
        </p:nvSpPr>
        <p:spPr/>
        <p:txBody>
          <a:bodyPr/>
          <a:lstStyle/>
          <a:p>
            <a:pPr>
              <a:defRPr/>
            </a:pPr>
            <a:fld id="{F38CFDAA-5283-40C9-80A4-C3781C02EB22}" type="slidenum">
              <a:rPr lang="en-US" altLang="zh-CN" smtClean="0"/>
              <a:pPr>
                <a:defRPr/>
              </a:pPr>
              <a:t>80</a:t>
            </a:fld>
            <a:endParaRPr lang="en-US" altLang="zh-CN"/>
          </a:p>
        </p:txBody>
      </p:sp>
      <p:grpSp>
        <p:nvGrpSpPr>
          <p:cNvPr id="2" name="Group 4"/>
          <p:cNvGrpSpPr>
            <a:grpSpLocks/>
          </p:cNvGrpSpPr>
          <p:nvPr/>
        </p:nvGrpSpPr>
        <p:grpSpPr bwMode="auto">
          <a:xfrm>
            <a:off x="6414916" y="2143116"/>
            <a:ext cx="2514802" cy="2747327"/>
            <a:chOff x="288" y="1917"/>
            <a:chExt cx="1920" cy="2214"/>
          </a:xfrm>
        </p:grpSpPr>
        <p:graphicFrame>
          <p:nvGraphicFramePr>
            <p:cNvPr id="2598917" name="Object 5"/>
            <p:cNvGraphicFramePr>
              <a:graphicFrameLocks noChangeAspect="1"/>
            </p:cNvGraphicFramePr>
            <p:nvPr/>
          </p:nvGraphicFramePr>
          <p:xfrm>
            <a:off x="288" y="2784"/>
            <a:ext cx="1920" cy="1347"/>
          </p:xfrm>
          <a:graphic>
            <a:graphicData uri="http://schemas.openxmlformats.org/presentationml/2006/ole">
              <mc:AlternateContent xmlns:mc="http://schemas.openxmlformats.org/markup-compatibility/2006">
                <mc:Choice xmlns:v="urn:schemas-microsoft-com:vml" Requires="v">
                  <p:oleObj spid="_x0000_s368771" r:id="rId4" imgW="2114845" imgH="1486107" progId="">
                    <p:embed/>
                  </p:oleObj>
                </mc:Choice>
                <mc:Fallback>
                  <p:oleObj r:id="rId4" imgW="2114845" imgH="148610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784"/>
                          <a:ext cx="1920" cy="1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8918" name="Object 6"/>
            <p:cNvGraphicFramePr>
              <a:graphicFrameLocks noChangeAspect="1"/>
            </p:cNvGraphicFramePr>
            <p:nvPr/>
          </p:nvGraphicFramePr>
          <p:xfrm>
            <a:off x="1104" y="1917"/>
            <a:ext cx="1104" cy="867"/>
          </p:xfrm>
          <a:graphic>
            <a:graphicData uri="http://schemas.openxmlformats.org/presentationml/2006/ole">
              <mc:AlternateContent xmlns:mc="http://schemas.openxmlformats.org/markup-compatibility/2006">
                <mc:Choice xmlns:v="urn:schemas-microsoft-com:vml" Requires="v">
                  <p:oleObj spid="_x0000_s368772" r:id="rId6" imgW="1190476" imgH="866896" progId="">
                    <p:embed/>
                  </p:oleObj>
                </mc:Choice>
                <mc:Fallback>
                  <p:oleObj r:id="rId6" imgW="1190476" imgH="86689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1917"/>
                          <a:ext cx="1104" cy="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8919" name="Object 7"/>
            <p:cNvGraphicFramePr>
              <a:graphicFrameLocks noChangeAspect="1"/>
            </p:cNvGraphicFramePr>
            <p:nvPr/>
          </p:nvGraphicFramePr>
          <p:xfrm>
            <a:off x="288" y="1920"/>
            <a:ext cx="816" cy="864"/>
          </p:xfrm>
          <a:graphic>
            <a:graphicData uri="http://schemas.openxmlformats.org/presentationml/2006/ole">
              <mc:AlternateContent xmlns:mc="http://schemas.openxmlformats.org/markup-compatibility/2006">
                <mc:Choice xmlns:v="urn:schemas-microsoft-com:vml" Requires="v">
                  <p:oleObj spid="_x0000_s368773" r:id="rId8" imgW="685714" imgH="781159" progId="">
                    <p:embed/>
                  </p:oleObj>
                </mc:Choice>
                <mc:Fallback>
                  <p:oleObj r:id="rId8" imgW="685714" imgH="781159"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 y="1920"/>
                          <a:ext cx="816"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8" name="Picture 3" descr="DSCN2855"/>
          <p:cNvPicPr>
            <a:picLocks noChangeAspect="1" noChangeArrowheads="1"/>
          </p:cNvPicPr>
          <p:nvPr/>
        </p:nvPicPr>
        <p:blipFill>
          <a:blip r:embed="rId10" cstate="print"/>
          <a:srcRect/>
          <a:stretch>
            <a:fillRect/>
          </a:stretch>
        </p:blipFill>
        <p:spPr bwMode="auto">
          <a:xfrm>
            <a:off x="4473592" y="4643446"/>
            <a:ext cx="2598738" cy="1993900"/>
          </a:xfrm>
          <a:prstGeom prst="rect">
            <a:avLst/>
          </a:prstGeom>
          <a:noFill/>
        </p:spPr>
      </p:pic>
      <p:pic>
        <p:nvPicPr>
          <p:cNvPr id="342076" name="Picture 60" descr="http://upload.wikimedia.org/wikipedia/commons/thumb/0/0d/DIP_sockets.jpg/220px-DIP_sockets.jp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0156" y="0"/>
            <a:ext cx="1932247" cy="194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91377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http://p8.qhimg.com/t0158be136ea304da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0" y="1124233"/>
            <a:ext cx="4751976" cy="321946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6"/>
          <p:cNvSpPr>
            <a:spLocks noGrp="1"/>
          </p:cNvSpPr>
          <p:nvPr>
            <p:ph type="title"/>
          </p:nvPr>
        </p:nvSpPr>
        <p:spPr/>
        <p:txBody>
          <a:bodyPr/>
          <a:lstStyle/>
          <a:p>
            <a:r>
              <a:rPr lang="zh-CN" altLang="en-US" dirty="0"/>
              <a:t>小规模集成电路</a:t>
            </a:r>
          </a:p>
        </p:txBody>
      </p:sp>
      <p:sp>
        <p:nvSpPr>
          <p:cNvPr id="4" name="日期占位符 3"/>
          <p:cNvSpPr>
            <a:spLocks noGrp="1"/>
          </p:cNvSpPr>
          <p:nvPr>
            <p:ph type="dt" sz="half" idx="10"/>
          </p:nvPr>
        </p:nvSpPr>
        <p:spPr/>
        <p:txBody>
          <a:bodyPr/>
          <a:lstStyle/>
          <a:p>
            <a:pPr>
              <a:defRPr/>
            </a:pPr>
            <a:fld id="{AC2934FC-001C-4C11-ACE5-B308D4FB591C}"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81</a:t>
            </a:fld>
            <a:endParaRPr lang="en-US" altLang="zh-CN"/>
          </a:p>
        </p:txBody>
      </p:sp>
      <p:sp>
        <p:nvSpPr>
          <p:cNvPr id="10" name="Rectangle 19"/>
          <p:cNvSpPr>
            <a:spLocks noChangeArrowheads="1"/>
          </p:cNvSpPr>
          <p:nvPr/>
        </p:nvSpPr>
        <p:spPr bwMode="auto">
          <a:xfrm>
            <a:off x="918398" y="5779451"/>
            <a:ext cx="2616101" cy="369332"/>
          </a:xfrm>
          <a:prstGeom prst="rect">
            <a:avLst/>
          </a:prstGeom>
          <a:noFill/>
          <a:ln w="9525">
            <a:noFill/>
            <a:miter lim="800000"/>
            <a:headEnd/>
            <a:tailEnd/>
          </a:ln>
        </p:spPr>
        <p:txBody>
          <a:bodyPr wrap="none" lIns="0" tIns="0" rIns="0" bIns="0">
            <a:spAutoFit/>
          </a:bodyPr>
          <a:lstStyle/>
          <a:p>
            <a:r>
              <a:rPr lang="en-US" altLang="zh-CN" sz="2400" dirty="0">
                <a:solidFill>
                  <a:srgbClr val="000000"/>
                </a:solidFill>
                <a:latin typeface="Helvetica" pitchFamily="34" charset="0"/>
                <a:ea typeface="宋体" pitchFamily="2" charset="-122"/>
              </a:rPr>
              <a:t>(a) </a:t>
            </a:r>
            <a:r>
              <a:rPr lang="zh-CN" altLang="en-US" sz="2400" dirty="0">
                <a:solidFill>
                  <a:srgbClr val="000000"/>
                </a:solidFill>
                <a:latin typeface="Helvetica" pitchFamily="34" charset="0"/>
                <a:ea typeface="宋体" pitchFamily="2" charset="-122"/>
              </a:rPr>
              <a:t>双列直插式封装</a:t>
            </a:r>
            <a:endParaRPr lang="en-US" altLang="zh-CN" sz="3600" dirty="0">
              <a:ea typeface="宋体" pitchFamily="2" charset="-122"/>
            </a:endParaRPr>
          </a:p>
        </p:txBody>
      </p:sp>
      <p:sp>
        <p:nvSpPr>
          <p:cNvPr id="31" name="Rectangle 25"/>
          <p:cNvSpPr>
            <a:spLocks noChangeArrowheads="1"/>
          </p:cNvSpPr>
          <p:nvPr/>
        </p:nvSpPr>
        <p:spPr bwMode="auto">
          <a:xfrm>
            <a:off x="5213325" y="5795972"/>
            <a:ext cx="2840521" cy="369332"/>
          </a:xfrm>
          <a:prstGeom prst="rect">
            <a:avLst/>
          </a:prstGeom>
          <a:noFill/>
          <a:ln w="9525">
            <a:noFill/>
            <a:miter lim="800000"/>
            <a:headEnd/>
            <a:tailEnd/>
          </a:ln>
        </p:spPr>
        <p:txBody>
          <a:bodyPr wrap="none" lIns="0" tIns="0" rIns="0" bIns="0">
            <a:spAutoFit/>
          </a:bodyPr>
          <a:lstStyle/>
          <a:p>
            <a:r>
              <a:rPr lang="en-US" altLang="zh-CN" sz="2400" dirty="0">
                <a:solidFill>
                  <a:srgbClr val="000000"/>
                </a:solidFill>
                <a:latin typeface="Helvetica" pitchFamily="34" charset="0"/>
                <a:ea typeface="宋体" pitchFamily="2" charset="-122"/>
              </a:rPr>
              <a:t>(b) 74x00</a:t>
            </a:r>
            <a:r>
              <a:rPr lang="zh-CN" altLang="en-US" sz="2400" dirty="0">
                <a:solidFill>
                  <a:srgbClr val="000000"/>
                </a:solidFill>
                <a:latin typeface="Helvetica" pitchFamily="34" charset="0"/>
                <a:ea typeface="宋体" pitchFamily="2" charset="-122"/>
              </a:rPr>
              <a:t>芯片结构图</a:t>
            </a:r>
            <a:endParaRPr lang="en-US" altLang="zh-CN" sz="3600" dirty="0">
              <a:ea typeface="宋体" pitchFamily="2" charset="-122"/>
            </a:endParaRPr>
          </a:p>
        </p:txBody>
      </p:sp>
      <p:pic>
        <p:nvPicPr>
          <p:cNvPr id="70" name="Picture 4"/>
          <p:cNvPicPr>
            <a:picLocks noChangeAspect="1" noChangeArrowheads="1"/>
          </p:cNvPicPr>
          <p:nvPr/>
        </p:nvPicPr>
        <p:blipFill>
          <a:blip r:embed="rId4" cstate="print"/>
          <a:srcRect/>
          <a:stretch>
            <a:fillRect/>
          </a:stretch>
        </p:blipFill>
        <p:spPr bwMode="auto">
          <a:xfrm>
            <a:off x="2095689" y="2733965"/>
            <a:ext cx="2729557" cy="2753865"/>
          </a:xfrm>
          <a:prstGeom prst="rect">
            <a:avLst/>
          </a:prstGeom>
          <a:noFill/>
        </p:spPr>
      </p:pic>
      <p:pic>
        <p:nvPicPr>
          <p:cNvPr id="3522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1187244"/>
            <a:ext cx="4372022" cy="437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5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2163" name="Object 3"/>
          <p:cNvGraphicFramePr>
            <a:graphicFrameLocks noGrp="1" noChangeAspect="1"/>
          </p:cNvGraphicFramePr>
          <p:nvPr>
            <p:ph idx="1"/>
            <p:extLst/>
          </p:nvPr>
        </p:nvGraphicFramePr>
        <p:xfrm>
          <a:off x="241300" y="0"/>
          <a:ext cx="8572500" cy="6597650"/>
        </p:xfrm>
        <a:graphic>
          <a:graphicData uri="http://schemas.openxmlformats.org/presentationml/2006/ole">
            <mc:AlternateContent xmlns:mc="http://schemas.openxmlformats.org/markup-compatibility/2006">
              <mc:Choice xmlns:v="urn:schemas-microsoft-com:vml" Requires="v">
                <p:oleObj spid="_x0000_s366638" name="VISIO" r:id="rId4" imgW="6044400" imgH="4651920" progId="Visio.Drawing.11">
                  <p:embed/>
                </p:oleObj>
              </mc:Choice>
              <mc:Fallback>
                <p:oleObj name="VISIO" r:id="rId4" imgW="6044400" imgH="4651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 y="0"/>
                        <a:ext cx="8572500" cy="6597650"/>
                      </a:xfrm>
                      <a:prstGeom prst="rect">
                        <a:avLst/>
                      </a:prstGeom>
                      <a:noFill/>
                      <a:extLst/>
                    </p:spPr>
                  </p:pic>
                </p:oleObj>
              </mc:Fallback>
            </mc:AlternateContent>
          </a:graphicData>
        </a:graphic>
      </p:graphicFrame>
      <p:sp>
        <p:nvSpPr>
          <p:cNvPr id="4" name="日期占位符 3"/>
          <p:cNvSpPr>
            <a:spLocks noGrp="1"/>
          </p:cNvSpPr>
          <p:nvPr>
            <p:ph type="dt" sz="half" idx="10"/>
          </p:nvPr>
        </p:nvSpPr>
        <p:spPr/>
        <p:txBody>
          <a:bodyPr/>
          <a:lstStyle/>
          <a:p>
            <a:fld id="{27A65AED-2618-49A4-A46D-424E100D3A7B}" type="datetime1">
              <a:rPr lang="zh-CN" altLang="en-US" smtClean="0"/>
              <a:t>2018/3/26</a:t>
            </a:fld>
            <a:endParaRPr lang="en-US" altLang="zh-CN"/>
          </a:p>
        </p:txBody>
      </p:sp>
      <p:sp>
        <p:nvSpPr>
          <p:cNvPr id="5" name="页脚占位符 4"/>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fld id="{148E4A6F-A691-4F8A-868A-EA1E239FBA3E}" type="slidenum">
              <a:rPr lang="en-US" altLang="zh-CN"/>
              <a:pPr/>
              <a:t>82</a:t>
            </a:fld>
            <a:endParaRPr lang="en-US" altLang="zh-CN"/>
          </a:p>
        </p:txBody>
      </p:sp>
      <p:sp>
        <p:nvSpPr>
          <p:cNvPr id="8" name="TextBox 7"/>
          <p:cNvSpPr txBox="1"/>
          <p:nvPr/>
        </p:nvSpPr>
        <p:spPr>
          <a:xfrm>
            <a:off x="827584" y="2924944"/>
            <a:ext cx="3312368" cy="369332"/>
          </a:xfrm>
          <a:prstGeom prst="rect">
            <a:avLst/>
          </a:prstGeom>
          <a:solidFill>
            <a:schemeClr val="bg1"/>
          </a:solidFill>
        </p:spPr>
        <p:txBody>
          <a:bodyPr wrap="square" rtlCol="0">
            <a:spAutoFit/>
          </a:bodyPr>
          <a:lstStyle/>
          <a:p>
            <a:pPr algn="ctr"/>
            <a:r>
              <a:rPr lang="zh-CN" altLang="en-US" dirty="0"/>
              <a:t>四个两输入与非门</a:t>
            </a:r>
          </a:p>
        </p:txBody>
      </p:sp>
      <p:sp>
        <p:nvSpPr>
          <p:cNvPr id="9" name="TextBox 8"/>
          <p:cNvSpPr txBox="1"/>
          <p:nvPr/>
        </p:nvSpPr>
        <p:spPr>
          <a:xfrm>
            <a:off x="5652120" y="2924944"/>
            <a:ext cx="3312368" cy="369332"/>
          </a:xfrm>
          <a:prstGeom prst="rect">
            <a:avLst/>
          </a:prstGeom>
          <a:solidFill>
            <a:schemeClr val="bg1"/>
          </a:solidFill>
        </p:spPr>
        <p:txBody>
          <a:bodyPr wrap="square" rtlCol="0">
            <a:spAutoFit/>
          </a:bodyPr>
          <a:lstStyle/>
          <a:p>
            <a:pPr algn="ctr"/>
            <a:r>
              <a:rPr lang="zh-CN" altLang="en-US" dirty="0"/>
              <a:t>四个两输入或非门</a:t>
            </a:r>
          </a:p>
        </p:txBody>
      </p:sp>
      <p:sp>
        <p:nvSpPr>
          <p:cNvPr id="10" name="TextBox 9"/>
          <p:cNvSpPr txBox="1"/>
          <p:nvPr/>
        </p:nvSpPr>
        <p:spPr>
          <a:xfrm>
            <a:off x="1331640" y="6381328"/>
            <a:ext cx="1664205" cy="369332"/>
          </a:xfrm>
          <a:prstGeom prst="rect">
            <a:avLst/>
          </a:prstGeom>
          <a:solidFill>
            <a:schemeClr val="bg1"/>
          </a:solidFill>
        </p:spPr>
        <p:txBody>
          <a:bodyPr wrap="square" rtlCol="0">
            <a:spAutoFit/>
          </a:bodyPr>
          <a:lstStyle/>
          <a:p>
            <a:pPr algn="ctr"/>
            <a:r>
              <a:rPr lang="zh-CN" altLang="en-US" dirty="0"/>
              <a:t>非门</a:t>
            </a:r>
          </a:p>
        </p:txBody>
      </p:sp>
      <p:sp>
        <p:nvSpPr>
          <p:cNvPr id="11" name="TextBox 10"/>
          <p:cNvSpPr txBox="1"/>
          <p:nvPr/>
        </p:nvSpPr>
        <p:spPr>
          <a:xfrm>
            <a:off x="5652121" y="6381328"/>
            <a:ext cx="3034680" cy="369332"/>
          </a:xfrm>
          <a:prstGeom prst="rect">
            <a:avLst/>
          </a:prstGeom>
          <a:solidFill>
            <a:schemeClr val="bg1"/>
          </a:solidFill>
        </p:spPr>
        <p:txBody>
          <a:bodyPr wrap="square" rtlCol="0">
            <a:spAutoFit/>
          </a:bodyPr>
          <a:lstStyle/>
          <a:p>
            <a:pPr algn="ctr"/>
            <a:r>
              <a:rPr lang="zh-CN" altLang="en-US" dirty="0"/>
              <a:t>四个两输入与门</a:t>
            </a:r>
          </a:p>
        </p:txBody>
      </p:sp>
    </p:spTree>
    <p:extLst>
      <p:ext uri="{BB962C8B-B14F-4D97-AF65-F5344CB8AC3E}">
        <p14:creationId xmlns:p14="http://schemas.microsoft.com/office/powerpoint/2010/main" val="40345446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a:t>小规模集成电路</a:t>
            </a:r>
            <a:endParaRPr lang="en-US" altLang="zh-CN" dirty="0"/>
          </a:p>
        </p:txBody>
      </p:sp>
      <p:graphicFrame>
        <p:nvGraphicFramePr>
          <p:cNvPr id="93187" name="Object 3"/>
          <p:cNvGraphicFramePr>
            <a:graphicFrameLocks noGrp="1" noChangeAspect="1"/>
          </p:cNvGraphicFramePr>
          <p:nvPr>
            <p:ph idx="1"/>
            <p:extLst/>
          </p:nvPr>
        </p:nvGraphicFramePr>
        <p:xfrm>
          <a:off x="107504" y="1298002"/>
          <a:ext cx="8964488" cy="4464623"/>
        </p:xfrm>
        <a:graphic>
          <a:graphicData uri="http://schemas.openxmlformats.org/presentationml/2006/ole">
            <mc:AlternateContent xmlns:mc="http://schemas.openxmlformats.org/markup-compatibility/2006">
              <mc:Choice xmlns:v="urn:schemas-microsoft-com:vml" Requires="v">
                <p:oleObj spid="_x0000_s367661" name="VISIO" r:id="rId4" imgW="5957280" imgH="2650320" progId="Visio.Drawing.11">
                  <p:embed/>
                </p:oleObj>
              </mc:Choice>
              <mc:Fallback>
                <p:oleObj name="VISIO" r:id="rId4" imgW="5957280" imgH="26503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98002"/>
                        <a:ext cx="8964488" cy="4464623"/>
                      </a:xfrm>
                      <a:prstGeom prst="rect">
                        <a:avLst/>
                      </a:prstGeom>
                      <a:noFill/>
                      <a:extLst/>
                    </p:spPr>
                  </p:pic>
                </p:oleObj>
              </mc:Fallback>
            </mc:AlternateContent>
          </a:graphicData>
        </a:graphic>
      </p:graphicFrame>
      <p:sp>
        <p:nvSpPr>
          <p:cNvPr id="4" name="日期占位符 3"/>
          <p:cNvSpPr>
            <a:spLocks noGrp="1"/>
          </p:cNvSpPr>
          <p:nvPr>
            <p:ph type="dt" sz="half" idx="10"/>
          </p:nvPr>
        </p:nvSpPr>
        <p:spPr/>
        <p:txBody>
          <a:bodyPr/>
          <a:lstStyle/>
          <a:p>
            <a:fld id="{39D1F63E-485D-4B6A-94F2-1DBC5D0872FA}" type="datetime1">
              <a:rPr lang="zh-CN" altLang="en-US" smtClean="0"/>
              <a:t>2018/3/26</a:t>
            </a:fld>
            <a:endParaRPr lang="en-US" altLang="zh-CN"/>
          </a:p>
        </p:txBody>
      </p:sp>
      <p:sp>
        <p:nvSpPr>
          <p:cNvPr id="5" name="页脚占位符 4"/>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fld id="{20B049C0-5835-4EC0-BA0E-A5C65843B38A}" type="slidenum">
              <a:rPr lang="en-US" altLang="zh-CN"/>
              <a:pPr/>
              <a:t>83</a:t>
            </a:fld>
            <a:endParaRPr lang="en-US" altLang="zh-CN"/>
          </a:p>
        </p:txBody>
      </p:sp>
      <p:sp>
        <p:nvSpPr>
          <p:cNvPr id="2" name="TextBox 1"/>
          <p:cNvSpPr txBox="1"/>
          <p:nvPr/>
        </p:nvSpPr>
        <p:spPr>
          <a:xfrm>
            <a:off x="1259632" y="6067981"/>
            <a:ext cx="2952328" cy="369332"/>
          </a:xfrm>
          <a:prstGeom prst="rect">
            <a:avLst/>
          </a:prstGeom>
          <a:solidFill>
            <a:schemeClr val="bg1"/>
          </a:solidFill>
        </p:spPr>
        <p:txBody>
          <a:bodyPr wrap="square" rtlCol="0">
            <a:spAutoFit/>
          </a:bodyPr>
          <a:lstStyle/>
          <a:p>
            <a:pPr algn="ctr"/>
            <a:r>
              <a:rPr lang="zh-CN" altLang="en-US" dirty="0"/>
              <a:t>三输入与非门</a:t>
            </a:r>
          </a:p>
        </p:txBody>
      </p:sp>
      <p:sp>
        <p:nvSpPr>
          <p:cNvPr id="8" name="TextBox 7"/>
          <p:cNvSpPr txBox="1"/>
          <p:nvPr/>
        </p:nvSpPr>
        <p:spPr>
          <a:xfrm>
            <a:off x="5734472" y="6080249"/>
            <a:ext cx="2952328" cy="369332"/>
          </a:xfrm>
          <a:prstGeom prst="rect">
            <a:avLst/>
          </a:prstGeom>
          <a:solidFill>
            <a:schemeClr val="bg1"/>
          </a:solidFill>
        </p:spPr>
        <p:txBody>
          <a:bodyPr wrap="square" rtlCol="0">
            <a:spAutoFit/>
          </a:bodyPr>
          <a:lstStyle/>
          <a:p>
            <a:pPr algn="ctr"/>
            <a:r>
              <a:rPr lang="zh-CN" altLang="en-US" dirty="0"/>
              <a:t>四输入与非门</a:t>
            </a:r>
          </a:p>
        </p:txBody>
      </p:sp>
    </p:spTree>
    <p:extLst>
      <p:ext uri="{BB962C8B-B14F-4D97-AF65-F5344CB8AC3E}">
        <p14:creationId xmlns:p14="http://schemas.microsoft.com/office/powerpoint/2010/main" val="12393874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000100" y="185720"/>
            <a:ext cx="6905625" cy="74295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900" b="1" i="0" u="none" strike="noStrike" kern="0" cap="none" spc="0" normalizeH="0" baseline="0" noProof="0" dirty="0">
                <a:ln>
                  <a:noFill/>
                </a:ln>
                <a:solidFill>
                  <a:schemeClr val="tx2"/>
                </a:solidFill>
                <a:effectLst/>
                <a:uLnTx/>
                <a:uFillTx/>
                <a:latin typeface="+mj-lt"/>
                <a:ea typeface="+mj-ea"/>
                <a:cs typeface="+mj-cs"/>
              </a:rPr>
              <a:t>低电压</a:t>
            </a:r>
            <a:r>
              <a:rPr kumimoji="0" lang="en-US" altLang="zh-CN" sz="3900" b="1" i="0" u="none" strike="noStrike" kern="0" cap="none" spc="0" normalizeH="0" baseline="0" noProof="0" dirty="0">
                <a:ln>
                  <a:noFill/>
                </a:ln>
                <a:solidFill>
                  <a:schemeClr val="tx2"/>
                </a:solidFill>
                <a:effectLst/>
                <a:uLnTx/>
                <a:uFillTx/>
                <a:latin typeface="+mj-lt"/>
                <a:ea typeface="+mj-ea"/>
                <a:cs typeface="+mj-cs"/>
              </a:rPr>
              <a:t>CMOS</a:t>
            </a:r>
            <a:r>
              <a:rPr kumimoji="0" lang="zh-CN" altLang="en-US" sz="3900" b="1" i="0" u="none" strike="noStrike" kern="0" cap="none" spc="0" normalizeH="0" baseline="0" noProof="0" dirty="0">
                <a:ln>
                  <a:noFill/>
                </a:ln>
                <a:solidFill>
                  <a:schemeClr val="tx2"/>
                </a:solidFill>
                <a:effectLst/>
                <a:uLnTx/>
                <a:uFillTx/>
                <a:latin typeface="+mj-lt"/>
                <a:ea typeface="+mj-ea"/>
                <a:cs typeface="+mj-cs"/>
              </a:rPr>
              <a:t>逻辑和接口</a:t>
            </a:r>
          </a:p>
        </p:txBody>
      </p:sp>
      <p:sp>
        <p:nvSpPr>
          <p:cNvPr id="4" name="日期占位符 3"/>
          <p:cNvSpPr>
            <a:spLocks noGrp="1"/>
          </p:cNvSpPr>
          <p:nvPr>
            <p:ph type="dt" sz="half" idx="10"/>
          </p:nvPr>
        </p:nvSpPr>
        <p:spPr/>
        <p:txBody>
          <a:bodyPr/>
          <a:lstStyle/>
          <a:p>
            <a:pPr>
              <a:defRPr/>
            </a:pPr>
            <a:fld id="{0CFA20E2-22F8-4BC6-ABB5-F5C39A037C07}" type="datetime1">
              <a:rPr lang="zh-CN" altLang="en-US" smtClean="0"/>
              <a:t>2018/3/26</a:t>
            </a:fld>
            <a:endParaRPr lang="en-US" altLang="zh-CN"/>
          </a:p>
        </p:txBody>
      </p:sp>
      <p:sp>
        <p:nvSpPr>
          <p:cNvPr id="6" name="页脚占位符 5"/>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5" name="灯片编号占位符 4"/>
          <p:cNvSpPr>
            <a:spLocks noGrp="1"/>
          </p:cNvSpPr>
          <p:nvPr>
            <p:ph type="sldNum" sz="quarter" idx="12"/>
          </p:nvPr>
        </p:nvSpPr>
        <p:spPr/>
        <p:txBody>
          <a:bodyPr/>
          <a:lstStyle/>
          <a:p>
            <a:pPr>
              <a:defRPr/>
            </a:pPr>
            <a:fld id="{FDFDDDCF-CC0E-4CF3-A497-3FEE434E7AE7}" type="slidenum">
              <a:rPr lang="en-US" altLang="zh-CN" smtClean="0"/>
              <a:pPr>
                <a:defRPr/>
              </a:pPr>
              <a:t>84</a:t>
            </a:fld>
            <a:endParaRPr lang="en-US" altLang="zh-CN"/>
          </a:p>
        </p:txBody>
      </p:sp>
      <p:pic>
        <p:nvPicPr>
          <p:cNvPr id="58370" name="Picture 2"/>
          <p:cNvPicPr>
            <a:picLocks noChangeAspect="1" noChangeArrowheads="1"/>
          </p:cNvPicPr>
          <p:nvPr/>
        </p:nvPicPr>
        <p:blipFill>
          <a:blip r:embed="rId3" cstate="print"/>
          <a:srcRect/>
          <a:stretch>
            <a:fillRect/>
          </a:stretch>
        </p:blipFill>
        <p:spPr bwMode="auto">
          <a:xfrm>
            <a:off x="-31341" y="1071546"/>
            <a:ext cx="9175341" cy="5715016"/>
          </a:xfrm>
          <a:prstGeom prst="rect">
            <a:avLst/>
          </a:prstGeom>
          <a:noFill/>
          <a:ln w="9525">
            <a:noFill/>
            <a:miter lim="800000"/>
            <a:headEnd/>
            <a:tailEnd/>
          </a:ln>
          <a:effectLst/>
        </p:spPr>
      </p:pic>
      <p:sp>
        <p:nvSpPr>
          <p:cNvPr id="7" name="TextBox 6"/>
          <p:cNvSpPr txBox="1"/>
          <p:nvPr/>
        </p:nvSpPr>
        <p:spPr>
          <a:xfrm>
            <a:off x="5776882" y="1132818"/>
            <a:ext cx="3152836" cy="1938992"/>
          </a:xfrm>
          <a:prstGeom prst="rect">
            <a:avLst/>
          </a:prstGeom>
          <a:noFill/>
        </p:spPr>
        <p:txBody>
          <a:bodyPr wrap="square" rtlCol="0">
            <a:spAutoFit/>
          </a:bodyPr>
          <a:lstStyle/>
          <a:p>
            <a:r>
              <a:rPr lang="en-US" altLang="zh-CN" sz="2400" dirty="0"/>
              <a:t>1</a:t>
            </a:r>
            <a:r>
              <a:rPr lang="zh-CN" altLang="en-US" sz="2400" dirty="0"/>
              <a:t>、降低电源电压能更大地减少动态功耗。</a:t>
            </a:r>
            <a:endParaRPr lang="en-US" altLang="zh-CN" sz="2400" dirty="0"/>
          </a:p>
          <a:p>
            <a:r>
              <a:rPr lang="en-US" altLang="zh-CN" sz="2400" dirty="0"/>
              <a:t>2</a:t>
            </a:r>
            <a:r>
              <a:rPr lang="zh-CN" altLang="en-US" sz="2400" dirty="0"/>
              <a:t>、尺寸越来越小，绝缘层越来越薄，不能对</a:t>
            </a:r>
            <a:r>
              <a:rPr lang="en-US" altLang="zh-CN" sz="2400" dirty="0"/>
              <a:t>5V</a:t>
            </a:r>
            <a:r>
              <a:rPr lang="zh-CN" altLang="en-US" sz="2400" dirty="0"/>
              <a:t>起绝缘作用。</a:t>
            </a:r>
          </a:p>
        </p:txBody>
      </p:sp>
      <p:sp>
        <p:nvSpPr>
          <p:cNvPr id="8" name="TextBox 7"/>
          <p:cNvSpPr txBox="1"/>
          <p:nvPr/>
        </p:nvSpPr>
        <p:spPr>
          <a:xfrm>
            <a:off x="5572132" y="3071810"/>
            <a:ext cx="3357586" cy="461665"/>
          </a:xfrm>
          <a:prstGeom prst="rect">
            <a:avLst/>
          </a:prstGeom>
          <a:solidFill>
            <a:schemeClr val="accent5">
              <a:lumMod val="20000"/>
              <a:lumOff val="80000"/>
            </a:schemeClr>
          </a:solidFill>
          <a:ln>
            <a:solidFill>
              <a:srgbClr val="FF0000"/>
            </a:solidFill>
          </a:ln>
        </p:spPr>
        <p:txBody>
          <a:bodyPr wrap="square" rtlCol="0">
            <a:spAutoFit/>
          </a:bodyPr>
          <a:lstStyle/>
          <a:p>
            <a:r>
              <a:rPr lang="zh-CN" altLang="en-US" sz="2400" dirty="0"/>
              <a:t>电平移位器</a:t>
            </a:r>
            <a:r>
              <a:rPr lang="en-US" altLang="zh-CN" sz="2400" dirty="0"/>
              <a:t>/</a:t>
            </a:r>
            <a:r>
              <a:rPr lang="zh-CN" altLang="en-US" sz="2400" dirty="0"/>
              <a:t>电平转换器</a:t>
            </a:r>
          </a:p>
        </p:txBody>
      </p:sp>
    </p:spTree>
    <p:extLst>
      <p:ext uri="{BB962C8B-B14F-4D97-AF65-F5344CB8AC3E}">
        <p14:creationId xmlns:p14="http://schemas.microsoft.com/office/powerpoint/2010/main" val="11539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ltLang="zh-CN" dirty="0"/>
              <a:t>CMOS</a:t>
            </a:r>
            <a:r>
              <a:rPr lang="zh-CN" altLang="en-US" sz="3600" dirty="0"/>
              <a:t>逻辑系列</a:t>
            </a:r>
            <a:endParaRPr lang="en-US" altLang="zh-CN" dirty="0"/>
          </a:p>
        </p:txBody>
      </p:sp>
      <p:sp>
        <p:nvSpPr>
          <p:cNvPr id="12291" name="Rectangle 3"/>
          <p:cNvSpPr>
            <a:spLocks noGrp="1" noChangeArrowheads="1"/>
          </p:cNvSpPr>
          <p:nvPr>
            <p:ph idx="1"/>
          </p:nvPr>
        </p:nvSpPr>
        <p:spPr>
          <a:noFill/>
          <a:ln/>
        </p:spPr>
        <p:txBody>
          <a:bodyPr/>
          <a:lstStyle/>
          <a:p>
            <a:r>
              <a:rPr lang="en-US" altLang="zh-CN" sz="3600" dirty="0"/>
              <a:t>CMOS</a:t>
            </a:r>
            <a:r>
              <a:rPr lang="zh-CN" altLang="en-US" sz="3600" dirty="0"/>
              <a:t>系列助记符</a:t>
            </a:r>
            <a:endParaRPr lang="en-US" altLang="zh-CN" sz="3600" dirty="0"/>
          </a:p>
          <a:p>
            <a:pPr lvl="1"/>
            <a:r>
              <a:rPr lang="en-US" altLang="zh-CN" sz="2800" dirty="0"/>
              <a:t>74C        ( </a:t>
            </a:r>
            <a:r>
              <a:rPr lang="zh-CN" altLang="en-US" sz="2800" dirty="0"/>
              <a:t>引脚和功能与</a:t>
            </a:r>
            <a:r>
              <a:rPr lang="en-US" altLang="zh-CN" sz="2800" dirty="0"/>
              <a:t>TTL</a:t>
            </a:r>
            <a:r>
              <a:rPr lang="zh-CN" altLang="en-US" sz="2800" dirty="0"/>
              <a:t>兼容</a:t>
            </a:r>
            <a:r>
              <a:rPr lang="en-US" altLang="zh-CN" sz="2800" dirty="0"/>
              <a:t> )</a:t>
            </a:r>
          </a:p>
          <a:p>
            <a:pPr lvl="1"/>
            <a:r>
              <a:rPr lang="en-US" altLang="zh-CN" sz="2800" dirty="0"/>
              <a:t>74HC     ( </a:t>
            </a:r>
            <a:r>
              <a:rPr lang="zh-CN" altLang="en-US" sz="2800" dirty="0"/>
              <a:t>高速</a:t>
            </a:r>
            <a:r>
              <a:rPr lang="en-US" altLang="zh-CN" sz="2800" dirty="0"/>
              <a:t>CMOS)</a:t>
            </a:r>
          </a:p>
          <a:p>
            <a:pPr lvl="1"/>
            <a:r>
              <a:rPr lang="en-US" altLang="zh-CN" sz="2800" dirty="0"/>
              <a:t>74HCT   (</a:t>
            </a:r>
            <a:r>
              <a:rPr lang="zh-CN" altLang="en-US" sz="2800" dirty="0"/>
              <a:t>高速</a:t>
            </a:r>
            <a:r>
              <a:rPr lang="en-US" altLang="zh-CN" sz="2800" dirty="0"/>
              <a:t>CMOS,TTL </a:t>
            </a:r>
            <a:r>
              <a:rPr lang="zh-CN" altLang="en-US" sz="2800" dirty="0"/>
              <a:t>兼容</a:t>
            </a:r>
            <a:r>
              <a:rPr lang="en-US" altLang="zh-CN" sz="2800" dirty="0"/>
              <a:t>)</a:t>
            </a:r>
          </a:p>
          <a:p>
            <a:pPr lvl="1"/>
            <a:r>
              <a:rPr lang="en-US" altLang="zh-CN" sz="2800" dirty="0"/>
              <a:t>74AHCT   ( </a:t>
            </a:r>
            <a:r>
              <a:rPr lang="zh-CN" altLang="en-US" sz="2800" dirty="0"/>
              <a:t>高级高速</a:t>
            </a:r>
            <a:r>
              <a:rPr lang="en-US" altLang="zh-CN" sz="2800" dirty="0"/>
              <a:t>TTL </a:t>
            </a:r>
            <a:r>
              <a:rPr lang="zh-CN" altLang="en-US" sz="2800" dirty="0"/>
              <a:t>兼容</a:t>
            </a:r>
            <a:r>
              <a:rPr lang="en-US" altLang="zh-CN" sz="2800" dirty="0"/>
              <a:t>)</a:t>
            </a:r>
          </a:p>
          <a:p>
            <a:pPr lvl="1"/>
            <a:r>
              <a:rPr lang="en-US" altLang="zh-CN" sz="2800" dirty="0"/>
              <a:t>74AC     ( </a:t>
            </a:r>
            <a:r>
              <a:rPr lang="zh-CN" altLang="en-US" sz="2800" dirty="0"/>
              <a:t>高级</a:t>
            </a:r>
            <a:r>
              <a:rPr lang="en-US" altLang="zh-CN" sz="2800" dirty="0"/>
              <a:t>CMOS )</a:t>
            </a:r>
          </a:p>
          <a:p>
            <a:pPr lvl="1"/>
            <a:r>
              <a:rPr lang="en-US" altLang="zh-CN" sz="2800" dirty="0"/>
              <a:t>74ACT   (</a:t>
            </a:r>
            <a:r>
              <a:rPr lang="zh-CN" altLang="en-US" sz="2800" dirty="0"/>
              <a:t>高级</a:t>
            </a:r>
            <a:r>
              <a:rPr lang="en-US" altLang="zh-CN" sz="2800"/>
              <a:t>CMOS</a:t>
            </a:r>
            <a:r>
              <a:rPr lang="zh-CN" altLang="en-US" sz="2800"/>
              <a:t>，</a:t>
            </a:r>
            <a:r>
              <a:rPr lang="en-US" altLang="zh-CN" sz="2800" dirty="0"/>
              <a:t>TTL </a:t>
            </a:r>
            <a:r>
              <a:rPr lang="zh-CN" altLang="en-US" sz="2800" dirty="0"/>
              <a:t>兼容</a:t>
            </a:r>
            <a:r>
              <a:rPr lang="en-US" altLang="zh-CN" sz="2800" dirty="0"/>
              <a:t>)</a:t>
            </a:r>
          </a:p>
          <a:p>
            <a:pPr lvl="1"/>
            <a:r>
              <a:rPr lang="en-US" altLang="zh-CN" sz="2800" dirty="0"/>
              <a:t>74FCT    ( </a:t>
            </a:r>
            <a:r>
              <a:rPr lang="zh-CN" altLang="en-US" sz="2800" dirty="0"/>
              <a:t>快速</a:t>
            </a:r>
            <a:r>
              <a:rPr lang="en-US" altLang="zh-CN" sz="2800" dirty="0"/>
              <a:t> TTL </a:t>
            </a:r>
            <a:r>
              <a:rPr lang="zh-CN" altLang="en-US" sz="2800" dirty="0"/>
              <a:t>兼容</a:t>
            </a:r>
            <a:r>
              <a:rPr lang="en-US" altLang="zh-CN" sz="2800" dirty="0"/>
              <a:t>)</a:t>
            </a:r>
          </a:p>
          <a:p>
            <a:pPr lvl="1"/>
            <a:r>
              <a:rPr lang="en-US" altLang="zh-CN" sz="2800" dirty="0"/>
              <a:t>74FCT-T( FCT with TTL V</a:t>
            </a:r>
            <a:r>
              <a:rPr lang="en-US" altLang="zh-CN" sz="2800" baseline="-25000" dirty="0"/>
              <a:t>OH</a:t>
            </a:r>
            <a:r>
              <a:rPr lang="zh-CN" altLang="en-US" sz="2800" dirty="0"/>
              <a:t>，为与</a:t>
            </a:r>
            <a:r>
              <a:rPr lang="en-US" altLang="zh-CN" sz="2800" dirty="0"/>
              <a:t>TTL</a:t>
            </a:r>
            <a:r>
              <a:rPr lang="zh-CN" altLang="en-US" sz="2800" dirty="0"/>
              <a:t>器件混用而设计</a:t>
            </a:r>
            <a:r>
              <a:rPr lang="en-US" altLang="zh-CN" sz="2800" dirty="0"/>
              <a:t> )</a:t>
            </a:r>
          </a:p>
        </p:txBody>
      </p:sp>
      <p:sp>
        <p:nvSpPr>
          <p:cNvPr id="4" name="日期占位符 3"/>
          <p:cNvSpPr>
            <a:spLocks noGrp="1"/>
          </p:cNvSpPr>
          <p:nvPr>
            <p:ph type="dt" sz="half" idx="10"/>
          </p:nvPr>
        </p:nvSpPr>
        <p:spPr/>
        <p:txBody>
          <a:bodyPr/>
          <a:lstStyle/>
          <a:p>
            <a:fld id="{C2138DC2-92BE-447C-AF8C-06CEE2B90A7F}" type="datetime1">
              <a:rPr lang="zh-CN" altLang="en-US" smtClean="0"/>
              <a:t>2018/3/26</a:t>
            </a:fld>
            <a:endParaRPr lang="en-US" altLang="zh-CN"/>
          </a:p>
        </p:txBody>
      </p:sp>
      <p:sp>
        <p:nvSpPr>
          <p:cNvPr id="5" name="页脚占位符 4"/>
          <p:cNvSpPr>
            <a:spLocks noGrp="1"/>
          </p:cNvSpPr>
          <p:nvPr>
            <p:ph type="ftr" sz="quarter" idx="11"/>
          </p:nvPr>
        </p:nvSpPr>
        <p:spPr/>
        <p:txBody>
          <a:bodyPr/>
          <a:lstStyle/>
          <a:p>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fld id="{3E543B6E-38F7-4DD0-B2F2-F7CCD3984A9C}" type="slidenum">
              <a:rPr lang="en-US" altLang="zh-CN"/>
              <a:pPr/>
              <a:t>85</a:t>
            </a:fld>
            <a:endParaRPr lang="en-US" altLang="zh-CN"/>
          </a:p>
        </p:txBody>
      </p:sp>
    </p:spTree>
    <p:extLst>
      <p:ext uri="{BB962C8B-B14F-4D97-AF65-F5344CB8AC3E}">
        <p14:creationId xmlns:p14="http://schemas.microsoft.com/office/powerpoint/2010/main" val="8200268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4414" y="185720"/>
            <a:ext cx="6905625" cy="742950"/>
          </a:xfrm>
        </p:spPr>
        <p:txBody>
          <a:bodyPr/>
          <a:lstStyle/>
          <a:p>
            <a:r>
              <a:rPr lang="en-US" altLang="zh-CN" dirty="0"/>
              <a:t>TTL</a:t>
            </a:r>
            <a:r>
              <a:rPr lang="zh-CN" altLang="en-US" dirty="0"/>
              <a:t>逻辑系列</a:t>
            </a:r>
          </a:p>
        </p:txBody>
      </p:sp>
      <p:sp>
        <p:nvSpPr>
          <p:cNvPr id="3" name="内容占位符 2"/>
          <p:cNvSpPr>
            <a:spLocks noGrp="1"/>
          </p:cNvSpPr>
          <p:nvPr>
            <p:ph idx="1"/>
          </p:nvPr>
        </p:nvSpPr>
        <p:spPr>
          <a:xfrm>
            <a:off x="457200" y="1239839"/>
            <a:ext cx="8686800" cy="1260468"/>
          </a:xfrm>
        </p:spPr>
        <p:txBody>
          <a:bodyPr/>
          <a:lstStyle/>
          <a:p>
            <a:r>
              <a:rPr lang="en-US" altLang="zh-CN" sz="2800" dirty="0"/>
              <a:t>TTL</a:t>
            </a:r>
            <a:r>
              <a:rPr lang="zh-CN" altLang="en-US" sz="2800" dirty="0"/>
              <a:t>系列助记符</a:t>
            </a:r>
          </a:p>
        </p:txBody>
      </p:sp>
      <p:sp>
        <p:nvSpPr>
          <p:cNvPr id="4" name="日期占位符 3"/>
          <p:cNvSpPr>
            <a:spLocks noGrp="1"/>
          </p:cNvSpPr>
          <p:nvPr>
            <p:ph type="dt" sz="half" idx="10"/>
          </p:nvPr>
        </p:nvSpPr>
        <p:spPr/>
        <p:txBody>
          <a:bodyPr/>
          <a:lstStyle/>
          <a:p>
            <a:pPr>
              <a:defRPr/>
            </a:pPr>
            <a:fld id="{C48C7830-4718-4B07-AC94-CBE3DA376348}"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86</a:t>
            </a:fld>
            <a:endParaRPr lang="en-US" altLang="zh-CN"/>
          </a:p>
        </p:txBody>
      </p:sp>
      <p:graphicFrame>
        <p:nvGraphicFramePr>
          <p:cNvPr id="7" name="表格 6"/>
          <p:cNvGraphicFramePr>
            <a:graphicFrameLocks noGrp="1"/>
          </p:cNvGraphicFramePr>
          <p:nvPr>
            <p:extLst/>
          </p:nvPr>
        </p:nvGraphicFramePr>
        <p:xfrm>
          <a:off x="1214414" y="1772816"/>
          <a:ext cx="7072362" cy="4480560"/>
        </p:xfrm>
        <a:graphic>
          <a:graphicData uri="http://schemas.openxmlformats.org/drawingml/2006/table">
            <a:tbl>
              <a:tblPr>
                <a:tableStyleId>{5C22544A-7EE6-4342-B048-85BDC9FD1C3A}</a:tableStyleId>
              </a:tblPr>
              <a:tblGrid>
                <a:gridCol w="5072098">
                  <a:extLst>
                    <a:ext uri="{9D8B030D-6E8A-4147-A177-3AD203B41FA5}">
                      <a16:colId xmlns:a16="http://schemas.microsoft.com/office/drawing/2014/main" val="20000"/>
                    </a:ext>
                  </a:extLst>
                </a:gridCol>
                <a:gridCol w="2000264">
                  <a:extLst>
                    <a:ext uri="{9D8B030D-6E8A-4147-A177-3AD203B41FA5}">
                      <a16:colId xmlns:a16="http://schemas.microsoft.com/office/drawing/2014/main" val="20001"/>
                    </a:ext>
                  </a:extLst>
                </a:gridCol>
              </a:tblGrid>
              <a:tr h="370840">
                <a:tc>
                  <a:txBody>
                    <a:bodyPr/>
                    <a:lstStyle/>
                    <a:p>
                      <a:r>
                        <a:rPr lang="en-US" altLang="zh-CN" sz="2400" dirty="0"/>
                        <a:t>TTL</a:t>
                      </a:r>
                      <a:r>
                        <a:rPr lang="zh-CN" altLang="en-US" sz="2400" dirty="0"/>
                        <a:t>系列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dirty="0"/>
                        <a:t>前缀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zh-CN" altLang="en-US" sz="2400" dirty="0"/>
                        <a:t>标准</a:t>
                      </a:r>
                      <a:r>
                        <a:rPr lang="en-US" altLang="zh-CN" sz="2400" dirty="0"/>
                        <a:t>Standard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zh-CN" altLang="en-US" sz="2400" dirty="0"/>
                        <a:t>低功耗</a:t>
                      </a:r>
                      <a:r>
                        <a:rPr lang="en-US" altLang="zh-CN" sz="2400" dirty="0"/>
                        <a:t>Low-Power</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74L</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zh-CN" altLang="en-US" sz="2400" dirty="0"/>
                        <a:t>高速度</a:t>
                      </a:r>
                      <a:r>
                        <a:rPr lang="en-US" altLang="zh-CN" sz="2400" dirty="0"/>
                        <a:t>High-Speed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74H</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zh-CN" altLang="en-US" sz="2400" dirty="0"/>
                        <a:t>肖特基</a:t>
                      </a:r>
                      <a:r>
                        <a:rPr lang="en-US" altLang="zh-CN" sz="2400" dirty="0" err="1"/>
                        <a:t>Schottky</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zh-CN" altLang="en-US" sz="2400" dirty="0"/>
                        <a:t>低功耗肖特基</a:t>
                      </a:r>
                      <a:r>
                        <a:rPr lang="en-US" altLang="zh-CN" sz="2400" dirty="0"/>
                        <a:t>Low-power </a:t>
                      </a:r>
                      <a:r>
                        <a:rPr lang="en-US" altLang="zh-CN" sz="2400" dirty="0" err="1"/>
                        <a:t>Scottky</a:t>
                      </a:r>
                      <a:r>
                        <a:rPr lang="en-US" altLang="zh-CN" sz="2400" dirty="0"/>
                        <a:t>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74LS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zh-CN" altLang="en-US" sz="2400" dirty="0"/>
                        <a:t>高级肖特基</a:t>
                      </a:r>
                      <a:r>
                        <a:rPr lang="en-US" altLang="zh-CN" sz="2400" dirty="0"/>
                        <a:t>Advanced </a:t>
                      </a:r>
                      <a:r>
                        <a:rPr lang="en-US" altLang="zh-CN" sz="2400" dirty="0" err="1"/>
                        <a:t>Schottky</a:t>
                      </a:r>
                      <a:r>
                        <a:rPr lang="en-US" altLang="zh-CN" sz="2400" dirty="0"/>
                        <a:t> </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74AS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zh-CN" altLang="en-US" sz="2400" dirty="0"/>
                        <a:t>高级低功耗肖特基</a:t>
                      </a:r>
                      <a:r>
                        <a:rPr lang="en-US" altLang="zh-CN" sz="2400" dirty="0"/>
                        <a:t>Advanced low-power </a:t>
                      </a:r>
                      <a:r>
                        <a:rPr lang="en-US" altLang="zh-CN" sz="2400" dirty="0" err="1"/>
                        <a:t>Schottky</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74ALS</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zh-CN" altLang="en-US" sz="2400" dirty="0"/>
                        <a:t>快速</a:t>
                      </a:r>
                      <a:r>
                        <a:rPr lang="en-US" altLang="zh-CN" sz="2400" dirty="0"/>
                        <a:t>Fast TTL</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dirty="0"/>
                        <a:t>74F</a:t>
                      </a:r>
                      <a:endParaRPr lang="zh-CN"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4348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CMOS</a:t>
            </a:r>
            <a:r>
              <a:rPr lang="zh-CN" altLang="en-US" dirty="0"/>
              <a:t>和</a:t>
            </a:r>
            <a:r>
              <a:rPr lang="en-US" altLang="zh-CN" dirty="0"/>
              <a:t>TTL</a:t>
            </a:r>
            <a:r>
              <a:rPr lang="zh-CN" altLang="en-US" dirty="0"/>
              <a:t>电路的区别</a:t>
            </a:r>
          </a:p>
        </p:txBody>
      </p:sp>
      <p:sp>
        <p:nvSpPr>
          <p:cNvPr id="3" name="内容占位符 2"/>
          <p:cNvSpPr>
            <a:spLocks noGrp="1"/>
          </p:cNvSpPr>
          <p:nvPr>
            <p:ph idx="1"/>
          </p:nvPr>
        </p:nvSpPr>
        <p:spPr/>
        <p:txBody>
          <a:bodyPr/>
          <a:lstStyle/>
          <a:p>
            <a:r>
              <a:rPr lang="en-US" altLang="zh-CN" sz="2800" dirty="0"/>
              <a:t>CMOS</a:t>
            </a:r>
            <a:r>
              <a:rPr lang="zh-CN" altLang="en-US" sz="2800" dirty="0"/>
              <a:t>是场效应管构成，</a:t>
            </a:r>
            <a:r>
              <a:rPr lang="en-US" altLang="zh-CN" sz="2800" dirty="0"/>
              <a:t>TTL</a:t>
            </a:r>
            <a:r>
              <a:rPr lang="zh-CN" altLang="en-US" sz="2800" dirty="0"/>
              <a:t>为双极晶体管构成 </a:t>
            </a:r>
            <a:endParaRPr lang="en-US" altLang="zh-CN" sz="2800" dirty="0"/>
          </a:p>
          <a:p>
            <a:r>
              <a:rPr lang="en-US" altLang="zh-CN" sz="2800" dirty="0"/>
              <a:t>COMS</a:t>
            </a:r>
            <a:r>
              <a:rPr lang="zh-CN" altLang="en-US" sz="2800" dirty="0"/>
              <a:t>的逻辑电平范围比较大（</a:t>
            </a:r>
            <a:r>
              <a:rPr lang="en-US" altLang="zh-CN" sz="2800" dirty="0"/>
              <a:t>3</a:t>
            </a:r>
            <a:r>
              <a:rPr lang="zh-CN" altLang="en-US" sz="2800" dirty="0"/>
              <a:t>～</a:t>
            </a:r>
            <a:r>
              <a:rPr lang="en-US" altLang="zh-CN" sz="2800" dirty="0"/>
              <a:t>15V</a:t>
            </a:r>
            <a:r>
              <a:rPr lang="zh-CN" altLang="en-US" sz="2800" dirty="0"/>
              <a:t>），</a:t>
            </a:r>
            <a:r>
              <a:rPr lang="en-US" altLang="zh-CN" sz="2800" dirty="0"/>
              <a:t>TTL</a:t>
            </a:r>
            <a:r>
              <a:rPr lang="zh-CN" altLang="en-US" sz="2800" dirty="0"/>
              <a:t>只能在</a:t>
            </a:r>
            <a:r>
              <a:rPr lang="en-US" altLang="zh-CN" sz="2800" dirty="0"/>
              <a:t>5V</a:t>
            </a:r>
            <a:r>
              <a:rPr lang="zh-CN" altLang="en-US" sz="2800" dirty="0"/>
              <a:t>下工作</a:t>
            </a:r>
            <a:endParaRPr lang="en-US" altLang="zh-CN" sz="2800" dirty="0"/>
          </a:p>
          <a:p>
            <a:r>
              <a:rPr lang="en-US" altLang="zh-CN" sz="2800" dirty="0"/>
              <a:t>CMOS</a:t>
            </a:r>
            <a:r>
              <a:rPr lang="zh-CN" altLang="en-US" sz="2800" dirty="0"/>
              <a:t>的高低电平之间相差比较大、抗干扰性强，</a:t>
            </a:r>
            <a:r>
              <a:rPr lang="en-US" altLang="zh-CN" sz="2800" dirty="0"/>
              <a:t>TTL</a:t>
            </a:r>
            <a:r>
              <a:rPr lang="zh-CN" altLang="en-US" sz="2800" dirty="0"/>
              <a:t>则相差小，抗干扰能力差</a:t>
            </a:r>
            <a:endParaRPr lang="en-US" altLang="zh-CN" sz="2800" dirty="0"/>
          </a:p>
          <a:p>
            <a:r>
              <a:rPr lang="en-US" altLang="zh-CN" sz="2800" dirty="0"/>
              <a:t>CMOS</a:t>
            </a:r>
            <a:r>
              <a:rPr lang="zh-CN" altLang="en-US" sz="2800" dirty="0"/>
              <a:t>功耗很小，</a:t>
            </a:r>
            <a:r>
              <a:rPr lang="en-US" altLang="zh-CN" sz="2800" dirty="0"/>
              <a:t>TTL</a:t>
            </a:r>
            <a:r>
              <a:rPr lang="zh-CN" altLang="en-US" sz="2800" dirty="0"/>
              <a:t>功耗较大（</a:t>
            </a:r>
            <a:r>
              <a:rPr lang="en-US" altLang="zh-CN" sz="2800" dirty="0"/>
              <a:t>1</a:t>
            </a:r>
            <a:r>
              <a:rPr lang="zh-CN" altLang="en-US" sz="2800" dirty="0"/>
              <a:t>～</a:t>
            </a:r>
            <a:r>
              <a:rPr lang="en-US" altLang="zh-CN" sz="2800" dirty="0"/>
              <a:t>5mA/</a:t>
            </a:r>
            <a:r>
              <a:rPr lang="zh-CN" altLang="en-US" sz="2800" dirty="0"/>
              <a:t>门） </a:t>
            </a:r>
            <a:endParaRPr lang="en-US" altLang="zh-CN" sz="2800" dirty="0"/>
          </a:p>
          <a:p>
            <a:r>
              <a:rPr lang="en-US" altLang="zh-CN" sz="2800" dirty="0"/>
              <a:t>CMOS</a:t>
            </a:r>
            <a:r>
              <a:rPr lang="zh-CN" altLang="en-US" sz="2800" dirty="0"/>
              <a:t>的噪声容限比</a:t>
            </a:r>
            <a:r>
              <a:rPr lang="en-US" altLang="zh-CN" sz="2800" dirty="0"/>
              <a:t>TTL</a:t>
            </a:r>
            <a:r>
              <a:rPr lang="zh-CN" altLang="en-US" sz="2800" dirty="0"/>
              <a:t>噪声容限大。</a:t>
            </a:r>
            <a:endParaRPr lang="en-US" altLang="zh-CN" sz="2800" dirty="0"/>
          </a:p>
          <a:p>
            <a:r>
              <a:rPr lang="en-US" altLang="zh-CN" sz="2800" dirty="0"/>
              <a:t>TTL</a:t>
            </a:r>
            <a:r>
              <a:rPr lang="zh-CN" altLang="en-US" sz="2800" dirty="0"/>
              <a:t>电路是电流控制器件，而</a:t>
            </a:r>
            <a:r>
              <a:rPr lang="en-US" altLang="zh-CN" sz="2800" dirty="0"/>
              <a:t>CMOS</a:t>
            </a:r>
            <a:r>
              <a:rPr lang="zh-CN" altLang="en-US" sz="2800" dirty="0"/>
              <a:t>电路是电压控制器件。</a:t>
            </a:r>
            <a:endParaRPr lang="en-US" altLang="zh-CN" sz="2800" dirty="0"/>
          </a:p>
        </p:txBody>
      </p:sp>
      <p:sp>
        <p:nvSpPr>
          <p:cNvPr id="4" name="日期占位符 3"/>
          <p:cNvSpPr>
            <a:spLocks noGrp="1"/>
          </p:cNvSpPr>
          <p:nvPr>
            <p:ph type="dt" sz="half" idx="10"/>
          </p:nvPr>
        </p:nvSpPr>
        <p:spPr/>
        <p:txBody>
          <a:bodyPr/>
          <a:lstStyle/>
          <a:p>
            <a:pPr>
              <a:defRPr/>
            </a:pPr>
            <a:fld id="{E4D2B80E-A22B-427B-9992-E7957DE49914}"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87</a:t>
            </a:fld>
            <a:endParaRPr lang="en-US" altLang="zh-CN"/>
          </a:p>
        </p:txBody>
      </p:sp>
    </p:spTree>
    <p:extLst>
      <p:ext uri="{BB962C8B-B14F-4D97-AF65-F5344CB8AC3E}">
        <p14:creationId xmlns:p14="http://schemas.microsoft.com/office/powerpoint/2010/main" val="37427514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发射极耦合逻辑</a:t>
            </a:r>
            <a:r>
              <a:rPr lang="en-US" altLang="zh-CN" dirty="0"/>
              <a:t>ECL</a:t>
            </a:r>
            <a:endParaRPr lang="zh-CN" altLang="en-US" dirty="0"/>
          </a:p>
        </p:txBody>
      </p:sp>
      <p:sp>
        <p:nvSpPr>
          <p:cNvPr id="3" name="内容占位符 2"/>
          <p:cNvSpPr>
            <a:spLocks noGrp="1"/>
          </p:cNvSpPr>
          <p:nvPr>
            <p:ph idx="1"/>
          </p:nvPr>
        </p:nvSpPr>
        <p:spPr>
          <a:xfrm>
            <a:off x="457200" y="1239839"/>
            <a:ext cx="8686800" cy="4935900"/>
          </a:xfrm>
        </p:spPr>
        <p:txBody>
          <a:bodyPr/>
          <a:lstStyle/>
          <a:p>
            <a:r>
              <a:rPr lang="zh-CN" altLang="en-US" sz="2800" dirty="0"/>
              <a:t>要减少</a:t>
            </a:r>
            <a:r>
              <a:rPr lang="zh-CN" altLang="en-US" sz="2800" b="1" dirty="0">
                <a:solidFill>
                  <a:srgbClr val="FF0000"/>
                </a:solidFill>
              </a:rPr>
              <a:t>双极型逻辑</a:t>
            </a:r>
            <a:r>
              <a:rPr lang="zh-CN" altLang="en-US" sz="2800" dirty="0"/>
              <a:t>系列的传播延迟，其关键是要防止构成门的晶体管饱和。</a:t>
            </a:r>
            <a:endParaRPr lang="en-US" altLang="zh-CN" sz="2800" dirty="0"/>
          </a:p>
          <a:p>
            <a:pPr lvl="1"/>
            <a:r>
              <a:rPr lang="zh-CN" altLang="en-US" sz="2400" dirty="0"/>
              <a:t>使用肖特基二极管防止</a:t>
            </a:r>
            <a:r>
              <a:rPr lang="en-US" altLang="zh-CN" sz="2400" dirty="0"/>
              <a:t>TTL</a:t>
            </a:r>
            <a:r>
              <a:rPr lang="zh-CN" altLang="en-US" sz="2400" dirty="0"/>
              <a:t>门饱和</a:t>
            </a:r>
            <a:endParaRPr lang="en-US" altLang="zh-CN" sz="2400" dirty="0"/>
          </a:p>
          <a:p>
            <a:pPr lvl="1"/>
            <a:r>
              <a:rPr lang="zh-CN" altLang="en-US" sz="2400" dirty="0"/>
              <a:t>电流型逻辑（</a:t>
            </a:r>
            <a:r>
              <a:rPr lang="en-US" altLang="zh-CN" sz="2400" dirty="0"/>
              <a:t>current-mode logic</a:t>
            </a:r>
            <a:r>
              <a:rPr lang="zh-CN" altLang="en-US" sz="2400" dirty="0"/>
              <a:t>，</a:t>
            </a:r>
            <a:r>
              <a:rPr lang="en-US" altLang="zh-CN" sz="2400" dirty="0"/>
              <a:t> CML</a:t>
            </a:r>
            <a:r>
              <a:rPr lang="zh-CN" altLang="en-US" sz="2400" dirty="0"/>
              <a:t>）或发射极耦合逻辑（</a:t>
            </a:r>
            <a:r>
              <a:rPr lang="en-US" altLang="zh-CN" sz="2400" dirty="0"/>
              <a:t>Emitter Coupled Logic</a:t>
            </a:r>
            <a:r>
              <a:rPr lang="zh-CN" altLang="en-US" sz="2400" dirty="0"/>
              <a:t>，</a:t>
            </a:r>
            <a:r>
              <a:rPr lang="en-US" altLang="zh-CN" sz="2400" dirty="0"/>
              <a:t>ECL</a:t>
            </a:r>
            <a:r>
              <a:rPr lang="zh-CN" altLang="en-US" sz="2400" dirty="0"/>
              <a:t>）</a:t>
            </a:r>
            <a:endParaRPr lang="en-US" altLang="zh-CN" sz="2400" dirty="0"/>
          </a:p>
          <a:p>
            <a:r>
              <a:rPr lang="en-US" altLang="zh-CN" sz="2800" dirty="0"/>
              <a:t>CML</a:t>
            </a:r>
            <a:r>
              <a:rPr lang="zh-CN" altLang="en-US" sz="2800" dirty="0"/>
              <a:t>不在低态和高态间产生大的电压摆幅。</a:t>
            </a:r>
            <a:endParaRPr lang="en-US" altLang="zh-CN" sz="2800" dirty="0"/>
          </a:p>
          <a:p>
            <a:r>
              <a:rPr lang="en-US" altLang="zh-CN" sz="2800" dirty="0"/>
              <a:t>ECL</a:t>
            </a:r>
            <a:r>
              <a:rPr lang="zh-CN" altLang="en-US" sz="2800" dirty="0"/>
              <a:t>门最大的特点是速度极快，传播延迟短至</a:t>
            </a:r>
            <a:r>
              <a:rPr lang="en-US" altLang="zh-CN" sz="2800" dirty="0"/>
              <a:t>1ns</a:t>
            </a:r>
            <a:r>
              <a:rPr lang="zh-CN" altLang="en-US" sz="2800" dirty="0"/>
              <a:t>，甚至达到</a:t>
            </a:r>
            <a:r>
              <a:rPr lang="en-US" altLang="zh-CN" sz="2800" dirty="0"/>
              <a:t>1ns</a:t>
            </a:r>
            <a:r>
              <a:rPr lang="zh-CN" altLang="en-US" sz="2800" dirty="0"/>
              <a:t>以下。</a:t>
            </a:r>
            <a:endParaRPr lang="en-US" altLang="zh-CN" sz="2800" dirty="0"/>
          </a:p>
          <a:p>
            <a:r>
              <a:rPr lang="zh-CN" altLang="en-US" sz="2800" dirty="0"/>
              <a:t>主要用于非常</a:t>
            </a:r>
            <a:r>
              <a:rPr lang="zh-CN" altLang="en-US" sz="2800" dirty="0">
                <a:solidFill>
                  <a:srgbClr val="FF0000"/>
                </a:solidFill>
              </a:rPr>
              <a:t>高速的装置</a:t>
            </a:r>
            <a:r>
              <a:rPr lang="zh-CN" altLang="en-US" sz="2800" dirty="0"/>
              <a:t>中，如千兆以太网、光纤收发接口中等。</a:t>
            </a:r>
            <a:endParaRPr lang="en-US" altLang="zh-CN" sz="2800" dirty="0"/>
          </a:p>
          <a:p>
            <a:r>
              <a:rPr lang="en-US" altLang="zh-CN" sz="2800" dirty="0">
                <a:solidFill>
                  <a:srgbClr val="FF0000"/>
                </a:solidFill>
              </a:rPr>
              <a:t>ECL</a:t>
            </a:r>
            <a:r>
              <a:rPr lang="zh-CN" altLang="en-US" sz="2800" dirty="0">
                <a:solidFill>
                  <a:srgbClr val="FF0000"/>
                </a:solidFill>
              </a:rPr>
              <a:t>门的缺点是功耗大。</a:t>
            </a:r>
            <a:endParaRPr lang="zh-CN" altLang="en-US" sz="2800" dirty="0"/>
          </a:p>
          <a:p>
            <a:endParaRPr lang="zh-CN" altLang="en-US" sz="2800" dirty="0"/>
          </a:p>
        </p:txBody>
      </p:sp>
      <p:sp>
        <p:nvSpPr>
          <p:cNvPr id="4" name="日期占位符 3"/>
          <p:cNvSpPr>
            <a:spLocks noGrp="1"/>
          </p:cNvSpPr>
          <p:nvPr>
            <p:ph type="dt" sz="half" idx="10"/>
          </p:nvPr>
        </p:nvSpPr>
        <p:spPr/>
        <p:txBody>
          <a:bodyPr/>
          <a:lstStyle/>
          <a:p>
            <a:pPr>
              <a:defRPr/>
            </a:pPr>
            <a:fld id="{656DF5AE-8CA2-4892-A7DD-9E2AD3F4758A}"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88</a:t>
            </a:fld>
            <a:endParaRPr lang="en-US" altLang="zh-CN"/>
          </a:p>
        </p:txBody>
      </p:sp>
    </p:spTree>
    <p:extLst>
      <p:ext uri="{BB962C8B-B14F-4D97-AF65-F5344CB8AC3E}">
        <p14:creationId xmlns:p14="http://schemas.microsoft.com/office/powerpoint/2010/main" val="15526284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本章主要内容</a:t>
            </a:r>
          </a:p>
        </p:txBody>
      </p:sp>
      <p:sp>
        <p:nvSpPr>
          <p:cNvPr id="3" name="内容占位符 2"/>
          <p:cNvSpPr>
            <a:spLocks noGrp="1"/>
          </p:cNvSpPr>
          <p:nvPr>
            <p:ph idx="1"/>
          </p:nvPr>
        </p:nvSpPr>
        <p:spPr/>
        <p:txBody>
          <a:bodyPr/>
          <a:lstStyle/>
          <a:p>
            <a:r>
              <a:rPr lang="zh-CN" altLang="en-US" sz="3200" dirty="0"/>
              <a:t>基本逻辑门电路的标识、真值表、表达式</a:t>
            </a:r>
            <a:endParaRPr lang="en-US" altLang="zh-CN" sz="3200" dirty="0"/>
          </a:p>
          <a:p>
            <a:r>
              <a:rPr lang="en-US" altLang="zh-CN" sz="3200" dirty="0"/>
              <a:t>CMOS</a:t>
            </a:r>
            <a:r>
              <a:rPr lang="zh-CN" altLang="en-US" sz="3200" dirty="0"/>
              <a:t>电路工作原理</a:t>
            </a:r>
            <a:endParaRPr lang="en-US" altLang="zh-CN" sz="3200" dirty="0"/>
          </a:p>
          <a:p>
            <a:r>
              <a:rPr lang="en-US" altLang="zh-CN" sz="3200" dirty="0"/>
              <a:t>CMOS</a:t>
            </a:r>
            <a:r>
              <a:rPr lang="zh-CN" altLang="en-US" sz="3200" dirty="0"/>
              <a:t>稳态电气特性：逻辑电平、噪声容限、扇出</a:t>
            </a:r>
            <a:endParaRPr lang="en-US" altLang="zh-CN" sz="3200" dirty="0"/>
          </a:p>
          <a:p>
            <a:r>
              <a:rPr lang="zh-CN" altLang="en-US" sz="3200" dirty="0"/>
              <a:t>带电阻负载反相器的电路特性</a:t>
            </a:r>
            <a:endParaRPr lang="en-US" altLang="zh-CN" sz="3200" dirty="0"/>
          </a:p>
          <a:p>
            <a:r>
              <a:rPr lang="en-US" altLang="zh-CN" sz="3200" dirty="0"/>
              <a:t>CMOS</a:t>
            </a:r>
            <a:r>
              <a:rPr lang="zh-CN" altLang="en-US" sz="3200" dirty="0"/>
              <a:t>动态电气特性</a:t>
            </a:r>
            <a:r>
              <a:rPr lang="en-US" altLang="zh-CN" sz="3200" dirty="0"/>
              <a:t>-</a:t>
            </a:r>
            <a:r>
              <a:rPr lang="zh-CN" altLang="en-US" sz="3200" dirty="0"/>
              <a:t>电容负载：转换时间、传播延迟、动态功耗</a:t>
            </a:r>
            <a:endParaRPr lang="en-US" altLang="zh-CN" sz="3200" dirty="0"/>
          </a:p>
          <a:p>
            <a:r>
              <a:rPr lang="en-US" altLang="zh-CN" sz="3200" dirty="0"/>
              <a:t>CMOS</a:t>
            </a:r>
            <a:r>
              <a:rPr lang="zh-CN" altLang="en-US" sz="3200" dirty="0"/>
              <a:t>逻辑系列</a:t>
            </a:r>
            <a:endParaRPr lang="en-US" altLang="zh-CN" sz="3200" dirty="0"/>
          </a:p>
        </p:txBody>
      </p:sp>
      <p:sp>
        <p:nvSpPr>
          <p:cNvPr id="4" name="日期占位符 3"/>
          <p:cNvSpPr>
            <a:spLocks noGrp="1"/>
          </p:cNvSpPr>
          <p:nvPr>
            <p:ph type="dt" sz="half" idx="10"/>
          </p:nvPr>
        </p:nvSpPr>
        <p:spPr/>
        <p:txBody>
          <a:bodyPr/>
          <a:lstStyle/>
          <a:p>
            <a:pPr>
              <a:defRPr/>
            </a:pPr>
            <a:fld id="{3A909D22-EDB5-45DE-A84A-98CCD1EC99FD}" type="datetime1">
              <a:rPr lang="zh-CN" altLang="en-US" smtClean="0"/>
              <a:t>2018/3/26</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89</a:t>
            </a:fld>
            <a:endParaRPr lang="en-US" altLang="zh-CN"/>
          </a:p>
        </p:txBody>
      </p:sp>
    </p:spTree>
    <p:extLst>
      <p:ext uri="{BB962C8B-B14F-4D97-AF65-F5344CB8AC3E}">
        <p14:creationId xmlns:p14="http://schemas.microsoft.com/office/powerpoint/2010/main" val="192152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dirty="0"/>
              <a:t>门电路</a:t>
            </a:r>
          </a:p>
        </p:txBody>
      </p:sp>
      <p:sp>
        <p:nvSpPr>
          <p:cNvPr id="3" name="内容占位符 2"/>
          <p:cNvSpPr>
            <a:spLocks noGrp="1"/>
          </p:cNvSpPr>
          <p:nvPr>
            <p:ph idx="1"/>
          </p:nvPr>
        </p:nvSpPr>
        <p:spPr/>
        <p:txBody>
          <a:bodyPr/>
          <a:lstStyle/>
          <a:p>
            <a:pPr lvl="0">
              <a:defRPr/>
            </a:pPr>
            <a:r>
              <a:rPr lang="zh-CN" altLang="en-US" sz="2800" dirty="0"/>
              <a:t>与非门 </a:t>
            </a:r>
            <a:r>
              <a:rPr lang="en-US" altLang="zh-CN" sz="2800" dirty="0"/>
              <a:t>NAND</a:t>
            </a:r>
            <a:endParaRPr lang="zh-CN" altLang="en-US" sz="2800" dirty="0"/>
          </a:p>
          <a:p>
            <a:pPr lvl="1">
              <a:defRPr/>
            </a:pPr>
            <a:r>
              <a:rPr lang="zh-CN" altLang="en-US" sz="2400" dirty="0"/>
              <a:t>当且仅当所有输入为</a:t>
            </a:r>
            <a:r>
              <a:rPr lang="en-US" altLang="zh-CN" sz="2400" dirty="0"/>
              <a:t>1</a:t>
            </a:r>
            <a:r>
              <a:rPr lang="zh-CN" altLang="en-US" sz="2400" dirty="0"/>
              <a:t>时，输出为</a:t>
            </a:r>
            <a:r>
              <a:rPr lang="en-US" altLang="zh-CN" sz="2400" dirty="0"/>
              <a:t>0</a:t>
            </a:r>
            <a:r>
              <a:rPr lang="zh-CN" altLang="en-US" sz="2400" dirty="0"/>
              <a:t>。</a:t>
            </a:r>
            <a:endParaRPr lang="en-US" altLang="zh-CN" sz="2400" dirty="0"/>
          </a:p>
          <a:p>
            <a:pPr lvl="1">
              <a:defRPr/>
            </a:pPr>
            <a:endParaRPr lang="zh-CN" altLang="en-US" sz="2400" dirty="0"/>
          </a:p>
          <a:p>
            <a:pPr lvl="1">
              <a:defRPr/>
            </a:pPr>
            <a:endParaRPr lang="zh-CN" altLang="en-US" sz="2400" dirty="0"/>
          </a:p>
          <a:p>
            <a:pPr lvl="1">
              <a:defRPr/>
            </a:pPr>
            <a:endParaRPr lang="zh-CN" altLang="en-US" sz="2400" dirty="0"/>
          </a:p>
          <a:p>
            <a:pPr lvl="1">
              <a:defRPr/>
            </a:pPr>
            <a:endParaRPr lang="zh-CN" altLang="en-US" sz="2400" dirty="0"/>
          </a:p>
          <a:p>
            <a:pPr lvl="1">
              <a:defRPr/>
            </a:pPr>
            <a:endParaRPr lang="zh-CN" altLang="en-US" sz="2400" dirty="0"/>
          </a:p>
          <a:p>
            <a:pPr lvl="1">
              <a:buNone/>
            </a:pPr>
            <a:r>
              <a:rPr lang="en-US" altLang="zh-CN" sz="2400" dirty="0"/>
              <a:t>(a)</a:t>
            </a:r>
            <a:r>
              <a:rPr lang="zh-CN" altLang="en-US" sz="2400" dirty="0"/>
              <a:t>二输入与非门逻辑功能表</a:t>
            </a:r>
            <a:endParaRPr lang="en-US" altLang="zh-CN" sz="2400" dirty="0"/>
          </a:p>
          <a:p>
            <a:pPr lvl="1">
              <a:buNone/>
            </a:pPr>
            <a:r>
              <a:rPr lang="en-US" altLang="zh-CN" sz="2400" dirty="0"/>
              <a:t>(b)</a:t>
            </a:r>
            <a:r>
              <a:rPr lang="zh-CN" altLang="en-US" sz="2400" dirty="0"/>
              <a:t>二输入与非门电平状态表</a:t>
            </a:r>
            <a:endParaRPr lang="en-US" altLang="zh-CN" sz="2400" dirty="0"/>
          </a:p>
          <a:p>
            <a:pPr lvl="1">
              <a:buNone/>
            </a:pPr>
            <a:r>
              <a:rPr lang="en-US" altLang="zh-CN" sz="2400" dirty="0"/>
              <a:t>(c) </a:t>
            </a:r>
            <a:r>
              <a:rPr lang="zh-CN" altLang="en-US" sz="2400" dirty="0"/>
              <a:t>标准符号</a:t>
            </a:r>
            <a:endParaRPr lang="en-US" altLang="zh-CN" sz="2400" dirty="0"/>
          </a:p>
          <a:p>
            <a:pPr lvl="1">
              <a:buNone/>
            </a:pPr>
            <a:r>
              <a:rPr lang="en-US" altLang="zh-CN" sz="2400" dirty="0"/>
              <a:t>(d) IEEE </a:t>
            </a:r>
            <a:r>
              <a:rPr lang="zh-CN" altLang="en-US" sz="2400" dirty="0"/>
              <a:t>块状符号</a:t>
            </a:r>
          </a:p>
        </p:txBody>
      </p:sp>
      <p:sp>
        <p:nvSpPr>
          <p:cNvPr id="4" name="日期占位符 3"/>
          <p:cNvSpPr>
            <a:spLocks noGrp="1"/>
          </p:cNvSpPr>
          <p:nvPr>
            <p:ph type="dt" sz="half" idx="10"/>
          </p:nvPr>
        </p:nvSpPr>
        <p:spPr/>
        <p:txBody>
          <a:bodyPr/>
          <a:lstStyle/>
          <a:p>
            <a:pPr>
              <a:defRPr/>
            </a:pPr>
            <a:fld id="{DF4DB331-9EAE-454C-AD45-7DE650DE071E}" type="datetime1">
              <a:rPr lang="zh-CN" altLang="en-US" smtClean="0"/>
              <a:t>2018/3/26</a:t>
            </a:fld>
            <a:endParaRPr lang="en-US" altLang="zh-CN" dirty="0"/>
          </a:p>
        </p:txBody>
      </p:sp>
      <p:sp>
        <p:nvSpPr>
          <p:cNvPr id="5" name="页脚占位符 4"/>
          <p:cNvSpPr>
            <a:spLocks noGrp="1"/>
          </p:cNvSpPr>
          <p:nvPr>
            <p:ph type="ftr" sz="quarter" idx="11"/>
          </p:nvPr>
        </p:nvSpPr>
        <p:spPr/>
        <p:txBody>
          <a:bodyPr/>
          <a:lstStyle/>
          <a:p>
            <a:pPr>
              <a:defRPr/>
            </a:pPr>
            <a:r>
              <a:rPr lang="zh-CN" altLang="en-US"/>
              <a:t>第</a:t>
            </a:r>
            <a:r>
              <a:rPr lang="en-US" altLang="zh-CN"/>
              <a:t>3</a:t>
            </a:r>
            <a:r>
              <a:rPr lang="zh-CN" altLang="en-US"/>
              <a:t>章数字电路</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9</a:t>
            </a:fld>
            <a:endParaRPr lang="en-US" altLang="zh-CN" dirty="0"/>
          </a:p>
        </p:txBody>
      </p:sp>
      <p:sp>
        <p:nvSpPr>
          <p:cNvPr id="9" name="Rectangle 3"/>
          <p:cNvSpPr txBox="1">
            <a:spLocks noChangeArrowheads="1"/>
          </p:cNvSpPr>
          <p:nvPr/>
        </p:nvSpPr>
        <p:spPr bwMode="auto">
          <a:xfrm>
            <a:off x="990600" y="1214423"/>
            <a:ext cx="8153400" cy="30066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endParaRPr kumimoji="0" lang="zh-CN" altLang="en-US" sz="2400" b="0" i="0" u="none" strike="noStrike" kern="0" cap="none" spc="0" normalizeH="0" baseline="0" noProof="0" dirty="0">
              <a:ln>
                <a:noFill/>
              </a:ln>
              <a:solidFill>
                <a:schemeClr val="tx1"/>
              </a:solidFill>
              <a:effectLst/>
              <a:uLnTx/>
              <a:uFillTx/>
              <a:latin typeface="+mn-lt"/>
              <a:ea typeface="+mn-ea"/>
            </a:endParaRPr>
          </a:p>
        </p:txBody>
      </p:sp>
      <p:graphicFrame>
        <p:nvGraphicFramePr>
          <p:cNvPr id="10" name="Object 4"/>
          <p:cNvGraphicFramePr>
            <a:graphicFrameLocks noChangeAspect="1"/>
          </p:cNvGraphicFramePr>
          <p:nvPr/>
        </p:nvGraphicFramePr>
        <p:xfrm>
          <a:off x="1230313" y="2205038"/>
          <a:ext cx="7445375" cy="2152656"/>
        </p:xfrm>
        <a:graphic>
          <a:graphicData uri="http://schemas.openxmlformats.org/presentationml/2006/ole">
            <mc:AlternateContent xmlns:mc="http://schemas.openxmlformats.org/markup-compatibility/2006">
              <mc:Choice xmlns:v="urn:schemas-microsoft-com:vml" Requires="v">
                <p:oleObj spid="_x0000_s4275" name="Visio" r:id="rId4" imgW="3120828" imgH="1051128" progId="Visio.Drawing.11">
                  <p:embed/>
                </p:oleObj>
              </mc:Choice>
              <mc:Fallback>
                <p:oleObj name="Visio" r:id="rId4" imgW="3120828" imgH="1051128"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313" y="2205038"/>
                        <a:ext cx="7445375" cy="215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2">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2" id="{64992334-B0E1-406C-9F83-F2B47A8A775E}" vid="{4F6683A4-6C37-4BC4-995E-944EAAAAF28F}"/>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11146</TotalTime>
  <Words>7835</Words>
  <Application>Microsoft Office PowerPoint</Application>
  <PresentationFormat>全屏显示(4:3)</PresentationFormat>
  <Paragraphs>1171</Paragraphs>
  <Slides>89</Slides>
  <Notes>87</Notes>
  <HiddenSlides>1</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89</vt:i4>
      </vt:variant>
    </vt:vector>
  </HeadingPairs>
  <TitlesOfParts>
    <vt:vector size="107" baseType="lpstr">
      <vt:lpstr>Times-Roman</vt:lpstr>
      <vt:lpstr>黑体</vt:lpstr>
      <vt:lpstr>华文楷体</vt:lpstr>
      <vt:lpstr>宋体</vt:lpstr>
      <vt:lpstr>Arial</vt:lpstr>
      <vt:lpstr>Calibri</vt:lpstr>
      <vt:lpstr>Helvetica</vt:lpstr>
      <vt:lpstr>Times New Roman</vt:lpstr>
      <vt:lpstr>Verdana</vt:lpstr>
      <vt:lpstr>Wingdings</vt:lpstr>
      <vt:lpstr>dld</vt:lpstr>
      <vt:lpstr>主题2</vt:lpstr>
      <vt:lpstr>VISIO</vt:lpstr>
      <vt:lpstr>Visio</vt:lpstr>
      <vt:lpstr>公式</vt:lpstr>
      <vt:lpstr>BMP 图像</vt:lpstr>
      <vt:lpstr>Photo Editor 照片</vt:lpstr>
      <vt:lpstr>Equation</vt:lpstr>
      <vt:lpstr>第3章 数字电路 Digital Circuit</vt:lpstr>
      <vt:lpstr>主要内容</vt:lpstr>
      <vt:lpstr>3.1基本逻辑门电路</vt:lpstr>
      <vt:lpstr>3.1基本逻辑门电路</vt:lpstr>
      <vt:lpstr>3.1基本逻辑门电路</vt:lpstr>
      <vt:lpstr>3.1基本逻辑门电路</vt:lpstr>
      <vt:lpstr>3.1基本逻辑门电路</vt:lpstr>
      <vt:lpstr>3.1基本逻辑门电路</vt:lpstr>
      <vt:lpstr>3.1门电路</vt:lpstr>
      <vt:lpstr>3.1门电路</vt:lpstr>
      <vt:lpstr>门电路</vt:lpstr>
      <vt:lpstr>定时图/时序图timing diagram</vt:lpstr>
      <vt:lpstr>定时图-波形图</vt:lpstr>
      <vt:lpstr>逻辑门汇总</vt:lpstr>
      <vt:lpstr>3.2 晶体管原理</vt:lpstr>
      <vt:lpstr>3.2晶体管原理</vt:lpstr>
      <vt:lpstr>晶体管原理</vt:lpstr>
      <vt:lpstr>MOS晶体管原理</vt:lpstr>
      <vt:lpstr>nMOS晶体管工作原理</vt:lpstr>
      <vt:lpstr>pMOS晶体管</vt:lpstr>
      <vt:lpstr>CMOS晶体管开关特性</vt:lpstr>
      <vt:lpstr>3.3 CMOS逻辑</vt:lpstr>
      <vt:lpstr>3.3 CMOS逻辑</vt:lpstr>
      <vt:lpstr>CMOS晶体管</vt:lpstr>
      <vt:lpstr>CMOS反相器</vt:lpstr>
      <vt:lpstr>CMOS反相器</vt:lpstr>
      <vt:lpstr>CMOS反相器的另一种表示法</vt:lpstr>
      <vt:lpstr>CMOS与非门</vt:lpstr>
      <vt:lpstr>CMOS与非门真值表</vt:lpstr>
      <vt:lpstr>更多输入的CMOS与非门</vt:lpstr>
      <vt:lpstr>更多。。。。</vt:lpstr>
      <vt:lpstr>CMOS与门</vt:lpstr>
      <vt:lpstr>CMOS或非门</vt:lpstr>
      <vt:lpstr>CMOS非反相缓冲器</vt:lpstr>
      <vt:lpstr>3.4  CMOS电路的电气特性</vt:lpstr>
      <vt:lpstr>3.4 CMOS电路的电气特性</vt:lpstr>
      <vt:lpstr>CMOS电路的电气特性</vt:lpstr>
      <vt:lpstr>CMOS电路的电气特性</vt:lpstr>
      <vt:lpstr>CMOS电路的电气特性</vt:lpstr>
      <vt:lpstr>PowerPoint 演示文稿</vt:lpstr>
      <vt:lpstr>3.4 CMOS稳态电气特性</vt:lpstr>
      <vt:lpstr>CMOS反相器的电压特性</vt:lpstr>
      <vt:lpstr>直流噪声容限</vt:lpstr>
      <vt:lpstr>Logic Levels</vt:lpstr>
      <vt:lpstr>CMOS电流传输特性</vt:lpstr>
      <vt:lpstr>吸收电流和提供电流</vt:lpstr>
      <vt:lpstr>吸收电流和提供电流</vt:lpstr>
      <vt:lpstr>扇出系数</vt:lpstr>
      <vt:lpstr>DC Fan-out Calculation</vt:lpstr>
      <vt:lpstr>负载效应</vt:lpstr>
      <vt:lpstr>空输入端的处置方法</vt:lpstr>
      <vt:lpstr>CMOS器件的毁坏</vt:lpstr>
      <vt:lpstr>3.5  CMOS动态电气特性</vt:lpstr>
      <vt:lpstr>交流负载</vt:lpstr>
      <vt:lpstr>1转换时间</vt:lpstr>
      <vt:lpstr>1转换时间</vt:lpstr>
      <vt:lpstr>影响转换时间</vt:lpstr>
      <vt:lpstr>CMOS转换时间分析—下降时间</vt:lpstr>
      <vt:lpstr>CMOS转换时间分析—下降时间</vt:lpstr>
      <vt:lpstr>CMOS转换时间分析—上升时间</vt:lpstr>
      <vt:lpstr>减少转换时间</vt:lpstr>
      <vt:lpstr>2 传播延迟</vt:lpstr>
      <vt:lpstr>传播延迟和转换时间</vt:lpstr>
      <vt:lpstr>3 功率损耗</vt:lpstr>
      <vt:lpstr>3功率损耗</vt:lpstr>
      <vt:lpstr>CMOS电气特性的要求</vt:lpstr>
      <vt:lpstr>3.6 其他CMOS输入和输出结构</vt:lpstr>
      <vt:lpstr>施密特触发器输入</vt:lpstr>
      <vt:lpstr>施密特触发器输入</vt:lpstr>
      <vt:lpstr>CMOS三态缓冲器</vt:lpstr>
      <vt:lpstr>漏极开路CMOS与非门</vt:lpstr>
      <vt:lpstr>漏极开路CMOS与非门</vt:lpstr>
      <vt:lpstr>驱动发光二极管</vt:lpstr>
      <vt:lpstr>多源总线</vt:lpstr>
      <vt:lpstr>线连逻辑Wired Logic </vt:lpstr>
      <vt:lpstr>上拉电阻</vt:lpstr>
      <vt:lpstr>3.7 集成电路逻辑系列</vt:lpstr>
      <vt:lpstr>集成电路型号命名法</vt:lpstr>
      <vt:lpstr>集成电路系列</vt:lpstr>
      <vt:lpstr>集成电路的封装</vt:lpstr>
      <vt:lpstr>小规模集成电路</vt:lpstr>
      <vt:lpstr>PowerPoint 演示文稿</vt:lpstr>
      <vt:lpstr>小规模集成电路</vt:lpstr>
      <vt:lpstr>PowerPoint 演示文稿</vt:lpstr>
      <vt:lpstr>CMOS逻辑系列</vt:lpstr>
      <vt:lpstr>TTL逻辑系列</vt:lpstr>
      <vt:lpstr>CMOS和TTL电路的区别</vt:lpstr>
      <vt:lpstr>发射极耦合逻辑ECL</vt:lpstr>
      <vt:lpstr>本章主要内容</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zj kelly</cp:lastModifiedBy>
  <cp:revision>449</cp:revision>
  <cp:lastPrinted>2013-03-09T00:03:22Z</cp:lastPrinted>
  <dcterms:created xsi:type="dcterms:W3CDTF">2006-07-10T13:07:00Z</dcterms:created>
  <dcterms:modified xsi:type="dcterms:W3CDTF">2018-03-26T14:43:40Z</dcterms:modified>
</cp:coreProperties>
</file>