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256" r:id="rId2"/>
    <p:sldId id="280" r:id="rId3"/>
    <p:sldId id="281" r:id="rId4"/>
    <p:sldId id="283" r:id="rId5"/>
    <p:sldId id="454" r:id="rId6"/>
    <p:sldId id="455" r:id="rId7"/>
    <p:sldId id="458" r:id="rId8"/>
    <p:sldId id="459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296" r:id="rId18"/>
    <p:sldId id="297" r:id="rId19"/>
    <p:sldId id="300" r:id="rId20"/>
    <p:sldId id="469" r:id="rId21"/>
    <p:sldId id="472" r:id="rId22"/>
    <p:sldId id="471" r:id="rId23"/>
    <p:sldId id="473" r:id="rId24"/>
    <p:sldId id="474" r:id="rId25"/>
    <p:sldId id="475" r:id="rId26"/>
    <p:sldId id="478" r:id="rId27"/>
    <p:sldId id="479" r:id="rId28"/>
    <p:sldId id="477" r:id="rId29"/>
    <p:sldId id="480" r:id="rId30"/>
    <p:sldId id="489" r:id="rId31"/>
    <p:sldId id="484" r:id="rId32"/>
    <p:sldId id="490" r:id="rId33"/>
    <p:sldId id="485" r:id="rId34"/>
    <p:sldId id="491" r:id="rId35"/>
    <p:sldId id="492" r:id="rId36"/>
    <p:sldId id="504" r:id="rId37"/>
    <p:sldId id="496" r:id="rId38"/>
    <p:sldId id="505" r:id="rId39"/>
    <p:sldId id="506" r:id="rId40"/>
    <p:sldId id="498" r:id="rId41"/>
    <p:sldId id="499" r:id="rId42"/>
    <p:sldId id="508" r:id="rId43"/>
    <p:sldId id="509" r:id="rId44"/>
    <p:sldId id="510" r:id="rId45"/>
    <p:sldId id="514" r:id="rId46"/>
    <p:sldId id="515" r:id="rId47"/>
    <p:sldId id="516" r:id="rId48"/>
    <p:sldId id="517" r:id="rId49"/>
    <p:sldId id="518" r:id="rId50"/>
    <p:sldId id="519" r:id="rId51"/>
    <p:sldId id="520" r:id="rId5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70479" autoAdjust="0"/>
  </p:normalViewPr>
  <p:slideViewPr>
    <p:cSldViewPr snapToObjects="1">
      <p:cViewPr varScale="1">
        <p:scale>
          <a:sx n="48" d="100"/>
          <a:sy n="48" d="100"/>
        </p:scale>
        <p:origin x="176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png"/><Relationship Id="rId1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6" Type="http://schemas.openxmlformats.org/officeDocument/2006/relationships/image" Target="../media/image40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2" Type="http://schemas.openxmlformats.org/officeDocument/2006/relationships/image" Target="../media/image53.wmf"/><Relationship Id="rId16" Type="http://schemas.openxmlformats.org/officeDocument/2006/relationships/image" Target="../media/image67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5" Type="http://schemas.openxmlformats.org/officeDocument/2006/relationships/image" Target="../media/image6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EA23AA59-C4DE-484D-8543-0FD8DE0903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189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B641ABC4-95DD-415B-A5DD-26797A8ABB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704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digitalcircuitdesign/files/?source=navbar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0A04BC-B1CC-4B3F-B178-FA0AC3135152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450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395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Augustus De Morgan (1806 - 1871)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00" dirty="0"/>
              <a:t>和</a:t>
            </a:r>
            <a:r>
              <a:rPr lang="en-US" altLang="zh-CN" sz="2400" dirty="0"/>
              <a:t>George Boole</a:t>
            </a:r>
            <a:r>
              <a:rPr lang="zh-CN" altLang="en-US" sz="2400" dirty="0"/>
              <a:t>一起，是符号逻辑</a:t>
            </a:r>
            <a:r>
              <a:rPr lang="en-US" altLang="zh-CN" sz="2400" dirty="0"/>
              <a:t>(Symbolic Logic)</a:t>
            </a:r>
            <a:r>
              <a:rPr lang="zh-CN" altLang="en-US" sz="2400" dirty="0"/>
              <a:t>的奠基人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</a:rPr>
              <a:t>变量乘积取反等于将每个变量取反，然后再求其和</a:t>
            </a: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</a:rPr>
              <a:t>变量求和取反等于将每个变量取反，然后再求其积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306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证明定理</a:t>
            </a:r>
            <a:r>
              <a:rPr lang="en-US" altLang="zh-CN" sz="1200" dirty="0"/>
              <a:t>8</a:t>
            </a:r>
            <a:r>
              <a:rPr lang="zh-CN" altLang="en-US" sz="1200" dirty="0"/>
              <a:t>（</a:t>
            </a:r>
            <a:r>
              <a:rPr lang="en-US" altLang="zh-CN" sz="1200" dirty="0"/>
              <a:t>a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r>
              <a:rPr lang="zh-CN" altLang="en-US" sz="1200" dirty="0"/>
              <a:t>左边</a:t>
            </a:r>
            <a:r>
              <a:rPr lang="en-US" altLang="zh-CN" sz="1200" dirty="0"/>
              <a:t>=XX’+XZ+X’Y+ZY</a:t>
            </a:r>
          </a:p>
          <a:p>
            <a:r>
              <a:rPr lang="en-US" altLang="zh-CN" sz="1200" dirty="0"/>
              <a:t>       =XZ+X’Y+ZY</a:t>
            </a:r>
          </a:p>
          <a:p>
            <a:r>
              <a:rPr lang="en-US" altLang="zh-CN" sz="1200" dirty="0"/>
              <a:t>       =XZ+X’Y+ZY(X+X’)</a:t>
            </a:r>
          </a:p>
          <a:p>
            <a:r>
              <a:rPr lang="en-US" altLang="zh-CN" sz="1200" dirty="0"/>
              <a:t>       =XZ(1+Y)+X’Y(1+Z)</a:t>
            </a:r>
          </a:p>
          <a:p>
            <a:r>
              <a:rPr lang="en-US" altLang="zh-CN" sz="1200" dirty="0"/>
              <a:t>       =XZ+X’Y=</a:t>
            </a:r>
            <a:r>
              <a:rPr lang="zh-CN" altLang="en-US" sz="1200" dirty="0"/>
              <a:t>右边</a:t>
            </a:r>
          </a:p>
          <a:p>
            <a:endParaRPr lang="en-US" altLang="zh-CN" dirty="0"/>
          </a:p>
          <a:p>
            <a:r>
              <a:rPr lang="zh-CN" altLang="en-US" dirty="0"/>
              <a:t>证明定理</a:t>
            </a:r>
            <a:r>
              <a:rPr lang="en-US" altLang="zh-CN" dirty="0"/>
              <a:t>9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右边</a:t>
            </a:r>
            <a:r>
              <a:rPr lang="en-US" altLang="zh-CN" dirty="0"/>
              <a:t>=XY+X’Z=(XY+XYZ)+(X’Z+X’YZ)=XY+X’Z+XYZ+X’YZ=XY+X’Z+YZ=</a:t>
            </a:r>
            <a:r>
              <a:rPr lang="zh-CN" altLang="en-US" dirty="0"/>
              <a:t>左边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11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最小项和最大项互为反函数，反函数的反函数等于自身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881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582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845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个输入变量可能的函数有</a:t>
            </a:r>
            <a:r>
              <a:rPr lang="en-US" altLang="zh-CN" dirty="0"/>
              <a:t>256</a:t>
            </a:r>
            <a:r>
              <a:rPr lang="zh-CN" altLang="en-US" dirty="0"/>
              <a:t>种（</a:t>
            </a:r>
            <a:r>
              <a:rPr lang="en-US" altLang="zh-CN" dirty="0"/>
              <a:t>2^8)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607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对应逻辑</a:t>
            </a:r>
            <a:r>
              <a:rPr lang="zh-CN" altLang="en-US" sz="1200" dirty="0">
                <a:solidFill>
                  <a:srgbClr val="FF0000"/>
                </a:solidFill>
              </a:rPr>
              <a:t>真</a:t>
            </a:r>
            <a:r>
              <a:rPr lang="zh-CN" altLang="en-US" sz="1200" dirty="0"/>
              <a:t>；</a:t>
            </a:r>
            <a:r>
              <a:rPr lang="en-US" altLang="zh-CN" sz="1200" dirty="0"/>
              <a:t>0</a:t>
            </a:r>
            <a:r>
              <a:rPr lang="zh-CN" altLang="en-US" sz="1200" dirty="0"/>
              <a:t>对应逻辑</a:t>
            </a:r>
            <a:r>
              <a:rPr lang="zh-CN" altLang="en-US" sz="1200" dirty="0">
                <a:solidFill>
                  <a:srgbClr val="FF0000"/>
                </a:solidFill>
              </a:rPr>
              <a:t>假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520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3200" dirty="0"/>
              <a:t>最小项的性质 </a:t>
            </a:r>
          </a:p>
          <a:p>
            <a:pPr lvl="2">
              <a:lnSpc>
                <a:spcPct val="90000"/>
              </a:lnSpc>
            </a:pPr>
            <a:r>
              <a:rPr lang="zh-CN" altLang="en-US" sz="2800" dirty="0"/>
              <a:t>全体最小项之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zh-CN" altLang="en-US" sz="2800" dirty="0"/>
              <a:t>恒为</a:t>
            </a: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pPr lvl="3">
              <a:lnSpc>
                <a:spcPct val="90000"/>
              </a:lnSpc>
              <a:spcAft>
                <a:spcPct val="50000"/>
              </a:spcAft>
            </a:pPr>
            <a:r>
              <a:rPr lang="zh-CN" altLang="en-US" sz="2400" dirty="0"/>
              <a:t>即：</a:t>
            </a:r>
          </a:p>
          <a:p>
            <a:pPr lvl="2">
              <a:lnSpc>
                <a:spcPct val="90000"/>
              </a:lnSpc>
            </a:pPr>
            <a:endParaRPr lang="en-US" altLang="zh-CN" sz="2800" dirty="0"/>
          </a:p>
          <a:p>
            <a:pPr lvl="2">
              <a:lnSpc>
                <a:spcPct val="90000"/>
              </a:lnSpc>
            </a:pPr>
            <a:endParaRPr lang="zh-CN" altLang="en-US" sz="2800" dirty="0"/>
          </a:p>
          <a:p>
            <a:pPr lvl="2">
              <a:lnSpc>
                <a:spcPct val="90000"/>
              </a:lnSpc>
            </a:pPr>
            <a:r>
              <a:rPr lang="zh-CN" altLang="en-US" sz="2800" dirty="0"/>
              <a:t>任意两个不同的最小项的</a:t>
            </a:r>
            <a:r>
              <a:rPr lang="zh-CN" altLang="en-US" sz="2800" dirty="0">
                <a:solidFill>
                  <a:srgbClr val="FF0000"/>
                </a:solidFill>
              </a:rPr>
              <a:t>乘积</a:t>
            </a:r>
            <a:r>
              <a:rPr lang="zh-CN" altLang="en-US" sz="2800" dirty="0"/>
              <a:t>恒为</a:t>
            </a:r>
            <a:r>
              <a:rPr lang="en-US" altLang="zh-CN" sz="2800" dirty="0">
                <a:latin typeface="Times New Roman" pitchFamily="18" charset="0"/>
              </a:rPr>
              <a:t>0</a:t>
            </a:r>
            <a:r>
              <a:rPr lang="zh-CN" altLang="en-US" sz="2800" dirty="0">
                <a:latin typeface="黑体" pitchFamily="2" charset="-122"/>
              </a:rPr>
              <a:t>。</a:t>
            </a:r>
            <a:endParaRPr lang="zh-CN" altLang="en-US" sz="2800" dirty="0">
              <a:latin typeface="Times New Roman" pitchFamily="18" charset="0"/>
            </a:endParaRPr>
          </a:p>
          <a:p>
            <a:pPr lvl="3">
              <a:lnSpc>
                <a:spcPct val="90000"/>
              </a:lnSpc>
              <a:spcAft>
                <a:spcPct val="50000"/>
              </a:spcAft>
            </a:pPr>
            <a:r>
              <a:rPr lang="zh-CN" altLang="en-US" sz="2400" dirty="0"/>
              <a:t>例如：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168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3866D-70CE-4961-B091-3F9D5D0B634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883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171A29-9800-49CD-911A-68BDE0588A3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布尔代数：逻辑公式、化简，真值表、波形图等。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组合逻辑电路原理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组合逻辑电路分析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组合逻辑电路设计。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QM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化简、冒险、不确定项</a:t>
            </a:r>
          </a:p>
        </p:txBody>
      </p:sp>
    </p:spTree>
    <p:extLst>
      <p:ext uri="{BB962C8B-B14F-4D97-AF65-F5344CB8AC3E}">
        <p14:creationId xmlns:p14="http://schemas.microsoft.com/office/powerpoint/2010/main" val="1143572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4D849-0E3C-44CC-9D65-2F3A0BF82E5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7220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3FBCA-B6BE-4FFE-9724-CB4DA52826E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2914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8D232-5BB6-443E-8DBA-435E8A25537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2564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36D4F-C92A-4654-8958-E5F14232A201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这里不直接说</a:t>
            </a:r>
            <a:r>
              <a:rPr lang="en-US" altLang="zh-CN"/>
              <a:t>Y=0</a:t>
            </a:r>
            <a:r>
              <a:rPr lang="zh-CN" altLang="en-US"/>
              <a:t>的项对应</a:t>
            </a:r>
            <a:r>
              <a:rPr lang="en-US" altLang="zh-CN"/>
              <a:t>Mi</a:t>
            </a:r>
            <a:r>
              <a:rPr lang="zh-CN" altLang="en-US"/>
              <a:t>，是为了避免发生歧义。</a:t>
            </a:r>
          </a:p>
        </p:txBody>
      </p:sp>
    </p:spTree>
    <p:extLst>
      <p:ext uri="{BB962C8B-B14F-4D97-AF65-F5344CB8AC3E}">
        <p14:creationId xmlns:p14="http://schemas.microsoft.com/office/powerpoint/2010/main" val="1857300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36D4F-C92A-4654-8958-E5F14232A20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这里不直接说</a:t>
            </a:r>
            <a:r>
              <a:rPr lang="en-US" altLang="zh-CN"/>
              <a:t>Y=0</a:t>
            </a:r>
            <a:r>
              <a:rPr lang="zh-CN" altLang="en-US"/>
              <a:t>的项对应</a:t>
            </a:r>
            <a:r>
              <a:rPr lang="en-US" altLang="zh-CN"/>
              <a:t>Mi</a:t>
            </a:r>
            <a:r>
              <a:rPr lang="zh-CN" altLang="en-US"/>
              <a:t>，是为了避免发生歧义。</a:t>
            </a:r>
          </a:p>
        </p:txBody>
      </p:sp>
    </p:spTree>
    <p:extLst>
      <p:ext uri="{BB962C8B-B14F-4D97-AF65-F5344CB8AC3E}">
        <p14:creationId xmlns:p14="http://schemas.microsoft.com/office/powerpoint/2010/main" val="2095311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922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CC3399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黑体" panose="02010609060101010101" pitchFamily="49" charset="-122"/>
              </a:rPr>
              <a:t>组合逻辑电路 </a:t>
            </a:r>
            <a:r>
              <a:rPr lang="en-US" altLang="zh-CN" sz="2800" dirty="0">
                <a:latin typeface="Times New Roman" panose="02020603050405020304" pitchFamily="18" charset="0"/>
              </a:rPr>
              <a:t>—</a:t>
            </a:r>
            <a:r>
              <a:rPr lang="en-US" altLang="zh-CN" sz="2800" dirty="0">
                <a:latin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</a:rPr>
              <a:t>功能上无记忆</a:t>
            </a:r>
            <a:r>
              <a:rPr lang="zh-CN" altLang="en-US" sz="2800" dirty="0">
                <a:latin typeface="黑体" panose="02010609060101010101" pitchFamily="49" charset="-122"/>
              </a:rPr>
              <a:t>，</a:t>
            </a: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</a:rPr>
              <a:t>结构上无反馈</a:t>
            </a:r>
            <a:r>
              <a:rPr lang="zh-CN" altLang="en-US" sz="2800" dirty="0">
                <a:latin typeface="黑体" panose="02010609060101010101" pitchFamily="49" charset="-122"/>
              </a:rPr>
              <a:t>；</a:t>
            </a:r>
          </a:p>
          <a:p>
            <a:pPr lvl="1">
              <a:lnSpc>
                <a:spcPct val="90000"/>
              </a:lnSpc>
              <a:buClr>
                <a:srgbClr val="CC3399"/>
              </a:buClr>
              <a:buSzTx/>
            </a:pPr>
            <a:r>
              <a:rPr lang="zh-CN" altLang="en-US" sz="2400" dirty="0">
                <a:latin typeface="黑体" panose="02010609060101010101" pitchFamily="49" charset="-122"/>
              </a:rPr>
              <a:t>电路任一时刻的输出状态只取决于该时刻各输入状态的组合，而与电路的原状态无关。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11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hlinkClick r:id="rId3"/>
              </a:rPr>
              <a:t>开源的电路图制作工具</a:t>
            </a:r>
            <a:r>
              <a:rPr lang="en-US" altLang="zh-CN" dirty="0">
                <a:hlinkClick r:id="rId3"/>
              </a:rPr>
              <a:t>DLD.jar</a:t>
            </a:r>
            <a:r>
              <a:rPr lang="en-US" altLang="zh-CN" dirty="0"/>
              <a:t> :http://sourceforge.net/projects/</a:t>
            </a:r>
            <a:r>
              <a:rPr lang="en-US" altLang="zh-CN" dirty="0" err="1"/>
              <a:t>digitalcircuitdesign</a:t>
            </a:r>
            <a:r>
              <a:rPr lang="en-US" altLang="zh-CN" dirty="0"/>
              <a:t>/files/?source=</a:t>
            </a:r>
            <a:r>
              <a:rPr lang="en-US" altLang="zh-CN" dirty="0" err="1"/>
              <a:t>navbar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99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7EC63-BDBA-43E7-A5AC-4BFB1CAF549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这是格雷循环码的另外一个性质（格雷码与模</a:t>
            </a:r>
            <a:r>
              <a:rPr lang="en-US" altLang="zh-CN"/>
              <a:t>2</a:t>
            </a:r>
            <a:r>
              <a:rPr lang="zh-CN" altLang="en-US"/>
              <a:t>加法的关系）</a:t>
            </a:r>
          </a:p>
        </p:txBody>
      </p:sp>
    </p:spTree>
    <p:extLst>
      <p:ext uri="{BB962C8B-B14F-4D97-AF65-F5344CB8AC3E}">
        <p14:creationId xmlns:p14="http://schemas.microsoft.com/office/powerpoint/2010/main" val="3192426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79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296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进行逻辑抽象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100" dirty="0"/>
              <a:t>	</a:t>
            </a:r>
            <a:r>
              <a:rPr lang="en-US" altLang="zh-CN" sz="2100" dirty="0"/>
              <a:t>1</a:t>
            </a:r>
            <a:r>
              <a:rPr lang="zh-CN" altLang="en-US" sz="2100" dirty="0"/>
              <a:t>）分析事件的因果关系，确定</a:t>
            </a:r>
            <a:r>
              <a:rPr lang="zh-CN" altLang="en-US" sz="2100" dirty="0">
                <a:solidFill>
                  <a:srgbClr val="FA5860"/>
                </a:solidFill>
              </a:rPr>
              <a:t>输入变量</a:t>
            </a:r>
            <a:r>
              <a:rPr lang="en-US" altLang="zh-CN" sz="2100" dirty="0">
                <a:latin typeface="Times New Roman" panose="02020603050405020304" pitchFamily="18" charset="0"/>
              </a:rPr>
              <a:t>——</a:t>
            </a:r>
            <a:r>
              <a:rPr lang="zh-CN" altLang="en-US" sz="2100" dirty="0">
                <a:solidFill>
                  <a:srgbClr val="FA5860"/>
                </a:solidFill>
              </a:rPr>
              <a:t>自变量</a:t>
            </a:r>
            <a:r>
              <a:rPr lang="zh-CN" altLang="en-US" sz="2200" dirty="0"/>
              <a:t>       </a:t>
            </a:r>
            <a:r>
              <a:rPr lang="zh-CN" altLang="en-US" sz="2100" dirty="0">
                <a:solidFill>
                  <a:srgbClr val="FA5860"/>
                </a:solidFill>
              </a:rPr>
              <a:t>输出变量</a:t>
            </a:r>
            <a:r>
              <a:rPr lang="en-US" altLang="zh-CN" sz="2100" dirty="0">
                <a:latin typeface="Times New Roman" panose="02020603050405020304" pitchFamily="18" charset="0"/>
              </a:rPr>
              <a:t>——</a:t>
            </a:r>
            <a:r>
              <a:rPr lang="zh-CN" altLang="en-US" sz="2100" dirty="0">
                <a:solidFill>
                  <a:srgbClr val="FA5860"/>
                </a:solidFill>
              </a:rPr>
              <a:t>函数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dirty="0"/>
              <a:t>	</a:t>
            </a:r>
            <a:r>
              <a:rPr lang="en-US" altLang="zh-CN" sz="2100" dirty="0"/>
              <a:t>2</a:t>
            </a:r>
            <a:r>
              <a:rPr lang="zh-CN" altLang="en-US" sz="2100" dirty="0"/>
              <a:t>）定义逻辑状态含义</a:t>
            </a:r>
            <a:r>
              <a:rPr lang="en-US" altLang="zh-CN" sz="2100" dirty="0">
                <a:latin typeface="Times New Roman" panose="02020603050405020304" pitchFamily="18" charset="0"/>
              </a:rPr>
              <a:t>——</a:t>
            </a:r>
            <a:r>
              <a:rPr lang="zh-CN" altLang="en-US" sz="2100" dirty="0">
                <a:solidFill>
                  <a:srgbClr val="FA5860"/>
                </a:solidFill>
              </a:rPr>
              <a:t>逻辑赋值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100" dirty="0"/>
              <a:t>	</a:t>
            </a:r>
            <a:r>
              <a:rPr lang="en-US" altLang="zh-CN" sz="2100" dirty="0"/>
              <a:t>3</a:t>
            </a:r>
            <a:r>
              <a:rPr lang="zh-CN" altLang="en-US" sz="2100" dirty="0"/>
              <a:t>）根据因果关系列出</a:t>
            </a:r>
            <a:r>
              <a:rPr lang="zh-CN" altLang="en-US" sz="2100" dirty="0">
                <a:solidFill>
                  <a:srgbClr val="FA5860"/>
                </a:solidFill>
              </a:rPr>
              <a:t>真值表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．写出逻辑函数式（最小项）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．化简或转换为适当的形式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/>
              <a:t>卡诺图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．选择工艺映射，画出逻辑连接图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5.   </a:t>
            </a:r>
            <a:r>
              <a:rPr lang="zh-CN" altLang="en-US" sz="2400" dirty="0"/>
              <a:t>设计硬件描述模块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/>
              <a:t>奎因</a:t>
            </a:r>
            <a:r>
              <a:rPr lang="en-US" altLang="zh-CN" sz="3200" dirty="0"/>
              <a:t>-</a:t>
            </a:r>
            <a:r>
              <a:rPr lang="zh-CN" altLang="en-US" sz="3200" dirty="0"/>
              <a:t>穆克鲁斯基算法 </a:t>
            </a:r>
            <a:r>
              <a:rPr lang="en-US" altLang="zh-CN" sz="3200" b="1" dirty="0"/>
              <a:t>Quine-</a:t>
            </a:r>
            <a:r>
              <a:rPr lang="en-US" altLang="zh-CN" sz="3200" b="1" dirty="0" err="1"/>
              <a:t>McCluskey</a:t>
            </a:r>
            <a:r>
              <a:rPr lang="en-US" altLang="zh-CN" sz="3200" b="1" dirty="0"/>
              <a:t> Algorithm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5700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两个电路图功能相同，性价比、速度不同</a:t>
            </a:r>
            <a:endParaRPr lang="en-US" altLang="zh-CN" dirty="0"/>
          </a:p>
          <a:p>
            <a:r>
              <a:rPr lang="zh-CN" altLang="en-US" sz="3200" dirty="0"/>
              <a:t>公式法化简</a:t>
            </a:r>
          </a:p>
          <a:p>
            <a:pPr lvl="1"/>
            <a:r>
              <a:rPr lang="zh-CN" altLang="en-US" sz="2800" dirty="0"/>
              <a:t>根据逻辑代数的公理、定律、定理、公式等，消去逻辑函数式中多余的乘积项和多余的因子，进行化简。</a:t>
            </a:r>
          </a:p>
          <a:p>
            <a:pPr lvl="1"/>
            <a:r>
              <a:rPr lang="zh-CN" altLang="en-US" sz="2800" dirty="0"/>
              <a:t>公式法化简没有固定的步骤，而要根据具体问题具体应用不同的方法，这些方法大致包括：</a:t>
            </a:r>
          </a:p>
          <a:p>
            <a:pPr marL="344487" lvl="1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并项法、吸收法、消因子法、消项法、配项法</a:t>
            </a:r>
            <a:r>
              <a:rPr lang="zh-CN" altLang="en-US" sz="2800" dirty="0"/>
              <a:t>等。</a:t>
            </a:r>
          </a:p>
          <a:p>
            <a:pPr lvl="1"/>
            <a:r>
              <a:rPr lang="zh-CN" altLang="en-US" sz="2800" dirty="0"/>
              <a:t>化简的方法不是唯一的。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318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一般采用两级电路</a:t>
            </a:r>
            <a:r>
              <a:rPr lang="en-US" altLang="zh-CN" dirty="0"/>
              <a:t>(Two-level Circuits),</a:t>
            </a:r>
            <a:r>
              <a:rPr lang="zh-CN" altLang="en-US" dirty="0"/>
              <a:t>输入信号通过两级门到达输出信号</a:t>
            </a:r>
            <a:r>
              <a:rPr lang="en-US" altLang="zh-CN" dirty="0"/>
              <a:t>,</a:t>
            </a:r>
            <a:r>
              <a:rPr lang="zh-CN" altLang="en-US" dirty="0"/>
              <a:t>采用多于两级是基于扇入</a:t>
            </a:r>
            <a:r>
              <a:rPr lang="en-US" altLang="zh-CN" dirty="0"/>
              <a:t>(Fan-in)</a:t>
            </a:r>
            <a:r>
              <a:rPr lang="zh-CN" altLang="en-US" dirty="0"/>
              <a:t>限制或电路速度方面的考虑。</a:t>
            </a:r>
          </a:p>
          <a:p>
            <a:r>
              <a:rPr lang="zh-CN" altLang="en-US" sz="1200" dirty="0"/>
              <a:t>在多数系统中，“与非门”和“或非门”的速度比“与门”和“或门”速度</a:t>
            </a:r>
            <a:r>
              <a:rPr lang="zh-CN" altLang="en-US" sz="1200" b="1" dirty="0">
                <a:solidFill>
                  <a:srgbClr val="FF0000"/>
                </a:solidFill>
              </a:rPr>
              <a:t>快</a:t>
            </a:r>
            <a:r>
              <a:rPr lang="zh-CN" altLang="en-US" sz="1200" dirty="0"/>
              <a:t>。可用与非门替代与门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073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pitchFamily="2" charset="-122"/>
              </a:rPr>
              <a:t>Reduce number of gates and gate inputs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5334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C0E-6D01-47A0-8B17-25FDFBDA65F3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855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C0E-6D01-47A0-8B17-25FDFBDA65F3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02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Nature and Design of this Work</a:t>
            </a:r>
            <a:endParaRPr lang="en-US" altLang="zh-CN" sz="12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2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>
                <a:latin typeface="Times New Roman" pitchFamily="18" charset="0"/>
              </a:rPr>
              <a:t>The design of the following treatise is to </a:t>
            </a:r>
            <a:r>
              <a:rPr lang="en-US" altLang="zh-CN" sz="1200" b="1" dirty="0">
                <a:solidFill>
                  <a:schemeClr val="accent2"/>
                </a:solidFill>
                <a:latin typeface="Times New Roman" pitchFamily="18" charset="0"/>
              </a:rPr>
              <a:t>investigate the fundamental laws of those operations of the mind</a:t>
            </a:r>
            <a:r>
              <a:rPr lang="en-US" altLang="zh-CN" sz="1200" dirty="0">
                <a:latin typeface="Times New Roman" pitchFamily="18" charset="0"/>
              </a:rPr>
              <a:t> by which reasoning is performed;…to collect from the various elements of truth brought to view in the course of these inquiries </a:t>
            </a:r>
            <a:r>
              <a:rPr lang="en-US" altLang="zh-CN" sz="1200" b="1" dirty="0">
                <a:solidFill>
                  <a:schemeClr val="accent2"/>
                </a:solidFill>
                <a:latin typeface="Times New Roman" pitchFamily="18" charset="0"/>
              </a:rPr>
              <a:t>some probable intimations concerning the nature and constitution of the human mind</a:t>
            </a:r>
            <a:r>
              <a:rPr lang="en-US" altLang="zh-CN" sz="1200" dirty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>
                <a:latin typeface="Times New Roman" pitchFamily="18" charset="0"/>
              </a:rPr>
              <a:t>“the operations of the mind are in a certain real sense subject to laws, and that a science of the mind is therefore possible.”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37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逻辑量包括逻辑变量和逻辑常量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0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离散数学中称为合取</a:t>
            </a:r>
            <a:r>
              <a:rPr lang="zh-CN" altLang="en-US" sz="1200" dirty="0">
                <a:solidFill>
                  <a:schemeClr val="tx2"/>
                </a:solidFill>
              </a:rPr>
              <a:t>∧和</a:t>
            </a:r>
            <a:r>
              <a:rPr lang="zh-CN" altLang="en-US" dirty="0"/>
              <a:t>析取</a:t>
            </a:r>
            <a:r>
              <a:rPr lang="zh-CN" altLang="en-US" sz="1200" dirty="0">
                <a:solidFill>
                  <a:schemeClr val="tx2"/>
                </a:solidFill>
              </a:rPr>
              <a:t>∨操作。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95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对于“</a:t>
            </a:r>
            <a:r>
              <a:rPr lang="en-US" altLang="zh-CN" dirty="0"/>
              <a:t>+</a:t>
            </a:r>
            <a:r>
              <a:rPr lang="zh-CN" altLang="en-US" dirty="0"/>
              <a:t>操作”是恒等单元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对于“</a:t>
            </a:r>
            <a:r>
              <a:rPr lang="en-US" altLang="zh-CN" dirty="0"/>
              <a:t>•</a:t>
            </a:r>
            <a:r>
              <a:rPr lang="zh-CN" altLang="en-US" dirty="0"/>
              <a:t>操作”是恒等单元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641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完备归纳法证明</a:t>
            </a:r>
            <a:endParaRPr lang="en-US" altLang="zh-CN" dirty="0"/>
          </a:p>
          <a:p>
            <a:pPr lvl="1"/>
            <a:r>
              <a:rPr lang="zh-CN" altLang="en-US" dirty="0"/>
              <a:t>证明</a:t>
            </a:r>
            <a:r>
              <a:rPr lang="en-US" altLang="zh-CN" dirty="0"/>
              <a:t>x=0</a:t>
            </a:r>
            <a:r>
              <a:rPr lang="zh-CN" altLang="en-US" dirty="0"/>
              <a:t>和</a:t>
            </a:r>
            <a:r>
              <a:rPr lang="en-US" altLang="zh-CN" dirty="0"/>
              <a:t>x=1</a:t>
            </a:r>
            <a:r>
              <a:rPr lang="zh-CN" altLang="en-US" dirty="0"/>
              <a:t>时，定理正确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926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dirty="0"/>
              <a:t>5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x+x’y</a:t>
            </a:r>
            <a:r>
              <a:rPr lang="en-US" altLang="zh-CN" dirty="0"/>
              <a:t>=</a:t>
            </a:r>
            <a:r>
              <a:rPr lang="en-US" altLang="zh-CN" dirty="0" err="1"/>
              <a:t>x+xy+x’y</a:t>
            </a:r>
            <a:r>
              <a:rPr lang="en-US" altLang="zh-CN" dirty="0"/>
              <a:t> =x+(</a:t>
            </a:r>
            <a:r>
              <a:rPr lang="en-US" altLang="zh-CN" dirty="0" err="1"/>
              <a:t>x+x</a:t>
            </a:r>
            <a:r>
              <a:rPr lang="en-US" altLang="zh-CN" dirty="0"/>
              <a:t>’)y=</a:t>
            </a:r>
            <a:r>
              <a:rPr lang="en-US" altLang="zh-CN" dirty="0" err="1"/>
              <a:t>x+y</a:t>
            </a:r>
            <a:r>
              <a:rPr lang="en-US" altLang="zh-CN" dirty="0"/>
              <a:t> </a:t>
            </a:r>
            <a:r>
              <a:rPr lang="zh-CN" altLang="en-US" dirty="0"/>
              <a:t>定理</a:t>
            </a:r>
            <a:r>
              <a:rPr lang="en-US" altLang="zh-CN" dirty="0"/>
              <a:t>4</a:t>
            </a:r>
            <a:r>
              <a:rPr lang="zh-CN" altLang="en-US" dirty="0"/>
              <a:t>（</a:t>
            </a:r>
            <a:r>
              <a:rPr lang="en-US" altLang="zh-CN" dirty="0"/>
              <a:t>a)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中方法</a:t>
            </a:r>
            <a:r>
              <a:rPr lang="zh-CN" altLang="en-US" baseline="0" dirty="0"/>
              <a:t> 利用公理</a:t>
            </a:r>
            <a:r>
              <a:rPr lang="en-US" altLang="zh-CN" baseline="0" dirty="0"/>
              <a:t>5</a:t>
            </a:r>
            <a:r>
              <a:rPr lang="zh-CN" altLang="en-US" baseline="0" dirty="0"/>
              <a:t>，分配律</a:t>
            </a:r>
            <a:r>
              <a:rPr lang="en-US" altLang="zh-CN" baseline="0" dirty="0" err="1"/>
              <a:t>x+x’y</a:t>
            </a:r>
            <a:r>
              <a:rPr lang="en-US" altLang="zh-CN" baseline="0" dirty="0"/>
              <a:t>=(</a:t>
            </a:r>
            <a:r>
              <a:rPr lang="en-US" altLang="zh-CN" baseline="0" dirty="0" err="1"/>
              <a:t>x+x</a:t>
            </a:r>
            <a:r>
              <a:rPr lang="en-US" altLang="zh-CN" baseline="0" dirty="0"/>
              <a:t>’)(</a:t>
            </a:r>
            <a:r>
              <a:rPr lang="en-US" altLang="zh-CN" baseline="0" dirty="0" err="1"/>
              <a:t>x+y</a:t>
            </a:r>
            <a:r>
              <a:rPr lang="en-US" altLang="zh-CN" baseline="0" dirty="0"/>
              <a:t>)=</a:t>
            </a:r>
            <a:r>
              <a:rPr lang="en-US" altLang="zh-CN" baseline="0" dirty="0" err="1"/>
              <a:t>x+y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17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AD3F3-556A-4E1C-A450-B89406EC4B33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B4406-7260-4612-AFBF-A681DBC5D9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4274" name="Picture 2" descr="Digital logi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857496"/>
            <a:ext cx="1738282" cy="24193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08C96-678C-4989-B6C8-A671D04CFAED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CFDAA-5283-40C9-80A4-C3781C02EB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85206-EDCE-40B2-8313-46121DAD3D86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FBD5D-2B78-4DB4-9636-F6EF6D7674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4C6BD-B3FD-439F-81B7-5933D2466B1E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AB4C8-3ADE-422A-88BF-39C99268A1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B1E94-08E1-4BFB-8CE4-AB84E9809D5D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DDDCF-CC0E-4CF3-A497-3FEE434E7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39708-A9AC-4002-8588-D175E2C92998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9EC5A-3A7E-44D3-A108-1E2CF17B1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7E96-1177-4EB5-8BAC-5A937388CF37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ABFA5-A36E-431F-B4C7-EAE3A8B801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02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23961" y="185720"/>
            <a:ext cx="6905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6868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2863"/>
            <a:ext cx="2133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8A160114-45D2-44B6-A3D5-A7472C1DBC4C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7313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731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854FFF2B-ADF3-49B1-9B2E-EE997BAFC9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4" name="图片 41" descr="系标.jp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906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 descr="Microprocessor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62900" y="0"/>
            <a:ext cx="1181099" cy="1066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4" r:id="rId3"/>
    <p:sldLayoutId id="2147483786" r:id="rId4"/>
    <p:sldLayoutId id="2147483787" r:id="rId5"/>
    <p:sldLayoutId id="2147483793" r:id="rId6"/>
    <p:sldLayoutId id="2147483794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5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33.wmf"/><Relationship Id="rId34" Type="http://schemas.openxmlformats.org/officeDocument/2006/relationships/oleObject" Target="../embeddings/oleObject19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33" Type="http://schemas.openxmlformats.org/officeDocument/2006/relationships/image" Target="../media/image39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29" Type="http://schemas.openxmlformats.org/officeDocument/2006/relationships/image" Target="../media/image37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14.bin"/><Relationship Id="rId32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16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32.wmf"/><Relationship Id="rId31" Type="http://schemas.openxmlformats.org/officeDocument/2006/relationships/image" Target="../media/image3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Relationship Id="rId27" Type="http://schemas.openxmlformats.org/officeDocument/2006/relationships/image" Target="../media/image36.wmf"/><Relationship Id="rId30" Type="http://schemas.openxmlformats.org/officeDocument/2006/relationships/oleObject" Target="../embeddings/oleObject17.bin"/><Relationship Id="rId35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4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60.wmf"/><Relationship Id="rId34" Type="http://schemas.openxmlformats.org/officeDocument/2006/relationships/oleObject" Target="../embeddings/oleObject46.bin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58.wmf"/><Relationship Id="rId25" Type="http://schemas.openxmlformats.org/officeDocument/2006/relationships/image" Target="../media/image62.wmf"/><Relationship Id="rId33" Type="http://schemas.openxmlformats.org/officeDocument/2006/relationships/image" Target="../media/image66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64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55.wmf"/><Relationship Id="rId24" Type="http://schemas.openxmlformats.org/officeDocument/2006/relationships/oleObject" Target="../embeddings/oleObject41.bin"/><Relationship Id="rId32" Type="http://schemas.openxmlformats.org/officeDocument/2006/relationships/oleObject" Target="../embeddings/oleObject45.bin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23" Type="http://schemas.openxmlformats.org/officeDocument/2006/relationships/image" Target="../media/image61.wmf"/><Relationship Id="rId28" Type="http://schemas.openxmlformats.org/officeDocument/2006/relationships/oleObject" Target="../embeddings/oleObject43.bin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59.wmf"/><Relationship Id="rId31" Type="http://schemas.openxmlformats.org/officeDocument/2006/relationships/image" Target="../media/image65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63.wmf"/><Relationship Id="rId30" Type="http://schemas.openxmlformats.org/officeDocument/2006/relationships/oleObject" Target="../embeddings/oleObject44.bin"/><Relationship Id="rId35" Type="http://schemas.openxmlformats.org/officeDocument/2006/relationships/image" Target="../media/image6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7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7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7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7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9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60.bin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2.png"/><Relationship Id="rId5" Type="http://schemas.openxmlformats.org/officeDocument/2006/relationships/oleObject" Target="../embeddings/oleObject61.bin"/><Relationship Id="rId4" Type="http://schemas.openxmlformats.org/officeDocument/2006/relationships/image" Target="../media/image81.wmf"/><Relationship Id="rId9" Type="http://schemas.openxmlformats.org/officeDocument/2006/relationships/image" Target="../media/image8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88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11" Type="http://schemas.openxmlformats.org/officeDocument/2006/relationships/image" Target="../media/image89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6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oleObject" Target="../embeddings/oleObject6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72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94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95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102.png"/><Relationship Id="rId5" Type="http://schemas.openxmlformats.org/officeDocument/2006/relationships/image" Target="../media/image99.png"/><Relationship Id="rId10" Type="http://schemas.openxmlformats.org/officeDocument/2006/relationships/image" Target="../media/image100.png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7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80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第</a:t>
            </a:r>
            <a:r>
              <a:rPr lang="en-US" altLang="zh-CN" sz="4400" dirty="0"/>
              <a:t>4</a:t>
            </a:r>
            <a:r>
              <a:rPr lang="zh-CN" altLang="en-US" sz="4400" dirty="0"/>
              <a:t>章</a:t>
            </a:r>
            <a:br>
              <a:rPr lang="en-US" altLang="zh-CN" sz="4400" dirty="0"/>
            </a:br>
            <a:r>
              <a:rPr lang="zh-CN" altLang="en-US" sz="4400" dirty="0"/>
              <a:t>组合逻辑设计原理</a:t>
            </a:r>
            <a:endParaRPr lang="en-US" altLang="zh-CN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971800"/>
          </a:xfrm>
        </p:spPr>
        <p:txBody>
          <a:bodyPr/>
          <a:lstStyle/>
          <a:p>
            <a:pPr algn="ctr" eaLnBrk="1" hangingPunct="1"/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布尔代数定理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（幂等性）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(a) X+ X = X</a:t>
                </a:r>
              </a:p>
              <a:p>
                <a:pPr lvl="1"/>
                <a:r>
                  <a:rPr lang="en-US" altLang="zh-CN" dirty="0"/>
                  <a:t>(b) X •X= X</a:t>
                </a:r>
              </a:p>
              <a:p>
                <a:endParaRPr lang="zh-CN" altLang="en-US" dirty="0"/>
              </a:p>
              <a:p>
                <a:r>
                  <a:rPr lang="zh-CN" altLang="en-US" dirty="0"/>
                  <a:t>定理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（空单元）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(a) X+ 1 = 1</a:t>
                </a:r>
              </a:p>
              <a:p>
                <a:pPr lvl="1"/>
                <a:r>
                  <a:rPr lang="en-US" altLang="zh-CN" dirty="0"/>
                  <a:t>(b) X•0 = 0</a:t>
                </a:r>
              </a:p>
              <a:p>
                <a:endParaRPr lang="zh-CN" altLang="en-US" dirty="0"/>
              </a:p>
              <a:p>
                <a:r>
                  <a:rPr lang="zh-CN" altLang="en-US" dirty="0"/>
                  <a:t>定理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（自反率）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</m:oMath>
                </a14:m>
                <a:r>
                  <a:rPr lang="en-US" altLang="zh-CN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= X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02" t="-1914" b="-5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7408E8-D7FF-472E-8516-7BF6A820D48F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03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0</a:t>
            </a:r>
            <a:r>
              <a:rPr lang="zh-CN" altLang="en-US" b="0" dirty="0"/>
              <a:t>和</a:t>
            </a:r>
            <a:r>
              <a:rPr lang="en-US" altLang="zh-CN" b="0" dirty="0"/>
              <a:t>1</a:t>
            </a:r>
            <a:r>
              <a:rPr lang="zh-CN" altLang="en-US" b="0" dirty="0"/>
              <a:t>元素的性质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9839"/>
                <a:ext cx="8686800" cy="2909242"/>
              </a:xfrm>
            </p:spPr>
            <p:txBody>
              <a:bodyPr/>
              <a:lstStyle/>
              <a:p>
                <a:r>
                  <a:rPr lang="en-US" altLang="zh-CN" b="1" dirty="0"/>
                  <a:t>0</a:t>
                </a:r>
                <a:r>
                  <a:rPr lang="zh-CN" altLang="en-US" b="1" dirty="0"/>
                  <a:t>和</a:t>
                </a:r>
                <a:r>
                  <a:rPr lang="en-US" altLang="zh-CN" b="1" dirty="0"/>
                  <a:t>1</a:t>
                </a:r>
                <a:r>
                  <a:rPr lang="zh-CN" altLang="en-US" b="1" dirty="0"/>
                  <a:t>元素的性质</a:t>
                </a:r>
                <a:endParaRPr lang="zh-CN" altLang="en-US" dirty="0"/>
              </a:p>
              <a:p>
                <a:pPr marL="644525" lvl="2" indent="0">
                  <a:buNone/>
                </a:pPr>
                <a:r>
                  <a:rPr lang="en-US" altLang="zh-CN" sz="2800" b="1" dirty="0"/>
                  <a:t>OR                  AND             Complement</a:t>
                </a:r>
                <a:endParaRPr lang="en-US" altLang="zh-CN" sz="2800" dirty="0"/>
              </a:p>
              <a:p>
                <a:pPr marL="644525" lvl="2" indent="0">
                  <a:buNone/>
                </a:pPr>
                <a:r>
                  <a:rPr lang="en-US" altLang="zh-CN" sz="2800" dirty="0"/>
                  <a:t>X</a:t>
                </a:r>
                <a:r>
                  <a:rPr lang="en-US" altLang="zh-CN" sz="2800" b="1" dirty="0"/>
                  <a:t>+ 0 = X          </a:t>
                </a:r>
                <a:r>
                  <a:rPr lang="en-US" altLang="zh-CN" sz="2800" dirty="0"/>
                  <a:t>X•</a:t>
                </a:r>
                <a:r>
                  <a:rPr lang="en-US" altLang="zh-CN" sz="2800" b="1" dirty="0"/>
                  <a:t>0 = 0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acc>
                  </m:oMath>
                </a14:m>
                <a:r>
                  <a:rPr lang="en-US" altLang="zh-CN" sz="2800" b="1" dirty="0"/>
                  <a:t>= 1</a:t>
                </a:r>
                <a:endParaRPr lang="en-US" altLang="zh-CN" sz="2800" dirty="0"/>
              </a:p>
              <a:p>
                <a:pPr marL="644525" lvl="2" indent="0">
                  <a:buNone/>
                </a:pPr>
                <a:r>
                  <a:rPr lang="en-US" altLang="zh-CN" sz="2800" dirty="0"/>
                  <a:t>X</a:t>
                </a:r>
                <a:r>
                  <a:rPr lang="en-US" altLang="zh-CN" sz="2800" b="1" dirty="0"/>
                  <a:t>+ 1 = 1          </a:t>
                </a:r>
                <a:r>
                  <a:rPr lang="en-US" altLang="zh-CN" sz="2800" dirty="0"/>
                  <a:t>X•</a:t>
                </a:r>
                <a:r>
                  <a:rPr lang="en-US" altLang="zh-CN" sz="2800" b="1" dirty="0"/>
                  <a:t>1 = </a:t>
                </a:r>
                <a:r>
                  <a:rPr lang="en-US" altLang="zh-CN" sz="2800" dirty="0"/>
                  <a:t>X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US" altLang="zh-CN" sz="2800" b="1" dirty="0"/>
                  <a:t>= 0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9839"/>
                <a:ext cx="8686800" cy="2909242"/>
              </a:xfrm>
              <a:blipFill rotWithShape="0">
                <a:blip r:embed="rId2"/>
                <a:stretch>
                  <a:fillRect l="-702" t="-3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E36C5F-2F82-458E-AD92-7A1AC5C7F2D4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305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60616"/>
            <a:ext cx="863043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05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布尔代数定理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pt-BR" sz="2800" dirty="0"/>
                  <a:t>定理</a:t>
                </a:r>
                <a:r>
                  <a:rPr lang="pt-BR" altLang="zh-CN" sz="2800" dirty="0"/>
                  <a:t>4</a:t>
                </a:r>
                <a:r>
                  <a:rPr lang="zh-CN" altLang="pt-BR" sz="2400" dirty="0"/>
                  <a:t>（</a:t>
                </a:r>
                <a:r>
                  <a:rPr lang="zh-CN" altLang="pt-BR" sz="2800" b="1" dirty="0">
                    <a:solidFill>
                      <a:srgbClr val="FF0000"/>
                    </a:solidFill>
                  </a:rPr>
                  <a:t>吸收率</a:t>
                </a:r>
                <a:r>
                  <a:rPr lang="zh-CN" altLang="en-US" sz="2400" dirty="0"/>
                  <a:t>，三种形式，减少冗余，简化表达式</a:t>
                </a:r>
                <a:r>
                  <a:rPr lang="zh-CN" altLang="pt-BR" sz="2400" dirty="0"/>
                  <a:t>）</a:t>
                </a:r>
                <a:endParaRPr lang="en-US" altLang="zh-CN" sz="2800" dirty="0"/>
              </a:p>
              <a:p>
                <a:pPr lvl="1"/>
                <a:r>
                  <a:rPr lang="pt-BR" altLang="zh-CN" sz="2400" dirty="0"/>
                  <a:t>(a) X+ XY= X</a:t>
                </a:r>
              </a:p>
              <a:p>
                <a:pPr lvl="1"/>
                <a:r>
                  <a:rPr lang="en-US" altLang="zh-CN" sz="2400" dirty="0"/>
                  <a:t>(b) X(X+ Y) = X</a:t>
                </a:r>
              </a:p>
              <a:p>
                <a:pPr lvl="1"/>
                <a:endParaRPr lang="zh-CN" altLang="en-US" sz="2400" dirty="0"/>
              </a:p>
              <a:p>
                <a:r>
                  <a:rPr lang="zh-CN" altLang="es-ES" sz="2800" dirty="0"/>
                  <a:t>定理</a:t>
                </a:r>
                <a:r>
                  <a:rPr lang="es-ES" altLang="zh-CN" sz="2800" dirty="0"/>
                  <a:t>5</a:t>
                </a:r>
              </a:p>
              <a:p>
                <a:pPr lvl="1"/>
                <a:r>
                  <a:rPr lang="es-ES" altLang="zh-CN" sz="2400" dirty="0"/>
                  <a:t>(a) </a:t>
                </a:r>
                <a:r>
                  <a:rPr lang="es-E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E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Y= X+Y</a:t>
                </a:r>
              </a:p>
              <a:p>
                <a:pPr lvl="1"/>
                <a:r>
                  <a:rPr lang="en-US" altLang="zh-CN" sz="2400" dirty="0"/>
                  <a:t>(b)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X•(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Y) = XY</a:t>
                </a:r>
              </a:p>
              <a:p>
                <a:pPr lvl="1"/>
                <a:endParaRPr lang="zh-CN" altLang="en-US" sz="2400" dirty="0"/>
              </a:p>
              <a:p>
                <a:r>
                  <a:rPr lang="zh-CN" altLang="en-US" sz="2800" dirty="0"/>
                  <a:t>定理</a:t>
                </a:r>
                <a:r>
                  <a:rPr lang="en-US" altLang="zh-CN" sz="2800" dirty="0"/>
                  <a:t>6</a:t>
                </a:r>
              </a:p>
              <a:p>
                <a:pPr lvl="1"/>
                <a:r>
                  <a:rPr lang="en-US" altLang="zh-CN" sz="2400" dirty="0"/>
                  <a:t>(a)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XY+X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=X</a:t>
                </a:r>
              </a:p>
              <a:p>
                <a:pPr lvl="1"/>
                <a:r>
                  <a:rPr lang="en-US" altLang="zh-CN" sz="2400" dirty="0"/>
                  <a:t>(b)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(X+Y)(X+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)=X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61" t="-1555" b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7C5A87-A7E4-44AB-AD94-6315907F8A4A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31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证明：</a:t>
            </a:r>
            <a:r>
              <a:rPr lang="en-US" altLang="zh-CN" dirty="0"/>
              <a:t>T4(a)</a:t>
            </a:r>
            <a:r>
              <a:rPr lang="zh-CN" altLang="en-US" dirty="0"/>
              <a:t>，方法有多种</a:t>
            </a:r>
            <a:endParaRPr lang="en-US" altLang="zh-CN" dirty="0"/>
          </a:p>
          <a:p>
            <a:pPr marL="938213" lvl="3" indent="0">
              <a:buNone/>
            </a:pPr>
            <a:r>
              <a:rPr lang="es-ES" altLang="zh-CN" sz="2800" dirty="0"/>
              <a:t>X+XY = X</a:t>
            </a:r>
            <a:r>
              <a:rPr lang="en-US" altLang="zh-CN" sz="2800" dirty="0"/>
              <a:t> • </a:t>
            </a:r>
            <a:r>
              <a:rPr lang="es-ES" altLang="zh-CN" sz="2800" dirty="0"/>
              <a:t>1+X</a:t>
            </a:r>
            <a:r>
              <a:rPr lang="en-US" altLang="zh-CN" sz="2800" dirty="0"/>
              <a:t> • </a:t>
            </a:r>
            <a:r>
              <a:rPr lang="es-ES" altLang="zh-CN" sz="2800" dirty="0"/>
              <a:t>Y</a:t>
            </a:r>
          </a:p>
          <a:p>
            <a:pPr marL="2170113" lvl="6" indent="0">
              <a:buNone/>
            </a:pPr>
            <a:r>
              <a:rPr lang="en-US" altLang="zh-CN" sz="2800" dirty="0"/>
              <a:t>= X • (1+Y)</a:t>
            </a:r>
          </a:p>
          <a:p>
            <a:pPr marL="2170113" lvl="6" indent="0">
              <a:buNone/>
            </a:pPr>
            <a:r>
              <a:rPr lang="en-US" altLang="zh-CN" sz="2800" dirty="0"/>
              <a:t>= X • 1</a:t>
            </a:r>
          </a:p>
          <a:p>
            <a:pPr marL="2170113" lvl="6" indent="0">
              <a:buNone/>
            </a:pPr>
            <a:r>
              <a:rPr lang="en-US" altLang="zh-CN" sz="2800" dirty="0"/>
              <a:t>=X</a:t>
            </a:r>
          </a:p>
          <a:p>
            <a:r>
              <a:rPr lang="zh-CN" altLang="en-US" dirty="0"/>
              <a:t>证明：</a:t>
            </a:r>
            <a:r>
              <a:rPr lang="en-US" altLang="zh-CN" dirty="0"/>
              <a:t>T4(b)</a:t>
            </a:r>
            <a:r>
              <a:rPr lang="zh-CN" altLang="en-US" dirty="0"/>
              <a:t> </a:t>
            </a:r>
            <a:r>
              <a:rPr lang="es-ES" altLang="zh-CN" sz="2800" dirty="0"/>
              <a:t>X(X+ Y) = X</a:t>
            </a:r>
            <a:r>
              <a:rPr lang="en-US" altLang="zh-CN" sz="2800" dirty="0"/>
              <a:t> • </a:t>
            </a:r>
            <a:r>
              <a:rPr lang="es-ES" altLang="zh-CN" sz="2800" dirty="0"/>
              <a:t>X+X</a:t>
            </a:r>
            <a:r>
              <a:rPr lang="en-US" altLang="zh-CN" sz="2800" dirty="0"/>
              <a:t> • </a:t>
            </a:r>
            <a:r>
              <a:rPr lang="es-ES" altLang="zh-CN" sz="2800" dirty="0"/>
              <a:t>Y</a:t>
            </a:r>
          </a:p>
          <a:p>
            <a:pPr marL="2170113" lvl="6" indent="0">
              <a:buNone/>
            </a:pPr>
            <a:r>
              <a:rPr lang="en-US" altLang="zh-CN" sz="2800" dirty="0"/>
              <a:t>                 = X+ X •Y</a:t>
            </a:r>
          </a:p>
          <a:p>
            <a:pPr marL="2170113" lvl="6" indent="0">
              <a:buNone/>
            </a:pPr>
            <a:r>
              <a:rPr lang="en-US" altLang="zh-CN" sz="2800" dirty="0"/>
              <a:t>                 = X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D8224D-DB1B-4380-8116-C59F738FC7B1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1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德</a:t>
            </a:r>
            <a:r>
              <a:rPr lang="en-US" altLang="zh-CN" sz="3600" dirty="0"/>
              <a:t>•</a:t>
            </a:r>
            <a:r>
              <a:rPr lang="zh-CN" altLang="en-US" sz="3600" dirty="0"/>
              <a:t>摩根</a:t>
            </a:r>
            <a:r>
              <a:rPr lang="zh-CN" altLang="en-US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s-ES" dirty="0"/>
                  <a:t>定理</a:t>
                </a:r>
                <a:r>
                  <a:rPr lang="es-ES" altLang="zh-CN" dirty="0"/>
                  <a:t>7</a:t>
                </a:r>
                <a:r>
                  <a:rPr lang="zh-CN" altLang="es-ES" dirty="0"/>
                  <a:t>（</a:t>
                </a:r>
                <a:r>
                  <a:rPr lang="zh-CN" altLang="en-US" sz="3200" dirty="0"/>
                  <a:t>德</a:t>
                </a:r>
                <a:r>
                  <a:rPr lang="en-US" altLang="zh-CN" sz="3200" dirty="0"/>
                  <a:t>•</a:t>
                </a:r>
                <a:r>
                  <a:rPr lang="zh-CN" altLang="en-US" sz="3200" dirty="0"/>
                  <a:t>摩根定理</a:t>
                </a:r>
                <a:r>
                  <a:rPr lang="zh-CN" altLang="es-ES" dirty="0"/>
                  <a:t>）</a:t>
                </a:r>
                <a:endParaRPr lang="en-US" altLang="zh-CN" dirty="0"/>
              </a:p>
              <a:p>
                <a:pPr lvl="1"/>
                <a:r>
                  <a:rPr lang="es-ES" altLang="zh-CN" sz="2800" dirty="0"/>
                  <a:t>(a)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dirty="0"/>
                      <m:t>•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s-ES" altLang="zh-CN" sz="2800" dirty="0"/>
              </a:p>
              <a:p>
                <a:pPr lvl="1"/>
                <a:r>
                  <a:rPr lang="en-US" altLang="zh-CN" sz="2800" dirty="0"/>
                  <a:t>(b)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altLang="zh-CN" sz="3200" dirty="0"/>
              </a:p>
              <a:p>
                <a:pPr lvl="1"/>
                <a:endParaRPr lang="zh-CN" altLang="en-US" sz="2800" dirty="0"/>
              </a:p>
              <a:p>
                <a:r>
                  <a:rPr lang="zh-CN" altLang="en-US" dirty="0"/>
                  <a:t>一般的德</a:t>
                </a:r>
                <a:r>
                  <a:rPr lang="en-US" altLang="zh-CN" sz="2800" dirty="0"/>
                  <a:t>•</a:t>
                </a:r>
                <a:r>
                  <a:rPr lang="zh-CN" altLang="en-US" dirty="0"/>
                  <a:t>摩根定理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(a)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1800" dirty="0"/>
                      <m:t>•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m:rPr>
                        <m:nor/>
                      </m:rPr>
                      <a:rPr lang="en-US" altLang="zh-CN" sz="2000" dirty="0"/>
                      <m:t>•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/>
                      <m:t>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(b)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𝑋𝑌𝑍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/>
              </a:p>
              <a:p>
                <a:r>
                  <a:rPr lang="zh-CN" altLang="en-US" dirty="0"/>
                  <a:t>德</a:t>
                </a:r>
                <a:r>
                  <a:rPr lang="en-US" altLang="zh-CN" sz="2800" dirty="0"/>
                  <a:t>•</a:t>
                </a:r>
                <a:r>
                  <a:rPr lang="zh-CN" altLang="en-US" dirty="0"/>
                  <a:t>摩根定理的使用：求布尔表达式的反函数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02" t="-1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557DC1-92C5-4DE1-A63F-9405AA8FFBF6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8429" y="2470055"/>
            <a:ext cx="4162425" cy="141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8429" y="1239838"/>
            <a:ext cx="4076700" cy="1235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000100" y="5429349"/>
            <a:ext cx="6905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/>
              <a:t>De Morgan (1806 - 1871) </a:t>
            </a:r>
            <a:r>
              <a:rPr lang="zh-CN" altLang="en-US" sz="2400" dirty="0"/>
              <a:t>和</a:t>
            </a:r>
            <a:r>
              <a:rPr lang="en-US" altLang="zh-CN" sz="2400" dirty="0"/>
              <a:t>George Boole</a:t>
            </a:r>
            <a:r>
              <a:rPr lang="zh-CN" altLang="en-US" sz="2400" dirty="0"/>
              <a:t>一起，是符号逻辑</a:t>
            </a:r>
            <a:r>
              <a:rPr lang="en-US" altLang="zh-CN" sz="2400" dirty="0"/>
              <a:t>(Symbolic Logic)</a:t>
            </a:r>
            <a:r>
              <a:rPr lang="zh-CN" altLang="en-US" sz="2400" dirty="0"/>
              <a:t>的奠基人。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380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德</a:t>
            </a:r>
            <a:r>
              <a:rPr lang="en-US" altLang="zh-CN" sz="3600" dirty="0"/>
              <a:t>•</a:t>
            </a:r>
            <a:r>
              <a:rPr lang="zh-CN" altLang="en-US" sz="3600" dirty="0"/>
              <a:t>摩根</a:t>
            </a:r>
            <a:r>
              <a:rPr lang="zh-CN" altLang="en-US" dirty="0"/>
              <a:t>定理的应用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2667000" cy="2333178"/>
          </a:xfrm>
        </p:spPr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AEE0A3-8E26-45F1-8F6A-AAA878C06EE8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306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57312"/>
            <a:ext cx="7082159" cy="5019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062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布尔代数定理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9839"/>
                <a:ext cx="8686800" cy="3773338"/>
              </a:xfrm>
            </p:spPr>
            <p:txBody>
              <a:bodyPr/>
              <a:lstStyle/>
              <a:p>
                <a:r>
                  <a:rPr lang="zh-CN" altLang="es-ES" dirty="0"/>
                  <a:t>定理</a:t>
                </a:r>
                <a:r>
                  <a:rPr lang="es-ES" altLang="zh-CN" dirty="0"/>
                  <a:t>8</a:t>
                </a:r>
              </a:p>
              <a:p>
                <a:pPr lvl="1"/>
                <a:r>
                  <a:rPr lang="es-E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(a) </a:t>
                </a:r>
                <a:r>
                  <a:rPr lang="es-E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(X+Y)(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E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+Z)=XZ+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E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</a:p>
              <a:p>
                <a:pPr lvl="1"/>
                <a:r>
                  <a:rPr lang="pl-PL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(b) </a:t>
                </a:r>
                <a:r>
                  <a:rPr lang="pl-PL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XY+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l-PL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Z=(X+Z)(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l-PL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+Y)</a:t>
                </a:r>
              </a:p>
              <a:p>
                <a:endParaRPr lang="zh-CN" altLang="en-US" dirty="0"/>
              </a:p>
              <a:p>
                <a:r>
                  <a:rPr lang="zh-CN" altLang="en-US" dirty="0"/>
                  <a:t>定理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：一致律，冗余项定律，用于消除冒险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(a) XY+YZ+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/>
                  <a:t>Z=XY+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/>
                  <a:t>Z</a:t>
                </a:r>
              </a:p>
              <a:p>
                <a:pPr lvl="1"/>
                <a:r>
                  <a:rPr lang="en-US" altLang="zh-CN" dirty="0"/>
                  <a:t>(b) (X+Y)(Y+Z)(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/>
                  <a:t>+Z)=(X+Y)(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/>
                  <a:t>+Z)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9839"/>
                <a:ext cx="8686800" cy="3773338"/>
              </a:xfrm>
              <a:blipFill rotWithShape="0">
                <a:blip r:embed="rId3"/>
                <a:stretch>
                  <a:fillRect l="-702" t="-2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B20A0A-61E7-4E20-9F83-7A5172FEE441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33800" y="5301208"/>
                <a:ext cx="4798640" cy="83099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Y·Z</a:t>
                </a:r>
                <a:r>
                  <a:rPr lang="zh-CN" altLang="en-US" sz="2400" dirty="0"/>
                  <a:t>称为一致项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冗余项，若</a:t>
                </a:r>
                <a:r>
                  <a:rPr lang="en-US" altLang="zh-CN" sz="2400" dirty="0"/>
                  <a:t>Y·Z</a:t>
                </a:r>
                <a:r>
                  <a:rPr lang="zh-CN" altLang="en-US" sz="2400" dirty="0"/>
                  <a:t>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，则</a:t>
                </a:r>
                <a:r>
                  <a:rPr lang="en-US" altLang="zh-CN" sz="2400" dirty="0"/>
                  <a:t>X·Y</a:t>
                </a:r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400" dirty="0"/>
                  <a:t>·Z</a:t>
                </a:r>
                <a:r>
                  <a:rPr lang="zh-CN" altLang="en-US" sz="2400" dirty="0"/>
                  <a:t>必有一个为</a:t>
                </a:r>
                <a:r>
                  <a:rPr lang="en-US" altLang="zh-CN" sz="2400" dirty="0"/>
                  <a:t>1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301208"/>
                <a:ext cx="4798640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901" t="-7246" r="-7605" b="-1594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2339752" y="3861048"/>
            <a:ext cx="504056" cy="4320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2843808" y="4293096"/>
            <a:ext cx="889992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4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14400" y="142852"/>
            <a:ext cx="6905625" cy="742950"/>
          </a:xfrm>
        </p:spPr>
        <p:txBody>
          <a:bodyPr/>
          <a:lstStyle/>
          <a:p>
            <a:r>
              <a:rPr lang="zh-CN" altLang="en-US" sz="4000" dirty="0"/>
              <a:t>三个基本定律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2983"/>
                <a:ext cx="8686800" cy="5249879"/>
              </a:xfrm>
            </p:spPr>
            <p:txBody>
              <a:bodyPr/>
              <a:lstStyle/>
              <a:p>
                <a:pPr marL="514350" indent="-514350">
                  <a:spcBef>
                    <a:spcPct val="50000"/>
                  </a:spcBef>
                  <a:buFont typeface="+mj-lt"/>
                  <a:buAutoNum type="arabicPeriod"/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代入定理</a:t>
                </a:r>
              </a:p>
              <a:p>
                <a:pPr marL="863600" lvl="1" indent="-514350">
                  <a:spcBef>
                    <a:spcPct val="50000"/>
                  </a:spcBef>
                </a:pPr>
                <a:r>
                  <a:rPr lang="zh-CN" altLang="en-US" sz="2400" dirty="0"/>
                  <a:t>所谓代入定理，是指在逻辑等式中任何一个变量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，都可以用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任意逻辑表达式</a:t>
                </a:r>
                <a:r>
                  <a:rPr lang="zh-CN" altLang="en-US" sz="2400" dirty="0"/>
                  <a:t>代入，则等式仍然成立。</a:t>
                </a:r>
                <a:endParaRPr lang="en-US" altLang="zh-CN" sz="2400" dirty="0"/>
              </a:p>
              <a:p>
                <a:pPr marL="742950" lvl="2" indent="-742950">
                  <a:spcBef>
                    <a:spcPct val="50000"/>
                  </a:spcBef>
                  <a:buClr>
                    <a:schemeClr val="tx2"/>
                  </a:buClr>
                  <a:buFont typeface="+mj-lt"/>
                  <a:buAutoNum type="arabicPeriod" startAt="2"/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反演定理（</a:t>
                </a:r>
                <a:r>
                  <a:rPr lang="en-US" altLang="zh-CN" dirty="0" err="1"/>
                  <a:t>DeMorgan</a:t>
                </a:r>
                <a:r>
                  <a:rPr lang="zh-CN" altLang="en-US" dirty="0"/>
                  <a:t>定理是反演定理的一个特例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）</a:t>
                </a:r>
              </a:p>
              <a:p>
                <a:pPr marL="863600" lvl="1" indent="-514350">
                  <a:spcBef>
                    <a:spcPct val="50000"/>
                  </a:spcBef>
                </a:pPr>
                <a:r>
                  <a:rPr lang="zh-CN" altLang="en-US" sz="2400" dirty="0"/>
                  <a:t>所谓反演定理，是指对于任意一个逻辑式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，若将其中所有的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“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·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”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与“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+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”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互换，“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”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和“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”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互换，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原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变量与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反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变量互换</a:t>
                </a:r>
                <a:r>
                  <a:rPr lang="zh-CN" altLang="en-US" sz="2400" dirty="0"/>
                  <a:t>，则得到的结果就是原函数的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反函数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zh-CN" altLang="en-US" sz="2400" dirty="0"/>
                  <a:t>  。</a:t>
                </a:r>
                <a:endParaRPr lang="en-US" altLang="zh-CN" sz="2400" dirty="0"/>
              </a:p>
              <a:p>
                <a:pPr lvl="2">
                  <a:spcBef>
                    <a:spcPct val="50000"/>
                  </a:spcBef>
                </a:pPr>
                <a:r>
                  <a:rPr lang="zh-CN" altLang="en-US" sz="2000" dirty="0"/>
                  <a:t> </a:t>
                </a:r>
                <a:r>
                  <a:rPr lang="zh-CN" altLang="en-US" sz="2400" dirty="0"/>
                  <a:t>需遵守“先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括号</a:t>
                </a:r>
                <a:r>
                  <a:rPr lang="zh-CN" altLang="en-US" sz="2400" dirty="0"/>
                  <a:t>，然后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与</a:t>
                </a:r>
                <a:r>
                  <a:rPr lang="zh-CN" altLang="en-US" sz="2400" dirty="0"/>
                  <a:t>，最后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或</a:t>
                </a:r>
                <a:r>
                  <a:rPr lang="zh-CN" altLang="en-US" sz="2400" dirty="0"/>
                  <a:t>”的运算优先次序。</a:t>
                </a:r>
              </a:p>
              <a:p>
                <a:pPr lvl="2">
                  <a:spcBef>
                    <a:spcPct val="50000"/>
                  </a:spcBef>
                </a:pPr>
                <a:r>
                  <a:rPr lang="zh-CN" altLang="en-US" sz="2400" dirty="0"/>
                  <a:t> 不属于单个变量上的反号应保留不变。</a:t>
                </a: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2983"/>
                <a:ext cx="8686800" cy="5249879"/>
              </a:xfrm>
              <a:blipFill rotWithShape="0">
                <a:blip r:embed="rId3"/>
                <a:stretch>
                  <a:fillRect l="-561" t="-1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E357FE-CBE6-47C2-9707-F0141DB20DE9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1979712" y="5641081"/>
            <a:ext cx="475252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注意与数学概念中的“反函数”的区别，有人也称之为补函数。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三个基本定律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3760798"/>
          </a:xfrm>
        </p:spPr>
        <p:txBody>
          <a:bodyPr/>
          <a:lstStyle/>
          <a:p>
            <a:pPr marL="514350" indent="-514350">
              <a:spcBef>
                <a:spcPct val="50000"/>
              </a:spcBef>
              <a:buFont typeface="+mj-lt"/>
              <a:buAutoNum type="arabicPeriod" startAt="3"/>
            </a:pPr>
            <a:r>
              <a:rPr lang="zh-CN" altLang="en-US" dirty="0">
                <a:solidFill>
                  <a:srgbClr val="FF0000"/>
                </a:solidFill>
              </a:rPr>
              <a:t>对偶定理</a:t>
            </a:r>
          </a:p>
          <a:p>
            <a:pPr lvl="1">
              <a:spcBef>
                <a:spcPct val="50000"/>
              </a:spcBef>
            </a:pPr>
            <a:r>
              <a:rPr lang="zh-CN" altLang="en-US" dirty="0"/>
              <a:t>所谓对偶式，即：对于任何一个逻辑式</a:t>
            </a:r>
            <a:r>
              <a:rPr lang="en-US" altLang="zh-CN" dirty="0"/>
              <a:t>Y</a:t>
            </a:r>
            <a:r>
              <a:rPr lang="zh-CN" altLang="en-US" dirty="0"/>
              <a:t>，若将其中的</a:t>
            </a:r>
            <a:r>
              <a:rPr lang="zh-CN" altLang="en-US" sz="2800" dirty="0">
                <a:solidFill>
                  <a:srgbClr val="0070C0"/>
                </a:solidFill>
              </a:rPr>
              <a:t>“</a:t>
            </a:r>
            <a:r>
              <a:rPr lang="en-US" altLang="zh-CN" sz="2800" dirty="0">
                <a:solidFill>
                  <a:srgbClr val="0070C0"/>
                </a:solidFill>
              </a:rPr>
              <a:t>·”</a:t>
            </a:r>
            <a:r>
              <a:rPr lang="zh-CN" altLang="en-US" sz="2800" dirty="0">
                <a:solidFill>
                  <a:srgbClr val="0070C0"/>
                </a:solidFill>
              </a:rPr>
              <a:t>与“</a:t>
            </a:r>
            <a:r>
              <a:rPr lang="en-US" altLang="zh-CN" sz="2800" dirty="0">
                <a:solidFill>
                  <a:srgbClr val="0070C0"/>
                </a:solidFill>
              </a:rPr>
              <a:t>+”</a:t>
            </a:r>
            <a:r>
              <a:rPr lang="zh-CN" altLang="en-US" sz="2800" dirty="0">
                <a:solidFill>
                  <a:srgbClr val="0070C0"/>
                </a:solidFill>
              </a:rPr>
              <a:t>互换，“</a:t>
            </a:r>
            <a:r>
              <a:rPr lang="en-US" altLang="zh-CN" sz="2800" dirty="0">
                <a:solidFill>
                  <a:srgbClr val="0070C0"/>
                </a:solidFill>
              </a:rPr>
              <a:t>0”</a:t>
            </a:r>
            <a:r>
              <a:rPr lang="zh-CN" altLang="en-US" sz="2800" dirty="0">
                <a:solidFill>
                  <a:srgbClr val="0070C0"/>
                </a:solidFill>
              </a:rPr>
              <a:t>和“</a:t>
            </a:r>
            <a:r>
              <a:rPr lang="en-US" altLang="zh-CN" sz="2800" dirty="0">
                <a:solidFill>
                  <a:srgbClr val="0070C0"/>
                </a:solidFill>
              </a:rPr>
              <a:t>1”</a:t>
            </a:r>
            <a:r>
              <a:rPr lang="zh-CN" altLang="en-US" sz="2800" dirty="0">
                <a:solidFill>
                  <a:srgbClr val="0070C0"/>
                </a:solidFill>
              </a:rPr>
              <a:t>互换</a:t>
            </a:r>
            <a:r>
              <a:rPr lang="zh-CN" altLang="en-US" dirty="0"/>
              <a:t>，则得到</a:t>
            </a:r>
            <a:r>
              <a:rPr lang="en-US" altLang="zh-CN" dirty="0"/>
              <a:t>Y</a:t>
            </a:r>
            <a:r>
              <a:rPr lang="zh-CN" altLang="en-US" dirty="0"/>
              <a:t>的对偶式</a:t>
            </a:r>
            <a:r>
              <a:rPr lang="en-US" altLang="zh-CN" dirty="0"/>
              <a:t>Y</a:t>
            </a:r>
            <a:r>
              <a:rPr lang="en-US" altLang="zh-CN" baseline="30000" dirty="0"/>
              <a:t>D</a:t>
            </a:r>
            <a:r>
              <a:rPr lang="zh-CN" altLang="en-US" dirty="0"/>
              <a:t>，或者</a:t>
            </a:r>
            <a:r>
              <a:rPr lang="en-US" altLang="zh-CN" dirty="0"/>
              <a:t>Y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en-US" altLang="zh-CN" baseline="30000" dirty="0"/>
              <a:t>D</a:t>
            </a:r>
            <a:r>
              <a:rPr lang="zh-CN" altLang="en-US" dirty="0"/>
              <a:t>互为</a:t>
            </a:r>
            <a:r>
              <a:rPr lang="zh-CN" altLang="en-US" dirty="0">
                <a:solidFill>
                  <a:srgbClr val="FF0000"/>
                </a:solidFill>
              </a:rPr>
              <a:t>对偶式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Bef>
                <a:spcPct val="50000"/>
              </a:spcBef>
            </a:pPr>
            <a:r>
              <a:rPr lang="zh-CN" altLang="en-US" sz="2800" dirty="0">
                <a:solidFill>
                  <a:srgbClr val="7030A0"/>
                </a:solidFill>
              </a:rPr>
              <a:t>若两逻辑式相等，则它们的对偶式也相等</a:t>
            </a:r>
            <a:r>
              <a:rPr lang="zh-CN" altLang="en-US" sz="2800" dirty="0"/>
              <a:t>，这就是对偶定理。</a:t>
            </a:r>
            <a:endParaRPr lang="en-US" altLang="zh-CN" sz="2800" dirty="0"/>
          </a:p>
          <a:p>
            <a:pPr lvl="1">
              <a:spcBef>
                <a:spcPct val="50000"/>
              </a:spcBef>
            </a:pPr>
            <a:r>
              <a:rPr lang="zh-CN" altLang="en-US" sz="2800" dirty="0"/>
              <a:t>前面公理和定理的证明</a:t>
            </a:r>
          </a:p>
          <a:p>
            <a:pPr lvl="1">
              <a:spcBef>
                <a:spcPct val="50000"/>
              </a:spcBef>
            </a:pPr>
            <a:r>
              <a:rPr lang="zh-CN" altLang="en-US" sz="2800" dirty="0"/>
              <a:t>保持</a:t>
            </a:r>
            <a:r>
              <a:rPr lang="zh-CN" altLang="en-US" sz="2800" dirty="0">
                <a:solidFill>
                  <a:srgbClr val="FF0000"/>
                </a:solidFill>
              </a:rPr>
              <a:t>运算优先次序</a:t>
            </a:r>
            <a:r>
              <a:rPr lang="zh-CN" altLang="en-US" sz="2800" dirty="0"/>
              <a:t>不变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50B033-5620-4BD2-BE9D-ECBBD891751A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1552564" y="5732687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X+X·Y=X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57818" y="5720544"/>
            <a:ext cx="1909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X·(X+Y)=X</a:t>
            </a:r>
            <a:endParaRPr lang="zh-CN" altLang="en-US" sz="2400" dirty="0"/>
          </a:p>
        </p:txBody>
      </p:sp>
      <p:sp>
        <p:nvSpPr>
          <p:cNvPr id="11" name="右箭头 10"/>
          <p:cNvSpPr/>
          <p:nvPr/>
        </p:nvSpPr>
        <p:spPr>
          <a:xfrm>
            <a:off x="3571868" y="5661248"/>
            <a:ext cx="1233486" cy="57150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对偶式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逻辑表达式化简目的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777" y="1239046"/>
            <a:ext cx="4329114" cy="5094287"/>
          </a:xfrm>
        </p:spPr>
        <p:txBody>
          <a:bodyPr/>
          <a:lstStyle/>
          <a:p>
            <a:pPr eaLnBrk="1" hangingPunct="1"/>
            <a:r>
              <a:rPr lang="zh-CN" altLang="en-US" dirty="0"/>
              <a:t>化简如下表达式</a:t>
            </a:r>
          </a:p>
          <a:p>
            <a:pPr lvl="1" eaLnBrk="1" hangingPunct="1"/>
            <a:r>
              <a:rPr lang="en-US" altLang="zh-CN" dirty="0"/>
              <a:t>A</a:t>
            </a:r>
            <a:r>
              <a:rPr lang="en-US" altLang="zh-CN" sz="2800" dirty="0">
                <a:latin typeface="Arial" charset="0"/>
                <a:cs typeface="Arial" charset="0"/>
              </a:rPr>
              <a:t>·</a:t>
            </a:r>
            <a:r>
              <a:rPr lang="en-US" altLang="zh-CN" dirty="0"/>
              <a:t>B+A</a:t>
            </a:r>
            <a:r>
              <a:rPr lang="en-US" altLang="zh-CN" sz="2800" dirty="0">
                <a:latin typeface="Arial" charset="0"/>
                <a:cs typeface="Arial" charset="0"/>
              </a:rPr>
              <a:t>· </a:t>
            </a:r>
            <a:r>
              <a:rPr lang="en-US" altLang="zh-CN" dirty="0"/>
              <a:t>(B+C)+B</a:t>
            </a:r>
            <a:r>
              <a:rPr lang="en-US" altLang="zh-CN" sz="2800" dirty="0">
                <a:latin typeface="Arial" charset="0"/>
                <a:cs typeface="Arial" charset="0"/>
              </a:rPr>
              <a:t>· </a:t>
            </a:r>
            <a:r>
              <a:rPr lang="en-US" altLang="zh-CN" dirty="0"/>
              <a:t>(B+C)</a:t>
            </a:r>
          </a:p>
          <a:p>
            <a:pPr lvl="1" eaLnBrk="1" hangingPunct="1">
              <a:buNone/>
            </a:pPr>
            <a:r>
              <a:rPr lang="en-US" altLang="zh-CN" dirty="0"/>
              <a:t>=A</a:t>
            </a:r>
            <a:r>
              <a:rPr lang="en-US" altLang="zh-CN" sz="2800" dirty="0">
                <a:latin typeface="Arial" charset="0"/>
                <a:cs typeface="Arial" charset="0"/>
              </a:rPr>
              <a:t>·</a:t>
            </a:r>
            <a:r>
              <a:rPr lang="en-US" altLang="zh-CN" dirty="0"/>
              <a:t>B+A</a:t>
            </a:r>
            <a:r>
              <a:rPr lang="en-US" altLang="zh-CN" sz="2800" dirty="0">
                <a:latin typeface="Arial" charset="0"/>
                <a:cs typeface="Arial" charset="0"/>
              </a:rPr>
              <a:t>·</a:t>
            </a:r>
            <a:r>
              <a:rPr lang="en-US" altLang="zh-CN" dirty="0"/>
              <a:t>B+A</a:t>
            </a:r>
            <a:r>
              <a:rPr lang="en-US" altLang="zh-CN" sz="2800" dirty="0">
                <a:latin typeface="Arial" charset="0"/>
                <a:cs typeface="Arial" charset="0"/>
              </a:rPr>
              <a:t>·</a:t>
            </a:r>
            <a:r>
              <a:rPr lang="en-US" altLang="zh-CN" dirty="0"/>
              <a:t>C+B</a:t>
            </a:r>
            <a:r>
              <a:rPr lang="en-US" altLang="zh-CN" sz="2800" dirty="0">
                <a:latin typeface="Arial" charset="0"/>
                <a:cs typeface="Arial" charset="0"/>
              </a:rPr>
              <a:t>·</a:t>
            </a:r>
            <a:r>
              <a:rPr lang="en-US" altLang="zh-CN" dirty="0"/>
              <a:t>B+B</a:t>
            </a:r>
            <a:r>
              <a:rPr lang="en-US" altLang="zh-CN" sz="2800" dirty="0">
                <a:latin typeface="Arial" charset="0"/>
                <a:cs typeface="Arial" charset="0"/>
              </a:rPr>
              <a:t>·</a:t>
            </a:r>
            <a:r>
              <a:rPr lang="en-US" altLang="zh-CN" dirty="0"/>
              <a:t>C</a:t>
            </a:r>
          </a:p>
          <a:p>
            <a:pPr lvl="1" eaLnBrk="1" hangingPunct="1">
              <a:buNone/>
            </a:pPr>
            <a:r>
              <a:rPr lang="en-US" altLang="zh-CN" dirty="0"/>
              <a:t>=A</a:t>
            </a:r>
            <a:r>
              <a:rPr lang="en-US" altLang="zh-CN" sz="2800" dirty="0">
                <a:latin typeface="Arial" charset="0"/>
                <a:cs typeface="Arial" charset="0"/>
              </a:rPr>
              <a:t>·</a:t>
            </a:r>
            <a:r>
              <a:rPr lang="en-US" altLang="zh-CN" dirty="0"/>
              <a:t>B+A</a:t>
            </a:r>
            <a:r>
              <a:rPr lang="en-US" altLang="zh-CN" sz="2800" dirty="0">
                <a:latin typeface="Arial" charset="0"/>
                <a:cs typeface="Arial" charset="0"/>
              </a:rPr>
              <a:t>·</a:t>
            </a:r>
            <a:r>
              <a:rPr lang="en-US" altLang="zh-CN" dirty="0"/>
              <a:t>C+B+B</a:t>
            </a:r>
            <a:r>
              <a:rPr lang="en-US" altLang="zh-CN" sz="2800" dirty="0">
                <a:latin typeface="Arial" charset="0"/>
                <a:cs typeface="Arial" charset="0"/>
              </a:rPr>
              <a:t>·</a:t>
            </a:r>
            <a:r>
              <a:rPr lang="en-US" altLang="zh-CN" dirty="0"/>
              <a:t>C</a:t>
            </a:r>
          </a:p>
          <a:p>
            <a:pPr lvl="1" eaLnBrk="1" hangingPunct="1">
              <a:buNone/>
            </a:pPr>
            <a:r>
              <a:rPr lang="en-US" altLang="zh-CN" dirty="0"/>
              <a:t>=B</a:t>
            </a:r>
            <a:r>
              <a:rPr lang="en-US" altLang="zh-CN" sz="2800" dirty="0">
                <a:latin typeface="Arial" charset="0"/>
                <a:cs typeface="Arial" charset="0"/>
              </a:rPr>
              <a:t>· </a:t>
            </a:r>
            <a:r>
              <a:rPr lang="en-US" altLang="zh-CN" dirty="0"/>
              <a:t>(A+1+C)+A</a:t>
            </a:r>
            <a:r>
              <a:rPr lang="en-US" altLang="zh-CN" sz="2800" dirty="0">
                <a:latin typeface="Arial" charset="0"/>
                <a:cs typeface="Arial" charset="0"/>
              </a:rPr>
              <a:t>·</a:t>
            </a:r>
            <a:r>
              <a:rPr lang="en-US" altLang="zh-CN" dirty="0"/>
              <a:t>C</a:t>
            </a:r>
          </a:p>
          <a:p>
            <a:pPr lvl="1" eaLnBrk="1" hangingPunct="1">
              <a:buNone/>
            </a:pPr>
            <a:r>
              <a:rPr lang="en-US" altLang="zh-CN" dirty="0"/>
              <a:t>=B+A</a:t>
            </a:r>
            <a:r>
              <a:rPr lang="en-US" altLang="zh-CN" sz="2800" dirty="0">
                <a:latin typeface="Arial" charset="0"/>
                <a:cs typeface="Arial" charset="0"/>
              </a:rPr>
              <a:t>·</a:t>
            </a:r>
            <a:r>
              <a:rPr lang="en-US" altLang="zh-CN" dirty="0"/>
              <a:t>C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D9F15-9D71-454D-9F9E-52D8E3265142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4" name="下箭头 13"/>
          <p:cNvSpPr/>
          <p:nvPr/>
        </p:nvSpPr>
        <p:spPr>
          <a:xfrm>
            <a:off x="6553200" y="3786190"/>
            <a:ext cx="733444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891" y="1170622"/>
            <a:ext cx="4375254" cy="23246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4642890"/>
            <a:ext cx="3433514" cy="1954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7448525" cy="4879973"/>
          </a:xfrm>
        </p:spPr>
        <p:txBody>
          <a:bodyPr/>
          <a:lstStyle/>
          <a:p>
            <a:r>
              <a:rPr lang="zh-CN" altLang="en-US" sz="4000" dirty="0"/>
              <a:t>布尔代数</a:t>
            </a:r>
            <a:endParaRPr lang="en-US" altLang="zh-CN" sz="4000" dirty="0"/>
          </a:p>
          <a:p>
            <a:r>
              <a:rPr lang="zh-CN" altLang="en-US" sz="4000" dirty="0"/>
              <a:t>组合电路分析</a:t>
            </a:r>
            <a:endParaRPr lang="en-US" altLang="zh-CN" sz="4000" dirty="0"/>
          </a:p>
          <a:p>
            <a:r>
              <a:rPr lang="zh-CN" altLang="en-US" sz="4000" dirty="0"/>
              <a:t>组合电路设计</a:t>
            </a:r>
            <a:endParaRPr lang="en-US" altLang="zh-CN" sz="4000" dirty="0"/>
          </a:p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卡诺图化简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</a:rPr>
              <a:t>Q-M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化简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定时冒险、不确定项</a:t>
            </a:r>
            <a:endParaRPr lang="en-US" altLang="zh-TW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00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8343F23-8716-48C1-ADC2-4E0A5844CF95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41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A6F273-6003-4344-B366-549487F02684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102" name="页脚占位符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2549202"/>
          </a:xfrm>
        </p:spPr>
        <p:txBody>
          <a:bodyPr/>
          <a:lstStyle/>
          <a:p>
            <a:r>
              <a:rPr lang="zh-CN" altLang="en-US" sz="2400" dirty="0"/>
              <a:t>逻辑函数：将一组在</a:t>
            </a:r>
            <a:r>
              <a:rPr lang="en-US" altLang="zh-CN" sz="2400" dirty="0"/>
              <a:t>{0, 1}</a:t>
            </a:r>
            <a:r>
              <a:rPr lang="zh-CN" altLang="en-US" sz="2400" dirty="0"/>
              <a:t>上取值的输入变量</a:t>
            </a:r>
            <a:r>
              <a:rPr lang="zh-CN" altLang="en-US" sz="2400" b="1" dirty="0">
                <a:solidFill>
                  <a:srgbClr val="FF0000"/>
                </a:solidFill>
              </a:rPr>
              <a:t>唯一映射</a:t>
            </a:r>
            <a:r>
              <a:rPr lang="zh-CN" altLang="en-US" sz="2400" dirty="0"/>
              <a:t>到取值集合</a:t>
            </a:r>
            <a:r>
              <a:rPr lang="en-US" altLang="zh-CN" sz="2400" dirty="0"/>
              <a:t>{0, 1}</a:t>
            </a:r>
            <a:r>
              <a:rPr lang="zh-CN" altLang="en-US" sz="2400" dirty="0"/>
              <a:t>的输出变量的逻辑表达式。</a:t>
            </a:r>
          </a:p>
          <a:p>
            <a:r>
              <a:rPr lang="zh-CN" altLang="en-US" sz="2400" dirty="0"/>
              <a:t>逻辑函数：设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是</a:t>
            </a:r>
            <a:r>
              <a:rPr lang="en-US" altLang="zh-CN" sz="2400" dirty="0"/>
              <a:t>n</a:t>
            </a:r>
            <a:r>
              <a:rPr lang="zh-CN" altLang="en-US" sz="2400" dirty="0"/>
              <a:t>个变量，每个变量取值</a:t>
            </a:r>
            <a:r>
              <a:rPr lang="en-US" altLang="zh-CN" sz="2400" dirty="0"/>
              <a:t>0 </a:t>
            </a:r>
            <a:r>
              <a:rPr lang="zh-CN" altLang="en-US" sz="2400" dirty="0"/>
              <a:t>或者取值</a:t>
            </a:r>
            <a:r>
              <a:rPr lang="en-US" altLang="zh-CN" sz="2400" dirty="0"/>
              <a:t>1</a:t>
            </a:r>
            <a:r>
              <a:rPr lang="zh-CN" altLang="en-US" sz="2400" dirty="0"/>
              <a:t>，令</a:t>
            </a:r>
            <a:r>
              <a:rPr lang="en-US" altLang="zh-CN" sz="2400" dirty="0"/>
              <a:t>f(X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是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的一个开关函数，</a:t>
            </a:r>
            <a:r>
              <a:rPr lang="en-US" altLang="zh-CN" sz="2400" dirty="0"/>
              <a:t>f</a:t>
            </a:r>
            <a:r>
              <a:rPr lang="zh-CN" altLang="en-US" sz="2400" dirty="0"/>
              <a:t>的取值</a:t>
            </a:r>
            <a:r>
              <a:rPr lang="en-US" altLang="zh-CN" sz="2400" dirty="0"/>
              <a:t>0 </a:t>
            </a:r>
            <a:r>
              <a:rPr lang="zh-CN" altLang="en-US" sz="2400" dirty="0"/>
              <a:t>或</a:t>
            </a:r>
            <a:r>
              <a:rPr lang="en-US" altLang="zh-CN" sz="2400" dirty="0"/>
              <a:t>1 </a:t>
            </a:r>
            <a:r>
              <a:rPr lang="zh-CN" altLang="en-US" sz="2400" dirty="0"/>
              <a:t>由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的取值决定。</a:t>
            </a:r>
          </a:p>
          <a:p>
            <a:r>
              <a:rPr lang="zh-CN" altLang="en-US" sz="2400" dirty="0"/>
              <a:t>一个逻辑函数</a:t>
            </a:r>
            <a:r>
              <a:rPr lang="en-US" altLang="zh-CN" sz="2400" dirty="0"/>
              <a:t>F(X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817B2B-FF4B-48C5-812A-74EAABA43375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08" y="3659172"/>
            <a:ext cx="5585117" cy="304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77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676993"/>
          </a:xfrm>
        </p:spPr>
        <p:txBody>
          <a:bodyPr/>
          <a:lstStyle/>
          <a:p>
            <a:r>
              <a:rPr lang="zh-CN" altLang="en-US" dirty="0"/>
              <a:t>两个输入变量的函数</a:t>
            </a:r>
            <a:r>
              <a:rPr lang="en-US" altLang="zh-CN" dirty="0"/>
              <a:t>f(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F375A0-F11A-4113-B87E-3F9E14E8BBDD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309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30" y="1916832"/>
            <a:ext cx="8512166" cy="324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37013" y="5157191"/>
            <a:ext cx="8686800" cy="6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三个输入变量的有多少种可能的函数</a:t>
            </a:r>
            <a:r>
              <a:rPr lang="en-US" altLang="zh-CN" dirty="0"/>
              <a:t>f(</a:t>
            </a:r>
            <a:r>
              <a:rPr lang="en-US" altLang="zh-CN" dirty="0" err="1"/>
              <a:t>x,y,z</a:t>
            </a:r>
            <a:r>
              <a:rPr lang="en-US" altLang="zh-CN" dirty="0"/>
              <a:t>)?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3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逻辑表达式的真值表表示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2221853"/>
          </a:xfrm>
        </p:spPr>
        <p:txBody>
          <a:bodyPr/>
          <a:lstStyle/>
          <a:p>
            <a:r>
              <a:rPr lang="zh-CN" altLang="en-US" sz="3200" dirty="0"/>
              <a:t>真值表 </a:t>
            </a:r>
            <a:r>
              <a:rPr lang="en-US" altLang="zh-CN" sz="3200" dirty="0"/>
              <a:t>true table</a:t>
            </a:r>
            <a:r>
              <a:rPr lang="zh-CN" altLang="en-US" sz="3200" dirty="0"/>
              <a:t>：列出一个逻辑函数</a:t>
            </a:r>
            <a:r>
              <a:rPr lang="en-US" altLang="zh-CN" sz="3200" dirty="0"/>
              <a:t>f </a:t>
            </a:r>
            <a:r>
              <a:rPr lang="zh-CN" altLang="en-US" sz="3200" dirty="0"/>
              <a:t>其输入变量每一种可能取值的结果，并用二维表的形式表示。</a:t>
            </a:r>
            <a:endParaRPr lang="en-US" altLang="zh-CN" sz="3200" dirty="0"/>
          </a:p>
          <a:p>
            <a:r>
              <a:rPr lang="zh-CN" altLang="en-US" sz="3200" dirty="0"/>
              <a:t>或</a:t>
            </a:r>
            <a:r>
              <a:rPr lang="en-US" altLang="zh-CN" sz="3200" dirty="0"/>
              <a:t>(OR)</a:t>
            </a:r>
            <a:r>
              <a:rPr lang="zh-CN" altLang="en-US" sz="3200" dirty="0"/>
              <a:t>、与</a:t>
            </a:r>
            <a:r>
              <a:rPr lang="en-US" altLang="zh-CN" sz="3200" dirty="0"/>
              <a:t>(AND)</a:t>
            </a:r>
            <a:r>
              <a:rPr lang="zh-CN" altLang="en-US" sz="3200" dirty="0"/>
              <a:t>、非</a:t>
            </a:r>
            <a:r>
              <a:rPr lang="en-US" altLang="zh-CN" sz="3200" dirty="0"/>
              <a:t>(NOT)</a:t>
            </a:r>
            <a:r>
              <a:rPr lang="zh-CN" altLang="en-US" sz="3200" dirty="0"/>
              <a:t>运算的真值表：</a:t>
            </a:r>
          </a:p>
          <a:p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0681E0-346C-4C09-9949-651B6298D427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308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7704856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835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逻辑函数的表示形式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积之和</a:t>
            </a:r>
            <a:r>
              <a:rPr lang="en-US" altLang="zh-CN" sz="2800" dirty="0"/>
              <a:t>(Sum of product, SOP)</a:t>
            </a:r>
          </a:p>
          <a:p>
            <a:pPr marL="0" indent="0">
              <a:buNone/>
            </a:pPr>
            <a:r>
              <a:rPr lang="en-US" altLang="zh-CN" sz="2800" dirty="0"/>
              <a:t>   </a:t>
            </a:r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                  </a:t>
            </a:r>
            <a:r>
              <a:rPr lang="zh-CN" altLang="en-US" sz="2800" dirty="0"/>
              <a:t>与项                或项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                               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</a:rPr>
              <a:t>之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                            </a:t>
            </a:r>
            <a:r>
              <a:rPr lang="zh-CN" altLang="en-US" sz="2800" dirty="0"/>
              <a:t>积                   和</a:t>
            </a:r>
            <a:r>
              <a:rPr lang="en-US" altLang="zh-CN" sz="2800" dirty="0"/>
              <a:t>             </a:t>
            </a:r>
          </a:p>
          <a:p>
            <a:r>
              <a:rPr lang="zh-CN" altLang="en-US" sz="2800" dirty="0"/>
              <a:t>和之积</a:t>
            </a:r>
            <a:r>
              <a:rPr lang="en-US" altLang="zh-CN" sz="2800" dirty="0"/>
              <a:t>(Product of sum, POS</a:t>
            </a:r>
            <a:r>
              <a:rPr lang="zh-CN" altLang="en-US" sz="2800" dirty="0"/>
              <a:t>）</a:t>
            </a:r>
          </a:p>
          <a:p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95B5EA-1F5F-4036-A1D5-BC0E40D5DC8C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953092"/>
              </p:ext>
            </p:extLst>
          </p:nvPr>
        </p:nvGraphicFramePr>
        <p:xfrm>
          <a:off x="1000100" y="1772816"/>
          <a:ext cx="5256584" cy="52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07" name="公式" r:id="rId3" imgW="2400120" imgH="241200" progId="Equation.3">
                  <p:embed/>
                </p:oleObj>
              </mc:Choice>
              <mc:Fallback>
                <p:oleObj name="公式" r:id="rId3" imgW="24001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0100" y="1772816"/>
                        <a:ext cx="5256584" cy="52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3347864" y="2301256"/>
            <a:ext cx="0" cy="5516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635896" y="2301256"/>
            <a:ext cx="936104" cy="5516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851920" y="2301256"/>
            <a:ext cx="1872208" cy="5516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220072" y="2301256"/>
            <a:ext cx="504056" cy="55168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103948" y="2301256"/>
            <a:ext cx="1368152" cy="55168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491880" y="328498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724128" y="328498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26298"/>
              </p:ext>
            </p:extLst>
          </p:nvPr>
        </p:nvGraphicFramePr>
        <p:xfrm>
          <a:off x="794010" y="4976496"/>
          <a:ext cx="66198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08" name="公式" r:id="rId5" imgW="3022560" imgH="241200" progId="Equation.3">
                  <p:embed/>
                </p:oleObj>
              </mc:Choice>
              <mc:Fallback>
                <p:oleObj name="公式" r:id="rId5" imgW="3022560" imgH="2412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10" y="4976496"/>
                        <a:ext cx="66198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203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逻辑函数的标准表示法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b="1" dirty="0"/>
                  <a:t>最小项</a:t>
                </a:r>
                <a:r>
                  <a:rPr lang="zh-CN" altLang="en-US" sz="2800" dirty="0"/>
                  <a:t>：如果一个函数有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个变量，如果一个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积</a:t>
                </a:r>
                <a:r>
                  <a:rPr lang="zh-CN" altLang="en-US" sz="2800" dirty="0"/>
                  <a:t>项中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每个变量</a:t>
                </a:r>
                <a:r>
                  <a:rPr lang="zh-CN" altLang="en-US" sz="2800" dirty="0"/>
                  <a:t>以原变量或反变量的形式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出现并且只出现</a:t>
                </a:r>
                <a:r>
                  <a:rPr lang="zh-CN" altLang="en-US" sz="2800" dirty="0"/>
                  <a:t>一次，这个积项称为最小项。</a:t>
                </a:r>
              </a:p>
              <a:p>
                <a:r>
                  <a:rPr lang="zh-CN" altLang="en-US" sz="2800" dirty="0"/>
                  <a:t>如果一个积之和中的每个积项都是最小项，则称为</a:t>
                </a:r>
                <a:r>
                  <a:rPr lang="zh-CN" altLang="en-US" sz="2800" b="1" dirty="0"/>
                  <a:t>最小项范式</a:t>
                </a:r>
                <a:r>
                  <a:rPr lang="zh-CN" altLang="en-US" sz="2800" dirty="0"/>
                  <a:t>（</a:t>
                </a:r>
                <a:r>
                  <a:rPr lang="en-US" altLang="zh-CN" sz="2800" dirty="0"/>
                  <a:t>V</a:t>
                </a:r>
                <a:r>
                  <a:rPr lang="zh-CN" altLang="en-US" sz="2800" dirty="0"/>
                  <a:t>析取范式，</a:t>
                </a:r>
                <a:r>
                  <a:rPr lang="en-US" altLang="zh-CN" sz="2800" dirty="0"/>
                  <a:t>Disjunctive Normal Form, DNF</a:t>
                </a:r>
                <a:r>
                  <a:rPr lang="zh-CN" altLang="en-US" sz="2800" dirty="0"/>
                  <a:t>）</a:t>
                </a:r>
              </a:p>
              <a:p>
                <a:r>
                  <a:rPr lang="zh-CN" altLang="en-US" sz="2800" dirty="0"/>
                  <a:t>每个最小项只有一组变量取值才使其结果为</a:t>
                </a:r>
                <a:r>
                  <a:rPr lang="en-US" altLang="zh-CN" sz="2800" dirty="0">
                    <a:latin typeface="Times New Roman" pitchFamily="18" charset="0"/>
                  </a:rPr>
                  <a:t>1</a:t>
                </a:r>
                <a:r>
                  <a:rPr lang="zh-CN" altLang="en-US" sz="2800" dirty="0">
                    <a:latin typeface="Times New Roman" pitchFamily="18" charset="0"/>
                  </a:rPr>
                  <a:t>，该组取值</a:t>
                </a:r>
                <a:r>
                  <a:rPr lang="en-US" altLang="zh-CN" sz="2800" dirty="0" err="1">
                    <a:latin typeface="Times New Roman" pitchFamily="18" charset="0"/>
                  </a:rPr>
                  <a:t>i</a:t>
                </a:r>
                <a:r>
                  <a:rPr lang="zh-CN" altLang="en-US" sz="2800" dirty="0">
                    <a:latin typeface="Times New Roman" pitchFamily="18" charset="0"/>
                  </a:rPr>
                  <a:t>也对应着最小项的编号</a:t>
                </a:r>
                <a:r>
                  <a:rPr lang="en-US" altLang="zh-CN" sz="2800" dirty="0">
                    <a:latin typeface="Times New Roman" pitchFamily="18" charset="0"/>
                  </a:rPr>
                  <a:t>m</a:t>
                </a:r>
                <a:r>
                  <a:rPr lang="en-US" altLang="zh-CN" sz="2800" baseline="-25000" dirty="0">
                    <a:latin typeface="Times New Roman" pitchFamily="18" charset="0"/>
                  </a:rPr>
                  <a:t>i</a:t>
                </a:r>
                <a:r>
                  <a:rPr lang="zh-CN" altLang="en-US" sz="2800" dirty="0">
                    <a:latin typeface="Times New Roman" pitchFamily="18" charset="0"/>
                  </a:rPr>
                  <a:t>。</a:t>
                </a:r>
                <a:endParaRPr lang="en-US" altLang="zh-CN" sz="2800" dirty="0">
                  <a:latin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输入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001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时，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结果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最小项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编号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800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561" t="-1555" r="-2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BA49BD-EFDD-4766-B82C-A8ACD712338C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570397"/>
              </p:ext>
            </p:extLst>
          </p:nvPr>
        </p:nvGraphicFramePr>
        <p:xfrm>
          <a:off x="1306860" y="5179406"/>
          <a:ext cx="1550640" cy="1213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82" name="Equation" r:id="rId5" imgW="583920" imgH="457200" progId="Equation.3">
                  <p:embed/>
                </p:oleObj>
              </mc:Choice>
              <mc:Fallback>
                <p:oleObj name="Equation" r:id="rId5" imgW="583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860" y="5179406"/>
                        <a:ext cx="1550640" cy="1213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97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3775" y="106720"/>
            <a:ext cx="7394649" cy="914400"/>
          </a:xfrm>
        </p:spPr>
        <p:txBody>
          <a:bodyPr/>
          <a:lstStyle/>
          <a:p>
            <a:r>
              <a:rPr lang="zh-CN" altLang="en-US" sz="3200" dirty="0">
                <a:latin typeface="Times New Roman" pitchFamily="18" charset="0"/>
              </a:rPr>
              <a:t>三变量最小项及其编号</a:t>
            </a:r>
          </a:p>
        </p:txBody>
      </p:sp>
      <p:graphicFrame>
        <p:nvGraphicFramePr>
          <p:cNvPr id="972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99549"/>
              </p:ext>
            </p:extLst>
          </p:nvPr>
        </p:nvGraphicFramePr>
        <p:xfrm>
          <a:off x="1100138" y="1447800"/>
          <a:ext cx="7083425" cy="4645026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4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最小项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使最小项为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的变量取值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十进制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A        B       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0        0        0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0        0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0        0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1        1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1        1        1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7337" name="Group 57"/>
          <p:cNvGrpSpPr>
            <a:grpSpLocks/>
          </p:cNvGrpSpPr>
          <p:nvPr/>
        </p:nvGrpSpPr>
        <p:grpSpPr bwMode="auto">
          <a:xfrm>
            <a:off x="1285875" y="2397125"/>
            <a:ext cx="1149350" cy="3671888"/>
            <a:chOff x="812" y="1494"/>
            <a:chExt cx="724" cy="2313"/>
          </a:xfrm>
        </p:grpSpPr>
        <p:graphicFrame>
          <p:nvGraphicFramePr>
            <p:cNvPr id="97338" name="Object 58"/>
            <p:cNvGraphicFramePr>
              <a:graphicFrameLocks noChangeAspect="1"/>
            </p:cNvGraphicFramePr>
            <p:nvPr/>
          </p:nvGraphicFramePr>
          <p:xfrm>
            <a:off x="840" y="1494"/>
            <a:ext cx="696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02" name="Equation" r:id="rId4" imgW="355320" imgH="228600" progId="Equation.3">
                    <p:embed/>
                  </p:oleObj>
                </mc:Choice>
                <mc:Fallback>
                  <p:oleObj name="Equation" r:id="rId4" imgW="355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1494"/>
                          <a:ext cx="696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39" name="Object 59"/>
            <p:cNvGraphicFramePr>
              <a:graphicFrameLocks noChangeAspect="1"/>
            </p:cNvGraphicFramePr>
            <p:nvPr/>
          </p:nvGraphicFramePr>
          <p:xfrm>
            <a:off x="859" y="1782"/>
            <a:ext cx="67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03" name="Equation" r:id="rId6" imgW="330120" imgH="228600" progId="Equation.3">
                    <p:embed/>
                  </p:oleObj>
                </mc:Choice>
                <mc:Fallback>
                  <p:oleObj name="Equation" r:id="rId6" imgW="3301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" y="1782"/>
                          <a:ext cx="677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40" name="Object 60"/>
            <p:cNvGraphicFramePr>
              <a:graphicFrameLocks noChangeAspect="1"/>
            </p:cNvGraphicFramePr>
            <p:nvPr/>
          </p:nvGraphicFramePr>
          <p:xfrm>
            <a:off x="812" y="2080"/>
            <a:ext cx="67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04" name="Equation" r:id="rId8" imgW="355320" imgH="215640" progId="Equation.3">
                    <p:embed/>
                  </p:oleObj>
                </mc:Choice>
                <mc:Fallback>
                  <p:oleObj name="Equation" r:id="rId8" imgW="355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2080"/>
                          <a:ext cx="67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41" name="Object 61"/>
            <p:cNvGraphicFramePr>
              <a:graphicFrameLocks noChangeAspect="1"/>
            </p:cNvGraphicFramePr>
            <p:nvPr/>
          </p:nvGraphicFramePr>
          <p:xfrm>
            <a:off x="826" y="2358"/>
            <a:ext cx="67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05" name="Equation" r:id="rId10" imgW="355320" imgH="215640" progId="Equation.3">
                    <p:embed/>
                  </p:oleObj>
                </mc:Choice>
                <mc:Fallback>
                  <p:oleObj name="Equation" r:id="rId10" imgW="355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2358"/>
                          <a:ext cx="67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42" name="Object 62"/>
            <p:cNvGraphicFramePr>
              <a:graphicFrameLocks noChangeAspect="1"/>
            </p:cNvGraphicFramePr>
            <p:nvPr/>
          </p:nvGraphicFramePr>
          <p:xfrm>
            <a:off x="843" y="2637"/>
            <a:ext cx="693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06" name="Equation" r:id="rId12" imgW="342720" imgH="228600" progId="Equation.3">
                    <p:embed/>
                  </p:oleObj>
                </mc:Choice>
                <mc:Fallback>
                  <p:oleObj name="Equation" r:id="rId12" imgW="342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2637"/>
                          <a:ext cx="693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43" name="Object 63"/>
            <p:cNvGraphicFramePr>
              <a:graphicFrameLocks noChangeAspect="1"/>
            </p:cNvGraphicFramePr>
            <p:nvPr/>
          </p:nvGraphicFramePr>
          <p:xfrm>
            <a:off x="835" y="2944"/>
            <a:ext cx="67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07" name="Equation" r:id="rId14" imgW="355320" imgH="215640" progId="Equation.3">
                    <p:embed/>
                  </p:oleObj>
                </mc:Choice>
                <mc:Fallback>
                  <p:oleObj name="Equation" r:id="rId14" imgW="355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2944"/>
                          <a:ext cx="67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44" name="Object 64"/>
            <p:cNvGraphicFramePr>
              <a:graphicFrameLocks noChangeAspect="1"/>
            </p:cNvGraphicFramePr>
            <p:nvPr/>
          </p:nvGraphicFramePr>
          <p:xfrm>
            <a:off x="830" y="3231"/>
            <a:ext cx="67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08" name="Equation" r:id="rId16" imgW="355320" imgH="215640" progId="Equation.3">
                    <p:embed/>
                  </p:oleObj>
                </mc:Choice>
                <mc:Fallback>
                  <p:oleObj name="Equation" r:id="rId16" imgW="355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3231"/>
                          <a:ext cx="67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45" name="Object 65"/>
            <p:cNvGraphicFramePr>
              <a:graphicFrameLocks noChangeAspect="1"/>
            </p:cNvGraphicFramePr>
            <p:nvPr/>
          </p:nvGraphicFramePr>
          <p:xfrm>
            <a:off x="826" y="3547"/>
            <a:ext cx="67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09" name="Equation" r:id="rId18" imgW="355320" imgH="177480" progId="Equation.3">
                    <p:embed/>
                  </p:oleObj>
                </mc:Choice>
                <mc:Fallback>
                  <p:oleObj name="Equation" r:id="rId18" imgW="3553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3547"/>
                          <a:ext cx="671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346" name="Group 66"/>
          <p:cNvGrpSpPr>
            <a:grpSpLocks/>
          </p:cNvGrpSpPr>
          <p:nvPr/>
        </p:nvGrpSpPr>
        <p:grpSpPr bwMode="auto">
          <a:xfrm>
            <a:off x="7442200" y="2384425"/>
            <a:ext cx="449263" cy="3703638"/>
            <a:chOff x="4690" y="1486"/>
            <a:chExt cx="283" cy="2333"/>
          </a:xfrm>
        </p:grpSpPr>
        <p:graphicFrame>
          <p:nvGraphicFramePr>
            <p:cNvPr id="97347" name="Object 67"/>
            <p:cNvGraphicFramePr>
              <a:graphicFrameLocks noChangeAspect="1"/>
            </p:cNvGraphicFramePr>
            <p:nvPr/>
          </p:nvGraphicFramePr>
          <p:xfrm>
            <a:off x="4690" y="1486"/>
            <a:ext cx="26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10" name="Equation" r:id="rId20" imgW="203040" imgH="228600" progId="Equation.3">
                    <p:embed/>
                  </p:oleObj>
                </mc:Choice>
                <mc:Fallback>
                  <p:oleObj name="Equation" r:id="rId20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0" y="1486"/>
                          <a:ext cx="26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48" name="Object 68"/>
            <p:cNvGraphicFramePr>
              <a:graphicFrameLocks noChangeAspect="1"/>
            </p:cNvGraphicFramePr>
            <p:nvPr/>
          </p:nvGraphicFramePr>
          <p:xfrm>
            <a:off x="4711" y="1791"/>
            <a:ext cx="249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11" name="Equation" r:id="rId22" imgW="190440" imgH="215640" progId="Equation.3">
                    <p:embed/>
                  </p:oleObj>
                </mc:Choice>
                <mc:Fallback>
                  <p:oleObj name="Equation" r:id="rId22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1" y="1791"/>
                          <a:ext cx="249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49" name="Object 69"/>
            <p:cNvGraphicFramePr>
              <a:graphicFrameLocks noChangeAspect="1"/>
            </p:cNvGraphicFramePr>
            <p:nvPr/>
          </p:nvGraphicFramePr>
          <p:xfrm>
            <a:off x="4699" y="2079"/>
            <a:ext cx="26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12" name="Equation" r:id="rId24" imgW="203040" imgH="215640" progId="Equation.3">
                    <p:embed/>
                  </p:oleObj>
                </mc:Choice>
                <mc:Fallback>
                  <p:oleObj name="Equation" r:id="rId24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9" y="2079"/>
                          <a:ext cx="26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50" name="Object 70"/>
            <p:cNvGraphicFramePr>
              <a:graphicFrameLocks noChangeAspect="1"/>
            </p:cNvGraphicFramePr>
            <p:nvPr/>
          </p:nvGraphicFramePr>
          <p:xfrm>
            <a:off x="4695" y="2350"/>
            <a:ext cx="26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13" name="Equation" r:id="rId26" imgW="203040" imgH="228600" progId="Equation.3">
                    <p:embed/>
                  </p:oleObj>
                </mc:Choice>
                <mc:Fallback>
                  <p:oleObj name="Equation" r:id="rId26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2350"/>
                          <a:ext cx="26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51" name="Object 71"/>
            <p:cNvGraphicFramePr>
              <a:graphicFrameLocks noChangeAspect="1"/>
            </p:cNvGraphicFramePr>
            <p:nvPr/>
          </p:nvGraphicFramePr>
          <p:xfrm>
            <a:off x="4699" y="2656"/>
            <a:ext cx="26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14" name="Equation" r:id="rId28" imgW="203040" imgH="215640" progId="Equation.3">
                    <p:embed/>
                  </p:oleObj>
                </mc:Choice>
                <mc:Fallback>
                  <p:oleObj name="Equation" r:id="rId28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9" y="2656"/>
                          <a:ext cx="26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52" name="Object 72"/>
            <p:cNvGraphicFramePr>
              <a:graphicFrameLocks noChangeAspect="1"/>
            </p:cNvGraphicFramePr>
            <p:nvPr/>
          </p:nvGraphicFramePr>
          <p:xfrm>
            <a:off x="4704" y="2935"/>
            <a:ext cx="26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15" name="Equation" r:id="rId30" imgW="203040" imgH="228600" progId="Equation.3">
                    <p:embed/>
                  </p:oleObj>
                </mc:Choice>
                <mc:Fallback>
                  <p:oleObj name="Equation" r:id="rId30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935"/>
                          <a:ext cx="26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53" name="Object 73"/>
            <p:cNvGraphicFramePr>
              <a:graphicFrameLocks noChangeAspect="1"/>
            </p:cNvGraphicFramePr>
            <p:nvPr/>
          </p:nvGraphicFramePr>
          <p:xfrm>
            <a:off x="4708" y="3223"/>
            <a:ext cx="26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16" name="Equation" r:id="rId32" imgW="203040" imgH="228600" progId="Equation.3">
                    <p:embed/>
                  </p:oleObj>
                </mc:Choice>
                <mc:Fallback>
                  <p:oleObj name="Equation" r:id="rId32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" y="3223"/>
                          <a:ext cx="26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54" name="Object 74"/>
            <p:cNvGraphicFramePr>
              <a:graphicFrameLocks noChangeAspect="1"/>
            </p:cNvGraphicFramePr>
            <p:nvPr/>
          </p:nvGraphicFramePr>
          <p:xfrm>
            <a:off x="4704" y="3520"/>
            <a:ext cx="26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17" name="Equation" r:id="rId34" imgW="203040" imgH="228600" progId="Equation.3">
                    <p:embed/>
                  </p:oleObj>
                </mc:Choice>
                <mc:Fallback>
                  <p:oleObj name="Equation" r:id="rId34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520"/>
                          <a:ext cx="26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E1C46B-3DA1-4121-880A-33BECBBDFABD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07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B0CD-2B78-4A86-B901-18D34F1FE84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54935"/>
            <a:ext cx="6391225" cy="914400"/>
          </a:xfrm>
        </p:spPr>
        <p:txBody>
          <a:bodyPr/>
          <a:lstStyle/>
          <a:p>
            <a:r>
              <a:rPr lang="zh-CN" altLang="en-US" dirty="0"/>
              <a:t>真值表求</a:t>
            </a:r>
            <a:r>
              <a:rPr lang="zh-CN" altLang="en-US" b="0" dirty="0"/>
              <a:t>最小项表达式</a:t>
            </a:r>
            <a:endParaRPr lang="zh-CN" altLang="en-US" sz="3600" dirty="0"/>
          </a:p>
        </p:txBody>
      </p:sp>
      <p:graphicFrame>
        <p:nvGraphicFramePr>
          <p:cNvPr id="1013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59685"/>
              </p:ext>
            </p:extLst>
          </p:nvPr>
        </p:nvGraphicFramePr>
        <p:xfrm>
          <a:off x="755576" y="1813869"/>
          <a:ext cx="2457400" cy="4207419"/>
        </p:xfrm>
        <a:graphic>
          <a:graphicData uri="http://schemas.openxmlformats.org/drawingml/2006/table">
            <a:tbl>
              <a:tblPr/>
              <a:tblGrid>
                <a:gridCol w="1611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141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387579"/>
              </p:ext>
            </p:extLst>
          </p:nvPr>
        </p:nvGraphicFramePr>
        <p:xfrm>
          <a:off x="4191000" y="2663130"/>
          <a:ext cx="42719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93" name="Equation" r:id="rId4" imgW="1930320" imgH="215640" progId="Equation.3">
                  <p:embed/>
                </p:oleObj>
              </mc:Choice>
              <mc:Fallback>
                <p:oleObj name="Equation" r:id="rId4" imgW="1930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63130"/>
                        <a:ext cx="42719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1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360340"/>
              </p:ext>
            </p:extLst>
          </p:nvPr>
        </p:nvGraphicFramePr>
        <p:xfrm>
          <a:off x="4211960" y="3268340"/>
          <a:ext cx="3095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94" name="Equation" r:id="rId6" imgW="1358640" imgH="228600" progId="Equation.3">
                  <p:embed/>
                </p:oleObj>
              </mc:Choice>
              <mc:Fallback>
                <p:oleObj name="Equation" r:id="rId6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268340"/>
                        <a:ext cx="3095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13" name="Object 37"/>
          <p:cNvGraphicFramePr>
            <a:graphicFrameLocks noChangeAspect="1"/>
          </p:cNvGraphicFramePr>
          <p:nvPr/>
        </p:nvGraphicFramePr>
        <p:xfrm>
          <a:off x="4267200" y="4114800"/>
          <a:ext cx="24876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95" name="Equation" r:id="rId8" imgW="1091880" imgH="253800" progId="Equation.3">
                  <p:embed/>
                </p:oleObj>
              </mc:Choice>
              <mc:Fallback>
                <p:oleObj name="Equation" r:id="rId8" imgW="1091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248761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167C7E-1160-417F-9431-48FFB87A2435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622978"/>
              </p:ext>
            </p:extLst>
          </p:nvPr>
        </p:nvGraphicFramePr>
        <p:xfrm>
          <a:off x="4195763" y="4818063"/>
          <a:ext cx="2752501" cy="66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96" name="公式" r:id="rId10" imgW="1155600" imgH="279360" progId="Equation.3">
                  <p:embed/>
                </p:oleObj>
              </mc:Choice>
              <mc:Fallback>
                <p:oleObj name="公式" r:id="rId10" imgW="1155600" imgH="2793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4818063"/>
                        <a:ext cx="2752501" cy="667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35896" y="1133429"/>
            <a:ext cx="5315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</a:rPr>
              <a:t>最小项表达式：选取时函数输出为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chemeClr val="accent4"/>
                </a:solidFill>
              </a:rPr>
              <a:t>的真值表行所对应的最小项之和。</a:t>
            </a:r>
          </a:p>
        </p:txBody>
      </p:sp>
      <p:sp>
        <p:nvSpPr>
          <p:cNvPr id="6" name="椭圆 5"/>
          <p:cNvSpPr/>
          <p:nvPr/>
        </p:nvSpPr>
        <p:spPr>
          <a:xfrm>
            <a:off x="2576880" y="3737696"/>
            <a:ext cx="404734" cy="359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83090" y="4694463"/>
            <a:ext cx="404734" cy="359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85444" y="5120188"/>
            <a:ext cx="404734" cy="359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76880" y="5612301"/>
            <a:ext cx="404734" cy="359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63514" y="136426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真值表</a:t>
            </a:r>
          </a:p>
        </p:txBody>
      </p:sp>
    </p:spTree>
    <p:extLst>
      <p:ext uri="{BB962C8B-B14F-4D97-AF65-F5344CB8AC3E}">
        <p14:creationId xmlns:p14="http://schemas.microsoft.com/office/powerpoint/2010/main" val="63834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8E13E7-7D6D-4E2F-8039-F7FD17F9850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2" y="249520"/>
            <a:ext cx="6905625" cy="742950"/>
          </a:xfrm>
        </p:spPr>
        <p:txBody>
          <a:bodyPr/>
          <a:lstStyle/>
          <a:p>
            <a:r>
              <a:rPr lang="zh-CN" altLang="en-US" dirty="0"/>
              <a:t>最小项表达式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itchFamily="18" charset="0"/>
              </a:rPr>
              <a:t>从 一般 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与或表达式</a:t>
            </a:r>
            <a:r>
              <a:rPr lang="zh-CN" altLang="en-US" sz="2800" dirty="0">
                <a:latin typeface="Times New Roman" pitchFamily="18" charset="0"/>
              </a:rPr>
              <a:t> 求 最小项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表达式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方法：利用基本公式                 （互补律）补全 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与项</a:t>
            </a:r>
            <a:r>
              <a:rPr lang="zh-CN" altLang="en-US" sz="2400" dirty="0">
                <a:latin typeface="Times New Roman" pitchFamily="18" charset="0"/>
              </a:rPr>
              <a:t> 中的变量。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例如：</a:t>
            </a: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828312"/>
              </p:ext>
            </p:extLst>
          </p:nvPr>
        </p:nvGraphicFramePr>
        <p:xfrm>
          <a:off x="4105593" y="1766887"/>
          <a:ext cx="10541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66" name="Equation" r:id="rId4" imgW="583920" imgH="203040" progId="Equation.3">
                  <p:embed/>
                </p:oleObj>
              </mc:Choice>
              <mc:Fallback>
                <p:oleObj name="Equation" r:id="rId4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593" y="1766887"/>
                        <a:ext cx="10541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2209800" y="2971800"/>
          <a:ext cx="27670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67" name="Equation" r:id="rId6" imgW="1193760" imgH="177480" progId="Equation.3">
                  <p:embed/>
                </p:oleObj>
              </mc:Choice>
              <mc:Fallback>
                <p:oleObj name="Equation" r:id="rId6" imgW="1193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1800"/>
                        <a:ext cx="276701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2462213" y="3398838"/>
          <a:ext cx="5029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68" name="Equation" r:id="rId8" imgW="2412720" imgH="241200" progId="Equation.3">
                  <p:embed/>
                </p:oleObj>
              </mc:Choice>
              <mc:Fallback>
                <p:oleObj name="Equation" r:id="rId8" imgW="2412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3398838"/>
                        <a:ext cx="5029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2462213" y="3856038"/>
          <a:ext cx="36576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69" name="Equation" r:id="rId10" imgW="1803240" imgH="215640" progId="Equation.3">
                  <p:embed/>
                </p:oleObj>
              </mc:Choice>
              <mc:Fallback>
                <p:oleObj name="Equation" r:id="rId10" imgW="1803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3856038"/>
                        <a:ext cx="36576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2462213" y="4364038"/>
          <a:ext cx="2514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70" name="Equation" r:id="rId12" imgW="1231560" imgH="228600" progId="Equation.3">
                  <p:embed/>
                </p:oleObj>
              </mc:Choice>
              <mc:Fallback>
                <p:oleObj name="Equation" r:id="rId12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364038"/>
                        <a:ext cx="2514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5129213" y="4297363"/>
          <a:ext cx="21971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71" name="Equation" r:id="rId14" imgW="965160" imgH="253800" progId="Equation.3">
                  <p:embed/>
                </p:oleObj>
              </mc:Choice>
              <mc:Fallback>
                <p:oleObj name="Equation" r:id="rId14" imgW="965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4297363"/>
                        <a:ext cx="21971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838200" y="5181600"/>
            <a:ext cx="767715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黑体" pitchFamily="2" charset="-122"/>
              </a:rPr>
              <a:t>对于任何一个逻辑函数，它的真值表是唯一的，</a:t>
            </a:r>
            <a:r>
              <a:rPr lang="zh-CN" altLang="en-US" sz="2800" dirty="0">
                <a:ea typeface="黑体" pitchFamily="2" charset="-122"/>
              </a:rPr>
              <a:t>因而</a:t>
            </a:r>
            <a:r>
              <a:rPr lang="zh-CN" altLang="en-US" sz="2400" dirty="0">
                <a:ea typeface="黑体" pitchFamily="2" charset="-122"/>
              </a:rPr>
              <a:t>它的最小项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表达式</a:t>
            </a:r>
            <a:r>
              <a:rPr lang="zh-CN" altLang="en-US" sz="2400" dirty="0">
                <a:ea typeface="黑体" pitchFamily="2" charset="-122"/>
              </a:rPr>
              <a:t>也是唯一的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BA39AF-644B-4E56-8D0F-0313CD7F2195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01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9839"/>
                <a:ext cx="8686800" cy="4133378"/>
              </a:xfrm>
            </p:spPr>
            <p:txBody>
              <a:bodyPr/>
              <a:lstStyle/>
              <a:p>
                <a:r>
                  <a:rPr lang="zh-CN" altLang="en-US" sz="2800" dirty="0"/>
                  <a:t>定义：如果一个函数有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个变量，如果一个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和</a:t>
                </a:r>
                <a:r>
                  <a:rPr lang="zh-CN" altLang="en-US" sz="2800" dirty="0"/>
                  <a:t>项中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每个变量</a:t>
                </a:r>
                <a:r>
                  <a:rPr lang="zh-CN" altLang="en-US" sz="2800" dirty="0"/>
                  <a:t>以原变量或反变量的形式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出现并且只出现</a:t>
                </a:r>
                <a:r>
                  <a:rPr lang="zh-CN" altLang="en-US" sz="2800" dirty="0"/>
                  <a:t>一次，这个和项称为</a:t>
                </a:r>
                <a:r>
                  <a:rPr lang="zh-CN" altLang="en-US" sz="2800" b="1" dirty="0"/>
                  <a:t>最大项</a:t>
                </a:r>
                <a:r>
                  <a:rPr lang="zh-CN" altLang="en-US" sz="2800" dirty="0"/>
                  <a:t>。</a:t>
                </a:r>
              </a:p>
              <a:p>
                <a:r>
                  <a:rPr lang="zh-CN" altLang="en-US" sz="2800" dirty="0"/>
                  <a:t>如果一个函数用和之积的形式表示，其中的和项都是最大项，则该函数称为</a:t>
                </a:r>
                <a:r>
                  <a:rPr lang="zh-CN" altLang="en-US" sz="2800" b="1" dirty="0"/>
                  <a:t>最大项范式</a:t>
                </a:r>
                <a:r>
                  <a:rPr lang="zh-CN" altLang="en-US" sz="2800" dirty="0"/>
                  <a:t>（</a:t>
                </a:r>
                <a:r>
                  <a:rPr lang="en-US" altLang="zh-CN" sz="2800" dirty="0"/>
                  <a:t>^</a:t>
                </a:r>
                <a:r>
                  <a:rPr lang="zh-CN" altLang="en-US" sz="2800" dirty="0"/>
                  <a:t>合取范式，</a:t>
                </a:r>
                <a:r>
                  <a:rPr lang="en-US" altLang="zh-CN" sz="2800" dirty="0"/>
                  <a:t>Conjunctive Normal Form, CNF</a:t>
                </a:r>
                <a:r>
                  <a:rPr lang="zh-CN" altLang="en-US" sz="2800" dirty="0"/>
                  <a:t>）。</a:t>
                </a:r>
              </a:p>
              <a:p>
                <a:r>
                  <a:rPr lang="zh-CN" altLang="en-US" sz="2800" dirty="0"/>
                  <a:t>每个最大项只有一组变量取值才使其结果为</a:t>
                </a:r>
                <a:r>
                  <a:rPr lang="en-US" altLang="zh-CN" sz="2800" dirty="0"/>
                  <a:t>0</a:t>
                </a:r>
                <a:r>
                  <a:rPr lang="zh-CN" altLang="en-US" sz="2800" dirty="0">
                    <a:latin typeface="Times New Roman" pitchFamily="18" charset="0"/>
                  </a:rPr>
                  <a:t>，该组取值</a:t>
                </a:r>
                <a:r>
                  <a:rPr lang="en-US" altLang="zh-CN" sz="2800" dirty="0" err="1">
                    <a:latin typeface="Times New Roman" pitchFamily="18" charset="0"/>
                  </a:rPr>
                  <a:t>i</a:t>
                </a:r>
                <a:r>
                  <a:rPr lang="zh-CN" altLang="en-US" sz="2800" dirty="0">
                    <a:latin typeface="Times New Roman" pitchFamily="18" charset="0"/>
                  </a:rPr>
                  <a:t>也对应着最大项的编号</a:t>
                </a:r>
                <a:r>
                  <a:rPr lang="en-US" altLang="zh-CN" sz="2800" dirty="0" err="1">
                    <a:latin typeface="Times New Roman" pitchFamily="18" charset="0"/>
                  </a:rPr>
                  <a:t>M</a:t>
                </a:r>
                <a:r>
                  <a:rPr lang="en-US" altLang="zh-CN" sz="2800" baseline="-25000" dirty="0" err="1">
                    <a:latin typeface="Times New Roman" pitchFamily="18" charset="0"/>
                  </a:rPr>
                  <a:t>i</a:t>
                </a:r>
                <a:r>
                  <a:rPr lang="zh-CN" altLang="en-US" sz="2800" dirty="0">
                    <a:latin typeface="Times New Roman" pitchFamily="18" charset="0"/>
                  </a:rPr>
                  <a:t>。</a:t>
                </a:r>
                <a:endParaRPr lang="en-US" altLang="zh-CN" sz="2800" dirty="0">
                  <a:latin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只有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输入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时，结果为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，最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大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项编号为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9839"/>
                <a:ext cx="8686800" cy="4133378"/>
              </a:xfrm>
              <a:blipFill rotWithShape="0">
                <a:blip r:embed="rId3"/>
                <a:stretch>
                  <a:fillRect l="-561" t="-1917" b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21D248-2AFF-4F3E-94E0-461CB9982565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806342"/>
              </p:ext>
            </p:extLst>
          </p:nvPr>
        </p:nvGraphicFramePr>
        <p:xfrm>
          <a:off x="1543132" y="5416673"/>
          <a:ext cx="1898041" cy="97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03" name="Equation" r:id="rId4" imgW="672840" imgH="457200" progId="Equation.3">
                  <p:embed/>
                </p:oleObj>
              </mc:Choice>
              <mc:Fallback>
                <p:oleObj name="Equation" r:id="rId4" imgW="672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132" y="5416673"/>
                        <a:ext cx="1898041" cy="976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307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B6902E-10BD-4446-A913-3953520261C1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1238" y="0"/>
            <a:ext cx="7702550" cy="914400"/>
          </a:xfrm>
        </p:spPr>
        <p:txBody>
          <a:bodyPr/>
          <a:lstStyle/>
          <a:p>
            <a:r>
              <a:rPr lang="zh-CN" altLang="en-US" sz="3200" dirty="0">
                <a:latin typeface="Times New Roman" pitchFamily="18" charset="0"/>
              </a:rPr>
              <a:t>三变量最大项及其编号</a:t>
            </a:r>
          </a:p>
        </p:txBody>
      </p:sp>
      <p:graphicFrame>
        <p:nvGraphicFramePr>
          <p:cNvPr id="1064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10135"/>
              </p:ext>
            </p:extLst>
          </p:nvPr>
        </p:nvGraphicFramePr>
        <p:xfrm>
          <a:off x="957263" y="1195388"/>
          <a:ext cx="7229475" cy="5061713"/>
        </p:xfrm>
        <a:graphic>
          <a:graphicData uri="http://schemas.openxmlformats.org/drawingml/2006/table">
            <a:tbl>
              <a:tblPr/>
              <a:tblGrid>
                <a:gridCol w="204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9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最大项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使最大项为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变量取值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十进制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A        B       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0        0        0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0        0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0        0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1        1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1        1        1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06553" name="Group 57"/>
          <p:cNvGrpSpPr>
            <a:grpSpLocks/>
          </p:cNvGrpSpPr>
          <p:nvPr/>
        </p:nvGrpSpPr>
        <p:grpSpPr bwMode="auto">
          <a:xfrm>
            <a:off x="7405688" y="2573338"/>
            <a:ext cx="528637" cy="3675062"/>
            <a:chOff x="4665" y="1669"/>
            <a:chExt cx="333" cy="2315"/>
          </a:xfrm>
        </p:grpSpPr>
        <p:graphicFrame>
          <p:nvGraphicFramePr>
            <p:cNvPr id="106554" name="Object 58"/>
            <p:cNvGraphicFramePr>
              <a:graphicFrameLocks noChangeAspect="1"/>
            </p:cNvGraphicFramePr>
            <p:nvPr/>
          </p:nvGraphicFramePr>
          <p:xfrm>
            <a:off x="4665" y="1669"/>
            <a:ext cx="3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26" name="Equation" r:id="rId4" imgW="241200" imgH="228600" progId="Equation.3">
                    <p:embed/>
                  </p:oleObj>
                </mc:Choice>
                <mc:Fallback>
                  <p:oleObj name="Equation" r:id="rId4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5" y="1669"/>
                          <a:ext cx="31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55" name="Object 59"/>
            <p:cNvGraphicFramePr>
              <a:graphicFrameLocks noChangeAspect="1"/>
            </p:cNvGraphicFramePr>
            <p:nvPr/>
          </p:nvGraphicFramePr>
          <p:xfrm>
            <a:off x="4686" y="1974"/>
            <a:ext cx="299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27" name="Equation" r:id="rId6" imgW="228600" imgH="215640" progId="Equation.3">
                    <p:embed/>
                  </p:oleObj>
                </mc:Choice>
                <mc:Fallback>
                  <p:oleObj name="Equation" r:id="rId6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6" y="1974"/>
                          <a:ext cx="299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56" name="Object 60"/>
            <p:cNvGraphicFramePr>
              <a:graphicFrameLocks noChangeAspect="1"/>
            </p:cNvGraphicFramePr>
            <p:nvPr/>
          </p:nvGraphicFramePr>
          <p:xfrm>
            <a:off x="4674" y="2262"/>
            <a:ext cx="31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28" name="Equation" r:id="rId8" imgW="241200" imgH="215640" progId="Equation.3">
                    <p:embed/>
                  </p:oleObj>
                </mc:Choice>
                <mc:Fallback>
                  <p:oleObj name="Equation" r:id="rId8" imgW="241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2262"/>
                          <a:ext cx="31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57" name="Object 61"/>
            <p:cNvGraphicFramePr>
              <a:graphicFrameLocks noChangeAspect="1"/>
            </p:cNvGraphicFramePr>
            <p:nvPr/>
          </p:nvGraphicFramePr>
          <p:xfrm>
            <a:off x="4670" y="2581"/>
            <a:ext cx="3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29" name="Equation" r:id="rId10" imgW="241200" imgH="228600" progId="Equation.3">
                    <p:embed/>
                  </p:oleObj>
                </mc:Choice>
                <mc:Fallback>
                  <p:oleObj name="Equation" r:id="rId10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0" y="2581"/>
                          <a:ext cx="31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58" name="Object 62"/>
            <p:cNvGraphicFramePr>
              <a:graphicFrameLocks noChangeAspect="1"/>
            </p:cNvGraphicFramePr>
            <p:nvPr/>
          </p:nvGraphicFramePr>
          <p:xfrm>
            <a:off x="4677" y="2832"/>
            <a:ext cx="31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30" name="Equation" r:id="rId12" imgW="241200" imgH="215640" progId="Equation.3">
                    <p:embed/>
                  </p:oleObj>
                </mc:Choice>
                <mc:Fallback>
                  <p:oleObj name="Equation" r:id="rId12" imgW="241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2832"/>
                          <a:ext cx="31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59" name="Object 63"/>
            <p:cNvGraphicFramePr>
              <a:graphicFrameLocks noChangeAspect="1"/>
            </p:cNvGraphicFramePr>
            <p:nvPr/>
          </p:nvGraphicFramePr>
          <p:xfrm>
            <a:off x="4679" y="3157"/>
            <a:ext cx="3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31" name="Equation" r:id="rId14" imgW="241200" imgH="228600" progId="Equation.3">
                    <p:embed/>
                  </p:oleObj>
                </mc:Choice>
                <mc:Fallback>
                  <p:oleObj name="Equation" r:id="rId14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9" y="3157"/>
                          <a:ext cx="31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60" name="Object 64"/>
            <p:cNvGraphicFramePr>
              <a:graphicFrameLocks noChangeAspect="1"/>
            </p:cNvGraphicFramePr>
            <p:nvPr/>
          </p:nvGraphicFramePr>
          <p:xfrm>
            <a:off x="4684" y="3397"/>
            <a:ext cx="31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32" name="Equation" r:id="rId16" imgW="241200" imgH="228600" progId="Equation.3">
                    <p:embed/>
                  </p:oleObj>
                </mc:Choice>
                <mc:Fallback>
                  <p:oleObj name="Equation" r:id="rId16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" y="3397"/>
                          <a:ext cx="31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61" name="Object 65"/>
            <p:cNvGraphicFramePr>
              <a:graphicFrameLocks noChangeAspect="1"/>
            </p:cNvGraphicFramePr>
            <p:nvPr/>
          </p:nvGraphicFramePr>
          <p:xfrm>
            <a:off x="4679" y="3685"/>
            <a:ext cx="3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33" name="Equation" r:id="rId18" imgW="241200" imgH="228600" progId="Equation.3">
                    <p:embed/>
                  </p:oleObj>
                </mc:Choice>
                <mc:Fallback>
                  <p:oleObj name="Equation" r:id="rId18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9" y="3685"/>
                          <a:ext cx="31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62" name="Group 66"/>
          <p:cNvGrpSpPr>
            <a:grpSpLocks/>
          </p:cNvGrpSpPr>
          <p:nvPr/>
        </p:nvGrpSpPr>
        <p:grpSpPr bwMode="auto">
          <a:xfrm>
            <a:off x="1011238" y="2590800"/>
            <a:ext cx="1981200" cy="3733800"/>
            <a:chOff x="637" y="1660"/>
            <a:chExt cx="1248" cy="2352"/>
          </a:xfrm>
        </p:grpSpPr>
        <p:graphicFrame>
          <p:nvGraphicFramePr>
            <p:cNvPr id="106563" name="Object 67"/>
            <p:cNvGraphicFramePr>
              <a:graphicFrameLocks noChangeAspect="1"/>
            </p:cNvGraphicFramePr>
            <p:nvPr/>
          </p:nvGraphicFramePr>
          <p:xfrm>
            <a:off x="687" y="1660"/>
            <a:ext cx="119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34" name="Equation" r:id="rId20" imgW="634680" imgH="177480" progId="Equation.3">
                    <p:embed/>
                  </p:oleObj>
                </mc:Choice>
                <mc:Fallback>
                  <p:oleObj name="Equation" r:id="rId20" imgW="634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1660"/>
                          <a:ext cx="119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64" name="Object 68"/>
            <p:cNvGraphicFramePr>
              <a:graphicFrameLocks noChangeAspect="1"/>
            </p:cNvGraphicFramePr>
            <p:nvPr/>
          </p:nvGraphicFramePr>
          <p:xfrm>
            <a:off x="655" y="1940"/>
            <a:ext cx="119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35" name="Equation" r:id="rId22" imgW="634680" imgH="215640" progId="Equation.3">
                    <p:embed/>
                  </p:oleObj>
                </mc:Choice>
                <mc:Fallback>
                  <p:oleObj name="Equation" r:id="rId22" imgW="634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1940"/>
                          <a:ext cx="119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65" name="Object 69"/>
            <p:cNvGraphicFramePr>
              <a:graphicFrameLocks noChangeAspect="1"/>
            </p:cNvGraphicFramePr>
            <p:nvPr/>
          </p:nvGraphicFramePr>
          <p:xfrm>
            <a:off x="641" y="2229"/>
            <a:ext cx="119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36" name="Equation" r:id="rId24" imgW="634680" imgH="215640" progId="Equation.3">
                    <p:embed/>
                  </p:oleObj>
                </mc:Choice>
                <mc:Fallback>
                  <p:oleObj name="Equation" r:id="rId24" imgW="634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2229"/>
                          <a:ext cx="119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66" name="Object 70"/>
            <p:cNvGraphicFramePr>
              <a:graphicFrameLocks noChangeAspect="1"/>
            </p:cNvGraphicFramePr>
            <p:nvPr/>
          </p:nvGraphicFramePr>
          <p:xfrm>
            <a:off x="637" y="2516"/>
            <a:ext cx="119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37" name="Equation" r:id="rId26" imgW="634680" imgH="215640" progId="Equation.3">
                    <p:embed/>
                  </p:oleObj>
                </mc:Choice>
                <mc:Fallback>
                  <p:oleObj name="Equation" r:id="rId26" imgW="634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" y="2516"/>
                          <a:ext cx="119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67" name="Object 71"/>
            <p:cNvGraphicFramePr>
              <a:graphicFrameLocks noChangeAspect="1"/>
            </p:cNvGraphicFramePr>
            <p:nvPr/>
          </p:nvGraphicFramePr>
          <p:xfrm>
            <a:off x="651" y="2804"/>
            <a:ext cx="119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38" name="Equation" r:id="rId28" imgW="634680" imgH="215640" progId="Equation.3">
                    <p:embed/>
                  </p:oleObj>
                </mc:Choice>
                <mc:Fallback>
                  <p:oleObj name="Equation" r:id="rId28" imgW="634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" y="2804"/>
                          <a:ext cx="119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68" name="Object 72"/>
            <p:cNvGraphicFramePr>
              <a:graphicFrameLocks noChangeAspect="1"/>
            </p:cNvGraphicFramePr>
            <p:nvPr/>
          </p:nvGraphicFramePr>
          <p:xfrm>
            <a:off x="655" y="3093"/>
            <a:ext cx="119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39" name="Equation" r:id="rId30" imgW="634680" imgH="215640" progId="Equation.3">
                    <p:embed/>
                  </p:oleObj>
                </mc:Choice>
                <mc:Fallback>
                  <p:oleObj name="Equation" r:id="rId30" imgW="634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3093"/>
                          <a:ext cx="119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69" name="Object 73"/>
            <p:cNvGraphicFramePr>
              <a:graphicFrameLocks noChangeAspect="1"/>
            </p:cNvGraphicFramePr>
            <p:nvPr/>
          </p:nvGraphicFramePr>
          <p:xfrm>
            <a:off x="641" y="3380"/>
            <a:ext cx="119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40" name="Equation" r:id="rId32" imgW="634680" imgH="215640" progId="Equation.3">
                    <p:embed/>
                  </p:oleObj>
                </mc:Choice>
                <mc:Fallback>
                  <p:oleObj name="Equation" r:id="rId32" imgW="634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3380"/>
                          <a:ext cx="119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70" name="Object 74"/>
            <p:cNvGraphicFramePr>
              <a:graphicFrameLocks noChangeAspect="1"/>
            </p:cNvGraphicFramePr>
            <p:nvPr/>
          </p:nvGraphicFramePr>
          <p:xfrm>
            <a:off x="646" y="3696"/>
            <a:ext cx="119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41" name="Equation" r:id="rId34" imgW="634680" imgH="215640" progId="Equation.3">
                    <p:embed/>
                  </p:oleObj>
                </mc:Choice>
                <mc:Fallback>
                  <p:oleObj name="Equation" r:id="rId34" imgW="634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" y="3696"/>
                          <a:ext cx="119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4B4DF0-1603-41E0-B446-024AB177B8ED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43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布尔代数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4B5FA-88F0-4D4B-A98D-2932BF54B3F1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1250" y="76200"/>
            <a:ext cx="8357096" cy="914400"/>
          </a:xfrm>
        </p:spPr>
        <p:txBody>
          <a:bodyPr/>
          <a:lstStyle/>
          <a:p>
            <a:r>
              <a:rPr lang="zh-CN" altLang="en-US" sz="3600" dirty="0"/>
              <a:t>通过真值表求最大项表达式</a:t>
            </a:r>
            <a:endParaRPr lang="zh-CN" altLang="en-US" sz="3200" dirty="0"/>
          </a:p>
        </p:txBody>
      </p:sp>
      <p:graphicFrame>
        <p:nvGraphicFramePr>
          <p:cNvPr id="1116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058829"/>
              </p:ext>
            </p:extLst>
          </p:nvPr>
        </p:nvGraphicFramePr>
        <p:xfrm>
          <a:off x="654050" y="1676400"/>
          <a:ext cx="2089150" cy="4114800"/>
        </p:xfrm>
        <a:graphic>
          <a:graphicData uri="http://schemas.openxmlformats.org/drawingml/2006/table">
            <a:tbl>
              <a:tblPr/>
              <a:tblGrid>
                <a:gridCol w="13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   B  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0  0  0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0  0  1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0  1  0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0  1  1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1  0  1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1  1  0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165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192228"/>
              </p:ext>
            </p:extLst>
          </p:nvPr>
        </p:nvGraphicFramePr>
        <p:xfrm>
          <a:off x="3167336" y="2472944"/>
          <a:ext cx="5976664" cy="47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15" name="Equation" r:id="rId4" imgW="3047760" imgH="241200" progId="Equation.3">
                  <p:embed/>
                </p:oleObj>
              </mc:Choice>
              <mc:Fallback>
                <p:oleObj name="Equation" r:id="rId4" imgW="3047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336" y="2472944"/>
                        <a:ext cx="5976664" cy="471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52" name="Line 36"/>
          <p:cNvSpPr>
            <a:spLocks noChangeShapeType="1"/>
          </p:cNvSpPr>
          <p:nvPr/>
        </p:nvSpPr>
        <p:spPr bwMode="auto">
          <a:xfrm>
            <a:off x="1111250" y="1676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53" name="Line 37"/>
          <p:cNvSpPr>
            <a:spLocks noChangeShapeType="1"/>
          </p:cNvSpPr>
          <p:nvPr/>
        </p:nvSpPr>
        <p:spPr bwMode="auto">
          <a:xfrm>
            <a:off x="1568450" y="1676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167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532071"/>
              </p:ext>
            </p:extLst>
          </p:nvPr>
        </p:nvGraphicFramePr>
        <p:xfrm>
          <a:off x="3145822" y="3444081"/>
          <a:ext cx="27495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16" name="公式" r:id="rId6" imgW="1206360" imgH="253800" progId="Equation.3">
                  <p:embed/>
                </p:oleObj>
              </mc:Choice>
              <mc:Fallback>
                <p:oleObj name="公式" r:id="rId6" imgW="1206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822" y="3444081"/>
                        <a:ext cx="27495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AFEF5-E096-4251-9333-E5E38A405349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38" name="TextBox 37"/>
          <p:cNvSpPr txBox="1"/>
          <p:nvPr/>
        </p:nvSpPr>
        <p:spPr>
          <a:xfrm>
            <a:off x="3124200" y="1351098"/>
            <a:ext cx="5869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</a:rPr>
              <a:t>最大项表达式：选取时</a:t>
            </a:r>
            <a:r>
              <a:rPr lang="zh-CN" altLang="en-US" sz="2800" b="1" dirty="0">
                <a:solidFill>
                  <a:schemeClr val="accent4"/>
                </a:solidFill>
              </a:rPr>
              <a:t>函数输出</a:t>
            </a:r>
            <a:r>
              <a:rPr lang="zh-CN" altLang="en-US" sz="2800" dirty="0">
                <a:solidFill>
                  <a:schemeClr val="accent4"/>
                </a:solidFill>
              </a:rPr>
              <a:t>为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r>
              <a:rPr lang="zh-CN" altLang="en-US" sz="2800" dirty="0">
                <a:solidFill>
                  <a:schemeClr val="accent4"/>
                </a:solidFill>
              </a:rPr>
              <a:t>的真值表行所对应的最大项之积。</a:t>
            </a:r>
          </a:p>
        </p:txBody>
      </p:sp>
      <p:grpSp>
        <p:nvGrpSpPr>
          <p:cNvPr id="39" name="Group 63"/>
          <p:cNvGrpSpPr>
            <a:grpSpLocks/>
          </p:cNvGrpSpPr>
          <p:nvPr/>
        </p:nvGrpSpPr>
        <p:grpSpPr bwMode="auto">
          <a:xfrm>
            <a:off x="2057400" y="1524000"/>
            <a:ext cx="2324100" cy="2819400"/>
            <a:chOff x="1296" y="960"/>
            <a:chExt cx="1584" cy="1776"/>
          </a:xfrm>
        </p:grpSpPr>
        <p:sp>
          <p:nvSpPr>
            <p:cNvPr id="46" name="Text Box 66"/>
            <p:cNvSpPr txBox="1">
              <a:spLocks noChangeArrowheads="1"/>
            </p:cNvSpPr>
            <p:nvPr/>
          </p:nvSpPr>
          <p:spPr bwMode="auto">
            <a:xfrm>
              <a:off x="2640" y="960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1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1" name="AutoShape 67"/>
            <p:cNvSpPr>
              <a:spLocks noChangeArrowheads="1"/>
            </p:cNvSpPr>
            <p:nvPr/>
          </p:nvSpPr>
          <p:spPr bwMode="auto">
            <a:xfrm>
              <a:off x="1296" y="139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68"/>
            <p:cNvSpPr>
              <a:spLocks noChangeArrowheads="1"/>
            </p:cNvSpPr>
            <p:nvPr/>
          </p:nvSpPr>
          <p:spPr bwMode="auto">
            <a:xfrm>
              <a:off x="1296" y="168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9"/>
            <p:cNvSpPr>
              <a:spLocks noChangeArrowheads="1"/>
            </p:cNvSpPr>
            <p:nvPr/>
          </p:nvSpPr>
          <p:spPr bwMode="auto">
            <a:xfrm>
              <a:off x="1296" y="19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AutoShape 7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276299"/>
              </p:ext>
            </p:extLst>
          </p:nvPr>
        </p:nvGraphicFramePr>
        <p:xfrm>
          <a:off x="3270250" y="4344988"/>
          <a:ext cx="27495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17" name="公式" r:id="rId8" imgW="1206360" imgH="279360" progId="Equation.3">
                  <p:embed/>
                </p:oleObj>
              </mc:Choice>
              <mc:Fallback>
                <p:oleObj name="公式" r:id="rId8" imgW="1206360" imgH="2793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4344988"/>
                        <a:ext cx="27495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110927" y="120516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真值表</a:t>
            </a:r>
          </a:p>
        </p:txBody>
      </p:sp>
    </p:spTree>
    <p:extLst>
      <p:ext uri="{BB962C8B-B14F-4D97-AF65-F5344CB8AC3E}">
        <p14:creationId xmlns:p14="http://schemas.microsoft.com/office/powerpoint/2010/main" val="177149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7316316" cy="742950"/>
          </a:xfrm>
        </p:spPr>
        <p:txBody>
          <a:bodyPr/>
          <a:lstStyle/>
          <a:p>
            <a:r>
              <a:rPr lang="zh-CN" altLang="en-US" b="0" dirty="0"/>
              <a:t>最小项范式和最大项范式的关系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最小项范式</a:t>
            </a:r>
            <a:r>
              <a:rPr lang="en-US" altLang="zh-CN" dirty="0"/>
              <a:t>——</a:t>
            </a:r>
            <a:r>
              <a:rPr lang="zh-CN" altLang="en-US" dirty="0"/>
              <a:t>正逻辑</a:t>
            </a:r>
          </a:p>
          <a:p>
            <a:r>
              <a:rPr lang="zh-CN" altLang="en-US" dirty="0"/>
              <a:t>最大项范式</a:t>
            </a:r>
            <a:r>
              <a:rPr lang="en-US" altLang="zh-CN" dirty="0"/>
              <a:t>——</a:t>
            </a:r>
            <a:r>
              <a:rPr lang="zh-CN" altLang="en-US" dirty="0"/>
              <a:t>负逻辑</a:t>
            </a:r>
          </a:p>
          <a:p>
            <a:r>
              <a:rPr lang="zh-CN" altLang="en-US" dirty="0"/>
              <a:t>对于函数</a:t>
            </a:r>
            <a:r>
              <a:rPr lang="en-US" altLang="zh-CN" dirty="0"/>
              <a:t>f (A,B,C)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771778-7202-4C8F-B5EB-DD65B12B19C7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116264"/>
              </p:ext>
            </p:extLst>
          </p:nvPr>
        </p:nvGraphicFramePr>
        <p:xfrm>
          <a:off x="1098496" y="3127573"/>
          <a:ext cx="39512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47" name="公式" r:id="rId3" imgW="2019240" imgH="279360" progId="Equation.3">
                  <p:embed/>
                </p:oleObj>
              </mc:Choice>
              <mc:Fallback>
                <p:oleObj name="公式" r:id="rId3" imgW="201924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496" y="3127573"/>
                        <a:ext cx="395128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241413"/>
              </p:ext>
            </p:extLst>
          </p:nvPr>
        </p:nvGraphicFramePr>
        <p:xfrm>
          <a:off x="3100968" y="4365104"/>
          <a:ext cx="11668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48" name="公式" r:id="rId5" imgW="596880" imgH="253800" progId="Equation.3">
                  <p:embed/>
                </p:oleObj>
              </mc:Choice>
              <mc:Fallback>
                <p:oleObj name="公式" r:id="rId5" imgW="5968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968" y="4365104"/>
                        <a:ext cx="116681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016060"/>
              </p:ext>
            </p:extLst>
          </p:nvPr>
        </p:nvGraphicFramePr>
        <p:xfrm>
          <a:off x="2915816" y="5301208"/>
          <a:ext cx="191293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49" name="公式" r:id="rId7" imgW="977760" imgH="279360" progId="Equation.3">
                  <p:embed/>
                </p:oleObj>
              </mc:Choice>
              <mc:Fallback>
                <p:oleObj name="公式" r:id="rId7" imgW="97776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301208"/>
                        <a:ext cx="191293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499992" y="4347101"/>
            <a:ext cx="4392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chemeClr val="tx2"/>
              </a:buClr>
            </a:pPr>
            <a:r>
              <a:rPr lang="zh-CN" altLang="en-US" sz="2800" dirty="0">
                <a:solidFill>
                  <a:srgbClr val="FF3300"/>
                </a:solidFill>
              </a:rPr>
              <a:t>相同变量相同编号的最小项和最大项互为反函数。</a:t>
            </a:r>
          </a:p>
        </p:txBody>
      </p:sp>
    </p:spTree>
    <p:extLst>
      <p:ext uri="{BB962C8B-B14F-4D97-AF65-F5344CB8AC3E}">
        <p14:creationId xmlns:p14="http://schemas.microsoft.com/office/powerpoint/2010/main" val="134150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4B5FA-88F0-4D4B-A98D-2932BF54B3F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1250" y="76200"/>
            <a:ext cx="8357096" cy="914400"/>
          </a:xfrm>
        </p:spPr>
        <p:txBody>
          <a:bodyPr/>
          <a:lstStyle/>
          <a:p>
            <a:r>
              <a:rPr lang="zh-CN" altLang="en-US" sz="3600" b="0" dirty="0"/>
              <a:t>最小项范式和最大项范式的关系</a:t>
            </a:r>
            <a:endParaRPr lang="zh-CN" altLang="en-US" sz="3200" dirty="0"/>
          </a:p>
        </p:txBody>
      </p:sp>
      <p:graphicFrame>
        <p:nvGraphicFramePr>
          <p:cNvPr id="1116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68447"/>
              </p:ext>
            </p:extLst>
          </p:nvPr>
        </p:nvGraphicFramePr>
        <p:xfrm>
          <a:off x="323528" y="1977840"/>
          <a:ext cx="2089150" cy="4114800"/>
        </p:xfrm>
        <a:graphic>
          <a:graphicData uri="http://schemas.openxmlformats.org/drawingml/2006/table">
            <a:tbl>
              <a:tblPr/>
              <a:tblGrid>
                <a:gridCol w="13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   B  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0  0  0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0  0  1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0  1  0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0  1  1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1  0  1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1  1  0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1652" name="Line 36"/>
          <p:cNvSpPr>
            <a:spLocks noChangeShapeType="1"/>
          </p:cNvSpPr>
          <p:nvPr/>
        </p:nvSpPr>
        <p:spPr bwMode="auto">
          <a:xfrm>
            <a:off x="755576" y="197784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53" name="Line 37"/>
          <p:cNvSpPr>
            <a:spLocks noChangeShapeType="1"/>
          </p:cNvSpPr>
          <p:nvPr/>
        </p:nvSpPr>
        <p:spPr bwMode="auto">
          <a:xfrm>
            <a:off x="1259632" y="1978496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167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912580"/>
              </p:ext>
            </p:extLst>
          </p:nvPr>
        </p:nvGraphicFramePr>
        <p:xfrm>
          <a:off x="4537075" y="2986088"/>
          <a:ext cx="29527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60" name="公式" r:id="rId4" imgW="1295280" imgH="253800" progId="Equation.3">
                  <p:embed/>
                </p:oleObj>
              </mc:Choice>
              <mc:Fallback>
                <p:oleObj name="公式" r:id="rId4" imgW="1295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75" y="2986088"/>
                        <a:ext cx="29527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A88F9-2D22-47D5-97FC-D51AF2A648A2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10609"/>
              </p:ext>
            </p:extLst>
          </p:nvPr>
        </p:nvGraphicFramePr>
        <p:xfrm>
          <a:off x="4743450" y="1935163"/>
          <a:ext cx="24288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61" name="公式" r:id="rId6" imgW="1066680" imgH="253800" progId="Equation.3">
                  <p:embed/>
                </p:oleObj>
              </mc:Choice>
              <mc:Fallback>
                <p:oleObj name="公式" r:id="rId6" imgW="1066680" imgH="253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1935163"/>
                        <a:ext cx="242887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491880" y="129316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</a:rPr>
              <a:t>最小项表达式：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86728" y="251460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</a:rPr>
              <a:t>最大项表达式：</a:t>
            </a:r>
          </a:p>
        </p:txBody>
      </p:sp>
      <p:sp>
        <p:nvSpPr>
          <p:cNvPr id="6" name="矩形 5"/>
          <p:cNvSpPr/>
          <p:nvPr/>
        </p:nvSpPr>
        <p:spPr>
          <a:xfrm>
            <a:off x="2843808" y="3562053"/>
            <a:ext cx="6300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A,B,C</a:t>
            </a:r>
            <a:r>
              <a:rPr lang="en-US" altLang="zh-CN" sz="2800" dirty="0"/>
              <a:t>) = </a:t>
            </a:r>
            <a:r>
              <a:rPr lang="en-US" altLang="zh-CN" sz="2800" dirty="0">
                <a:latin typeface="Symbol" pitchFamily="18" charset="2"/>
              </a:rPr>
              <a:t>S</a:t>
            </a:r>
            <a:r>
              <a:rPr lang="en-US" altLang="zh-CN" sz="2800" dirty="0"/>
              <a:t> </a:t>
            </a:r>
            <a:r>
              <a:rPr lang="en-US" altLang="zh-CN" sz="2800" i="1" dirty="0"/>
              <a:t>m </a:t>
            </a:r>
            <a:r>
              <a:rPr lang="en-US" altLang="zh-CN" sz="2800" dirty="0"/>
              <a:t>(0,6,7) </a:t>
            </a:r>
            <a:r>
              <a:rPr lang="en-US" altLang="zh-CN" sz="2800" i="1" dirty="0"/>
              <a:t>= </a:t>
            </a:r>
            <a:r>
              <a:rPr lang="en-US" altLang="zh-CN" sz="2800" dirty="0">
                <a:latin typeface="Symbol" pitchFamily="18" charset="2"/>
              </a:rPr>
              <a:t>P</a:t>
            </a:r>
            <a:r>
              <a:rPr lang="en-US" altLang="zh-CN" sz="2800" i="1" dirty="0"/>
              <a:t>M</a:t>
            </a:r>
            <a:r>
              <a:rPr lang="en-US" altLang="zh-CN" sz="2800" dirty="0"/>
              <a:t>(1,23,4,5)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219769"/>
              </p:ext>
            </p:extLst>
          </p:nvPr>
        </p:nvGraphicFramePr>
        <p:xfrm>
          <a:off x="2626568" y="4365104"/>
          <a:ext cx="6452904" cy="178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62" name="公式" r:id="rId8" imgW="3835080" imgH="787320" progId="Equation.3">
                  <p:embed/>
                </p:oleObj>
              </mc:Choice>
              <mc:Fallback>
                <p:oleObj name="公式" r:id="rId8" imgW="3835080" imgH="787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568" y="4365104"/>
                        <a:ext cx="6452904" cy="1784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椭圆 15"/>
          <p:cNvSpPr/>
          <p:nvPr/>
        </p:nvSpPr>
        <p:spPr>
          <a:xfrm>
            <a:off x="1846649" y="2511028"/>
            <a:ext cx="404734" cy="359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846649" y="5193793"/>
            <a:ext cx="404734" cy="359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832935" y="5686241"/>
            <a:ext cx="404734" cy="359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utoShape 70"/>
          <p:cNvSpPr>
            <a:spLocks noChangeArrowheads="1"/>
          </p:cNvSpPr>
          <p:nvPr/>
        </p:nvSpPr>
        <p:spPr bwMode="auto">
          <a:xfrm>
            <a:off x="1774079" y="2967190"/>
            <a:ext cx="563418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70"/>
          <p:cNvSpPr>
            <a:spLocks noChangeArrowheads="1"/>
          </p:cNvSpPr>
          <p:nvPr/>
        </p:nvSpPr>
        <p:spPr bwMode="auto">
          <a:xfrm>
            <a:off x="1761112" y="3422157"/>
            <a:ext cx="563418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70"/>
          <p:cNvSpPr>
            <a:spLocks noChangeArrowheads="1"/>
          </p:cNvSpPr>
          <p:nvPr/>
        </p:nvSpPr>
        <p:spPr bwMode="auto">
          <a:xfrm>
            <a:off x="1753593" y="3868644"/>
            <a:ext cx="563418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70"/>
          <p:cNvSpPr>
            <a:spLocks noChangeArrowheads="1"/>
          </p:cNvSpPr>
          <p:nvPr/>
        </p:nvSpPr>
        <p:spPr bwMode="auto">
          <a:xfrm>
            <a:off x="1743359" y="4349910"/>
            <a:ext cx="563418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70"/>
          <p:cNvSpPr>
            <a:spLocks noChangeArrowheads="1"/>
          </p:cNvSpPr>
          <p:nvPr/>
        </p:nvSpPr>
        <p:spPr bwMode="auto">
          <a:xfrm>
            <a:off x="1743359" y="4786409"/>
            <a:ext cx="563418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38653" y="144721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真值表</a:t>
            </a:r>
          </a:p>
        </p:txBody>
      </p:sp>
    </p:spTree>
    <p:extLst>
      <p:ext uri="{BB962C8B-B14F-4D97-AF65-F5344CB8AC3E}">
        <p14:creationId xmlns:p14="http://schemas.microsoft.com/office/powerpoint/2010/main" val="244037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6" grpId="0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7532340" cy="742950"/>
          </a:xfrm>
        </p:spPr>
        <p:txBody>
          <a:bodyPr/>
          <a:lstStyle/>
          <a:p>
            <a:r>
              <a:rPr lang="zh-CN" altLang="en-US" b="0" dirty="0"/>
              <a:t>最小项范式和最大项范式的关系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相互转换例：</a:t>
            </a:r>
            <a:endParaRPr lang="en-US" altLang="zh-CN" dirty="0"/>
          </a:p>
          <a:p>
            <a:pPr lvl="2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f(A,B,C)=</a:t>
            </a:r>
            <a:r>
              <a:rPr lang="en-US" altLang="zh-CN" sz="2800" dirty="0">
                <a:latin typeface="Symbol" pitchFamily="18" charset="2"/>
              </a:rPr>
              <a:t>S</a:t>
            </a:r>
            <a:r>
              <a:rPr lang="en-US" altLang="zh-CN" sz="2800" dirty="0"/>
              <a:t> </a:t>
            </a:r>
            <a:r>
              <a:rPr lang="en-US" altLang="zh-CN" sz="2800" i="1" dirty="0"/>
              <a:t>m </a:t>
            </a:r>
            <a:r>
              <a:rPr lang="en-US" altLang="zh-CN" sz="2800" dirty="0"/>
              <a:t>(0,1,2,3) </a:t>
            </a:r>
            <a:r>
              <a:rPr lang="en-US" altLang="zh-CN" sz="2800" i="1" dirty="0"/>
              <a:t>= </a:t>
            </a:r>
            <a:r>
              <a:rPr lang="en-US" altLang="zh-CN" sz="2800" dirty="0">
                <a:latin typeface="Symbol" pitchFamily="18" charset="2"/>
              </a:rPr>
              <a:t>P</a:t>
            </a:r>
            <a:r>
              <a:rPr lang="en-US" altLang="zh-CN" sz="2800" i="1" dirty="0"/>
              <a:t>M</a:t>
            </a:r>
            <a:r>
              <a:rPr lang="en-US" altLang="zh-CN" sz="2800" dirty="0"/>
              <a:t>(4,5,6,7) </a:t>
            </a:r>
          </a:p>
          <a:p>
            <a:pPr lvl="2"/>
            <a:r>
              <a:rPr lang="en-US" altLang="zh-CN" sz="2800" i="1" dirty="0"/>
              <a:t>f</a:t>
            </a:r>
            <a:r>
              <a:rPr lang="en-US" altLang="zh-CN" sz="2800" dirty="0"/>
              <a:t> (X</a:t>
            </a:r>
            <a:r>
              <a:rPr lang="en-US" altLang="zh-CN" sz="2800" i="1" dirty="0"/>
              <a:t>,Y</a:t>
            </a:r>
            <a:r>
              <a:rPr lang="en-US" altLang="zh-CN" sz="2800" dirty="0"/>
              <a:t>) = </a:t>
            </a:r>
            <a:r>
              <a:rPr lang="en-US" altLang="zh-CN" sz="2800" dirty="0">
                <a:latin typeface="Symbol" pitchFamily="18" charset="2"/>
              </a:rPr>
              <a:t>S</a:t>
            </a:r>
            <a:r>
              <a:rPr lang="en-US" altLang="zh-CN" sz="2800" dirty="0"/>
              <a:t> </a:t>
            </a:r>
            <a:r>
              <a:rPr lang="en-US" altLang="zh-CN" sz="2800" i="1" dirty="0"/>
              <a:t>m </a:t>
            </a:r>
            <a:r>
              <a:rPr lang="en-US" altLang="zh-CN" sz="2800" dirty="0"/>
              <a:t>(1) </a:t>
            </a:r>
            <a:r>
              <a:rPr lang="en-US" altLang="zh-CN" sz="2800" i="1" dirty="0"/>
              <a:t>= </a:t>
            </a:r>
            <a:r>
              <a:rPr lang="en-US" altLang="zh-CN" sz="2800" dirty="0">
                <a:latin typeface="Symbol" pitchFamily="18" charset="2"/>
              </a:rPr>
              <a:t>P</a:t>
            </a:r>
            <a:r>
              <a:rPr lang="en-US" altLang="zh-CN" sz="2800" i="1" dirty="0"/>
              <a:t>M</a:t>
            </a:r>
            <a:r>
              <a:rPr lang="en-US" altLang="zh-CN" sz="2800" dirty="0"/>
              <a:t>(0,2,3)</a:t>
            </a:r>
          </a:p>
          <a:p>
            <a:r>
              <a:rPr lang="zh-CN" altLang="en-US" dirty="0"/>
              <a:t>对任意</a:t>
            </a:r>
            <a:r>
              <a:rPr lang="en-US" altLang="zh-CN" dirty="0"/>
              <a:t>n</a:t>
            </a:r>
            <a:r>
              <a:rPr lang="zh-CN" altLang="en-US" dirty="0"/>
              <a:t>个变量，</a:t>
            </a:r>
            <a:r>
              <a:rPr lang="en-US" altLang="zh-CN" dirty="0" err="1"/>
              <a:t>i,j</a:t>
            </a:r>
            <a:r>
              <a:rPr lang="zh-CN" altLang="en-US" dirty="0"/>
              <a:t>属于</a:t>
            </a:r>
            <a:r>
              <a:rPr lang="en-US" altLang="zh-CN" dirty="0"/>
              <a:t>{0,1,2,…,2</a:t>
            </a:r>
            <a:r>
              <a:rPr lang="en-US" altLang="zh-CN" baseline="30000" dirty="0"/>
              <a:t>n</a:t>
            </a:r>
            <a:r>
              <a:rPr lang="en-US" altLang="zh-CN" dirty="0"/>
              <a:t>-1}, </a:t>
            </a:r>
            <a:r>
              <a:rPr lang="en-US" altLang="zh-CN" dirty="0" err="1"/>
              <a:t>i</a:t>
            </a:r>
            <a:r>
              <a:rPr lang="en-US" altLang="zh-CN" dirty="0"/>
              <a:t> ≠ j</a:t>
            </a:r>
            <a:r>
              <a:rPr lang="zh-CN" altLang="en-US" dirty="0"/>
              <a:t>，</a:t>
            </a:r>
            <a:r>
              <a:rPr lang="en-US" altLang="zh-CN" dirty="0" err="1"/>
              <a:t>i+j</a:t>
            </a:r>
            <a:r>
              <a:rPr lang="en-US" altLang="zh-CN" dirty="0"/>
              <a:t>={0,1,2,…,2</a:t>
            </a:r>
            <a:r>
              <a:rPr lang="en-US" altLang="zh-CN" baseline="30000" dirty="0"/>
              <a:t>n</a:t>
            </a:r>
            <a:r>
              <a:rPr lang="en-US" altLang="zh-CN" dirty="0"/>
              <a:t>-1} 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应用：</a:t>
            </a:r>
            <a:endParaRPr lang="en-US" altLang="zh-CN" dirty="0"/>
          </a:p>
          <a:p>
            <a:pPr lvl="1"/>
            <a:r>
              <a:rPr lang="zh-CN" altLang="en-US" dirty="0"/>
              <a:t>“积之和”与“和之积”之间的转换</a:t>
            </a:r>
          </a:p>
          <a:p>
            <a:pPr lvl="1"/>
            <a:r>
              <a:rPr lang="zh-CN" altLang="en-US" dirty="0"/>
              <a:t>求反函数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81728E-0F7E-462A-AA66-C038C4C5A5ED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183751"/>
              </p:ext>
            </p:extLst>
          </p:nvPr>
        </p:nvGraphicFramePr>
        <p:xfrm>
          <a:off x="4060756" y="3737882"/>
          <a:ext cx="32400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52" name="公式" r:id="rId3" imgW="1269720" imgH="241200" progId="Equation.3">
                  <p:embed/>
                </p:oleObj>
              </mc:Choice>
              <mc:Fallback>
                <p:oleObj name="公式" r:id="rId3" imgW="1269720" imgH="2412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756" y="3737882"/>
                        <a:ext cx="324008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066047"/>
              </p:ext>
            </p:extLst>
          </p:nvPr>
        </p:nvGraphicFramePr>
        <p:xfrm>
          <a:off x="4029944" y="4416797"/>
          <a:ext cx="32385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53" name="公式" r:id="rId5" imgW="1269720" imgH="266400" progId="Equation.3">
                  <p:embed/>
                </p:oleObj>
              </mc:Choice>
              <mc:Fallback>
                <p:oleObj name="公式" r:id="rId5" imgW="1269720" imgH="2664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944" y="4416797"/>
                        <a:ext cx="32385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730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组合逻辑电路分析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91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组合逻辑电路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2133154"/>
          </a:xfrm>
        </p:spPr>
        <p:txBody>
          <a:bodyPr/>
          <a:lstStyle/>
          <a:p>
            <a:r>
              <a:rPr lang="zh-CN" altLang="en-US" sz="2800" dirty="0"/>
              <a:t>组合逻辑</a:t>
            </a:r>
            <a:endParaRPr lang="en-US" altLang="zh-CN" sz="2800" dirty="0"/>
          </a:p>
          <a:p>
            <a:pPr lvl="1"/>
            <a:r>
              <a:rPr lang="zh-CN" altLang="en-US" sz="2400" dirty="0"/>
              <a:t>输出是输入的逻辑函数；</a:t>
            </a:r>
          </a:p>
          <a:p>
            <a:pPr lvl="1"/>
            <a:r>
              <a:rPr lang="zh-CN" altLang="en-US" sz="2400" dirty="0">
                <a:latin typeface="黑体" panose="02010609060101010101" pitchFamily="49" charset="-122"/>
              </a:rPr>
              <a:t>任一时刻的输出状态只取决于该时刻各输入状态的组合，而与电路的原状态无关</a:t>
            </a:r>
            <a:r>
              <a:rPr lang="zh-CN" altLang="en-US" sz="2400" dirty="0"/>
              <a:t>；</a:t>
            </a:r>
          </a:p>
          <a:p>
            <a:pPr lvl="1"/>
            <a:r>
              <a:rPr lang="zh-CN" altLang="en-US" sz="2400" dirty="0"/>
              <a:t>功能上无记忆，结构上无反馈；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565722-0567-4B8F-8149-CE74C1A87E3A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792372" y="3705032"/>
            <a:ext cx="7113353" cy="2244250"/>
            <a:chOff x="608" y="2496"/>
            <a:chExt cx="3770" cy="816"/>
          </a:xfrm>
        </p:grpSpPr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2112" y="2592"/>
              <a:ext cx="1632" cy="571"/>
              <a:chOff x="2112" y="2592"/>
              <a:chExt cx="1632" cy="571"/>
            </a:xfrm>
          </p:grpSpPr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2112" y="2592"/>
                <a:ext cx="720" cy="5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 </a:t>
                </a:r>
                <a:r>
                  <a:rPr lang="zh-CN" altLang="en-US" sz="3200" b="1" dirty="0"/>
                  <a:t>组合</a:t>
                </a:r>
              </a:p>
              <a:p>
                <a:r>
                  <a:rPr lang="zh-CN" altLang="en-US" sz="3200" b="1" dirty="0"/>
                  <a:t>逻辑电路</a:t>
                </a:r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3744" y="2852"/>
                <a:ext cx="0" cy="240"/>
              </a:xfrm>
              <a:prstGeom prst="line">
                <a:avLst/>
              </a:prstGeom>
              <a:noFill/>
              <a:ln w="730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824" y="2496"/>
              <a:ext cx="134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3168" y="2640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3168" y="2832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168" y="316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1152" y="316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1152" y="2832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152" y="2640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1488" y="2900"/>
              <a:ext cx="0" cy="240"/>
            </a:xfrm>
            <a:prstGeom prst="line">
              <a:avLst/>
            </a:prstGeom>
            <a:noFill/>
            <a:ln w="730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864" y="2576"/>
              <a:ext cx="39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X</a:t>
              </a:r>
              <a:r>
                <a:rPr lang="en-US" altLang="zh-CN" baseline="-25000" dirty="0"/>
                <a:t>1</a:t>
              </a: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864" y="2762"/>
              <a:ext cx="329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X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881" y="3103"/>
              <a:ext cx="377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3837" y="2575"/>
              <a:ext cx="4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F</a:t>
              </a:r>
              <a:r>
                <a:rPr lang="en-US" altLang="zh-CN" baseline="-25000" dirty="0"/>
                <a:t>1</a:t>
              </a: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3848" y="2766"/>
              <a:ext cx="463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/>
                <a:t>F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3840" y="3096"/>
              <a:ext cx="480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/>
                <a:t>Fm</a:t>
              </a:r>
              <a:endParaRPr lang="en-US" altLang="zh-CN" baseline="-25000"/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608" y="2590"/>
              <a:ext cx="298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输入信号</a:t>
              </a: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4080" y="2548"/>
              <a:ext cx="298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输出信号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5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组合逻辑电路的分析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zh-CN" altLang="en-US" dirty="0"/>
              <a:t>组合逻辑电路的分析：是用逻辑函数来</a:t>
            </a:r>
            <a:r>
              <a:rPr lang="zh-CN" altLang="en-US" dirty="0">
                <a:solidFill>
                  <a:srgbClr val="FF0000"/>
                </a:solidFill>
              </a:rPr>
              <a:t>描述</a:t>
            </a:r>
            <a:r>
              <a:rPr lang="zh-CN" altLang="en-US" dirty="0"/>
              <a:t>已知的电路，找出</a:t>
            </a:r>
            <a:r>
              <a:rPr lang="zh-CN" altLang="en-US" u="sng" dirty="0">
                <a:solidFill>
                  <a:srgbClr val="FF0000"/>
                </a:solidFill>
              </a:rPr>
              <a:t>输入、输出间的关系</a:t>
            </a:r>
            <a:r>
              <a:rPr lang="zh-CN" altLang="en-US" dirty="0"/>
              <a:t>，从而判断电路</a:t>
            </a:r>
            <a:r>
              <a:rPr lang="zh-CN" altLang="en-US" dirty="0">
                <a:solidFill>
                  <a:srgbClr val="FF0000"/>
                </a:solidFill>
              </a:rPr>
              <a:t>功能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lvl="1" indent="-342900">
              <a:buClr>
                <a:schemeClr val="tx2"/>
              </a:buClr>
            </a:pPr>
            <a:r>
              <a:rPr lang="zh-CN" altLang="en-US" dirty="0"/>
              <a:t>分析步骤</a:t>
            </a:r>
          </a:p>
          <a:p>
            <a:pPr marL="609600" indent="-609600" algn="just">
              <a:lnSpc>
                <a:spcPct val="120000"/>
              </a:lnSpc>
              <a:buFont typeface="Monotype Sorts" pitchFamily="2" charset="2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</a:rPr>
              <a:t>写出逻辑函数，从输入端开始逐级写出每个逻辑门的输出表达式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609600" indent="-609600" algn="just">
              <a:lnSpc>
                <a:spcPct val="120000"/>
              </a:lnSpc>
              <a:buFont typeface="Monotype Sorts" pitchFamily="2" charset="2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</a:rPr>
              <a:t>化简逻辑函数表达式（可省略）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609600" indent="-609600" algn="just">
              <a:lnSpc>
                <a:spcPct val="120000"/>
              </a:lnSpc>
              <a:buFont typeface="Monotype Sorts" pitchFamily="2" charset="2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</a:rPr>
              <a:t>列出真值表，从表中分析输入输出变量关系和逻辑功能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609600" indent="-609600" algn="just">
              <a:lnSpc>
                <a:spcPct val="120000"/>
              </a:lnSpc>
              <a:buFont typeface="Monotype Sorts" pitchFamily="2" charset="2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</a:rPr>
              <a:t>电路功能分析，将变量赋于实际内涵，归纳出电路的实际功能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609600" indent="-609600" algn="just">
              <a:lnSpc>
                <a:spcPct val="120000"/>
              </a:lnSpc>
              <a:buFont typeface="Monotype Sorts" pitchFamily="2" charset="2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</a:rPr>
              <a:t>对电路进行评价或改进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FCC1E-865B-464D-840E-E84D08EC2419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6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电路分析的目的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确定逻辑电路的行为功能</a:t>
            </a:r>
          </a:p>
          <a:p>
            <a:r>
              <a:rPr lang="zh-CN" altLang="en-US" dirty="0"/>
              <a:t>验证电路的行为和规范说明是否一致</a:t>
            </a:r>
          </a:p>
          <a:p>
            <a:r>
              <a:rPr lang="zh-CN" altLang="en-US" dirty="0"/>
              <a:t>协助将电路转变为另一种形式</a:t>
            </a:r>
          </a:p>
          <a:p>
            <a:r>
              <a:rPr lang="zh-CN" altLang="en-US" dirty="0"/>
              <a:t>减少电路中门的个数</a:t>
            </a:r>
          </a:p>
          <a:p>
            <a:r>
              <a:rPr lang="zh-CN" altLang="en-US" dirty="0"/>
              <a:t>采用不同的逻辑单元实现电路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逆向工程：</a:t>
            </a:r>
            <a:r>
              <a:rPr lang="zh-CN" altLang="en-US" dirty="0"/>
              <a:t>获取前人电路设计的知识、方法和经验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DA120-E0C9-4296-9DC4-E55D8FADA4D7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931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4087-B662-47F8-A433-A2A2B9CD104E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54AC-A11A-4939-95F7-18AF567DF209}" type="slidenum">
              <a:rPr lang="zh-CN" altLang="en-US"/>
              <a:pPr/>
              <a:t>38</a:t>
            </a:fld>
            <a:endParaRPr lang="en-US" altLang="zh-CN"/>
          </a:p>
        </p:txBody>
      </p:sp>
      <p:graphicFrame>
        <p:nvGraphicFramePr>
          <p:cNvPr id="762949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897245"/>
              </p:ext>
            </p:extLst>
          </p:nvPr>
        </p:nvGraphicFramePr>
        <p:xfrm>
          <a:off x="3657600" y="1219200"/>
          <a:ext cx="54864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0" name="Visio" r:id="rId3" imgW="2830068" imgH="1807159" progId="Visio.Drawing.11">
                  <p:embed/>
                </p:oleObj>
              </mc:Choice>
              <mc:Fallback>
                <p:oleObj name="Visio" r:id="rId3" imgW="2830068" imgH="18071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5486400" cy="350202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>
          <a:xfrm>
            <a:off x="1083557" y="149950"/>
            <a:ext cx="6905625" cy="74295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分析图示电路的逻辑功能</a:t>
            </a:r>
            <a:r>
              <a:rPr lang="zh-CN" altLang="en-US" dirty="0"/>
              <a:t> </a:t>
            </a:r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1304" y="1253233"/>
            <a:ext cx="3397696" cy="92707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分步列出逻辑表达式</a:t>
            </a:r>
          </a:p>
        </p:txBody>
      </p:sp>
      <p:graphicFrame>
        <p:nvGraphicFramePr>
          <p:cNvPr id="762885" name="Object 5"/>
          <p:cNvGraphicFramePr>
            <a:graphicFrameLocks noChangeAspect="1"/>
          </p:cNvGraphicFramePr>
          <p:nvPr/>
        </p:nvGraphicFramePr>
        <p:xfrm>
          <a:off x="457200" y="2895600"/>
          <a:ext cx="75438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1" name="公式" r:id="rId5" imgW="2806700" imgH="1790700" progId="Equation.3">
                  <p:embed/>
                </p:oleObj>
              </mc:Choice>
              <mc:Fallback>
                <p:oleObj name="公式" r:id="rId5" imgW="2806700" imgH="179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7543800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47" name="Rectangle 67"/>
          <p:cNvSpPr>
            <a:spLocks noChangeArrowheads="1"/>
          </p:cNvSpPr>
          <p:nvPr/>
        </p:nvSpPr>
        <p:spPr bwMode="auto">
          <a:xfrm>
            <a:off x="3505200" y="1143000"/>
            <a:ext cx="5715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2200" b="1">
                <a:latin typeface="Helvetica" panose="020B0604020202020204" pitchFamily="34" charset="0"/>
              </a:rPr>
              <a:t>逻辑电路图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1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AEE1-E381-4B5A-9C19-BCF9ABB5EB6D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36DB-0F6D-496D-B6C4-EE3D4385264C}" type="slidenum">
              <a:rPr lang="zh-CN" altLang="en-US"/>
              <a:pPr/>
              <a:t>39</a:t>
            </a:fld>
            <a:endParaRPr lang="en-US" altLang="zh-CN"/>
          </a:p>
        </p:txBody>
      </p:sp>
      <p:graphicFrame>
        <p:nvGraphicFramePr>
          <p:cNvPr id="763906" name="Object 2"/>
          <p:cNvGraphicFramePr>
            <a:graphicFrameLocks noChangeAspect="1"/>
          </p:cNvGraphicFramePr>
          <p:nvPr/>
        </p:nvGraphicFramePr>
        <p:xfrm>
          <a:off x="28575" y="1592263"/>
          <a:ext cx="5337175" cy="462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8" name="公式" r:id="rId3" imgW="2552400" imgH="2006280" progId="Equation.3">
                  <p:embed/>
                </p:oleObj>
              </mc:Choice>
              <mc:Fallback>
                <p:oleObj name="公式" r:id="rId3" imgW="2552400" imgH="2006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1592263"/>
                        <a:ext cx="5337175" cy="462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chemeClr val="bg1">
                            <a:gamma/>
                            <a:shade val="60000"/>
                            <a:invGamma/>
                          </a:scheme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3907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46050"/>
            <a:ext cx="7772400" cy="8445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化简逻辑函数</a:t>
            </a:r>
          </a:p>
        </p:txBody>
      </p:sp>
      <p:graphicFrame>
        <p:nvGraphicFramePr>
          <p:cNvPr id="763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688963"/>
              </p:ext>
            </p:extLst>
          </p:nvPr>
        </p:nvGraphicFramePr>
        <p:xfrm>
          <a:off x="5595327" y="2155569"/>
          <a:ext cx="3414713" cy="411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9" name="位图图像" r:id="rId5" imgW="2352381" imgH="2580952" progId="Paint.Picture">
                  <p:embed/>
                </p:oleObj>
              </mc:Choice>
              <mc:Fallback>
                <p:oleObj name="位图图像" r:id="rId5" imgW="2352381" imgH="25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327" y="2155569"/>
                        <a:ext cx="3414713" cy="411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3909" name="Group 5"/>
          <p:cNvGrpSpPr>
            <a:grpSpLocks/>
          </p:cNvGrpSpPr>
          <p:nvPr/>
        </p:nvGrpSpPr>
        <p:grpSpPr bwMode="auto">
          <a:xfrm>
            <a:off x="5931084" y="1170653"/>
            <a:ext cx="2743200" cy="804863"/>
            <a:chOff x="378" y="467"/>
            <a:chExt cx="2400" cy="555"/>
          </a:xfrm>
        </p:grpSpPr>
        <p:sp>
          <p:nvSpPr>
            <p:cNvPr id="763910" name="Rectangle 6"/>
            <p:cNvSpPr>
              <a:spLocks noChangeArrowheads="1"/>
            </p:cNvSpPr>
            <p:nvPr/>
          </p:nvSpPr>
          <p:spPr bwMode="auto">
            <a:xfrm>
              <a:off x="378" y="467"/>
              <a:ext cx="2400" cy="555"/>
            </a:xfrm>
            <a:prstGeom prst="rect">
              <a:avLst/>
            </a:prstGeom>
            <a:solidFill>
              <a:srgbClr val="FFFFF3"/>
            </a:solidFill>
            <a:ln w="19050">
              <a:solidFill>
                <a:srgbClr val="FF00FF"/>
              </a:solidFill>
              <a:miter lim="800000"/>
              <a:headEnd/>
              <a:tailEnd type="none" w="sm" len="lg"/>
            </a:ln>
            <a:effectLst>
              <a:outerShdw dist="107763" dir="2700000" algn="ctr" rotWithShape="0">
                <a:schemeClr val="hlink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11" name="Rectangle 7"/>
            <p:cNvSpPr>
              <a:spLocks noChangeArrowheads="1"/>
            </p:cNvSpPr>
            <p:nvPr/>
          </p:nvSpPr>
          <p:spPr bwMode="auto">
            <a:xfrm>
              <a:off x="589" y="573"/>
              <a:ext cx="1724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  <a:sym typeface="Monotype Sorts" pitchFamily="2" charset="2"/>
                </a:rPr>
                <a:t>列出真值表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648469" y="1172156"/>
            <a:ext cx="3962400" cy="1783266"/>
            <a:chOff x="378" y="1122"/>
            <a:chExt cx="2400" cy="2265"/>
          </a:xfrm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378" y="1122"/>
              <a:ext cx="2400" cy="2243"/>
            </a:xfrm>
            <a:prstGeom prst="rect">
              <a:avLst/>
            </a:prstGeom>
            <a:solidFill>
              <a:srgbClr val="D1FFFF"/>
            </a:solidFill>
            <a:ln w="19050">
              <a:solidFill>
                <a:srgbClr val="FF00FF"/>
              </a:solidFill>
              <a:miter lim="800000"/>
              <a:headEnd/>
              <a:tailEnd type="none" w="sm" len="lg"/>
            </a:ln>
            <a:effectLst>
              <a:outerShdw dist="107763" dir="2700000" algn="ctr" rotWithShape="0">
                <a:schemeClr val="hlink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610" y="1202"/>
              <a:ext cx="924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sym typeface="Monotype Sorts" pitchFamily="2" charset="2"/>
                </a:rPr>
                <a:t>功能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分析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48" y="1821"/>
                  <a:ext cx="2163" cy="15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indent="5651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604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0509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indent="0" algn="just">
                    <a:spcBef>
                      <a:spcPts val="0"/>
                    </a:spcBef>
                  </a:pPr>
                  <a:r>
                    <a:rPr kumimoji="1" lang="zh-CN" altLang="en-US" sz="2400" b="1" dirty="0">
                      <a:latin typeface="宋体" panose="02010600030101010101" pitchFamily="2" charset="-122"/>
                    </a:rPr>
                    <a:t>从真值表可知，</a:t>
                  </a:r>
                  <a:r>
                    <a:rPr kumimoji="1" lang="en-US" altLang="zh-CN" sz="2400" b="1" dirty="0">
                      <a:latin typeface="宋体" panose="02010600030101010101" pitchFamily="2" charset="-122"/>
                    </a:rPr>
                    <a:t>F=1</a:t>
                  </a:r>
                  <a:r>
                    <a:rPr kumimoji="1" lang="zh-CN" altLang="en-US" sz="2400" b="1" dirty="0">
                      <a:latin typeface="宋体" panose="02010600030101010101" pitchFamily="2" charset="-122"/>
                    </a:rPr>
                    <a:t>的条件是</a:t>
                  </a:r>
                  <a:r>
                    <a:rPr kumimoji="1" lang="en-US" altLang="zh-CN" sz="2400" b="1" dirty="0">
                      <a:latin typeface="宋体" panose="02010600030101010101" pitchFamily="2" charset="-122"/>
                    </a:rPr>
                    <a:t>A≠B</a:t>
                  </a:r>
                  <a:r>
                    <a:rPr kumimoji="1" lang="zh-CN" altLang="en-US" sz="2400" b="1" dirty="0">
                      <a:latin typeface="宋体" panose="02010600030101010101" pitchFamily="2" charset="-122"/>
                    </a:rPr>
                    <a:t>或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a14:m>
                  <a:r>
                    <a:rPr kumimoji="1" lang="en-US" altLang="zh-CN" sz="2400" b="1" dirty="0">
                      <a:latin typeface="宋体" panose="02010600030101010101" pitchFamily="2" charset="-122"/>
                    </a:rPr>
                    <a:t>C=1</a:t>
                  </a:r>
                  <a:r>
                    <a:rPr kumimoji="1" lang="zh-CN" altLang="en-US" sz="2400" b="1" dirty="0">
                      <a:latin typeface="宋体" panose="02010600030101010101" pitchFamily="2" charset="-122"/>
                    </a:rPr>
                    <a:t>，</a:t>
                  </a:r>
                  <a:r>
                    <a:rPr kumimoji="1" lang="zh-CN" altLang="en-US" sz="2400" b="1" dirty="0">
                      <a:solidFill>
                        <a:srgbClr val="CC3300"/>
                      </a:solidFill>
                      <a:latin typeface="宋体" panose="02010600030101010101" pitchFamily="2" charset="-122"/>
                    </a:rPr>
                    <a:t>是条件判断电路</a:t>
                  </a:r>
                </a:p>
              </p:txBody>
            </p:sp>
          </mc:Choice>
          <mc:Fallback xmlns="">
            <p:sp>
              <p:nvSpPr>
                <p:cNvPr id="21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8" y="1821"/>
                  <a:ext cx="2163" cy="15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560" t="-3960" r="-2730" b="-792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697516" y="3196934"/>
            <a:ext cx="3465061" cy="1462062"/>
            <a:chOff x="1195" y="3365"/>
            <a:chExt cx="5001" cy="400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195" y="3365"/>
              <a:ext cx="5001" cy="400"/>
            </a:xfrm>
            <a:prstGeom prst="rect">
              <a:avLst/>
            </a:prstGeom>
            <a:solidFill>
              <a:srgbClr val="D1FFFF"/>
            </a:solidFill>
            <a:ln w="19050">
              <a:solidFill>
                <a:srgbClr val="FF00FF"/>
              </a:solidFill>
              <a:miter lim="800000"/>
              <a:headEnd/>
              <a:tailEnd type="none" w="sm" len="lg"/>
            </a:ln>
            <a:effectLst>
              <a:outerShdw dist="89803" dir="2700000" algn="ctr" rotWithShape="0">
                <a:schemeClr val="hlink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1286" y="3398"/>
              <a:ext cx="4773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</a:rPr>
                <a:t>评价：</a:t>
              </a:r>
              <a:endParaRPr kumimoji="1" lang="zh-CN" altLang="en-US" sz="2400" b="1" dirty="0">
                <a:latin typeface="Helvetica" panose="020B0604020202020204" pitchFamily="34" charset="0"/>
              </a:endParaRPr>
            </a:p>
            <a:p>
              <a:r>
                <a:rPr kumimoji="1" lang="zh-CN" altLang="en-US" sz="2400" b="1" dirty="0">
                  <a:latin typeface="Times New Roman" panose="02020603050405020304" pitchFamily="18" charset="0"/>
                </a:rPr>
                <a:t>原设计并不是最佳的，</a:t>
              </a:r>
            </a:p>
            <a:p>
              <a:r>
                <a:rPr kumimoji="1" lang="zh-CN" altLang="en-US" sz="2400" b="1" dirty="0">
                  <a:latin typeface="Times New Roman" panose="02020603050405020304" pitchFamily="18" charset="0"/>
                </a:rPr>
                <a:t>可简化为</a:t>
              </a:r>
              <a:r>
                <a:rPr kumimoji="1" lang="zh-CN" altLang="en-US" sz="2400" b="1" dirty="0">
                  <a:latin typeface="宋体" panose="02010600030101010101" pitchFamily="2" charset="-122"/>
                </a:rPr>
                <a:t>以下电路代替：</a:t>
              </a:r>
            </a:p>
          </p:txBody>
        </p:sp>
      </p:grpSp>
      <p:graphicFrame>
        <p:nvGraphicFramePr>
          <p:cNvPr id="2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806948"/>
              </p:ext>
            </p:extLst>
          </p:nvPr>
        </p:nvGraphicFramePr>
        <p:xfrm>
          <a:off x="2267744" y="4735090"/>
          <a:ext cx="4383088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0" name="Visio" r:id="rId8" imgW="2264969" imgH="840943" progId="Visio.Drawing.11">
                  <p:embed/>
                </p:oleObj>
              </mc:Choice>
              <mc:Fallback>
                <p:oleObj name="Visio" r:id="rId8" imgW="2264969" imgH="8409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735090"/>
                        <a:ext cx="4383088" cy="164623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14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6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7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开关代数</a:t>
            </a:r>
            <a:r>
              <a:rPr lang="en-US" altLang="zh-CN" dirty="0"/>
              <a:t>/</a:t>
            </a:r>
            <a:r>
              <a:rPr lang="zh-CN" altLang="en-US" dirty="0"/>
              <a:t>布尔代数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1854</a:t>
            </a:r>
            <a:r>
              <a:rPr lang="zh-CN" altLang="en-US" sz="2800" dirty="0"/>
              <a:t>年，乔治</a:t>
            </a:r>
            <a:r>
              <a:rPr lang="en-US" altLang="zh-CN" sz="2800" dirty="0"/>
              <a:t>•</a:t>
            </a:r>
            <a:r>
              <a:rPr lang="zh-CN" altLang="en-US" sz="2800" dirty="0"/>
              <a:t> 布尔（</a:t>
            </a:r>
            <a:r>
              <a:rPr lang="en-US" altLang="zh-CN" sz="2800" dirty="0"/>
              <a:t>George Boole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eaLnBrk="1" hangingPunct="1"/>
            <a:r>
              <a:rPr lang="zh-CN" altLang="en-US" sz="24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An Investigation of the Laws of Thought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zh-CN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on which are Founded the Mathematical Theories of Logic and Probabilities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400" dirty="0"/>
              <a:t>提出了</a:t>
            </a:r>
            <a:r>
              <a:rPr lang="zh-CN" altLang="en-US" sz="2400" b="1" dirty="0"/>
              <a:t>布尔代数</a:t>
            </a:r>
            <a:r>
              <a:rPr lang="zh-CN" altLang="en-US" sz="2400" dirty="0"/>
              <a:t>，</a:t>
            </a:r>
            <a:r>
              <a:rPr lang="zh-CN" altLang="en-US" sz="2400" dirty="0">
                <a:latin typeface="Arial" charset="0"/>
              </a:rPr>
              <a:t>“</a:t>
            </a:r>
            <a:r>
              <a:rPr lang="zh-CN" altLang="en-US" sz="2400" dirty="0"/>
              <a:t>基于人类逻辑思考的本性</a:t>
            </a:r>
            <a:r>
              <a:rPr lang="zh-CN" altLang="en-US" sz="2400" dirty="0">
                <a:latin typeface="Arial" charset="0"/>
              </a:rPr>
              <a:t>”</a:t>
            </a:r>
            <a:r>
              <a:rPr lang="zh-CN" altLang="en-US" sz="2400" dirty="0"/>
              <a:t>，将人类思想翻译成符号。并指出这些符号只需要两个值，即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</a:p>
          <a:p>
            <a:pPr lvl="1" eaLnBrk="1" hangingPunct="1"/>
            <a:endParaRPr lang="en-US" altLang="zh-CN" sz="2400" dirty="0"/>
          </a:p>
          <a:p>
            <a:pPr eaLnBrk="1" hangingPunct="1"/>
            <a:r>
              <a:rPr lang="en-US" altLang="zh-CN" sz="2800" dirty="0"/>
              <a:t>1938</a:t>
            </a:r>
            <a:r>
              <a:rPr lang="zh-CN" altLang="en-US" sz="2800" dirty="0"/>
              <a:t>年，香农</a:t>
            </a:r>
            <a:r>
              <a:rPr lang="en-US" altLang="zh-CN" sz="2800" dirty="0"/>
              <a:t>(Shannon)</a:t>
            </a:r>
          </a:p>
          <a:p>
            <a:pPr lvl="1" eaLnBrk="1" hangingPunct="1"/>
            <a:r>
              <a:rPr lang="en-US" altLang="zh-CN" sz="2400" dirty="0"/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A Symbolic Analysis of Relay and Switching Circuits</a:t>
            </a:r>
            <a:r>
              <a:rPr lang="en-US" altLang="zh-CN" sz="2400" i="1" dirty="0"/>
              <a:t>,</a:t>
            </a:r>
            <a:r>
              <a:rPr lang="zh-CN" altLang="en-US" sz="2400" dirty="0"/>
              <a:t>硕士论文</a:t>
            </a:r>
          </a:p>
          <a:p>
            <a:pPr lvl="1" eaLnBrk="1" hangingPunct="1"/>
            <a:r>
              <a:rPr lang="zh-CN" altLang="en-US" sz="2400" dirty="0"/>
              <a:t>提出将布尔代数用于分析和优化继电器逻辑电路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CAB49D-8D64-4E82-BEE5-21C5B6307E78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21509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6B643C-39CD-4A95-8E0F-7A7532383ECC}" type="datetime1">
              <a:rPr lang="zh-CN" altLang="en-US" smtClean="0">
                <a:ea typeface="宋体" charset="-122"/>
              </a:rPr>
              <a:t>2018/3/29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1" y="304801"/>
            <a:ext cx="7316043" cy="531912"/>
          </a:xfrm>
        </p:spPr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77813" y="1447800"/>
            <a:ext cx="2846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写逻辑表达式  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85800" y="1905000"/>
          <a:ext cx="15557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80" r:id="rId3" imgW="545626" imgH="203024" progId="Equation.3">
                  <p:embed/>
                </p:oleObj>
              </mc:Choice>
              <mc:Fallback>
                <p:oleObj r:id="rId3" imgW="54562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15557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685800" y="2514600"/>
          <a:ext cx="30702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81" r:id="rId5" imgW="1079032" imgH="165028" progId="Equation.3">
                  <p:embed/>
                </p:oleObj>
              </mc:Choice>
              <mc:Fallback>
                <p:oleObj r:id="rId5" imgW="1079032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30702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733800" y="2438400"/>
          <a:ext cx="41465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82" r:id="rId7" imgW="1511300" imgH="203200" progId="Equation.3">
                  <p:embed/>
                </p:oleObj>
              </mc:Choice>
              <mc:Fallback>
                <p:oleObj r:id="rId7" imgW="1511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38400"/>
                        <a:ext cx="414655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04800" y="3048000"/>
            <a:ext cx="28463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化简与变换 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685800" y="3505200"/>
          <a:ext cx="7543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83" name="Equation" r:id="rId9" imgW="3073320" imgH="253800" progId="Equation.3">
                  <p:embed/>
                </p:oleObj>
              </mc:Choice>
              <mc:Fallback>
                <p:oleObj name="Equation" r:id="rId9" imgW="3073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75438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04800" y="4572000"/>
            <a:ext cx="28463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列出真值表 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04800" y="5257799"/>
            <a:ext cx="4123184" cy="107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分析逻辑功能：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   一致性检测电路</a:t>
            </a:r>
            <a:r>
              <a:rPr lang="zh-CN" altLang="en-US" sz="2800" dirty="0">
                <a:latin typeface="宋体" charset="-122"/>
              </a:rPr>
              <a:t>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pic>
        <p:nvPicPr>
          <p:cNvPr id="17420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70176"/>
            <a:ext cx="2667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663060"/>
              </p:ext>
            </p:extLst>
          </p:nvPr>
        </p:nvGraphicFramePr>
        <p:xfrm>
          <a:off x="3124200" y="0"/>
          <a:ext cx="6019800" cy="2286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84" name="Visio" r:id="rId12" imgW="3867480" imgH="1416240" progId="Visio.Drawing.11">
                  <p:embed/>
                </p:oleObj>
              </mc:Choice>
              <mc:Fallback>
                <p:oleObj name="Visio" r:id="rId12" imgW="3867480" imgH="1416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0"/>
                        <a:ext cx="6019800" cy="2286001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DD3330-F901-42BB-ABFA-747E2C1D2BE3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9EC5A-3A7E-44D3-A108-1E2CF17B1AE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28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6" grpId="0" autoUpdateAnimBg="0"/>
      <p:bldP spid="17418" grpId="0" autoUpdateAnimBg="0"/>
      <p:bldP spid="1741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1" y="188640"/>
            <a:ext cx="6825952" cy="747936"/>
          </a:xfrm>
        </p:spPr>
        <p:txBody>
          <a:bodyPr/>
          <a:lstStyle/>
          <a:p>
            <a:r>
              <a:rPr lang="zh-CN" altLang="en-US" dirty="0"/>
              <a:t>分析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492500" y="4437063"/>
          <a:ext cx="1928813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72" name="Equation" r:id="rId4" imgW="863280" imgH="838080" progId="Equation.3">
                  <p:embed/>
                </p:oleObj>
              </mc:Choice>
              <mc:Fallback>
                <p:oleObj name="Equation" r:id="rId4" imgW="8632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437063"/>
                        <a:ext cx="1928813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65334" y="1257300"/>
            <a:ext cx="5181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自然二进制码至格雷码的转换电路 </a:t>
            </a:r>
          </a:p>
        </p:txBody>
      </p:sp>
      <p:pic>
        <p:nvPicPr>
          <p:cNvPr id="18441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3200" y="1600200"/>
            <a:ext cx="37846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521" name="Group 89"/>
          <p:cNvGrpSpPr>
            <a:grpSpLocks noChangeAspect="1"/>
          </p:cNvGrpSpPr>
          <p:nvPr/>
        </p:nvGrpSpPr>
        <p:grpSpPr bwMode="auto">
          <a:xfrm>
            <a:off x="0" y="1989138"/>
            <a:ext cx="3429000" cy="3228975"/>
            <a:chOff x="2928" y="240"/>
            <a:chExt cx="2160" cy="1914"/>
          </a:xfrm>
        </p:grpSpPr>
        <p:sp>
          <p:nvSpPr>
            <p:cNvPr id="18522" name="AutoShape 90"/>
            <p:cNvSpPr>
              <a:spLocks noChangeAspect="1" noChangeArrowheads="1" noTextEdit="1"/>
            </p:cNvSpPr>
            <p:nvPr/>
          </p:nvSpPr>
          <p:spPr bwMode="auto">
            <a:xfrm>
              <a:off x="2928" y="240"/>
              <a:ext cx="2160" cy="1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3" name="Arc 91"/>
            <p:cNvSpPr>
              <a:spLocks/>
            </p:cNvSpPr>
            <p:nvPr/>
          </p:nvSpPr>
          <p:spPr bwMode="auto">
            <a:xfrm>
              <a:off x="3473" y="1344"/>
              <a:ext cx="247" cy="5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4" name="Line 92"/>
            <p:cNvSpPr>
              <a:spLocks noChangeShapeType="1"/>
            </p:cNvSpPr>
            <p:nvPr/>
          </p:nvSpPr>
          <p:spPr bwMode="auto">
            <a:xfrm flipV="1">
              <a:off x="3504" y="1365"/>
              <a:ext cx="0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5" name="Line 93"/>
            <p:cNvSpPr>
              <a:spLocks noChangeShapeType="1"/>
            </p:cNvSpPr>
            <p:nvPr/>
          </p:nvSpPr>
          <p:spPr bwMode="auto">
            <a:xfrm flipV="1">
              <a:off x="3689" y="1376"/>
              <a:ext cx="0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 flipV="1">
              <a:off x="3473" y="1208"/>
              <a:ext cx="0" cy="1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 flipV="1">
              <a:off x="3720" y="1208"/>
              <a:ext cx="0" cy="1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8" name="Arc 96"/>
            <p:cNvSpPr>
              <a:spLocks/>
            </p:cNvSpPr>
            <p:nvPr/>
          </p:nvSpPr>
          <p:spPr bwMode="auto">
            <a:xfrm>
              <a:off x="3473" y="987"/>
              <a:ext cx="247" cy="221"/>
            </a:xfrm>
            <a:custGeom>
              <a:avLst/>
              <a:gdLst>
                <a:gd name="G0" fmla="+- 0 0 0"/>
                <a:gd name="G1" fmla="+- 18946 0 0"/>
                <a:gd name="G2" fmla="+- 21600 0 0"/>
                <a:gd name="T0" fmla="*/ 10373 w 21600"/>
                <a:gd name="T1" fmla="*/ 0 h 18946"/>
                <a:gd name="T2" fmla="*/ 21600 w 21600"/>
                <a:gd name="T3" fmla="*/ 18946 h 18946"/>
                <a:gd name="T4" fmla="*/ 0 w 21600"/>
                <a:gd name="T5" fmla="*/ 18946 h 18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946" fill="none" extrusionOk="0">
                  <a:moveTo>
                    <a:pt x="10373" y="-1"/>
                  </a:moveTo>
                  <a:cubicBezTo>
                    <a:pt x="17295" y="3789"/>
                    <a:pt x="21600" y="11053"/>
                    <a:pt x="21600" y="18946"/>
                  </a:cubicBezTo>
                </a:path>
                <a:path w="21600" h="18946" stroke="0" extrusionOk="0">
                  <a:moveTo>
                    <a:pt x="10373" y="-1"/>
                  </a:moveTo>
                  <a:cubicBezTo>
                    <a:pt x="17295" y="3789"/>
                    <a:pt x="21600" y="11053"/>
                    <a:pt x="21600" y="18946"/>
                  </a:cubicBezTo>
                  <a:lnTo>
                    <a:pt x="0" y="18946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9" name="Arc 97"/>
            <p:cNvSpPr>
              <a:spLocks/>
            </p:cNvSpPr>
            <p:nvPr/>
          </p:nvSpPr>
          <p:spPr bwMode="auto">
            <a:xfrm>
              <a:off x="3473" y="989"/>
              <a:ext cx="247" cy="219"/>
            </a:xfrm>
            <a:custGeom>
              <a:avLst/>
              <a:gdLst>
                <a:gd name="G0" fmla="+- 21600 0 0"/>
                <a:gd name="G1" fmla="+- 18774 0 0"/>
                <a:gd name="G2" fmla="+- 21600 0 0"/>
                <a:gd name="T0" fmla="*/ 0 w 21600"/>
                <a:gd name="T1" fmla="*/ 18774 h 18774"/>
                <a:gd name="T2" fmla="*/ 10918 w 21600"/>
                <a:gd name="T3" fmla="*/ 0 h 18774"/>
                <a:gd name="T4" fmla="*/ 21600 w 21600"/>
                <a:gd name="T5" fmla="*/ 18774 h 18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774" fill="none" extrusionOk="0">
                  <a:moveTo>
                    <a:pt x="0" y="18774"/>
                  </a:moveTo>
                  <a:cubicBezTo>
                    <a:pt x="0" y="11008"/>
                    <a:pt x="4168" y="3840"/>
                    <a:pt x="10918" y="0"/>
                  </a:cubicBezTo>
                </a:path>
                <a:path w="21600" h="18774" stroke="0" extrusionOk="0">
                  <a:moveTo>
                    <a:pt x="0" y="18774"/>
                  </a:moveTo>
                  <a:cubicBezTo>
                    <a:pt x="0" y="11008"/>
                    <a:pt x="4168" y="3840"/>
                    <a:pt x="10918" y="0"/>
                  </a:cubicBezTo>
                  <a:lnTo>
                    <a:pt x="21600" y="18774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0" name="Line 98"/>
            <p:cNvSpPr>
              <a:spLocks noChangeShapeType="1"/>
            </p:cNvSpPr>
            <p:nvPr/>
          </p:nvSpPr>
          <p:spPr bwMode="auto">
            <a:xfrm flipV="1">
              <a:off x="3597" y="924"/>
              <a:ext cx="0" cy="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1" name="Arc 99"/>
            <p:cNvSpPr>
              <a:spLocks/>
            </p:cNvSpPr>
            <p:nvPr/>
          </p:nvSpPr>
          <p:spPr bwMode="auto">
            <a:xfrm>
              <a:off x="3473" y="1302"/>
              <a:ext cx="247" cy="6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3504" y="1397"/>
              <a:ext cx="0" cy="1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3689" y="1397"/>
              <a:ext cx="0" cy="1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 flipV="1">
              <a:off x="3597" y="829"/>
              <a:ext cx="0" cy="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" name="Arc 103"/>
            <p:cNvSpPr>
              <a:spLocks/>
            </p:cNvSpPr>
            <p:nvPr/>
          </p:nvSpPr>
          <p:spPr bwMode="auto">
            <a:xfrm>
              <a:off x="4121" y="1344"/>
              <a:ext cx="247" cy="5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" name="Line 104"/>
            <p:cNvSpPr>
              <a:spLocks noChangeShapeType="1"/>
            </p:cNvSpPr>
            <p:nvPr/>
          </p:nvSpPr>
          <p:spPr bwMode="auto">
            <a:xfrm flipV="1">
              <a:off x="4152" y="1365"/>
              <a:ext cx="0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" name="Line 105"/>
            <p:cNvSpPr>
              <a:spLocks noChangeShapeType="1"/>
            </p:cNvSpPr>
            <p:nvPr/>
          </p:nvSpPr>
          <p:spPr bwMode="auto">
            <a:xfrm flipV="1">
              <a:off x="4337" y="1376"/>
              <a:ext cx="0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 flipV="1">
              <a:off x="4121" y="1208"/>
              <a:ext cx="0" cy="1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 flipV="1">
              <a:off x="4368" y="1208"/>
              <a:ext cx="0" cy="1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" name="Arc 108"/>
            <p:cNvSpPr>
              <a:spLocks/>
            </p:cNvSpPr>
            <p:nvPr/>
          </p:nvSpPr>
          <p:spPr bwMode="auto">
            <a:xfrm>
              <a:off x="4121" y="987"/>
              <a:ext cx="247" cy="221"/>
            </a:xfrm>
            <a:custGeom>
              <a:avLst/>
              <a:gdLst>
                <a:gd name="G0" fmla="+- 0 0 0"/>
                <a:gd name="G1" fmla="+- 18946 0 0"/>
                <a:gd name="G2" fmla="+- 21600 0 0"/>
                <a:gd name="T0" fmla="*/ 10373 w 21600"/>
                <a:gd name="T1" fmla="*/ 0 h 18946"/>
                <a:gd name="T2" fmla="*/ 21600 w 21600"/>
                <a:gd name="T3" fmla="*/ 18946 h 18946"/>
                <a:gd name="T4" fmla="*/ 0 w 21600"/>
                <a:gd name="T5" fmla="*/ 18946 h 18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946" fill="none" extrusionOk="0">
                  <a:moveTo>
                    <a:pt x="10373" y="-1"/>
                  </a:moveTo>
                  <a:cubicBezTo>
                    <a:pt x="17295" y="3789"/>
                    <a:pt x="21600" y="11053"/>
                    <a:pt x="21600" y="18946"/>
                  </a:cubicBezTo>
                </a:path>
                <a:path w="21600" h="18946" stroke="0" extrusionOk="0">
                  <a:moveTo>
                    <a:pt x="10373" y="-1"/>
                  </a:moveTo>
                  <a:cubicBezTo>
                    <a:pt x="17295" y="3789"/>
                    <a:pt x="21600" y="11053"/>
                    <a:pt x="21600" y="18946"/>
                  </a:cubicBezTo>
                  <a:lnTo>
                    <a:pt x="0" y="18946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" name="Arc 109"/>
            <p:cNvSpPr>
              <a:spLocks/>
            </p:cNvSpPr>
            <p:nvPr/>
          </p:nvSpPr>
          <p:spPr bwMode="auto">
            <a:xfrm>
              <a:off x="4121" y="989"/>
              <a:ext cx="247" cy="219"/>
            </a:xfrm>
            <a:custGeom>
              <a:avLst/>
              <a:gdLst>
                <a:gd name="G0" fmla="+- 21600 0 0"/>
                <a:gd name="G1" fmla="+- 18774 0 0"/>
                <a:gd name="G2" fmla="+- 21600 0 0"/>
                <a:gd name="T0" fmla="*/ 0 w 21600"/>
                <a:gd name="T1" fmla="*/ 18774 h 18774"/>
                <a:gd name="T2" fmla="*/ 10918 w 21600"/>
                <a:gd name="T3" fmla="*/ 0 h 18774"/>
                <a:gd name="T4" fmla="*/ 21600 w 21600"/>
                <a:gd name="T5" fmla="*/ 18774 h 18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774" fill="none" extrusionOk="0">
                  <a:moveTo>
                    <a:pt x="0" y="18774"/>
                  </a:moveTo>
                  <a:cubicBezTo>
                    <a:pt x="0" y="11008"/>
                    <a:pt x="4168" y="3840"/>
                    <a:pt x="10918" y="0"/>
                  </a:cubicBezTo>
                </a:path>
                <a:path w="21600" h="18774" stroke="0" extrusionOk="0">
                  <a:moveTo>
                    <a:pt x="0" y="18774"/>
                  </a:moveTo>
                  <a:cubicBezTo>
                    <a:pt x="0" y="11008"/>
                    <a:pt x="4168" y="3840"/>
                    <a:pt x="10918" y="0"/>
                  </a:cubicBezTo>
                  <a:lnTo>
                    <a:pt x="21600" y="18774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" name="Line 110"/>
            <p:cNvSpPr>
              <a:spLocks noChangeShapeType="1"/>
            </p:cNvSpPr>
            <p:nvPr/>
          </p:nvSpPr>
          <p:spPr bwMode="auto">
            <a:xfrm flipV="1">
              <a:off x="4245" y="924"/>
              <a:ext cx="0" cy="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" name="Arc 111"/>
            <p:cNvSpPr>
              <a:spLocks/>
            </p:cNvSpPr>
            <p:nvPr/>
          </p:nvSpPr>
          <p:spPr bwMode="auto">
            <a:xfrm>
              <a:off x="4121" y="1302"/>
              <a:ext cx="247" cy="6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4152" y="1397"/>
              <a:ext cx="0" cy="1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" name="Line 113"/>
            <p:cNvSpPr>
              <a:spLocks noChangeShapeType="1"/>
            </p:cNvSpPr>
            <p:nvPr/>
          </p:nvSpPr>
          <p:spPr bwMode="auto">
            <a:xfrm>
              <a:off x="4337" y="1397"/>
              <a:ext cx="0" cy="1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" name="Line 114"/>
            <p:cNvSpPr>
              <a:spLocks noChangeShapeType="1"/>
            </p:cNvSpPr>
            <p:nvPr/>
          </p:nvSpPr>
          <p:spPr bwMode="auto">
            <a:xfrm flipV="1">
              <a:off x="4245" y="829"/>
              <a:ext cx="0" cy="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" name="Arc 115"/>
            <p:cNvSpPr>
              <a:spLocks/>
            </p:cNvSpPr>
            <p:nvPr/>
          </p:nvSpPr>
          <p:spPr bwMode="auto">
            <a:xfrm>
              <a:off x="4769" y="1344"/>
              <a:ext cx="247" cy="5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" name="Line 116"/>
            <p:cNvSpPr>
              <a:spLocks noChangeShapeType="1"/>
            </p:cNvSpPr>
            <p:nvPr/>
          </p:nvSpPr>
          <p:spPr bwMode="auto">
            <a:xfrm flipV="1">
              <a:off x="4800" y="1365"/>
              <a:ext cx="0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" name="Line 117"/>
            <p:cNvSpPr>
              <a:spLocks noChangeShapeType="1"/>
            </p:cNvSpPr>
            <p:nvPr/>
          </p:nvSpPr>
          <p:spPr bwMode="auto">
            <a:xfrm flipV="1">
              <a:off x="4985" y="1376"/>
              <a:ext cx="0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" name="Line 118"/>
            <p:cNvSpPr>
              <a:spLocks noChangeShapeType="1"/>
            </p:cNvSpPr>
            <p:nvPr/>
          </p:nvSpPr>
          <p:spPr bwMode="auto">
            <a:xfrm flipV="1">
              <a:off x="4769" y="1208"/>
              <a:ext cx="0" cy="1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" name="Line 119"/>
            <p:cNvSpPr>
              <a:spLocks noChangeShapeType="1"/>
            </p:cNvSpPr>
            <p:nvPr/>
          </p:nvSpPr>
          <p:spPr bwMode="auto">
            <a:xfrm flipV="1">
              <a:off x="5016" y="1208"/>
              <a:ext cx="0" cy="1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" name="Arc 120"/>
            <p:cNvSpPr>
              <a:spLocks/>
            </p:cNvSpPr>
            <p:nvPr/>
          </p:nvSpPr>
          <p:spPr bwMode="auto">
            <a:xfrm>
              <a:off x="4769" y="987"/>
              <a:ext cx="247" cy="221"/>
            </a:xfrm>
            <a:custGeom>
              <a:avLst/>
              <a:gdLst>
                <a:gd name="G0" fmla="+- 0 0 0"/>
                <a:gd name="G1" fmla="+- 18946 0 0"/>
                <a:gd name="G2" fmla="+- 21600 0 0"/>
                <a:gd name="T0" fmla="*/ 10373 w 21600"/>
                <a:gd name="T1" fmla="*/ 0 h 18946"/>
                <a:gd name="T2" fmla="*/ 21600 w 21600"/>
                <a:gd name="T3" fmla="*/ 18946 h 18946"/>
                <a:gd name="T4" fmla="*/ 0 w 21600"/>
                <a:gd name="T5" fmla="*/ 18946 h 18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946" fill="none" extrusionOk="0">
                  <a:moveTo>
                    <a:pt x="10373" y="-1"/>
                  </a:moveTo>
                  <a:cubicBezTo>
                    <a:pt x="17295" y="3789"/>
                    <a:pt x="21600" y="11053"/>
                    <a:pt x="21600" y="18946"/>
                  </a:cubicBezTo>
                </a:path>
                <a:path w="21600" h="18946" stroke="0" extrusionOk="0">
                  <a:moveTo>
                    <a:pt x="10373" y="-1"/>
                  </a:moveTo>
                  <a:cubicBezTo>
                    <a:pt x="17295" y="3789"/>
                    <a:pt x="21600" y="11053"/>
                    <a:pt x="21600" y="18946"/>
                  </a:cubicBezTo>
                  <a:lnTo>
                    <a:pt x="0" y="18946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" name="Arc 121"/>
            <p:cNvSpPr>
              <a:spLocks/>
            </p:cNvSpPr>
            <p:nvPr/>
          </p:nvSpPr>
          <p:spPr bwMode="auto">
            <a:xfrm>
              <a:off x="4769" y="989"/>
              <a:ext cx="247" cy="219"/>
            </a:xfrm>
            <a:custGeom>
              <a:avLst/>
              <a:gdLst>
                <a:gd name="G0" fmla="+- 21600 0 0"/>
                <a:gd name="G1" fmla="+- 18774 0 0"/>
                <a:gd name="G2" fmla="+- 21600 0 0"/>
                <a:gd name="T0" fmla="*/ 0 w 21600"/>
                <a:gd name="T1" fmla="*/ 18774 h 18774"/>
                <a:gd name="T2" fmla="*/ 10918 w 21600"/>
                <a:gd name="T3" fmla="*/ 0 h 18774"/>
                <a:gd name="T4" fmla="*/ 21600 w 21600"/>
                <a:gd name="T5" fmla="*/ 18774 h 18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774" fill="none" extrusionOk="0">
                  <a:moveTo>
                    <a:pt x="0" y="18774"/>
                  </a:moveTo>
                  <a:cubicBezTo>
                    <a:pt x="0" y="11008"/>
                    <a:pt x="4168" y="3840"/>
                    <a:pt x="10918" y="0"/>
                  </a:cubicBezTo>
                </a:path>
                <a:path w="21600" h="18774" stroke="0" extrusionOk="0">
                  <a:moveTo>
                    <a:pt x="0" y="18774"/>
                  </a:moveTo>
                  <a:cubicBezTo>
                    <a:pt x="0" y="11008"/>
                    <a:pt x="4168" y="3840"/>
                    <a:pt x="10918" y="0"/>
                  </a:cubicBezTo>
                  <a:lnTo>
                    <a:pt x="21600" y="18774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" name="Line 122"/>
            <p:cNvSpPr>
              <a:spLocks noChangeShapeType="1"/>
            </p:cNvSpPr>
            <p:nvPr/>
          </p:nvSpPr>
          <p:spPr bwMode="auto">
            <a:xfrm flipV="1">
              <a:off x="4893" y="924"/>
              <a:ext cx="0" cy="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5" name="Arc 123"/>
            <p:cNvSpPr>
              <a:spLocks/>
            </p:cNvSpPr>
            <p:nvPr/>
          </p:nvSpPr>
          <p:spPr bwMode="auto">
            <a:xfrm>
              <a:off x="4769" y="1302"/>
              <a:ext cx="247" cy="6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6" name="Line 124"/>
            <p:cNvSpPr>
              <a:spLocks noChangeShapeType="1"/>
            </p:cNvSpPr>
            <p:nvPr/>
          </p:nvSpPr>
          <p:spPr bwMode="auto">
            <a:xfrm>
              <a:off x="4800" y="1397"/>
              <a:ext cx="0" cy="1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7" name="Line 125"/>
            <p:cNvSpPr>
              <a:spLocks noChangeShapeType="1"/>
            </p:cNvSpPr>
            <p:nvPr/>
          </p:nvSpPr>
          <p:spPr bwMode="auto">
            <a:xfrm>
              <a:off x="4985" y="1397"/>
              <a:ext cx="0" cy="1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8" name="Line 126"/>
            <p:cNvSpPr>
              <a:spLocks noChangeShapeType="1"/>
            </p:cNvSpPr>
            <p:nvPr/>
          </p:nvSpPr>
          <p:spPr bwMode="auto">
            <a:xfrm flipV="1">
              <a:off x="4893" y="829"/>
              <a:ext cx="0" cy="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9" name="Rectangle 127"/>
            <p:cNvSpPr>
              <a:spLocks noChangeArrowheads="1"/>
            </p:cNvSpPr>
            <p:nvPr/>
          </p:nvSpPr>
          <p:spPr bwMode="auto">
            <a:xfrm>
              <a:off x="2949" y="261"/>
              <a:ext cx="13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500">
                  <a:solidFill>
                    <a:srgbClr val="008000"/>
                  </a:solidFill>
                  <a:latin typeface="Arial" charset="0"/>
                </a:rPr>
                <a:t>G</a:t>
              </a:r>
              <a:r>
                <a:rPr kumimoji="0" lang="en-US" altLang="zh-CN" sz="1500" baseline="-25000">
                  <a:solidFill>
                    <a:srgbClr val="008000"/>
                  </a:solidFill>
                  <a:latin typeface="Arial" charset="0"/>
                </a:rPr>
                <a:t>3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8560" name="Oval 128"/>
            <p:cNvSpPr>
              <a:spLocks noChangeArrowheads="1"/>
            </p:cNvSpPr>
            <p:nvPr/>
          </p:nvSpPr>
          <p:spPr bwMode="auto">
            <a:xfrm>
              <a:off x="3010" y="513"/>
              <a:ext cx="62" cy="64"/>
            </a:xfrm>
            <a:prstGeom prst="ellips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1" name="Freeform 129"/>
            <p:cNvSpPr>
              <a:spLocks/>
            </p:cNvSpPr>
            <p:nvPr/>
          </p:nvSpPr>
          <p:spPr bwMode="auto">
            <a:xfrm>
              <a:off x="3041" y="577"/>
              <a:ext cx="0" cy="157"/>
            </a:xfrm>
            <a:custGeom>
              <a:avLst/>
              <a:gdLst>
                <a:gd name="T0" fmla="*/ 0 h 15"/>
                <a:gd name="T1" fmla="*/ 6 h 15"/>
                <a:gd name="T2" fmla="*/ 15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lnTo>
                    <a:pt x="0" y="6"/>
                  </a:lnTo>
                  <a:lnTo>
                    <a:pt x="0" y="15"/>
                  </a:lnTo>
                </a:path>
              </a:pathLst>
            </a:custGeom>
            <a:noFill/>
            <a:ln w="1587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2" name="Rectangle 130"/>
            <p:cNvSpPr>
              <a:spLocks noChangeArrowheads="1"/>
            </p:cNvSpPr>
            <p:nvPr/>
          </p:nvSpPr>
          <p:spPr bwMode="auto">
            <a:xfrm>
              <a:off x="2979" y="2017"/>
              <a:ext cx="1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500">
                  <a:solidFill>
                    <a:srgbClr val="008000"/>
                  </a:solidFill>
                  <a:latin typeface="Arial" charset="0"/>
                </a:rPr>
                <a:t>B</a:t>
              </a:r>
              <a:r>
                <a:rPr kumimoji="0" lang="en-US" altLang="zh-CN" sz="1500" baseline="-25000">
                  <a:solidFill>
                    <a:srgbClr val="008000"/>
                  </a:solidFill>
                  <a:latin typeface="Arial" charset="0"/>
                </a:rPr>
                <a:t>3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8563" name="Oval 131"/>
            <p:cNvSpPr>
              <a:spLocks noChangeArrowheads="1"/>
            </p:cNvSpPr>
            <p:nvPr/>
          </p:nvSpPr>
          <p:spPr bwMode="auto">
            <a:xfrm>
              <a:off x="3010" y="1933"/>
              <a:ext cx="62" cy="63"/>
            </a:xfrm>
            <a:prstGeom prst="ellips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4" name="Freeform 132"/>
            <p:cNvSpPr>
              <a:spLocks/>
            </p:cNvSpPr>
            <p:nvPr/>
          </p:nvSpPr>
          <p:spPr bwMode="auto">
            <a:xfrm>
              <a:off x="3041" y="1775"/>
              <a:ext cx="0" cy="158"/>
            </a:xfrm>
            <a:custGeom>
              <a:avLst/>
              <a:gdLst>
                <a:gd name="T0" fmla="*/ 15 h 15"/>
                <a:gd name="T1" fmla="*/ 9 h 15"/>
                <a:gd name="T2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5" name="Oval 133"/>
            <p:cNvSpPr>
              <a:spLocks noChangeArrowheads="1"/>
            </p:cNvSpPr>
            <p:nvPr/>
          </p:nvSpPr>
          <p:spPr bwMode="auto">
            <a:xfrm>
              <a:off x="3021" y="1660"/>
              <a:ext cx="41" cy="4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6" name="Rectangle 134"/>
            <p:cNvSpPr>
              <a:spLocks noChangeArrowheads="1"/>
            </p:cNvSpPr>
            <p:nvPr/>
          </p:nvSpPr>
          <p:spPr bwMode="auto">
            <a:xfrm>
              <a:off x="3627" y="2017"/>
              <a:ext cx="1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500">
                  <a:solidFill>
                    <a:srgbClr val="008000"/>
                  </a:solidFill>
                  <a:latin typeface="Arial" charset="0"/>
                </a:rPr>
                <a:t>B</a:t>
              </a:r>
              <a:r>
                <a:rPr kumimoji="0" lang="en-US" altLang="zh-CN" sz="1500" baseline="-25000">
                  <a:solidFill>
                    <a:srgbClr val="008000"/>
                  </a:solidFill>
                  <a:latin typeface="Arial" charset="0"/>
                </a:rPr>
                <a:t>2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8567" name="Oval 135"/>
            <p:cNvSpPr>
              <a:spLocks noChangeArrowheads="1"/>
            </p:cNvSpPr>
            <p:nvPr/>
          </p:nvSpPr>
          <p:spPr bwMode="auto">
            <a:xfrm>
              <a:off x="3658" y="1933"/>
              <a:ext cx="62" cy="63"/>
            </a:xfrm>
            <a:prstGeom prst="ellips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8" name="Freeform 136"/>
            <p:cNvSpPr>
              <a:spLocks/>
            </p:cNvSpPr>
            <p:nvPr/>
          </p:nvSpPr>
          <p:spPr bwMode="auto">
            <a:xfrm>
              <a:off x="3689" y="1775"/>
              <a:ext cx="0" cy="158"/>
            </a:xfrm>
            <a:custGeom>
              <a:avLst/>
              <a:gdLst>
                <a:gd name="T0" fmla="*/ 15 h 15"/>
                <a:gd name="T1" fmla="*/ 9 h 15"/>
                <a:gd name="T2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9" name="Rectangle 137"/>
            <p:cNvSpPr>
              <a:spLocks noChangeArrowheads="1"/>
            </p:cNvSpPr>
            <p:nvPr/>
          </p:nvSpPr>
          <p:spPr bwMode="auto">
            <a:xfrm>
              <a:off x="3504" y="261"/>
              <a:ext cx="13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500">
                  <a:solidFill>
                    <a:srgbClr val="008000"/>
                  </a:solidFill>
                  <a:latin typeface="Arial" charset="0"/>
                </a:rPr>
                <a:t>G</a:t>
              </a:r>
              <a:r>
                <a:rPr kumimoji="0" lang="en-US" altLang="zh-CN" sz="1500" baseline="-25000">
                  <a:solidFill>
                    <a:srgbClr val="008000"/>
                  </a:solidFill>
                  <a:latin typeface="Arial" charset="0"/>
                </a:rPr>
                <a:t>2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8570" name="Oval 138"/>
            <p:cNvSpPr>
              <a:spLocks noChangeArrowheads="1"/>
            </p:cNvSpPr>
            <p:nvPr/>
          </p:nvSpPr>
          <p:spPr bwMode="auto">
            <a:xfrm>
              <a:off x="3566" y="513"/>
              <a:ext cx="61" cy="64"/>
            </a:xfrm>
            <a:prstGeom prst="ellips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1" name="Freeform 139"/>
            <p:cNvSpPr>
              <a:spLocks/>
            </p:cNvSpPr>
            <p:nvPr/>
          </p:nvSpPr>
          <p:spPr bwMode="auto">
            <a:xfrm>
              <a:off x="3597" y="577"/>
              <a:ext cx="0" cy="157"/>
            </a:xfrm>
            <a:custGeom>
              <a:avLst/>
              <a:gdLst>
                <a:gd name="T0" fmla="*/ 0 h 15"/>
                <a:gd name="T1" fmla="*/ 6 h 15"/>
                <a:gd name="T2" fmla="*/ 15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lnTo>
                    <a:pt x="0" y="6"/>
                  </a:lnTo>
                  <a:lnTo>
                    <a:pt x="0" y="15"/>
                  </a:lnTo>
                </a:path>
              </a:pathLst>
            </a:custGeom>
            <a:noFill/>
            <a:ln w="1587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2" name="Rectangle 140"/>
            <p:cNvSpPr>
              <a:spLocks noChangeArrowheads="1"/>
            </p:cNvSpPr>
            <p:nvPr/>
          </p:nvSpPr>
          <p:spPr bwMode="auto">
            <a:xfrm>
              <a:off x="4152" y="261"/>
              <a:ext cx="13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500">
                  <a:solidFill>
                    <a:srgbClr val="008000"/>
                  </a:solidFill>
                  <a:latin typeface="Arial" charset="0"/>
                </a:rPr>
                <a:t>G</a:t>
              </a:r>
              <a:r>
                <a:rPr kumimoji="0" lang="en-US" altLang="zh-CN" sz="1500" baseline="-25000">
                  <a:solidFill>
                    <a:srgbClr val="008000"/>
                  </a:solidFill>
                  <a:latin typeface="Arial" charset="0"/>
                </a:rPr>
                <a:t>1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8573" name="Oval 141"/>
            <p:cNvSpPr>
              <a:spLocks noChangeArrowheads="1"/>
            </p:cNvSpPr>
            <p:nvPr/>
          </p:nvSpPr>
          <p:spPr bwMode="auto">
            <a:xfrm>
              <a:off x="4214" y="513"/>
              <a:ext cx="61" cy="64"/>
            </a:xfrm>
            <a:prstGeom prst="ellips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4" name="Freeform 142"/>
            <p:cNvSpPr>
              <a:spLocks/>
            </p:cNvSpPr>
            <p:nvPr/>
          </p:nvSpPr>
          <p:spPr bwMode="auto">
            <a:xfrm>
              <a:off x="4245" y="577"/>
              <a:ext cx="0" cy="157"/>
            </a:xfrm>
            <a:custGeom>
              <a:avLst/>
              <a:gdLst>
                <a:gd name="T0" fmla="*/ 0 h 15"/>
                <a:gd name="T1" fmla="*/ 6 h 15"/>
                <a:gd name="T2" fmla="*/ 15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lnTo>
                    <a:pt x="0" y="6"/>
                  </a:lnTo>
                  <a:lnTo>
                    <a:pt x="0" y="15"/>
                  </a:lnTo>
                </a:path>
              </a:pathLst>
            </a:custGeom>
            <a:noFill/>
            <a:ln w="1587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5" name="Rectangle 143"/>
            <p:cNvSpPr>
              <a:spLocks noChangeArrowheads="1"/>
            </p:cNvSpPr>
            <p:nvPr/>
          </p:nvSpPr>
          <p:spPr bwMode="auto">
            <a:xfrm>
              <a:off x="4800" y="261"/>
              <a:ext cx="13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500">
                  <a:solidFill>
                    <a:srgbClr val="008000"/>
                  </a:solidFill>
                  <a:latin typeface="Arial" charset="0"/>
                </a:rPr>
                <a:t>G</a:t>
              </a:r>
              <a:r>
                <a:rPr kumimoji="0" lang="en-US" altLang="zh-CN" sz="1500" baseline="-25000">
                  <a:solidFill>
                    <a:srgbClr val="008000"/>
                  </a:solidFill>
                  <a:latin typeface="Arial" charset="0"/>
                </a:rPr>
                <a:t>0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8576" name="Oval 144"/>
            <p:cNvSpPr>
              <a:spLocks noChangeArrowheads="1"/>
            </p:cNvSpPr>
            <p:nvPr/>
          </p:nvSpPr>
          <p:spPr bwMode="auto">
            <a:xfrm>
              <a:off x="4862" y="513"/>
              <a:ext cx="61" cy="64"/>
            </a:xfrm>
            <a:prstGeom prst="ellips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7" name="Freeform 145"/>
            <p:cNvSpPr>
              <a:spLocks/>
            </p:cNvSpPr>
            <p:nvPr/>
          </p:nvSpPr>
          <p:spPr bwMode="auto">
            <a:xfrm>
              <a:off x="4893" y="577"/>
              <a:ext cx="0" cy="157"/>
            </a:xfrm>
            <a:custGeom>
              <a:avLst/>
              <a:gdLst>
                <a:gd name="T0" fmla="*/ 0 h 15"/>
                <a:gd name="T1" fmla="*/ 6 h 15"/>
                <a:gd name="T2" fmla="*/ 15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lnTo>
                    <a:pt x="0" y="6"/>
                  </a:lnTo>
                  <a:lnTo>
                    <a:pt x="0" y="15"/>
                  </a:lnTo>
                </a:path>
              </a:pathLst>
            </a:custGeom>
            <a:noFill/>
            <a:ln w="1587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8" name="Oval 146"/>
            <p:cNvSpPr>
              <a:spLocks noChangeArrowheads="1"/>
            </p:cNvSpPr>
            <p:nvPr/>
          </p:nvSpPr>
          <p:spPr bwMode="auto">
            <a:xfrm>
              <a:off x="3669" y="1660"/>
              <a:ext cx="41" cy="4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9" name="Rectangle 147"/>
            <p:cNvSpPr>
              <a:spLocks noChangeArrowheads="1"/>
            </p:cNvSpPr>
            <p:nvPr/>
          </p:nvSpPr>
          <p:spPr bwMode="auto">
            <a:xfrm>
              <a:off x="4275" y="2017"/>
              <a:ext cx="1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500">
                  <a:solidFill>
                    <a:srgbClr val="008000"/>
                  </a:solidFill>
                  <a:latin typeface="Arial" charset="0"/>
                </a:rPr>
                <a:t>B</a:t>
              </a:r>
              <a:r>
                <a:rPr kumimoji="0" lang="en-US" altLang="zh-CN" sz="1500" baseline="-25000">
                  <a:solidFill>
                    <a:srgbClr val="008000"/>
                  </a:solidFill>
                  <a:latin typeface="Arial" charset="0"/>
                </a:rPr>
                <a:t>1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8580" name="Oval 148"/>
            <p:cNvSpPr>
              <a:spLocks noChangeArrowheads="1"/>
            </p:cNvSpPr>
            <p:nvPr/>
          </p:nvSpPr>
          <p:spPr bwMode="auto">
            <a:xfrm>
              <a:off x="4306" y="1933"/>
              <a:ext cx="62" cy="63"/>
            </a:xfrm>
            <a:prstGeom prst="ellips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1" name="Freeform 149"/>
            <p:cNvSpPr>
              <a:spLocks/>
            </p:cNvSpPr>
            <p:nvPr/>
          </p:nvSpPr>
          <p:spPr bwMode="auto">
            <a:xfrm>
              <a:off x="4337" y="1775"/>
              <a:ext cx="0" cy="158"/>
            </a:xfrm>
            <a:custGeom>
              <a:avLst/>
              <a:gdLst>
                <a:gd name="T0" fmla="*/ 15 h 15"/>
                <a:gd name="T1" fmla="*/ 9 h 15"/>
                <a:gd name="T2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2" name="Oval 150"/>
            <p:cNvSpPr>
              <a:spLocks noChangeArrowheads="1"/>
            </p:cNvSpPr>
            <p:nvPr/>
          </p:nvSpPr>
          <p:spPr bwMode="auto">
            <a:xfrm>
              <a:off x="4317" y="1660"/>
              <a:ext cx="41" cy="4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3" name="Rectangle 151"/>
            <p:cNvSpPr>
              <a:spLocks noChangeArrowheads="1"/>
            </p:cNvSpPr>
            <p:nvPr/>
          </p:nvSpPr>
          <p:spPr bwMode="auto">
            <a:xfrm>
              <a:off x="4923" y="2017"/>
              <a:ext cx="1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500">
                  <a:solidFill>
                    <a:srgbClr val="008000"/>
                  </a:solidFill>
                  <a:latin typeface="Arial" charset="0"/>
                </a:rPr>
                <a:t>B</a:t>
              </a:r>
              <a:r>
                <a:rPr kumimoji="0" lang="en-US" altLang="zh-CN" sz="1500" baseline="-25000">
                  <a:solidFill>
                    <a:srgbClr val="008000"/>
                  </a:solidFill>
                  <a:latin typeface="Arial" charset="0"/>
                </a:rPr>
                <a:t>0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8584" name="Oval 152"/>
            <p:cNvSpPr>
              <a:spLocks noChangeArrowheads="1"/>
            </p:cNvSpPr>
            <p:nvPr/>
          </p:nvSpPr>
          <p:spPr bwMode="auto">
            <a:xfrm>
              <a:off x="4954" y="1933"/>
              <a:ext cx="62" cy="63"/>
            </a:xfrm>
            <a:prstGeom prst="ellips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5" name="Freeform 153"/>
            <p:cNvSpPr>
              <a:spLocks/>
            </p:cNvSpPr>
            <p:nvPr/>
          </p:nvSpPr>
          <p:spPr bwMode="auto">
            <a:xfrm>
              <a:off x="4985" y="1775"/>
              <a:ext cx="0" cy="158"/>
            </a:xfrm>
            <a:custGeom>
              <a:avLst/>
              <a:gdLst>
                <a:gd name="T0" fmla="*/ 15 h 15"/>
                <a:gd name="T1" fmla="*/ 9 h 15"/>
                <a:gd name="T2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6" name="Line 154"/>
            <p:cNvSpPr>
              <a:spLocks noChangeShapeType="1"/>
            </p:cNvSpPr>
            <p:nvPr/>
          </p:nvSpPr>
          <p:spPr bwMode="auto">
            <a:xfrm flipV="1">
              <a:off x="3041" y="1681"/>
              <a:ext cx="0" cy="9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7" name="Line 155"/>
            <p:cNvSpPr>
              <a:spLocks noChangeShapeType="1"/>
            </p:cNvSpPr>
            <p:nvPr/>
          </p:nvSpPr>
          <p:spPr bwMode="auto">
            <a:xfrm flipV="1">
              <a:off x="3041" y="734"/>
              <a:ext cx="0" cy="94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8" name="Freeform 156"/>
            <p:cNvSpPr>
              <a:spLocks/>
            </p:cNvSpPr>
            <p:nvPr/>
          </p:nvSpPr>
          <p:spPr bwMode="auto">
            <a:xfrm>
              <a:off x="3041" y="1586"/>
              <a:ext cx="463" cy="95"/>
            </a:xfrm>
            <a:custGeom>
              <a:avLst/>
              <a:gdLst>
                <a:gd name="T0" fmla="*/ 463 w 463"/>
                <a:gd name="T1" fmla="*/ 0 h 95"/>
                <a:gd name="T2" fmla="*/ 463 w 463"/>
                <a:gd name="T3" fmla="*/ 95 h 95"/>
                <a:gd name="T4" fmla="*/ 0 w 463"/>
                <a:gd name="T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3" h="95">
                  <a:moveTo>
                    <a:pt x="463" y="0"/>
                  </a:moveTo>
                  <a:lnTo>
                    <a:pt x="463" y="95"/>
                  </a:lnTo>
                  <a:lnTo>
                    <a:pt x="0" y="9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9" name="Line 157"/>
            <p:cNvSpPr>
              <a:spLocks noChangeShapeType="1"/>
            </p:cNvSpPr>
            <p:nvPr/>
          </p:nvSpPr>
          <p:spPr bwMode="auto">
            <a:xfrm flipV="1">
              <a:off x="3689" y="1681"/>
              <a:ext cx="0" cy="9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0" name="Line 158"/>
            <p:cNvSpPr>
              <a:spLocks noChangeShapeType="1"/>
            </p:cNvSpPr>
            <p:nvPr/>
          </p:nvSpPr>
          <p:spPr bwMode="auto">
            <a:xfrm flipV="1">
              <a:off x="3689" y="1586"/>
              <a:ext cx="0" cy="9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1" name="Freeform 159"/>
            <p:cNvSpPr>
              <a:spLocks/>
            </p:cNvSpPr>
            <p:nvPr/>
          </p:nvSpPr>
          <p:spPr bwMode="auto">
            <a:xfrm>
              <a:off x="3689" y="1586"/>
              <a:ext cx="463" cy="95"/>
            </a:xfrm>
            <a:custGeom>
              <a:avLst/>
              <a:gdLst>
                <a:gd name="T0" fmla="*/ 463 w 463"/>
                <a:gd name="T1" fmla="*/ 0 h 95"/>
                <a:gd name="T2" fmla="*/ 463 w 463"/>
                <a:gd name="T3" fmla="*/ 95 h 95"/>
                <a:gd name="T4" fmla="*/ 0 w 463"/>
                <a:gd name="T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3" h="95">
                  <a:moveTo>
                    <a:pt x="463" y="0"/>
                  </a:moveTo>
                  <a:lnTo>
                    <a:pt x="463" y="95"/>
                  </a:lnTo>
                  <a:lnTo>
                    <a:pt x="0" y="9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2" name="Line 160"/>
            <p:cNvSpPr>
              <a:spLocks noChangeShapeType="1"/>
            </p:cNvSpPr>
            <p:nvPr/>
          </p:nvSpPr>
          <p:spPr bwMode="auto">
            <a:xfrm>
              <a:off x="3597" y="734"/>
              <a:ext cx="0" cy="9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3" name="Line 161"/>
            <p:cNvSpPr>
              <a:spLocks noChangeShapeType="1"/>
            </p:cNvSpPr>
            <p:nvPr/>
          </p:nvSpPr>
          <p:spPr bwMode="auto">
            <a:xfrm flipV="1">
              <a:off x="4245" y="734"/>
              <a:ext cx="0" cy="9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4" name="Line 162"/>
            <p:cNvSpPr>
              <a:spLocks noChangeShapeType="1"/>
            </p:cNvSpPr>
            <p:nvPr/>
          </p:nvSpPr>
          <p:spPr bwMode="auto">
            <a:xfrm>
              <a:off x="4893" y="734"/>
              <a:ext cx="0" cy="9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5" name="Line 163"/>
            <p:cNvSpPr>
              <a:spLocks noChangeShapeType="1"/>
            </p:cNvSpPr>
            <p:nvPr/>
          </p:nvSpPr>
          <p:spPr bwMode="auto">
            <a:xfrm>
              <a:off x="4337" y="1586"/>
              <a:ext cx="0" cy="9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6" name="Freeform 164"/>
            <p:cNvSpPr>
              <a:spLocks/>
            </p:cNvSpPr>
            <p:nvPr/>
          </p:nvSpPr>
          <p:spPr bwMode="auto">
            <a:xfrm>
              <a:off x="4337" y="1586"/>
              <a:ext cx="463" cy="95"/>
            </a:xfrm>
            <a:custGeom>
              <a:avLst/>
              <a:gdLst>
                <a:gd name="T0" fmla="*/ 0 w 463"/>
                <a:gd name="T1" fmla="*/ 95 h 95"/>
                <a:gd name="T2" fmla="*/ 463 w 463"/>
                <a:gd name="T3" fmla="*/ 95 h 95"/>
                <a:gd name="T4" fmla="*/ 463 w 463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3" h="95">
                  <a:moveTo>
                    <a:pt x="0" y="95"/>
                  </a:moveTo>
                  <a:lnTo>
                    <a:pt x="463" y="95"/>
                  </a:lnTo>
                  <a:lnTo>
                    <a:pt x="463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7" name="Line 165"/>
            <p:cNvSpPr>
              <a:spLocks noChangeShapeType="1"/>
            </p:cNvSpPr>
            <p:nvPr/>
          </p:nvSpPr>
          <p:spPr bwMode="auto">
            <a:xfrm flipV="1">
              <a:off x="4337" y="1681"/>
              <a:ext cx="0" cy="9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8" name="Line 166"/>
            <p:cNvSpPr>
              <a:spLocks noChangeShapeType="1"/>
            </p:cNvSpPr>
            <p:nvPr/>
          </p:nvSpPr>
          <p:spPr bwMode="auto">
            <a:xfrm flipV="1">
              <a:off x="4985" y="1586"/>
              <a:ext cx="0" cy="189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7F83E5-9A1E-4C3B-9F36-0422AC02ADEB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9EC5A-3A7E-44D3-A108-1E2CF17B1AE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03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组合电路的综合</a:t>
            </a:r>
            <a:r>
              <a:rPr lang="en-US" altLang="zh-CN" dirty="0"/>
              <a:t>/</a:t>
            </a:r>
            <a:r>
              <a:rPr lang="zh-CN" altLang="en-US" dirty="0"/>
              <a:t>设计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22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900ACB-7B8D-4BD1-834E-C61ADB01594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1"/>
            <a:ext cx="7581900" cy="764704"/>
          </a:xfrm>
        </p:spPr>
        <p:txBody>
          <a:bodyPr/>
          <a:lstStyle/>
          <a:p>
            <a:r>
              <a:rPr lang="zh-CN" altLang="en-US" dirty="0"/>
              <a:t>组合逻辑电路设计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67957" y="1124744"/>
            <a:ext cx="8945563" cy="335699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目标：根据给定的功能描述，设计出能够满足需求的数字电路系统。 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实现手段：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采用门电路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采用中规模集成电路</a:t>
            </a:r>
            <a:r>
              <a:rPr lang="en-US" altLang="zh-CN" dirty="0"/>
              <a:t>MSI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采用可编程逻辑器件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sz="3200" dirty="0"/>
              <a:t>设计步骤：</a:t>
            </a:r>
          </a:p>
        </p:txBody>
      </p:sp>
      <p:grpSp>
        <p:nvGrpSpPr>
          <p:cNvPr id="16393" name="Group 9"/>
          <p:cNvGrpSpPr>
            <a:grpSpLocks/>
          </p:cNvGrpSpPr>
          <p:nvPr/>
        </p:nvGrpSpPr>
        <p:grpSpPr bwMode="auto">
          <a:xfrm>
            <a:off x="971600" y="4221088"/>
            <a:ext cx="7620000" cy="1981200"/>
            <a:chOff x="432" y="2832"/>
            <a:chExt cx="4800" cy="1248"/>
          </a:xfrm>
        </p:grpSpPr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432" y="3168"/>
              <a:ext cx="384" cy="52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480" y="3264"/>
              <a:ext cx="28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chemeClr val="tx2"/>
                  </a:solidFill>
                  <a:ea typeface="黑体" pitchFamily="2" charset="-122"/>
                </a:rPr>
                <a:t>实际问题</a:t>
              </a: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1632" y="2832"/>
              <a:ext cx="384" cy="52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1730" y="2832"/>
              <a:ext cx="2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tx2"/>
                  </a:solidFill>
                  <a:ea typeface="黑体" pitchFamily="2" charset="-122"/>
                </a:rPr>
                <a:t>真值表</a:t>
              </a:r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1632" y="3552"/>
              <a:ext cx="384" cy="52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1680" y="3648"/>
              <a:ext cx="28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chemeClr val="tx2"/>
                  </a:solidFill>
                  <a:ea typeface="黑体" pitchFamily="2" charset="-122"/>
                </a:rPr>
                <a:t>逻辑函数</a:t>
              </a:r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V="1">
              <a:off x="816" y="3072"/>
              <a:ext cx="81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816" y="3552"/>
              <a:ext cx="81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772" y="2966"/>
              <a:ext cx="8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solidFill>
                    <a:schemeClr val="tx2"/>
                  </a:solidFill>
                  <a:ea typeface="黑体" pitchFamily="2" charset="-122"/>
                </a:rPr>
                <a:t>归纳逻辑问题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732" y="3781"/>
              <a:ext cx="8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solidFill>
                    <a:schemeClr val="tx2"/>
                  </a:solidFill>
                  <a:ea typeface="黑体" pitchFamily="2" charset="-122"/>
                </a:rPr>
                <a:t>归纳逻辑问题</a:t>
              </a:r>
            </a:p>
          </p:txBody>
        </p:sp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2688" y="3168"/>
              <a:ext cx="384" cy="52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2732" y="3254"/>
              <a:ext cx="314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tx2"/>
                  </a:solidFill>
                  <a:ea typeface="黑体" pitchFamily="2" charset="-122"/>
                </a:rPr>
                <a:t>状态化简</a:t>
              </a:r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2016" y="3072"/>
              <a:ext cx="672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flipV="1">
              <a:off x="2016" y="3552"/>
              <a:ext cx="672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en-US" sz="1600" dirty="0">
                <a:solidFill>
                  <a:schemeClr val="tx2"/>
                </a:solidFill>
                <a:ea typeface="黑体" pitchFamily="2" charset="-122"/>
              </a:endParaRPr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3072" y="3504"/>
              <a:ext cx="8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3120" y="3168"/>
              <a:ext cx="7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solidFill>
                    <a:schemeClr val="tx2"/>
                  </a:solidFill>
                  <a:ea typeface="黑体" pitchFamily="2" charset="-122"/>
                </a:rPr>
                <a:t>选定逻辑门类型</a:t>
              </a:r>
            </a:p>
          </p:txBody>
        </p:sp>
        <p:sp>
          <p:nvSpPr>
            <p:cNvPr id="16411" name="Rectangle 27"/>
            <p:cNvSpPr>
              <a:spLocks noChangeArrowheads="1"/>
            </p:cNvSpPr>
            <p:nvPr/>
          </p:nvSpPr>
          <p:spPr bwMode="auto">
            <a:xfrm>
              <a:off x="3936" y="3168"/>
              <a:ext cx="480" cy="52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3936" y="3216"/>
              <a:ext cx="480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solidFill>
                    <a:schemeClr val="tx2"/>
                  </a:solidFill>
                  <a:ea typeface="黑体" pitchFamily="2" charset="-122"/>
                </a:rPr>
                <a:t>最简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1800">
                  <a:solidFill>
                    <a:schemeClr val="tx2"/>
                  </a:solidFill>
                  <a:ea typeface="黑体" pitchFamily="2" charset="-122"/>
                </a:rPr>
                <a:t>表达式</a:t>
              </a:r>
            </a:p>
          </p:txBody>
        </p:sp>
        <p:sp>
          <p:nvSpPr>
            <p:cNvPr id="16413" name="Rectangle 29"/>
            <p:cNvSpPr>
              <a:spLocks noChangeArrowheads="1"/>
            </p:cNvSpPr>
            <p:nvPr/>
          </p:nvSpPr>
          <p:spPr bwMode="auto">
            <a:xfrm>
              <a:off x="4752" y="3168"/>
              <a:ext cx="480" cy="52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4752" y="3216"/>
              <a:ext cx="480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solidFill>
                    <a:schemeClr val="tx2"/>
                  </a:solidFill>
                  <a:ea typeface="黑体" pitchFamily="2" charset="-122"/>
                </a:rPr>
                <a:t>逻辑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1800">
                  <a:solidFill>
                    <a:schemeClr val="tx2"/>
                  </a:solidFill>
                  <a:ea typeface="黑体" pitchFamily="2" charset="-122"/>
                </a:rPr>
                <a:t>电路图</a:t>
              </a:r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flipV="1">
              <a:off x="4416" y="3504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620E3E-69C2-4074-897D-26D70B0C124D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竖卷形 3"/>
          <p:cNvSpPr/>
          <p:nvPr/>
        </p:nvSpPr>
        <p:spPr>
          <a:xfrm>
            <a:off x="5238800" y="1700808"/>
            <a:ext cx="2717576" cy="2355119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代数法化简</a:t>
            </a:r>
            <a:endParaRPr lang="en-US" altLang="zh-CN" sz="2400" dirty="0"/>
          </a:p>
          <a:p>
            <a:pPr algn="ctr"/>
            <a:r>
              <a:rPr lang="zh-CN" altLang="en-US" sz="2400" dirty="0"/>
              <a:t>卡诺图化简</a:t>
            </a:r>
            <a:endParaRPr lang="en-US" altLang="zh-CN" sz="2400" dirty="0"/>
          </a:p>
          <a:p>
            <a:pPr algn="ctr"/>
            <a:r>
              <a:rPr lang="en-US" altLang="zh-CN" sz="2400" dirty="0"/>
              <a:t>QM</a:t>
            </a:r>
            <a:r>
              <a:rPr lang="zh-CN" altLang="en-US" sz="2400" dirty="0"/>
              <a:t>法化简</a:t>
            </a:r>
          </a:p>
        </p:txBody>
      </p:sp>
      <p:sp>
        <p:nvSpPr>
          <p:cNvPr id="5" name="右箭头 4"/>
          <p:cNvSpPr/>
          <p:nvPr/>
        </p:nvSpPr>
        <p:spPr>
          <a:xfrm rot="18724965">
            <a:off x="4872087" y="4149080"/>
            <a:ext cx="564009" cy="529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4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3" y="15241"/>
            <a:ext cx="7461781" cy="965488"/>
          </a:xfrm>
        </p:spPr>
        <p:txBody>
          <a:bodyPr/>
          <a:lstStyle/>
          <a:p>
            <a:r>
              <a:rPr lang="zh-CN" altLang="en-US" dirty="0"/>
              <a:t>组合逻辑电路设计示例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40763" cy="609600"/>
          </a:xfrm>
        </p:spPr>
        <p:txBody>
          <a:bodyPr/>
          <a:lstStyle/>
          <a:p>
            <a:r>
              <a:rPr lang="zh-CN" altLang="en-US" sz="2400" dirty="0"/>
              <a:t>用</a:t>
            </a:r>
            <a:r>
              <a:rPr lang="zh-CN" altLang="en-US" sz="2400" dirty="0">
                <a:solidFill>
                  <a:srgbClr val="FF0000"/>
                </a:solidFill>
              </a:rPr>
              <a:t>与非门</a:t>
            </a:r>
            <a:r>
              <a:rPr lang="zh-CN" altLang="en-US" sz="2400" dirty="0"/>
              <a:t>实现：按“少数服从多数”原则设计三人表决电路 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74656"/>
            <a:ext cx="2881312" cy="268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397375" y="2162175"/>
          <a:ext cx="42052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82" name="Equation" r:id="rId5" imgW="1955520" imgH="215640" progId="Equation.3">
                  <p:embed/>
                </p:oleObj>
              </mc:Choice>
              <mc:Fallback>
                <p:oleObj name="Equation" r:id="rId5" imgW="1955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2162175"/>
                        <a:ext cx="42052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4648200" y="2743200"/>
          <a:ext cx="2411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83" name="Equation" r:id="rId7" imgW="952200" imgH="164880" progId="Equation.3">
                  <p:embed/>
                </p:oleObj>
              </mc:Choice>
              <mc:Fallback>
                <p:oleObj name="Equation" r:id="rId7" imgW="9522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43200"/>
                        <a:ext cx="24114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>
            <p:extLst/>
          </p:nvPr>
        </p:nvGraphicFramePr>
        <p:xfrm>
          <a:off x="4632960" y="4009926"/>
          <a:ext cx="21812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84" name="Equation" r:id="rId9" imgW="850680" imgH="228600" progId="Equation.3">
                  <p:embed/>
                </p:oleObj>
              </mc:Choice>
              <mc:Fallback>
                <p:oleObj name="Equation" r:id="rId9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960" y="4009926"/>
                        <a:ext cx="2181225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948238"/>
            <a:ext cx="3270250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948238"/>
            <a:ext cx="3270250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7A3A55-3BCC-48E0-ABE8-86B3B2913590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ABFA5-A36E-431F-B4C7-EAE3A8B80121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4670573" y="3318475"/>
          <a:ext cx="2565723" cy="53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85" name="公式" r:id="rId13" imgW="1155600" imgH="241200" progId="Equation.3">
                  <p:embed/>
                </p:oleObj>
              </mc:Choice>
              <mc:Fallback>
                <p:oleObj name="公式" r:id="rId13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573" y="3318475"/>
                        <a:ext cx="2565723" cy="53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03516" y="3467814"/>
            <a:ext cx="194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（德</a:t>
            </a:r>
            <a:r>
              <a:rPr lang="en-US" altLang="zh-CN" sz="2000" dirty="0">
                <a:solidFill>
                  <a:srgbClr val="FF0000"/>
                </a:solidFill>
              </a:rPr>
              <a:t>•</a:t>
            </a:r>
            <a:r>
              <a:rPr lang="zh-CN" altLang="en-US" sz="2000" dirty="0">
                <a:solidFill>
                  <a:srgbClr val="FF0000"/>
                </a:solidFill>
              </a:rPr>
              <a:t> 摩根定律）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5076056" y="4595714"/>
            <a:ext cx="1080120" cy="5614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0488" idx="2"/>
          </p:cNvCxnSpPr>
          <p:nvPr/>
        </p:nvCxnSpPr>
        <p:spPr>
          <a:xfrm>
            <a:off x="5723572" y="4595714"/>
            <a:ext cx="432604" cy="10655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6156176" y="4595714"/>
            <a:ext cx="397024" cy="15695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号 11"/>
          <p:cNvSpPr/>
          <p:nvPr/>
        </p:nvSpPr>
        <p:spPr>
          <a:xfrm rot="5400000">
            <a:off x="5867865" y="3751033"/>
            <a:ext cx="144018" cy="1745558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2" idx="1"/>
          </p:cNvCxnSpPr>
          <p:nvPr/>
        </p:nvCxnSpPr>
        <p:spPr>
          <a:xfrm>
            <a:off x="5939874" y="4695821"/>
            <a:ext cx="1263642" cy="96917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590800" y="3162300"/>
            <a:ext cx="2057401" cy="196618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0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电路最小化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094287"/>
          </a:xfrm>
        </p:spPr>
        <p:txBody>
          <a:bodyPr/>
          <a:lstStyle/>
          <a:p>
            <a:r>
              <a:rPr lang="zh-CN" altLang="en-US" dirty="0"/>
              <a:t>减少输入变量的数目</a:t>
            </a:r>
            <a:endParaRPr lang="en-US" altLang="zh-CN" dirty="0"/>
          </a:p>
          <a:p>
            <a:pPr lvl="1"/>
            <a:r>
              <a:rPr lang="zh-CN" altLang="en-US" dirty="0"/>
              <a:t>输入变量</a:t>
            </a:r>
            <a:endParaRPr lang="en-US" altLang="zh-CN" dirty="0"/>
          </a:p>
          <a:p>
            <a:pPr lvl="2"/>
            <a:r>
              <a:rPr lang="zh-CN" altLang="en-US" dirty="0"/>
              <a:t>大概估计一个输入变量</a:t>
            </a:r>
            <a:r>
              <a:rPr lang="en-US" altLang="zh-CN" dirty="0"/>
              <a:t>2</a:t>
            </a:r>
            <a:r>
              <a:rPr lang="zh-CN" altLang="en-US" dirty="0"/>
              <a:t>个晶体管</a:t>
            </a:r>
          </a:p>
          <a:p>
            <a:pPr lvl="2"/>
            <a:r>
              <a:rPr lang="zh-CN" altLang="en-US" dirty="0"/>
              <a:t>为什么不算非门？</a:t>
            </a:r>
          </a:p>
          <a:p>
            <a:pPr lvl="1"/>
            <a:r>
              <a:rPr lang="zh-CN" altLang="en-US" dirty="0"/>
              <a:t>较少的输入变量意味着较少的晶体管</a:t>
            </a:r>
            <a:endParaRPr lang="en-US" altLang="zh-CN" dirty="0"/>
          </a:p>
          <a:p>
            <a:pPr lvl="2"/>
            <a:r>
              <a:rPr lang="zh-CN" altLang="en-US" dirty="0"/>
              <a:t>更小的电路</a:t>
            </a:r>
          </a:p>
          <a:p>
            <a:pPr lvl="1"/>
            <a:r>
              <a:rPr lang="zh-CN" altLang="en-US" dirty="0"/>
              <a:t>较少的输入意味着较快的门</a:t>
            </a:r>
            <a:endParaRPr lang="en-US" altLang="zh-CN" dirty="0"/>
          </a:p>
          <a:p>
            <a:pPr lvl="2"/>
            <a:r>
              <a:rPr lang="zh-CN" altLang="en-US" dirty="0"/>
              <a:t>门越小越快</a:t>
            </a:r>
          </a:p>
          <a:p>
            <a:pPr lvl="1"/>
            <a:r>
              <a:rPr lang="zh-CN" altLang="en-US" dirty="0"/>
              <a:t>扇入</a:t>
            </a:r>
            <a:r>
              <a:rPr lang="en-US" altLang="zh-CN" dirty="0"/>
              <a:t>fan-ins </a:t>
            </a:r>
            <a:r>
              <a:rPr lang="zh-CN" altLang="en-US" dirty="0"/>
              <a:t>（门的输入数）由所采用的工艺限制</a:t>
            </a:r>
          </a:p>
          <a:p>
            <a:r>
              <a:rPr lang="zh-CN" altLang="en-US" dirty="0"/>
              <a:t>减少门的数目</a:t>
            </a:r>
            <a:endParaRPr lang="en-US" altLang="zh-CN" dirty="0"/>
          </a:p>
          <a:p>
            <a:pPr lvl="1"/>
            <a:r>
              <a:rPr lang="zh-CN" altLang="en-US" dirty="0"/>
              <a:t>较少的门数意味着更小的电路</a:t>
            </a:r>
            <a:endParaRPr lang="en-US" altLang="zh-CN" dirty="0"/>
          </a:p>
          <a:p>
            <a:pPr lvl="2"/>
            <a:r>
              <a:rPr lang="zh-CN" altLang="en-US" dirty="0"/>
              <a:t>直接影响制造成本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7E0632-C69B-4675-9A9B-5947379BB99D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091409" y="1218960"/>
            <a:ext cx="3024336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>
              <a:buClr>
                <a:schemeClr val="tx2"/>
              </a:buClr>
            </a:pPr>
            <a:r>
              <a:rPr lang="zh-CN" altLang="en-US" sz="2400" dirty="0"/>
              <a:t>化简时不考虑输入反相器成本，一般输入变量及其反码都是现成的。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5151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电路最小化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减少门的级数</a:t>
            </a:r>
            <a:endParaRPr lang="en-US" altLang="zh-CN" sz="3200" dirty="0"/>
          </a:p>
          <a:p>
            <a:pPr lvl="1"/>
            <a:r>
              <a:rPr lang="zh-CN" altLang="en-US" sz="2700" dirty="0"/>
              <a:t>较少的门级数意味着减少信号传播延迟</a:t>
            </a:r>
          </a:p>
          <a:p>
            <a:pPr lvl="1"/>
            <a:r>
              <a:rPr lang="zh-CN" altLang="en-US" sz="2700" dirty="0"/>
              <a:t>最少的延迟一般需要更多的门</a:t>
            </a:r>
          </a:p>
          <a:p>
            <a:endParaRPr lang="zh-CN" altLang="en-US" sz="3200" dirty="0"/>
          </a:p>
          <a:p>
            <a:r>
              <a:rPr lang="zh-CN" altLang="en-US" sz="3200" dirty="0"/>
              <a:t>需要在增加电路延迟和规模之间权衡</a:t>
            </a:r>
            <a:endParaRPr lang="en-US" altLang="zh-CN" sz="3200" dirty="0"/>
          </a:p>
          <a:p>
            <a:pPr lvl="1"/>
            <a:r>
              <a:rPr lang="zh-CN" altLang="en-US" sz="2700" dirty="0"/>
              <a:t>自动工具可以产生多种实现</a:t>
            </a:r>
          </a:p>
          <a:p>
            <a:pPr lvl="1"/>
            <a:r>
              <a:rPr lang="zh-CN" altLang="en-US" sz="2700" dirty="0"/>
              <a:t>逻辑化简：减少门的个数和复杂度</a:t>
            </a:r>
          </a:p>
          <a:p>
            <a:pPr lvl="1"/>
            <a:r>
              <a:rPr lang="zh-CN" altLang="en-US" sz="2700" dirty="0"/>
              <a:t>逻辑优化：进一步在延迟方面权衡</a:t>
            </a:r>
          </a:p>
          <a:p>
            <a:endParaRPr lang="zh-CN" altLang="en-US" sz="3200" dirty="0"/>
          </a:p>
          <a:p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07B41-4632-480F-BDFC-40CB968E9DF9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94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代数化简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9839"/>
            <a:ext cx="8686800" cy="665162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利用结合律</a:t>
            </a:r>
            <a:r>
              <a:rPr lang="en-US" altLang="zh-CN" dirty="0">
                <a:ea typeface="宋体" pitchFamily="2" charset="-122"/>
              </a:rPr>
              <a:t>T10, </a:t>
            </a:r>
            <a:r>
              <a:rPr lang="zh-CN" altLang="en-US" dirty="0">
                <a:ea typeface="宋体" pitchFamily="2" charset="-122"/>
              </a:rPr>
              <a:t>减少逻辑门数和输入端数。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304800" y="1905000"/>
          <a:ext cx="861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1" name="Artwork" r:id="rId4" imgW="4428571" imgH="1000000" progId="">
                  <p:embed/>
                </p:oleObj>
              </mc:Choice>
              <mc:Fallback>
                <p:oleObj name="Artwork" r:id="rId4" imgW="4428571" imgH="100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6491"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861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304800" y="3071810"/>
          <a:ext cx="861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2" name="Artwork" r:id="rId6" imgW="4428571" imgH="1000000" progId="">
                  <p:embed/>
                </p:oleObj>
              </mc:Choice>
              <mc:Fallback>
                <p:oleObj name="Artwork" r:id="rId6" imgW="4428571" imgH="100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9183" b="41226"/>
                      <a:stretch>
                        <a:fillRect/>
                      </a:stretch>
                    </p:blipFill>
                    <p:spPr bwMode="auto">
                      <a:xfrm>
                        <a:off x="304800" y="3071810"/>
                        <a:ext cx="861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304800" y="3500438"/>
          <a:ext cx="861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3" name="Artwork" r:id="rId7" imgW="4428571" imgH="1000000" progId="">
                  <p:embed/>
                </p:oleObj>
              </mc:Choice>
              <mc:Fallback>
                <p:oleObj name="Artwork" r:id="rId7" imgW="4428571" imgH="100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8775" b="17715"/>
                      <a:stretch>
                        <a:fillRect/>
                      </a:stretch>
                    </p:blipFill>
                    <p:spPr bwMode="auto">
                      <a:xfrm>
                        <a:off x="304800" y="3500438"/>
                        <a:ext cx="861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304800" y="2571744"/>
          <a:ext cx="861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4" name="Artwork" r:id="rId8" imgW="4428571" imgH="1000000" progId="">
                  <p:embed/>
                </p:oleObj>
              </mc:Choice>
              <mc:Fallback>
                <p:oleObj name="Artwork" r:id="rId8" imgW="4428571" imgH="100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591" b="60817"/>
                      <a:stretch>
                        <a:fillRect/>
                      </a:stretch>
                    </p:blipFill>
                    <p:spPr bwMode="auto">
                      <a:xfrm>
                        <a:off x="304800" y="2571744"/>
                        <a:ext cx="861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DAA7BB-373C-4353-AC18-0CB44FF2BE02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228600" y="3929066"/>
          <a:ext cx="8686800" cy="282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5" name="Artwork" r:id="rId9" imgW="4772691" imgH="1838095" progId="">
                  <p:embed/>
                </p:oleObj>
              </mc:Choice>
              <mc:Fallback>
                <p:oleObj name="Artwork" r:id="rId9" imgW="4772691" imgH="18380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929066"/>
                        <a:ext cx="8686800" cy="2828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05400" y="1740747"/>
                <a:ext cx="2895600" cy="86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X·Y+X·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/>
                  <a:t>=X</a:t>
                </a:r>
              </a:p>
              <a:p>
                <a:r>
                  <a:rPr lang="en-US" altLang="zh-CN" sz="2400" dirty="0"/>
                  <a:t>(X+Y) ·(X+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/>
                  <a:t>)=X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740747"/>
                <a:ext cx="2895600" cy="863634"/>
              </a:xfrm>
              <a:prstGeom prst="rect">
                <a:avLst/>
              </a:prstGeom>
              <a:blipFill rotWithShape="0">
                <a:blip r:embed="rId11"/>
                <a:stretch>
                  <a:fillRect l="-3368" t="-4965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81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算术溢出检测电路</a:t>
            </a:r>
            <a:r>
              <a:rPr lang="en-US" altLang="zh-CN" b="0" dirty="0"/>
              <a:t>(Overflow)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507288" cy="2477193"/>
          </a:xfrm>
        </p:spPr>
        <p:txBody>
          <a:bodyPr/>
          <a:lstStyle/>
          <a:p>
            <a:r>
              <a:rPr lang="en-US" altLang="zh-CN" sz="2800" dirty="0"/>
              <a:t>N</a:t>
            </a:r>
            <a:r>
              <a:rPr lang="zh-CN" altLang="en-US" sz="2800" dirty="0"/>
              <a:t>位补码运算结果检测：和</a:t>
            </a:r>
            <a:r>
              <a:rPr lang="en-US" altLang="zh-CN" sz="2800" dirty="0"/>
              <a:t>S</a:t>
            </a:r>
            <a:r>
              <a:rPr lang="zh-CN" altLang="en-US" sz="2800" dirty="0"/>
              <a:t>超出了补码表示范围。</a:t>
            </a:r>
            <a:endParaRPr lang="en-US" altLang="zh-CN" sz="2800" dirty="0"/>
          </a:p>
          <a:p>
            <a:pPr marL="644525" lvl="2" indent="0">
              <a:buNone/>
            </a:pPr>
            <a:r>
              <a:rPr lang="en-US" altLang="zh-CN" sz="3200" dirty="0">
                <a:latin typeface="Times New Roman" pitchFamily="18" charset="0"/>
              </a:rPr>
              <a:t> -2</a:t>
            </a:r>
            <a:r>
              <a:rPr lang="en-US" altLang="zh-CN" sz="3200" baseline="30000" dirty="0">
                <a:latin typeface="Times New Roman" pitchFamily="18" charset="0"/>
              </a:rPr>
              <a:t>n-1</a:t>
            </a:r>
            <a:r>
              <a:rPr lang="en-US" altLang="zh-CN" sz="3200" dirty="0">
                <a:latin typeface="Times New Roman" pitchFamily="18" charset="0"/>
              </a:rPr>
              <a:t>&lt;=N&lt;=2</a:t>
            </a:r>
            <a:r>
              <a:rPr lang="en-US" altLang="zh-CN" sz="3200" baseline="30000" dirty="0">
                <a:latin typeface="Times New Roman" pitchFamily="18" charset="0"/>
              </a:rPr>
              <a:t>n-1</a:t>
            </a:r>
            <a:r>
              <a:rPr lang="en-US" altLang="zh-CN" sz="3200" dirty="0">
                <a:latin typeface="Times New Roman" pitchFamily="18" charset="0"/>
              </a:rPr>
              <a:t>-1</a:t>
            </a:r>
            <a:endParaRPr lang="en-US" altLang="zh-CN" sz="3600" dirty="0">
              <a:latin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IF A&gt;0,B&gt;0;A+B&gt;2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itchFamily="18" charset="0"/>
              </a:rPr>
              <a:t>n-1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-1</a:t>
            </a:r>
          </a:p>
          <a:p>
            <a:pPr lvl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IFA&lt;0,B&lt;0; A+B&lt;-2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itchFamily="18" charset="0"/>
              </a:rPr>
              <a:t>n-1</a:t>
            </a:r>
            <a:r>
              <a:rPr lang="en-US" altLang="zh-CN" sz="2800" dirty="0">
                <a:latin typeface="Times New Roman" pitchFamily="18" charset="0"/>
              </a:rPr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514734-D6AF-4425-B6EE-A4D1466248BC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3501008"/>
            <a:ext cx="8056563" cy="17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258634" y="5438756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复习第</a:t>
            </a:r>
            <a:r>
              <a:rPr lang="en-US" altLang="zh-CN" sz="2800" dirty="0"/>
              <a:t>2</a:t>
            </a:r>
            <a:r>
              <a:rPr lang="zh-CN" altLang="en-US" sz="2800" dirty="0"/>
              <a:t>章：当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符号位相同，而</a:t>
            </a:r>
            <a:r>
              <a:rPr lang="en-US" altLang="zh-CN" sz="2800" dirty="0"/>
              <a:t>S</a:t>
            </a:r>
            <a:r>
              <a:rPr lang="zh-CN" altLang="en-US" sz="2800" dirty="0"/>
              <a:t>符合位和</a:t>
            </a:r>
            <a:r>
              <a:rPr lang="en-US" altLang="zh-CN" sz="2800" dirty="0"/>
              <a:t>AB</a:t>
            </a:r>
            <a:r>
              <a:rPr lang="zh-CN" altLang="en-US" sz="2800" dirty="0"/>
              <a:t>不相同时，溢出。</a:t>
            </a:r>
          </a:p>
        </p:txBody>
      </p:sp>
    </p:spTree>
    <p:extLst>
      <p:ext uri="{BB962C8B-B14F-4D97-AF65-F5344CB8AC3E}">
        <p14:creationId xmlns:p14="http://schemas.microsoft.com/office/powerpoint/2010/main" val="1676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算术溢出检测电路</a:t>
            </a:r>
            <a:r>
              <a:rPr lang="en-US" altLang="zh-CN" b="0" dirty="0"/>
              <a:t>(Overflow)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608C9D-9F98-40AE-9D8C-769C0741B9D0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2283" y="2501016"/>
            <a:ext cx="237502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</a:rPr>
              <a:t>n-1</a:t>
            </a:r>
            <a:r>
              <a:rPr lang="en-US" altLang="zh-CN" sz="2400" dirty="0">
                <a:latin typeface="Times New Roman" pitchFamily="18" charset="0"/>
              </a:rPr>
              <a:t>   </a:t>
            </a:r>
            <a:r>
              <a:rPr lang="en-US" altLang="zh-CN" sz="2400" i="1" dirty="0">
                <a:latin typeface="Times New Roman" pitchFamily="18" charset="0"/>
              </a:rPr>
              <a:t>b</a:t>
            </a:r>
            <a:r>
              <a:rPr lang="en-US" altLang="zh-CN" sz="2400" baseline="-25000" dirty="0">
                <a:latin typeface="Times New Roman" pitchFamily="18" charset="0"/>
              </a:rPr>
              <a:t>n-1</a:t>
            </a:r>
            <a:r>
              <a:rPr lang="en-US" altLang="zh-CN" sz="2400" dirty="0">
                <a:latin typeface="Times New Roman" pitchFamily="18" charset="0"/>
              </a:rPr>
              <a:t>   </a:t>
            </a:r>
            <a:r>
              <a:rPr lang="en-US" altLang="zh-CN" sz="2400" i="1" dirty="0">
                <a:latin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</a:rPr>
              <a:t>n-2</a:t>
            </a:r>
            <a:r>
              <a:rPr lang="en-US" altLang="zh-CN" sz="2400" dirty="0">
                <a:latin typeface="Times New Roman" pitchFamily="18" charset="0"/>
              </a:rPr>
              <a:t>    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0       0       0     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0       0       1 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0       1       0 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0       1       1 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1       0       0 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1       0       1 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1       1       0 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1       1       1 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61841" y="2501016"/>
            <a:ext cx="147558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i="1" dirty="0">
                <a:latin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</a:rPr>
              <a:t>n-1 </a:t>
            </a:r>
            <a:r>
              <a:rPr lang="en-US" altLang="zh-CN" sz="2400" dirty="0">
                <a:latin typeface="Times New Roman" pitchFamily="18" charset="0"/>
              </a:rPr>
              <a:t>  </a:t>
            </a:r>
            <a:r>
              <a:rPr lang="en-US" altLang="zh-CN" sz="2400" i="1" dirty="0">
                <a:latin typeface="Times New Roman" pitchFamily="18" charset="0"/>
              </a:rPr>
              <a:t>s</a:t>
            </a:r>
            <a:r>
              <a:rPr lang="en-US" altLang="zh-CN" sz="2400" baseline="-25000" dirty="0">
                <a:latin typeface="Times New Roman" pitchFamily="18" charset="0"/>
              </a:rPr>
              <a:t>n-1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 0      0 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 0       1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 0       1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 1       0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 0       1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 1       0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 1       0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 1       1    </a:t>
            </a:r>
            <a:endParaRPr lang="en-US" altLang="zh-CN" sz="2400" i="1" dirty="0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662437" y="2501016"/>
            <a:ext cx="4569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i="1" dirty="0">
                <a:latin typeface="Times New Roman" pitchFamily="18" charset="0"/>
              </a:rPr>
              <a:t>V</a:t>
            </a:r>
          </a:p>
          <a:p>
            <a:pPr eaLnBrk="0" hangingPunct="0"/>
            <a:r>
              <a:rPr lang="en-US" altLang="zh-CN" sz="2400" i="1" dirty="0">
                <a:latin typeface="Times New Roman" pitchFamily="18" charset="0"/>
              </a:rPr>
              <a:t>0</a:t>
            </a:r>
          </a:p>
          <a:p>
            <a:pPr eaLnBrk="0" hangingPunct="0"/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  <a:p>
            <a:pPr eaLnBrk="0" hangingPunct="0"/>
            <a:r>
              <a:rPr lang="en-US" altLang="zh-CN" sz="2400" i="1" dirty="0">
                <a:latin typeface="Times New Roman" pitchFamily="18" charset="0"/>
              </a:rPr>
              <a:t>0</a:t>
            </a:r>
          </a:p>
          <a:p>
            <a:pPr eaLnBrk="0" hangingPunct="0"/>
            <a:r>
              <a:rPr lang="en-US" altLang="zh-CN" sz="2400" i="1" dirty="0">
                <a:latin typeface="Times New Roman" pitchFamily="18" charset="0"/>
              </a:rPr>
              <a:t>0</a:t>
            </a:r>
          </a:p>
          <a:p>
            <a:pPr eaLnBrk="0" hangingPunct="0"/>
            <a:r>
              <a:rPr lang="en-US" altLang="zh-CN" sz="2400" i="1" dirty="0">
                <a:latin typeface="Times New Roman" pitchFamily="18" charset="0"/>
              </a:rPr>
              <a:t>0</a:t>
            </a:r>
          </a:p>
          <a:p>
            <a:pPr eaLnBrk="0" hangingPunct="0"/>
            <a:r>
              <a:rPr lang="en-US" altLang="zh-CN" sz="2400" i="1" dirty="0">
                <a:latin typeface="Times New Roman" pitchFamily="18" charset="0"/>
              </a:rPr>
              <a:t>0</a:t>
            </a:r>
          </a:p>
          <a:p>
            <a:pPr eaLnBrk="0" hangingPunct="0"/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  <a:p>
            <a:pPr eaLnBrk="0" hangingPunct="0"/>
            <a:r>
              <a:rPr lang="en-US" altLang="zh-CN" sz="2400" i="1" dirty="0">
                <a:latin typeface="Times New Roman" pitchFamily="18" charset="0"/>
              </a:rPr>
              <a:t>0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4514084" y="3499089"/>
          <a:ext cx="3995741" cy="58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14" name="公式" r:id="rId4" imgW="1726451" imgH="253890" progId="Equation.3">
                  <p:embed/>
                </p:oleObj>
              </mc:Choice>
              <mc:Fallback>
                <p:oleObj name="公式" r:id="rId4" imgW="172645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084" y="3499089"/>
                        <a:ext cx="3995741" cy="588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4555329" y="5274504"/>
          <a:ext cx="3205237" cy="696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15" name="公式" r:id="rId6" imgW="901309" imgH="228501" progId="Equation.3">
                  <p:embed/>
                </p:oleObj>
              </mc:Choice>
              <mc:Fallback>
                <p:oleObj name="公式" r:id="rId6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5329" y="5274504"/>
                        <a:ext cx="3205237" cy="696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2031149" y="2501016"/>
            <a:ext cx="0" cy="3560336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1309" y="2532960"/>
            <a:ext cx="0" cy="356033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310753" y="2239992"/>
            <a:ext cx="48332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当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符号位相同，而</a:t>
            </a:r>
            <a:r>
              <a:rPr lang="en-US" altLang="zh-CN" sz="2800" dirty="0"/>
              <a:t>S</a:t>
            </a:r>
            <a:r>
              <a:rPr lang="zh-CN" altLang="en-US" sz="2800" dirty="0"/>
              <a:t>符合位和</a:t>
            </a:r>
            <a:r>
              <a:rPr lang="en-US" altLang="zh-CN" sz="2800" dirty="0"/>
              <a:t>AB</a:t>
            </a:r>
            <a:r>
              <a:rPr lang="zh-CN" altLang="en-US" sz="2800" dirty="0"/>
              <a:t>不相同时，溢出</a:t>
            </a:r>
          </a:p>
        </p:txBody>
      </p:sp>
      <p:sp>
        <p:nvSpPr>
          <p:cNvPr id="17" name="矩形 16"/>
          <p:cNvSpPr/>
          <p:nvPr/>
        </p:nvSpPr>
        <p:spPr>
          <a:xfrm>
            <a:off x="182283" y="5079230"/>
            <a:ext cx="1187512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2283" y="3251410"/>
            <a:ext cx="1187512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899634" y="3251410"/>
            <a:ext cx="376222" cy="4735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915816" y="5037730"/>
            <a:ext cx="376222" cy="4735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30997" y="4228174"/>
            <a:ext cx="40776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另一种检测方法：当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n-2</a:t>
            </a:r>
            <a:r>
              <a:rPr lang="zh-CN" altLang="en-US" sz="2800" dirty="0"/>
              <a:t>和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n-1</a:t>
            </a:r>
            <a:r>
              <a:rPr lang="zh-CN" altLang="en-US" sz="2800" dirty="0"/>
              <a:t>值不相同时，溢出。</a:t>
            </a:r>
          </a:p>
        </p:txBody>
      </p:sp>
      <p:sp>
        <p:nvSpPr>
          <p:cNvPr id="22" name="矩形 21"/>
          <p:cNvSpPr/>
          <p:nvPr/>
        </p:nvSpPr>
        <p:spPr>
          <a:xfrm>
            <a:off x="182283" y="1208846"/>
            <a:ext cx="75782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根据最高位全加器的输入输出结果进行检测。</a:t>
            </a:r>
            <a:endParaRPr lang="en-US" altLang="zh-CN" sz="2800" dirty="0"/>
          </a:p>
          <a:p>
            <a:r>
              <a:rPr lang="zh-CN" altLang="en-US" sz="2800" dirty="0"/>
              <a:t>列出最高位全加器真值表</a:t>
            </a:r>
          </a:p>
        </p:txBody>
      </p:sp>
    </p:spTree>
    <p:extLst>
      <p:ext uri="{BB962C8B-B14F-4D97-AF65-F5344CB8AC3E}">
        <p14:creationId xmlns:p14="http://schemas.microsoft.com/office/powerpoint/2010/main" val="241585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6" grpId="0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逻辑表达式</a:t>
            </a:r>
            <a:r>
              <a:rPr lang="en-US" altLang="zh-CN" sz="4000" dirty="0"/>
              <a:t>-</a:t>
            </a:r>
            <a:r>
              <a:rPr lang="zh-CN" altLang="en-US" sz="4000" dirty="0"/>
              <a:t>逻辑变量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逻辑变量：布尔代数中的变量，表示</a:t>
            </a:r>
            <a:r>
              <a:rPr lang="zh-CN" altLang="en-US" sz="2800" b="1" dirty="0"/>
              <a:t>数字系统中</a:t>
            </a:r>
            <a:r>
              <a:rPr lang="zh-CN" altLang="en-US" sz="2800" dirty="0"/>
              <a:t>的某个状态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400" dirty="0"/>
              <a:t>通常用字母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</a:rPr>
              <a:t>、</a:t>
            </a:r>
            <a:r>
              <a:rPr lang="en-US" altLang="zh-CN" sz="2400" i="1" dirty="0">
                <a:latin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</a:rPr>
              <a:t>、</a:t>
            </a:r>
            <a:r>
              <a:rPr lang="en-US" altLang="zh-CN" sz="2400" i="1" dirty="0">
                <a:latin typeface="Times New Roman" pitchFamily="18" charset="0"/>
              </a:rPr>
              <a:t>C</a:t>
            </a:r>
            <a:r>
              <a:rPr lang="zh-CN" altLang="en-US" sz="2400" dirty="0">
                <a:latin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</a:rPr>
              <a:t>…</a:t>
            </a:r>
            <a:r>
              <a:rPr lang="zh-CN" altLang="en-US" sz="2400" dirty="0"/>
              <a:t>表示；</a:t>
            </a:r>
          </a:p>
          <a:p>
            <a:pPr lvl="1"/>
            <a:r>
              <a:rPr lang="zh-CN" altLang="en-US" sz="2400" dirty="0"/>
              <a:t>只有两种取值：“</a:t>
            </a:r>
            <a:r>
              <a:rPr lang="zh-CN" altLang="en-US" sz="2400" dirty="0">
                <a:solidFill>
                  <a:srgbClr val="FF0000"/>
                </a:solidFill>
              </a:rPr>
              <a:t>真</a:t>
            </a:r>
            <a:r>
              <a:rPr lang="zh-CN" altLang="en-US" sz="2400" dirty="0"/>
              <a:t>”或“</a:t>
            </a:r>
            <a:r>
              <a:rPr lang="zh-CN" altLang="en-US" sz="2400" dirty="0">
                <a:solidFill>
                  <a:srgbClr val="FF0000"/>
                </a:solidFill>
              </a:rPr>
              <a:t>假</a:t>
            </a:r>
            <a:r>
              <a:rPr lang="zh-CN" altLang="en-US" sz="2400" dirty="0"/>
              <a:t>”；</a:t>
            </a:r>
          </a:p>
          <a:p>
            <a:pPr lvl="1"/>
            <a:r>
              <a:rPr lang="zh-CN" altLang="en-US" sz="2400" dirty="0"/>
              <a:t>在</a:t>
            </a:r>
            <a:r>
              <a:rPr lang="zh-CN" altLang="en-US" sz="2400" b="1" dirty="0">
                <a:solidFill>
                  <a:srgbClr val="FF0000"/>
                </a:solidFill>
              </a:rPr>
              <a:t>正逻辑</a:t>
            </a:r>
            <a:r>
              <a:rPr lang="zh-CN" altLang="en-US" sz="2400" dirty="0"/>
              <a:t>下，把“真”记作</a:t>
            </a:r>
            <a:r>
              <a:rPr lang="zh-CN" altLang="en-US" sz="2400" dirty="0">
                <a:solidFill>
                  <a:schemeClr val="accent2"/>
                </a:solidFill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</a:rPr>
              <a:t>”</a:t>
            </a:r>
            <a:r>
              <a:rPr lang="zh-CN" altLang="en-US" sz="2400" dirty="0"/>
              <a:t>，“假”记作</a:t>
            </a:r>
            <a:r>
              <a:rPr lang="zh-CN" altLang="en-US" sz="2400" dirty="0">
                <a:solidFill>
                  <a:schemeClr val="accent2"/>
                </a:solidFill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accent2"/>
                </a:solidFill>
              </a:rPr>
              <a:t>”</a:t>
            </a:r>
            <a:r>
              <a:rPr lang="zh-CN" altLang="en-US" sz="2400" dirty="0"/>
              <a:t> ；</a:t>
            </a:r>
          </a:p>
          <a:p>
            <a:pPr lvl="1"/>
            <a:r>
              <a:rPr lang="zh-CN" altLang="en-US" sz="2400" dirty="0">
                <a:solidFill>
                  <a:schemeClr val="accent2"/>
                </a:solidFill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</a:rPr>
              <a:t>”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2"/>
                </a:solidFill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accent2"/>
                </a:solidFill>
              </a:rPr>
              <a:t>”</a:t>
            </a:r>
            <a:r>
              <a:rPr lang="zh-CN" altLang="en-US" sz="2400" dirty="0"/>
              <a:t>不表示数量的大小</a:t>
            </a:r>
            <a:r>
              <a:rPr lang="en-US" altLang="zh-CN" sz="2400" dirty="0"/>
              <a:t>,</a:t>
            </a:r>
            <a:r>
              <a:rPr lang="zh-CN" altLang="en-US" sz="2400" dirty="0"/>
              <a:t>只表示完全相反的两种状态</a:t>
            </a:r>
          </a:p>
          <a:p>
            <a:pPr lvl="1"/>
            <a:r>
              <a:rPr lang="zh-CN" altLang="en-US" sz="2400" dirty="0"/>
              <a:t>逻辑变量输入输出之间构成</a:t>
            </a:r>
            <a:r>
              <a:rPr lang="zh-CN" altLang="en-US" sz="2400" dirty="0">
                <a:solidFill>
                  <a:srgbClr val="FF0000"/>
                </a:solidFill>
              </a:rPr>
              <a:t>函数</a:t>
            </a:r>
            <a:r>
              <a:rPr lang="zh-CN" altLang="en-US" sz="2400" dirty="0"/>
              <a:t>关系。</a:t>
            </a:r>
          </a:p>
          <a:p>
            <a:r>
              <a:rPr lang="zh-CN" altLang="en-US" sz="2800" dirty="0"/>
              <a:t>逻辑表达式：用逻辑运算符将</a:t>
            </a:r>
            <a:r>
              <a:rPr lang="zh-CN" altLang="en-US" sz="2800" dirty="0">
                <a:solidFill>
                  <a:srgbClr val="FF0000"/>
                </a:solidFill>
              </a:rPr>
              <a:t>逻辑量</a:t>
            </a:r>
            <a:r>
              <a:rPr lang="zh-CN" altLang="en-US" sz="2800" dirty="0"/>
              <a:t>连接起来的代数式称为逻辑表达式。逻辑表达式的运算结果是一个逻辑值。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55E432-25C0-4F68-92A8-8C2F1921BDEB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772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6DB93B-BF00-42B1-A6D9-70D09ACD6C31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636158" y="313014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算术溢出检测电路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283968" y="2276872"/>
          <a:ext cx="39957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8" name="公式" r:id="rId4" imgW="1726451" imgH="253890" progId="Equation.3">
                  <p:embed/>
                </p:oleObj>
              </mc:Choice>
              <mc:Fallback>
                <p:oleObj name="公式" r:id="rId4" imgW="172645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276872"/>
                        <a:ext cx="39957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220072" y="5697538"/>
          <a:ext cx="320516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9" name="公式" r:id="rId6" imgW="901309" imgH="228501" progId="Equation.3">
                  <p:embed/>
                </p:oleObj>
              </mc:Choice>
              <mc:Fallback>
                <p:oleObj name="公式" r:id="rId6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697538"/>
                        <a:ext cx="320516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2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10C203-2D4E-474C-AF89-FDF6F3AE1DC2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FBD5D-2B78-4DB4-9636-F6EF6D767400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533400" y="19812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993300"/>
                </a:solidFill>
                <a:ea typeface="宋体" pitchFamily="2" charset="-122"/>
              </a:rPr>
              <a:t>        </a:t>
            </a:r>
            <a:r>
              <a:rPr lang="zh-CN" altLang="en-US" sz="2400" b="1" dirty="0">
                <a:solidFill>
                  <a:srgbClr val="993300"/>
                </a:solidFill>
                <a:ea typeface="宋体" pitchFamily="2" charset="-122"/>
              </a:rPr>
              <a:t>代数化简法的优点是：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不受变量数目的约束；当对公理、定理和规则十分熟练时，化简比较方便。 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533400" y="33528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993300"/>
                </a:solidFill>
                <a:ea typeface="宋体" pitchFamily="2" charset="-122"/>
              </a:rPr>
              <a:t>        </a:t>
            </a:r>
            <a:r>
              <a:rPr lang="zh-CN" altLang="en-US" sz="2400" b="1" dirty="0">
                <a:solidFill>
                  <a:srgbClr val="993300"/>
                </a:solidFill>
                <a:ea typeface="宋体" pitchFamily="2" charset="-122"/>
              </a:rPr>
              <a:t>缺点是：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没有一定的规律和步骤，技巧性很强，而且在很多情况下难以判断化简结果是否最简。</a:t>
            </a:r>
            <a:r>
              <a:rPr lang="zh-CN" altLang="en-US" sz="2400" dirty="0">
                <a:solidFill>
                  <a:schemeClr val="accent1"/>
                </a:solidFill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989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逻辑表达式</a:t>
            </a:r>
            <a:r>
              <a:rPr lang="en-US" altLang="zh-CN" sz="3600" dirty="0"/>
              <a:t>-</a:t>
            </a:r>
            <a:r>
              <a:rPr lang="zh-CN" altLang="en-US" dirty="0"/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1181050"/>
          </a:xfrm>
        </p:spPr>
        <p:txBody>
          <a:bodyPr/>
          <a:lstStyle/>
          <a:p>
            <a:r>
              <a:rPr lang="zh-CN" altLang="en-US" dirty="0"/>
              <a:t>逻辑运算：在布尔代数中，有与、或、非三种基本逻辑运算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E5FF9B-4BD8-4EEA-B69C-84CC0A42C07D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5920" y="2492896"/>
            <a:ext cx="82705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与运算：</a:t>
            </a:r>
            <a:r>
              <a:rPr lang="zh-CN" altLang="en-US" sz="2400" dirty="0">
                <a:solidFill>
                  <a:srgbClr val="FF0000"/>
                </a:solidFill>
              </a:rPr>
              <a:t>逻辑乘</a:t>
            </a:r>
            <a:r>
              <a:rPr lang="zh-CN" altLang="en-US" sz="2400" dirty="0">
                <a:solidFill>
                  <a:schemeClr val="tx2"/>
                </a:solidFill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也称为与项、乘积项，</a:t>
            </a:r>
            <a:r>
              <a:rPr lang="zh-CN" altLang="en-US" sz="2400" dirty="0">
                <a:solidFill>
                  <a:schemeClr val="tx2"/>
                </a:solidFill>
              </a:rPr>
              <a:t>符号“</a:t>
            </a:r>
            <a:r>
              <a:rPr lang="en-US" altLang="zh-CN" sz="3200" dirty="0">
                <a:solidFill>
                  <a:srgbClr val="FF0000"/>
                </a:solidFill>
              </a:rPr>
              <a:t>•</a:t>
            </a:r>
            <a:r>
              <a:rPr lang="zh-CN" altLang="en-US" sz="2400" dirty="0">
                <a:solidFill>
                  <a:schemeClr val="tx2"/>
                </a:solidFill>
              </a:rPr>
              <a:t>”、“∧”</a:t>
            </a:r>
            <a:endParaRPr lang="zh-CN" altLang="en-US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72417" y="3144253"/>
            <a:ext cx="82575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或运算：</a:t>
            </a:r>
            <a:r>
              <a:rPr lang="zh-CN" altLang="en-US" sz="2400" dirty="0">
                <a:solidFill>
                  <a:srgbClr val="FF0000"/>
                </a:solidFill>
              </a:rPr>
              <a:t>逻辑加</a:t>
            </a:r>
            <a:r>
              <a:rPr lang="zh-CN" altLang="en-US" sz="2400" dirty="0">
                <a:solidFill>
                  <a:schemeClr val="tx2"/>
                </a:solidFill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也称为或项、求和项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chemeClr val="tx2"/>
                </a:solidFill>
              </a:rPr>
              <a:t>符号“</a:t>
            </a:r>
            <a:r>
              <a:rPr lang="en-US" altLang="zh-CN" sz="2400" b="1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chemeClr val="tx2"/>
                </a:solidFill>
              </a:rPr>
              <a:t>”、“∨”</a:t>
            </a:r>
            <a:endParaRPr lang="zh-CN" altLang="en-US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3802" y="3634609"/>
            <a:ext cx="82826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非运算： </a:t>
            </a:r>
            <a:r>
              <a:rPr lang="zh-CN" altLang="en-US" sz="2400" dirty="0">
                <a:solidFill>
                  <a:srgbClr val="FF0000"/>
                </a:solidFill>
              </a:rPr>
              <a:t>取反</a:t>
            </a:r>
            <a:r>
              <a:rPr lang="zh-CN" altLang="en-US" sz="2400" dirty="0">
                <a:solidFill>
                  <a:schemeClr val="tx2"/>
                </a:solidFill>
              </a:rPr>
              <a:t>，</a:t>
            </a:r>
            <a:r>
              <a:rPr lang="zh-CN" altLang="en-US" sz="2400" b="1" dirty="0"/>
              <a:t>由</a:t>
            </a:r>
            <a:r>
              <a:rPr lang="zh-CN" altLang="en-US" sz="2400" b="1" dirty="0">
                <a:solidFill>
                  <a:srgbClr val="FF0000"/>
                </a:solidFill>
              </a:rPr>
              <a:t>原变量</a:t>
            </a:r>
            <a:r>
              <a:rPr lang="zh-CN" altLang="en-US" sz="2400" b="1" dirty="0"/>
              <a:t>变成</a:t>
            </a:r>
            <a:r>
              <a:rPr lang="zh-CN" altLang="en-US" sz="2400" b="1" dirty="0">
                <a:solidFill>
                  <a:srgbClr val="FF0000"/>
                </a:solidFill>
              </a:rPr>
              <a:t>反变量</a:t>
            </a:r>
            <a:r>
              <a:rPr lang="zh-CN" altLang="en-US" sz="2400" dirty="0">
                <a:solidFill>
                  <a:schemeClr val="tx2"/>
                </a:solidFill>
              </a:rPr>
              <a:t>，符号“</a:t>
            </a:r>
            <a:r>
              <a:rPr lang="en-US" altLang="zh-CN" sz="2400" dirty="0">
                <a:solidFill>
                  <a:srgbClr val="FF0000"/>
                </a:solidFill>
              </a:rPr>
              <a:t>¯</a:t>
            </a:r>
            <a:r>
              <a:rPr lang="zh-CN" altLang="en-US" sz="2400" dirty="0">
                <a:solidFill>
                  <a:schemeClr val="tx2"/>
                </a:solidFill>
              </a:rPr>
              <a:t>”、“</a:t>
            </a:r>
            <a:r>
              <a:rPr lang="en-US" altLang="zh-CN" sz="2400" dirty="0">
                <a:solidFill>
                  <a:schemeClr val="tx2"/>
                </a:solidFill>
              </a:rPr>
              <a:t>¯/~/¬</a:t>
            </a:r>
            <a:r>
              <a:rPr lang="zh-CN" altLang="en-US" sz="2400" dirty="0">
                <a:solidFill>
                  <a:schemeClr val="tx2"/>
                </a:solidFill>
              </a:rPr>
              <a:t>”</a:t>
            </a:r>
            <a:endParaRPr lang="zh-CN" altLang="en-US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2417" y="4372289"/>
            <a:ext cx="3024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运算优先顺序：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/>
              <a:t>  （</a:t>
            </a:r>
            <a:r>
              <a:rPr lang="en-US" altLang="zh-CN" sz="2400" dirty="0"/>
              <a:t>1</a:t>
            </a:r>
            <a:r>
              <a:rPr lang="zh-CN" altLang="en-US" sz="2400" dirty="0"/>
              <a:t>）圆括号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/>
              <a:t>  （</a:t>
            </a:r>
            <a:r>
              <a:rPr lang="en-US" altLang="zh-CN" sz="2400" dirty="0"/>
              <a:t>2</a:t>
            </a:r>
            <a:r>
              <a:rPr lang="zh-CN" altLang="en-US" sz="2400" dirty="0"/>
              <a:t>）非运算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/>
              <a:t>  （</a:t>
            </a:r>
            <a:r>
              <a:rPr lang="en-US" altLang="zh-CN" sz="2400" dirty="0"/>
              <a:t>3</a:t>
            </a:r>
            <a:r>
              <a:rPr lang="zh-CN" altLang="en-US" sz="2400" dirty="0"/>
              <a:t>）与运算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/>
              <a:t>  （</a:t>
            </a:r>
            <a:r>
              <a:rPr lang="en-US" altLang="zh-CN" sz="2400" dirty="0"/>
              <a:t>4</a:t>
            </a:r>
            <a:r>
              <a:rPr lang="zh-CN" altLang="en-US" sz="2400" dirty="0"/>
              <a:t>）或运算</a:t>
            </a:r>
          </a:p>
        </p:txBody>
      </p:sp>
      <p:sp>
        <p:nvSpPr>
          <p:cNvPr id="16" name="矩形 15"/>
          <p:cNvSpPr/>
          <p:nvPr/>
        </p:nvSpPr>
        <p:spPr>
          <a:xfrm>
            <a:off x="4067944" y="4943595"/>
            <a:ext cx="496855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为了输入方便，有时也用“</a:t>
            </a:r>
            <a:r>
              <a:rPr lang="en-US" altLang="zh-CN" sz="2800" b="1" dirty="0">
                <a:solidFill>
                  <a:srgbClr val="FF0000"/>
                </a:solidFill>
              </a:rPr>
              <a:t>’</a:t>
            </a:r>
            <a:r>
              <a:rPr lang="zh-CN" altLang="en-US" sz="2800" b="1" dirty="0"/>
              <a:t>”来表示取反。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460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布尔代数公理 </a:t>
            </a:r>
            <a:r>
              <a:rPr lang="en-US" altLang="zh-CN" dirty="0"/>
              <a:t>(Axiom)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9839"/>
                <a:ext cx="8686800" cy="456542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800" dirty="0"/>
                  <a:t>公理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：（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封闭性</a:t>
                </a:r>
                <a:r>
                  <a:rPr lang="zh-CN" altLang="en-US" sz="2800" dirty="0"/>
                  <a:t>）布尔代数是一个封闭的代数系统，它包含一个集合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中包括两个以上的元素；在集合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上定义两个二元运算</a:t>
                </a:r>
                <a:r>
                  <a:rPr lang="en-US" altLang="zh-CN" sz="2800" dirty="0"/>
                  <a:t>{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•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和</a:t>
                </a:r>
                <a:r>
                  <a:rPr lang="en-US" altLang="zh-CN" sz="2800" dirty="0"/>
                  <a:t>{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+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，一个一元运算</a:t>
                </a:r>
                <a:r>
                  <a:rPr lang="en-US" altLang="zh-CN" sz="2800" dirty="0"/>
                  <a:t>{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’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分别称为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与</a:t>
                </a:r>
                <a:r>
                  <a:rPr lang="en-US" altLang="zh-CN" sz="2800" dirty="0"/>
                  <a:t>(AND)</a:t>
                </a:r>
                <a:r>
                  <a:rPr lang="zh-CN" altLang="en-US" sz="2800" dirty="0"/>
                  <a:t>、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或</a:t>
                </a:r>
                <a:r>
                  <a:rPr lang="en-US" altLang="zh-CN" sz="2800" dirty="0"/>
                  <a:t>(OR)</a:t>
                </a:r>
                <a:r>
                  <a:rPr lang="zh-CN" altLang="en-US" sz="2800" dirty="0"/>
                  <a:t>和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非</a:t>
                </a:r>
                <a:r>
                  <a:rPr lang="en-US" altLang="zh-CN" sz="2800" dirty="0"/>
                  <a:t>(NOT)</a:t>
                </a:r>
                <a:r>
                  <a:rPr lang="zh-CN" altLang="en-US" sz="2800" dirty="0"/>
                  <a:t>；对集合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中的任意两个元素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和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，有：</a:t>
                </a:r>
                <a:endParaRPr lang="en-US" altLang="zh-CN" sz="2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400" dirty="0" err="1"/>
                  <a:t>a•b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中的元素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altLang="zh-CN" sz="2400" dirty="0"/>
                  <a:t>a +b </a:t>
                </a:r>
                <a:r>
                  <a:rPr lang="zh-CN" altLang="pt-BR" sz="2400" dirty="0"/>
                  <a:t>是</a:t>
                </a:r>
                <a:r>
                  <a:rPr lang="pt-BR" altLang="zh-CN" sz="2400" dirty="0"/>
                  <a:t>B</a:t>
                </a:r>
                <a:r>
                  <a:rPr lang="zh-CN" altLang="pt-BR" sz="2400" dirty="0"/>
                  <a:t>中的元素</a:t>
                </a:r>
                <a:endParaRPr lang="en-US" altLang="zh-CN" sz="24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acc>
                  </m:oMath>
                </a14:m>
                <a:r>
                  <a:rPr lang="pt-BR" altLang="zh-CN" sz="2400" dirty="0"/>
                  <a:t> </a:t>
                </a:r>
                <a:r>
                  <a:rPr lang="zh-CN" altLang="pt-BR" sz="2400" dirty="0"/>
                  <a:t>是</a:t>
                </a:r>
                <a:r>
                  <a:rPr lang="pt-BR" altLang="zh-CN" sz="2400" dirty="0"/>
                  <a:t>B</a:t>
                </a:r>
                <a:r>
                  <a:rPr lang="zh-CN" altLang="pt-BR" sz="2400" dirty="0"/>
                  <a:t>中的元素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9839"/>
                <a:ext cx="8686800" cy="4565426"/>
              </a:xfrm>
              <a:blipFill rotWithShape="0">
                <a:blip r:embed="rId2"/>
                <a:stretch>
                  <a:fillRect l="-561" b="-11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A74DC6-58AD-4894-A0C3-D145397B5DFA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93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布尔代数公理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公理</a:t>
            </a:r>
            <a:r>
              <a:rPr lang="en-US" altLang="zh-CN" dirty="0"/>
              <a:t>2</a:t>
            </a:r>
            <a:r>
              <a:rPr lang="zh-CN" altLang="en-US" dirty="0"/>
              <a:t>：（</a:t>
            </a:r>
            <a:r>
              <a:rPr lang="zh-CN" altLang="en-US" dirty="0">
                <a:solidFill>
                  <a:srgbClr val="FF0000"/>
                </a:solidFill>
              </a:rPr>
              <a:t>交换律</a:t>
            </a:r>
            <a:r>
              <a:rPr lang="zh-CN" altLang="en-US" dirty="0"/>
              <a:t>）对于任何</a:t>
            </a:r>
            <a:r>
              <a:rPr lang="en-US" altLang="zh-CN" dirty="0"/>
              <a:t>B</a:t>
            </a:r>
            <a:r>
              <a:rPr lang="zh-CN" altLang="en-US" dirty="0"/>
              <a:t>中的元素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(a) a+ b= b+ a</a:t>
            </a:r>
          </a:p>
          <a:p>
            <a:pPr lvl="1"/>
            <a:r>
              <a:rPr lang="en-US" altLang="zh-CN" dirty="0"/>
              <a:t>(b) </a:t>
            </a:r>
            <a:r>
              <a:rPr lang="en-US" altLang="zh-CN" dirty="0" err="1"/>
              <a:t>a•b</a:t>
            </a:r>
            <a:r>
              <a:rPr lang="en-US" altLang="zh-CN" dirty="0"/>
              <a:t>= </a:t>
            </a:r>
            <a:r>
              <a:rPr lang="en-US" altLang="zh-CN" dirty="0" err="1"/>
              <a:t>b•a</a:t>
            </a:r>
            <a:endParaRPr lang="zh-CN" altLang="en-US" dirty="0"/>
          </a:p>
          <a:p>
            <a:r>
              <a:rPr lang="zh-CN" altLang="en-US" dirty="0"/>
              <a:t>公理</a:t>
            </a:r>
            <a:r>
              <a:rPr lang="en-US" altLang="zh-CN" dirty="0"/>
              <a:t>3</a:t>
            </a:r>
            <a:r>
              <a:rPr lang="zh-CN" altLang="en-US" dirty="0"/>
              <a:t>：（</a:t>
            </a:r>
            <a:r>
              <a:rPr lang="zh-CN" altLang="en-US" dirty="0">
                <a:solidFill>
                  <a:srgbClr val="FF0000"/>
                </a:solidFill>
              </a:rPr>
              <a:t>结合律</a:t>
            </a:r>
            <a:r>
              <a:rPr lang="zh-CN" altLang="en-US" dirty="0"/>
              <a:t>）对于任何</a:t>
            </a:r>
            <a:r>
              <a:rPr lang="en-US" altLang="zh-CN" dirty="0"/>
              <a:t>B</a:t>
            </a:r>
            <a:r>
              <a:rPr lang="zh-CN" altLang="en-US" dirty="0"/>
              <a:t>中的元素</a:t>
            </a:r>
            <a:r>
              <a:rPr lang="en-US" altLang="zh-CN" dirty="0" err="1"/>
              <a:t>a,b,c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(a) a+ (b+ c) = (a+ b) + c</a:t>
            </a:r>
          </a:p>
          <a:p>
            <a:pPr lvl="1"/>
            <a:r>
              <a:rPr lang="pt-BR" altLang="zh-CN" dirty="0"/>
              <a:t>(b) a•(b•c) = (a•b) •c</a:t>
            </a:r>
            <a:endParaRPr lang="zh-CN" altLang="en-US" dirty="0"/>
          </a:p>
          <a:p>
            <a:r>
              <a:rPr lang="zh-CN" altLang="en-US" dirty="0"/>
              <a:t>公理</a:t>
            </a:r>
            <a:r>
              <a:rPr lang="en-US" altLang="zh-CN" dirty="0"/>
              <a:t>4</a:t>
            </a:r>
            <a:r>
              <a:rPr lang="zh-CN" altLang="en-US" dirty="0"/>
              <a:t>：（恒等性）在集合</a:t>
            </a:r>
            <a:r>
              <a:rPr lang="en-US" altLang="zh-CN" dirty="0"/>
              <a:t>B</a:t>
            </a:r>
            <a:r>
              <a:rPr lang="zh-CN" altLang="en-US" dirty="0"/>
              <a:t>中存在唯一的元素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，对集合</a:t>
            </a:r>
            <a:r>
              <a:rPr lang="en-US" altLang="zh-CN" dirty="0"/>
              <a:t>B</a:t>
            </a:r>
            <a:r>
              <a:rPr lang="zh-CN" altLang="en-US" dirty="0"/>
              <a:t>中的每个元素有：</a:t>
            </a:r>
            <a:endParaRPr lang="en-US" altLang="zh-CN" dirty="0"/>
          </a:p>
          <a:p>
            <a:pPr lvl="1"/>
            <a:r>
              <a:rPr lang="en-US" altLang="zh-CN" dirty="0"/>
              <a:t>(a) a+ 0 = a</a:t>
            </a:r>
          </a:p>
          <a:p>
            <a:pPr lvl="1"/>
            <a:r>
              <a:rPr lang="en-US" altLang="zh-CN" dirty="0"/>
              <a:t>(b) a•1 = 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CD58AC-4B7D-4EC9-BFC6-A3766D32F901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32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布尔代数公理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公理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：（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分配律</a:t>
                </a:r>
                <a:r>
                  <a:rPr lang="zh-CN" altLang="en-US" dirty="0"/>
                  <a:t>）对于任何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中的元素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, c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(a) a+ (b •c)= (a+ b) •(a +c)</a:t>
                </a:r>
              </a:p>
              <a:p>
                <a:pPr lvl="1"/>
                <a:r>
                  <a:rPr lang="pt-BR" altLang="zh-CN" dirty="0"/>
                  <a:t>(b) a•(b+ c) = (a•b)+(a •c)</a:t>
                </a:r>
              </a:p>
              <a:p>
                <a:endParaRPr lang="zh-CN" altLang="en-US" dirty="0"/>
              </a:p>
              <a:p>
                <a:r>
                  <a:rPr lang="zh-CN" altLang="en-US" dirty="0"/>
                  <a:t>公理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：（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互补律</a:t>
                </a:r>
                <a:r>
                  <a:rPr lang="zh-CN" altLang="en-US" dirty="0"/>
                  <a:t>）对于任何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中的元素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，在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中存在唯一的元素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acc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(a) a+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acc>
                  </m:oMath>
                </a14:m>
                <a:r>
                  <a:rPr lang="en-US" altLang="zh-CN" dirty="0"/>
                  <a:t>= 1</a:t>
                </a:r>
              </a:p>
              <a:p>
                <a:pPr lvl="1"/>
                <a:r>
                  <a:rPr lang="en-US" altLang="zh-CN" dirty="0"/>
                  <a:t>(b) a•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acc>
                  </m:oMath>
                </a14:m>
                <a:r>
                  <a:rPr lang="en-US" altLang="zh-CN" dirty="0"/>
                  <a:t>= 0</a:t>
                </a:r>
              </a:p>
              <a:p>
                <a:endParaRPr lang="zh-CN" altLang="en-US" dirty="0"/>
              </a:p>
              <a:p>
                <a:r>
                  <a:rPr lang="zh-CN" altLang="en-US" dirty="0"/>
                  <a:t>为了书写方便，可以将</a:t>
                </a:r>
                <a:r>
                  <a:rPr lang="en-US" altLang="zh-CN" dirty="0"/>
                  <a:t>•</a:t>
                </a:r>
                <a:r>
                  <a:rPr lang="zh-CN" altLang="en-US" dirty="0"/>
                  <a:t>省略：</a:t>
                </a:r>
                <a:r>
                  <a:rPr lang="en-US" altLang="zh-CN" dirty="0" err="1"/>
                  <a:t>ab</a:t>
                </a:r>
                <a:r>
                  <a:rPr lang="en-US" altLang="zh-CN" dirty="0"/>
                  <a:t>= </a:t>
                </a:r>
                <a:r>
                  <a:rPr lang="en-US" altLang="zh-CN" dirty="0" err="1"/>
                  <a:t>a•b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2" t="-1914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79C549-F9A9-4008-8CCC-D6EB25BE0065}" type="datetime1">
              <a:rPr lang="zh-CN" altLang="en-US" smtClean="0"/>
              <a:t>2018/3/29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矩形标注 6"/>
          <p:cNvSpPr/>
          <p:nvPr/>
        </p:nvSpPr>
        <p:spPr>
          <a:xfrm>
            <a:off x="5883482" y="1772816"/>
            <a:ext cx="3008998" cy="432048"/>
          </a:xfrm>
          <a:prstGeom prst="wedgeRectCallout">
            <a:avLst>
              <a:gd name="adj1" fmla="val -68512"/>
              <a:gd name="adj2" fmla="val 283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与算术运算规则不同！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691680" y="2276872"/>
            <a:ext cx="3600400" cy="0"/>
          </a:xfrm>
          <a:prstGeom prst="line">
            <a:avLst/>
          </a:prstGeom>
          <a:ln w="508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3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dld">
  <a:themeElements>
    <a:clrScheme name="whj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hj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j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j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whj1</Template>
  <TotalTime>7624</TotalTime>
  <Words>4334</Words>
  <Application>Microsoft Office PowerPoint</Application>
  <PresentationFormat>全屏显示(4:3)</PresentationFormat>
  <Paragraphs>707</Paragraphs>
  <Slides>51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51</vt:i4>
      </vt:variant>
    </vt:vector>
  </HeadingPairs>
  <TitlesOfParts>
    <vt:vector size="68" baseType="lpstr">
      <vt:lpstr>Monotype Sorts</vt:lpstr>
      <vt:lpstr>黑体</vt:lpstr>
      <vt:lpstr>宋体</vt:lpstr>
      <vt:lpstr>Arial</vt:lpstr>
      <vt:lpstr>Cambria Math</vt:lpstr>
      <vt:lpstr>Helvetica</vt:lpstr>
      <vt:lpstr>Symbol</vt:lpstr>
      <vt:lpstr>Tahoma</vt:lpstr>
      <vt:lpstr>Times New Roman</vt:lpstr>
      <vt:lpstr>Wingdings</vt:lpstr>
      <vt:lpstr>dld</vt:lpstr>
      <vt:lpstr>公式</vt:lpstr>
      <vt:lpstr>Equation</vt:lpstr>
      <vt:lpstr>Visio</vt:lpstr>
      <vt:lpstr>位图图像</vt:lpstr>
      <vt:lpstr>Equation.3</vt:lpstr>
      <vt:lpstr>Artwork</vt:lpstr>
      <vt:lpstr>第4章 组合逻辑设计原理</vt:lpstr>
      <vt:lpstr>主要内容</vt:lpstr>
      <vt:lpstr>1 布尔代数</vt:lpstr>
      <vt:lpstr>开关代数/布尔代数</vt:lpstr>
      <vt:lpstr>逻辑表达式-逻辑变量</vt:lpstr>
      <vt:lpstr>逻辑表达式-逻辑运算符</vt:lpstr>
      <vt:lpstr>布尔代数公理 (Axiom)</vt:lpstr>
      <vt:lpstr>布尔代数公理</vt:lpstr>
      <vt:lpstr>布尔代数公理</vt:lpstr>
      <vt:lpstr>布尔代数定理</vt:lpstr>
      <vt:lpstr>0和1元素的性质</vt:lpstr>
      <vt:lpstr>布尔代数定理</vt:lpstr>
      <vt:lpstr>例题</vt:lpstr>
      <vt:lpstr>德•摩根定理</vt:lpstr>
      <vt:lpstr>德•摩根定理的应用</vt:lpstr>
      <vt:lpstr>布尔代数定理</vt:lpstr>
      <vt:lpstr>三个基本定律</vt:lpstr>
      <vt:lpstr>三个基本定律</vt:lpstr>
      <vt:lpstr>逻辑表达式化简目的</vt:lpstr>
      <vt:lpstr>逻辑函数</vt:lpstr>
      <vt:lpstr>逻辑函数</vt:lpstr>
      <vt:lpstr>逻辑表达式的真值表表示</vt:lpstr>
      <vt:lpstr>逻辑函数的表示形式</vt:lpstr>
      <vt:lpstr>逻辑函数的标准表示法</vt:lpstr>
      <vt:lpstr>三变量最小项及其编号</vt:lpstr>
      <vt:lpstr>真值表求最小项表达式</vt:lpstr>
      <vt:lpstr>最小项表达式</vt:lpstr>
      <vt:lpstr>最大项</vt:lpstr>
      <vt:lpstr>三变量最大项及其编号</vt:lpstr>
      <vt:lpstr>通过真值表求最大项表达式</vt:lpstr>
      <vt:lpstr>最小项范式和最大项范式的关系</vt:lpstr>
      <vt:lpstr>最小项范式和最大项范式的关系</vt:lpstr>
      <vt:lpstr>最小项范式和最大项范式的关系</vt:lpstr>
      <vt:lpstr>2 组合逻辑电路分析</vt:lpstr>
      <vt:lpstr>组合逻辑电路</vt:lpstr>
      <vt:lpstr>组合逻辑电路的分析</vt:lpstr>
      <vt:lpstr>电路分析的目的</vt:lpstr>
      <vt:lpstr>分析图示电路的逻辑功能 </vt:lpstr>
      <vt:lpstr>化简逻辑函数</vt:lpstr>
      <vt:lpstr>分析</vt:lpstr>
      <vt:lpstr>分析</vt:lpstr>
      <vt:lpstr>3 组合电路的综合/设计</vt:lpstr>
      <vt:lpstr>组合逻辑电路设计</vt:lpstr>
      <vt:lpstr>组合逻辑电路设计示例1</vt:lpstr>
      <vt:lpstr>电路最小化</vt:lpstr>
      <vt:lpstr>电路最小化</vt:lpstr>
      <vt:lpstr>代数化简</vt:lpstr>
      <vt:lpstr> 算术溢出检测电路(Overflow) </vt:lpstr>
      <vt:lpstr> 算术溢出检测电路(Overflow) </vt:lpstr>
      <vt:lpstr>PowerPoint 演示文稿</vt:lpstr>
      <vt:lpstr>小结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多媒体技术基础</dc:title>
  <dc:creator>Wu Haijun</dc:creator>
  <cp:lastModifiedBy>zj kelly</cp:lastModifiedBy>
  <cp:revision>295</cp:revision>
  <dcterms:created xsi:type="dcterms:W3CDTF">2006-07-10T13:07:00Z</dcterms:created>
  <dcterms:modified xsi:type="dcterms:W3CDTF">2018-03-29T13:13:45Z</dcterms:modified>
</cp:coreProperties>
</file>