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1" r:id="rId3"/>
    <p:sldId id="410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34" r:id="rId21"/>
    <p:sldId id="428" r:id="rId22"/>
    <p:sldId id="429" r:id="rId23"/>
    <p:sldId id="366" r:id="rId24"/>
    <p:sldId id="367" r:id="rId25"/>
    <p:sldId id="299" r:id="rId26"/>
    <p:sldId id="349" r:id="rId27"/>
    <p:sldId id="350" r:id="rId28"/>
    <p:sldId id="368" r:id="rId29"/>
    <p:sldId id="369" r:id="rId30"/>
    <p:sldId id="370" r:id="rId31"/>
    <p:sldId id="371" r:id="rId32"/>
    <p:sldId id="316" r:id="rId33"/>
    <p:sldId id="317" r:id="rId34"/>
    <p:sldId id="351" r:id="rId35"/>
    <p:sldId id="435" r:id="rId36"/>
    <p:sldId id="436" r:id="rId37"/>
    <p:sldId id="354" r:id="rId38"/>
    <p:sldId id="437" r:id="rId39"/>
    <p:sldId id="438" r:id="rId40"/>
    <p:sldId id="325" r:id="rId41"/>
    <p:sldId id="329" r:id="rId42"/>
    <p:sldId id="330" r:id="rId43"/>
    <p:sldId id="430" r:id="rId44"/>
    <p:sldId id="431" r:id="rId45"/>
    <p:sldId id="443" r:id="rId46"/>
    <p:sldId id="444" r:id="rId47"/>
    <p:sldId id="445" r:id="rId48"/>
    <p:sldId id="336" r:id="rId49"/>
    <p:sldId id="358" r:id="rId50"/>
    <p:sldId id="359" r:id="rId51"/>
    <p:sldId id="360" r:id="rId52"/>
    <p:sldId id="361" r:id="rId53"/>
    <p:sldId id="446" r:id="rId54"/>
    <p:sldId id="441" r:id="rId55"/>
    <p:sldId id="365" r:id="rId56"/>
    <p:sldId id="347" r:id="rId57"/>
    <p:sldId id="348" r:id="rId58"/>
    <p:sldId id="442" r:id="rId5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6763" autoAdjust="0"/>
  </p:normalViewPr>
  <p:slideViewPr>
    <p:cSldViewPr snapToObjects="1">
      <p:cViewPr varScale="1">
        <p:scale>
          <a:sx n="59" d="100"/>
          <a:sy n="59" d="100"/>
        </p:scale>
        <p:origin x="14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5.xml"/><Relationship Id="rId3" Type="http://schemas.openxmlformats.org/officeDocument/2006/relationships/slide" Target="slides/slide24.xml"/><Relationship Id="rId7" Type="http://schemas.openxmlformats.org/officeDocument/2006/relationships/slide" Target="slides/slide31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6" Type="http://schemas.openxmlformats.org/officeDocument/2006/relationships/slide" Target="slides/slide30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CBA1D1C1-4975-4553-AD9F-E8123B131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5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5A4B2C0E-6D01-47A0-8B17-25FDFBDA6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38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-11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E3FF3D-5806-417E-9FBF-4EDFADB5DBB0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13E795-580E-4CF0-AB22-6974D82E7F8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6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0DCDA4-7865-42A1-8CB4-8E241501761F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55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C0124C-680F-4D01-8DCF-3432BDC2A27D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3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E4F560F-52F7-40D5-87ED-4FF63A28D18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71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A45BD2-1796-499C-9643-C06B3BD35AE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21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9E355-DB77-45B6-8F1D-BF5463AEC2D2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46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A9C62DF-C432-4F40-9D45-F80C2D697D15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548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2E7A7A4-CD03-4D5B-8F3C-2AAE4E9B09A8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0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03F51E-70AD-40E9-8D57-2E5F7AC0AA66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993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6D469-4E91-401F-B30C-65315422FD82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26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5F2E8B-F274-43F8-A30E-00018B60C9DD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757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7A16EA-2DC8-4FCA-9007-187C8F3F9F83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401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2893AD-104D-4569-9398-D6E58D023092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7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0F386D-4F7C-4965-9367-C73AA312D861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2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加法器：</a:t>
            </a:r>
            <a:endParaRPr lang="en-US" altLang="zh-CN" dirty="0"/>
          </a:p>
          <a:p>
            <a:pPr lvl="1"/>
            <a:r>
              <a:rPr lang="zh-CN" altLang="en-US" dirty="0"/>
              <a:t>根据相应的数制规定，完成两个数加法运算的电路。</a:t>
            </a:r>
            <a:endParaRPr lang="en-US" altLang="zh-CN" dirty="0"/>
          </a:p>
          <a:p>
            <a:r>
              <a:rPr lang="zh-CN" altLang="en-US" dirty="0"/>
              <a:t>减法器：</a:t>
            </a:r>
            <a:endParaRPr lang="en-US" altLang="zh-CN" dirty="0"/>
          </a:p>
          <a:p>
            <a:pPr lvl="1"/>
            <a:r>
              <a:rPr lang="zh-CN" altLang="en-US" dirty="0"/>
              <a:t>根据相应的数制规定，完成两个数减法运算的电路。</a:t>
            </a:r>
            <a:endParaRPr lang="en-US" altLang="zh-CN" dirty="0"/>
          </a:p>
          <a:p>
            <a:pPr lvl="1"/>
            <a:r>
              <a:rPr lang="zh-CN" altLang="en-US" dirty="0"/>
              <a:t>可以直接设计。</a:t>
            </a:r>
            <a:endParaRPr lang="en-US" altLang="zh-CN" dirty="0"/>
          </a:p>
          <a:p>
            <a:pPr lvl="1"/>
            <a:r>
              <a:rPr lang="zh-CN" altLang="en-US" dirty="0"/>
              <a:t>可以通过减数变补，进行加法运算。</a:t>
            </a:r>
            <a:endParaRPr lang="en-US" altLang="zh-CN" dirty="0"/>
          </a:p>
          <a:p>
            <a:r>
              <a:rPr lang="en-US" altLang="zh-CN" dirty="0"/>
              <a:t>ALU</a:t>
            </a:r>
          </a:p>
          <a:p>
            <a:pPr lvl="1"/>
            <a:r>
              <a:rPr lang="zh-CN" altLang="en-US" dirty="0"/>
              <a:t>可以根据操作码完成加法、减法等运算功能的电路。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C3127D-5F7B-4E98-8C92-DFFFACD2A4F3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24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S=(A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宋体" pitchFamily="-112" charset="-122"/>
                <a:sym typeface="Symbol" pitchFamily="18" charset="2"/>
              </a:rPr>
              <a:t>B)C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CO=AB+(A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宋体" pitchFamily="-112" charset="-122"/>
                <a:sym typeface="Symbol" pitchFamily="18" charset="2"/>
              </a:rPr>
              <a:t>B)C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AE91B3-B6E7-4E73-AA19-97268EB52F9D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72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50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可以根据借位来判定大小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6A6808-026B-440B-BA75-397ABFAA5626}" type="slidenum">
              <a:rPr lang="en-US" altLang="zh-CN" smtClean="0"/>
              <a:pPr eaLnBrk="1" hangingPunct="1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59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可以根据借位来判定大小。</a:t>
            </a:r>
            <a:r>
              <a:rPr lang="en-US" altLang="zh-CN" dirty="0">
                <a:ea typeface="宋体" charset="-122"/>
              </a:rPr>
              <a:t>G_L,P_L</a:t>
            </a:r>
            <a:r>
              <a:rPr lang="zh-CN" altLang="en-US" dirty="0">
                <a:ea typeface="宋体" charset="-122"/>
              </a:rPr>
              <a:t>产生因子和传递因子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BE5CA50-0E0C-421A-9B0A-ABFD526CB448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022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可以根据借位来判定大小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D6EF1B-C49E-4EC3-8845-60FF7567EC78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18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可以根据借位来判定大小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CCFE54-42E4-4F30-9EA2-C498A49CBC50}" type="slidenum">
              <a:rPr lang="en-US" altLang="zh-CN" smtClean="0"/>
              <a:pPr eaLnBrk="1" hangingPunct="1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4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1A1630-C114-400A-8B32-A899CD54333B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76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可以根据借位来判定大小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556DFED-9AB9-441B-ACE4-C01C0BCF3154}" type="slidenum">
              <a:rPr lang="en-US" altLang="zh-CN" smtClean="0"/>
              <a:pPr eaLnBrk="1" hangingPunct="1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276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3E6485-7C34-46BD-B48E-16342777392F}" type="slidenum">
              <a:rPr lang="en-US" altLang="zh-CN" smtClean="0"/>
              <a:pPr eaLnBrk="1" hangingPunct="1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34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三态门进入和离开高阻态的延迟时间不同，会造成输出线路上值的混乱，造成同时驱动的</a:t>
            </a:r>
            <a:r>
              <a:rPr lang="zh-CN" altLang="en-US" dirty="0">
                <a:solidFill>
                  <a:srgbClr val="FF0000"/>
                </a:solidFill>
              </a:rPr>
              <a:t>冲突</a:t>
            </a:r>
            <a:r>
              <a:rPr lang="zh-CN" altLang="en-US" dirty="0"/>
              <a:t>现象。</a:t>
            </a:r>
            <a:endParaRPr lang="en-US" altLang="zh-CN" dirty="0"/>
          </a:p>
          <a:p>
            <a:pPr lvl="1"/>
            <a:r>
              <a:rPr lang="zh-CN" altLang="en-US" dirty="0"/>
              <a:t>解决的方法：设计控制逻辑，保证一段</a:t>
            </a:r>
            <a:r>
              <a:rPr lang="zh-CN" altLang="en-US" b="1" dirty="0"/>
              <a:t>截止时间</a:t>
            </a:r>
            <a:r>
              <a:rPr lang="zh-CN" altLang="en-US" dirty="0"/>
              <a:t>（</a:t>
            </a:r>
            <a:r>
              <a:rPr lang="en-US" altLang="zh-CN" dirty="0"/>
              <a:t>dead time</a:t>
            </a:r>
            <a:r>
              <a:rPr lang="zh-CN" altLang="en-US" dirty="0"/>
              <a:t>），这段时间不应该有任何器件驱动同线。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59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总线收发 </a:t>
            </a:r>
            <a:r>
              <a:rPr lang="en-US" altLang="zh-CN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P273</a:t>
            </a:r>
            <a:r>
              <a:rPr lang="zh-CN" altLang="en-US" sz="12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图5－59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052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用异或门设计多个开关控制一盏灯的控制器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32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速度不同，延迟传播级数不同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87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存储器存储</a:t>
            </a:r>
            <a:r>
              <a:rPr lang="en-US" altLang="zh-CN">
                <a:ea typeface="宋体" charset="-122"/>
              </a:rPr>
              <a:t>8</a:t>
            </a:r>
            <a:r>
              <a:rPr lang="zh-CN" altLang="zh-CN">
                <a:ea typeface="宋体" charset="-122"/>
              </a:rPr>
              <a:t>位二进制数，加上一位奇偶校验位。双向数据总线</a:t>
            </a:r>
            <a:r>
              <a:rPr lang="en-US" altLang="zh-CN">
                <a:ea typeface="宋体" charset="-122"/>
              </a:rPr>
              <a:t>D</a:t>
            </a:r>
            <a:r>
              <a:rPr lang="zh-CN" altLang="zh-CN">
                <a:ea typeface="宋体" charset="-122"/>
              </a:rPr>
              <a:t>【</a:t>
            </a:r>
            <a:r>
              <a:rPr lang="en-US" altLang="zh-CN">
                <a:ea typeface="宋体" charset="-122"/>
              </a:rPr>
              <a:t>0:7</a:t>
            </a:r>
            <a:r>
              <a:rPr lang="zh-CN" altLang="zh-CN">
                <a:ea typeface="宋体" charset="-122"/>
              </a:rPr>
              <a:t>】将数据写入或读出，两根控制线</a:t>
            </a:r>
            <a:r>
              <a:rPr lang="en-US" altLang="zh-CN">
                <a:ea typeface="宋体" charset="-122"/>
              </a:rPr>
              <a:t>WR</a:t>
            </a:r>
            <a:r>
              <a:rPr lang="zh-CN" altLang="zh-CN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RD</a:t>
            </a:r>
            <a:r>
              <a:rPr lang="zh-CN" altLang="zh-CN">
                <a:ea typeface="宋体" charset="-122"/>
              </a:rPr>
              <a:t>用来指明操作是读还是写，</a:t>
            </a:r>
            <a:r>
              <a:rPr lang="en-US" altLang="zh-CN">
                <a:ea typeface="宋体" charset="-122"/>
              </a:rPr>
              <a:t>ERROR</a:t>
            </a:r>
            <a:r>
              <a:rPr lang="zh-CN" altLang="zh-CN">
                <a:ea typeface="宋体" charset="-122"/>
              </a:rPr>
              <a:t>表示在读操作期间奇偶校验是否有错。</a:t>
            </a:r>
          </a:p>
          <a:p>
            <a:r>
              <a:rPr lang="zh-CN" altLang="zh-CN">
                <a:ea typeface="宋体" charset="-122"/>
              </a:rPr>
              <a:t>写操作时，</a:t>
            </a:r>
            <a:r>
              <a:rPr lang="en-US" altLang="zh-CN">
                <a:ea typeface="宋体" charset="-122"/>
              </a:rPr>
              <a:t>WR=1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RD=0</a:t>
            </a:r>
            <a:r>
              <a:rPr lang="zh-CN" altLang="zh-CN">
                <a:ea typeface="宋体" charset="-122"/>
              </a:rPr>
              <a:t>，数据放上总线</a:t>
            </a:r>
            <a:r>
              <a:rPr lang="en-US" altLang="zh-CN">
                <a:ea typeface="宋体" charset="-122"/>
              </a:rPr>
              <a:t>D[0:7]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 I</a:t>
            </a:r>
            <a:r>
              <a:rPr lang="zh-CN" altLang="zh-CN">
                <a:ea typeface="宋体" charset="-122"/>
              </a:rPr>
              <a:t>输入端为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 ODD</a:t>
            </a:r>
            <a:r>
              <a:rPr lang="zh-CN" altLang="zh-CN">
                <a:ea typeface="宋体" charset="-122"/>
              </a:rPr>
              <a:t>（奇校验）输出表示数据总线上的奇偶性，通过</a:t>
            </a:r>
            <a:r>
              <a:rPr lang="en-US" altLang="zh-CN">
                <a:ea typeface="宋体" charset="-122"/>
              </a:rPr>
              <a:t>PIN</a:t>
            </a:r>
            <a:r>
              <a:rPr lang="zh-CN" altLang="zh-CN">
                <a:ea typeface="宋体" charset="-122"/>
              </a:rPr>
              <a:t>引脚输入到存储芯片，使得写入存储器中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的个数为偶数。</a:t>
            </a:r>
          </a:p>
          <a:p>
            <a:r>
              <a:rPr lang="zh-CN" altLang="zh-CN">
                <a:ea typeface="宋体" charset="-122"/>
              </a:rPr>
              <a:t>读操作时，</a:t>
            </a:r>
            <a:r>
              <a:rPr lang="en-US" altLang="zh-CN">
                <a:ea typeface="宋体" charset="-122"/>
              </a:rPr>
              <a:t>WR=0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RD=1</a:t>
            </a:r>
            <a:r>
              <a:rPr lang="zh-CN" altLang="zh-CN">
                <a:ea typeface="宋体" charset="-122"/>
              </a:rPr>
              <a:t>，校验位输出到</a:t>
            </a:r>
            <a:r>
              <a:rPr lang="en-US" altLang="zh-CN">
                <a:ea typeface="宋体" charset="-122"/>
              </a:rPr>
              <a:t>POUT</a:t>
            </a:r>
            <a:r>
              <a:rPr lang="zh-CN" altLang="zh-CN">
                <a:ea typeface="宋体" charset="-122"/>
              </a:rPr>
              <a:t>，数据位通过</a:t>
            </a:r>
            <a:r>
              <a:rPr lang="en-US" altLang="zh-CN">
                <a:ea typeface="宋体" charset="-122"/>
              </a:rPr>
              <a:t>’541</a:t>
            </a:r>
            <a:r>
              <a:rPr lang="zh-CN" altLang="zh-CN">
                <a:ea typeface="宋体" charset="-122"/>
              </a:rPr>
              <a:t>驱动到数据总线</a:t>
            </a:r>
            <a:r>
              <a:rPr lang="en-US" altLang="zh-CN">
                <a:ea typeface="宋体" charset="-122"/>
              </a:rPr>
              <a:t>D</a:t>
            </a:r>
            <a:r>
              <a:rPr lang="zh-CN" altLang="zh-CN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’280</a:t>
            </a:r>
            <a:r>
              <a:rPr lang="zh-CN" altLang="zh-CN">
                <a:ea typeface="宋体" charset="-122"/>
              </a:rPr>
              <a:t>验证其奇偶性，如果</a:t>
            </a:r>
            <a:r>
              <a:rPr lang="en-US" altLang="zh-CN">
                <a:ea typeface="宋体" charset="-122"/>
              </a:rPr>
              <a:t>DOUT[0:7],POUT</a:t>
            </a:r>
            <a:r>
              <a:rPr lang="zh-CN" altLang="zh-CN">
                <a:ea typeface="宋体" charset="-122"/>
              </a:rPr>
              <a:t>含有奇数个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，则</a:t>
            </a:r>
            <a:r>
              <a:rPr lang="en-US" altLang="zh-CN">
                <a:ea typeface="宋体" charset="-122"/>
              </a:rPr>
              <a:t>’280 ODD</a:t>
            </a:r>
            <a:r>
              <a:rPr lang="zh-CN" altLang="zh-CN">
                <a:ea typeface="宋体" charset="-122"/>
              </a:rPr>
              <a:t>输出为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zh-CN">
                <a:ea typeface="宋体" charset="-122"/>
              </a:rPr>
              <a:t>，出错信号</a:t>
            </a:r>
            <a:r>
              <a:rPr lang="en-US" altLang="zh-CN">
                <a:ea typeface="宋体" charset="-122"/>
              </a:rPr>
              <a:t>ERROR=1</a:t>
            </a:r>
            <a:r>
              <a:rPr lang="zh-CN" altLang="zh-CN">
                <a:ea typeface="宋体" charset="-122"/>
              </a:rPr>
              <a:t>，表明出错。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339E32-5647-43B7-9157-05A63E9FEFE8}" type="slidenum">
              <a:rPr lang="en-US" altLang="zh-CN" smtClean="0"/>
              <a:pPr eaLnBrk="1" hangingPunct="1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257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用了几个元器件，各有什么功能？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9BE275-0643-4949-84F9-F3D87F358A37}" type="slidenum">
              <a:rPr lang="en-US" altLang="zh-CN" smtClean="0"/>
              <a:pPr eaLnBrk="1" hangingPunct="1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312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Z = X+Y*2+Y*8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= X+Y*10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B2C0E-6D01-47A0-8B17-25FDFBDA65F3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37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5D0416-A781-424C-9CEE-AAF12F24ECE9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05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1BBBE05-98A8-4774-9BBF-C8DACF652C94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8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C88877-D7A4-434E-997E-CFB69BB3D691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79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给出</a:t>
            </a:r>
            <a:r>
              <a:rPr lang="en-US" altLang="zh-CN" dirty="0">
                <a:ea typeface="宋体" charset="-122"/>
              </a:rPr>
              <a:t>1Y,2Y,3Y,4Y</a:t>
            </a:r>
            <a:r>
              <a:rPr lang="zh-CN" altLang="en-US" dirty="0">
                <a:ea typeface="宋体" charset="-122"/>
              </a:rPr>
              <a:t>的表达式</a:t>
            </a: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D34CE9-65CB-44A6-84B2-0686AEC96CE5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79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给出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的逻辑表达式</a:t>
            </a: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2E7B9F-9BC1-48D5-B83D-B28CC909D69B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53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39E299-10B5-43ED-868D-B234C49DF5CF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37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C86-D58F-4A21-A8EE-5C4EC9F23CB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E6224-D42F-4AF3-91A4-E0777CAF2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9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69C0A-063F-4C3E-A5D4-1022E251A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621D-F159-4F26-94AC-09238B20F66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5628-5826-463F-A2BF-D4359D51A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921D-EEAF-4738-B708-2B978E145541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A5DC-84F5-4391-B914-24AC292AA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DAE0-1C97-4CB2-934B-9F1171EE1EB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3B91-9E3F-4B72-A8CF-E312FD595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0" y="1524000"/>
            <a:ext cx="3906838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144CDA-9549-49B2-8B69-75CDE0D62D2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98D5B4-92B5-4769-A776-738A91BEC4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6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8250" y="1524000"/>
            <a:ext cx="3906838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8250" y="3903663"/>
            <a:ext cx="3906838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3BF1-9C07-42EC-80FE-65CEC315CAB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DFD1-0DDD-4540-9DFE-2E12D27484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390525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8250" y="1524000"/>
            <a:ext cx="3906838" cy="2227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8250" y="3903663"/>
            <a:ext cx="3906838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BD9D-2235-4218-AB3D-5571A02EC3B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F9A-A6C1-4D90-9B28-AA619C82BE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4AD06418-2A6D-4926-91D4-3F476CA8DFC1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-112" charset="-122"/>
              </a:defRPr>
            </a:lvl1pPr>
          </a:lstStyle>
          <a:p>
            <a:pPr>
              <a:defRPr/>
            </a:pPr>
            <a:fld id="{07D96A5D-B84D-4C8A-A228-090E5E4C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3" name="图片 41" descr="系标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Microprocessor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pitchFamily="-11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pitchFamily="-11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宋体" pitchFamily="-112" charset="-122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宋体" pitchFamily="-112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  <a:cs typeface="宋体" pitchFamily="-112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pitchFamily="-112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pitchFamily="-112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1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7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3.wmf"/><Relationship Id="rId3" Type="http://schemas.openxmlformats.org/officeDocument/2006/relationships/image" Target="../media/image54.jpe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6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第六章 组合逻辑设计实践</a:t>
            </a:r>
            <a:endParaRPr lang="en-US" altLang="zh-CN" sz="4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第二讲</a:t>
            </a:r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r>
              <a:rPr lang="zh-CN" altLang="en-US"/>
              <a:t>南京大学</a:t>
            </a:r>
            <a:r>
              <a:rPr lang="zh-CN" altLang="en-US" dirty="0"/>
              <a:t>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352B05F-499E-4274-9666-CC6ED638F9B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91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B0E848-A670-4E19-A4C2-CE165285E855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9" y="1484784"/>
            <a:ext cx="1014679" cy="4392488"/>
          </a:xfrm>
        </p:spPr>
        <p:txBody>
          <a:bodyPr/>
          <a:lstStyle/>
          <a:p>
            <a:r>
              <a:rPr lang="zh-CN" altLang="en-US" dirty="0"/>
              <a:t>扩展到</a:t>
            </a:r>
            <a:r>
              <a:rPr lang="en-US" altLang="zh-CN" dirty="0"/>
              <a:t>32</a:t>
            </a:r>
            <a:r>
              <a:rPr lang="zh-CN" altLang="en-US" dirty="0"/>
              <a:t>位选一</a:t>
            </a:r>
            <a:endParaRPr lang="en-US" altLang="zh-CN" dirty="0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9"/>
          <a:stretch/>
        </p:blipFill>
        <p:spPr bwMode="auto">
          <a:xfrm>
            <a:off x="1043608" y="-9525"/>
            <a:ext cx="8094341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8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E4620A4-7B3D-4A60-B97D-1B0DF178914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01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8DD10A-F5C1-40C3-9F48-2B308D370421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多路选择器的应用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604448" cy="4538662"/>
          </a:xfrm>
        </p:spPr>
        <p:txBody>
          <a:bodyPr/>
          <a:lstStyle/>
          <a:p>
            <a:r>
              <a:rPr lang="zh-CN" altLang="en-US" dirty="0"/>
              <a:t>多路选择器能完成对多路数据进行选择。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在逻辑设计中主要用来实现各种逻辑函数功能。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用多路选择器实现分时多路转换电路。</a:t>
            </a:r>
            <a:r>
              <a:rPr lang="en-US" altLang="zh-CN" dirty="0"/>
              <a:t>(</a:t>
            </a:r>
            <a:r>
              <a:rPr lang="zh-CN" altLang="en-US" dirty="0"/>
              <a:t>将并行输入的数据转换成串行输出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82993177"/>
              </p:ext>
            </p:extLst>
          </p:nvPr>
        </p:nvGraphicFramePr>
        <p:xfrm>
          <a:off x="4746625" y="2763838"/>
          <a:ext cx="25463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公式" r:id="rId4" imgW="901440" imgH="457200" progId="Equation.3">
                  <p:embed/>
                </p:oleObj>
              </mc:Choice>
              <mc:Fallback>
                <p:oleObj name="公式" r:id="rId4" imgW="901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763838"/>
                        <a:ext cx="25463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09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34F434-D517-41C4-B6F2-47124DC6134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F59590-5017-44CA-BBA7-076742EC60A5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en-US" altLang="zh-CN" sz="3600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8278688" cy="4968552"/>
          </a:xfrm>
        </p:spPr>
        <p:txBody>
          <a:bodyPr/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I</a:t>
            </a:r>
            <a:r>
              <a:rPr lang="zh-CN" altLang="en-US" sz="2800" dirty="0"/>
              <a:t>：用具有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选择变量的</a:t>
            </a:r>
            <a:r>
              <a:rPr lang="en-US" altLang="zh-CN" sz="2800" dirty="0"/>
              <a:t>MUX</a:t>
            </a:r>
            <a:r>
              <a:rPr lang="zh-CN" altLang="en-US" sz="2800" dirty="0"/>
              <a:t>实现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变量的函数。</a:t>
            </a:r>
          </a:p>
          <a:p>
            <a:pPr lvl="1"/>
            <a:r>
              <a:rPr lang="zh-CN" altLang="en-US" sz="2400" dirty="0"/>
              <a:t>将函数的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个变量依次连接到</a:t>
            </a:r>
            <a:r>
              <a:rPr lang="en-US" altLang="zh-CN" sz="2400" dirty="0"/>
              <a:t>MUX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个选择变量端，并将函数表示成最小项之和的形式。若函数表达式中包含最小项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，则相应</a:t>
            </a:r>
            <a:r>
              <a:rPr lang="en-US" altLang="zh-CN" sz="2400" dirty="0"/>
              <a:t>MUX</a:t>
            </a:r>
            <a:r>
              <a:rPr lang="zh-CN" altLang="en-US" sz="2400" dirty="0"/>
              <a:t>的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接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接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Ⅱ</a:t>
            </a:r>
            <a:r>
              <a:rPr lang="zh-CN" altLang="en-US" sz="2800" dirty="0"/>
              <a:t>：用具有</a:t>
            </a:r>
            <a:r>
              <a:rPr lang="en-US" altLang="zh-CN" sz="2800" dirty="0">
                <a:solidFill>
                  <a:srgbClr val="FF0000"/>
                </a:solidFill>
              </a:rPr>
              <a:t>n-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r>
              <a:rPr lang="zh-CN" altLang="en-US" sz="2800" dirty="0"/>
              <a:t>选择控制变量的</a:t>
            </a:r>
            <a:r>
              <a:rPr lang="en-US" altLang="zh-CN" sz="2800" dirty="0"/>
              <a:t>MUX</a:t>
            </a:r>
            <a:r>
              <a:rPr lang="zh-CN" altLang="en-US" sz="2800" dirty="0"/>
              <a:t>实现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个变量函数功能</a:t>
            </a:r>
          </a:p>
          <a:p>
            <a:pPr lvl="1"/>
            <a:r>
              <a:rPr lang="zh-CN" altLang="en-US" sz="2400" dirty="0"/>
              <a:t>即从函数的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个变量中任</a:t>
            </a:r>
            <a:r>
              <a:rPr lang="en-US" altLang="zh-CN" sz="2400" dirty="0"/>
              <a:t>n-1</a:t>
            </a:r>
            <a:r>
              <a:rPr lang="zh-CN" altLang="en-US" sz="2400" dirty="0"/>
              <a:t>个作为</a:t>
            </a:r>
            <a:r>
              <a:rPr lang="en-US" altLang="zh-CN" sz="2400" dirty="0"/>
              <a:t>MUX</a:t>
            </a:r>
            <a:r>
              <a:rPr lang="zh-CN" altLang="en-US" sz="2400" dirty="0"/>
              <a:t>的选择控制变量，并根据所选定的选择控制变量将函数变换成</a:t>
            </a:r>
            <a:r>
              <a:rPr lang="en-US" altLang="zh-CN" sz="2400" dirty="0"/>
              <a:t>F=∑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的形式，以确定各数据输入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。假定剩余变量为</a:t>
            </a:r>
            <a:r>
              <a:rPr lang="en-US" altLang="zh-CN" sz="2400" dirty="0"/>
              <a:t>X</a:t>
            </a:r>
            <a:r>
              <a:rPr lang="zh-CN" altLang="en-US" sz="2400" dirty="0"/>
              <a:t>，则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的取值只可能是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X</a:t>
            </a:r>
            <a:r>
              <a:rPr lang="zh-CN" altLang="en-US" sz="2400" dirty="0"/>
              <a:t>或</a:t>
            </a:r>
            <a:r>
              <a:rPr lang="zh-CN" altLang="en-US" sz="2400" dirty="0">
                <a:sym typeface="Symbol" pitchFamily="18" charset="2"/>
              </a:rPr>
              <a:t></a:t>
            </a:r>
            <a:r>
              <a:rPr lang="en-US" altLang="zh-CN" sz="2400" dirty="0"/>
              <a:t>X</a:t>
            </a:r>
            <a:r>
              <a:rPr lang="zh-CN" altLang="en-US" sz="2400" dirty="0"/>
              <a:t>四者之一。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20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A004D2-E5C1-4B75-A95A-0F443241559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2227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22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4067D0-FCF7-4B21-84AE-298E92C1F457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548272" y="1132581"/>
            <a:ext cx="81359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利用八选一多路选择器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74151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实现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</a:p>
          <a:p>
            <a:pPr marL="0" indent="0"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                                         f(A0,A1,A2)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(1,3,5,6)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339975" y="5872168"/>
            <a:ext cx="4176241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方法简单</a:t>
            </a:r>
            <a:r>
              <a:rPr lang="en-US" altLang="zh-CN" sz="2400" dirty="0">
                <a:latin typeface="Times New Roman" pitchFamily="18" charset="0"/>
              </a:rPr>
              <a:t>-</a:t>
            </a:r>
            <a:r>
              <a:rPr lang="zh-CN" altLang="en-US" sz="2400" dirty="0"/>
              <a:t>查找表</a:t>
            </a:r>
            <a:r>
              <a:rPr lang="en-US" altLang="zh-CN" sz="2400" dirty="0"/>
              <a:t>LOOKUP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可利用数据输入线定义变量。</a:t>
            </a:r>
          </a:p>
        </p:txBody>
      </p:sp>
      <p:pic>
        <p:nvPicPr>
          <p:cNvPr id="2488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2276872"/>
            <a:ext cx="5688012" cy="3613150"/>
          </a:xfrm>
          <a:noFill/>
        </p:spPr>
      </p:pic>
      <p:graphicFrame>
        <p:nvGraphicFramePr>
          <p:cNvPr id="248837" name="Group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13901559"/>
              </p:ext>
            </p:extLst>
          </p:nvPr>
        </p:nvGraphicFramePr>
        <p:xfrm>
          <a:off x="827088" y="2191097"/>
          <a:ext cx="1363662" cy="3565818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8869" name="Group 3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30444036"/>
              </p:ext>
            </p:extLst>
          </p:nvPr>
        </p:nvGraphicFramePr>
        <p:xfrm>
          <a:off x="2339975" y="2191097"/>
          <a:ext cx="431800" cy="356581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7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3A4D8D2-673A-426F-AB91-403C5928CF1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427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427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95EB30-2135-4E93-B3E8-77DDF60241C0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52413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5975" y="1243013"/>
            <a:ext cx="8243888" cy="15434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4</a:t>
            </a:r>
            <a:r>
              <a:rPr lang="zh-CN" altLang="en-US" sz="2400" dirty="0"/>
              <a:t>选</a:t>
            </a:r>
            <a:r>
              <a:rPr lang="en-US" altLang="zh-CN" sz="2400" dirty="0"/>
              <a:t>1</a:t>
            </a:r>
            <a:r>
              <a:rPr lang="zh-CN" altLang="en-US" sz="2400" dirty="0"/>
              <a:t>多路选择器实现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）</a:t>
            </a:r>
            <a:r>
              <a:rPr lang="en-US" altLang="zh-CN" sz="2400" dirty="0"/>
              <a:t>=∑m(1,3,5,6</a:t>
            </a:r>
            <a:r>
              <a:rPr lang="zh-CN" altLang="en-US" sz="2400" dirty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1   </a:t>
            </a:r>
            <a:r>
              <a:rPr lang="zh-CN" altLang="en-US" sz="2400" dirty="0"/>
              <a:t>选择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为选择变量，</a:t>
            </a:r>
            <a:r>
              <a:rPr lang="en-US" altLang="zh-CN" sz="2400" dirty="0"/>
              <a:t>A</a:t>
            </a:r>
            <a:r>
              <a:rPr lang="zh-CN" altLang="en-US" sz="2400" dirty="0"/>
              <a:t>为数据输入。将函数表达式展开成选择变量最小项表示形式。列出选择器的功能表，确定每条数据输入线的值。画出逻辑电路图</a:t>
            </a:r>
          </a:p>
        </p:txBody>
      </p:sp>
      <p:graphicFrame>
        <p:nvGraphicFramePr>
          <p:cNvPr id="250884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10616784"/>
              </p:ext>
            </p:extLst>
          </p:nvPr>
        </p:nvGraphicFramePr>
        <p:xfrm>
          <a:off x="1282700" y="3809205"/>
          <a:ext cx="2335213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文档" r:id="rId4" imgW="2469704" imgH="2458154" progId="Word.Document.8">
                  <p:embed/>
                </p:oleObj>
              </mc:Choice>
              <mc:Fallback>
                <p:oleObj name="文档" r:id="rId4" imgW="2469704" imgH="245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809205"/>
                        <a:ext cx="2335213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07461702"/>
              </p:ext>
            </p:extLst>
          </p:nvPr>
        </p:nvGraphicFramePr>
        <p:xfrm>
          <a:off x="1391404" y="2786421"/>
          <a:ext cx="5680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公式" r:id="rId6" imgW="2235200" imgH="508000" progId="Equation.3">
                  <p:embed/>
                </p:oleObj>
              </mc:Choice>
              <mc:Fallback>
                <p:oleObj name="公式" r:id="rId6" imgW="223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04" y="2786421"/>
                        <a:ext cx="5680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443663" y="3606800"/>
            <a:ext cx="1447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5986463" y="505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>
            <a:off x="5986463" y="543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>
            <a:off x="5986463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>
            <a:off x="7891463" y="467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>
            <a:off x="5986463" y="429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>
            <a:off x="5986463" y="467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519863" y="3759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6519863" y="414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6519863" y="4521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6519863" y="4826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7434263" y="4521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F</a:t>
            </a:r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6877050" y="5622925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Times New Roman" pitchFamily="18" charset="0"/>
              </a:rPr>
              <a:t>EN</a:t>
            </a: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6519863" y="5207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>
            <a:off x="5986463" y="574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6519863" y="5588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>
            <a:off x="7019925" y="598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3" name="Oval 23"/>
          <p:cNvSpPr>
            <a:spLocks noChangeArrowheads="1"/>
          </p:cNvSpPr>
          <p:nvPr/>
        </p:nvSpPr>
        <p:spPr bwMode="auto">
          <a:xfrm>
            <a:off x="6977063" y="59690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5605463" y="3759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5605463" y="4140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5605463" y="4445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0907" name="Text Box 27"/>
          <p:cNvSpPr txBox="1">
            <a:spLocks noChangeArrowheads="1"/>
          </p:cNvSpPr>
          <p:nvPr/>
        </p:nvSpPr>
        <p:spPr bwMode="auto">
          <a:xfrm>
            <a:off x="5605463" y="490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0908" name="Text Box 28"/>
          <p:cNvSpPr txBox="1">
            <a:spLocks noChangeArrowheads="1"/>
          </p:cNvSpPr>
          <p:nvPr/>
        </p:nvSpPr>
        <p:spPr bwMode="auto">
          <a:xfrm>
            <a:off x="5605463" y="5207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0909" name="Text Box 29"/>
          <p:cNvSpPr txBox="1">
            <a:spLocks noChangeArrowheads="1"/>
          </p:cNvSpPr>
          <p:nvPr/>
        </p:nvSpPr>
        <p:spPr bwMode="auto">
          <a:xfrm>
            <a:off x="5651500" y="55514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B</a:t>
            </a:r>
          </a:p>
        </p:txBody>
      </p:sp>
      <p:sp>
        <p:nvSpPr>
          <p:cNvPr id="250910" name="Text Box 30"/>
          <p:cNvSpPr txBox="1">
            <a:spLocks noChangeArrowheads="1"/>
          </p:cNvSpPr>
          <p:nvPr/>
        </p:nvSpPr>
        <p:spPr bwMode="auto">
          <a:xfrm>
            <a:off x="6732588" y="61277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0911" name="Line 31"/>
          <p:cNvSpPr>
            <a:spLocks noChangeShapeType="1"/>
          </p:cNvSpPr>
          <p:nvPr/>
        </p:nvSpPr>
        <p:spPr bwMode="auto">
          <a:xfrm>
            <a:off x="5605463" y="490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5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5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5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88" grpId="0" animBg="1"/>
      <p:bldP spid="250889" grpId="0" animBg="1"/>
      <p:bldP spid="250890" grpId="0" animBg="1"/>
      <p:bldP spid="250891" grpId="0" animBg="1"/>
      <p:bldP spid="250892" grpId="0" animBg="1"/>
      <p:bldP spid="250893" grpId="0"/>
      <p:bldP spid="250894" grpId="0"/>
      <p:bldP spid="250895" grpId="0"/>
      <p:bldP spid="250896" grpId="0"/>
      <p:bldP spid="250897" grpId="0"/>
      <p:bldP spid="250898" grpId="0"/>
      <p:bldP spid="250899" grpId="0"/>
      <p:bldP spid="250900" grpId="0" animBg="1"/>
      <p:bldP spid="250901" grpId="0"/>
      <p:bldP spid="250902" grpId="0" animBg="1"/>
      <p:bldP spid="250903" grpId="0" animBg="1"/>
      <p:bldP spid="250904" grpId="0"/>
      <p:bldP spid="250905" grpId="0"/>
      <p:bldP spid="250906" grpId="0"/>
      <p:bldP spid="250907" grpId="0"/>
      <p:bldP spid="250908" grpId="0"/>
      <p:bldP spid="250909" grpId="0"/>
      <p:bldP spid="250910" grpId="0"/>
      <p:bldP spid="2509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2BE98F-65D6-4BAA-A9E2-1BE6ADC2ABD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787DE2-8B05-41CA-9D71-3C843FD58BAF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424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2  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选择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为选择变量，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为数据输入，画出卡诺图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，标出实现函数的最小项，确定每种选择情况下，数据输入线的值（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0,1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，原变量，反变量）。</a:t>
            </a:r>
            <a:r>
              <a:rPr lang="en-US" altLang="zh-CN" sz="2400" dirty="0">
                <a:latin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=∑m(1,3,5,6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6226175" y="2587625"/>
            <a:ext cx="1447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5768975" y="403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9" name="Line 5"/>
          <p:cNvSpPr>
            <a:spLocks noChangeShapeType="1"/>
          </p:cNvSpPr>
          <p:nvPr/>
        </p:nvSpPr>
        <p:spPr bwMode="auto">
          <a:xfrm>
            <a:off x="5768975" y="4416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>
            <a:off x="5768975" y="2892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7673975" y="3654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5768975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3" name="Line 9"/>
          <p:cNvSpPr>
            <a:spLocks noChangeShapeType="1"/>
          </p:cNvSpPr>
          <p:nvPr/>
        </p:nvSpPr>
        <p:spPr bwMode="auto">
          <a:xfrm>
            <a:off x="5768975" y="3654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6302375" y="2740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6302375" y="3121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302375" y="3502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302375" y="3806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7216775" y="35020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F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6683375" y="44926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Times New Roman" pitchFamily="18" charset="0"/>
              </a:rPr>
              <a:t>EN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6302375" y="4187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5768975" y="4721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6302375" y="4568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S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6802438" y="4964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4" name="Oval 20"/>
          <p:cNvSpPr>
            <a:spLocks noChangeArrowheads="1"/>
          </p:cNvSpPr>
          <p:nvPr/>
        </p:nvSpPr>
        <p:spPr bwMode="auto">
          <a:xfrm>
            <a:off x="6759575" y="49498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5387975" y="2740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5387975" y="3121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5387975" y="3425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5387975" y="3883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5387975" y="4187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B</a:t>
            </a:r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387975" y="4492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6911975" y="50260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0</a:t>
            </a:r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>
            <a:off x="5387975" y="3883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16220"/>
              </p:ext>
            </p:extLst>
          </p:nvPr>
        </p:nvGraphicFramePr>
        <p:xfrm>
          <a:off x="1070992" y="2573313"/>
          <a:ext cx="3429000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Document" r:id="rId4" imgW="3146976" imgH="2436951" progId="Word.Document.8">
                  <p:embed/>
                </p:oleObj>
              </mc:Choice>
              <mc:Fallback>
                <p:oleObj name="Document" r:id="rId4" imgW="3146976" imgH="2436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2" y="2573313"/>
                        <a:ext cx="3429000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4" name="Oval 30"/>
          <p:cNvSpPr>
            <a:spLocks noChangeArrowheads="1"/>
          </p:cNvSpPr>
          <p:nvPr/>
        </p:nvSpPr>
        <p:spPr bwMode="auto">
          <a:xfrm>
            <a:off x="2193925" y="3956050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5" name="Oval 31"/>
          <p:cNvSpPr>
            <a:spLocks noChangeArrowheads="1"/>
          </p:cNvSpPr>
          <p:nvPr/>
        </p:nvSpPr>
        <p:spPr bwMode="auto">
          <a:xfrm>
            <a:off x="2697163" y="3956050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6" name="Oval 32"/>
          <p:cNvSpPr>
            <a:spLocks noChangeArrowheads="1"/>
          </p:cNvSpPr>
          <p:nvPr/>
        </p:nvSpPr>
        <p:spPr bwMode="auto">
          <a:xfrm>
            <a:off x="3717336" y="3913955"/>
            <a:ext cx="21590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7" name="Oval 33"/>
          <p:cNvSpPr>
            <a:spLocks noChangeArrowheads="1"/>
          </p:cNvSpPr>
          <p:nvPr/>
        </p:nvSpPr>
        <p:spPr bwMode="auto">
          <a:xfrm>
            <a:off x="3165475" y="3367088"/>
            <a:ext cx="215900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358775" y="5575301"/>
            <a:ext cx="8785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思考：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什么情况下，数据输入线值为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，什么时候为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？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在增加逻辑门电路控制的情况下，能否用更少的选择变量来实现布尔函数？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0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 animBg="1"/>
      <p:bldP spid="251909" grpId="0" animBg="1"/>
      <p:bldP spid="251910" grpId="0" animBg="1"/>
      <p:bldP spid="251911" grpId="0" animBg="1"/>
      <p:bldP spid="251912" grpId="0" animBg="1"/>
      <p:bldP spid="251913" grpId="0" animBg="1"/>
      <p:bldP spid="251914" grpId="0"/>
      <p:bldP spid="251915" grpId="0"/>
      <p:bldP spid="251916" grpId="0"/>
      <p:bldP spid="251917" grpId="0"/>
      <p:bldP spid="251918" grpId="0"/>
      <p:bldP spid="251919" grpId="0"/>
      <p:bldP spid="251920" grpId="0"/>
      <p:bldP spid="251921" grpId="0" animBg="1"/>
      <p:bldP spid="251922" grpId="0"/>
      <p:bldP spid="251923" grpId="0" animBg="1"/>
      <p:bldP spid="251924" grpId="0" animBg="1"/>
      <p:bldP spid="251925" grpId="0"/>
      <p:bldP spid="251926" grpId="0"/>
      <p:bldP spid="251927" grpId="0"/>
      <p:bldP spid="251928" grpId="0"/>
      <p:bldP spid="251929" grpId="0"/>
      <p:bldP spid="251930" grpId="0"/>
      <p:bldP spid="251931" grpId="0"/>
      <p:bldP spid="251932" grpId="0" animBg="1"/>
      <p:bldP spid="251934" grpId="0" animBg="1"/>
      <p:bldP spid="251935" grpId="0" animBg="1"/>
      <p:bldP spid="251936" grpId="0" animBg="1"/>
      <p:bldP spid="251937" grpId="0" animBg="1"/>
      <p:bldP spid="2519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5F08F3-4AB8-4B50-8362-583AE08ADE3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D94F23-0457-4B9C-A1B8-FBF4F9DB422F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91696"/>
            <a:ext cx="8686800" cy="2625336"/>
          </a:xfrm>
        </p:spPr>
        <p:txBody>
          <a:bodyPr/>
          <a:lstStyle/>
          <a:p>
            <a:pPr marL="95250" indent="-95250"/>
            <a:r>
              <a:rPr lang="zh-CN" altLang="en-US" sz="2000" dirty="0"/>
              <a:t>例：</a:t>
            </a:r>
            <a:r>
              <a:rPr lang="en-US" altLang="zh-CN" sz="2000" dirty="0"/>
              <a:t> </a:t>
            </a:r>
            <a:r>
              <a:rPr lang="zh-CN" altLang="en-US" sz="2000" dirty="0"/>
              <a:t>用</a:t>
            </a:r>
            <a:r>
              <a:rPr lang="en-US" altLang="zh-CN" sz="2000" dirty="0"/>
              <a:t>4</a:t>
            </a:r>
            <a:r>
              <a:rPr lang="zh-CN" altLang="en-US" sz="2000" dirty="0"/>
              <a:t>路选择器实现</a:t>
            </a:r>
            <a:r>
              <a:rPr lang="en-US" altLang="zh-CN" sz="2000" dirty="0"/>
              <a:t>4</a:t>
            </a:r>
            <a:r>
              <a:rPr lang="zh-CN" altLang="en-US" sz="2000" dirty="0"/>
              <a:t>变量逻辑函数的功能，函数式为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F(A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，</a:t>
            </a:r>
            <a:r>
              <a:rPr lang="en-US" altLang="zh-CN" sz="2000" dirty="0"/>
              <a:t>D)=∑m(1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14</a:t>
            </a:r>
            <a:r>
              <a:rPr lang="zh-CN" altLang="en-US" sz="2000" dirty="0"/>
              <a:t>，</a:t>
            </a:r>
            <a:r>
              <a:rPr lang="en-US" altLang="zh-CN" sz="2000" dirty="0"/>
              <a:t>15)</a:t>
            </a:r>
          </a:p>
          <a:p>
            <a:pPr marL="95250" indent="-95250"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　</a:t>
            </a:r>
            <a:r>
              <a:rPr lang="en-US" altLang="zh-CN" sz="2000" dirty="0"/>
              <a:t>1</a:t>
            </a:r>
            <a:r>
              <a:rPr lang="zh-CN" altLang="en-US" sz="2000" dirty="0"/>
              <a:t>、选择</a:t>
            </a:r>
            <a:r>
              <a:rPr lang="en-US" altLang="zh-CN" sz="2000" dirty="0"/>
              <a:t>2</a:t>
            </a:r>
            <a:r>
              <a:rPr lang="zh-CN" altLang="en-US" sz="2000" dirty="0"/>
              <a:t>个变量作为选择变量，其余两个变量用为数据输入值，以选择变量为基准，画出函数的卡诺图。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　　</a:t>
            </a:r>
            <a:r>
              <a:rPr lang="en-US" altLang="zh-CN" sz="2000" dirty="0"/>
              <a:t>2</a:t>
            </a:r>
            <a:r>
              <a:rPr lang="zh-CN" altLang="en-US" sz="2000" dirty="0"/>
              <a:t>、选择变量的每一列作为子卡诺图，对输入变量进行化简，确定每一种选择情况下的输入值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。</a:t>
            </a:r>
          </a:p>
          <a:p>
            <a:pPr marL="95250" indent="-95250">
              <a:buFont typeface="Wingdings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3</a:t>
            </a:r>
            <a:r>
              <a:rPr lang="zh-CN" altLang="en-US" sz="2000" dirty="0"/>
              <a:t>、用基本逻辑门电路实现数据输入值。</a:t>
            </a:r>
          </a:p>
        </p:txBody>
      </p:sp>
      <p:graphicFrame>
        <p:nvGraphicFramePr>
          <p:cNvPr id="2529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39113"/>
              </p:ext>
            </p:extLst>
          </p:nvPr>
        </p:nvGraphicFramePr>
        <p:xfrm>
          <a:off x="684213" y="3859236"/>
          <a:ext cx="3168650" cy="237807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 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73" name="AutoShape 52"/>
          <p:cNvSpPr>
            <a:spLocks noChangeArrowheads="1"/>
          </p:cNvSpPr>
          <p:nvPr/>
        </p:nvSpPr>
        <p:spPr bwMode="auto">
          <a:xfrm>
            <a:off x="1836738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Oval 53"/>
          <p:cNvSpPr>
            <a:spLocks noChangeArrowheads="1"/>
          </p:cNvSpPr>
          <p:nvPr/>
        </p:nvSpPr>
        <p:spPr bwMode="auto">
          <a:xfrm>
            <a:off x="1836738" y="5083199"/>
            <a:ext cx="292100" cy="2968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Oval 54"/>
          <p:cNvSpPr>
            <a:spLocks noChangeArrowheads="1"/>
          </p:cNvSpPr>
          <p:nvPr/>
        </p:nvSpPr>
        <p:spPr bwMode="auto">
          <a:xfrm>
            <a:off x="1836738" y="5875361"/>
            <a:ext cx="290512" cy="31115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Oval 55"/>
          <p:cNvSpPr>
            <a:spLocks noChangeArrowheads="1"/>
          </p:cNvSpPr>
          <p:nvPr/>
        </p:nvSpPr>
        <p:spPr bwMode="auto">
          <a:xfrm>
            <a:off x="2339975" y="4722836"/>
            <a:ext cx="325438" cy="250825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AutoShape 56"/>
          <p:cNvSpPr>
            <a:spLocks noChangeArrowheads="1"/>
          </p:cNvSpPr>
          <p:nvPr/>
        </p:nvSpPr>
        <p:spPr bwMode="auto">
          <a:xfrm>
            <a:off x="2916238" y="5514999"/>
            <a:ext cx="2889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AutoShape 57"/>
          <p:cNvSpPr>
            <a:spLocks noChangeArrowheads="1"/>
          </p:cNvSpPr>
          <p:nvPr/>
        </p:nvSpPr>
        <p:spPr bwMode="auto">
          <a:xfrm>
            <a:off x="3492500" y="5083199"/>
            <a:ext cx="2159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AutoShape 58"/>
          <p:cNvSpPr>
            <a:spLocks noChangeArrowheads="1"/>
          </p:cNvSpPr>
          <p:nvPr/>
        </p:nvSpPr>
        <p:spPr bwMode="auto">
          <a:xfrm>
            <a:off x="3492500" y="5514999"/>
            <a:ext cx="215900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AutoShape 59"/>
          <p:cNvSpPr>
            <a:spLocks/>
          </p:cNvSpPr>
          <p:nvPr/>
        </p:nvSpPr>
        <p:spPr bwMode="auto">
          <a:xfrm rot="5340115">
            <a:off x="2842419" y="6018316"/>
            <a:ext cx="504825" cy="217487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AutoShape 60"/>
          <p:cNvSpPr>
            <a:spLocks/>
          </p:cNvSpPr>
          <p:nvPr/>
        </p:nvSpPr>
        <p:spPr bwMode="auto">
          <a:xfrm rot="-5215770">
            <a:off x="2929732" y="4710930"/>
            <a:ext cx="334962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AutoShape 61"/>
          <p:cNvSpPr>
            <a:spLocks noChangeArrowheads="1"/>
          </p:cNvSpPr>
          <p:nvPr/>
        </p:nvSpPr>
        <p:spPr bwMode="auto">
          <a:xfrm>
            <a:off x="2413000" y="4722836"/>
            <a:ext cx="287338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AutoShape 62"/>
          <p:cNvSpPr>
            <a:spLocks noChangeArrowheads="1"/>
          </p:cNvSpPr>
          <p:nvPr/>
        </p:nvSpPr>
        <p:spPr bwMode="auto">
          <a:xfrm>
            <a:off x="2916238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4" name="AutoShape 63"/>
          <p:cNvSpPr>
            <a:spLocks noChangeArrowheads="1"/>
          </p:cNvSpPr>
          <p:nvPr/>
        </p:nvSpPr>
        <p:spPr bwMode="auto">
          <a:xfrm>
            <a:off x="3421063" y="4722836"/>
            <a:ext cx="287337" cy="1441450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176712" y="3783334"/>
            <a:ext cx="4752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假设</a:t>
            </a:r>
            <a:r>
              <a:rPr lang="en-US" altLang="zh-CN" sz="2400">
                <a:latin typeface="Times New Roman" pitchFamily="18" charset="0"/>
              </a:rPr>
              <a:t>AB</a:t>
            </a:r>
            <a:r>
              <a:rPr lang="zh-CN" altLang="en-US" sz="2400">
                <a:latin typeface="Times New Roman" pitchFamily="18" charset="0"/>
              </a:rPr>
              <a:t>为选择输入，则数据输入线的值为：</a:t>
            </a: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4284663" y="4725988"/>
            <a:ext cx="4175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>
                <a:latin typeface="Times New Roman" pitchFamily="18" charset="0"/>
              </a:rPr>
              <a:t>D0=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CD+C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D=C⊕D        D1=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C·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</a:t>
            </a:r>
          </a:p>
          <a:p>
            <a:r>
              <a:rPr lang="en-US" altLang="zh-CN" sz="2400" dirty="0">
                <a:latin typeface="Times New Roman" pitchFamily="18" charset="0"/>
              </a:rPr>
              <a:t>D2=C+D                              D3=C+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</a:t>
            </a:r>
            <a:r>
              <a:rPr lang="en-US" altLang="zh-CN" sz="2400" dirty="0">
                <a:latin typeface="Times New Roman" pitchFamily="18" charset="0"/>
              </a:rPr>
              <a:t>D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74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48590A-7F91-48F9-BEBD-AF546EA5CAE1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4A0C74-81D2-4CBB-B6F8-12324B6ACB17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graphicFrame>
        <p:nvGraphicFramePr>
          <p:cNvPr id="253954" name="Group 2"/>
          <p:cNvGraphicFramePr>
            <a:graphicFrameLocks noGrp="1"/>
          </p:cNvGraphicFramePr>
          <p:nvPr/>
        </p:nvGraphicFramePr>
        <p:xfrm>
          <a:off x="611188" y="1628775"/>
          <a:ext cx="3168650" cy="237807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marT="45732" marB="457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96" name="AutoShape 51"/>
          <p:cNvSpPr>
            <a:spLocks noChangeArrowheads="1"/>
          </p:cNvSpPr>
          <p:nvPr/>
        </p:nvSpPr>
        <p:spPr bwMode="auto">
          <a:xfrm>
            <a:off x="2339975" y="2492375"/>
            <a:ext cx="7921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7" name="AutoShape 52"/>
          <p:cNvSpPr>
            <a:spLocks/>
          </p:cNvSpPr>
          <p:nvPr/>
        </p:nvSpPr>
        <p:spPr bwMode="auto">
          <a:xfrm>
            <a:off x="3419475" y="3716338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8" name="AutoShape 53"/>
          <p:cNvSpPr>
            <a:spLocks noChangeArrowheads="1"/>
          </p:cNvSpPr>
          <p:nvPr/>
        </p:nvSpPr>
        <p:spPr bwMode="auto">
          <a:xfrm>
            <a:off x="1692275" y="2492375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006" name="Text Box 54"/>
          <p:cNvSpPr txBox="1">
            <a:spLocks noChangeArrowheads="1"/>
          </p:cNvSpPr>
          <p:nvPr/>
        </p:nvSpPr>
        <p:spPr bwMode="auto">
          <a:xfrm>
            <a:off x="4140200" y="1628775"/>
            <a:ext cx="37449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D0=B</a:t>
            </a:r>
          </a:p>
          <a:p>
            <a:r>
              <a:rPr lang="en-US" altLang="zh-CN" sz="2800">
                <a:latin typeface="Times New Roman" pitchFamily="18" charset="0"/>
              </a:rPr>
              <a:t>D1=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B</a:t>
            </a:r>
            <a:endParaRPr lang="en-US" altLang="zh-CN" sz="2800">
              <a:latin typeface="Times New Roman" pitchFamily="18" charset="0"/>
            </a:endParaRPr>
          </a:p>
          <a:p>
            <a:r>
              <a:rPr lang="en-US" altLang="zh-CN" sz="2800">
                <a:latin typeface="Times New Roman" pitchFamily="18" charset="0"/>
              </a:rPr>
              <a:t>D2=A+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B</a:t>
            </a:r>
            <a:r>
              <a:rPr lang="en-US" altLang="zh-CN" sz="2800">
                <a:latin typeface="Times New Roman" pitchFamily="18" charset="0"/>
              </a:rPr>
              <a:t>                           D3=A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7400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64500" cy="576262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假设</a:t>
            </a:r>
            <a:r>
              <a:rPr lang="en-US" altLang="zh-CN" sz="2400"/>
              <a:t>CD</a:t>
            </a:r>
            <a:r>
              <a:rPr lang="zh-CN" altLang="en-US" sz="2400"/>
              <a:t>为选择输入，</a:t>
            </a:r>
            <a:r>
              <a:rPr lang="en-US" altLang="zh-CN" sz="2400"/>
              <a:t>AB</a:t>
            </a:r>
            <a:r>
              <a:rPr lang="zh-CN" altLang="en-US" sz="2400"/>
              <a:t>为数据输入，则数据线的值为：</a:t>
            </a:r>
          </a:p>
        </p:txBody>
      </p:sp>
      <p:sp>
        <p:nvSpPr>
          <p:cNvPr id="57401" name="AutoShape 56"/>
          <p:cNvSpPr>
            <a:spLocks noChangeArrowheads="1"/>
          </p:cNvSpPr>
          <p:nvPr/>
        </p:nvSpPr>
        <p:spPr bwMode="auto">
          <a:xfrm>
            <a:off x="1692275" y="2924175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2" name="AutoShape 57"/>
          <p:cNvSpPr>
            <a:spLocks noChangeArrowheads="1"/>
          </p:cNvSpPr>
          <p:nvPr/>
        </p:nvSpPr>
        <p:spPr bwMode="auto">
          <a:xfrm>
            <a:off x="1763713" y="3284538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3" name="AutoShape 58"/>
          <p:cNvSpPr>
            <a:spLocks noChangeArrowheads="1"/>
          </p:cNvSpPr>
          <p:nvPr/>
        </p:nvSpPr>
        <p:spPr bwMode="auto">
          <a:xfrm>
            <a:off x="1692275" y="3716338"/>
            <a:ext cx="2016125" cy="215900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4" name="AutoShape 59"/>
          <p:cNvSpPr>
            <a:spLocks noChangeArrowheads="1"/>
          </p:cNvSpPr>
          <p:nvPr/>
        </p:nvSpPr>
        <p:spPr bwMode="auto">
          <a:xfrm>
            <a:off x="2843213" y="3284538"/>
            <a:ext cx="7921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5" name="AutoShape 60"/>
          <p:cNvSpPr>
            <a:spLocks noChangeArrowheads="1"/>
          </p:cNvSpPr>
          <p:nvPr/>
        </p:nvSpPr>
        <p:spPr bwMode="auto">
          <a:xfrm>
            <a:off x="2843213" y="3644900"/>
            <a:ext cx="7921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6" name="AutoShape 61"/>
          <p:cNvSpPr>
            <a:spLocks/>
          </p:cNvSpPr>
          <p:nvPr/>
        </p:nvSpPr>
        <p:spPr bwMode="auto">
          <a:xfrm>
            <a:off x="3419475" y="2924175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7" name="AutoShape 62"/>
          <p:cNvSpPr>
            <a:spLocks/>
          </p:cNvSpPr>
          <p:nvPr/>
        </p:nvSpPr>
        <p:spPr bwMode="auto">
          <a:xfrm rot="10800000">
            <a:off x="1547813" y="3716338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8" name="AutoShape 63"/>
          <p:cNvSpPr>
            <a:spLocks/>
          </p:cNvSpPr>
          <p:nvPr/>
        </p:nvSpPr>
        <p:spPr bwMode="auto">
          <a:xfrm rot="10800000">
            <a:off x="1547813" y="2924175"/>
            <a:ext cx="504825" cy="2159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016" name="Text Box 64"/>
          <p:cNvSpPr txBox="1">
            <a:spLocks noChangeArrowheads="1"/>
          </p:cNvSpPr>
          <p:nvPr/>
        </p:nvSpPr>
        <p:spPr bwMode="auto">
          <a:xfrm>
            <a:off x="539750" y="4149725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设定不同的选择变量可取得不同导致化简的结果。</a:t>
            </a:r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323850" y="4668838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更多变量的函数，先对函数表达式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化简</a:t>
            </a:r>
            <a:r>
              <a:rPr lang="zh-CN" altLang="en-US" sz="2800" dirty="0">
                <a:latin typeface="Times New Roman" pitchFamily="18" charset="0"/>
              </a:rPr>
              <a:t>，消去变量，得到最简式后，再设置选择变量和数据输入变量。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9016" y="5874064"/>
                <a:ext cx="8441249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练习</a:t>
                </a:r>
                <a:r>
                  <a:rPr lang="en-US" altLang="zh-CN" sz="2400" dirty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/>
                  <a:t>C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采用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选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多选器和最少的逻辑门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16" y="5874064"/>
                <a:ext cx="8441249" cy="462434"/>
              </a:xfrm>
              <a:prstGeom prst="rect">
                <a:avLst/>
              </a:prstGeom>
              <a:blipFill rotWithShape="0">
                <a:blip r:embed="rId3"/>
                <a:stretch>
                  <a:fillRect l="-108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16632"/>
            <a:ext cx="7793037" cy="849312"/>
          </a:xfrm>
        </p:spPr>
        <p:txBody>
          <a:bodyPr/>
          <a:lstStyle/>
          <a:p>
            <a:r>
              <a:rPr lang="zh-CN" altLang="en-US" sz="4000" dirty="0"/>
              <a:t>多路选择器的应用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4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06" grpId="0"/>
      <p:bldP spid="254016" grpId="0"/>
      <p:bldP spid="25401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914326-A234-4759-B5A3-1C469AC8BCF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83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83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F3B26C-28B8-4BAD-AD7D-DF4B9DFDCBD8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多路选择器的应用</a:t>
            </a:r>
            <a:endParaRPr lang="zh-CN" alt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712968" cy="2333178"/>
          </a:xfrm>
        </p:spPr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4</a:t>
            </a:r>
            <a:r>
              <a:rPr lang="zh-CN" altLang="en-US" sz="2800" dirty="0"/>
              <a:t>路选择器</a:t>
            </a:r>
            <a:r>
              <a:rPr lang="en-US" altLang="zh-CN" sz="2800" dirty="0"/>
              <a:t>74LS153</a:t>
            </a:r>
            <a:r>
              <a:rPr lang="zh-CN" altLang="en-US" sz="2800" dirty="0"/>
              <a:t>构成分时多路转换器</a:t>
            </a:r>
          </a:p>
          <a:p>
            <a:pPr lvl="1"/>
            <a:r>
              <a:rPr lang="zh-CN" altLang="en-US" sz="2400" dirty="0"/>
              <a:t>把并行处理的数据放在</a:t>
            </a:r>
            <a:r>
              <a:rPr lang="en-US" altLang="zh-CN" sz="2400" dirty="0"/>
              <a:t>Di</a:t>
            </a:r>
            <a:r>
              <a:rPr lang="zh-CN" altLang="en-US" sz="2400" dirty="0"/>
              <a:t>端上。</a:t>
            </a:r>
          </a:p>
          <a:p>
            <a:pPr lvl="1"/>
            <a:r>
              <a:rPr lang="zh-CN" altLang="en-US" sz="2400" dirty="0"/>
              <a:t>在地址端上，周期性的循环加载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         00-&gt;01-&gt;10-&gt;11</a:t>
            </a:r>
            <a:endParaRPr lang="zh-CN" altLang="en-US" sz="2400" dirty="0"/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   如此，在输出端上，顺序地送出原先并行的数据。</a:t>
            </a:r>
          </a:p>
          <a:p>
            <a:pPr lvl="1"/>
            <a:endParaRPr lang="zh-CN" altLang="en-US" sz="2400" dirty="0"/>
          </a:p>
        </p:txBody>
      </p:sp>
      <p:pic>
        <p:nvPicPr>
          <p:cNvPr id="7" name="Picture 5" descr="P3-501.jpg (13639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57922"/>
            <a:ext cx="8363272" cy="306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10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C7699C-0AD2-49E6-822F-4928DD7DA51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01C51FD-966A-4492-9BD9-3B88B08B3396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7429500" cy="742950"/>
          </a:xfrm>
        </p:spPr>
        <p:txBody>
          <a:bodyPr/>
          <a:lstStyle/>
          <a:p>
            <a:r>
              <a:rPr lang="zh-CN" altLang="en-US" dirty="0"/>
              <a:t>数据分配器</a:t>
            </a:r>
            <a:r>
              <a:rPr lang="en-US" altLang="zh-CN" sz="3600" dirty="0"/>
              <a:t>(</a:t>
            </a:r>
            <a:r>
              <a:rPr lang="en-US" altLang="zh-CN" sz="3600" dirty="0" err="1"/>
              <a:t>Demultiplexers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9"/>
            <a:ext cx="8686800" cy="1685106"/>
          </a:xfrm>
        </p:spPr>
        <p:txBody>
          <a:bodyPr/>
          <a:lstStyle/>
          <a:p>
            <a:r>
              <a:rPr lang="zh-CN" altLang="en-US" dirty="0"/>
              <a:t>连接一个输入到多个输出。 </a:t>
            </a:r>
          </a:p>
          <a:p>
            <a:r>
              <a:rPr lang="zh-CN" altLang="en-US" dirty="0"/>
              <a:t>多路选择器的</a:t>
            </a:r>
            <a:r>
              <a:rPr lang="zh-CN" altLang="en-US" dirty="0">
                <a:solidFill>
                  <a:srgbClr val="FF0000"/>
                </a:solidFill>
              </a:rPr>
              <a:t>反函数</a:t>
            </a:r>
            <a:r>
              <a:rPr lang="zh-CN" altLang="en-US" dirty="0"/>
              <a:t>电路 </a:t>
            </a:r>
          </a:p>
          <a:p>
            <a:pPr lvl="1"/>
            <a:r>
              <a:rPr lang="zh-CN" altLang="en-US" dirty="0"/>
              <a:t>从哪一路输出依赖于当时的地址控制端输入。</a:t>
            </a:r>
          </a:p>
          <a:p>
            <a:endParaRPr lang="zh-CN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/>
          <a:stretch/>
        </p:blipFill>
        <p:spPr bwMode="auto">
          <a:xfrm>
            <a:off x="827584" y="2793076"/>
            <a:ext cx="3816424" cy="37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26742"/>
            <a:ext cx="2593801" cy="361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4012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设计文档编制标准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电路的定时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组合逻辑器件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accent3">
                    <a:lumMod val="65000"/>
                  </a:schemeClr>
                </a:solidFill>
              </a:rPr>
              <a:t>译码器</a:t>
            </a:r>
            <a:endParaRPr lang="en-US" altLang="zh-CN" sz="2000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>
                <a:solidFill>
                  <a:schemeClr val="accent3">
                    <a:lumMod val="65000"/>
                  </a:schemeClr>
                </a:solidFill>
              </a:rPr>
              <a:t>编码器</a:t>
            </a:r>
            <a:endParaRPr lang="en-US" altLang="zh-CN" sz="2000" b="1" dirty="0">
              <a:solidFill>
                <a:schemeClr val="accent3">
                  <a:lumMod val="65000"/>
                </a:schemeClr>
              </a:solidFill>
            </a:endParaRPr>
          </a:p>
          <a:p>
            <a:pPr lvl="1"/>
            <a:r>
              <a:rPr lang="zh-CN" altLang="en-US" sz="2000" b="1" dirty="0"/>
              <a:t>数据选择器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数据分配器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比较器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加法器和</a:t>
            </a:r>
            <a:r>
              <a:rPr lang="en-US" altLang="zh-CN" sz="2000" b="1" dirty="0"/>
              <a:t>ALU</a:t>
            </a:r>
          </a:p>
          <a:p>
            <a:pPr lvl="1"/>
            <a:r>
              <a:rPr lang="zh-CN" altLang="en-US" sz="2000" b="1" dirty="0"/>
              <a:t>三态器件</a:t>
            </a:r>
            <a:endParaRPr lang="en-US" altLang="zh-CN" sz="2000" b="1" dirty="0"/>
          </a:p>
          <a:p>
            <a:pPr lvl="1"/>
            <a:r>
              <a:rPr lang="zh-CN" altLang="en-US" sz="2000" b="1"/>
              <a:t>校验电路</a:t>
            </a:r>
            <a:endParaRPr lang="en-US" altLang="zh-CN" sz="2000" b="1" dirty="0"/>
          </a:p>
        </p:txBody>
      </p:sp>
      <p:sp>
        <p:nvSpPr>
          <p:cNvPr id="4100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0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11AB33-EFC8-4CBC-AC3E-91EF539634A3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05924-E9A9-4BFE-B8C7-0CFF64B3070A}" type="datetime1">
              <a:rPr lang="zh-CN" altLang="en-US" smtClean="0"/>
              <a:t>2018/10/11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译码器用作分配器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09ADC-317A-4B41-BC4D-91C9BFBC865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9" t="30233" r="38413" b="47222"/>
          <a:stretch/>
        </p:blipFill>
        <p:spPr bwMode="auto">
          <a:xfrm>
            <a:off x="552770" y="2222749"/>
            <a:ext cx="1469756" cy="7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05" y="1821186"/>
            <a:ext cx="2816509" cy="355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3" t="25853" b="53529"/>
          <a:stretch/>
        </p:blipFill>
        <p:spPr bwMode="auto">
          <a:xfrm>
            <a:off x="5839852" y="3113206"/>
            <a:ext cx="1238530" cy="66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75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5299DB-0404-4643-B34F-CBBFF0DCFE9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6553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554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71A7DFC-AE9D-4E40-B806-84228E164310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1"/>
            <a:ext cx="7793038" cy="752128"/>
          </a:xfrm>
        </p:spPr>
        <p:txBody>
          <a:bodyPr/>
          <a:lstStyle/>
          <a:p>
            <a:r>
              <a:rPr lang="zh-CN" altLang="en-US" dirty="0"/>
              <a:t>数据分配器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124744"/>
            <a:ext cx="8280920" cy="752872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多路分配器常与多路选择器联用，以实现多通道数据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分时传送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/>
          </a:p>
        </p:txBody>
      </p:sp>
      <p:pic>
        <p:nvPicPr>
          <p:cNvPr id="573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5"/>
            <a:ext cx="818046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55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28625" y="1263650"/>
            <a:ext cx="5786438" cy="5094288"/>
          </a:xfrm>
        </p:spPr>
        <p:txBody>
          <a:bodyPr/>
          <a:lstStyle/>
          <a:p>
            <a:r>
              <a:rPr lang="zh-CN" altLang="en-US"/>
              <a:t>大扇出处理</a:t>
            </a:r>
            <a:endParaRPr lang="en-US" altLang="zh-CN"/>
          </a:p>
          <a:p>
            <a:pPr lvl="1"/>
            <a:r>
              <a:rPr lang="zh-CN" altLang="en-US"/>
              <a:t>每个输出端增加一个三态缓冲。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常用符号</a:t>
            </a:r>
            <a:endParaRPr lang="en-US" altLang="zh-CN"/>
          </a:p>
          <a:p>
            <a:pPr lvl="1"/>
            <a:r>
              <a:rPr lang="en-US" altLang="zh-CN"/>
              <a:t>a </a:t>
            </a:r>
            <a:r>
              <a:rPr lang="zh-CN" altLang="en-US"/>
              <a:t>开关等效</a:t>
            </a:r>
            <a:endParaRPr lang="en-US" altLang="zh-CN"/>
          </a:p>
          <a:p>
            <a:pPr lvl="1"/>
            <a:r>
              <a:rPr lang="en-US" altLang="zh-CN"/>
              <a:t>b </a:t>
            </a:r>
            <a:r>
              <a:rPr lang="zh-CN" altLang="en-US"/>
              <a:t>框图符号</a:t>
            </a:r>
            <a:endParaRPr lang="en-US" altLang="zh-CN"/>
          </a:p>
        </p:txBody>
      </p:sp>
      <p:sp>
        <p:nvSpPr>
          <p:cNvPr id="67587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多路选择器</a:t>
            </a:r>
            <a:r>
              <a:rPr lang="en-US" altLang="zh-CN" dirty="0"/>
              <a:t>/</a:t>
            </a:r>
            <a:r>
              <a:rPr lang="zh-CN" altLang="en-US" dirty="0"/>
              <a:t>分配器的应用</a:t>
            </a:r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E23F5C-2279-448F-A016-D4F9243A50BE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357438"/>
            <a:ext cx="48577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FE8A4-C870-4D1A-B023-6BE6A4F443A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61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比较器（</a:t>
            </a:r>
            <a:r>
              <a:rPr lang="en-US" altLang="zh-CN" dirty="0"/>
              <a:t>comparator）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8815"/>
            <a:ext cx="8686800" cy="5094287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比较2个二进制数值并指示其是否相等的电路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等值比较器</a:t>
            </a:r>
            <a:r>
              <a:rPr lang="zh-CN" altLang="en-US" sz="2800" dirty="0"/>
              <a:t>：检验数值是否相等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数值比较器：比较数值的大小（&gt;,=,&lt;）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如何构造1位等值比较器？？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dirty="0">
                <a:latin typeface="Times New Roman"/>
              </a:rPr>
              <a:t>——</a:t>
            </a:r>
            <a:r>
              <a:rPr lang="zh-CN" altLang="en-US" sz="2800" dirty="0"/>
              <a:t> 利用异或门（同或门）</a:t>
            </a:r>
          </a:p>
        </p:txBody>
      </p:sp>
      <p:grpSp>
        <p:nvGrpSpPr>
          <p:cNvPr id="471044" name="Group 4"/>
          <p:cNvGrpSpPr>
            <a:grpSpLocks/>
          </p:cNvGrpSpPr>
          <p:nvPr/>
        </p:nvGrpSpPr>
        <p:grpSpPr bwMode="auto">
          <a:xfrm>
            <a:off x="1328738" y="4508500"/>
            <a:ext cx="2690812" cy="749300"/>
            <a:chOff x="835" y="2976"/>
            <a:chExt cx="1695" cy="472"/>
          </a:xfrm>
        </p:grpSpPr>
        <p:grpSp>
          <p:nvGrpSpPr>
            <p:cNvPr id="471045" name="Group 5"/>
            <p:cNvGrpSpPr>
              <a:grpSpLocks/>
            </p:cNvGrpSpPr>
            <p:nvPr/>
          </p:nvGrpSpPr>
          <p:grpSpPr bwMode="auto">
            <a:xfrm>
              <a:off x="1056" y="3024"/>
              <a:ext cx="1008" cy="385"/>
              <a:chOff x="1680" y="2976"/>
              <a:chExt cx="1008" cy="385"/>
            </a:xfrm>
          </p:grpSpPr>
          <p:sp>
            <p:nvSpPr>
              <p:cNvPr id="471046" name="Arc 6"/>
              <p:cNvSpPr>
                <a:spLocks/>
              </p:cNvSpPr>
              <p:nvPr/>
            </p:nvSpPr>
            <p:spPr bwMode="auto">
              <a:xfrm>
                <a:off x="1920" y="2977"/>
                <a:ext cx="96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7" name="Arc 7"/>
              <p:cNvSpPr>
                <a:spLocks/>
              </p:cNvSpPr>
              <p:nvPr/>
            </p:nvSpPr>
            <p:spPr bwMode="auto">
              <a:xfrm>
                <a:off x="1920" y="2976"/>
                <a:ext cx="52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8" name="Arc 8"/>
              <p:cNvSpPr>
                <a:spLocks/>
              </p:cNvSpPr>
              <p:nvPr/>
            </p:nvSpPr>
            <p:spPr bwMode="auto">
              <a:xfrm flipV="1">
                <a:off x="1920" y="3168"/>
                <a:ext cx="52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49" name="Line 9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0" name="Line 10"/>
              <p:cNvSpPr>
                <a:spLocks noChangeShapeType="1"/>
              </p:cNvSpPr>
              <p:nvPr/>
            </p:nvSpPr>
            <p:spPr bwMode="auto">
              <a:xfrm>
                <a:off x="1680" y="32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1" name="Line 11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52" name="Arc 12"/>
              <p:cNvSpPr>
                <a:spLocks/>
              </p:cNvSpPr>
              <p:nvPr/>
            </p:nvSpPr>
            <p:spPr bwMode="auto">
              <a:xfrm>
                <a:off x="1824" y="2976"/>
                <a:ext cx="96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053" name="Text Box 13"/>
            <p:cNvSpPr txBox="1">
              <a:spLocks noChangeArrowheads="1"/>
            </p:cNvSpPr>
            <p:nvPr/>
          </p:nvSpPr>
          <p:spPr bwMode="auto">
            <a:xfrm>
              <a:off x="835" y="2976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1054" name="Text Box 14"/>
            <p:cNvSpPr txBox="1">
              <a:spLocks noChangeArrowheads="1"/>
            </p:cNvSpPr>
            <p:nvPr/>
          </p:nvSpPr>
          <p:spPr bwMode="auto">
            <a:xfrm>
              <a:off x="2064" y="3072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DIFF</a:t>
              </a:r>
            </a:p>
          </p:txBody>
        </p:sp>
      </p:grpSp>
      <p:grpSp>
        <p:nvGrpSpPr>
          <p:cNvPr id="471055" name="Group 15"/>
          <p:cNvGrpSpPr>
            <a:grpSpLocks/>
          </p:cNvGrpSpPr>
          <p:nvPr/>
        </p:nvGrpSpPr>
        <p:grpSpPr bwMode="auto">
          <a:xfrm>
            <a:off x="5086350" y="4508500"/>
            <a:ext cx="2686050" cy="749300"/>
            <a:chOff x="2842" y="2784"/>
            <a:chExt cx="1692" cy="472"/>
          </a:xfrm>
        </p:grpSpPr>
        <p:sp>
          <p:nvSpPr>
            <p:cNvPr id="471056" name="Arc 16"/>
            <p:cNvSpPr>
              <a:spLocks/>
            </p:cNvSpPr>
            <p:nvPr/>
          </p:nvSpPr>
          <p:spPr bwMode="auto">
            <a:xfrm>
              <a:off x="3312" y="2833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7" name="Arc 17"/>
            <p:cNvSpPr>
              <a:spLocks/>
            </p:cNvSpPr>
            <p:nvPr/>
          </p:nvSpPr>
          <p:spPr bwMode="auto">
            <a:xfrm>
              <a:off x="3312" y="2832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8" name="Arc 18"/>
            <p:cNvSpPr>
              <a:spLocks/>
            </p:cNvSpPr>
            <p:nvPr/>
          </p:nvSpPr>
          <p:spPr bwMode="auto">
            <a:xfrm flipV="1">
              <a:off x="3312" y="3024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9" name="Line 19"/>
            <p:cNvSpPr>
              <a:spLocks noChangeShapeType="1"/>
            </p:cNvSpPr>
            <p:nvPr/>
          </p:nvSpPr>
          <p:spPr bwMode="auto">
            <a:xfrm>
              <a:off x="3072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0" name="Line 20"/>
            <p:cNvSpPr>
              <a:spLocks noChangeShapeType="1"/>
            </p:cNvSpPr>
            <p:nvPr/>
          </p:nvSpPr>
          <p:spPr bwMode="auto">
            <a:xfrm>
              <a:off x="3072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1" name="Line 21"/>
            <p:cNvSpPr>
              <a:spLocks noChangeShapeType="1"/>
            </p:cNvSpPr>
            <p:nvPr/>
          </p:nvSpPr>
          <p:spPr bwMode="auto">
            <a:xfrm>
              <a:off x="3936" y="30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62" name="Arc 22"/>
            <p:cNvSpPr>
              <a:spLocks/>
            </p:cNvSpPr>
            <p:nvPr/>
          </p:nvSpPr>
          <p:spPr bwMode="auto">
            <a:xfrm>
              <a:off x="3216" y="2832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63" name="Text Box 23"/>
            <p:cNvSpPr txBox="1">
              <a:spLocks noChangeArrowheads="1"/>
            </p:cNvSpPr>
            <p:nvPr/>
          </p:nvSpPr>
          <p:spPr bwMode="auto">
            <a:xfrm>
              <a:off x="2842" y="2784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1064" name="Text Box 24"/>
            <p:cNvSpPr txBox="1">
              <a:spLocks noChangeArrowheads="1"/>
            </p:cNvSpPr>
            <p:nvPr/>
          </p:nvSpPr>
          <p:spPr bwMode="auto">
            <a:xfrm>
              <a:off x="4190" y="288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EQ</a:t>
              </a:r>
            </a:p>
          </p:txBody>
        </p:sp>
        <p:sp>
          <p:nvSpPr>
            <p:cNvPr id="471065" name="Oval 25"/>
            <p:cNvSpPr>
              <a:spLocks noChangeArrowheads="1"/>
            </p:cNvSpPr>
            <p:nvPr/>
          </p:nvSpPr>
          <p:spPr bwMode="auto">
            <a:xfrm>
              <a:off x="3840" y="297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066" name="Group 26"/>
          <p:cNvGrpSpPr>
            <a:grpSpLocks/>
          </p:cNvGrpSpPr>
          <p:nvPr/>
        </p:nvGrpSpPr>
        <p:grpSpPr bwMode="auto">
          <a:xfrm>
            <a:off x="1660525" y="5410200"/>
            <a:ext cx="5322888" cy="400050"/>
            <a:chOff x="1046" y="3408"/>
            <a:chExt cx="3353" cy="252"/>
          </a:xfrm>
        </p:grpSpPr>
        <p:sp>
          <p:nvSpPr>
            <p:cNvPr id="471067" name="Text Box 27"/>
            <p:cNvSpPr txBox="1">
              <a:spLocks noChangeArrowheads="1"/>
            </p:cNvSpPr>
            <p:nvPr/>
          </p:nvSpPr>
          <p:spPr bwMode="auto">
            <a:xfrm>
              <a:off x="1046" y="3408"/>
              <a:ext cx="11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DIFF : different</a:t>
              </a:r>
              <a:endParaRPr lang="zh-CN" altLang="en-US" sz="2000" dirty="0"/>
            </a:p>
          </p:txBody>
        </p:sp>
        <p:sp>
          <p:nvSpPr>
            <p:cNvPr id="471068" name="Text Box 28"/>
            <p:cNvSpPr txBox="1">
              <a:spLocks noChangeArrowheads="1"/>
            </p:cNvSpPr>
            <p:nvPr/>
          </p:nvSpPr>
          <p:spPr bwMode="auto">
            <a:xfrm>
              <a:off x="3520" y="3408"/>
              <a:ext cx="8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EQ : equal</a:t>
              </a:r>
              <a:endParaRPr lang="zh-CN" altLang="en-US" sz="2000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21DBF8-002E-4A17-B373-4B6538EA5E6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6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E0EBD-E2A9-4019-8437-23AC14A3306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迭代等值比较电路</a:t>
            </a:r>
          </a:p>
        </p:txBody>
      </p:sp>
      <p:grpSp>
        <p:nvGrpSpPr>
          <p:cNvPr id="473091" name="Group 3"/>
          <p:cNvGrpSpPr>
            <a:grpSpLocks/>
          </p:cNvGrpSpPr>
          <p:nvPr/>
        </p:nvGrpSpPr>
        <p:grpSpPr bwMode="auto">
          <a:xfrm>
            <a:off x="685800" y="3578225"/>
            <a:ext cx="2514600" cy="1447800"/>
            <a:chOff x="384" y="2448"/>
            <a:chExt cx="1584" cy="912"/>
          </a:xfrm>
        </p:grpSpPr>
        <p:sp>
          <p:nvSpPr>
            <p:cNvPr id="473092" name="Rectangle 4"/>
            <p:cNvSpPr>
              <a:spLocks noChangeArrowheads="1"/>
            </p:cNvSpPr>
            <p:nvPr/>
          </p:nvSpPr>
          <p:spPr bwMode="auto">
            <a:xfrm>
              <a:off x="576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EQI </a:t>
              </a:r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    </a:t>
              </a:r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EQO</a:t>
              </a:r>
            </a:p>
          </p:txBody>
        </p:sp>
        <p:sp>
          <p:nvSpPr>
            <p:cNvPr id="473093" name="Line 5"/>
            <p:cNvSpPr>
              <a:spLocks noChangeShapeType="1"/>
            </p:cNvSpPr>
            <p:nvPr/>
          </p:nvSpPr>
          <p:spPr bwMode="auto">
            <a:xfrm>
              <a:off x="816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4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5" name="Line 7"/>
            <p:cNvSpPr>
              <a:spLocks noChangeShapeType="1"/>
            </p:cNvSpPr>
            <p:nvPr/>
          </p:nvSpPr>
          <p:spPr bwMode="auto">
            <a:xfrm>
              <a:off x="384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096" name="Line 8"/>
            <p:cNvSpPr>
              <a:spLocks noChangeShapeType="1"/>
            </p:cNvSpPr>
            <p:nvPr/>
          </p:nvSpPr>
          <p:spPr bwMode="auto">
            <a:xfrm>
              <a:off x="1440" y="31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3097" name="Group 9"/>
          <p:cNvGrpSpPr>
            <a:grpSpLocks/>
          </p:cNvGrpSpPr>
          <p:nvPr/>
        </p:nvGrpSpPr>
        <p:grpSpPr bwMode="auto">
          <a:xfrm>
            <a:off x="1109663" y="3044830"/>
            <a:ext cx="6751637" cy="369888"/>
            <a:chOff x="651" y="2110"/>
            <a:chExt cx="4253" cy="233"/>
          </a:xfrm>
        </p:grpSpPr>
        <p:sp>
          <p:nvSpPr>
            <p:cNvPr id="473098" name="Text Box 10"/>
            <p:cNvSpPr txBox="1">
              <a:spLocks noChangeArrowheads="1"/>
            </p:cNvSpPr>
            <p:nvPr/>
          </p:nvSpPr>
          <p:spPr bwMode="auto">
            <a:xfrm>
              <a:off x="651" y="2110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73099" name="Text Box 11"/>
            <p:cNvSpPr txBox="1">
              <a:spLocks noChangeArrowheads="1"/>
            </p:cNvSpPr>
            <p:nvPr/>
          </p:nvSpPr>
          <p:spPr bwMode="auto">
            <a:xfrm>
              <a:off x="1035" y="2110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73100" name="Text Box 12"/>
            <p:cNvSpPr txBox="1">
              <a:spLocks noChangeArrowheads="1"/>
            </p:cNvSpPr>
            <p:nvPr/>
          </p:nvSpPr>
          <p:spPr bwMode="auto">
            <a:xfrm>
              <a:off x="2043" y="2110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1" name="Text Box 13"/>
            <p:cNvSpPr txBox="1">
              <a:spLocks noChangeArrowheads="1"/>
            </p:cNvSpPr>
            <p:nvPr/>
          </p:nvSpPr>
          <p:spPr bwMode="auto">
            <a:xfrm>
              <a:off x="2427" y="2110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2" name="Text Box 14"/>
            <p:cNvSpPr txBox="1">
              <a:spLocks noChangeArrowheads="1"/>
            </p:cNvSpPr>
            <p:nvPr/>
          </p:nvSpPr>
          <p:spPr bwMode="auto">
            <a:xfrm>
              <a:off x="4167" y="2110"/>
              <a:ext cx="3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X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  <p:sp>
          <p:nvSpPr>
            <p:cNvPr id="473103" name="Text Box 15"/>
            <p:cNvSpPr txBox="1">
              <a:spLocks noChangeArrowheads="1"/>
            </p:cNvSpPr>
            <p:nvPr/>
          </p:nvSpPr>
          <p:spPr bwMode="auto">
            <a:xfrm>
              <a:off x="4551" y="2110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Y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</p:grpSp>
      <p:grpSp>
        <p:nvGrpSpPr>
          <p:cNvPr id="473104" name="Group 16"/>
          <p:cNvGrpSpPr>
            <a:grpSpLocks/>
          </p:cNvGrpSpPr>
          <p:nvPr/>
        </p:nvGrpSpPr>
        <p:grpSpPr bwMode="auto">
          <a:xfrm>
            <a:off x="2362200" y="4191005"/>
            <a:ext cx="6537326" cy="477838"/>
            <a:chOff x="1440" y="2830"/>
            <a:chExt cx="4118" cy="301"/>
          </a:xfrm>
        </p:grpSpPr>
        <p:sp>
          <p:nvSpPr>
            <p:cNvPr id="473105" name="Text Box 17"/>
            <p:cNvSpPr txBox="1">
              <a:spLocks noChangeArrowheads="1"/>
            </p:cNvSpPr>
            <p:nvPr/>
          </p:nvSpPr>
          <p:spPr bwMode="auto">
            <a:xfrm>
              <a:off x="1440" y="2830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2800" y="2830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473107" name="Text Box 19"/>
            <p:cNvSpPr txBox="1">
              <a:spLocks noChangeArrowheads="1"/>
            </p:cNvSpPr>
            <p:nvPr/>
          </p:nvSpPr>
          <p:spPr bwMode="auto">
            <a:xfrm>
              <a:off x="5192" y="2898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N</a:t>
              </a:r>
            </a:p>
          </p:txBody>
        </p:sp>
        <p:sp>
          <p:nvSpPr>
            <p:cNvPr id="473108" name="Text Box 20"/>
            <p:cNvSpPr txBox="1">
              <a:spLocks noChangeArrowheads="1"/>
            </p:cNvSpPr>
            <p:nvPr/>
          </p:nvSpPr>
          <p:spPr bwMode="auto">
            <a:xfrm>
              <a:off x="3587" y="2830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黑体" pitchFamily="2" charset="-122"/>
                </a:rPr>
                <a:t>EQ</a:t>
              </a:r>
              <a:r>
                <a:rPr lang="en-US" altLang="zh-CN" baseline="-25000">
                  <a:latin typeface="Tahoma" pitchFamily="34" charset="0"/>
                  <a:ea typeface="黑体" pitchFamily="2" charset="-122"/>
                </a:rPr>
                <a:t>N-1</a:t>
              </a:r>
            </a:p>
          </p:txBody>
        </p:sp>
      </p:grpSp>
      <p:sp>
        <p:nvSpPr>
          <p:cNvPr id="473109" name="Text Box 21"/>
          <p:cNvSpPr txBox="1">
            <a:spLocks noChangeArrowheads="1"/>
          </p:cNvSpPr>
          <p:nvPr/>
        </p:nvSpPr>
        <p:spPr bwMode="auto">
          <a:xfrm>
            <a:off x="381000" y="4492625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grpSp>
        <p:nvGrpSpPr>
          <p:cNvPr id="473110" name="Group 22"/>
          <p:cNvGrpSpPr>
            <a:grpSpLocks/>
          </p:cNvGrpSpPr>
          <p:nvPr/>
        </p:nvGrpSpPr>
        <p:grpSpPr bwMode="auto">
          <a:xfrm>
            <a:off x="3200400" y="3581400"/>
            <a:ext cx="5408613" cy="1447800"/>
            <a:chOff x="1968" y="2448"/>
            <a:chExt cx="3407" cy="912"/>
          </a:xfrm>
        </p:grpSpPr>
        <p:sp>
          <p:nvSpPr>
            <p:cNvPr id="473111" name="Rectangle 23"/>
            <p:cNvSpPr>
              <a:spLocks noChangeArrowheads="1"/>
            </p:cNvSpPr>
            <p:nvPr/>
          </p:nvSpPr>
          <p:spPr bwMode="auto">
            <a:xfrm>
              <a:off x="1968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ea typeface="黑体" pitchFamily="2" charset="-122"/>
                </a:rPr>
                <a:t>EQ</a:t>
              </a:r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I    EQO</a:t>
              </a:r>
            </a:p>
          </p:txBody>
        </p:sp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2208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3" name="Line 25"/>
            <p:cNvSpPr>
              <a:spLocks noChangeShapeType="1"/>
            </p:cNvSpPr>
            <p:nvPr/>
          </p:nvSpPr>
          <p:spPr bwMode="auto">
            <a:xfrm>
              <a:off x="2592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4" name="Rectangle 26"/>
            <p:cNvSpPr>
              <a:spLocks noChangeArrowheads="1"/>
            </p:cNvSpPr>
            <p:nvPr/>
          </p:nvSpPr>
          <p:spPr bwMode="auto">
            <a:xfrm>
              <a:off x="4175" y="2688"/>
              <a:ext cx="86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ea typeface="黑体" pitchFamily="2" charset="-122"/>
                </a:rPr>
                <a:t>X        Y</a:t>
              </a:r>
            </a:p>
            <a:p>
              <a:pPr algn="ctr"/>
              <a:r>
                <a:rPr lang="en-US" altLang="zh-CN" sz="2000" dirty="0">
                  <a:ea typeface="黑体" pitchFamily="2" charset="-122"/>
                </a:rPr>
                <a:t>CMP</a:t>
              </a:r>
            </a:p>
            <a:p>
              <a:pPr algn="ctr"/>
              <a:r>
                <a:rPr lang="en-US" altLang="zh-CN" sz="2000" dirty="0">
                  <a:solidFill>
                    <a:schemeClr val="hlink"/>
                  </a:solidFill>
                  <a:ea typeface="黑体" pitchFamily="2" charset="-122"/>
                </a:rPr>
                <a:t>EQI    EQO</a:t>
              </a:r>
            </a:p>
          </p:txBody>
        </p:sp>
        <p:sp>
          <p:nvSpPr>
            <p:cNvPr id="473115" name="Line 27"/>
            <p:cNvSpPr>
              <a:spLocks noChangeShapeType="1"/>
            </p:cNvSpPr>
            <p:nvPr/>
          </p:nvSpPr>
          <p:spPr bwMode="auto">
            <a:xfrm>
              <a:off x="4415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>
              <a:off x="4799" y="24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7" name="Line 29"/>
            <p:cNvSpPr>
              <a:spLocks noChangeShapeType="1"/>
            </p:cNvSpPr>
            <p:nvPr/>
          </p:nvSpPr>
          <p:spPr bwMode="auto">
            <a:xfrm>
              <a:off x="3683" y="3168"/>
              <a:ext cx="4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8" name="Line 30"/>
            <p:cNvSpPr>
              <a:spLocks noChangeShapeType="1"/>
            </p:cNvSpPr>
            <p:nvPr/>
          </p:nvSpPr>
          <p:spPr bwMode="auto">
            <a:xfrm>
              <a:off x="2832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9" name="Line 31"/>
            <p:cNvSpPr>
              <a:spLocks noChangeShapeType="1"/>
            </p:cNvSpPr>
            <p:nvPr/>
          </p:nvSpPr>
          <p:spPr bwMode="auto">
            <a:xfrm>
              <a:off x="5039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0" name="Line 32"/>
            <p:cNvSpPr>
              <a:spLocks noChangeShapeType="1"/>
            </p:cNvSpPr>
            <p:nvPr/>
          </p:nvSpPr>
          <p:spPr bwMode="auto">
            <a:xfrm>
              <a:off x="3312" y="3168"/>
              <a:ext cx="288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3121" name="Text Box 33"/>
          <p:cNvSpPr txBox="1">
            <a:spLocks noChangeArrowheads="1"/>
          </p:cNvSpPr>
          <p:nvPr/>
        </p:nvSpPr>
        <p:spPr bwMode="auto">
          <a:xfrm>
            <a:off x="4503738" y="1066800"/>
            <a:ext cx="311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每位串行比较</a:t>
            </a:r>
          </a:p>
        </p:txBody>
      </p:sp>
      <p:grpSp>
        <p:nvGrpSpPr>
          <p:cNvPr id="473122" name="Group 34"/>
          <p:cNvGrpSpPr>
            <a:grpSpLocks/>
          </p:cNvGrpSpPr>
          <p:nvPr/>
        </p:nvGrpSpPr>
        <p:grpSpPr bwMode="auto">
          <a:xfrm>
            <a:off x="3290888" y="1676400"/>
            <a:ext cx="2679700" cy="749300"/>
            <a:chOff x="720" y="864"/>
            <a:chExt cx="1688" cy="472"/>
          </a:xfrm>
        </p:grpSpPr>
        <p:sp>
          <p:nvSpPr>
            <p:cNvPr id="473123" name="Arc 35"/>
            <p:cNvSpPr>
              <a:spLocks/>
            </p:cNvSpPr>
            <p:nvPr/>
          </p:nvSpPr>
          <p:spPr bwMode="auto">
            <a:xfrm>
              <a:off x="1200" y="913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4" name="Arc 36"/>
            <p:cNvSpPr>
              <a:spLocks/>
            </p:cNvSpPr>
            <p:nvPr/>
          </p:nvSpPr>
          <p:spPr bwMode="auto">
            <a:xfrm>
              <a:off x="1200" y="912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5" name="Arc 37"/>
            <p:cNvSpPr>
              <a:spLocks/>
            </p:cNvSpPr>
            <p:nvPr/>
          </p:nvSpPr>
          <p:spPr bwMode="auto">
            <a:xfrm flipV="1">
              <a:off x="1200" y="1104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6" name="Line 38"/>
            <p:cNvSpPr>
              <a:spLocks noChangeShapeType="1"/>
            </p:cNvSpPr>
            <p:nvPr/>
          </p:nvSpPr>
          <p:spPr bwMode="auto">
            <a:xfrm>
              <a:off x="960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7" name="Line 39"/>
            <p:cNvSpPr>
              <a:spLocks noChangeShapeType="1"/>
            </p:cNvSpPr>
            <p:nvPr/>
          </p:nvSpPr>
          <p:spPr bwMode="auto">
            <a:xfrm>
              <a:off x="960" y="12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8" name="Line 40"/>
            <p:cNvSpPr>
              <a:spLocks noChangeShapeType="1"/>
            </p:cNvSpPr>
            <p:nvPr/>
          </p:nvSpPr>
          <p:spPr bwMode="auto">
            <a:xfrm>
              <a:off x="1824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9" name="Arc 41"/>
            <p:cNvSpPr>
              <a:spLocks/>
            </p:cNvSpPr>
            <p:nvPr/>
          </p:nvSpPr>
          <p:spPr bwMode="auto">
            <a:xfrm>
              <a:off x="1104" y="912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0" name="Text Box 42"/>
            <p:cNvSpPr txBox="1">
              <a:spLocks noChangeArrowheads="1"/>
            </p:cNvSpPr>
            <p:nvPr/>
          </p:nvSpPr>
          <p:spPr bwMode="auto">
            <a:xfrm>
              <a:off x="720" y="864"/>
              <a:ext cx="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altLang="zh-CN"/>
                <a:t>B</a:t>
              </a:r>
            </a:p>
          </p:txBody>
        </p:sp>
        <p:sp>
          <p:nvSpPr>
            <p:cNvPr id="473131" name="Text Box 43"/>
            <p:cNvSpPr txBox="1">
              <a:spLocks noChangeArrowheads="1"/>
            </p:cNvSpPr>
            <p:nvPr/>
          </p:nvSpPr>
          <p:spPr bwMode="auto">
            <a:xfrm>
              <a:off x="2064" y="96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EQ</a:t>
              </a:r>
            </a:p>
          </p:txBody>
        </p:sp>
        <p:sp>
          <p:nvSpPr>
            <p:cNvPr id="473132" name="Oval 44"/>
            <p:cNvSpPr>
              <a:spLocks noChangeArrowheads="1"/>
            </p:cNvSpPr>
            <p:nvPr/>
          </p:nvSpPr>
          <p:spPr bwMode="auto">
            <a:xfrm>
              <a:off x="1728" y="10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3133" name="Group 45"/>
          <p:cNvGrpSpPr>
            <a:grpSpLocks/>
          </p:cNvGrpSpPr>
          <p:nvPr/>
        </p:nvGrpSpPr>
        <p:grpSpPr bwMode="auto">
          <a:xfrm>
            <a:off x="3062288" y="1828800"/>
            <a:ext cx="4252912" cy="1143000"/>
            <a:chOff x="576" y="960"/>
            <a:chExt cx="2679" cy="720"/>
          </a:xfrm>
        </p:grpSpPr>
        <p:sp>
          <p:nvSpPr>
            <p:cNvPr id="473134" name="Rectangle 46"/>
            <p:cNvSpPr>
              <a:spLocks noChangeArrowheads="1"/>
            </p:cNvSpPr>
            <p:nvPr/>
          </p:nvSpPr>
          <p:spPr bwMode="auto">
            <a:xfrm>
              <a:off x="2068" y="96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5" name="Arc 47"/>
            <p:cNvSpPr>
              <a:spLocks/>
            </p:cNvSpPr>
            <p:nvPr/>
          </p:nvSpPr>
          <p:spPr bwMode="auto">
            <a:xfrm>
              <a:off x="2352" y="1008"/>
              <a:ext cx="192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3"/>
                <a:gd name="T2" fmla="*/ 569 w 21600"/>
                <a:gd name="T3" fmla="*/ 43193 h 43193"/>
                <a:gd name="T4" fmla="*/ 0 w 21600"/>
                <a:gd name="T5" fmla="*/ 21600 h 4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7"/>
                    <a:pt x="12272" y="42884"/>
                    <a:pt x="568" y="43192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7"/>
                    <a:pt x="12272" y="42884"/>
                    <a:pt x="568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2068" y="1008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 flipH="1">
              <a:off x="2064" y="1392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>
              <a:off x="2068" y="1008"/>
              <a:ext cx="0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2548" y="1200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876" y="1296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1876" y="1296"/>
              <a:ext cx="0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 flipH="1">
              <a:off x="960" y="153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43" name="Text Box 55"/>
            <p:cNvSpPr txBox="1">
              <a:spLocks noChangeArrowheads="1"/>
            </p:cNvSpPr>
            <p:nvPr/>
          </p:nvSpPr>
          <p:spPr bwMode="auto">
            <a:xfrm>
              <a:off x="2788" y="1056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EQO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3144" name="Text Box 56"/>
            <p:cNvSpPr txBox="1">
              <a:spLocks noChangeArrowheads="1"/>
            </p:cNvSpPr>
            <p:nvPr/>
          </p:nvSpPr>
          <p:spPr bwMode="auto">
            <a:xfrm>
              <a:off x="576" y="1392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EQI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sp>
        <p:nvSpPr>
          <p:cNvPr id="473145" name="Text Box 57"/>
          <p:cNvSpPr txBox="1">
            <a:spLocks noChangeArrowheads="1"/>
          </p:cNvSpPr>
          <p:nvPr/>
        </p:nvSpPr>
        <p:spPr bwMode="auto">
          <a:xfrm>
            <a:off x="1371600" y="5424488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新魏" pitchFamily="2" charset="-122"/>
              </a:rPr>
              <a:t>迭代的方法可能节省成本，但速度慢</a:t>
            </a:r>
          </a:p>
        </p:txBody>
      </p:sp>
      <p:grpSp>
        <p:nvGrpSpPr>
          <p:cNvPr id="473146" name="Group 58"/>
          <p:cNvGrpSpPr>
            <a:grpSpLocks/>
          </p:cNvGrpSpPr>
          <p:nvPr/>
        </p:nvGrpSpPr>
        <p:grpSpPr bwMode="auto">
          <a:xfrm>
            <a:off x="414338" y="1676400"/>
            <a:ext cx="2647950" cy="1066800"/>
            <a:chOff x="261" y="1056"/>
            <a:chExt cx="1668" cy="672"/>
          </a:xfrm>
        </p:grpSpPr>
        <p:sp>
          <p:nvSpPr>
            <p:cNvPr id="473147" name="Text Box 59"/>
            <p:cNvSpPr txBox="1">
              <a:spLocks noChangeArrowheads="1"/>
            </p:cNvSpPr>
            <p:nvPr/>
          </p:nvSpPr>
          <p:spPr bwMode="auto">
            <a:xfrm>
              <a:off x="261" y="1056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用于级联的输入</a:t>
              </a:r>
            </a:p>
          </p:txBody>
        </p:sp>
        <p:cxnSp>
          <p:nvCxnSpPr>
            <p:cNvPr id="473148" name="AutoShape 60"/>
            <p:cNvCxnSpPr>
              <a:cxnSpLocks noChangeShapeType="1"/>
              <a:stCxn id="473147" idx="2"/>
              <a:endCxn id="473144" idx="1"/>
            </p:cNvCxnSpPr>
            <p:nvPr/>
          </p:nvCxnSpPr>
          <p:spPr bwMode="auto">
            <a:xfrm rot="16200000" flipH="1">
              <a:off x="1273" y="1072"/>
              <a:ext cx="381" cy="931"/>
            </a:xfrm>
            <a:prstGeom prst="curved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1D584-1BEA-4C8F-AFE5-9477DE3ED3C3}" type="datetime1">
              <a:rPr lang="zh-CN" altLang="en-US" smtClean="0"/>
              <a:t>2018/10/11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9" grpId="0" autoUpdateAnimBg="0"/>
      <p:bldP spid="473121" grpId="0" autoUpdateAnimBg="0"/>
      <p:bldP spid="47314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比较器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5050904" cy="4133378"/>
          </a:xfrm>
        </p:spPr>
        <p:txBody>
          <a:bodyPr/>
          <a:lstStyle/>
          <a:p>
            <a:r>
              <a:rPr lang="zh-CN" altLang="en-US" dirty="0"/>
              <a:t>比较两个二进制数的大小 </a:t>
            </a:r>
          </a:p>
          <a:p>
            <a:pPr lvl="1"/>
            <a:r>
              <a:rPr lang="zh-CN" altLang="en-US" dirty="0"/>
              <a:t>大于 </a:t>
            </a:r>
          </a:p>
          <a:p>
            <a:pPr lvl="1"/>
            <a:r>
              <a:rPr lang="zh-CN" altLang="en-US" dirty="0"/>
              <a:t>小于 </a:t>
            </a:r>
          </a:p>
          <a:p>
            <a:pPr lvl="1"/>
            <a:r>
              <a:rPr lang="zh-CN" altLang="en-US" dirty="0"/>
              <a:t>等于 </a:t>
            </a:r>
          </a:p>
          <a:p>
            <a:pPr lvl="1"/>
            <a:r>
              <a:rPr lang="zh-CN" altLang="en-US" dirty="0"/>
              <a:t>大于等于</a:t>
            </a:r>
            <a:r>
              <a:rPr lang="en-US" altLang="zh-CN" dirty="0"/>
              <a:t>(</a:t>
            </a:r>
            <a:r>
              <a:rPr lang="zh-CN" altLang="en-US" dirty="0"/>
              <a:t>不小于） </a:t>
            </a:r>
          </a:p>
          <a:p>
            <a:pPr lvl="1"/>
            <a:r>
              <a:rPr lang="zh-CN" altLang="en-US" dirty="0"/>
              <a:t>小于等于</a:t>
            </a:r>
            <a:r>
              <a:rPr lang="en-US" altLang="zh-CN" dirty="0"/>
              <a:t>(</a:t>
            </a:r>
            <a:r>
              <a:rPr lang="zh-CN" altLang="en-US" dirty="0"/>
              <a:t>不大于） </a:t>
            </a:r>
          </a:p>
          <a:p>
            <a:pPr lvl="1"/>
            <a:r>
              <a:rPr lang="zh-CN" altLang="en-US" dirty="0"/>
              <a:t>不等于</a:t>
            </a:r>
            <a:endParaRPr lang="en-US" altLang="zh-CN" dirty="0"/>
          </a:p>
          <a:p>
            <a:r>
              <a:rPr lang="zh-CN" altLang="en-US" dirty="0">
                <a:latin typeface="Tahoma" pitchFamily="34" charset="0"/>
                <a:ea typeface="黑体" pitchFamily="2" charset="-122"/>
              </a:rPr>
              <a:t>例如：</a:t>
            </a:r>
            <a:r>
              <a:rPr lang="en-US" altLang="zh-CN" dirty="0">
                <a:latin typeface="Tahoma" pitchFamily="34" charset="0"/>
                <a:ea typeface="黑体" pitchFamily="2" charset="-122"/>
              </a:rPr>
              <a:t>1</a:t>
            </a:r>
            <a:r>
              <a:rPr lang="zh-CN" altLang="en-US" dirty="0">
                <a:latin typeface="Tahoma" pitchFamily="34" charset="0"/>
                <a:ea typeface="黑体" pitchFamily="2" charset="-122"/>
              </a:rPr>
              <a:t>位数值比较器</a:t>
            </a:r>
            <a:r>
              <a:rPr lang="zh-CN" altLang="en-US" dirty="0"/>
              <a:t> </a:t>
            </a:r>
          </a:p>
        </p:txBody>
      </p:sp>
      <p:sp>
        <p:nvSpPr>
          <p:cNvPr id="12293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22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3B6CB-CC60-44C9-B8F8-EB5C028B3981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9ECC6-6EAF-4622-87FA-EA1868D291E9}" type="datetime1">
              <a:rPr lang="zh-CN" altLang="en-US" smtClean="0"/>
              <a:t>2018/10/11</a:t>
            </a:fld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06" y="1641055"/>
            <a:ext cx="467360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00225"/>
              </p:ext>
            </p:extLst>
          </p:nvPr>
        </p:nvGraphicFramePr>
        <p:xfrm>
          <a:off x="691375" y="5247353"/>
          <a:ext cx="14859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75" y="5247353"/>
                        <a:ext cx="14859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3200"/>
              </p:ext>
            </p:extLst>
          </p:nvPr>
        </p:nvGraphicFramePr>
        <p:xfrm>
          <a:off x="683568" y="5760115"/>
          <a:ext cx="14684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Equation" r:id="rId7" imgW="647640" imgH="228600" progId="Equation.3">
                  <p:embed/>
                </p:oleObj>
              </mc:Choice>
              <mc:Fallback>
                <p:oleObj name="Equation" r:id="rId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60115"/>
                        <a:ext cx="14684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99734"/>
              </p:ext>
            </p:extLst>
          </p:nvPr>
        </p:nvGraphicFramePr>
        <p:xfrm>
          <a:off x="2339752" y="5591224"/>
          <a:ext cx="2209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Equation" r:id="rId9" imgW="977760" imgH="228600" progId="Equation.3">
                  <p:embed/>
                </p:oleObj>
              </mc:Choice>
              <mc:Fallback>
                <p:oleObj name="Equation" r:id="rId9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91224"/>
                        <a:ext cx="2209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3" descr="D:\_LQ_work_[CUR].dir\lq_wk_cache\_lq01_teaching\wk_03_11_new_数字电路\09_2009_LiQ\04_ppt53a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3" y="4437112"/>
            <a:ext cx="4217987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8206680" y="4524424"/>
            <a:ext cx="609600" cy="1066800"/>
            <a:chOff x="5088" y="3216"/>
            <a:chExt cx="384" cy="672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5088" y="3216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5088" y="3648"/>
              <a:ext cx="38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多位比较器</a:t>
            </a:r>
            <a:r>
              <a:rPr lang="zh-CN" altLang="en-US" sz="3200" dirty="0">
                <a:latin typeface="黑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6B33F6-F8B5-4C23-BB1E-E5E7B0D5B58A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1333500"/>
            <a:ext cx="7854950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57213" y="4808538"/>
          <a:ext cx="7526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Equation" r:id="rId4" imgW="3733560" imgH="203040" progId="Equation.3">
                  <p:embed/>
                </p:oleObj>
              </mc:Choice>
              <mc:Fallback>
                <p:oleObj name="Equation" r:id="rId4" imgW="3733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08538"/>
                        <a:ext cx="7526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44513" y="5364163"/>
          <a:ext cx="7834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r:id="rId6" imgW="3873500" imgH="203200" progId="Equation.3">
                  <p:embed/>
                </p:oleObj>
              </mc:Choice>
              <mc:Fallback>
                <p:oleObj r:id="rId6" imgW="3873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364163"/>
                        <a:ext cx="783431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55625" y="5921375"/>
          <a:ext cx="425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r:id="rId8" imgW="1968500" imgH="203200" progId="Equation.3">
                  <p:embed/>
                </p:oleObj>
              </mc:Choice>
              <mc:Fallback>
                <p:oleObj r:id="rId8" imgW="1968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921375"/>
                        <a:ext cx="4257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0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多位比较器</a:t>
            </a:r>
            <a:r>
              <a:rPr lang="zh-CN" altLang="en-US" sz="2800" dirty="0">
                <a:latin typeface="黑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5B5CC-A91A-41B5-A9B1-D5C70BE25AC9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050634" y="2120624"/>
            <a:ext cx="6985031" cy="3861411"/>
            <a:chOff x="384" y="2064"/>
            <a:chExt cx="3936" cy="1820"/>
          </a:xfrm>
        </p:grpSpPr>
        <p:sp>
          <p:nvSpPr>
            <p:cNvPr id="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84" y="2064"/>
              <a:ext cx="3936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>
              <a:off x="1205" y="2303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079" y="2303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079" y="2303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971" y="232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971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295" y="2358"/>
              <a:ext cx="36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331" y="2376"/>
              <a:ext cx="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rc 23"/>
            <p:cNvSpPr>
              <a:spLocks/>
            </p:cNvSpPr>
            <p:nvPr/>
          </p:nvSpPr>
          <p:spPr bwMode="auto">
            <a:xfrm>
              <a:off x="1744" y="213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1618" y="213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1510" y="215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1510" y="226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34" y="221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rc 28"/>
            <p:cNvSpPr>
              <a:spLocks/>
            </p:cNvSpPr>
            <p:nvPr/>
          </p:nvSpPr>
          <p:spPr bwMode="auto">
            <a:xfrm>
              <a:off x="1744" y="246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618" y="246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1510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1510" y="259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1834" y="254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33"/>
            <p:cNvSpPr>
              <a:spLocks/>
            </p:cNvSpPr>
            <p:nvPr/>
          </p:nvSpPr>
          <p:spPr bwMode="auto">
            <a:xfrm>
              <a:off x="2157" y="2303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2157" y="2321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157" y="2432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157" y="2303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157" y="245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rc 38"/>
            <p:cNvSpPr>
              <a:spLocks/>
            </p:cNvSpPr>
            <p:nvPr/>
          </p:nvSpPr>
          <p:spPr bwMode="auto">
            <a:xfrm>
              <a:off x="2247" y="2303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rc 39"/>
            <p:cNvSpPr>
              <a:spLocks/>
            </p:cNvSpPr>
            <p:nvPr/>
          </p:nvSpPr>
          <p:spPr bwMode="auto">
            <a:xfrm>
              <a:off x="2247" y="2303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2373" y="2358"/>
              <a:ext cx="36" cy="3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409" y="23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2049" y="2321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2049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2427" y="2376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1444" y="2364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504" y="2076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A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737" y="2138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773" y="2156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905" y="2144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4" y="2517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B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1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737" y="2579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773" y="2597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905" y="2585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Arc 54"/>
            <p:cNvSpPr>
              <a:spLocks/>
            </p:cNvSpPr>
            <p:nvPr/>
          </p:nvSpPr>
          <p:spPr bwMode="auto">
            <a:xfrm>
              <a:off x="1205" y="302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1079" y="302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079" y="3020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>
              <a:off x="971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971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1295" y="3075"/>
              <a:ext cx="36" cy="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>
              <a:off x="1331" y="3093"/>
              <a:ext cx="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rc 61"/>
            <p:cNvSpPr>
              <a:spLocks/>
            </p:cNvSpPr>
            <p:nvPr/>
          </p:nvSpPr>
          <p:spPr bwMode="auto">
            <a:xfrm>
              <a:off x="1744" y="2854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1618" y="2854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H="1">
              <a:off x="1510" y="287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>
              <a:off x="1510" y="298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1834" y="292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rc 66"/>
            <p:cNvSpPr>
              <a:spLocks/>
            </p:cNvSpPr>
            <p:nvPr/>
          </p:nvSpPr>
          <p:spPr bwMode="auto">
            <a:xfrm>
              <a:off x="1744" y="3185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1618" y="3185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 flipH="1">
              <a:off x="1510" y="320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H="1">
              <a:off x="1510" y="331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1834" y="325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rc 71"/>
            <p:cNvSpPr>
              <a:spLocks/>
            </p:cNvSpPr>
            <p:nvPr/>
          </p:nvSpPr>
          <p:spPr bwMode="auto">
            <a:xfrm>
              <a:off x="2157" y="3020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>
              <a:off x="2157" y="303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2157" y="3148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2157" y="302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5"/>
            <p:cNvSpPr>
              <a:spLocks noChangeShapeType="1"/>
            </p:cNvSpPr>
            <p:nvPr/>
          </p:nvSpPr>
          <p:spPr bwMode="auto">
            <a:xfrm>
              <a:off x="2157" y="3167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Arc 76"/>
            <p:cNvSpPr>
              <a:spLocks/>
            </p:cNvSpPr>
            <p:nvPr/>
          </p:nvSpPr>
          <p:spPr bwMode="auto">
            <a:xfrm>
              <a:off x="2247" y="3020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77"/>
            <p:cNvSpPr>
              <a:spLocks/>
            </p:cNvSpPr>
            <p:nvPr/>
          </p:nvSpPr>
          <p:spPr bwMode="auto">
            <a:xfrm>
              <a:off x="2247" y="3020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78"/>
            <p:cNvSpPr>
              <a:spLocks noChangeArrowheads="1"/>
            </p:cNvSpPr>
            <p:nvPr/>
          </p:nvSpPr>
          <p:spPr bwMode="auto">
            <a:xfrm>
              <a:off x="2373" y="3075"/>
              <a:ext cx="36" cy="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9"/>
            <p:cNvSpPr>
              <a:spLocks noChangeShapeType="1"/>
            </p:cNvSpPr>
            <p:nvPr/>
          </p:nvSpPr>
          <p:spPr bwMode="auto">
            <a:xfrm>
              <a:off x="2409" y="3093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0"/>
            <p:cNvSpPr>
              <a:spLocks noChangeShapeType="1"/>
            </p:cNvSpPr>
            <p:nvPr/>
          </p:nvSpPr>
          <p:spPr bwMode="auto">
            <a:xfrm flipH="1">
              <a:off x="2049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 flipH="1">
              <a:off x="2049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>
              <a:off x="2427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83"/>
            <p:cNvSpPr>
              <a:spLocks noChangeArrowheads="1"/>
            </p:cNvSpPr>
            <p:nvPr/>
          </p:nvSpPr>
          <p:spPr bwMode="auto">
            <a:xfrm>
              <a:off x="1444" y="3081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4"/>
            <p:cNvSpPr>
              <a:spLocks noChangeArrowheads="1"/>
            </p:cNvSpPr>
            <p:nvPr/>
          </p:nvSpPr>
          <p:spPr bwMode="auto">
            <a:xfrm>
              <a:off x="504" y="2793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A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79" name="Oval 85"/>
            <p:cNvSpPr>
              <a:spLocks noChangeArrowheads="1"/>
            </p:cNvSpPr>
            <p:nvPr/>
          </p:nvSpPr>
          <p:spPr bwMode="auto">
            <a:xfrm>
              <a:off x="737" y="2854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773" y="2873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87"/>
            <p:cNvSpPr>
              <a:spLocks noChangeArrowheads="1"/>
            </p:cNvSpPr>
            <p:nvPr/>
          </p:nvSpPr>
          <p:spPr bwMode="auto">
            <a:xfrm>
              <a:off x="905" y="2860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504" y="3234"/>
              <a:ext cx="1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B</a:t>
              </a:r>
              <a:r>
                <a:rPr kumimoji="0" lang="en-US" altLang="zh-CN" sz="1600" baseline="-25000">
                  <a:solidFill>
                    <a:srgbClr val="008000"/>
                  </a:solidFill>
                </a:rPr>
                <a:t>0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83" name="Oval 89"/>
            <p:cNvSpPr>
              <a:spLocks noChangeArrowheads="1"/>
            </p:cNvSpPr>
            <p:nvPr/>
          </p:nvSpPr>
          <p:spPr bwMode="auto">
            <a:xfrm>
              <a:off x="737" y="3295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773" y="3314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91"/>
            <p:cNvSpPr>
              <a:spLocks noChangeArrowheads="1"/>
            </p:cNvSpPr>
            <p:nvPr/>
          </p:nvSpPr>
          <p:spPr bwMode="auto">
            <a:xfrm>
              <a:off x="905" y="3301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Arc 92"/>
            <p:cNvSpPr>
              <a:spLocks/>
            </p:cNvSpPr>
            <p:nvPr/>
          </p:nvSpPr>
          <p:spPr bwMode="auto">
            <a:xfrm>
              <a:off x="2984" y="2358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2858" y="2358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 flipH="1">
              <a:off x="2750" y="237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H="1">
              <a:off x="2750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3074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Arc 97"/>
            <p:cNvSpPr>
              <a:spLocks/>
            </p:cNvSpPr>
            <p:nvPr/>
          </p:nvSpPr>
          <p:spPr bwMode="auto">
            <a:xfrm>
              <a:off x="2984" y="302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8"/>
            <p:cNvSpPr>
              <a:spLocks/>
            </p:cNvSpPr>
            <p:nvPr/>
          </p:nvSpPr>
          <p:spPr bwMode="auto">
            <a:xfrm>
              <a:off x="2858" y="302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 flipH="1">
              <a:off x="2750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00"/>
            <p:cNvSpPr>
              <a:spLocks noChangeShapeType="1"/>
            </p:cNvSpPr>
            <p:nvPr/>
          </p:nvSpPr>
          <p:spPr bwMode="auto">
            <a:xfrm flipH="1">
              <a:off x="2750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1"/>
            <p:cNvSpPr>
              <a:spLocks noChangeShapeType="1"/>
            </p:cNvSpPr>
            <p:nvPr/>
          </p:nvSpPr>
          <p:spPr bwMode="auto">
            <a:xfrm>
              <a:off x="3074" y="309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Arc 102"/>
            <p:cNvSpPr>
              <a:spLocks/>
            </p:cNvSpPr>
            <p:nvPr/>
          </p:nvSpPr>
          <p:spPr bwMode="auto">
            <a:xfrm>
              <a:off x="2984" y="2689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3"/>
            <p:cNvSpPr>
              <a:spLocks/>
            </p:cNvSpPr>
            <p:nvPr/>
          </p:nvSpPr>
          <p:spPr bwMode="auto">
            <a:xfrm>
              <a:off x="2858" y="2689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4"/>
            <p:cNvSpPr>
              <a:spLocks noChangeShapeType="1"/>
            </p:cNvSpPr>
            <p:nvPr/>
          </p:nvSpPr>
          <p:spPr bwMode="auto">
            <a:xfrm>
              <a:off x="2858" y="2670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 flipH="1">
              <a:off x="2750" y="270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6"/>
            <p:cNvSpPr>
              <a:spLocks noChangeShapeType="1"/>
            </p:cNvSpPr>
            <p:nvPr/>
          </p:nvSpPr>
          <p:spPr bwMode="auto">
            <a:xfrm flipH="1">
              <a:off x="2750" y="276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7"/>
            <p:cNvSpPr>
              <a:spLocks noChangeShapeType="1"/>
            </p:cNvSpPr>
            <p:nvPr/>
          </p:nvSpPr>
          <p:spPr bwMode="auto">
            <a:xfrm flipH="1">
              <a:off x="2750" y="281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8"/>
            <p:cNvSpPr>
              <a:spLocks noChangeShapeType="1"/>
            </p:cNvSpPr>
            <p:nvPr/>
          </p:nvSpPr>
          <p:spPr bwMode="auto">
            <a:xfrm>
              <a:off x="3074" y="276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Arc 109"/>
            <p:cNvSpPr>
              <a:spLocks/>
            </p:cNvSpPr>
            <p:nvPr/>
          </p:nvSpPr>
          <p:spPr bwMode="auto">
            <a:xfrm>
              <a:off x="2984" y="3350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0"/>
            <p:cNvSpPr>
              <a:spLocks/>
            </p:cNvSpPr>
            <p:nvPr/>
          </p:nvSpPr>
          <p:spPr bwMode="auto">
            <a:xfrm>
              <a:off x="2858" y="3350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1"/>
            <p:cNvSpPr>
              <a:spLocks noChangeShapeType="1"/>
            </p:cNvSpPr>
            <p:nvPr/>
          </p:nvSpPr>
          <p:spPr bwMode="auto">
            <a:xfrm>
              <a:off x="2858" y="3332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2"/>
            <p:cNvSpPr>
              <a:spLocks noChangeShapeType="1"/>
            </p:cNvSpPr>
            <p:nvPr/>
          </p:nvSpPr>
          <p:spPr bwMode="auto">
            <a:xfrm flipH="1">
              <a:off x="2750" y="336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3"/>
            <p:cNvSpPr>
              <a:spLocks noChangeShapeType="1"/>
            </p:cNvSpPr>
            <p:nvPr/>
          </p:nvSpPr>
          <p:spPr bwMode="auto">
            <a:xfrm flipH="1">
              <a:off x="2750" y="342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4"/>
            <p:cNvSpPr>
              <a:spLocks noChangeShapeType="1"/>
            </p:cNvSpPr>
            <p:nvPr/>
          </p:nvSpPr>
          <p:spPr bwMode="auto">
            <a:xfrm flipH="1">
              <a:off x="2750" y="347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5"/>
            <p:cNvSpPr>
              <a:spLocks noChangeShapeType="1"/>
            </p:cNvSpPr>
            <p:nvPr/>
          </p:nvSpPr>
          <p:spPr bwMode="auto">
            <a:xfrm>
              <a:off x="3074" y="3424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rc 116"/>
            <p:cNvSpPr>
              <a:spLocks/>
            </p:cNvSpPr>
            <p:nvPr/>
          </p:nvSpPr>
          <p:spPr bwMode="auto">
            <a:xfrm>
              <a:off x="2984" y="3681"/>
              <a:ext cx="9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7"/>
            <p:cNvSpPr>
              <a:spLocks/>
            </p:cNvSpPr>
            <p:nvPr/>
          </p:nvSpPr>
          <p:spPr bwMode="auto">
            <a:xfrm>
              <a:off x="2858" y="3681"/>
              <a:ext cx="126" cy="147"/>
            </a:xfrm>
            <a:custGeom>
              <a:avLst/>
              <a:gdLst>
                <a:gd name="T0" fmla="*/ 126 w 126"/>
                <a:gd name="T1" fmla="*/ 0 h 147"/>
                <a:gd name="T2" fmla="*/ 0 w 126"/>
                <a:gd name="T3" fmla="*/ 0 h 147"/>
                <a:gd name="T4" fmla="*/ 0 w 126"/>
                <a:gd name="T5" fmla="*/ 147 h 147"/>
                <a:gd name="T6" fmla="*/ 126 w 12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12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6" y="1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8"/>
            <p:cNvSpPr>
              <a:spLocks noChangeShapeType="1"/>
            </p:cNvSpPr>
            <p:nvPr/>
          </p:nvSpPr>
          <p:spPr bwMode="auto">
            <a:xfrm>
              <a:off x="2858" y="3663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9"/>
            <p:cNvSpPr>
              <a:spLocks noChangeShapeType="1"/>
            </p:cNvSpPr>
            <p:nvPr/>
          </p:nvSpPr>
          <p:spPr bwMode="auto">
            <a:xfrm flipH="1">
              <a:off x="2750" y="3699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0"/>
            <p:cNvSpPr>
              <a:spLocks noChangeShapeType="1"/>
            </p:cNvSpPr>
            <p:nvPr/>
          </p:nvSpPr>
          <p:spPr bwMode="auto">
            <a:xfrm flipH="1">
              <a:off x="2750" y="3755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21"/>
            <p:cNvSpPr>
              <a:spLocks noChangeShapeType="1"/>
            </p:cNvSpPr>
            <p:nvPr/>
          </p:nvSpPr>
          <p:spPr bwMode="auto">
            <a:xfrm flipH="1">
              <a:off x="2750" y="3810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22"/>
            <p:cNvSpPr>
              <a:spLocks noChangeShapeType="1"/>
            </p:cNvSpPr>
            <p:nvPr/>
          </p:nvSpPr>
          <p:spPr bwMode="auto">
            <a:xfrm>
              <a:off x="3074" y="3755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Arc 123"/>
            <p:cNvSpPr>
              <a:spLocks/>
            </p:cNvSpPr>
            <p:nvPr/>
          </p:nvSpPr>
          <p:spPr bwMode="auto">
            <a:xfrm>
              <a:off x="3451" y="2358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24"/>
            <p:cNvSpPr>
              <a:spLocks noChangeShapeType="1"/>
            </p:cNvSpPr>
            <p:nvPr/>
          </p:nvSpPr>
          <p:spPr bwMode="auto">
            <a:xfrm>
              <a:off x="3451" y="2376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5"/>
            <p:cNvSpPr>
              <a:spLocks noChangeShapeType="1"/>
            </p:cNvSpPr>
            <p:nvPr/>
          </p:nvSpPr>
          <p:spPr bwMode="auto">
            <a:xfrm>
              <a:off x="3451" y="2487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6"/>
            <p:cNvSpPr>
              <a:spLocks noChangeShapeType="1"/>
            </p:cNvSpPr>
            <p:nvPr/>
          </p:nvSpPr>
          <p:spPr bwMode="auto">
            <a:xfrm>
              <a:off x="3451" y="2358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7"/>
            <p:cNvSpPr>
              <a:spLocks noChangeShapeType="1"/>
            </p:cNvSpPr>
            <p:nvPr/>
          </p:nvSpPr>
          <p:spPr bwMode="auto">
            <a:xfrm>
              <a:off x="3451" y="2505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rc 128"/>
            <p:cNvSpPr>
              <a:spLocks/>
            </p:cNvSpPr>
            <p:nvPr/>
          </p:nvSpPr>
          <p:spPr bwMode="auto">
            <a:xfrm>
              <a:off x="3541" y="2358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Arc 129"/>
            <p:cNvSpPr>
              <a:spLocks/>
            </p:cNvSpPr>
            <p:nvPr/>
          </p:nvSpPr>
          <p:spPr bwMode="auto">
            <a:xfrm>
              <a:off x="3541" y="2358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85"/>
                <a:gd name="T1" fmla="*/ 0 h 21600"/>
                <a:gd name="T2" fmla="*/ 18785 w 18785"/>
                <a:gd name="T3" fmla="*/ 10938 h 21600"/>
                <a:gd name="T4" fmla="*/ 0 w 187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85" h="21600" fill="none" extrusionOk="0">
                  <a:moveTo>
                    <a:pt x="-1" y="0"/>
                  </a:moveTo>
                  <a:cubicBezTo>
                    <a:pt x="7773" y="0"/>
                    <a:pt x="14947" y="4177"/>
                    <a:pt x="18785" y="10937"/>
                  </a:cubicBezTo>
                </a:path>
                <a:path w="18785" h="21600" stroke="0" extrusionOk="0">
                  <a:moveTo>
                    <a:pt x="-1" y="0"/>
                  </a:moveTo>
                  <a:cubicBezTo>
                    <a:pt x="7773" y="0"/>
                    <a:pt x="14947" y="4177"/>
                    <a:pt x="18785" y="109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30"/>
            <p:cNvSpPr>
              <a:spLocks noChangeShapeType="1"/>
            </p:cNvSpPr>
            <p:nvPr/>
          </p:nvSpPr>
          <p:spPr bwMode="auto">
            <a:xfrm>
              <a:off x="3667" y="2432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31"/>
            <p:cNvSpPr>
              <a:spLocks noChangeShapeType="1"/>
            </p:cNvSpPr>
            <p:nvPr/>
          </p:nvSpPr>
          <p:spPr bwMode="auto">
            <a:xfrm>
              <a:off x="3451" y="2432"/>
              <a:ext cx="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32"/>
            <p:cNvSpPr>
              <a:spLocks noChangeShapeType="1"/>
            </p:cNvSpPr>
            <p:nvPr/>
          </p:nvSpPr>
          <p:spPr bwMode="auto">
            <a:xfrm flipH="1">
              <a:off x="3343" y="2376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3"/>
            <p:cNvSpPr>
              <a:spLocks noChangeShapeType="1"/>
            </p:cNvSpPr>
            <p:nvPr/>
          </p:nvSpPr>
          <p:spPr bwMode="auto">
            <a:xfrm flipH="1">
              <a:off x="3343" y="243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4"/>
            <p:cNvSpPr>
              <a:spLocks noChangeShapeType="1"/>
            </p:cNvSpPr>
            <p:nvPr/>
          </p:nvSpPr>
          <p:spPr bwMode="auto">
            <a:xfrm>
              <a:off x="3721" y="2432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5"/>
            <p:cNvSpPr>
              <a:spLocks noChangeShapeType="1"/>
            </p:cNvSpPr>
            <p:nvPr/>
          </p:nvSpPr>
          <p:spPr bwMode="auto">
            <a:xfrm flipH="1">
              <a:off x="3343" y="2487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rc 136"/>
            <p:cNvSpPr>
              <a:spLocks/>
            </p:cNvSpPr>
            <p:nvPr/>
          </p:nvSpPr>
          <p:spPr bwMode="auto">
            <a:xfrm>
              <a:off x="3451" y="3020"/>
              <a:ext cx="30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7"/>
            <p:cNvSpPr>
              <a:spLocks noChangeShapeType="1"/>
            </p:cNvSpPr>
            <p:nvPr/>
          </p:nvSpPr>
          <p:spPr bwMode="auto">
            <a:xfrm>
              <a:off x="3451" y="3038"/>
              <a:ext cx="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8"/>
            <p:cNvSpPr>
              <a:spLocks noChangeShapeType="1"/>
            </p:cNvSpPr>
            <p:nvPr/>
          </p:nvSpPr>
          <p:spPr bwMode="auto">
            <a:xfrm>
              <a:off x="3451" y="3148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9"/>
            <p:cNvSpPr>
              <a:spLocks noChangeShapeType="1"/>
            </p:cNvSpPr>
            <p:nvPr/>
          </p:nvSpPr>
          <p:spPr bwMode="auto">
            <a:xfrm>
              <a:off x="3451" y="302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40"/>
            <p:cNvSpPr>
              <a:spLocks noChangeShapeType="1"/>
            </p:cNvSpPr>
            <p:nvPr/>
          </p:nvSpPr>
          <p:spPr bwMode="auto">
            <a:xfrm>
              <a:off x="3451" y="3167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rc 141"/>
            <p:cNvSpPr>
              <a:spLocks/>
            </p:cNvSpPr>
            <p:nvPr/>
          </p:nvSpPr>
          <p:spPr bwMode="auto">
            <a:xfrm>
              <a:off x="3541" y="3020"/>
              <a:ext cx="126" cy="14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1 w 18951"/>
                <a:gd name="T1" fmla="*/ 10365 h 21600"/>
                <a:gd name="T2" fmla="*/ 0 w 18951"/>
                <a:gd name="T3" fmla="*/ 21600 h 21600"/>
                <a:gd name="T4" fmla="*/ 0 w 189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1" h="21600" fill="none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</a:path>
                <a:path w="18951" h="21600" stroke="0" extrusionOk="0">
                  <a:moveTo>
                    <a:pt x="18950" y="10364"/>
                  </a:moveTo>
                  <a:cubicBezTo>
                    <a:pt x="15162" y="17292"/>
                    <a:pt x="7895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rc 142"/>
            <p:cNvSpPr>
              <a:spLocks/>
            </p:cNvSpPr>
            <p:nvPr/>
          </p:nvSpPr>
          <p:spPr bwMode="auto">
            <a:xfrm>
              <a:off x="3541" y="3020"/>
              <a:ext cx="125" cy="1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23"/>
                <a:gd name="T1" fmla="*/ 0 h 21600"/>
                <a:gd name="T2" fmla="*/ 18723 w 18723"/>
                <a:gd name="T3" fmla="*/ 10829 h 21600"/>
                <a:gd name="T4" fmla="*/ 0 w 18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3" h="21600" fill="none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</a:path>
                <a:path w="18723" h="21600" stroke="0" extrusionOk="0">
                  <a:moveTo>
                    <a:pt x="-1" y="0"/>
                  </a:moveTo>
                  <a:cubicBezTo>
                    <a:pt x="7728" y="0"/>
                    <a:pt x="14868" y="4129"/>
                    <a:pt x="18722" y="10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43"/>
            <p:cNvSpPr>
              <a:spLocks noChangeShapeType="1"/>
            </p:cNvSpPr>
            <p:nvPr/>
          </p:nvSpPr>
          <p:spPr bwMode="auto">
            <a:xfrm>
              <a:off x="3667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44"/>
            <p:cNvSpPr>
              <a:spLocks noChangeShapeType="1"/>
            </p:cNvSpPr>
            <p:nvPr/>
          </p:nvSpPr>
          <p:spPr bwMode="auto">
            <a:xfrm>
              <a:off x="3451" y="3093"/>
              <a:ext cx="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5"/>
            <p:cNvSpPr>
              <a:spLocks noChangeShapeType="1"/>
            </p:cNvSpPr>
            <p:nvPr/>
          </p:nvSpPr>
          <p:spPr bwMode="auto">
            <a:xfrm flipH="1">
              <a:off x="3343" y="303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46"/>
            <p:cNvSpPr>
              <a:spLocks noChangeShapeType="1"/>
            </p:cNvSpPr>
            <p:nvPr/>
          </p:nvSpPr>
          <p:spPr bwMode="auto">
            <a:xfrm flipH="1">
              <a:off x="3343" y="3093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7"/>
            <p:cNvSpPr>
              <a:spLocks noChangeShapeType="1"/>
            </p:cNvSpPr>
            <p:nvPr/>
          </p:nvSpPr>
          <p:spPr bwMode="auto">
            <a:xfrm>
              <a:off x="3721" y="3093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8"/>
            <p:cNvSpPr>
              <a:spLocks noChangeShapeType="1"/>
            </p:cNvSpPr>
            <p:nvPr/>
          </p:nvSpPr>
          <p:spPr bwMode="auto">
            <a:xfrm flipH="1">
              <a:off x="3343" y="3148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Oval 149"/>
            <p:cNvSpPr>
              <a:spLocks noChangeArrowheads="1"/>
            </p:cNvSpPr>
            <p:nvPr/>
          </p:nvSpPr>
          <p:spPr bwMode="auto">
            <a:xfrm>
              <a:off x="1984" y="2199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Oval 150"/>
            <p:cNvSpPr>
              <a:spLocks noChangeArrowheads="1"/>
            </p:cNvSpPr>
            <p:nvPr/>
          </p:nvSpPr>
          <p:spPr bwMode="auto">
            <a:xfrm>
              <a:off x="1984" y="2530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Oval 151"/>
            <p:cNvSpPr>
              <a:spLocks noChangeArrowheads="1"/>
            </p:cNvSpPr>
            <p:nvPr/>
          </p:nvSpPr>
          <p:spPr bwMode="auto">
            <a:xfrm>
              <a:off x="1984" y="2915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Oval 152"/>
            <p:cNvSpPr>
              <a:spLocks noChangeArrowheads="1"/>
            </p:cNvSpPr>
            <p:nvPr/>
          </p:nvSpPr>
          <p:spPr bwMode="auto">
            <a:xfrm>
              <a:off x="1984" y="3246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3"/>
            <p:cNvSpPr>
              <a:spLocks noChangeArrowheads="1"/>
            </p:cNvSpPr>
            <p:nvPr/>
          </p:nvSpPr>
          <p:spPr bwMode="auto">
            <a:xfrm>
              <a:off x="396" y="3399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A&gt;B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48" name="Oval 154"/>
            <p:cNvSpPr>
              <a:spLocks noChangeArrowheads="1"/>
            </p:cNvSpPr>
            <p:nvPr/>
          </p:nvSpPr>
          <p:spPr bwMode="auto">
            <a:xfrm>
              <a:off x="737" y="3461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5"/>
            <p:cNvSpPr>
              <a:spLocks/>
            </p:cNvSpPr>
            <p:nvPr/>
          </p:nvSpPr>
          <p:spPr bwMode="auto">
            <a:xfrm>
              <a:off x="773" y="3479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56"/>
            <p:cNvSpPr>
              <a:spLocks noChangeArrowheads="1"/>
            </p:cNvSpPr>
            <p:nvPr/>
          </p:nvSpPr>
          <p:spPr bwMode="auto">
            <a:xfrm>
              <a:off x="396" y="3565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A&lt;B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51" name="Oval 157"/>
            <p:cNvSpPr>
              <a:spLocks noChangeArrowheads="1"/>
            </p:cNvSpPr>
            <p:nvPr/>
          </p:nvSpPr>
          <p:spPr bwMode="auto">
            <a:xfrm>
              <a:off x="737" y="3626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8"/>
            <p:cNvSpPr>
              <a:spLocks/>
            </p:cNvSpPr>
            <p:nvPr/>
          </p:nvSpPr>
          <p:spPr bwMode="auto">
            <a:xfrm>
              <a:off x="773" y="3644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59"/>
            <p:cNvSpPr>
              <a:spLocks noChangeArrowheads="1"/>
            </p:cNvSpPr>
            <p:nvPr/>
          </p:nvSpPr>
          <p:spPr bwMode="auto">
            <a:xfrm>
              <a:off x="396" y="3730"/>
              <a:ext cx="2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I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A=B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54" name="Oval 160"/>
            <p:cNvSpPr>
              <a:spLocks noChangeArrowheads="1"/>
            </p:cNvSpPr>
            <p:nvPr/>
          </p:nvSpPr>
          <p:spPr bwMode="auto">
            <a:xfrm>
              <a:off x="737" y="3791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773" y="3810"/>
              <a:ext cx="90" cy="0"/>
            </a:xfrm>
            <a:custGeom>
              <a:avLst/>
              <a:gdLst>
                <a:gd name="T0" fmla="*/ 0 w 15"/>
                <a:gd name="T1" fmla="*/ 6 w 15"/>
                <a:gd name="T2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Oval 162"/>
            <p:cNvSpPr>
              <a:spLocks noChangeArrowheads="1"/>
            </p:cNvSpPr>
            <p:nvPr/>
          </p:nvSpPr>
          <p:spPr bwMode="auto">
            <a:xfrm>
              <a:off x="2577" y="3081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Oval 163"/>
            <p:cNvSpPr>
              <a:spLocks noChangeArrowheads="1"/>
            </p:cNvSpPr>
            <p:nvPr/>
          </p:nvSpPr>
          <p:spPr bwMode="auto">
            <a:xfrm>
              <a:off x="2577" y="3412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Oval 164"/>
            <p:cNvSpPr>
              <a:spLocks noChangeArrowheads="1"/>
            </p:cNvSpPr>
            <p:nvPr/>
          </p:nvSpPr>
          <p:spPr bwMode="auto">
            <a:xfrm>
              <a:off x="2631" y="2364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Oval 165"/>
            <p:cNvSpPr>
              <a:spLocks noChangeArrowheads="1"/>
            </p:cNvSpPr>
            <p:nvPr/>
          </p:nvSpPr>
          <p:spPr bwMode="auto">
            <a:xfrm>
              <a:off x="2631" y="2695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166"/>
            <p:cNvSpPr>
              <a:spLocks noChangeArrowheads="1"/>
            </p:cNvSpPr>
            <p:nvPr/>
          </p:nvSpPr>
          <p:spPr bwMode="auto">
            <a:xfrm>
              <a:off x="2631" y="3026"/>
              <a:ext cx="24" cy="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Oval 167"/>
            <p:cNvSpPr>
              <a:spLocks noChangeArrowheads="1"/>
            </p:cNvSpPr>
            <p:nvPr/>
          </p:nvSpPr>
          <p:spPr bwMode="auto">
            <a:xfrm>
              <a:off x="2631" y="3356"/>
              <a:ext cx="24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168"/>
            <p:cNvSpPr>
              <a:spLocks noChangeArrowheads="1"/>
            </p:cNvSpPr>
            <p:nvPr/>
          </p:nvSpPr>
          <p:spPr bwMode="auto">
            <a:xfrm>
              <a:off x="3973" y="2352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A&gt;B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3" name="Oval 169"/>
            <p:cNvSpPr>
              <a:spLocks noChangeArrowheads="1"/>
            </p:cNvSpPr>
            <p:nvPr/>
          </p:nvSpPr>
          <p:spPr bwMode="auto">
            <a:xfrm>
              <a:off x="3865" y="2413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70"/>
            <p:cNvSpPr>
              <a:spLocks/>
            </p:cNvSpPr>
            <p:nvPr/>
          </p:nvSpPr>
          <p:spPr bwMode="auto">
            <a:xfrm>
              <a:off x="3775" y="2432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Rectangle 171"/>
            <p:cNvSpPr>
              <a:spLocks noChangeArrowheads="1"/>
            </p:cNvSpPr>
            <p:nvPr/>
          </p:nvSpPr>
          <p:spPr bwMode="auto">
            <a:xfrm>
              <a:off x="3973" y="3013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A&lt;B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6" name="Oval 172"/>
            <p:cNvSpPr>
              <a:spLocks noChangeArrowheads="1"/>
            </p:cNvSpPr>
            <p:nvPr/>
          </p:nvSpPr>
          <p:spPr bwMode="auto">
            <a:xfrm>
              <a:off x="3865" y="3075"/>
              <a:ext cx="36" cy="3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3"/>
            <p:cNvSpPr>
              <a:spLocks/>
            </p:cNvSpPr>
            <p:nvPr/>
          </p:nvSpPr>
          <p:spPr bwMode="auto">
            <a:xfrm>
              <a:off x="3775" y="3093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174"/>
            <p:cNvSpPr>
              <a:spLocks noChangeArrowheads="1"/>
            </p:cNvSpPr>
            <p:nvPr/>
          </p:nvSpPr>
          <p:spPr bwMode="auto">
            <a:xfrm>
              <a:off x="3973" y="3675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i="1">
                  <a:solidFill>
                    <a:srgbClr val="008000"/>
                  </a:solidFill>
                </a:rPr>
                <a:t>F</a:t>
              </a:r>
              <a:r>
                <a:rPr kumimoji="0" lang="en-US" altLang="zh-CN" sz="1600" i="1" baseline="-25000">
                  <a:solidFill>
                    <a:srgbClr val="008000"/>
                  </a:solidFill>
                </a:rPr>
                <a:t>A=B</a:t>
              </a:r>
              <a:endParaRPr kumimoji="0" lang="en-US" altLang="zh-CN" sz="1800" baseline="-25000">
                <a:latin typeface="Arial" charset="0"/>
              </a:endParaRPr>
            </a:p>
          </p:txBody>
        </p:sp>
        <p:sp>
          <p:nvSpPr>
            <p:cNvPr id="169" name="Oval 175"/>
            <p:cNvSpPr>
              <a:spLocks noChangeArrowheads="1"/>
            </p:cNvSpPr>
            <p:nvPr/>
          </p:nvSpPr>
          <p:spPr bwMode="auto">
            <a:xfrm>
              <a:off x="3865" y="3736"/>
              <a:ext cx="36" cy="3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6"/>
            <p:cNvSpPr>
              <a:spLocks/>
            </p:cNvSpPr>
            <p:nvPr/>
          </p:nvSpPr>
          <p:spPr bwMode="auto">
            <a:xfrm>
              <a:off x="3775" y="3755"/>
              <a:ext cx="90" cy="0"/>
            </a:xfrm>
            <a:custGeom>
              <a:avLst/>
              <a:gdLst>
                <a:gd name="T0" fmla="*/ 15 w 15"/>
                <a:gd name="T1" fmla="*/ 9 w 15"/>
                <a:gd name="T2" fmla="*/ 0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77"/>
            <p:cNvSpPr>
              <a:spLocks noChangeShapeType="1"/>
            </p:cNvSpPr>
            <p:nvPr/>
          </p:nvSpPr>
          <p:spPr bwMode="auto">
            <a:xfrm>
              <a:off x="1402" y="2376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8"/>
            <p:cNvSpPr>
              <a:spLocks/>
            </p:cNvSpPr>
            <p:nvPr/>
          </p:nvSpPr>
          <p:spPr bwMode="auto">
            <a:xfrm>
              <a:off x="1456" y="2266"/>
              <a:ext cx="54" cy="110"/>
            </a:xfrm>
            <a:custGeom>
              <a:avLst/>
              <a:gdLst>
                <a:gd name="T0" fmla="*/ 0 w 54"/>
                <a:gd name="T1" fmla="*/ 110 h 110"/>
                <a:gd name="T2" fmla="*/ 0 w 54"/>
                <a:gd name="T3" fmla="*/ 0 h 110"/>
                <a:gd name="T4" fmla="*/ 54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0" y="110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9"/>
            <p:cNvSpPr>
              <a:spLocks/>
            </p:cNvSpPr>
            <p:nvPr/>
          </p:nvSpPr>
          <p:spPr bwMode="auto">
            <a:xfrm>
              <a:off x="1456" y="2376"/>
              <a:ext cx="54" cy="111"/>
            </a:xfrm>
            <a:custGeom>
              <a:avLst/>
              <a:gdLst>
                <a:gd name="T0" fmla="*/ 54 w 54"/>
                <a:gd name="T1" fmla="*/ 111 h 111"/>
                <a:gd name="T2" fmla="*/ 0 w 54"/>
                <a:gd name="T3" fmla="*/ 111 h 111"/>
                <a:gd name="T4" fmla="*/ 0 w 54"/>
                <a:gd name="T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1">
                  <a:moveTo>
                    <a:pt x="54" y="111"/>
                  </a:move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80"/>
            <p:cNvSpPr>
              <a:spLocks noChangeShapeType="1"/>
            </p:cNvSpPr>
            <p:nvPr/>
          </p:nvSpPr>
          <p:spPr bwMode="auto">
            <a:xfrm flipH="1">
              <a:off x="917" y="2156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81"/>
            <p:cNvSpPr>
              <a:spLocks noChangeShapeType="1"/>
            </p:cNvSpPr>
            <p:nvPr/>
          </p:nvSpPr>
          <p:spPr bwMode="auto">
            <a:xfrm flipH="1">
              <a:off x="863" y="2156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82"/>
            <p:cNvSpPr>
              <a:spLocks/>
            </p:cNvSpPr>
            <p:nvPr/>
          </p:nvSpPr>
          <p:spPr bwMode="auto">
            <a:xfrm>
              <a:off x="917" y="2156"/>
              <a:ext cx="54" cy="165"/>
            </a:xfrm>
            <a:custGeom>
              <a:avLst/>
              <a:gdLst>
                <a:gd name="T0" fmla="*/ 54 w 54"/>
                <a:gd name="T1" fmla="*/ 165 h 165"/>
                <a:gd name="T2" fmla="*/ 0 w 54"/>
                <a:gd name="T3" fmla="*/ 165 h 165"/>
                <a:gd name="T4" fmla="*/ 0 w 54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165"/>
                  </a:move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83"/>
            <p:cNvSpPr>
              <a:spLocks noChangeShapeType="1"/>
            </p:cNvSpPr>
            <p:nvPr/>
          </p:nvSpPr>
          <p:spPr bwMode="auto">
            <a:xfrm flipH="1">
              <a:off x="917" y="2597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84"/>
            <p:cNvSpPr>
              <a:spLocks noChangeShapeType="1"/>
            </p:cNvSpPr>
            <p:nvPr/>
          </p:nvSpPr>
          <p:spPr bwMode="auto">
            <a:xfrm flipH="1">
              <a:off x="863" y="2597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85"/>
            <p:cNvSpPr>
              <a:spLocks/>
            </p:cNvSpPr>
            <p:nvPr/>
          </p:nvSpPr>
          <p:spPr bwMode="auto">
            <a:xfrm>
              <a:off x="917" y="2432"/>
              <a:ext cx="54" cy="165"/>
            </a:xfrm>
            <a:custGeom>
              <a:avLst/>
              <a:gdLst>
                <a:gd name="T0" fmla="*/ 54 w 54"/>
                <a:gd name="T1" fmla="*/ 0 h 165"/>
                <a:gd name="T2" fmla="*/ 0 w 54"/>
                <a:gd name="T3" fmla="*/ 0 h 165"/>
                <a:gd name="T4" fmla="*/ 0 w 54"/>
                <a:gd name="T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0"/>
                  </a:moveTo>
                  <a:lnTo>
                    <a:pt x="0" y="0"/>
                  </a:lnTo>
                  <a:lnTo>
                    <a:pt x="0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86"/>
            <p:cNvSpPr>
              <a:spLocks noChangeShapeType="1"/>
            </p:cNvSpPr>
            <p:nvPr/>
          </p:nvSpPr>
          <p:spPr bwMode="auto">
            <a:xfrm>
              <a:off x="1402" y="3093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87"/>
            <p:cNvSpPr>
              <a:spLocks/>
            </p:cNvSpPr>
            <p:nvPr/>
          </p:nvSpPr>
          <p:spPr bwMode="auto">
            <a:xfrm>
              <a:off x="1456" y="2983"/>
              <a:ext cx="54" cy="110"/>
            </a:xfrm>
            <a:custGeom>
              <a:avLst/>
              <a:gdLst>
                <a:gd name="T0" fmla="*/ 0 w 54"/>
                <a:gd name="T1" fmla="*/ 110 h 110"/>
                <a:gd name="T2" fmla="*/ 0 w 54"/>
                <a:gd name="T3" fmla="*/ 0 h 110"/>
                <a:gd name="T4" fmla="*/ 54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0" y="110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88"/>
            <p:cNvSpPr>
              <a:spLocks/>
            </p:cNvSpPr>
            <p:nvPr/>
          </p:nvSpPr>
          <p:spPr bwMode="auto">
            <a:xfrm>
              <a:off x="1456" y="3093"/>
              <a:ext cx="54" cy="110"/>
            </a:xfrm>
            <a:custGeom>
              <a:avLst/>
              <a:gdLst>
                <a:gd name="T0" fmla="*/ 54 w 54"/>
                <a:gd name="T1" fmla="*/ 110 h 110"/>
                <a:gd name="T2" fmla="*/ 0 w 54"/>
                <a:gd name="T3" fmla="*/ 110 h 110"/>
                <a:gd name="T4" fmla="*/ 0 w 5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0">
                  <a:moveTo>
                    <a:pt x="54" y="110"/>
                  </a:moveTo>
                  <a:lnTo>
                    <a:pt x="0" y="11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9"/>
            <p:cNvSpPr>
              <a:spLocks noChangeShapeType="1"/>
            </p:cNvSpPr>
            <p:nvPr/>
          </p:nvSpPr>
          <p:spPr bwMode="auto">
            <a:xfrm flipH="1">
              <a:off x="917" y="2873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0"/>
            <p:cNvSpPr>
              <a:spLocks noChangeShapeType="1"/>
            </p:cNvSpPr>
            <p:nvPr/>
          </p:nvSpPr>
          <p:spPr bwMode="auto">
            <a:xfrm flipH="1">
              <a:off x="863" y="2873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91"/>
            <p:cNvSpPr>
              <a:spLocks/>
            </p:cNvSpPr>
            <p:nvPr/>
          </p:nvSpPr>
          <p:spPr bwMode="auto">
            <a:xfrm>
              <a:off x="917" y="2873"/>
              <a:ext cx="54" cy="165"/>
            </a:xfrm>
            <a:custGeom>
              <a:avLst/>
              <a:gdLst>
                <a:gd name="T0" fmla="*/ 54 w 54"/>
                <a:gd name="T1" fmla="*/ 165 h 165"/>
                <a:gd name="T2" fmla="*/ 0 w 54"/>
                <a:gd name="T3" fmla="*/ 165 h 165"/>
                <a:gd name="T4" fmla="*/ 0 w 54"/>
                <a:gd name="T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5">
                  <a:moveTo>
                    <a:pt x="54" y="165"/>
                  </a:move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92"/>
            <p:cNvSpPr>
              <a:spLocks noChangeShapeType="1"/>
            </p:cNvSpPr>
            <p:nvPr/>
          </p:nvSpPr>
          <p:spPr bwMode="auto">
            <a:xfrm flipH="1">
              <a:off x="917" y="3314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93"/>
            <p:cNvSpPr>
              <a:spLocks noChangeShapeType="1"/>
            </p:cNvSpPr>
            <p:nvPr/>
          </p:nvSpPr>
          <p:spPr bwMode="auto">
            <a:xfrm flipH="1">
              <a:off x="863" y="3314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94"/>
            <p:cNvSpPr>
              <a:spLocks/>
            </p:cNvSpPr>
            <p:nvPr/>
          </p:nvSpPr>
          <p:spPr bwMode="auto">
            <a:xfrm>
              <a:off x="917" y="3148"/>
              <a:ext cx="54" cy="166"/>
            </a:xfrm>
            <a:custGeom>
              <a:avLst/>
              <a:gdLst>
                <a:gd name="T0" fmla="*/ 54 w 54"/>
                <a:gd name="T1" fmla="*/ 0 h 166"/>
                <a:gd name="T2" fmla="*/ 0 w 54"/>
                <a:gd name="T3" fmla="*/ 0 h 166"/>
                <a:gd name="T4" fmla="*/ 0 w 54"/>
                <a:gd name="T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66">
                  <a:moveTo>
                    <a:pt x="54" y="0"/>
                  </a:moveTo>
                  <a:lnTo>
                    <a:pt x="0" y="0"/>
                  </a:lnTo>
                  <a:lnTo>
                    <a:pt x="0" y="16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95"/>
            <p:cNvSpPr>
              <a:spLocks noChangeShapeType="1"/>
            </p:cNvSpPr>
            <p:nvPr/>
          </p:nvSpPr>
          <p:spPr bwMode="auto">
            <a:xfrm flipH="1">
              <a:off x="3182" y="3093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96"/>
            <p:cNvSpPr>
              <a:spLocks noChangeShapeType="1"/>
            </p:cNvSpPr>
            <p:nvPr/>
          </p:nvSpPr>
          <p:spPr bwMode="auto">
            <a:xfrm flipH="1">
              <a:off x="3182" y="2432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97"/>
            <p:cNvSpPr>
              <a:spLocks/>
            </p:cNvSpPr>
            <p:nvPr/>
          </p:nvSpPr>
          <p:spPr bwMode="auto">
            <a:xfrm>
              <a:off x="3182" y="2487"/>
              <a:ext cx="161" cy="275"/>
            </a:xfrm>
            <a:custGeom>
              <a:avLst/>
              <a:gdLst>
                <a:gd name="T0" fmla="*/ 161 w 161"/>
                <a:gd name="T1" fmla="*/ 0 h 275"/>
                <a:gd name="T2" fmla="*/ 108 w 161"/>
                <a:gd name="T3" fmla="*/ 0 h 275"/>
                <a:gd name="T4" fmla="*/ 108 w 161"/>
                <a:gd name="T5" fmla="*/ 275 h 275"/>
                <a:gd name="T6" fmla="*/ 0 w 161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75">
                  <a:moveTo>
                    <a:pt x="161" y="0"/>
                  </a:moveTo>
                  <a:lnTo>
                    <a:pt x="108" y="0"/>
                  </a:lnTo>
                  <a:lnTo>
                    <a:pt x="108" y="275"/>
                  </a:lnTo>
                  <a:lnTo>
                    <a:pt x="0" y="27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98"/>
            <p:cNvSpPr>
              <a:spLocks noChangeShapeType="1"/>
            </p:cNvSpPr>
            <p:nvPr/>
          </p:nvSpPr>
          <p:spPr bwMode="auto">
            <a:xfrm>
              <a:off x="1942" y="2211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199"/>
            <p:cNvSpPr>
              <a:spLocks/>
            </p:cNvSpPr>
            <p:nvPr/>
          </p:nvSpPr>
          <p:spPr bwMode="auto">
            <a:xfrm>
              <a:off x="1996" y="2211"/>
              <a:ext cx="53" cy="110"/>
            </a:xfrm>
            <a:custGeom>
              <a:avLst/>
              <a:gdLst>
                <a:gd name="T0" fmla="*/ 0 w 53"/>
                <a:gd name="T1" fmla="*/ 0 h 110"/>
                <a:gd name="T2" fmla="*/ 0 w 53"/>
                <a:gd name="T3" fmla="*/ 110 h 110"/>
                <a:gd name="T4" fmla="*/ 53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0" y="0"/>
                  </a:moveTo>
                  <a:lnTo>
                    <a:pt x="0" y="110"/>
                  </a:lnTo>
                  <a:lnTo>
                    <a:pt x="53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200"/>
            <p:cNvSpPr>
              <a:spLocks/>
            </p:cNvSpPr>
            <p:nvPr/>
          </p:nvSpPr>
          <p:spPr bwMode="auto">
            <a:xfrm>
              <a:off x="1996" y="2211"/>
              <a:ext cx="1347" cy="165"/>
            </a:xfrm>
            <a:custGeom>
              <a:avLst/>
              <a:gdLst>
                <a:gd name="T0" fmla="*/ 1347 w 1347"/>
                <a:gd name="T1" fmla="*/ 165 h 165"/>
                <a:gd name="T2" fmla="*/ 1294 w 1347"/>
                <a:gd name="T3" fmla="*/ 165 h 165"/>
                <a:gd name="T4" fmla="*/ 1294 w 1347"/>
                <a:gd name="T5" fmla="*/ 0 h 165"/>
                <a:gd name="T6" fmla="*/ 0 w 1347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7" h="165">
                  <a:moveTo>
                    <a:pt x="1347" y="165"/>
                  </a:moveTo>
                  <a:lnTo>
                    <a:pt x="1294" y="165"/>
                  </a:lnTo>
                  <a:lnTo>
                    <a:pt x="129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201"/>
            <p:cNvSpPr>
              <a:spLocks/>
            </p:cNvSpPr>
            <p:nvPr/>
          </p:nvSpPr>
          <p:spPr bwMode="auto">
            <a:xfrm>
              <a:off x="1996" y="2432"/>
              <a:ext cx="53" cy="110"/>
            </a:xfrm>
            <a:custGeom>
              <a:avLst/>
              <a:gdLst>
                <a:gd name="T0" fmla="*/ 53 w 53"/>
                <a:gd name="T1" fmla="*/ 0 h 110"/>
                <a:gd name="T2" fmla="*/ 0 w 53"/>
                <a:gd name="T3" fmla="*/ 0 h 110"/>
                <a:gd name="T4" fmla="*/ 0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53" y="0"/>
                  </a:moveTo>
                  <a:lnTo>
                    <a:pt x="0" y="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02"/>
            <p:cNvSpPr>
              <a:spLocks noChangeShapeType="1"/>
            </p:cNvSpPr>
            <p:nvPr/>
          </p:nvSpPr>
          <p:spPr bwMode="auto">
            <a:xfrm flipH="1">
              <a:off x="1942" y="2542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03"/>
            <p:cNvSpPr>
              <a:spLocks/>
            </p:cNvSpPr>
            <p:nvPr/>
          </p:nvSpPr>
          <p:spPr bwMode="auto">
            <a:xfrm>
              <a:off x="1996" y="2542"/>
              <a:ext cx="1347" cy="496"/>
            </a:xfrm>
            <a:custGeom>
              <a:avLst/>
              <a:gdLst>
                <a:gd name="T0" fmla="*/ 1347 w 1347"/>
                <a:gd name="T1" fmla="*/ 496 h 496"/>
                <a:gd name="T2" fmla="*/ 1240 w 1347"/>
                <a:gd name="T3" fmla="*/ 496 h 496"/>
                <a:gd name="T4" fmla="*/ 1240 w 1347"/>
                <a:gd name="T5" fmla="*/ 0 h 496"/>
                <a:gd name="T6" fmla="*/ 0 w 1347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7" h="496">
                  <a:moveTo>
                    <a:pt x="1347" y="496"/>
                  </a:moveTo>
                  <a:lnTo>
                    <a:pt x="1240" y="496"/>
                  </a:lnTo>
                  <a:lnTo>
                    <a:pt x="12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204"/>
            <p:cNvSpPr>
              <a:spLocks/>
            </p:cNvSpPr>
            <p:nvPr/>
          </p:nvSpPr>
          <p:spPr bwMode="auto">
            <a:xfrm>
              <a:off x="3182" y="3148"/>
              <a:ext cx="161" cy="276"/>
            </a:xfrm>
            <a:custGeom>
              <a:avLst/>
              <a:gdLst>
                <a:gd name="T0" fmla="*/ 161 w 161"/>
                <a:gd name="T1" fmla="*/ 0 h 276"/>
                <a:gd name="T2" fmla="*/ 54 w 161"/>
                <a:gd name="T3" fmla="*/ 0 h 276"/>
                <a:gd name="T4" fmla="*/ 54 w 161"/>
                <a:gd name="T5" fmla="*/ 276 h 276"/>
                <a:gd name="T6" fmla="*/ 0 w 161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76">
                  <a:moveTo>
                    <a:pt x="161" y="0"/>
                  </a:moveTo>
                  <a:lnTo>
                    <a:pt x="54" y="0"/>
                  </a:lnTo>
                  <a:lnTo>
                    <a:pt x="54" y="276"/>
                  </a:lnTo>
                  <a:lnTo>
                    <a:pt x="0" y="27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05"/>
            <p:cNvSpPr>
              <a:spLocks noChangeShapeType="1"/>
            </p:cNvSpPr>
            <p:nvPr/>
          </p:nvSpPr>
          <p:spPr bwMode="auto">
            <a:xfrm>
              <a:off x="1942" y="2928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206"/>
            <p:cNvSpPr>
              <a:spLocks/>
            </p:cNvSpPr>
            <p:nvPr/>
          </p:nvSpPr>
          <p:spPr bwMode="auto">
            <a:xfrm>
              <a:off x="1996" y="2928"/>
              <a:ext cx="53" cy="110"/>
            </a:xfrm>
            <a:custGeom>
              <a:avLst/>
              <a:gdLst>
                <a:gd name="T0" fmla="*/ 0 w 53"/>
                <a:gd name="T1" fmla="*/ 0 h 110"/>
                <a:gd name="T2" fmla="*/ 0 w 53"/>
                <a:gd name="T3" fmla="*/ 110 h 110"/>
                <a:gd name="T4" fmla="*/ 53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0" y="0"/>
                  </a:moveTo>
                  <a:lnTo>
                    <a:pt x="0" y="110"/>
                  </a:lnTo>
                  <a:lnTo>
                    <a:pt x="53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207"/>
            <p:cNvSpPr>
              <a:spLocks/>
            </p:cNvSpPr>
            <p:nvPr/>
          </p:nvSpPr>
          <p:spPr bwMode="auto">
            <a:xfrm>
              <a:off x="1996" y="2487"/>
              <a:ext cx="754" cy="441"/>
            </a:xfrm>
            <a:custGeom>
              <a:avLst/>
              <a:gdLst>
                <a:gd name="T0" fmla="*/ 754 w 754"/>
                <a:gd name="T1" fmla="*/ 0 h 441"/>
                <a:gd name="T2" fmla="*/ 377 w 754"/>
                <a:gd name="T3" fmla="*/ 0 h 441"/>
                <a:gd name="T4" fmla="*/ 377 w 754"/>
                <a:gd name="T5" fmla="*/ 441 h 441"/>
                <a:gd name="T6" fmla="*/ 0 w 754"/>
                <a:gd name="T7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4" h="441">
                  <a:moveTo>
                    <a:pt x="754" y="0"/>
                  </a:moveTo>
                  <a:lnTo>
                    <a:pt x="377" y="0"/>
                  </a:lnTo>
                  <a:lnTo>
                    <a:pt x="377" y="441"/>
                  </a:lnTo>
                  <a:lnTo>
                    <a:pt x="0" y="441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208"/>
            <p:cNvSpPr>
              <a:spLocks/>
            </p:cNvSpPr>
            <p:nvPr/>
          </p:nvSpPr>
          <p:spPr bwMode="auto">
            <a:xfrm>
              <a:off x="1996" y="3148"/>
              <a:ext cx="53" cy="110"/>
            </a:xfrm>
            <a:custGeom>
              <a:avLst/>
              <a:gdLst>
                <a:gd name="T0" fmla="*/ 53 w 53"/>
                <a:gd name="T1" fmla="*/ 0 h 110"/>
                <a:gd name="T2" fmla="*/ 0 w 53"/>
                <a:gd name="T3" fmla="*/ 0 h 110"/>
                <a:gd name="T4" fmla="*/ 0 w 5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10">
                  <a:moveTo>
                    <a:pt x="53" y="0"/>
                  </a:moveTo>
                  <a:lnTo>
                    <a:pt x="0" y="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09"/>
            <p:cNvSpPr>
              <a:spLocks noChangeShapeType="1"/>
            </p:cNvSpPr>
            <p:nvPr/>
          </p:nvSpPr>
          <p:spPr bwMode="auto">
            <a:xfrm flipH="1">
              <a:off x="1942" y="3258"/>
              <a:ext cx="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210"/>
            <p:cNvSpPr>
              <a:spLocks/>
            </p:cNvSpPr>
            <p:nvPr/>
          </p:nvSpPr>
          <p:spPr bwMode="auto">
            <a:xfrm>
              <a:off x="1996" y="3148"/>
              <a:ext cx="754" cy="110"/>
            </a:xfrm>
            <a:custGeom>
              <a:avLst/>
              <a:gdLst>
                <a:gd name="T0" fmla="*/ 754 w 754"/>
                <a:gd name="T1" fmla="*/ 0 h 110"/>
                <a:gd name="T2" fmla="*/ 377 w 754"/>
                <a:gd name="T3" fmla="*/ 0 h 110"/>
                <a:gd name="T4" fmla="*/ 377 w 754"/>
                <a:gd name="T5" fmla="*/ 110 h 110"/>
                <a:gd name="T6" fmla="*/ 0 w 754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4" h="110">
                  <a:moveTo>
                    <a:pt x="754" y="0"/>
                  </a:moveTo>
                  <a:lnTo>
                    <a:pt x="377" y="0"/>
                  </a:lnTo>
                  <a:lnTo>
                    <a:pt x="377" y="110"/>
                  </a:lnTo>
                  <a:lnTo>
                    <a:pt x="0" y="11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11"/>
            <p:cNvSpPr>
              <a:spLocks noChangeShapeType="1"/>
            </p:cNvSpPr>
            <p:nvPr/>
          </p:nvSpPr>
          <p:spPr bwMode="auto">
            <a:xfrm flipH="1">
              <a:off x="863" y="3810"/>
              <a:ext cx="18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Freeform 212"/>
            <p:cNvSpPr>
              <a:spLocks/>
            </p:cNvSpPr>
            <p:nvPr/>
          </p:nvSpPr>
          <p:spPr bwMode="auto">
            <a:xfrm>
              <a:off x="863" y="2817"/>
              <a:ext cx="1887" cy="662"/>
            </a:xfrm>
            <a:custGeom>
              <a:avLst/>
              <a:gdLst>
                <a:gd name="T0" fmla="*/ 1887 w 1887"/>
                <a:gd name="T1" fmla="*/ 0 h 662"/>
                <a:gd name="T2" fmla="*/ 1618 w 1887"/>
                <a:gd name="T3" fmla="*/ 0 h 662"/>
                <a:gd name="T4" fmla="*/ 1618 w 1887"/>
                <a:gd name="T5" fmla="*/ 662 h 662"/>
                <a:gd name="T6" fmla="*/ 0 w 1887"/>
                <a:gd name="T7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662">
                  <a:moveTo>
                    <a:pt x="1887" y="0"/>
                  </a:moveTo>
                  <a:lnTo>
                    <a:pt x="1618" y="0"/>
                  </a:lnTo>
                  <a:lnTo>
                    <a:pt x="1618" y="662"/>
                  </a:lnTo>
                  <a:lnTo>
                    <a:pt x="0" y="66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213"/>
            <p:cNvSpPr>
              <a:spLocks noChangeShapeType="1"/>
            </p:cNvSpPr>
            <p:nvPr/>
          </p:nvSpPr>
          <p:spPr bwMode="auto">
            <a:xfrm>
              <a:off x="2481" y="3093"/>
              <a:ext cx="1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214"/>
            <p:cNvSpPr>
              <a:spLocks/>
            </p:cNvSpPr>
            <p:nvPr/>
          </p:nvSpPr>
          <p:spPr bwMode="auto">
            <a:xfrm>
              <a:off x="2589" y="2762"/>
              <a:ext cx="161" cy="331"/>
            </a:xfrm>
            <a:custGeom>
              <a:avLst/>
              <a:gdLst>
                <a:gd name="T0" fmla="*/ 161 w 161"/>
                <a:gd name="T1" fmla="*/ 0 h 331"/>
                <a:gd name="T2" fmla="*/ 0 w 161"/>
                <a:gd name="T3" fmla="*/ 0 h 331"/>
                <a:gd name="T4" fmla="*/ 0 w 161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31">
                  <a:moveTo>
                    <a:pt x="161" y="0"/>
                  </a:moveTo>
                  <a:lnTo>
                    <a:pt x="0" y="0"/>
                  </a:lnTo>
                  <a:lnTo>
                    <a:pt x="0" y="331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15"/>
            <p:cNvSpPr>
              <a:spLocks noChangeShapeType="1"/>
            </p:cNvSpPr>
            <p:nvPr/>
          </p:nvSpPr>
          <p:spPr bwMode="auto">
            <a:xfrm>
              <a:off x="2589" y="3093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16"/>
            <p:cNvSpPr>
              <a:spLocks noChangeShapeType="1"/>
            </p:cNvSpPr>
            <p:nvPr/>
          </p:nvSpPr>
          <p:spPr bwMode="auto">
            <a:xfrm flipH="1">
              <a:off x="2589" y="3424"/>
              <a:ext cx="1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217"/>
            <p:cNvSpPr>
              <a:spLocks/>
            </p:cNvSpPr>
            <p:nvPr/>
          </p:nvSpPr>
          <p:spPr bwMode="auto">
            <a:xfrm>
              <a:off x="2589" y="3424"/>
              <a:ext cx="161" cy="331"/>
            </a:xfrm>
            <a:custGeom>
              <a:avLst/>
              <a:gdLst>
                <a:gd name="T0" fmla="*/ 161 w 161"/>
                <a:gd name="T1" fmla="*/ 331 h 331"/>
                <a:gd name="T2" fmla="*/ 0 w 161"/>
                <a:gd name="T3" fmla="*/ 331 h 331"/>
                <a:gd name="T4" fmla="*/ 0 w 161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31">
                  <a:moveTo>
                    <a:pt x="161" y="331"/>
                  </a:moveTo>
                  <a:lnTo>
                    <a:pt x="0" y="33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18"/>
            <p:cNvSpPr>
              <a:spLocks noChangeShapeType="1"/>
            </p:cNvSpPr>
            <p:nvPr/>
          </p:nvSpPr>
          <p:spPr bwMode="auto">
            <a:xfrm>
              <a:off x="2481" y="2376"/>
              <a:ext cx="1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19"/>
            <p:cNvSpPr>
              <a:spLocks noChangeShapeType="1"/>
            </p:cNvSpPr>
            <p:nvPr/>
          </p:nvSpPr>
          <p:spPr bwMode="auto">
            <a:xfrm>
              <a:off x="2643" y="2376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20"/>
            <p:cNvSpPr>
              <a:spLocks noChangeShapeType="1"/>
            </p:cNvSpPr>
            <p:nvPr/>
          </p:nvSpPr>
          <p:spPr bwMode="auto">
            <a:xfrm flipH="1">
              <a:off x="2643" y="2707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21"/>
            <p:cNvSpPr>
              <a:spLocks noChangeShapeType="1"/>
            </p:cNvSpPr>
            <p:nvPr/>
          </p:nvSpPr>
          <p:spPr bwMode="auto">
            <a:xfrm flipV="1">
              <a:off x="2643" y="2376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22"/>
            <p:cNvSpPr>
              <a:spLocks noChangeShapeType="1"/>
            </p:cNvSpPr>
            <p:nvPr/>
          </p:nvSpPr>
          <p:spPr bwMode="auto">
            <a:xfrm flipH="1">
              <a:off x="2643" y="3038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23"/>
            <p:cNvSpPr>
              <a:spLocks noChangeShapeType="1"/>
            </p:cNvSpPr>
            <p:nvPr/>
          </p:nvSpPr>
          <p:spPr bwMode="auto">
            <a:xfrm flipV="1">
              <a:off x="2643" y="2707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24"/>
            <p:cNvSpPr>
              <a:spLocks noChangeShapeType="1"/>
            </p:cNvSpPr>
            <p:nvPr/>
          </p:nvSpPr>
          <p:spPr bwMode="auto">
            <a:xfrm flipH="1">
              <a:off x="2643" y="3369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25"/>
            <p:cNvSpPr>
              <a:spLocks noChangeShapeType="1"/>
            </p:cNvSpPr>
            <p:nvPr/>
          </p:nvSpPr>
          <p:spPr bwMode="auto">
            <a:xfrm flipV="1">
              <a:off x="2643" y="3038"/>
              <a:ext cx="0" cy="3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226"/>
            <p:cNvSpPr>
              <a:spLocks/>
            </p:cNvSpPr>
            <p:nvPr/>
          </p:nvSpPr>
          <p:spPr bwMode="auto">
            <a:xfrm>
              <a:off x="2643" y="3369"/>
              <a:ext cx="107" cy="330"/>
            </a:xfrm>
            <a:custGeom>
              <a:avLst/>
              <a:gdLst>
                <a:gd name="T0" fmla="*/ 107 w 107"/>
                <a:gd name="T1" fmla="*/ 330 h 330"/>
                <a:gd name="T2" fmla="*/ 0 w 107"/>
                <a:gd name="T3" fmla="*/ 330 h 330"/>
                <a:gd name="T4" fmla="*/ 0 w 107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330">
                  <a:moveTo>
                    <a:pt x="107" y="330"/>
                  </a:move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227"/>
            <p:cNvSpPr>
              <a:spLocks/>
            </p:cNvSpPr>
            <p:nvPr/>
          </p:nvSpPr>
          <p:spPr bwMode="auto">
            <a:xfrm>
              <a:off x="863" y="3479"/>
              <a:ext cx="1887" cy="165"/>
            </a:xfrm>
            <a:custGeom>
              <a:avLst/>
              <a:gdLst>
                <a:gd name="T0" fmla="*/ 1887 w 1887"/>
                <a:gd name="T1" fmla="*/ 0 h 165"/>
                <a:gd name="T2" fmla="*/ 1833 w 1887"/>
                <a:gd name="T3" fmla="*/ 0 h 165"/>
                <a:gd name="T4" fmla="*/ 1833 w 1887"/>
                <a:gd name="T5" fmla="*/ 165 h 165"/>
                <a:gd name="T6" fmla="*/ 0 w 1887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165">
                  <a:moveTo>
                    <a:pt x="1887" y="0"/>
                  </a:moveTo>
                  <a:lnTo>
                    <a:pt x="1833" y="0"/>
                  </a:lnTo>
                  <a:lnTo>
                    <a:pt x="1833" y="165"/>
                  </a:lnTo>
                  <a:lnTo>
                    <a:pt x="0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28"/>
            <p:cNvSpPr>
              <a:spLocks noChangeShapeType="1"/>
            </p:cNvSpPr>
            <p:nvPr/>
          </p:nvSpPr>
          <p:spPr bwMode="auto">
            <a:xfrm>
              <a:off x="3775" y="2432"/>
              <a:ext cx="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29"/>
            <p:cNvSpPr>
              <a:spLocks noChangeShapeType="1"/>
            </p:cNvSpPr>
            <p:nvPr/>
          </p:nvSpPr>
          <p:spPr bwMode="auto">
            <a:xfrm>
              <a:off x="3775" y="3093"/>
              <a:ext cx="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30"/>
            <p:cNvSpPr>
              <a:spLocks noChangeShapeType="1"/>
            </p:cNvSpPr>
            <p:nvPr/>
          </p:nvSpPr>
          <p:spPr bwMode="auto">
            <a:xfrm>
              <a:off x="3182" y="3755"/>
              <a:ext cx="59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Text Box 3"/>
          <p:cNvSpPr txBox="1">
            <a:spLocks noChangeArrowheads="1"/>
          </p:cNvSpPr>
          <p:nvPr/>
        </p:nvSpPr>
        <p:spPr bwMode="auto">
          <a:xfrm>
            <a:off x="587623" y="1323152"/>
            <a:ext cx="785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A(A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3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2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1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A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0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)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和</a:t>
            </a:r>
            <a:r>
              <a:rPr lang="zh-CN" altLang="en-US" sz="2800" baseline="-25000" dirty="0"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B(B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3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2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1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B</a:t>
            </a:r>
            <a:r>
              <a:rPr lang="en-US" altLang="zh-CN" sz="2800" baseline="-25000" dirty="0">
                <a:latin typeface="Tahoma" pitchFamily="34" charset="0"/>
                <a:ea typeface="黑体" pitchFamily="2" charset="-122"/>
              </a:rPr>
              <a:t>0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)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自高而低逐位比较</a:t>
            </a:r>
          </a:p>
        </p:txBody>
      </p:sp>
    </p:spTree>
    <p:extLst>
      <p:ext uri="{BB962C8B-B14F-4D97-AF65-F5344CB8AC3E}">
        <p14:creationId xmlns:p14="http://schemas.microsoft.com/office/powerpoint/2010/main" val="35521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631825" y="1295400"/>
            <a:ext cx="3254375" cy="4572000"/>
            <a:chOff x="3422" y="864"/>
            <a:chExt cx="2050" cy="2880"/>
          </a:xfrm>
        </p:grpSpPr>
        <p:pic>
          <p:nvPicPr>
            <p:cNvPr id="4761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" y="1152"/>
              <a:ext cx="205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6164" name="Text Box 4"/>
            <p:cNvSpPr txBox="1">
              <a:spLocks noChangeArrowheads="1"/>
            </p:cNvSpPr>
            <p:nvPr/>
          </p:nvSpPr>
          <p:spPr bwMode="auto">
            <a:xfrm>
              <a:off x="4244" y="864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x85</a:t>
              </a:r>
            </a:p>
          </p:txBody>
        </p:sp>
      </p:grpSp>
      <p:sp>
        <p:nvSpPr>
          <p:cNvPr id="476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位比较器74</a:t>
            </a:r>
            <a:r>
              <a:rPr lang="en-US" altLang="zh-CN" dirty="0"/>
              <a:t>x85</a:t>
            </a:r>
          </a:p>
        </p:txBody>
      </p:sp>
      <p:grpSp>
        <p:nvGrpSpPr>
          <p:cNvPr id="476166" name="Group 6"/>
          <p:cNvGrpSpPr>
            <a:grpSpLocks/>
          </p:cNvGrpSpPr>
          <p:nvPr/>
        </p:nvGrpSpPr>
        <p:grpSpPr bwMode="auto">
          <a:xfrm>
            <a:off x="1295400" y="2895600"/>
            <a:ext cx="434975" cy="2393950"/>
            <a:chOff x="1104" y="1958"/>
            <a:chExt cx="274" cy="1508"/>
          </a:xfrm>
        </p:grpSpPr>
        <p:sp>
          <p:nvSpPr>
            <p:cNvPr id="476167" name="Text Box 7"/>
            <p:cNvSpPr txBox="1">
              <a:spLocks noChangeArrowheads="1"/>
            </p:cNvSpPr>
            <p:nvPr/>
          </p:nvSpPr>
          <p:spPr bwMode="auto">
            <a:xfrm>
              <a:off x="1104" y="1958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A0</a:t>
              </a:r>
            </a:p>
          </p:txBody>
        </p:sp>
        <p:sp>
          <p:nvSpPr>
            <p:cNvPr id="476168" name="Text Box 8"/>
            <p:cNvSpPr txBox="1">
              <a:spLocks noChangeArrowheads="1"/>
            </p:cNvSpPr>
            <p:nvPr/>
          </p:nvSpPr>
          <p:spPr bwMode="auto">
            <a:xfrm>
              <a:off x="1104" y="2390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A1</a:t>
              </a:r>
            </a:p>
          </p:txBody>
        </p:sp>
        <p:sp>
          <p:nvSpPr>
            <p:cNvPr id="476169" name="Text Box 9"/>
            <p:cNvSpPr txBox="1">
              <a:spLocks noChangeArrowheads="1"/>
            </p:cNvSpPr>
            <p:nvPr/>
          </p:nvSpPr>
          <p:spPr bwMode="auto">
            <a:xfrm>
              <a:off x="1104" y="2784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A2</a:t>
              </a:r>
            </a:p>
          </p:txBody>
        </p:sp>
        <p:sp>
          <p:nvSpPr>
            <p:cNvPr id="476170" name="Text Box 10"/>
            <p:cNvSpPr txBox="1">
              <a:spLocks noChangeArrowheads="1"/>
            </p:cNvSpPr>
            <p:nvPr/>
          </p:nvSpPr>
          <p:spPr bwMode="auto">
            <a:xfrm>
              <a:off x="1104" y="3216"/>
              <a:ext cx="2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A3</a:t>
              </a:r>
            </a:p>
          </p:txBody>
        </p:sp>
      </p:grpSp>
      <p:grpSp>
        <p:nvGrpSpPr>
          <p:cNvPr id="476171" name="Group 11"/>
          <p:cNvGrpSpPr>
            <a:grpSpLocks/>
          </p:cNvGrpSpPr>
          <p:nvPr/>
        </p:nvGrpSpPr>
        <p:grpSpPr bwMode="auto">
          <a:xfrm>
            <a:off x="1322388" y="1146175"/>
            <a:ext cx="6203951" cy="1763713"/>
            <a:chOff x="833" y="722"/>
            <a:chExt cx="3908" cy="1111"/>
          </a:xfrm>
        </p:grpSpPr>
        <p:sp>
          <p:nvSpPr>
            <p:cNvPr id="476172" name="Text Box 12"/>
            <p:cNvSpPr txBox="1">
              <a:spLocks noChangeArrowheads="1"/>
            </p:cNvSpPr>
            <p:nvPr/>
          </p:nvSpPr>
          <p:spPr bwMode="auto">
            <a:xfrm>
              <a:off x="833" y="1200"/>
              <a:ext cx="511" cy="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ALTBIN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AEQBIN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AGTBIN</a:t>
              </a:r>
            </a:p>
          </p:txBody>
        </p:sp>
        <p:sp>
          <p:nvSpPr>
            <p:cNvPr id="476173" name="Text Box 13"/>
            <p:cNvSpPr txBox="1">
              <a:spLocks noChangeArrowheads="1"/>
            </p:cNvSpPr>
            <p:nvPr/>
          </p:nvSpPr>
          <p:spPr bwMode="auto">
            <a:xfrm>
              <a:off x="2880" y="722"/>
              <a:ext cx="186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ea typeface="黑体" pitchFamily="2" charset="-122"/>
                </a:rPr>
                <a:t>级联输入，用于扩展</a:t>
              </a:r>
            </a:p>
          </p:txBody>
        </p:sp>
        <p:cxnSp>
          <p:nvCxnSpPr>
            <p:cNvPr id="476174" name="AutoShape 14"/>
            <p:cNvCxnSpPr>
              <a:cxnSpLocks noChangeShapeType="1"/>
              <a:stCxn id="476173" idx="1"/>
              <a:endCxn id="476172" idx="3"/>
            </p:cNvCxnSpPr>
            <p:nvPr/>
          </p:nvCxnSpPr>
          <p:spPr bwMode="auto">
            <a:xfrm rot="10800000" flipV="1">
              <a:off x="1344" y="877"/>
              <a:ext cx="1536" cy="63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6175" name="Group 15"/>
          <p:cNvGrpSpPr>
            <a:grpSpLocks/>
          </p:cNvGrpSpPr>
          <p:nvPr/>
        </p:nvGrpSpPr>
        <p:grpSpPr bwMode="auto">
          <a:xfrm>
            <a:off x="3886200" y="5410200"/>
            <a:ext cx="4953000" cy="609600"/>
            <a:chOff x="2448" y="3408"/>
            <a:chExt cx="3120" cy="384"/>
          </a:xfrm>
        </p:grpSpPr>
        <p:sp>
          <p:nvSpPr>
            <p:cNvPr id="476176" name="Rectangle 16"/>
            <p:cNvSpPr>
              <a:spLocks noChangeArrowheads="1"/>
            </p:cNvSpPr>
            <p:nvPr/>
          </p:nvSpPr>
          <p:spPr bwMode="auto">
            <a:xfrm>
              <a:off x="2448" y="3408"/>
              <a:ext cx="3120" cy="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7" name="Text Box 17"/>
            <p:cNvSpPr txBox="1">
              <a:spLocks noChangeArrowheads="1"/>
            </p:cNvSpPr>
            <p:nvPr/>
          </p:nvSpPr>
          <p:spPr bwMode="auto">
            <a:xfrm>
              <a:off x="2625" y="3456"/>
              <a:ext cx="26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ALTBOUT = (A&lt;B) + (A=B)</a:t>
              </a:r>
              <a:r>
                <a:rPr lang="en-US" altLang="zh-CN" sz="2000" dirty="0">
                  <a:latin typeface="Times New Roman"/>
                </a:rPr>
                <a:t>·</a:t>
              </a:r>
              <a:r>
                <a:rPr lang="en-US" altLang="zh-CN" sz="2000" dirty="0"/>
                <a:t>ALTBIN</a:t>
              </a:r>
            </a:p>
          </p:txBody>
        </p:sp>
      </p:grpSp>
      <p:sp>
        <p:nvSpPr>
          <p:cNvPr id="476178" name="Text Box 18"/>
          <p:cNvSpPr txBox="1">
            <a:spLocks noChangeArrowheads="1"/>
          </p:cNvSpPr>
          <p:nvPr/>
        </p:nvSpPr>
        <p:spPr bwMode="auto">
          <a:xfrm>
            <a:off x="4251325" y="175260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通常低位的输出接高位的输入</a:t>
            </a:r>
          </a:p>
        </p:txBody>
      </p:sp>
      <p:grpSp>
        <p:nvGrpSpPr>
          <p:cNvPr id="476179" name="Group 19"/>
          <p:cNvGrpSpPr>
            <a:grpSpLocks/>
          </p:cNvGrpSpPr>
          <p:nvPr/>
        </p:nvGrpSpPr>
        <p:grpSpPr bwMode="auto">
          <a:xfrm>
            <a:off x="4191000" y="2286000"/>
            <a:ext cx="4343400" cy="1143000"/>
            <a:chOff x="2640" y="1536"/>
            <a:chExt cx="2736" cy="720"/>
          </a:xfrm>
        </p:grpSpPr>
        <p:sp>
          <p:nvSpPr>
            <p:cNvPr id="476180" name="Rectangle 20"/>
            <p:cNvSpPr>
              <a:spLocks noChangeArrowheads="1"/>
            </p:cNvSpPr>
            <p:nvPr/>
          </p:nvSpPr>
          <p:spPr bwMode="auto">
            <a:xfrm>
              <a:off x="2640" y="1536"/>
              <a:ext cx="2736" cy="7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6181" name="Text Box 21"/>
            <p:cNvSpPr txBox="1">
              <a:spLocks noChangeArrowheads="1"/>
            </p:cNvSpPr>
            <p:nvPr/>
          </p:nvSpPr>
          <p:spPr bwMode="auto">
            <a:xfrm>
              <a:off x="2719" y="1584"/>
              <a:ext cx="2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  <a:ea typeface="黑体" pitchFamily="2" charset="-122"/>
                </a:rPr>
                <a:t>A=B：</a:t>
              </a:r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低位和高位都相等</a:t>
              </a:r>
            </a:p>
          </p:txBody>
        </p:sp>
      </p:grpSp>
      <p:grpSp>
        <p:nvGrpSpPr>
          <p:cNvPr id="476182" name="Group 22"/>
          <p:cNvGrpSpPr>
            <a:grpSpLocks/>
          </p:cNvGrpSpPr>
          <p:nvPr/>
        </p:nvGrpSpPr>
        <p:grpSpPr bwMode="auto">
          <a:xfrm>
            <a:off x="3886200" y="3530600"/>
            <a:ext cx="4953000" cy="1758950"/>
            <a:chOff x="2448" y="2224"/>
            <a:chExt cx="3120" cy="1108"/>
          </a:xfrm>
        </p:grpSpPr>
        <p:sp>
          <p:nvSpPr>
            <p:cNvPr id="476183" name="Rectangle 23"/>
            <p:cNvSpPr>
              <a:spLocks noChangeArrowheads="1"/>
            </p:cNvSpPr>
            <p:nvPr/>
          </p:nvSpPr>
          <p:spPr bwMode="auto">
            <a:xfrm>
              <a:off x="2448" y="2224"/>
              <a:ext cx="3120" cy="1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6184" name="Group 24"/>
            <p:cNvGrpSpPr>
              <a:grpSpLocks/>
            </p:cNvGrpSpPr>
            <p:nvPr/>
          </p:nvGrpSpPr>
          <p:grpSpPr bwMode="auto">
            <a:xfrm>
              <a:off x="2496" y="2224"/>
              <a:ext cx="2879" cy="656"/>
              <a:chOff x="2392" y="2848"/>
              <a:chExt cx="2879" cy="656"/>
            </a:xfrm>
          </p:grpSpPr>
          <p:sp>
            <p:nvSpPr>
              <p:cNvPr id="476185" name="Text Box 25"/>
              <p:cNvSpPr txBox="1">
                <a:spLocks noChangeArrowheads="1"/>
              </p:cNvSpPr>
              <p:nvPr/>
            </p:nvSpPr>
            <p:spPr bwMode="auto">
              <a:xfrm>
                <a:off x="3126" y="2848"/>
                <a:ext cx="2145" cy="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&gt;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endParaRPr lang="zh-CN" altLang="en-US" sz="2400" dirty="0"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=B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高位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 &amp; 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低位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&gt;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 sz="2400" baseline="-25000" dirty="0">
                    <a:latin typeface="Tahoma" pitchFamily="34" charset="0"/>
                    <a:ea typeface="黑体" pitchFamily="2" charset="-122"/>
                  </a:rPr>
                  <a:t>低位</a:t>
                </a:r>
              </a:p>
            </p:txBody>
          </p:sp>
          <p:sp>
            <p:nvSpPr>
              <p:cNvPr id="476186" name="Text Box 26"/>
              <p:cNvSpPr txBox="1">
                <a:spLocks noChangeArrowheads="1"/>
              </p:cNvSpPr>
              <p:nvPr/>
            </p:nvSpPr>
            <p:spPr bwMode="auto">
              <a:xfrm>
                <a:off x="2392" y="3072"/>
                <a:ext cx="4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A&gt;B</a:t>
                </a:r>
                <a:endParaRPr lang="zh-CN" altLang="en-US" sz="2400" dirty="0">
                  <a:latin typeface="Tahoma" pitchFamily="34" charset="0"/>
                </a:endParaRPr>
              </a:p>
            </p:txBody>
          </p:sp>
          <p:sp>
            <p:nvSpPr>
              <p:cNvPr id="476187" name="AutoShape 27"/>
              <p:cNvSpPr>
                <a:spLocks/>
              </p:cNvSpPr>
              <p:nvPr/>
            </p:nvSpPr>
            <p:spPr bwMode="auto">
              <a:xfrm>
                <a:off x="2976" y="2928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4355976" y="2895600"/>
            <a:ext cx="4092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AEQBOUT = (A=B)·AEQBIN</a:t>
            </a:r>
          </a:p>
        </p:txBody>
      </p:sp>
      <p:sp>
        <p:nvSpPr>
          <p:cNvPr id="476189" name="Text Box 29"/>
          <p:cNvSpPr txBox="1">
            <a:spLocks noChangeArrowheads="1"/>
          </p:cNvSpPr>
          <p:nvPr/>
        </p:nvSpPr>
        <p:spPr bwMode="auto">
          <a:xfrm>
            <a:off x="4191000" y="4800600"/>
            <a:ext cx="4365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AGTBOUT = (A&gt;B) + (A=B)</a:t>
            </a:r>
            <a:r>
              <a:rPr lang="en-US" altLang="zh-CN" sz="2000" dirty="0">
                <a:latin typeface="Times New Roman"/>
              </a:rPr>
              <a:t>·</a:t>
            </a:r>
            <a:r>
              <a:rPr lang="en-US" altLang="zh-CN" sz="2000" dirty="0"/>
              <a:t>AGTBIN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ECC8B-64D2-44EB-8645-D1456FC1ADA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8" grpId="0" autoUpdateAnimBg="0"/>
      <p:bldP spid="476188" grpId="0" autoUpdateAnimBg="0"/>
      <p:bldP spid="4761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比较器的串行扩展</a:t>
            </a:r>
          </a:p>
        </p:txBody>
      </p:sp>
      <p:grpSp>
        <p:nvGrpSpPr>
          <p:cNvPr id="477187" name="Group 3"/>
          <p:cNvGrpSpPr>
            <a:grpSpLocks/>
          </p:cNvGrpSpPr>
          <p:nvPr/>
        </p:nvGrpSpPr>
        <p:grpSpPr bwMode="auto">
          <a:xfrm>
            <a:off x="2921000" y="2895600"/>
            <a:ext cx="3352800" cy="609600"/>
            <a:chOff x="1776" y="1920"/>
            <a:chExt cx="2112" cy="384"/>
          </a:xfrm>
        </p:grpSpPr>
        <p:sp>
          <p:nvSpPr>
            <p:cNvPr id="477188" name="Line 4"/>
            <p:cNvSpPr>
              <a:spLocks noChangeShapeType="1"/>
            </p:cNvSpPr>
            <p:nvPr/>
          </p:nvSpPr>
          <p:spPr bwMode="auto">
            <a:xfrm flipH="1">
              <a:off x="1776" y="192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89" name="Line 5"/>
            <p:cNvSpPr>
              <a:spLocks noChangeShapeType="1"/>
            </p:cNvSpPr>
            <p:nvPr/>
          </p:nvSpPr>
          <p:spPr bwMode="auto">
            <a:xfrm flipH="1">
              <a:off x="1776" y="21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0" name="Line 6"/>
            <p:cNvSpPr>
              <a:spLocks noChangeShapeType="1"/>
            </p:cNvSpPr>
            <p:nvPr/>
          </p:nvSpPr>
          <p:spPr bwMode="auto">
            <a:xfrm flipH="1">
              <a:off x="1776" y="230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1" name="Line 7"/>
            <p:cNvSpPr>
              <a:spLocks noChangeShapeType="1"/>
            </p:cNvSpPr>
            <p:nvPr/>
          </p:nvSpPr>
          <p:spPr bwMode="auto">
            <a:xfrm flipH="1">
              <a:off x="3312" y="19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2" name="Line 8"/>
            <p:cNvSpPr>
              <a:spLocks noChangeShapeType="1"/>
            </p:cNvSpPr>
            <p:nvPr/>
          </p:nvSpPr>
          <p:spPr bwMode="auto">
            <a:xfrm flipH="1">
              <a:off x="3312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3" name="Line 9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7194" name="Group 10"/>
          <p:cNvGrpSpPr>
            <a:grpSpLocks/>
          </p:cNvGrpSpPr>
          <p:nvPr/>
        </p:nvGrpSpPr>
        <p:grpSpPr bwMode="auto">
          <a:xfrm>
            <a:off x="406400" y="3962400"/>
            <a:ext cx="5486400" cy="1447800"/>
            <a:chOff x="192" y="2592"/>
            <a:chExt cx="3456" cy="912"/>
          </a:xfrm>
        </p:grpSpPr>
        <p:sp>
          <p:nvSpPr>
            <p:cNvPr id="477195" name="Line 11"/>
            <p:cNvSpPr>
              <a:spLocks noChangeShapeType="1"/>
            </p:cNvSpPr>
            <p:nvPr/>
          </p:nvSpPr>
          <p:spPr bwMode="auto">
            <a:xfrm>
              <a:off x="192" y="3504"/>
              <a:ext cx="345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6" name="Line 12"/>
            <p:cNvSpPr>
              <a:spLocks noChangeShapeType="1"/>
            </p:cNvSpPr>
            <p:nvPr/>
          </p:nvSpPr>
          <p:spPr bwMode="auto">
            <a:xfrm flipV="1">
              <a:off x="480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7" name="Line 13"/>
            <p:cNvSpPr>
              <a:spLocks noChangeShapeType="1"/>
            </p:cNvSpPr>
            <p:nvPr/>
          </p:nvSpPr>
          <p:spPr bwMode="auto">
            <a:xfrm flipV="1">
              <a:off x="2016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8" name="Line 14"/>
            <p:cNvSpPr>
              <a:spLocks noChangeShapeType="1"/>
            </p:cNvSpPr>
            <p:nvPr/>
          </p:nvSpPr>
          <p:spPr bwMode="auto">
            <a:xfrm flipV="1">
              <a:off x="3600" y="2592"/>
              <a:ext cx="0" cy="91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199" name="Text Box 15"/>
            <p:cNvSpPr txBox="1">
              <a:spLocks noChangeArrowheads="1"/>
            </p:cNvSpPr>
            <p:nvPr/>
          </p:nvSpPr>
          <p:spPr bwMode="auto">
            <a:xfrm>
              <a:off x="720" y="321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XD[11:0]</a:t>
              </a:r>
            </a:p>
          </p:txBody>
        </p:sp>
      </p:grpSp>
      <p:grpSp>
        <p:nvGrpSpPr>
          <p:cNvPr id="477200" name="Group 16"/>
          <p:cNvGrpSpPr>
            <a:grpSpLocks/>
          </p:cNvGrpSpPr>
          <p:nvPr/>
        </p:nvGrpSpPr>
        <p:grpSpPr bwMode="auto">
          <a:xfrm>
            <a:off x="406400" y="4343400"/>
            <a:ext cx="5715000" cy="1600200"/>
            <a:chOff x="192" y="2832"/>
            <a:chExt cx="3600" cy="1008"/>
          </a:xfrm>
        </p:grpSpPr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>
              <a:off x="192" y="3840"/>
              <a:ext cx="36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2" name="Line 18"/>
            <p:cNvSpPr>
              <a:spLocks noChangeShapeType="1"/>
            </p:cNvSpPr>
            <p:nvPr/>
          </p:nvSpPr>
          <p:spPr bwMode="auto">
            <a:xfrm flipV="1">
              <a:off x="624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3" name="Line 19"/>
            <p:cNvSpPr>
              <a:spLocks noChangeShapeType="1"/>
            </p:cNvSpPr>
            <p:nvPr/>
          </p:nvSpPr>
          <p:spPr bwMode="auto">
            <a:xfrm flipV="1">
              <a:off x="2160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4" name="Line 20"/>
            <p:cNvSpPr>
              <a:spLocks noChangeShapeType="1"/>
            </p:cNvSpPr>
            <p:nvPr/>
          </p:nvSpPr>
          <p:spPr bwMode="auto">
            <a:xfrm flipV="1">
              <a:off x="3744" y="2832"/>
              <a:ext cx="0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05" name="Text Box 21"/>
            <p:cNvSpPr txBox="1">
              <a:spLocks noChangeArrowheads="1"/>
            </p:cNvSpPr>
            <p:nvPr/>
          </p:nvSpPr>
          <p:spPr bwMode="auto">
            <a:xfrm>
              <a:off x="720" y="3552"/>
              <a:ext cx="6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YD[11:0]</a:t>
              </a:r>
            </a:p>
          </p:txBody>
        </p:sp>
      </p:grpSp>
      <p:grpSp>
        <p:nvGrpSpPr>
          <p:cNvPr id="477206" name="Group 22"/>
          <p:cNvGrpSpPr>
            <a:grpSpLocks/>
          </p:cNvGrpSpPr>
          <p:nvPr/>
        </p:nvGrpSpPr>
        <p:grpSpPr bwMode="auto">
          <a:xfrm>
            <a:off x="558800" y="3560763"/>
            <a:ext cx="5791200" cy="401637"/>
            <a:chOff x="288" y="2349"/>
            <a:chExt cx="3648" cy="253"/>
          </a:xfrm>
        </p:grpSpPr>
        <p:sp>
          <p:nvSpPr>
            <p:cNvPr id="477207" name="Text Box 23"/>
            <p:cNvSpPr txBox="1">
              <a:spLocks noChangeArrowheads="1"/>
            </p:cNvSpPr>
            <p:nvPr/>
          </p:nvSpPr>
          <p:spPr bwMode="auto">
            <a:xfrm>
              <a:off x="288" y="2352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[3:0]</a:t>
              </a:r>
            </a:p>
          </p:txBody>
        </p:sp>
        <p:sp>
          <p:nvSpPr>
            <p:cNvPr id="477208" name="Text Box 24"/>
            <p:cNvSpPr txBox="1">
              <a:spLocks noChangeArrowheads="1"/>
            </p:cNvSpPr>
            <p:nvPr/>
          </p:nvSpPr>
          <p:spPr bwMode="auto">
            <a:xfrm>
              <a:off x="1824" y="2349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[7:4]</a:t>
              </a:r>
            </a:p>
          </p:txBody>
        </p:sp>
        <p:sp>
          <p:nvSpPr>
            <p:cNvPr id="477209" name="Text Box 25"/>
            <p:cNvSpPr txBox="1">
              <a:spLocks noChangeArrowheads="1"/>
            </p:cNvSpPr>
            <p:nvPr/>
          </p:nvSpPr>
          <p:spPr bwMode="auto">
            <a:xfrm>
              <a:off x="3310" y="2352"/>
              <a:ext cx="6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</a:rPr>
                <a:t>[11:8]</a:t>
              </a:r>
            </a:p>
          </p:txBody>
        </p:sp>
      </p:grpSp>
      <p:sp>
        <p:nvSpPr>
          <p:cNvPr id="477210" name="Text Box 26"/>
          <p:cNvSpPr txBox="1">
            <a:spLocks noChangeArrowheads="1"/>
          </p:cNvSpPr>
          <p:nvPr/>
        </p:nvSpPr>
        <p:spPr bwMode="auto">
          <a:xfrm>
            <a:off x="8178800" y="2662238"/>
            <a:ext cx="73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X&lt;Y</a:t>
            </a:r>
          </a:p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X=Y</a:t>
            </a:r>
          </a:p>
          <a:p>
            <a:r>
              <a:rPr lang="en-US" altLang="zh-CN" sz="2000">
                <a:solidFill>
                  <a:schemeClr val="accent2"/>
                </a:solidFill>
                <a:latin typeface="Tahoma" pitchFamily="34" charset="0"/>
              </a:rPr>
              <a:t>X&gt;Y</a:t>
            </a:r>
          </a:p>
        </p:txBody>
      </p:sp>
      <p:grpSp>
        <p:nvGrpSpPr>
          <p:cNvPr id="477211" name="Group 27"/>
          <p:cNvGrpSpPr>
            <a:grpSpLocks/>
          </p:cNvGrpSpPr>
          <p:nvPr/>
        </p:nvGrpSpPr>
        <p:grpSpPr bwMode="auto">
          <a:xfrm>
            <a:off x="711200" y="1524000"/>
            <a:ext cx="561975" cy="1676400"/>
            <a:chOff x="384" y="1056"/>
            <a:chExt cx="354" cy="1056"/>
          </a:xfrm>
        </p:grpSpPr>
        <p:sp>
          <p:nvSpPr>
            <p:cNvPr id="477212" name="Line 28"/>
            <p:cNvSpPr>
              <a:spLocks noChangeShapeType="1"/>
            </p:cNvSpPr>
            <p:nvPr/>
          </p:nvSpPr>
          <p:spPr bwMode="auto">
            <a:xfrm flipV="1">
              <a:off x="576" y="17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3" name="Rectangle 29"/>
            <p:cNvSpPr>
              <a:spLocks noChangeArrowheads="1"/>
            </p:cNvSpPr>
            <p:nvPr/>
          </p:nvSpPr>
          <p:spPr bwMode="auto">
            <a:xfrm>
              <a:off x="528" y="148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14" name="Line 30"/>
            <p:cNvSpPr>
              <a:spLocks noChangeShapeType="1"/>
            </p:cNvSpPr>
            <p:nvPr/>
          </p:nvSpPr>
          <p:spPr bwMode="auto">
            <a:xfrm>
              <a:off x="480" y="12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5" name="Line 31"/>
            <p:cNvSpPr>
              <a:spLocks noChangeShapeType="1"/>
            </p:cNvSpPr>
            <p:nvPr/>
          </p:nvSpPr>
          <p:spPr bwMode="auto">
            <a:xfrm flipV="1">
              <a:off x="576" y="12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6" name="Text Box 32"/>
            <p:cNvSpPr txBox="1">
              <a:spLocks noChangeArrowheads="1"/>
            </p:cNvSpPr>
            <p:nvPr/>
          </p:nvSpPr>
          <p:spPr bwMode="auto">
            <a:xfrm>
              <a:off x="384" y="1056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+5</a:t>
              </a:r>
              <a:r>
                <a:rPr lang="en-US" altLang="zh-CN" sz="2000"/>
                <a:t>V</a:t>
              </a:r>
            </a:p>
          </p:txBody>
        </p:sp>
      </p:grpSp>
      <p:grpSp>
        <p:nvGrpSpPr>
          <p:cNvPr id="477217" name="Group 33"/>
          <p:cNvGrpSpPr>
            <a:grpSpLocks/>
          </p:cNvGrpSpPr>
          <p:nvPr/>
        </p:nvGrpSpPr>
        <p:grpSpPr bwMode="auto">
          <a:xfrm>
            <a:off x="330200" y="2895600"/>
            <a:ext cx="762000" cy="609600"/>
            <a:chOff x="144" y="1920"/>
            <a:chExt cx="480" cy="384"/>
          </a:xfrm>
        </p:grpSpPr>
        <p:sp>
          <p:nvSpPr>
            <p:cNvPr id="477218" name="Line 34"/>
            <p:cNvSpPr>
              <a:spLocks noChangeShapeType="1"/>
            </p:cNvSpPr>
            <p:nvPr/>
          </p:nvSpPr>
          <p:spPr bwMode="auto">
            <a:xfrm flipH="1">
              <a:off x="24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9" name="Line 35"/>
            <p:cNvSpPr>
              <a:spLocks noChangeShapeType="1"/>
            </p:cNvSpPr>
            <p:nvPr/>
          </p:nvSpPr>
          <p:spPr bwMode="auto">
            <a:xfrm flipH="1">
              <a:off x="432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0" name="Line 36"/>
            <p:cNvSpPr>
              <a:spLocks noChangeShapeType="1"/>
            </p:cNvSpPr>
            <p:nvPr/>
          </p:nvSpPr>
          <p:spPr bwMode="auto">
            <a:xfrm flipV="1">
              <a:off x="432" y="19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1" name="Line 37"/>
            <p:cNvSpPr>
              <a:spLocks noChangeShapeType="1"/>
            </p:cNvSpPr>
            <p:nvPr/>
          </p:nvSpPr>
          <p:spPr bwMode="auto">
            <a:xfrm>
              <a:off x="240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22" name="AutoShape 38"/>
            <p:cNvSpPr>
              <a:spLocks noChangeArrowheads="1"/>
            </p:cNvSpPr>
            <p:nvPr/>
          </p:nvSpPr>
          <p:spPr bwMode="auto">
            <a:xfrm flipV="1">
              <a:off x="144" y="206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7223" name="Group 39"/>
          <p:cNvGrpSpPr>
            <a:grpSpLocks/>
          </p:cNvGrpSpPr>
          <p:nvPr/>
        </p:nvGrpSpPr>
        <p:grpSpPr bwMode="auto">
          <a:xfrm>
            <a:off x="863600" y="2260600"/>
            <a:ext cx="7315200" cy="2540000"/>
            <a:chOff x="480" y="1520"/>
            <a:chExt cx="4608" cy="1600"/>
          </a:xfrm>
        </p:grpSpPr>
        <p:sp>
          <p:nvSpPr>
            <p:cNvPr id="477224" name="Rectangle 40"/>
            <p:cNvSpPr>
              <a:spLocks noChangeArrowheads="1"/>
            </p:cNvSpPr>
            <p:nvPr/>
          </p:nvSpPr>
          <p:spPr bwMode="auto">
            <a:xfrm>
              <a:off x="768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25" name="Text Box 41"/>
            <p:cNvSpPr txBox="1">
              <a:spLocks noChangeArrowheads="1"/>
            </p:cNvSpPr>
            <p:nvPr/>
          </p:nvSpPr>
          <p:spPr bwMode="auto">
            <a:xfrm>
              <a:off x="833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26" name="Text Box 42"/>
            <p:cNvSpPr txBox="1">
              <a:spLocks noChangeArrowheads="1"/>
            </p:cNvSpPr>
            <p:nvPr/>
          </p:nvSpPr>
          <p:spPr bwMode="auto">
            <a:xfrm>
              <a:off x="1344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27" name="Text Box 43"/>
            <p:cNvSpPr txBox="1">
              <a:spLocks noChangeArrowheads="1"/>
            </p:cNvSpPr>
            <p:nvPr/>
          </p:nvSpPr>
          <p:spPr bwMode="auto">
            <a:xfrm>
              <a:off x="768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28" name="Text Box 44"/>
            <p:cNvSpPr txBox="1">
              <a:spLocks noChangeArrowheads="1"/>
            </p:cNvSpPr>
            <p:nvPr/>
          </p:nvSpPr>
          <p:spPr bwMode="auto">
            <a:xfrm>
              <a:off x="768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29" name="Line 45"/>
            <p:cNvSpPr>
              <a:spLocks noChangeShapeType="1"/>
            </p:cNvSpPr>
            <p:nvPr/>
          </p:nvSpPr>
          <p:spPr bwMode="auto">
            <a:xfrm flipH="1">
              <a:off x="57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0" name="Line 46"/>
            <p:cNvSpPr>
              <a:spLocks noChangeShapeType="1"/>
            </p:cNvSpPr>
            <p:nvPr/>
          </p:nvSpPr>
          <p:spPr bwMode="auto">
            <a:xfrm flipH="1">
              <a:off x="576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1" name="Line 47"/>
            <p:cNvSpPr>
              <a:spLocks noChangeShapeType="1"/>
            </p:cNvSpPr>
            <p:nvPr/>
          </p:nvSpPr>
          <p:spPr bwMode="auto">
            <a:xfrm flipH="1">
              <a:off x="576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2" name="Line 48"/>
            <p:cNvSpPr>
              <a:spLocks noChangeShapeType="1"/>
            </p:cNvSpPr>
            <p:nvPr/>
          </p:nvSpPr>
          <p:spPr bwMode="auto">
            <a:xfrm flipH="1">
              <a:off x="480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3" name="Text Box 49"/>
            <p:cNvSpPr txBox="1">
              <a:spLocks noChangeArrowheads="1"/>
            </p:cNvSpPr>
            <p:nvPr/>
          </p:nvSpPr>
          <p:spPr bwMode="auto">
            <a:xfrm>
              <a:off x="1055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34" name="Rectangle 50"/>
            <p:cNvSpPr>
              <a:spLocks noChangeArrowheads="1"/>
            </p:cNvSpPr>
            <p:nvPr/>
          </p:nvSpPr>
          <p:spPr bwMode="auto">
            <a:xfrm>
              <a:off x="2304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35" name="Text Box 51"/>
            <p:cNvSpPr txBox="1">
              <a:spLocks noChangeArrowheads="1"/>
            </p:cNvSpPr>
            <p:nvPr/>
          </p:nvSpPr>
          <p:spPr bwMode="auto">
            <a:xfrm>
              <a:off x="2369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36" name="Text Box 52"/>
            <p:cNvSpPr txBox="1">
              <a:spLocks noChangeArrowheads="1"/>
            </p:cNvSpPr>
            <p:nvPr/>
          </p:nvSpPr>
          <p:spPr bwMode="auto">
            <a:xfrm>
              <a:off x="2880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37" name="Text Box 53"/>
            <p:cNvSpPr txBox="1">
              <a:spLocks noChangeArrowheads="1"/>
            </p:cNvSpPr>
            <p:nvPr/>
          </p:nvSpPr>
          <p:spPr bwMode="auto">
            <a:xfrm>
              <a:off x="2304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38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39" name="Line 55"/>
            <p:cNvSpPr>
              <a:spLocks noChangeShapeType="1"/>
            </p:cNvSpPr>
            <p:nvPr/>
          </p:nvSpPr>
          <p:spPr bwMode="auto">
            <a:xfrm flipH="1">
              <a:off x="2016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0" name="Text Box 56"/>
            <p:cNvSpPr txBox="1">
              <a:spLocks noChangeArrowheads="1"/>
            </p:cNvSpPr>
            <p:nvPr/>
          </p:nvSpPr>
          <p:spPr bwMode="auto">
            <a:xfrm>
              <a:off x="2591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41" name="Rectangle 57"/>
            <p:cNvSpPr>
              <a:spLocks noChangeArrowheads="1"/>
            </p:cNvSpPr>
            <p:nvPr/>
          </p:nvSpPr>
          <p:spPr bwMode="auto">
            <a:xfrm>
              <a:off x="3888" y="1776"/>
              <a:ext cx="100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42" name="Text Box 58"/>
            <p:cNvSpPr txBox="1">
              <a:spLocks noChangeArrowheads="1"/>
            </p:cNvSpPr>
            <p:nvPr/>
          </p:nvSpPr>
          <p:spPr bwMode="auto">
            <a:xfrm>
              <a:off x="3953" y="1831"/>
              <a:ext cx="303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/>
                <a:t>A&lt;BI</a:t>
              </a:r>
            </a:p>
            <a:p>
              <a:r>
                <a:rPr lang="en-US" altLang="zh-CN" sz="2000"/>
                <a:t>A=BI</a:t>
              </a:r>
            </a:p>
            <a:p>
              <a:r>
                <a:rPr lang="en-US" altLang="zh-CN" sz="2000"/>
                <a:t>A&gt;BI</a:t>
              </a:r>
            </a:p>
          </p:txBody>
        </p:sp>
        <p:sp>
          <p:nvSpPr>
            <p:cNvPr id="477243" name="Text Box 59"/>
            <p:cNvSpPr txBox="1">
              <a:spLocks noChangeArrowheads="1"/>
            </p:cNvSpPr>
            <p:nvPr/>
          </p:nvSpPr>
          <p:spPr bwMode="auto">
            <a:xfrm>
              <a:off x="4464" y="1824"/>
              <a:ext cx="369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sz="2000"/>
                <a:t>A&lt;BO</a:t>
              </a:r>
            </a:p>
            <a:p>
              <a:pPr algn="r"/>
              <a:r>
                <a:rPr lang="en-US" altLang="zh-CN" sz="2000"/>
                <a:t>A=BO</a:t>
              </a:r>
            </a:p>
            <a:p>
              <a:pPr algn="r"/>
              <a:r>
                <a:rPr lang="en-US" altLang="zh-CN" sz="2000"/>
                <a:t>A&gt;BO</a:t>
              </a:r>
            </a:p>
          </p:txBody>
        </p:sp>
        <p:sp>
          <p:nvSpPr>
            <p:cNvPr id="477244" name="Text Box 60"/>
            <p:cNvSpPr txBox="1">
              <a:spLocks noChangeArrowheads="1"/>
            </p:cNvSpPr>
            <p:nvPr/>
          </p:nvSpPr>
          <p:spPr bwMode="auto">
            <a:xfrm>
              <a:off x="3888" y="2496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A0~A3</a:t>
              </a:r>
            </a:p>
          </p:txBody>
        </p:sp>
        <p:sp>
          <p:nvSpPr>
            <p:cNvPr id="477245" name="Text Box 61"/>
            <p:cNvSpPr txBox="1">
              <a:spLocks noChangeArrowheads="1"/>
            </p:cNvSpPr>
            <p:nvPr/>
          </p:nvSpPr>
          <p:spPr bwMode="auto">
            <a:xfrm>
              <a:off x="3888" y="2736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B0~B3</a:t>
              </a:r>
            </a:p>
          </p:txBody>
        </p:sp>
        <p:sp>
          <p:nvSpPr>
            <p:cNvPr id="477246" name="Line 62"/>
            <p:cNvSpPr>
              <a:spLocks noChangeShapeType="1"/>
            </p:cNvSpPr>
            <p:nvPr/>
          </p:nvSpPr>
          <p:spPr bwMode="auto">
            <a:xfrm flipH="1">
              <a:off x="3600" y="2640"/>
              <a:ext cx="2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7" name="Text Box 63"/>
            <p:cNvSpPr txBox="1">
              <a:spLocks noChangeArrowheads="1"/>
            </p:cNvSpPr>
            <p:nvPr/>
          </p:nvSpPr>
          <p:spPr bwMode="auto">
            <a:xfrm>
              <a:off x="4175" y="1520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74</a:t>
              </a:r>
              <a:r>
                <a:rPr lang="en-US" altLang="zh-CN" sz="2000"/>
                <a:t>x85</a:t>
              </a:r>
            </a:p>
          </p:txBody>
        </p:sp>
        <p:sp>
          <p:nvSpPr>
            <p:cNvPr id="477248" name="Line 64"/>
            <p:cNvSpPr>
              <a:spLocks noChangeShapeType="1"/>
            </p:cNvSpPr>
            <p:nvPr/>
          </p:nvSpPr>
          <p:spPr bwMode="auto">
            <a:xfrm flipH="1">
              <a:off x="489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9" name="Line 65"/>
            <p:cNvSpPr>
              <a:spLocks noChangeShapeType="1"/>
            </p:cNvSpPr>
            <p:nvPr/>
          </p:nvSpPr>
          <p:spPr bwMode="auto">
            <a:xfrm flipH="1">
              <a:off x="4896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0" name="Line 66"/>
            <p:cNvSpPr>
              <a:spLocks noChangeShapeType="1"/>
            </p:cNvSpPr>
            <p:nvPr/>
          </p:nvSpPr>
          <p:spPr bwMode="auto">
            <a:xfrm flipH="1">
              <a:off x="4896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1" name="Line 67"/>
            <p:cNvSpPr>
              <a:spLocks noChangeShapeType="1"/>
            </p:cNvSpPr>
            <p:nvPr/>
          </p:nvSpPr>
          <p:spPr bwMode="auto">
            <a:xfrm flipH="1">
              <a:off x="624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2" name="Line 68"/>
            <p:cNvSpPr>
              <a:spLocks noChangeShapeType="1"/>
            </p:cNvSpPr>
            <p:nvPr/>
          </p:nvSpPr>
          <p:spPr bwMode="auto">
            <a:xfrm flipH="1">
              <a:off x="2160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3" name="Line 69"/>
            <p:cNvSpPr>
              <a:spLocks noChangeShapeType="1"/>
            </p:cNvSpPr>
            <p:nvPr/>
          </p:nvSpPr>
          <p:spPr bwMode="auto">
            <a:xfrm flipH="1">
              <a:off x="3744" y="2880"/>
              <a:ext cx="1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4" name="Line 70"/>
            <p:cNvSpPr>
              <a:spLocks noChangeShapeType="1"/>
            </p:cNvSpPr>
            <p:nvPr/>
          </p:nvSpPr>
          <p:spPr bwMode="auto">
            <a:xfrm flipH="1">
              <a:off x="1776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5" name="Line 71"/>
            <p:cNvSpPr>
              <a:spLocks noChangeShapeType="1"/>
            </p:cNvSpPr>
            <p:nvPr/>
          </p:nvSpPr>
          <p:spPr bwMode="auto">
            <a:xfrm flipH="1">
              <a:off x="1776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6" name="Line 72"/>
            <p:cNvSpPr>
              <a:spLocks noChangeShapeType="1"/>
            </p:cNvSpPr>
            <p:nvPr/>
          </p:nvSpPr>
          <p:spPr bwMode="auto">
            <a:xfrm flipH="1">
              <a:off x="1776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7" name="Line 73"/>
            <p:cNvSpPr>
              <a:spLocks noChangeShapeType="1"/>
            </p:cNvSpPr>
            <p:nvPr/>
          </p:nvSpPr>
          <p:spPr bwMode="auto">
            <a:xfrm flipH="1">
              <a:off x="2160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8" name="Line 74"/>
            <p:cNvSpPr>
              <a:spLocks noChangeShapeType="1"/>
            </p:cNvSpPr>
            <p:nvPr/>
          </p:nvSpPr>
          <p:spPr bwMode="auto">
            <a:xfrm flipH="1">
              <a:off x="2160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9" name="Line 75"/>
            <p:cNvSpPr>
              <a:spLocks noChangeShapeType="1"/>
            </p:cNvSpPr>
            <p:nvPr/>
          </p:nvSpPr>
          <p:spPr bwMode="auto">
            <a:xfrm flipH="1">
              <a:off x="2160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0" name="Line 76"/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1" name="Line 77"/>
            <p:cNvSpPr>
              <a:spLocks noChangeShapeType="1"/>
            </p:cNvSpPr>
            <p:nvPr/>
          </p:nvSpPr>
          <p:spPr bwMode="auto">
            <a:xfrm flipH="1">
              <a:off x="3312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2" name="Line 78"/>
            <p:cNvSpPr>
              <a:spLocks noChangeShapeType="1"/>
            </p:cNvSpPr>
            <p:nvPr/>
          </p:nvSpPr>
          <p:spPr bwMode="auto">
            <a:xfrm flipH="1">
              <a:off x="3312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3" name="Line 79"/>
            <p:cNvSpPr>
              <a:spLocks noChangeShapeType="1"/>
            </p:cNvSpPr>
            <p:nvPr/>
          </p:nvSpPr>
          <p:spPr bwMode="auto">
            <a:xfrm flipH="1">
              <a:off x="3744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4" name="Line 80"/>
            <p:cNvSpPr>
              <a:spLocks noChangeShapeType="1"/>
            </p:cNvSpPr>
            <p:nvPr/>
          </p:nvSpPr>
          <p:spPr bwMode="auto">
            <a:xfrm flipH="1">
              <a:off x="3744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65" name="Line 81"/>
            <p:cNvSpPr>
              <a:spLocks noChangeShapeType="1"/>
            </p:cNvSpPr>
            <p:nvPr/>
          </p:nvSpPr>
          <p:spPr bwMode="auto">
            <a:xfrm flipH="1">
              <a:off x="3744" y="23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7266" name="Text Box 82"/>
          <p:cNvSpPr txBox="1">
            <a:spLocks noChangeArrowheads="1"/>
          </p:cNvSpPr>
          <p:nvPr/>
        </p:nvSpPr>
        <p:spPr bwMode="auto">
          <a:xfrm>
            <a:off x="2768600" y="1157288"/>
            <a:ext cx="421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3片74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x85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构成12位比较器</a:t>
            </a:r>
          </a:p>
        </p:txBody>
      </p:sp>
      <p:grpSp>
        <p:nvGrpSpPr>
          <p:cNvPr id="477267" name="Group 83"/>
          <p:cNvGrpSpPr>
            <a:grpSpLocks/>
          </p:cNvGrpSpPr>
          <p:nvPr/>
        </p:nvGrpSpPr>
        <p:grpSpPr bwMode="auto">
          <a:xfrm>
            <a:off x="1778000" y="1905000"/>
            <a:ext cx="5715000" cy="457200"/>
            <a:chOff x="1104" y="1008"/>
            <a:chExt cx="3600" cy="288"/>
          </a:xfrm>
        </p:grpSpPr>
        <p:grpSp>
          <p:nvGrpSpPr>
            <p:cNvPr id="477268" name="Group 84"/>
            <p:cNvGrpSpPr>
              <a:grpSpLocks/>
            </p:cNvGrpSpPr>
            <p:nvPr/>
          </p:nvGrpSpPr>
          <p:grpSpPr bwMode="auto">
            <a:xfrm>
              <a:off x="1104" y="1008"/>
              <a:ext cx="3600" cy="288"/>
              <a:chOff x="1104" y="1008"/>
              <a:chExt cx="3600" cy="288"/>
            </a:xfrm>
          </p:grpSpPr>
          <p:sp>
            <p:nvSpPr>
              <p:cNvPr id="477269" name="Text Box 85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ea typeface="黑体" pitchFamily="2" charset="-122"/>
                  </a:rPr>
                  <a:t>低位</a:t>
                </a:r>
              </a:p>
            </p:txBody>
          </p:sp>
          <p:sp>
            <p:nvSpPr>
              <p:cNvPr id="477270" name="Text Box 86"/>
              <p:cNvSpPr txBox="1">
                <a:spLocks noChangeArrowheads="1"/>
              </p:cNvSpPr>
              <p:nvPr/>
            </p:nvSpPr>
            <p:spPr bwMode="auto">
              <a:xfrm>
                <a:off x="4202" y="1008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ea typeface="黑体" pitchFamily="2" charset="-122"/>
                  </a:rPr>
                  <a:t>高位</a:t>
                </a:r>
              </a:p>
            </p:txBody>
          </p:sp>
        </p:grpSp>
        <p:sp>
          <p:nvSpPr>
            <p:cNvPr id="477271" name="Line 87"/>
            <p:cNvSpPr>
              <a:spLocks noChangeShapeType="1"/>
            </p:cNvSpPr>
            <p:nvPr/>
          </p:nvSpPr>
          <p:spPr bwMode="auto">
            <a:xfrm>
              <a:off x="1632" y="1152"/>
              <a:ext cx="2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5C4A1-6442-4D1A-ABA8-555CA2A914D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0" grpId="0" autoUpdateAnimBg="0"/>
      <p:bldP spid="477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16F5C0-FC15-4812-842C-1B306FEA3A0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891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891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6DB28A-919E-438C-96E2-B40A1BCC69BB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094" y="116632"/>
            <a:ext cx="7793038" cy="906463"/>
          </a:xfrm>
        </p:spPr>
        <p:txBody>
          <a:bodyPr/>
          <a:lstStyle/>
          <a:p>
            <a:r>
              <a:rPr lang="zh-CN" altLang="en-US" dirty="0"/>
              <a:t>数据选择器</a:t>
            </a:r>
            <a:r>
              <a:rPr lang="en-US" altLang="zh-CN" dirty="0"/>
              <a:t>(</a:t>
            </a:r>
            <a:r>
              <a:rPr lang="en-US" altLang="zh-CN" sz="4000" dirty="0"/>
              <a:t>Multiplexers, MUX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61769"/>
            <a:ext cx="8572500" cy="1783655"/>
          </a:xfrm>
        </p:spPr>
        <p:txBody>
          <a:bodyPr/>
          <a:lstStyle/>
          <a:p>
            <a:r>
              <a:rPr lang="zh-CN" altLang="en-US" sz="2800" dirty="0"/>
              <a:t>也称为多路转换器，多路复用器或多路开关</a:t>
            </a:r>
            <a:endParaRPr lang="en-US" altLang="zh-CN" sz="2800" dirty="0"/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数据输入</a:t>
            </a:r>
            <a:r>
              <a:rPr lang="en-US" altLang="zh-CN" sz="2400" dirty="0"/>
              <a:t>, n</a:t>
            </a:r>
            <a:r>
              <a:rPr lang="zh-CN" altLang="en-US" sz="2400" dirty="0"/>
              <a:t>控制信号</a:t>
            </a:r>
            <a:r>
              <a:rPr lang="en-US" altLang="zh-CN" sz="2400" dirty="0"/>
              <a:t>/</a:t>
            </a:r>
            <a:r>
              <a:rPr lang="zh-CN" altLang="en-US" sz="2400" dirty="0"/>
              <a:t>选择信号</a:t>
            </a:r>
            <a:r>
              <a:rPr lang="en-US" altLang="zh-CN" sz="2400" dirty="0"/>
              <a:t>, 1</a:t>
            </a:r>
            <a:r>
              <a:rPr lang="zh-CN" altLang="en-US" sz="2400" dirty="0"/>
              <a:t>输出 </a:t>
            </a:r>
          </a:p>
          <a:p>
            <a:pPr lvl="1"/>
            <a:r>
              <a:rPr lang="zh-CN" altLang="en-US" sz="2400" dirty="0"/>
              <a:t>用在将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点连接到</a:t>
            </a:r>
            <a:r>
              <a:rPr lang="en-US" altLang="zh-CN" sz="2400" dirty="0"/>
              <a:t>1</a:t>
            </a:r>
            <a:r>
              <a:rPr lang="zh-CN" altLang="en-US" sz="2400" dirty="0"/>
              <a:t>个点 </a:t>
            </a:r>
          </a:p>
          <a:p>
            <a:pPr lvl="1"/>
            <a:r>
              <a:rPr lang="zh-CN" altLang="en-US" sz="2400" dirty="0"/>
              <a:t>控制信号是连接到输出的输入信号的二进制编码 </a:t>
            </a:r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1181100" y="3512697"/>
            <a:ext cx="4648200" cy="1752600"/>
            <a:chOff x="720" y="2256"/>
            <a:chExt cx="2928" cy="1104"/>
          </a:xfrm>
        </p:grpSpPr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1488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1488" y="292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1920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1920" y="292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84" y="24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1584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584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266" y="2256"/>
              <a:ext cx="0" cy="864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2688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3120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784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1680" y="312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 dirty="0"/>
                <a:t>n </a:t>
              </a:r>
              <a:r>
                <a:rPr lang="zh-CN" altLang="en-US" sz="1800" dirty="0"/>
                <a:t>位数据选择信号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3360" y="2304"/>
              <a:ext cx="28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数据输出</a:t>
              </a:r>
              <a:r>
                <a:rPr lang="en-US" altLang="zh-CN" sz="1800" dirty="0"/>
                <a:t>y</a:t>
              </a:r>
              <a:endParaRPr lang="zh-CN" altLang="en-US" sz="18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720" y="2304"/>
              <a:ext cx="28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数据输入</a:t>
              </a:r>
            </a:p>
          </p:txBody>
        </p:sp>
        <p:sp>
          <p:nvSpPr>
            <p:cNvPr id="41" name="Text Box 25"/>
            <p:cNvSpPr txBox="1">
              <a:spLocks noChangeArrowheads="1"/>
            </p:cNvSpPr>
            <p:nvPr/>
          </p:nvSpPr>
          <p:spPr bwMode="auto">
            <a:xfrm>
              <a:off x="1200" y="2304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/>
                <a:t>D</a:t>
              </a:r>
              <a:r>
                <a:rPr lang="en-US" altLang="zh-CN" sz="1800" baseline="-25000"/>
                <a:t>0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1200" y="249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/>
                <a:t>D</a:t>
              </a:r>
              <a:r>
                <a:rPr lang="en-US" altLang="zh-CN" sz="1800" baseline="-25000"/>
                <a:t>1</a:t>
              </a:r>
            </a:p>
          </p:txBody>
        </p:sp>
        <p:graphicFrame>
          <p:nvGraphicFramePr>
            <p:cNvPr id="43" name="Object 28"/>
            <p:cNvGraphicFramePr>
              <a:graphicFrameLocks noChangeAspect="1"/>
            </p:cNvGraphicFramePr>
            <p:nvPr/>
          </p:nvGraphicFramePr>
          <p:xfrm>
            <a:off x="1152" y="2880"/>
            <a:ext cx="3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8" name="Equation" r:id="rId4" imgW="342720" imgH="241200" progId="Equation.3">
                    <p:embed/>
                  </p:oleObj>
                </mc:Choice>
                <mc:Fallback>
                  <p:oleObj name="Equation" r:id="rId4" imgW="342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1728" y="2640"/>
              <a:ext cx="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82134" y="5836379"/>
            <a:ext cx="8014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333399"/>
              </a:buClr>
            </a:pPr>
            <a:r>
              <a:rPr lang="zh-CN" altLang="en-US" sz="2400" dirty="0">
                <a:latin typeface="+mn-ea"/>
                <a:ea typeface="+mn-ea"/>
              </a:rPr>
              <a:t>常用的数据选择器有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16</a:t>
            </a:r>
            <a:r>
              <a:rPr lang="zh-CN" altLang="en-US" sz="2400" dirty="0">
                <a:latin typeface="+mn-ea"/>
                <a:ea typeface="+mn-ea"/>
              </a:rPr>
              <a:t>选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等多种类型 </a:t>
            </a: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5635232"/>
              </p:ext>
            </p:extLst>
          </p:nvPr>
        </p:nvGraphicFramePr>
        <p:xfrm>
          <a:off x="6140018" y="3519267"/>
          <a:ext cx="2546782" cy="151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公式" r:id="rId6" imgW="901440" imgH="457200" progId="Equation.3">
                  <p:embed/>
                </p:oleObj>
              </mc:Choice>
              <mc:Fallback>
                <p:oleObj name="公式" r:id="rId6" imgW="901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018" y="3519267"/>
                        <a:ext cx="2546782" cy="151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5341528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输出函数</a:t>
            </a:r>
            <a:r>
              <a:rPr lang="en-US" altLang="zh-CN" sz="2400" dirty="0"/>
              <a:t>y</a:t>
            </a:r>
            <a:r>
              <a:rPr lang="zh-CN" altLang="en-US" sz="2400" dirty="0"/>
              <a:t>，为</a:t>
            </a:r>
            <a:r>
              <a:rPr lang="en-US" altLang="zh-CN" sz="2400" dirty="0"/>
              <a:t>n</a:t>
            </a:r>
            <a:r>
              <a:rPr lang="zh-CN" altLang="en-US" sz="2400" dirty="0"/>
              <a:t>位选择变量最小项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与上相应数据输入线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之和。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3995936" y="3526985"/>
            <a:ext cx="0" cy="1371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3491880" y="3501008"/>
            <a:ext cx="0" cy="13716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2362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219200" y="990600"/>
            <a:ext cx="311150" cy="4678363"/>
            <a:chOff x="3840" y="672"/>
            <a:chExt cx="196" cy="2947"/>
          </a:xfrm>
        </p:grpSpPr>
        <p:sp>
          <p:nvSpPr>
            <p:cNvPr id="478212" name="Text Box 4"/>
            <p:cNvSpPr txBox="1">
              <a:spLocks noChangeArrowheads="1"/>
            </p:cNvSpPr>
            <p:nvPr/>
          </p:nvSpPr>
          <p:spPr bwMode="auto">
            <a:xfrm>
              <a:off x="3840" y="672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P0</a:t>
              </a:r>
            </a:p>
          </p:txBody>
        </p:sp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3840" y="1056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478214" name="Text Box 6"/>
            <p:cNvSpPr txBox="1">
              <a:spLocks noChangeArrowheads="1"/>
            </p:cNvSpPr>
            <p:nvPr/>
          </p:nvSpPr>
          <p:spPr bwMode="auto">
            <a:xfrm>
              <a:off x="3840" y="1440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3840" y="1824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3840" y="2256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478217" name="Text Box 9"/>
            <p:cNvSpPr txBox="1">
              <a:spLocks noChangeArrowheads="1"/>
            </p:cNvSpPr>
            <p:nvPr/>
          </p:nvSpPr>
          <p:spPr bwMode="auto">
            <a:xfrm>
              <a:off x="3840" y="2640"/>
              <a:ext cx="1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P5</a:t>
              </a:r>
            </a:p>
          </p:txBody>
        </p:sp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3840" y="3024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P6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>
              <a:off x="3840" y="3408"/>
              <a:ext cx="196" cy="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chemeClr val="hlink"/>
                  </a:solidFill>
                  <a:latin typeface="Arial" charset="0"/>
                </a:rPr>
                <a:t>P7</a:t>
              </a:r>
            </a:p>
          </p:txBody>
        </p:sp>
      </p:grpSp>
      <p:sp>
        <p:nvSpPr>
          <p:cNvPr id="478220" name="Rectangle 1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5943600" cy="762000"/>
          </a:xfrm>
        </p:spPr>
        <p:txBody>
          <a:bodyPr/>
          <a:lstStyle/>
          <a:p>
            <a:r>
              <a:rPr lang="zh-CN" altLang="en-US" sz="3200" dirty="0"/>
              <a:t>8位比较器74</a:t>
            </a:r>
            <a:r>
              <a:rPr lang="en-US" altLang="zh-CN" sz="3200" dirty="0"/>
              <a:t>x682</a:t>
            </a:r>
          </a:p>
        </p:txBody>
      </p:sp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4403725" y="1600200"/>
            <a:ext cx="40463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问题1：怎样表示以下输出？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DIFF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EQ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GE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 高电平有效：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P LT Q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</a:t>
            </a:r>
          </a:p>
        </p:txBody>
      </p:sp>
      <p:grpSp>
        <p:nvGrpSpPr>
          <p:cNvPr id="478223" name="Group 15"/>
          <p:cNvGrpSpPr>
            <a:grpSpLocks/>
          </p:cNvGrpSpPr>
          <p:nvPr/>
        </p:nvGrpSpPr>
        <p:grpSpPr bwMode="auto">
          <a:xfrm>
            <a:off x="3048000" y="2895600"/>
            <a:ext cx="1612900" cy="1219200"/>
            <a:chOff x="1920" y="1824"/>
            <a:chExt cx="1016" cy="768"/>
          </a:xfrm>
        </p:grpSpPr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5" name="Line 17"/>
            <p:cNvSpPr>
              <a:spLocks noChangeShapeType="1"/>
            </p:cNvSpPr>
            <p:nvPr/>
          </p:nvSpPr>
          <p:spPr bwMode="auto">
            <a:xfrm>
              <a:off x="1920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6" name="Arc 18"/>
            <p:cNvSpPr>
              <a:spLocks/>
            </p:cNvSpPr>
            <p:nvPr/>
          </p:nvSpPr>
          <p:spPr bwMode="auto">
            <a:xfrm>
              <a:off x="2112" y="2017"/>
              <a:ext cx="14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7" name="Arc 19"/>
            <p:cNvSpPr>
              <a:spLocks/>
            </p:cNvSpPr>
            <p:nvPr/>
          </p:nvSpPr>
          <p:spPr bwMode="auto">
            <a:xfrm>
              <a:off x="2112" y="2016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8" name="Arc 20"/>
            <p:cNvSpPr>
              <a:spLocks/>
            </p:cNvSpPr>
            <p:nvPr/>
          </p:nvSpPr>
          <p:spPr bwMode="auto">
            <a:xfrm flipV="1">
              <a:off x="2112" y="2208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>
              <a:off x="192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>
              <a:off x="26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2" name="Text Box 24"/>
            <p:cNvSpPr txBox="1">
              <a:spLocks noChangeArrowheads="1"/>
            </p:cNvSpPr>
            <p:nvPr/>
          </p:nvSpPr>
          <p:spPr bwMode="auto">
            <a:xfrm>
              <a:off x="259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GE</a:t>
              </a:r>
            </a:p>
          </p:txBody>
        </p:sp>
        <p:sp>
          <p:nvSpPr>
            <p:cNvPr id="478233" name="Oval 25"/>
            <p:cNvSpPr>
              <a:spLocks noChangeArrowheads="1"/>
            </p:cNvSpPr>
            <p:nvPr/>
          </p:nvSpPr>
          <p:spPr bwMode="auto">
            <a:xfrm>
              <a:off x="2112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8235" name="Group 27"/>
          <p:cNvGrpSpPr>
            <a:grpSpLocks/>
          </p:cNvGrpSpPr>
          <p:nvPr/>
        </p:nvGrpSpPr>
        <p:grpSpPr bwMode="auto">
          <a:xfrm>
            <a:off x="2895600" y="3352800"/>
            <a:ext cx="1828800" cy="1828800"/>
            <a:chOff x="1824" y="2112"/>
            <a:chExt cx="1152" cy="1152"/>
          </a:xfrm>
        </p:grpSpPr>
        <p:grpSp>
          <p:nvGrpSpPr>
            <p:cNvPr id="478236" name="Group 28"/>
            <p:cNvGrpSpPr>
              <a:grpSpLocks/>
            </p:cNvGrpSpPr>
            <p:nvPr/>
          </p:nvGrpSpPr>
          <p:grpSpPr bwMode="auto">
            <a:xfrm>
              <a:off x="2160" y="2880"/>
              <a:ext cx="528" cy="384"/>
              <a:chOff x="2064" y="3024"/>
              <a:chExt cx="509" cy="384"/>
            </a:xfrm>
          </p:grpSpPr>
          <p:sp>
            <p:nvSpPr>
              <p:cNvPr id="478237" name="Line 29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38" name="Line 30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39" name="Line 31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8240" name="Arc 32"/>
              <p:cNvSpPr>
                <a:spLocks/>
              </p:cNvSpPr>
              <p:nvPr/>
            </p:nvSpPr>
            <p:spPr bwMode="auto">
              <a:xfrm>
                <a:off x="2352" y="3024"/>
                <a:ext cx="221" cy="384"/>
              </a:xfrm>
              <a:custGeom>
                <a:avLst/>
                <a:gdLst>
                  <a:gd name="G0" fmla="+- 3323 0 0"/>
                  <a:gd name="G1" fmla="+- 21600 0 0"/>
                  <a:gd name="G2" fmla="+- 21600 0 0"/>
                  <a:gd name="T0" fmla="*/ 916 w 24923"/>
                  <a:gd name="T1" fmla="*/ 135 h 43200"/>
                  <a:gd name="T2" fmla="*/ 0 w 24923"/>
                  <a:gd name="T3" fmla="*/ 42943 h 43200"/>
                  <a:gd name="T4" fmla="*/ 3323 w 249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23" h="43200" fill="none" extrusionOk="0">
                    <a:moveTo>
                      <a:pt x="915" y="134"/>
                    </a:moveTo>
                    <a:cubicBezTo>
                      <a:pt x="1715" y="44"/>
                      <a:pt x="2518" y="-1"/>
                      <a:pt x="3323" y="0"/>
                    </a:cubicBezTo>
                    <a:cubicBezTo>
                      <a:pt x="15252" y="0"/>
                      <a:pt x="24923" y="9670"/>
                      <a:pt x="24923" y="21600"/>
                    </a:cubicBezTo>
                    <a:cubicBezTo>
                      <a:pt x="24923" y="33529"/>
                      <a:pt x="15252" y="43200"/>
                      <a:pt x="3323" y="43200"/>
                    </a:cubicBezTo>
                    <a:cubicBezTo>
                      <a:pt x="2210" y="43200"/>
                      <a:pt x="1099" y="43114"/>
                      <a:pt x="0" y="42942"/>
                    </a:cubicBezTo>
                  </a:path>
                  <a:path w="24923" h="43200" stroke="0" extrusionOk="0">
                    <a:moveTo>
                      <a:pt x="915" y="134"/>
                    </a:moveTo>
                    <a:cubicBezTo>
                      <a:pt x="1715" y="44"/>
                      <a:pt x="2518" y="-1"/>
                      <a:pt x="3323" y="0"/>
                    </a:cubicBezTo>
                    <a:cubicBezTo>
                      <a:pt x="15252" y="0"/>
                      <a:pt x="24923" y="9670"/>
                      <a:pt x="24923" y="21600"/>
                    </a:cubicBezTo>
                    <a:cubicBezTo>
                      <a:pt x="24923" y="33529"/>
                      <a:pt x="15252" y="43200"/>
                      <a:pt x="3323" y="43200"/>
                    </a:cubicBezTo>
                    <a:cubicBezTo>
                      <a:pt x="2210" y="43200"/>
                      <a:pt x="1099" y="43114"/>
                      <a:pt x="0" y="42942"/>
                    </a:cubicBezTo>
                    <a:lnTo>
                      <a:pt x="3323" y="2160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8241" name="Line 33"/>
            <p:cNvSpPr>
              <a:spLocks noChangeShapeType="1"/>
            </p:cNvSpPr>
            <p:nvPr/>
          </p:nvSpPr>
          <p:spPr bwMode="auto">
            <a:xfrm>
              <a:off x="2678" y="3072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2" name="Text Box 34"/>
            <p:cNvSpPr txBox="1">
              <a:spLocks noChangeArrowheads="1"/>
            </p:cNvSpPr>
            <p:nvPr/>
          </p:nvSpPr>
          <p:spPr bwMode="auto">
            <a:xfrm>
              <a:off x="2668" y="27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LT</a:t>
              </a:r>
            </a:p>
          </p:txBody>
        </p:sp>
        <p:sp>
          <p:nvSpPr>
            <p:cNvPr id="478243" name="Line 35"/>
            <p:cNvSpPr>
              <a:spLocks noChangeShapeType="1"/>
            </p:cNvSpPr>
            <p:nvPr/>
          </p:nvSpPr>
          <p:spPr bwMode="auto">
            <a:xfrm>
              <a:off x="2016" y="2112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4" name="Line 36"/>
            <p:cNvSpPr>
              <a:spLocks noChangeShapeType="1"/>
            </p:cNvSpPr>
            <p:nvPr/>
          </p:nvSpPr>
          <p:spPr bwMode="auto">
            <a:xfrm>
              <a:off x="1824" y="2592"/>
              <a:ext cx="0" cy="5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5" name="Line 37"/>
            <p:cNvSpPr>
              <a:spLocks noChangeShapeType="1"/>
            </p:cNvSpPr>
            <p:nvPr/>
          </p:nvSpPr>
          <p:spPr bwMode="auto">
            <a:xfrm>
              <a:off x="1824" y="3168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>
              <a:off x="2016" y="2976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8247" name="Text Box 39"/>
          <p:cNvSpPr txBox="1">
            <a:spLocks noChangeArrowheads="1"/>
          </p:cNvSpPr>
          <p:nvPr/>
        </p:nvSpPr>
        <p:spPr bwMode="auto">
          <a:xfrm>
            <a:off x="4756150" y="5043488"/>
            <a:ext cx="362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问题2：能否扩展</a:t>
            </a:r>
            <a:r>
              <a:rPr lang="en-US" altLang="zh-CN" sz="280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？？</a:t>
            </a:r>
            <a:endParaRPr lang="zh-CN" altLang="en-US" sz="2800">
              <a:solidFill>
                <a:schemeClr val="accent2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78248" name="Text Box 40"/>
          <p:cNvSpPr txBox="1">
            <a:spLocks noChangeArrowheads="1"/>
          </p:cNvSpPr>
          <p:nvPr/>
        </p:nvSpPr>
        <p:spPr bwMode="auto">
          <a:xfrm>
            <a:off x="3029684" y="5786735"/>
            <a:ext cx="326243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注意：没有级联输入端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CD9079-62BC-4946-AE8D-898B4C301EF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2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8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8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8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8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8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2" grpId="0" build="p" bldLvl="2" autoUpdateAnimBg="0"/>
      <p:bldP spid="478247" grpId="0" autoUpdateAnimBg="0"/>
      <p:bldP spid="47824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2667000" y="975320"/>
            <a:ext cx="594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3片74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x682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构成24位比较器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2133600" y="1965920"/>
            <a:ext cx="2590800" cy="4267200"/>
            <a:chOff x="1104" y="1056"/>
            <a:chExt cx="1632" cy="2688"/>
          </a:xfrm>
        </p:grpSpPr>
        <p:sp>
          <p:nvSpPr>
            <p:cNvPr id="479236" name="Rectangle 4"/>
            <p:cNvSpPr>
              <a:spLocks noChangeArrowheads="1"/>
            </p:cNvSpPr>
            <p:nvPr/>
          </p:nvSpPr>
          <p:spPr bwMode="auto">
            <a:xfrm>
              <a:off x="1296" y="105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37" name="Line 5"/>
            <p:cNvSpPr>
              <a:spLocks noChangeShapeType="1"/>
            </p:cNvSpPr>
            <p:nvPr/>
          </p:nvSpPr>
          <p:spPr bwMode="auto">
            <a:xfrm>
              <a:off x="2640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38" name="Line 6"/>
            <p:cNvSpPr>
              <a:spLocks noChangeShapeType="1"/>
            </p:cNvSpPr>
            <p:nvPr/>
          </p:nvSpPr>
          <p:spPr bwMode="auto">
            <a:xfrm>
              <a:off x="1104" y="129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39" name="Line 7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1296" y="201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>
              <a:off x="1104" y="225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>
              <a:off x="1104" y="254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1296" y="2976"/>
              <a:ext cx="1248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r">
                <a:lnSpc>
                  <a:spcPct val="140000"/>
                </a:lnSpc>
              </a:pPr>
              <a:r>
                <a:rPr lang="en-US" altLang="zh-CN"/>
                <a:t>P0~P7       P=Q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/>
                <a:t>Q0~Q7      P&gt;Q</a:t>
              </a:r>
              <a:endParaRPr lang="zh-CN" altLang="en-US"/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>
              <a:off x="1104" y="32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5" name="Line 13"/>
            <p:cNvSpPr>
              <a:spLocks noChangeShapeType="1"/>
            </p:cNvSpPr>
            <p:nvPr/>
          </p:nvSpPr>
          <p:spPr bwMode="auto">
            <a:xfrm>
              <a:off x="1104" y="35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2544" y="124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7" name="Line 15"/>
            <p:cNvSpPr>
              <a:spLocks noChangeShapeType="1"/>
            </p:cNvSpPr>
            <p:nvPr/>
          </p:nvSpPr>
          <p:spPr bwMode="auto">
            <a:xfrm>
              <a:off x="2640" y="15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48" name="Oval 16"/>
            <p:cNvSpPr>
              <a:spLocks noChangeArrowheads="1"/>
            </p:cNvSpPr>
            <p:nvPr/>
          </p:nvSpPr>
          <p:spPr bwMode="auto">
            <a:xfrm>
              <a:off x="2544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0" name="Oval 18"/>
            <p:cNvSpPr>
              <a:spLocks noChangeArrowheads="1"/>
            </p:cNvSpPr>
            <p:nvPr/>
          </p:nvSpPr>
          <p:spPr bwMode="auto">
            <a:xfrm>
              <a:off x="2544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>
              <a:off x="2640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2" name="Oval 20"/>
            <p:cNvSpPr>
              <a:spLocks noChangeArrowheads="1"/>
            </p:cNvSpPr>
            <p:nvPr/>
          </p:nvSpPr>
          <p:spPr bwMode="auto">
            <a:xfrm>
              <a:off x="2544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3" name="Line 21"/>
            <p:cNvSpPr>
              <a:spLocks noChangeShapeType="1"/>
            </p:cNvSpPr>
            <p:nvPr/>
          </p:nvSpPr>
          <p:spPr bwMode="auto">
            <a:xfrm>
              <a:off x="2640" y="32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4" name="Oval 22"/>
            <p:cNvSpPr>
              <a:spLocks noChangeArrowheads="1"/>
            </p:cNvSpPr>
            <p:nvPr/>
          </p:nvSpPr>
          <p:spPr bwMode="auto">
            <a:xfrm>
              <a:off x="2544" y="31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55" name="Line 23"/>
            <p:cNvSpPr>
              <a:spLocks noChangeShapeType="1"/>
            </p:cNvSpPr>
            <p:nvPr/>
          </p:nvSpPr>
          <p:spPr bwMode="auto">
            <a:xfrm>
              <a:off x="2640" y="35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56" name="Oval 24"/>
            <p:cNvSpPr>
              <a:spLocks noChangeArrowheads="1"/>
            </p:cNvSpPr>
            <p:nvPr/>
          </p:nvSpPr>
          <p:spPr bwMode="auto">
            <a:xfrm>
              <a:off x="2544" y="345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9257" name="Group 25"/>
          <p:cNvGrpSpPr>
            <a:grpSpLocks/>
          </p:cNvGrpSpPr>
          <p:nvPr/>
        </p:nvGrpSpPr>
        <p:grpSpPr bwMode="auto">
          <a:xfrm>
            <a:off x="1371600" y="2346920"/>
            <a:ext cx="1155700" cy="3505200"/>
            <a:chOff x="624" y="1296"/>
            <a:chExt cx="728" cy="2208"/>
          </a:xfrm>
        </p:grpSpPr>
        <p:sp>
          <p:nvSpPr>
            <p:cNvPr id="479258" name="Text Box 26"/>
            <p:cNvSpPr txBox="1">
              <a:spLocks noChangeArrowheads="1"/>
            </p:cNvSpPr>
            <p:nvPr/>
          </p:nvSpPr>
          <p:spPr bwMode="auto">
            <a:xfrm>
              <a:off x="816" y="1296"/>
              <a:ext cx="5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[7:0]</a:t>
              </a:r>
            </a:p>
          </p:txBody>
        </p:sp>
        <p:sp>
          <p:nvSpPr>
            <p:cNvPr id="479259" name="Text Box 27"/>
            <p:cNvSpPr txBox="1">
              <a:spLocks noChangeArrowheads="1"/>
            </p:cNvSpPr>
            <p:nvPr/>
          </p:nvSpPr>
          <p:spPr bwMode="auto">
            <a:xfrm>
              <a:off x="720" y="2256"/>
              <a:ext cx="6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[15:8]</a:t>
              </a:r>
            </a:p>
          </p:txBody>
        </p:sp>
        <p:sp>
          <p:nvSpPr>
            <p:cNvPr id="479260" name="Text Box 28"/>
            <p:cNvSpPr txBox="1">
              <a:spLocks noChangeArrowheads="1"/>
            </p:cNvSpPr>
            <p:nvPr/>
          </p:nvSpPr>
          <p:spPr bwMode="auto">
            <a:xfrm>
              <a:off x="624" y="3235"/>
              <a:ext cx="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>
                  <a:solidFill>
                    <a:schemeClr val="accent2"/>
                  </a:solidFill>
                  <a:latin typeface="Tahoma" pitchFamily="34" charset="0"/>
                </a:rPr>
                <a:t>[23:16]</a:t>
              </a:r>
            </a:p>
          </p:txBody>
        </p:sp>
      </p:grpSp>
      <p:grpSp>
        <p:nvGrpSpPr>
          <p:cNvPr id="479261" name="Group 29"/>
          <p:cNvGrpSpPr>
            <a:grpSpLocks/>
          </p:cNvGrpSpPr>
          <p:nvPr/>
        </p:nvGrpSpPr>
        <p:grpSpPr bwMode="auto">
          <a:xfrm>
            <a:off x="1277938" y="1127720"/>
            <a:ext cx="1030287" cy="4343400"/>
            <a:chOff x="864" y="624"/>
            <a:chExt cx="649" cy="2736"/>
          </a:xfrm>
        </p:grpSpPr>
        <p:grpSp>
          <p:nvGrpSpPr>
            <p:cNvPr id="479262" name="Group 30"/>
            <p:cNvGrpSpPr>
              <a:grpSpLocks/>
            </p:cNvGrpSpPr>
            <p:nvPr/>
          </p:nvGrpSpPr>
          <p:grpSpPr bwMode="auto">
            <a:xfrm>
              <a:off x="1008" y="864"/>
              <a:ext cx="432" cy="2496"/>
              <a:chOff x="720" y="768"/>
              <a:chExt cx="432" cy="2496"/>
            </a:xfrm>
          </p:grpSpPr>
          <p:sp>
            <p:nvSpPr>
              <p:cNvPr id="479263" name="Line 31"/>
              <p:cNvSpPr>
                <a:spLocks noChangeShapeType="1"/>
              </p:cNvSpPr>
              <p:nvPr/>
            </p:nvSpPr>
            <p:spPr bwMode="auto">
              <a:xfrm>
                <a:off x="720" y="768"/>
                <a:ext cx="0" cy="24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4" name="Line 32"/>
              <p:cNvSpPr>
                <a:spLocks noChangeShapeType="1"/>
              </p:cNvSpPr>
              <p:nvPr/>
            </p:nvSpPr>
            <p:spPr bwMode="auto">
              <a:xfrm flipH="1">
                <a:off x="720" y="129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5" name="Line 33"/>
              <p:cNvSpPr>
                <a:spLocks noChangeShapeType="1"/>
              </p:cNvSpPr>
              <p:nvPr/>
            </p:nvSpPr>
            <p:spPr bwMode="auto">
              <a:xfrm flipH="1">
                <a:off x="720" y="225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6" name="Line 34"/>
              <p:cNvSpPr>
                <a:spLocks noChangeShapeType="1"/>
              </p:cNvSpPr>
              <p:nvPr/>
            </p:nvSpPr>
            <p:spPr bwMode="auto">
              <a:xfrm flipH="1">
                <a:off x="720" y="3216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9267" name="Text Box 35"/>
            <p:cNvSpPr txBox="1">
              <a:spLocks noChangeArrowheads="1"/>
            </p:cNvSpPr>
            <p:nvPr/>
          </p:nvSpPr>
          <p:spPr bwMode="auto">
            <a:xfrm>
              <a:off x="864" y="624"/>
              <a:ext cx="6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2"/>
                  </a:solidFill>
                  <a:latin typeface="Tahoma" pitchFamily="34" charset="0"/>
                </a:rPr>
                <a:t>P[23:0]</a:t>
              </a:r>
            </a:p>
          </p:txBody>
        </p:sp>
      </p:grpSp>
      <p:grpSp>
        <p:nvGrpSpPr>
          <p:cNvPr id="479268" name="Group 36"/>
          <p:cNvGrpSpPr>
            <a:grpSpLocks/>
          </p:cNvGrpSpPr>
          <p:nvPr/>
        </p:nvGrpSpPr>
        <p:grpSpPr bwMode="auto">
          <a:xfrm>
            <a:off x="228600" y="1127720"/>
            <a:ext cx="1981200" cy="4800600"/>
            <a:chOff x="192" y="624"/>
            <a:chExt cx="1248" cy="3024"/>
          </a:xfrm>
        </p:grpSpPr>
        <p:sp>
          <p:nvSpPr>
            <p:cNvPr id="479269" name="Line 37"/>
            <p:cNvSpPr>
              <a:spLocks noChangeShapeType="1"/>
            </p:cNvSpPr>
            <p:nvPr/>
          </p:nvSpPr>
          <p:spPr bwMode="auto">
            <a:xfrm>
              <a:off x="768" y="864"/>
              <a:ext cx="0" cy="2784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0" name="Line 38"/>
            <p:cNvSpPr>
              <a:spLocks noChangeShapeType="1"/>
            </p:cNvSpPr>
            <p:nvPr/>
          </p:nvSpPr>
          <p:spPr bwMode="auto">
            <a:xfrm flipH="1">
              <a:off x="768" y="360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1" name="Line 39"/>
            <p:cNvSpPr>
              <a:spLocks noChangeShapeType="1"/>
            </p:cNvSpPr>
            <p:nvPr/>
          </p:nvSpPr>
          <p:spPr bwMode="auto">
            <a:xfrm flipH="1">
              <a:off x="768" y="264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2" name="Line 40"/>
            <p:cNvSpPr>
              <a:spLocks noChangeShapeType="1"/>
            </p:cNvSpPr>
            <p:nvPr/>
          </p:nvSpPr>
          <p:spPr bwMode="auto">
            <a:xfrm flipH="1">
              <a:off x="768" y="1680"/>
              <a:ext cx="672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3" name="Text Box 41"/>
            <p:cNvSpPr txBox="1">
              <a:spLocks noChangeArrowheads="1"/>
            </p:cNvSpPr>
            <p:nvPr/>
          </p:nvSpPr>
          <p:spPr bwMode="auto">
            <a:xfrm>
              <a:off x="192" y="624"/>
              <a:ext cx="6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ahoma" pitchFamily="34" charset="0"/>
                </a:rPr>
                <a:t>Q[23:0]</a:t>
              </a:r>
            </a:p>
          </p:txBody>
        </p:sp>
      </p:grpSp>
      <p:grpSp>
        <p:nvGrpSpPr>
          <p:cNvPr id="479274" name="Group 42"/>
          <p:cNvGrpSpPr>
            <a:grpSpLocks/>
          </p:cNvGrpSpPr>
          <p:nvPr/>
        </p:nvGrpSpPr>
        <p:grpSpPr bwMode="auto">
          <a:xfrm>
            <a:off x="4648200" y="2194520"/>
            <a:ext cx="3962400" cy="3200400"/>
            <a:chOff x="2832" y="1200"/>
            <a:chExt cx="2496" cy="2016"/>
          </a:xfrm>
        </p:grpSpPr>
        <p:sp>
          <p:nvSpPr>
            <p:cNvPr id="479275" name="Text Box 43"/>
            <p:cNvSpPr txBox="1">
              <a:spLocks noChangeArrowheads="1"/>
            </p:cNvSpPr>
            <p:nvPr/>
          </p:nvSpPr>
          <p:spPr bwMode="auto">
            <a:xfrm>
              <a:off x="4756" y="1296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PEQQ</a:t>
              </a:r>
            </a:p>
          </p:txBody>
        </p:sp>
        <p:sp>
          <p:nvSpPr>
            <p:cNvPr id="479276" name="Line 44"/>
            <p:cNvSpPr>
              <a:spLocks noChangeShapeType="1"/>
            </p:cNvSpPr>
            <p:nvPr/>
          </p:nvSpPr>
          <p:spPr bwMode="auto">
            <a:xfrm>
              <a:off x="3840" y="158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7" name="Line 45"/>
            <p:cNvSpPr>
              <a:spLocks noChangeShapeType="1"/>
            </p:cNvSpPr>
            <p:nvPr/>
          </p:nvSpPr>
          <p:spPr bwMode="auto">
            <a:xfrm>
              <a:off x="4128" y="1200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8" name="Line 46"/>
            <p:cNvSpPr>
              <a:spLocks noChangeShapeType="1"/>
            </p:cNvSpPr>
            <p:nvPr/>
          </p:nvSpPr>
          <p:spPr bwMode="auto">
            <a:xfrm>
              <a:off x="4128" y="1248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79" name="Line 47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0" name="Arc 48"/>
            <p:cNvSpPr>
              <a:spLocks/>
            </p:cNvSpPr>
            <p:nvPr/>
          </p:nvSpPr>
          <p:spPr bwMode="auto">
            <a:xfrm>
              <a:off x="4379" y="1248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1" name="Line 49"/>
            <p:cNvSpPr>
              <a:spLocks noChangeShapeType="1"/>
            </p:cNvSpPr>
            <p:nvPr/>
          </p:nvSpPr>
          <p:spPr bwMode="auto">
            <a:xfrm>
              <a:off x="4608" y="1440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2" name="Line 50"/>
            <p:cNvSpPr>
              <a:spLocks noChangeShapeType="1"/>
            </p:cNvSpPr>
            <p:nvPr/>
          </p:nvSpPr>
          <p:spPr bwMode="auto">
            <a:xfrm flipV="1">
              <a:off x="2976" y="1440"/>
              <a:ext cx="0" cy="8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3" name="Line 51"/>
            <p:cNvSpPr>
              <a:spLocks noChangeShapeType="1"/>
            </p:cNvSpPr>
            <p:nvPr/>
          </p:nvSpPr>
          <p:spPr bwMode="auto">
            <a:xfrm>
              <a:off x="2976" y="1440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4" name="Line 52"/>
            <p:cNvSpPr>
              <a:spLocks noChangeShapeType="1"/>
            </p:cNvSpPr>
            <p:nvPr/>
          </p:nvSpPr>
          <p:spPr bwMode="auto">
            <a:xfrm>
              <a:off x="2832" y="1296"/>
              <a:ext cx="12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5" name="Oval 5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6" name="Oval 54"/>
            <p:cNvSpPr>
              <a:spLocks noChangeArrowheads="1"/>
            </p:cNvSpPr>
            <p:nvPr/>
          </p:nvSpPr>
          <p:spPr bwMode="auto">
            <a:xfrm>
              <a:off x="4032" y="1392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7" name="Oval 55"/>
            <p:cNvSpPr>
              <a:spLocks noChangeArrowheads="1"/>
            </p:cNvSpPr>
            <p:nvPr/>
          </p:nvSpPr>
          <p:spPr bwMode="auto">
            <a:xfrm>
              <a:off x="4032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288" name="Line 56"/>
            <p:cNvSpPr>
              <a:spLocks noChangeShapeType="1"/>
            </p:cNvSpPr>
            <p:nvPr/>
          </p:nvSpPr>
          <p:spPr bwMode="auto">
            <a:xfrm>
              <a:off x="3120" y="1776"/>
              <a:ext cx="0" cy="14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89" name="Line 57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0" name="Line 58"/>
            <p:cNvSpPr>
              <a:spLocks noChangeShapeType="1"/>
            </p:cNvSpPr>
            <p:nvPr/>
          </p:nvSpPr>
          <p:spPr bwMode="auto">
            <a:xfrm>
              <a:off x="3840" y="1584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1" name="Line 59"/>
            <p:cNvSpPr>
              <a:spLocks noChangeShapeType="1"/>
            </p:cNvSpPr>
            <p:nvPr/>
          </p:nvSpPr>
          <p:spPr bwMode="auto">
            <a:xfrm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2" name="Line 60"/>
            <p:cNvSpPr>
              <a:spLocks noChangeShapeType="1"/>
            </p:cNvSpPr>
            <p:nvPr/>
          </p:nvSpPr>
          <p:spPr bwMode="auto">
            <a:xfrm>
              <a:off x="2880" y="2256"/>
              <a:ext cx="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293" name="Group 61"/>
          <p:cNvGrpSpPr>
            <a:grpSpLocks/>
          </p:cNvGrpSpPr>
          <p:nvPr/>
        </p:nvGrpSpPr>
        <p:grpSpPr bwMode="auto">
          <a:xfrm>
            <a:off x="4724400" y="5699720"/>
            <a:ext cx="2057400" cy="609600"/>
            <a:chOff x="2880" y="3408"/>
            <a:chExt cx="1296" cy="384"/>
          </a:xfrm>
        </p:grpSpPr>
        <p:sp>
          <p:nvSpPr>
            <p:cNvPr id="479294" name="Line 62"/>
            <p:cNvSpPr>
              <a:spLocks noChangeShapeType="1"/>
            </p:cNvSpPr>
            <p:nvPr/>
          </p:nvSpPr>
          <p:spPr bwMode="auto">
            <a:xfrm>
              <a:off x="3264" y="3696"/>
              <a:ext cx="144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5" name="Line 63"/>
            <p:cNvSpPr>
              <a:spLocks noChangeShapeType="1"/>
            </p:cNvSpPr>
            <p:nvPr/>
          </p:nvSpPr>
          <p:spPr bwMode="auto">
            <a:xfrm>
              <a:off x="2880" y="3504"/>
              <a:ext cx="52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6" name="Line 64"/>
            <p:cNvSpPr>
              <a:spLocks noChangeShapeType="1"/>
            </p:cNvSpPr>
            <p:nvPr/>
          </p:nvSpPr>
          <p:spPr bwMode="auto">
            <a:xfrm>
              <a:off x="3264" y="3504"/>
              <a:ext cx="0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7" name="Line 65"/>
            <p:cNvSpPr>
              <a:spLocks noChangeShapeType="1"/>
            </p:cNvSpPr>
            <p:nvPr/>
          </p:nvSpPr>
          <p:spPr bwMode="auto">
            <a:xfrm>
              <a:off x="3504" y="3408"/>
              <a:ext cx="0" cy="384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8" name="Line 66"/>
            <p:cNvSpPr>
              <a:spLocks noChangeShapeType="1"/>
            </p:cNvSpPr>
            <p:nvPr/>
          </p:nvSpPr>
          <p:spPr bwMode="auto">
            <a:xfrm>
              <a:off x="3504" y="3408"/>
              <a:ext cx="28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299" name="Line 67"/>
            <p:cNvSpPr>
              <a:spLocks noChangeShapeType="1"/>
            </p:cNvSpPr>
            <p:nvPr/>
          </p:nvSpPr>
          <p:spPr bwMode="auto">
            <a:xfrm>
              <a:off x="3504" y="3792"/>
              <a:ext cx="28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0" name="Arc 68"/>
            <p:cNvSpPr>
              <a:spLocks/>
            </p:cNvSpPr>
            <p:nvPr/>
          </p:nvSpPr>
          <p:spPr bwMode="auto">
            <a:xfrm>
              <a:off x="3755" y="3408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01" name="Line 69"/>
            <p:cNvSpPr>
              <a:spLocks noChangeShapeType="1"/>
            </p:cNvSpPr>
            <p:nvPr/>
          </p:nvSpPr>
          <p:spPr bwMode="auto">
            <a:xfrm>
              <a:off x="3984" y="3600"/>
              <a:ext cx="192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2" name="Oval 70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03" name="Oval 71"/>
            <p:cNvSpPr>
              <a:spLocks noChangeArrowheads="1"/>
            </p:cNvSpPr>
            <p:nvPr/>
          </p:nvSpPr>
          <p:spPr bwMode="auto">
            <a:xfrm>
              <a:off x="3408" y="3648"/>
              <a:ext cx="96" cy="9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9304" name="Group 72"/>
          <p:cNvGrpSpPr>
            <a:grpSpLocks/>
          </p:cNvGrpSpPr>
          <p:nvPr/>
        </p:nvGrpSpPr>
        <p:grpSpPr bwMode="auto">
          <a:xfrm>
            <a:off x="4724400" y="4328120"/>
            <a:ext cx="2057400" cy="1066800"/>
            <a:chOff x="2880" y="2544"/>
            <a:chExt cx="1296" cy="672"/>
          </a:xfrm>
        </p:grpSpPr>
        <p:sp>
          <p:nvSpPr>
            <p:cNvPr id="479305" name="Line 73"/>
            <p:cNvSpPr>
              <a:spLocks noChangeShapeType="1"/>
            </p:cNvSpPr>
            <p:nvPr/>
          </p:nvSpPr>
          <p:spPr bwMode="auto">
            <a:xfrm>
              <a:off x="3264" y="2832"/>
              <a:ext cx="14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6" name="Line 74"/>
            <p:cNvSpPr>
              <a:spLocks noChangeShapeType="1"/>
            </p:cNvSpPr>
            <p:nvPr/>
          </p:nvSpPr>
          <p:spPr bwMode="auto">
            <a:xfrm>
              <a:off x="3504" y="2736"/>
              <a:ext cx="0" cy="3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7" name="Line 75"/>
            <p:cNvSpPr>
              <a:spLocks noChangeShapeType="1"/>
            </p:cNvSpPr>
            <p:nvPr/>
          </p:nvSpPr>
          <p:spPr bwMode="auto">
            <a:xfrm>
              <a:off x="3504" y="2736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8" name="Line 76"/>
            <p:cNvSpPr>
              <a:spLocks noChangeShapeType="1"/>
            </p:cNvSpPr>
            <p:nvPr/>
          </p:nvSpPr>
          <p:spPr bwMode="auto">
            <a:xfrm>
              <a:off x="3504" y="3120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09" name="Arc 77"/>
            <p:cNvSpPr>
              <a:spLocks/>
            </p:cNvSpPr>
            <p:nvPr/>
          </p:nvSpPr>
          <p:spPr bwMode="auto">
            <a:xfrm>
              <a:off x="3755" y="2736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0" name="Line 78"/>
            <p:cNvSpPr>
              <a:spLocks noChangeShapeType="1"/>
            </p:cNvSpPr>
            <p:nvPr/>
          </p:nvSpPr>
          <p:spPr bwMode="auto">
            <a:xfrm>
              <a:off x="3984" y="2928"/>
              <a:ext cx="192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1" name="Oval 79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2" name="Oval 80"/>
            <p:cNvSpPr>
              <a:spLocks noChangeArrowheads="1"/>
            </p:cNvSpPr>
            <p:nvPr/>
          </p:nvSpPr>
          <p:spPr bwMode="auto">
            <a:xfrm>
              <a:off x="3408" y="2976"/>
              <a:ext cx="96" cy="9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13" name="Line 81"/>
            <p:cNvSpPr>
              <a:spLocks noChangeShapeType="1"/>
            </p:cNvSpPr>
            <p:nvPr/>
          </p:nvSpPr>
          <p:spPr bwMode="auto">
            <a:xfrm>
              <a:off x="3120" y="3024"/>
              <a:ext cx="2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4" name="Line 82"/>
            <p:cNvSpPr>
              <a:spLocks noChangeShapeType="1"/>
            </p:cNvSpPr>
            <p:nvPr/>
          </p:nvSpPr>
          <p:spPr bwMode="auto">
            <a:xfrm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5" name="Line 83"/>
            <p:cNvSpPr>
              <a:spLocks noChangeShapeType="1"/>
            </p:cNvSpPr>
            <p:nvPr/>
          </p:nvSpPr>
          <p:spPr bwMode="auto">
            <a:xfrm>
              <a:off x="3120" y="3024"/>
              <a:ext cx="0" cy="19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6" name="Line 84"/>
            <p:cNvSpPr>
              <a:spLocks noChangeShapeType="1"/>
            </p:cNvSpPr>
            <p:nvPr/>
          </p:nvSpPr>
          <p:spPr bwMode="auto">
            <a:xfrm>
              <a:off x="3264" y="2544"/>
              <a:ext cx="0" cy="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17" name="Line 85"/>
            <p:cNvSpPr>
              <a:spLocks noChangeShapeType="1"/>
            </p:cNvSpPr>
            <p:nvPr/>
          </p:nvSpPr>
          <p:spPr bwMode="auto">
            <a:xfrm>
              <a:off x="2880" y="2544"/>
              <a:ext cx="3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318" name="Group 86"/>
          <p:cNvGrpSpPr>
            <a:grpSpLocks/>
          </p:cNvGrpSpPr>
          <p:nvPr/>
        </p:nvGrpSpPr>
        <p:grpSpPr bwMode="auto">
          <a:xfrm>
            <a:off x="4724400" y="2804120"/>
            <a:ext cx="2057400" cy="2590800"/>
            <a:chOff x="2880" y="1584"/>
            <a:chExt cx="1296" cy="1632"/>
          </a:xfrm>
        </p:grpSpPr>
        <p:sp>
          <p:nvSpPr>
            <p:cNvPr id="479319" name="Line 87"/>
            <p:cNvSpPr>
              <a:spLocks noChangeShapeType="1"/>
            </p:cNvSpPr>
            <p:nvPr/>
          </p:nvSpPr>
          <p:spPr bwMode="auto">
            <a:xfrm>
              <a:off x="3504" y="2016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0" name="Line 88"/>
            <p:cNvSpPr>
              <a:spLocks noChangeShapeType="1"/>
            </p:cNvSpPr>
            <p:nvPr/>
          </p:nvSpPr>
          <p:spPr bwMode="auto">
            <a:xfrm>
              <a:off x="3504" y="206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1" name="Line 89"/>
            <p:cNvSpPr>
              <a:spLocks noChangeShapeType="1"/>
            </p:cNvSpPr>
            <p:nvPr/>
          </p:nvSpPr>
          <p:spPr bwMode="auto">
            <a:xfrm>
              <a:off x="3504" y="2448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2" name="Arc 90"/>
            <p:cNvSpPr>
              <a:spLocks/>
            </p:cNvSpPr>
            <p:nvPr/>
          </p:nvSpPr>
          <p:spPr bwMode="auto">
            <a:xfrm>
              <a:off x="3755" y="2064"/>
              <a:ext cx="229" cy="384"/>
            </a:xfrm>
            <a:custGeom>
              <a:avLst/>
              <a:gdLst>
                <a:gd name="G0" fmla="+- 3323 0 0"/>
                <a:gd name="G1" fmla="+- 21600 0 0"/>
                <a:gd name="G2" fmla="+- 21600 0 0"/>
                <a:gd name="T0" fmla="*/ 916 w 24923"/>
                <a:gd name="T1" fmla="*/ 135 h 43200"/>
                <a:gd name="T2" fmla="*/ 0 w 24923"/>
                <a:gd name="T3" fmla="*/ 42943 h 43200"/>
                <a:gd name="T4" fmla="*/ 3323 w 249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23" h="43200" fill="none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</a:path>
                <a:path w="24923" h="43200" stroke="0" extrusionOk="0">
                  <a:moveTo>
                    <a:pt x="915" y="134"/>
                  </a:moveTo>
                  <a:cubicBezTo>
                    <a:pt x="1715" y="44"/>
                    <a:pt x="2518" y="-1"/>
                    <a:pt x="3323" y="0"/>
                  </a:cubicBezTo>
                  <a:cubicBezTo>
                    <a:pt x="15252" y="0"/>
                    <a:pt x="24923" y="9670"/>
                    <a:pt x="24923" y="21600"/>
                  </a:cubicBezTo>
                  <a:cubicBezTo>
                    <a:pt x="24923" y="33529"/>
                    <a:pt x="15252" y="43200"/>
                    <a:pt x="3323" y="43200"/>
                  </a:cubicBezTo>
                  <a:cubicBezTo>
                    <a:pt x="2210" y="43200"/>
                    <a:pt x="1099" y="43114"/>
                    <a:pt x="0" y="42942"/>
                  </a:cubicBezTo>
                  <a:lnTo>
                    <a:pt x="3323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3" name="Line 91"/>
            <p:cNvSpPr>
              <a:spLocks noChangeShapeType="1"/>
            </p:cNvSpPr>
            <p:nvPr/>
          </p:nvSpPr>
          <p:spPr bwMode="auto">
            <a:xfrm>
              <a:off x="3984" y="2256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4" name="Oval 92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5" name="Oval 93"/>
            <p:cNvSpPr>
              <a:spLocks noChangeArrowheads="1"/>
            </p:cNvSpPr>
            <p:nvPr/>
          </p:nvSpPr>
          <p:spPr bwMode="auto">
            <a:xfrm>
              <a:off x="3408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6" name="Oval 94"/>
            <p:cNvSpPr>
              <a:spLocks noChangeArrowheads="1"/>
            </p:cNvSpPr>
            <p:nvPr/>
          </p:nvSpPr>
          <p:spPr bwMode="auto">
            <a:xfrm>
              <a:off x="3408" y="2352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27" name="Line 95"/>
            <p:cNvSpPr>
              <a:spLocks noChangeShapeType="1"/>
            </p:cNvSpPr>
            <p:nvPr/>
          </p:nvSpPr>
          <p:spPr bwMode="auto">
            <a:xfrm>
              <a:off x="2880" y="1584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8" name="Line 96"/>
            <p:cNvSpPr>
              <a:spLocks noChangeShapeType="1"/>
            </p:cNvSpPr>
            <p:nvPr/>
          </p:nvSpPr>
          <p:spPr bwMode="auto">
            <a:xfrm>
              <a:off x="3264" y="2112"/>
              <a:ext cx="1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29" name="Line 97"/>
            <p:cNvSpPr>
              <a:spLocks noChangeShapeType="1"/>
            </p:cNvSpPr>
            <p:nvPr/>
          </p:nvSpPr>
          <p:spPr bwMode="auto">
            <a:xfrm>
              <a:off x="3120" y="2400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0" name="Line 98"/>
            <p:cNvSpPr>
              <a:spLocks noChangeShapeType="1"/>
            </p:cNvSpPr>
            <p:nvPr/>
          </p:nvSpPr>
          <p:spPr bwMode="auto">
            <a:xfrm>
              <a:off x="3120" y="240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1" name="Line 99"/>
            <p:cNvSpPr>
              <a:spLocks noChangeShapeType="1"/>
            </p:cNvSpPr>
            <p:nvPr/>
          </p:nvSpPr>
          <p:spPr bwMode="auto">
            <a:xfrm>
              <a:off x="3264" y="1584"/>
              <a:ext cx="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2" name="Line 100"/>
            <p:cNvSpPr>
              <a:spLocks noChangeShapeType="1"/>
            </p:cNvSpPr>
            <p:nvPr/>
          </p:nvSpPr>
          <p:spPr bwMode="auto">
            <a:xfrm>
              <a:off x="2976" y="2256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3" name="Line 101"/>
            <p:cNvSpPr>
              <a:spLocks noChangeShapeType="1"/>
            </p:cNvSpPr>
            <p:nvPr/>
          </p:nvSpPr>
          <p:spPr bwMode="auto">
            <a:xfrm flipH="1">
              <a:off x="2880" y="3216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4" name="Line 102"/>
            <p:cNvSpPr>
              <a:spLocks noChangeShapeType="1"/>
            </p:cNvSpPr>
            <p:nvPr/>
          </p:nvSpPr>
          <p:spPr bwMode="auto">
            <a:xfrm flipH="1">
              <a:off x="2880" y="2256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9335" name="Group 103"/>
          <p:cNvGrpSpPr>
            <a:grpSpLocks/>
          </p:cNvGrpSpPr>
          <p:nvPr/>
        </p:nvGrpSpPr>
        <p:grpSpPr bwMode="auto">
          <a:xfrm>
            <a:off x="6781800" y="3870920"/>
            <a:ext cx="2176463" cy="2133600"/>
            <a:chOff x="4176" y="2256"/>
            <a:chExt cx="1371" cy="1344"/>
          </a:xfrm>
        </p:grpSpPr>
        <p:sp>
          <p:nvSpPr>
            <p:cNvPr id="479336" name="Line 104"/>
            <p:cNvSpPr>
              <a:spLocks noChangeShapeType="1"/>
            </p:cNvSpPr>
            <p:nvPr/>
          </p:nvSpPr>
          <p:spPr bwMode="auto">
            <a:xfrm>
              <a:off x="4176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7" name="Line 105"/>
            <p:cNvSpPr>
              <a:spLocks noChangeShapeType="1"/>
            </p:cNvSpPr>
            <p:nvPr/>
          </p:nvSpPr>
          <p:spPr bwMode="auto">
            <a:xfrm>
              <a:off x="4176" y="302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38" name="Arc 106"/>
            <p:cNvSpPr>
              <a:spLocks/>
            </p:cNvSpPr>
            <p:nvPr/>
          </p:nvSpPr>
          <p:spPr bwMode="auto">
            <a:xfrm>
              <a:off x="4272" y="2737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39" name="Arc 107"/>
            <p:cNvSpPr>
              <a:spLocks/>
            </p:cNvSpPr>
            <p:nvPr/>
          </p:nvSpPr>
          <p:spPr bwMode="auto">
            <a:xfrm>
              <a:off x="4272" y="2736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40" name="Arc 108"/>
            <p:cNvSpPr>
              <a:spLocks/>
            </p:cNvSpPr>
            <p:nvPr/>
          </p:nvSpPr>
          <p:spPr bwMode="auto">
            <a:xfrm flipV="1">
              <a:off x="4272" y="2928"/>
              <a:ext cx="52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9341" name="Line 109"/>
            <p:cNvSpPr>
              <a:spLocks noChangeShapeType="1"/>
            </p:cNvSpPr>
            <p:nvPr/>
          </p:nvSpPr>
          <p:spPr bwMode="auto">
            <a:xfrm>
              <a:off x="417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2" name="Line 110"/>
            <p:cNvSpPr>
              <a:spLocks noChangeShapeType="1"/>
            </p:cNvSpPr>
            <p:nvPr/>
          </p:nvSpPr>
          <p:spPr bwMode="auto">
            <a:xfrm>
              <a:off x="417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3" name="Line 111"/>
            <p:cNvSpPr>
              <a:spLocks noChangeShapeType="1"/>
            </p:cNvSpPr>
            <p:nvPr/>
          </p:nvSpPr>
          <p:spPr bwMode="auto">
            <a:xfrm>
              <a:off x="4800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9344" name="Text Box 112"/>
            <p:cNvSpPr txBox="1">
              <a:spLocks noChangeArrowheads="1"/>
            </p:cNvSpPr>
            <p:nvPr/>
          </p:nvSpPr>
          <p:spPr bwMode="auto">
            <a:xfrm>
              <a:off x="4984" y="278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PGTQ</a:t>
              </a:r>
            </a:p>
          </p:txBody>
        </p:sp>
        <p:sp>
          <p:nvSpPr>
            <p:cNvPr id="479345" name="Line 113"/>
            <p:cNvSpPr>
              <a:spLocks noChangeShapeType="1"/>
            </p:cNvSpPr>
            <p:nvPr/>
          </p:nvSpPr>
          <p:spPr bwMode="auto">
            <a:xfrm>
              <a:off x="4176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934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比较器的并行扩展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98008-7493-4650-B9C4-04698307007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8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autoUpdateAnimBg="0"/>
      <p:bldP spid="4793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加法器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87600" y="1190881"/>
            <a:ext cx="8820903" cy="653944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半加器：仅考虑加数和被加数的运算部件。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E55B09-E291-4B70-87E0-E82E4CDCF9E1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8420EA-1885-4F9C-880F-9D10D3F229F0}" type="datetime1">
              <a:rPr lang="zh-CN" altLang="en-US" smtClean="0"/>
              <a:t>2018/10/11</a:t>
            </a:fld>
            <a:endParaRPr lang="en-US" altLang="zh-CN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20380"/>
              </p:ext>
            </p:extLst>
          </p:nvPr>
        </p:nvGraphicFramePr>
        <p:xfrm>
          <a:off x="4283968" y="2258700"/>
          <a:ext cx="2786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r:id="rId4" imgW="1231366" imgH="203112" progId="Equation.3">
                  <p:embed/>
                </p:oleObj>
              </mc:Choice>
              <mc:Fallback>
                <p:oleObj r:id="rId4" imgW="12313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258700"/>
                        <a:ext cx="27860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65303"/>
              </p:ext>
            </p:extLst>
          </p:nvPr>
        </p:nvGraphicFramePr>
        <p:xfrm>
          <a:off x="4283968" y="3158554"/>
          <a:ext cx="1365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6" imgW="609480" imgH="177480" progId="Equation.3">
                  <p:embed/>
                </p:oleObj>
              </mc:Choice>
              <mc:Fallback>
                <p:oleObj name="Equation" r:id="rId6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158554"/>
                        <a:ext cx="13652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87704"/>
              </p:ext>
            </p:extLst>
          </p:nvPr>
        </p:nvGraphicFramePr>
        <p:xfrm>
          <a:off x="304800" y="2892043"/>
          <a:ext cx="2819400" cy="268986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被加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加数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和数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进位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03" descr="D:\_LQ_work_[CUR].dir\lq_wk_cache\_lq01_teaching\wk_03_11_new_数字电路\09_2009_LiQ\04_ppt61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68" y="4149080"/>
            <a:ext cx="5554663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70645" y="5581903"/>
            <a:ext cx="532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电路图                      逻辑符号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加法器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08559" y="1173565"/>
            <a:ext cx="8686800" cy="10393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全加器：考虑加数、被加数和相邻低位的进位的运算部件。 </a:t>
            </a:r>
            <a:endParaRPr lang="en-US" altLang="zh-CN" dirty="0">
              <a:latin typeface="+mn-ea"/>
            </a:endParaRP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05784" y="6375620"/>
            <a:ext cx="2133600" cy="268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E20B82-2FA4-48A6-8983-1540BDF38EA8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215F4-772C-4AA2-9E19-F9E42B666254}" type="datetime1">
              <a:rPr lang="zh-CN" altLang="en-US" smtClean="0"/>
              <a:t>2018/10/11</a:t>
            </a:fld>
            <a:endParaRPr lang="en-US" altLang="zh-CN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" y="2209800"/>
            <a:ext cx="3016022" cy="330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3554847" y="2003741"/>
            <a:ext cx="3509963" cy="893763"/>
            <a:chOff x="2985" y="2563"/>
            <a:chExt cx="2211" cy="563"/>
          </a:xfrm>
        </p:grpSpPr>
        <p:graphicFrame>
          <p:nvGraphicFramePr>
            <p:cNvPr id="1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729955"/>
                </p:ext>
              </p:extLst>
            </p:nvPr>
          </p:nvGraphicFramePr>
          <p:xfrm>
            <a:off x="2985" y="2563"/>
            <a:ext cx="133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公式" r:id="rId5" imgW="1168200" imgH="228600" progId="Equation.3">
                    <p:embed/>
                  </p:oleObj>
                </mc:Choice>
                <mc:Fallback>
                  <p:oleObj name="公式" r:id="rId5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2563"/>
                          <a:ext cx="133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045714"/>
                </p:ext>
              </p:extLst>
            </p:nvPr>
          </p:nvGraphicFramePr>
          <p:xfrm>
            <a:off x="2985" y="2863"/>
            <a:ext cx="221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公式" r:id="rId7" imgW="1942920" imgH="228600" progId="Equation.3">
                    <p:embed/>
                  </p:oleObj>
                </mc:Choice>
                <mc:Fallback>
                  <p:oleObj name="公式" r:id="rId7" imgW="1942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2863"/>
                          <a:ext cx="221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r="32952" b="10559"/>
          <a:stretch/>
        </p:blipFill>
        <p:spPr bwMode="auto">
          <a:xfrm>
            <a:off x="3279355" y="2974952"/>
            <a:ext cx="3935013" cy="214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5"/>
          <a:stretch/>
        </p:blipFill>
        <p:spPr bwMode="auto">
          <a:xfrm>
            <a:off x="7214368" y="2333790"/>
            <a:ext cx="1880991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22740" y="1797099"/>
            <a:ext cx="162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逻辑符号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7409" y="5447963"/>
            <a:ext cx="33024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如何表示为两个半加器加一</a:t>
            </a:r>
            <a:r>
              <a:rPr lang="zh-CN" altLang="en-US" sz="2800" b="1"/>
              <a:t>个或门？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4201" y="5200177"/>
            <a:ext cx="4029024" cy="143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行波进位加法器 </a:t>
            </a:r>
            <a:r>
              <a:rPr lang="en-US" altLang="zh-CN" sz="3200" dirty="0"/>
              <a:t>ripper carry adder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692" y="3815724"/>
            <a:ext cx="6872290" cy="2551286"/>
          </a:xfrm>
        </p:spPr>
        <p:txBody>
          <a:bodyPr/>
          <a:lstStyle/>
          <a:p>
            <a:r>
              <a:rPr lang="zh-CN" altLang="en-US" sz="2800" dirty="0"/>
              <a:t>设 </a:t>
            </a:r>
            <a:r>
              <a:rPr lang="en-US" altLang="zh-CN" sz="2800" i="1" dirty="0" err="1"/>
              <a:t>t</a:t>
            </a:r>
            <a:r>
              <a:rPr lang="en-US" altLang="zh-CN" sz="2800" baseline="-25000" dirty="0" err="1"/>
              <a:t>gate</a:t>
            </a:r>
            <a:r>
              <a:rPr lang="en-US" altLang="zh-CN" sz="2800" dirty="0"/>
              <a:t> = </a:t>
            </a:r>
            <a:r>
              <a:rPr lang="zh-CN" altLang="en-US" sz="2800" dirty="0"/>
              <a:t>典型逻辑门的传输延迟时间 </a:t>
            </a:r>
          </a:p>
          <a:p>
            <a:r>
              <a:rPr lang="zh-CN" altLang="en-US" sz="2800" dirty="0"/>
              <a:t>假设全加器的传输延迟 </a:t>
            </a:r>
          </a:p>
          <a:p>
            <a:pPr marL="344487" lvl="1" indent="0">
              <a:buNone/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add</a:t>
            </a:r>
            <a:r>
              <a:rPr lang="en-US" altLang="zh-CN" sz="2000" dirty="0"/>
              <a:t> = 3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en-US" altLang="zh-CN" sz="2000" dirty="0"/>
          </a:p>
          <a:p>
            <a:pPr marL="344487" lvl="1" indent="0">
              <a:buNone/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carry</a:t>
            </a:r>
            <a:r>
              <a:rPr lang="en-US" altLang="zh-CN" sz="2000" dirty="0"/>
              <a:t> = 2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462F58-0093-4D75-92AC-5AB00EB681F4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19039" y="4740796"/>
            <a:ext cx="55801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位行波进位加法器的传输延迟 ：</a:t>
            </a:r>
            <a:r>
              <a:rPr lang="en-US" altLang="zh-CN" sz="2800" dirty="0"/>
              <a:t> </a:t>
            </a:r>
            <a:endParaRPr lang="zh-CN" altLang="en-US" sz="2800" dirty="0"/>
          </a:p>
          <a:p>
            <a:pPr marL="344487" lvl="1">
              <a:lnSpc>
                <a:spcPct val="150000"/>
              </a:lnSpc>
            </a:pP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add</a:t>
            </a:r>
            <a:r>
              <a:rPr lang="en-US" altLang="zh-CN" sz="2000" dirty="0"/>
              <a:t> = 3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r>
              <a:rPr lang="en-US" altLang="zh-CN" sz="2000" dirty="0"/>
              <a:t> + (</a:t>
            </a:r>
            <a:r>
              <a:rPr lang="en-US" altLang="zh-CN" sz="2000" i="1" dirty="0"/>
              <a:t>n </a:t>
            </a:r>
            <a:r>
              <a:rPr lang="en-US" altLang="zh-CN" sz="2000" dirty="0"/>
              <a:t>- 1)X2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r>
              <a:rPr lang="en-US" altLang="zh-CN" sz="2000" baseline="-25000" dirty="0"/>
              <a:t> </a:t>
            </a:r>
            <a:endParaRPr lang="en-US" altLang="zh-CN" sz="2000" dirty="0"/>
          </a:p>
          <a:p>
            <a:pPr marL="344487" lvl="1">
              <a:lnSpc>
                <a:spcPct val="150000"/>
              </a:lnSpc>
            </a:pPr>
            <a:r>
              <a:rPr lang="en-US" altLang="zh-CN" sz="2000" dirty="0"/>
              <a:t>      =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en-US" altLang="zh-CN" sz="2000" i="1" dirty="0"/>
              <a:t>n +1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t</a:t>
            </a:r>
            <a:r>
              <a:rPr lang="en-US" altLang="zh-CN" sz="2000" baseline="-25000" dirty="0" err="1"/>
              <a:t>gate</a:t>
            </a:r>
            <a:endParaRPr lang="zh-CN" altLang="en-US" sz="2000" dirty="0"/>
          </a:p>
        </p:txBody>
      </p:sp>
      <p:pic>
        <p:nvPicPr>
          <p:cNvPr id="33798" name="Picture 6" descr="https://encrypted-tbn3.gstatic.com/images?q=tbn:ANd9GcRT6ZiC-4sv6yxGBr9uJe3DpYNfV2MzCK86rpcRvYjffX6Gnj3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1524000" y="3178251"/>
            <a:ext cx="2928912" cy="227855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267744" y="2384884"/>
            <a:ext cx="3457648" cy="3071921"/>
          </a:xfrm>
          <a:prstGeom prst="straightConnector1">
            <a:avLst/>
          </a:prstGeom>
          <a:ln w="412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6" r="44753"/>
          <a:stretch/>
        </p:blipFill>
        <p:spPr bwMode="auto">
          <a:xfrm>
            <a:off x="251520" y="2852936"/>
            <a:ext cx="3635886" cy="29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8036396" cy="742950"/>
          </a:xfrm>
        </p:spPr>
        <p:txBody>
          <a:bodyPr/>
          <a:lstStyle/>
          <a:p>
            <a:r>
              <a:rPr lang="zh-CN" altLang="en-US" sz="4000" b="0" dirty="0"/>
              <a:t>先行进位逻辑</a:t>
            </a:r>
            <a:r>
              <a:rPr lang="en-US" altLang="zh-CN" sz="4000" b="0" dirty="0"/>
              <a:t>(Carry Look-Ahead)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6626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29"/>
          <a:stretch/>
        </p:blipFill>
        <p:spPr bwMode="auto">
          <a:xfrm>
            <a:off x="251520" y="2016446"/>
            <a:ext cx="6581089" cy="10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419872" y="5013176"/>
            <a:ext cx="3412737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94913"/>
              </p:ext>
            </p:extLst>
          </p:nvPr>
        </p:nvGraphicFramePr>
        <p:xfrm>
          <a:off x="581025" y="1239838"/>
          <a:ext cx="3176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公式" r:id="rId4" imgW="1295280" imgH="228600" progId="Equation.3">
                  <p:embed/>
                </p:oleObj>
              </mc:Choice>
              <mc:Fallback>
                <p:oleObj name="公式" r:id="rId4" imgW="129528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239838"/>
                        <a:ext cx="3176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46197"/>
              </p:ext>
            </p:extLst>
          </p:nvPr>
        </p:nvGraphicFramePr>
        <p:xfrm>
          <a:off x="4127500" y="3068638"/>
          <a:ext cx="44942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" name="公式" r:id="rId6" imgW="1726920" imgH="482400" progId="Equation.3">
                  <p:embed/>
                </p:oleObj>
              </mc:Choice>
              <mc:Fallback>
                <p:oleObj name="公式" r:id="rId6" imgW="1726920" imgH="4824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068638"/>
                        <a:ext cx="44942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03956" y="4345069"/>
            <a:ext cx="2224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进位</a:t>
            </a:r>
            <a:r>
              <a:rPr lang="zh-CN" altLang="en-US" sz="2400" b="1" dirty="0">
                <a:solidFill>
                  <a:srgbClr val="FF0000"/>
                </a:solidFill>
              </a:rPr>
              <a:t>产生</a:t>
            </a:r>
            <a:r>
              <a:rPr lang="zh-CN" altLang="en-US" sz="2400" dirty="0"/>
              <a:t>因子</a:t>
            </a:r>
            <a:endParaRPr lang="en-US" altLang="zh-CN" sz="2400" baseline="-25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93625"/>
              </p:ext>
            </p:extLst>
          </p:nvPr>
        </p:nvGraphicFramePr>
        <p:xfrm>
          <a:off x="6444208" y="4221088"/>
          <a:ext cx="2156175" cy="56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公式" r:id="rId8" imgW="863280" imgH="228600" progId="Equation.3">
                  <p:embed/>
                </p:oleObj>
              </mc:Choice>
              <mc:Fallback>
                <p:oleObj name="公式" r:id="rId8" imgW="863280" imgH="22860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221088"/>
                        <a:ext cx="2156175" cy="565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44060" y="4818294"/>
            <a:ext cx="2184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进位</a:t>
            </a:r>
            <a:r>
              <a:rPr lang="zh-CN" altLang="en-US" sz="2400" b="1" dirty="0">
                <a:solidFill>
                  <a:srgbClr val="FF0000"/>
                </a:solidFill>
              </a:rPr>
              <a:t>传递</a:t>
            </a:r>
            <a:r>
              <a:rPr lang="zh-CN" altLang="en-US" sz="2400" dirty="0"/>
              <a:t>因子</a:t>
            </a:r>
            <a:endParaRPr lang="en-US" altLang="zh-CN" sz="2400" baseline="-250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61383"/>
              </p:ext>
            </p:extLst>
          </p:nvPr>
        </p:nvGraphicFramePr>
        <p:xfrm>
          <a:off x="6372200" y="4797152"/>
          <a:ext cx="2160240" cy="5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公式" r:id="rId10" imgW="927000" imgH="228600" progId="Equation.3">
                  <p:embed/>
                </p:oleObj>
              </mc:Choice>
              <mc:Fallback>
                <p:oleObj name="公式" r:id="rId10" imgW="927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97152"/>
                        <a:ext cx="2160240" cy="5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66973"/>
              </p:ext>
            </p:extLst>
          </p:nvPr>
        </p:nvGraphicFramePr>
        <p:xfrm>
          <a:off x="4056063" y="5653088"/>
          <a:ext cx="26590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公式" r:id="rId12" imgW="1130040" imgH="228600" progId="Equation.3">
                  <p:embed/>
                </p:oleObj>
              </mc:Choice>
              <mc:Fallback>
                <p:oleObj name="公式" r:id="rId12" imgW="113004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5653088"/>
                        <a:ext cx="26590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70700" y="5279959"/>
            <a:ext cx="720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则</a:t>
            </a:r>
            <a:endParaRPr lang="en-US" altLang="zh-CN" sz="2800" b="1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148064" y="4092335"/>
            <a:ext cx="360040" cy="3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25715" y="4092335"/>
            <a:ext cx="1578819" cy="8180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先行进位逻辑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27650" name="Picture 2" descr="D:\教学课件\Digital Logic\数字设计——原理与实践\3rd_figures\Figs05eps\fc05\cla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" y="1124744"/>
            <a:ext cx="714777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347864" y="4581128"/>
            <a:ext cx="36724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71" y="2534583"/>
            <a:ext cx="7762875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8610" y="2281241"/>
            <a:ext cx="4647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四位二进制数进位表达式</a:t>
            </a:r>
            <a:endParaRPr lang="en-US" altLang="zh-CN" sz="28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83970" y="2904638"/>
            <a:ext cx="2836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延迟时间是？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420566" y="3565350"/>
            <a:ext cx="335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二级与或门电路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位先行进位加法器</a:t>
            </a:r>
            <a:r>
              <a:rPr lang="en-US" altLang="zh-CN" sz="3200" dirty="0"/>
              <a:t>74x283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51BEA-9EF9-4140-B45D-BCBB95FBD50E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0" y="1335727"/>
            <a:ext cx="2880320" cy="46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72757"/>
              </p:ext>
            </p:extLst>
          </p:nvPr>
        </p:nvGraphicFramePr>
        <p:xfrm>
          <a:off x="4187251" y="3861049"/>
          <a:ext cx="3179641" cy="63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公式" r:id="rId4" imgW="1130040" imgH="228600" progId="Equation.3">
                  <p:embed/>
                </p:oleObj>
              </mc:Choice>
              <mc:Fallback>
                <p:oleObj name="公式" r:id="rId4" imgW="113004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251" y="3861049"/>
                        <a:ext cx="3179641" cy="63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/>
          <p:nvPr/>
        </p:nvSpPr>
        <p:spPr>
          <a:xfrm>
            <a:off x="5652120" y="4653136"/>
            <a:ext cx="216024" cy="57606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9301" y="4653135"/>
            <a:ext cx="273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时，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也为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5052"/>
            <a:ext cx="3810124" cy="106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50989" y="1303526"/>
                <a:ext cx="3662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89" y="1303526"/>
                <a:ext cx="36622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95" t="-25000" r="-66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72000" y="1800845"/>
                <a:ext cx="428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0845"/>
                <a:ext cx="42877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2" r="-1095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77676" y="2255288"/>
                <a:ext cx="2907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76" y="2255288"/>
                <a:ext cx="290771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859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93996" y="2719158"/>
                <a:ext cx="2765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6" y="2719158"/>
                <a:ext cx="276505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493996" y="3251751"/>
                <a:ext cx="1344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6" y="3251751"/>
                <a:ext cx="1344535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8507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3" y="3630978"/>
            <a:ext cx="8558555" cy="240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74x283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2" y="1628800"/>
            <a:ext cx="4216271" cy="16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28735"/>
              </p:ext>
            </p:extLst>
          </p:nvPr>
        </p:nvGraphicFramePr>
        <p:xfrm>
          <a:off x="3347138" y="9524"/>
          <a:ext cx="5769715" cy="684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Artwork" r:id="rId5" imgW="9221487" imgH="12304762" progId="Adobe.Illustrator.7">
                  <p:embed/>
                </p:oleObj>
              </mc:Choice>
              <mc:Fallback>
                <p:oleObj name="Artwork" r:id="rId5" imgW="9221487" imgH="1230476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138" y="9524"/>
                        <a:ext cx="5769715" cy="684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24200" y="3286591"/>
            <a:ext cx="6019800" cy="35714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35662"/>
              </p:ext>
            </p:extLst>
          </p:nvPr>
        </p:nvGraphicFramePr>
        <p:xfrm>
          <a:off x="0" y="0"/>
          <a:ext cx="9144000" cy="687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Artwork" r:id="rId3" imgW="9221487" imgH="12304762" progId="Adobe.Illustrator.7">
                  <p:embed/>
                </p:oleObj>
              </mc:Choice>
              <mc:Fallback>
                <p:oleObj name="Artwork" r:id="rId3" imgW="9221487" imgH="1230476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8193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71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970556" y="4221088"/>
            <a:ext cx="1512168" cy="596951"/>
          </a:xfrm>
          <a:prstGeom prst="wedgeRectCallout">
            <a:avLst>
              <a:gd name="adj1" fmla="val 39636"/>
              <a:gd name="adj2" fmla="val 130502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生成进位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771800" y="6108649"/>
            <a:ext cx="1512168" cy="596951"/>
          </a:xfrm>
          <a:prstGeom prst="wedgeRectCallout">
            <a:avLst>
              <a:gd name="adj1" fmla="val -78121"/>
              <a:gd name="adj2" fmla="val -7104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传递进位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868144" y="4818039"/>
            <a:ext cx="1224136" cy="411161"/>
          </a:xfrm>
          <a:prstGeom prst="wedgeRectCallout">
            <a:avLst>
              <a:gd name="adj1" fmla="val 21975"/>
              <a:gd name="adj2" fmla="val 106236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半加和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868144" y="6106035"/>
            <a:ext cx="1728192" cy="599565"/>
          </a:xfrm>
          <a:prstGeom prst="wedgeRectCallout">
            <a:avLst>
              <a:gd name="adj1" fmla="val 29838"/>
              <a:gd name="adj2" fmla="val -99435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来自低位的进位</a:t>
            </a:r>
          </a:p>
        </p:txBody>
      </p:sp>
    </p:spTree>
    <p:extLst>
      <p:ext uri="{BB962C8B-B14F-4D97-AF65-F5344CB8AC3E}">
        <p14:creationId xmlns:p14="http://schemas.microsoft.com/office/powerpoint/2010/main" val="15016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0D087F-DB28-4C3A-A45A-33FE93DB299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26FD9BA-0CA8-4EED-86CB-DBD7C42DFF32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br>
              <a:rPr lang="zh-CN" altLang="en-US" b="0" dirty="0"/>
            </a:br>
            <a:r>
              <a:rPr lang="en-US" altLang="zh-CN" b="0" dirty="0"/>
              <a:t>4</a:t>
            </a:r>
            <a:r>
              <a:rPr lang="zh-CN" altLang="en-US" b="0" dirty="0"/>
              <a:t>选</a:t>
            </a:r>
            <a:r>
              <a:rPr lang="en-US" altLang="zh-CN" b="0" dirty="0"/>
              <a:t>1</a:t>
            </a:r>
            <a:r>
              <a:rPr lang="zh-CN" altLang="en-US" b="0" dirty="0"/>
              <a:t>多路选择器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5" name="Text Box 4"/>
              <p:cNvSpPr txBox="1">
                <a:spLocks noChangeArrowheads="1"/>
              </p:cNvSpPr>
              <p:nvPr/>
            </p:nvSpPr>
            <p:spPr bwMode="auto">
              <a:xfrm>
                <a:off x="2267744" y="5436708"/>
                <a:ext cx="6840760" cy="52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dirty="0"/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 ·D</a:t>
                </a:r>
                <a:r>
                  <a:rPr lang="en-US" altLang="zh-CN" sz="2800" baseline="-25000" dirty="0"/>
                  <a:t>0</a:t>
                </a:r>
                <a:r>
                  <a:rPr lang="en-US" altLang="zh-CN" sz="28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800" dirty="0"/>
                  <a:t>A · D</a:t>
                </a:r>
                <a:r>
                  <a:rPr lang="en-US" altLang="zh-CN" sz="2800" baseline="-25000" dirty="0"/>
                  <a:t>1 </a:t>
                </a:r>
                <a:r>
                  <a:rPr lang="en-US" altLang="zh-CN" sz="2800" dirty="0"/>
                  <a:t>+  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 · D</a:t>
                </a:r>
                <a:r>
                  <a:rPr lang="en-US" altLang="zh-CN" sz="2800" baseline="-25000" dirty="0"/>
                  <a:t>2 </a:t>
                </a:r>
                <a:r>
                  <a:rPr lang="en-US" altLang="zh-CN" sz="2800" dirty="0"/>
                  <a:t>+ BA · D</a:t>
                </a:r>
                <a:r>
                  <a:rPr lang="en-US" altLang="zh-CN" sz="2800" baseline="-25000" dirty="0"/>
                  <a:t>3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09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5436708"/>
                <a:ext cx="6840760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783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88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r="46309" b="58696"/>
          <a:stretch/>
        </p:blipFill>
        <p:spPr bwMode="auto">
          <a:xfrm>
            <a:off x="56442" y="1184714"/>
            <a:ext cx="2896707" cy="241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1624"/>
          <a:stretch/>
        </p:blipFill>
        <p:spPr bwMode="auto">
          <a:xfrm>
            <a:off x="2991991" y="1418502"/>
            <a:ext cx="611651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1" t="17621" r="21077" b="58696"/>
          <a:stretch/>
        </p:blipFill>
        <p:spPr bwMode="auto">
          <a:xfrm>
            <a:off x="276122" y="3956369"/>
            <a:ext cx="2107114" cy="24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942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04D0BB-1BA1-4058-BA4A-3319CA236AC7}" type="slidenum">
              <a:rPr lang="en-US" altLang="zh-CN" smtClean="0"/>
              <a:pPr eaLnBrk="1" hangingPunct="1"/>
              <a:t>40</a:t>
            </a:fld>
            <a:endParaRPr lang="en-US" altLang="zh-CN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6589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39752" y="1556792"/>
            <a:ext cx="64807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40F95-8A36-4860-BA06-C416159C080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949" y="3715207"/>
            <a:ext cx="309226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假设</a:t>
            </a:r>
            <a:r>
              <a:rPr lang="en-US" altLang="zh-CN" sz="2800" dirty="0"/>
              <a:t>74x283</a:t>
            </a:r>
            <a:r>
              <a:rPr lang="zh-CN" altLang="en-US" sz="2800" dirty="0"/>
              <a:t>从</a:t>
            </a:r>
            <a:r>
              <a:rPr lang="en-US" altLang="zh-CN" sz="2800" dirty="0"/>
              <a:t>C0</a:t>
            </a:r>
            <a:r>
              <a:rPr lang="zh-CN" altLang="en-US" sz="2800" dirty="0"/>
              <a:t>到</a:t>
            </a:r>
            <a:r>
              <a:rPr lang="en-US" altLang="zh-CN" sz="2800" dirty="0"/>
              <a:t>C4</a:t>
            </a:r>
            <a:r>
              <a:rPr lang="zh-CN" altLang="en-US" sz="2800" dirty="0"/>
              <a:t>的输出延迟为</a:t>
            </a:r>
            <a:r>
              <a:rPr lang="en-US" altLang="zh-CN" sz="2800" dirty="0"/>
              <a:t>2</a:t>
            </a:r>
            <a:r>
              <a:rPr lang="zh-CN" altLang="en-US" sz="2800" dirty="0"/>
              <a:t>个反相门延迟，则</a:t>
            </a:r>
            <a:r>
              <a:rPr lang="en-US" altLang="zh-CN" sz="2800" dirty="0"/>
              <a:t>16</a:t>
            </a:r>
            <a:r>
              <a:rPr lang="zh-CN" altLang="en-US" sz="2800" dirty="0"/>
              <a:t>位加法器的总延迟为</a:t>
            </a:r>
            <a:r>
              <a:rPr lang="en-US" altLang="zh-CN" sz="2800" dirty="0"/>
              <a:t>8</a:t>
            </a:r>
            <a:r>
              <a:rPr lang="zh-CN" altLang="en-US" sz="2800" dirty="0"/>
              <a:t>个反相门延迟。</a:t>
            </a:r>
            <a:endParaRPr lang="en-US" altLang="zh-CN" sz="2800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02864" y="1167537"/>
            <a:ext cx="2784960" cy="2405479"/>
          </a:xfrm>
        </p:spPr>
        <p:txBody>
          <a:bodyPr/>
          <a:lstStyle/>
          <a:p>
            <a:r>
              <a:rPr lang="en-US" altLang="zh-CN" dirty="0"/>
              <a:t>74x283</a:t>
            </a:r>
            <a:r>
              <a:rPr lang="zh-CN" altLang="en-US" b="1" dirty="0"/>
              <a:t>组间串波行进位加法器</a:t>
            </a:r>
            <a:r>
              <a:rPr lang="zh-CN" altLang="en-US" dirty="0"/>
              <a:t>（</a:t>
            </a:r>
            <a:r>
              <a:rPr lang="en-US" altLang="zh-CN" dirty="0"/>
              <a:t>group-ripple adder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pPr lvl="1"/>
            <a:r>
              <a:rPr lang="en-US" altLang="zh-CN" dirty="0"/>
              <a:t>4</a:t>
            </a:r>
            <a:r>
              <a:rPr lang="zh-CN" altLang="en-US" dirty="0"/>
              <a:t>组先行进位计算器件</a:t>
            </a:r>
            <a:endParaRPr lang="en-US" altLang="zh-CN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5927520" cy="1253270"/>
          </a:xfrm>
        </p:spPr>
        <p:txBody>
          <a:bodyPr/>
          <a:lstStyle/>
          <a:p>
            <a:r>
              <a:rPr lang="en-US" altLang="zh-CN" dirty="0"/>
              <a:t>74x182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组先行进位计算器件</a:t>
            </a:r>
            <a:endParaRPr lang="en-US" altLang="zh-CN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位组间进位</a:t>
            </a:r>
            <a:r>
              <a:rPr lang="en-US" altLang="zh-CN" sz="2400" dirty="0"/>
              <a:t>ALU</a:t>
            </a:r>
          </a:p>
          <a:p>
            <a:endParaRPr lang="en-US" altLang="zh-CN" dirty="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A1BEC4-3D71-4DAA-9F30-A1C1EC1C0AE7}" type="slidenum">
              <a:rPr lang="en-US" altLang="zh-CN" smtClean="0"/>
              <a:pPr eaLnBrk="1" hangingPunct="1"/>
              <a:t>41</a:t>
            </a:fld>
            <a:endParaRPr lang="en-US" alt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/>
          <a:stretch/>
        </p:blipFill>
        <p:spPr bwMode="auto">
          <a:xfrm>
            <a:off x="6613567" y="1082054"/>
            <a:ext cx="253043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6" y="2756203"/>
            <a:ext cx="6191250" cy="16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62" y="1983840"/>
            <a:ext cx="2945462" cy="99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194B8-723F-492E-92A8-6557B565C23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26465" y="4367708"/>
            <a:ext cx="6267037" cy="400110"/>
            <a:chOff x="1547664" y="5813761"/>
            <a:chExt cx="7352270" cy="452309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" t="90001"/>
            <a:stretch/>
          </p:blipFill>
          <p:spPr bwMode="auto">
            <a:xfrm>
              <a:off x="2285895" y="5878244"/>
              <a:ext cx="6614039" cy="37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0"/>
            <p:cNvSpPr txBox="1"/>
            <p:nvPr/>
          </p:nvSpPr>
          <p:spPr>
            <a:xfrm>
              <a:off x="1547664" y="5813761"/>
              <a:ext cx="760296" cy="452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  C4</a:t>
              </a:r>
              <a:endParaRPr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816" y="5105322"/>
                <a:ext cx="6290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G_L=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6" y="5105322"/>
                <a:ext cx="629056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07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61950" y="5760437"/>
                <a:ext cx="2608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P_L=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760437"/>
                <a:ext cx="260834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009" t="-24590" r="-116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987161" y="4755106"/>
            <a:ext cx="3569351" cy="22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940888" y="4783671"/>
            <a:ext cx="1404688" cy="3833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61736" y="4779455"/>
            <a:ext cx="1327114" cy="421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044344" y="4783671"/>
            <a:ext cx="1983004" cy="116143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6E6C8EF-3D2E-4BE6-A4BE-D4AEF17CA880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38804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65A22-F643-4125-B4B9-70398ADC3BF3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" y="27441"/>
            <a:ext cx="2980978" cy="920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" y="214268"/>
            <a:ext cx="3347862" cy="742950"/>
          </a:xfrm>
        </p:spPr>
        <p:txBody>
          <a:bodyPr/>
          <a:lstStyle/>
          <a:p>
            <a:r>
              <a:rPr lang="en-US" altLang="zh-CN" dirty="0"/>
              <a:t>74x182 </a:t>
            </a:r>
            <a:r>
              <a:rPr lang="zh-CN" altLang="en-US" dirty="0"/>
              <a:t>应用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907704" y="487693"/>
            <a:ext cx="6048672" cy="4525483"/>
            <a:chOff x="1907704" y="487693"/>
            <a:chExt cx="6048672" cy="452548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092280" y="487693"/>
              <a:ext cx="864096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956376" y="487693"/>
              <a:ext cx="0" cy="1069099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923928" y="1556792"/>
              <a:ext cx="4032448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907704" y="2060848"/>
              <a:ext cx="2016224" cy="0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907704" y="2060848"/>
              <a:ext cx="0" cy="2952328"/>
            </a:xfrm>
            <a:prstGeom prst="line">
              <a:avLst/>
            </a:prstGeom>
            <a:ln w="508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907704" y="5013176"/>
              <a:ext cx="432048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940152" y="836712"/>
            <a:ext cx="1872208" cy="2088232"/>
            <a:chOff x="5940152" y="836712"/>
            <a:chExt cx="1872208" cy="208823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092280" y="836712"/>
              <a:ext cx="720080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812360" y="836712"/>
              <a:ext cx="0" cy="144016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940152" y="2276872"/>
              <a:ext cx="1872208" cy="0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40152" y="2276872"/>
              <a:ext cx="0" cy="648072"/>
            </a:xfrm>
            <a:prstGeom prst="line">
              <a:avLst/>
            </a:prstGeom>
            <a:ln w="508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5940152" y="2924944"/>
              <a:ext cx="288032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724128" y="1022242"/>
            <a:ext cx="1800200" cy="3990934"/>
            <a:chOff x="5724128" y="1022242"/>
            <a:chExt cx="1800200" cy="399093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092280" y="1022242"/>
              <a:ext cx="432048" cy="0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524328" y="1022242"/>
              <a:ext cx="0" cy="1038606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724128" y="2060848"/>
              <a:ext cx="1800200" cy="0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24128" y="2060848"/>
              <a:ext cx="0" cy="2952328"/>
            </a:xfrm>
            <a:prstGeom prst="line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724128" y="5013176"/>
              <a:ext cx="360040" cy="0"/>
            </a:xfrm>
            <a:prstGeom prst="straightConnector1">
              <a:avLst/>
            </a:prstGeom>
            <a:ln w="50800" cmpd="sng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四位二进制加减法运算器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DA9DE0-D22C-4799-A92A-0403D602314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11125"/>
              </p:ext>
            </p:extLst>
          </p:nvPr>
        </p:nvGraphicFramePr>
        <p:xfrm>
          <a:off x="1259632" y="1196752"/>
          <a:ext cx="6380212" cy="505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VISIO" r:id="rId3" imgW="3567240" imgH="2826000" progId="Visio.Drawing.11">
                  <p:embed/>
                </p:oleObj>
              </mc:Choice>
              <mc:Fallback>
                <p:oleObj name="VISIO" r:id="rId3" imgW="3567240" imgH="2826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96752"/>
                        <a:ext cx="6380212" cy="505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9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八位二进制加减运算器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70A0D-88B7-4B85-B45B-8818FC1F443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49007"/>
              </p:ext>
            </p:extLst>
          </p:nvPr>
        </p:nvGraphicFramePr>
        <p:xfrm>
          <a:off x="457200" y="2060848"/>
          <a:ext cx="8506941" cy="331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Image" r:id="rId3" imgW="7405714" imgH="2889796" progId="Photoshop.Image.6">
                  <p:embed/>
                </p:oleObj>
              </mc:Choice>
              <mc:Fallback>
                <p:oleObj name="Image" r:id="rId3" imgW="7405714" imgH="2889796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0848"/>
                        <a:ext cx="8506941" cy="331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443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1" y="1239839"/>
            <a:ext cx="8507287" cy="2162991"/>
          </a:xfrm>
        </p:spPr>
        <p:txBody>
          <a:bodyPr/>
          <a:lstStyle/>
          <a:p>
            <a:r>
              <a:rPr lang="zh-CN" altLang="en-US" dirty="0"/>
              <a:t>功能：能够对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位的操作数进行若干不同的</a:t>
            </a:r>
            <a:r>
              <a:rPr lang="zh-CN" altLang="en-US" dirty="0">
                <a:solidFill>
                  <a:srgbClr val="FF0000"/>
                </a:solidFill>
              </a:rPr>
              <a:t>算术和逻辑操作</a:t>
            </a:r>
            <a:r>
              <a:rPr lang="zh-CN" altLang="en-US" dirty="0"/>
              <a:t>，由一组</a:t>
            </a:r>
            <a:r>
              <a:rPr lang="zh-CN" altLang="en-US" dirty="0">
                <a:solidFill>
                  <a:srgbClr val="FF0000"/>
                </a:solidFill>
              </a:rPr>
              <a:t>功能选择</a:t>
            </a:r>
            <a:r>
              <a:rPr lang="zh-CN" altLang="en-US" dirty="0"/>
              <a:t>输入来指定要执行的操作。</a:t>
            </a:r>
            <a:endParaRPr lang="en-US" altLang="zh-CN" dirty="0"/>
          </a:p>
          <a:p>
            <a:pPr lvl="1"/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位，</a:t>
            </a:r>
            <a:r>
              <a:rPr lang="en-US" altLang="zh-CN" dirty="0"/>
              <a:t>4</a:t>
            </a:r>
            <a:r>
              <a:rPr lang="zh-CN" altLang="en-US" dirty="0"/>
              <a:t>功能输入，</a:t>
            </a:r>
            <a:r>
              <a:rPr lang="en-US" altLang="zh-CN" dirty="0"/>
              <a:t>16</a:t>
            </a:r>
            <a:r>
              <a:rPr lang="zh-CN" altLang="en-US" dirty="0"/>
              <a:t>种操作</a:t>
            </a:r>
            <a:endParaRPr lang="en-US" altLang="zh-CN" dirty="0"/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AB7904-9BB9-4705-990E-15829EB5B95D}" type="slidenum">
              <a:rPr lang="en-US" altLang="zh-CN" smtClean="0"/>
              <a:pPr eaLnBrk="1" hangingPunct="1"/>
              <a:t>45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7D8CB-B70A-49E3-B64E-0B61954554F6}" type="datetime1">
              <a:rPr lang="zh-CN" altLang="en-US" smtClean="0"/>
              <a:t>2018/10/11</a:t>
            </a:fld>
            <a:endParaRPr lang="en-US" altLang="zh-CN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2812976" y="3068960"/>
            <a:ext cx="3200400" cy="3352800"/>
            <a:chOff x="1776" y="1392"/>
            <a:chExt cx="2016" cy="211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064" y="1680"/>
              <a:ext cx="1440" cy="1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064" y="1824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S0~S3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64" y="2112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M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064" y="240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CIN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064" y="2784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A0~A3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064" y="3072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B0~B3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262" y="1762"/>
              <a:ext cx="24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/>
                <a:t>G</a:t>
              </a:r>
            </a:p>
            <a:p>
              <a:pPr algn="r"/>
              <a:r>
                <a:rPr lang="en-US" altLang="zh-CN" sz="2000" dirty="0"/>
                <a:t>P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928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F0~F3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28" y="3072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COUT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3072" y="230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A=B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600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4" y="244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504" y="32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504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0" y="283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776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776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1968" y="316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96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776" y="2928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776" y="32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776" y="1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476" y="1392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x181</a:t>
              </a:r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1136576" y="5354960"/>
            <a:ext cx="1600200" cy="838200"/>
            <a:chOff x="720" y="2832"/>
            <a:chExt cx="1008" cy="528"/>
          </a:xfrm>
        </p:grpSpPr>
        <p:sp>
          <p:nvSpPr>
            <p:cNvPr id="38" name="AutoShape 33"/>
            <p:cNvSpPr>
              <a:spLocks/>
            </p:cNvSpPr>
            <p:nvPr/>
          </p:nvSpPr>
          <p:spPr bwMode="auto">
            <a:xfrm>
              <a:off x="1632" y="2832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20" y="292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输入数据</a:t>
              </a:r>
            </a:p>
          </p:txBody>
        </p:sp>
      </p:grp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6300192" y="512636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输出数据</a:t>
            </a:r>
            <a:endParaRPr lang="zh-CN" altLang="en-US" sz="2400" b="0" dirty="0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899592" y="4224660"/>
            <a:ext cx="1840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0算术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/</a:t>
            </a:r>
            <a:r>
              <a:rPr lang="zh-CN" altLang="en-US" sz="2400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1逻辑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755576" y="375476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选择特定操作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endParaRPr lang="en-US" altLang="zh-CN" dirty="0"/>
          </a:p>
        </p:txBody>
      </p:sp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功能表</a:t>
            </a:r>
            <a:endParaRPr lang="en-US" altLang="zh-CN" dirty="0"/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479393-249C-4D6B-AF9B-7DA7BB51D8FE}" type="slidenum">
              <a:rPr lang="en-US" altLang="zh-CN" smtClean="0"/>
              <a:pPr eaLnBrk="1" hangingPunct="1"/>
              <a:t>46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CB561D-0CF9-425B-B60E-AE54E01F819F}" type="datetime1">
              <a:rPr lang="zh-CN" altLang="en-US" smtClean="0"/>
              <a:t>2018/10/11</a:t>
            </a:fld>
            <a:endParaRPr lang="en-US" altLang="zh-CN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43655" y="30340"/>
            <a:ext cx="8796338" cy="6653214"/>
            <a:chOff x="76" y="44"/>
            <a:chExt cx="5541" cy="419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4"/>
              <a:ext cx="5504" cy="2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" y="2910"/>
              <a:ext cx="5534" cy="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2123728" y="0"/>
            <a:ext cx="115212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9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74x181 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1239839"/>
            <a:ext cx="5508104" cy="3341290"/>
          </a:xfrm>
        </p:spPr>
        <p:txBody>
          <a:bodyPr/>
          <a:lstStyle/>
          <a:p>
            <a:pPr lvl="1"/>
            <a:r>
              <a:rPr lang="zh-CN" altLang="en-US" dirty="0"/>
              <a:t>算术运算时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可以进行级联。</a:t>
            </a:r>
            <a:endParaRPr lang="en-US" altLang="zh-CN" dirty="0"/>
          </a:p>
          <a:p>
            <a:pPr lvl="1"/>
            <a:r>
              <a:rPr lang="zh-CN" altLang="en-US" dirty="0"/>
              <a:t>也可以实现组间先行进位：</a:t>
            </a:r>
            <a:r>
              <a:rPr lang="en-US" altLang="zh-CN" dirty="0"/>
              <a:t>group-carry </a:t>
            </a:r>
            <a:r>
              <a:rPr lang="en-US" altLang="zh-CN" dirty="0" err="1"/>
              <a:t>lookahead</a:t>
            </a:r>
            <a:endParaRPr lang="en-US" altLang="zh-CN" dirty="0"/>
          </a:p>
          <a:p>
            <a:pPr lvl="2"/>
            <a:r>
              <a:rPr lang="zh-CN" altLang="en-US" dirty="0"/>
              <a:t>不同于组间串行进位，先行进位信号直接由输入的操作数决定，没有组间串行的进位信号。</a:t>
            </a:r>
            <a:endParaRPr lang="en-US" altLang="zh-CN" dirty="0"/>
          </a:p>
          <a:p>
            <a:pPr lvl="2"/>
            <a:r>
              <a:rPr lang="zh-CN" altLang="en-US" dirty="0"/>
              <a:t>如何实现？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83F0-B712-4BB5-A28E-50CADE285C6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/>
          <a:stretch/>
        </p:blipFill>
        <p:spPr bwMode="auto">
          <a:xfrm>
            <a:off x="457200" y="1196277"/>
            <a:ext cx="2955032" cy="462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547663" y="5878244"/>
            <a:ext cx="7548210" cy="378999"/>
            <a:chOff x="1547663" y="5878244"/>
            <a:chExt cx="7548210" cy="378999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4" t="90001"/>
            <a:stretch/>
          </p:blipFill>
          <p:spPr bwMode="auto">
            <a:xfrm>
              <a:off x="2481835" y="5878244"/>
              <a:ext cx="6614038" cy="37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547663" y="5878244"/>
              <a:ext cx="93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COUT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 flipV="1">
            <a:off x="2843808" y="6247576"/>
            <a:ext cx="4032448" cy="9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4572000" y="5058487"/>
            <a:ext cx="509880" cy="1189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62056" y="6240795"/>
            <a:ext cx="1448544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5" b="50000"/>
          <a:stretch/>
        </p:blipFill>
        <p:spPr bwMode="auto">
          <a:xfrm>
            <a:off x="6474296" y="4108317"/>
            <a:ext cx="2187751" cy="49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82429" y="4634091"/>
                <a:ext cx="5254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/>
                  <a:t>G_L=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29" y="4634091"/>
                <a:ext cx="52540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900" t="-23529" r="-348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51563" y="5289206"/>
                <a:ext cx="2175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/>
                  <a:t>P_L=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3" y="5289206"/>
                <a:ext cx="217508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7283" t="-24000" r="-1681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 flipV="1">
            <a:off x="6228184" y="5523289"/>
            <a:ext cx="1512168" cy="71402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三态器件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2828925" cy="2189162"/>
          </a:xfrm>
        </p:spPr>
        <p:txBody>
          <a:bodyPr/>
          <a:lstStyle/>
          <a:p>
            <a:r>
              <a:rPr lang="zh-CN" altLang="en-US" dirty="0"/>
              <a:t>三态缓冲器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高阻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C5B48-B1DD-4075-91AE-ACBF566AA00A}" type="slidenum">
              <a:rPr lang="en-US" altLang="zh-CN" smtClean="0"/>
              <a:pPr eaLnBrk="1" hangingPunct="1"/>
              <a:t>48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781EB-B6F6-4DB6-B2D1-6214716053F7}" type="datetime1">
              <a:rPr lang="zh-CN" altLang="en-US" smtClean="0"/>
              <a:t>2018/10/11</a:t>
            </a:fld>
            <a:endParaRPr lang="en-US" altLang="zh-CN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095500" y="1954078"/>
            <a:ext cx="6705600" cy="685800"/>
            <a:chOff x="720" y="1536"/>
            <a:chExt cx="4224" cy="43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024" y="1536"/>
              <a:ext cx="768" cy="432"/>
              <a:chOff x="1200" y="2016"/>
              <a:chExt cx="768" cy="432"/>
            </a:xfrm>
          </p:grpSpPr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 rot="5400000">
                <a:off x="1416" y="218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872" y="1536"/>
              <a:ext cx="768" cy="432"/>
              <a:chOff x="816" y="2208"/>
              <a:chExt cx="768" cy="432"/>
            </a:xfrm>
          </p:grpSpPr>
          <p:sp>
            <p:nvSpPr>
              <p:cNvPr id="26" name="AutoShape 13"/>
              <p:cNvSpPr>
                <a:spLocks noChangeArrowheads="1"/>
              </p:cNvSpPr>
              <p:nvPr/>
            </p:nvSpPr>
            <p:spPr bwMode="auto">
              <a:xfrm rot="5400000">
                <a:off x="1032" y="2376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H="1">
                <a:off x="816" y="220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720" y="1536"/>
              <a:ext cx="768" cy="432"/>
              <a:chOff x="960" y="2736"/>
              <a:chExt cx="768" cy="432"/>
            </a:xfrm>
          </p:grpSpPr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rot="5400000">
                <a:off x="1176" y="290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344" y="273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960" y="273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4176" y="1536"/>
              <a:ext cx="768" cy="432"/>
              <a:chOff x="1104" y="2784"/>
              <a:chExt cx="768" cy="432"/>
            </a:xfrm>
          </p:grpSpPr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1440" y="292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27"/>
              <p:cNvSpPr>
                <a:spLocks noChangeArrowheads="1"/>
              </p:cNvSpPr>
              <p:nvPr/>
            </p:nvSpPr>
            <p:spPr bwMode="auto">
              <a:xfrm rot="5400000">
                <a:off x="1320" y="295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28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 flipH="1">
                <a:off x="1104" y="27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918759" y="3878263"/>
            <a:ext cx="4801314" cy="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x125：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低电平使能，输出不反相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x126：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高电平使能，输出不反相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779684" y="4038600"/>
            <a:ext cx="1638300" cy="838200"/>
            <a:chOff x="3792" y="2544"/>
            <a:chExt cx="1032" cy="528"/>
          </a:xfrm>
        </p:grpSpPr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3792" y="2544"/>
              <a:ext cx="96" cy="528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3936" y="2640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itchFamily="2" charset="-122"/>
                  <a:ea typeface="黑体" pitchFamily="2" charset="-122"/>
                </a:rPr>
                <a:t>独立使能</a:t>
              </a:r>
            </a:p>
          </p:txBody>
        </p:sp>
      </p:grp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02884" y="5051425"/>
            <a:ext cx="5724644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74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x541：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两个公共使能端，低电平使能，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施密特触发输入，输出不反相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217084" y="3306763"/>
            <a:ext cx="4903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 标准</a:t>
            </a:r>
            <a:r>
              <a:rPr lang="en-US" altLang="zh-CN" sz="3200" dirty="0">
                <a:solidFill>
                  <a:srgbClr val="000099"/>
                </a:solidFill>
                <a:latin typeface="+mn-ea"/>
                <a:ea typeface="+mn-ea"/>
              </a:rPr>
              <a:t>SSI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和</a:t>
            </a:r>
            <a:r>
              <a:rPr lang="en-US" altLang="zh-CN" sz="3200" dirty="0">
                <a:solidFill>
                  <a:srgbClr val="000099"/>
                </a:solidFill>
                <a:latin typeface="+mn-ea"/>
                <a:ea typeface="+mn-ea"/>
              </a:rPr>
              <a:t>MSI</a:t>
            </a: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三态缓冲器</a:t>
            </a:r>
          </a:p>
        </p:txBody>
      </p:sp>
    </p:spTree>
    <p:extLst>
      <p:ext uri="{BB962C8B-B14F-4D97-AF65-F5344CB8AC3E}">
        <p14:creationId xmlns:p14="http://schemas.microsoft.com/office/powerpoint/2010/main" val="5558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42" grpId="0" build="p" autoUpdateAnimBg="0"/>
      <p:bldP spid="4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70" name="Group 2"/>
          <p:cNvGrpSpPr>
            <a:grpSpLocks/>
          </p:cNvGrpSpPr>
          <p:nvPr/>
        </p:nvGrpSpPr>
        <p:grpSpPr bwMode="auto">
          <a:xfrm>
            <a:off x="2057400" y="2334344"/>
            <a:ext cx="2362200" cy="3429000"/>
            <a:chOff x="1344" y="1344"/>
            <a:chExt cx="1488" cy="2160"/>
          </a:xfrm>
        </p:grpSpPr>
        <p:sp>
          <p:nvSpPr>
            <p:cNvPr id="442371" name="Rectangle 3"/>
            <p:cNvSpPr>
              <a:spLocks noChangeArrowheads="1"/>
            </p:cNvSpPr>
            <p:nvPr/>
          </p:nvSpPr>
          <p:spPr bwMode="auto">
            <a:xfrm>
              <a:off x="1584" y="1632"/>
              <a:ext cx="1008" cy="18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72" name="Line 4"/>
            <p:cNvSpPr>
              <a:spLocks noChangeShapeType="1"/>
            </p:cNvSpPr>
            <p:nvPr/>
          </p:nvSpPr>
          <p:spPr bwMode="auto">
            <a:xfrm flipH="1">
              <a:off x="1344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3" name="Line 5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4" name="Line 6"/>
            <p:cNvSpPr>
              <a:spLocks noChangeShapeType="1"/>
            </p:cNvSpPr>
            <p:nvPr/>
          </p:nvSpPr>
          <p:spPr bwMode="auto">
            <a:xfrm flipH="1">
              <a:off x="134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5" name="Line 7"/>
            <p:cNvSpPr>
              <a:spLocks noChangeShapeType="1"/>
            </p:cNvSpPr>
            <p:nvPr/>
          </p:nvSpPr>
          <p:spPr bwMode="auto">
            <a:xfrm flipH="1">
              <a:off x="1344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6" name="Line 8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7" name="Line 9"/>
            <p:cNvSpPr>
              <a:spLocks noChangeShapeType="1"/>
            </p:cNvSpPr>
            <p:nvPr/>
          </p:nvSpPr>
          <p:spPr bwMode="auto">
            <a:xfrm>
              <a:off x="2688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8" name="Line 10"/>
            <p:cNvSpPr>
              <a:spLocks noChangeShapeType="1"/>
            </p:cNvSpPr>
            <p:nvPr/>
          </p:nvSpPr>
          <p:spPr bwMode="auto">
            <a:xfrm>
              <a:off x="2688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79" name="Text Box 11"/>
            <p:cNvSpPr txBox="1">
              <a:spLocks noChangeArrowheads="1"/>
            </p:cNvSpPr>
            <p:nvPr/>
          </p:nvSpPr>
          <p:spPr bwMode="auto">
            <a:xfrm>
              <a:off x="1624" y="2640"/>
              <a:ext cx="2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  <a:p>
              <a:r>
                <a:rPr lang="en-US" altLang="zh-CN">
                  <a:latin typeface="Tahoma" pitchFamily="34" charset="0"/>
                </a:rPr>
                <a:t>B</a:t>
              </a:r>
            </a:p>
            <a:p>
              <a:r>
                <a:rPr lang="en-US" altLang="zh-CN">
                  <a:latin typeface="Tahoma" pitchFamily="34" charset="0"/>
                </a:rPr>
                <a:t>C</a:t>
              </a:r>
              <a:endParaRPr lang="en-US" altLang="zh-CN" baseline="-25000">
                <a:latin typeface="Tahoma" pitchFamily="34" charset="0"/>
              </a:endParaRPr>
            </a:p>
          </p:txBody>
        </p:sp>
        <p:sp>
          <p:nvSpPr>
            <p:cNvPr id="442380" name="Text Box 12"/>
            <p:cNvSpPr txBox="1">
              <a:spLocks noChangeArrowheads="1"/>
            </p:cNvSpPr>
            <p:nvPr/>
          </p:nvSpPr>
          <p:spPr bwMode="auto">
            <a:xfrm>
              <a:off x="1599" y="1748"/>
              <a:ext cx="5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G1</a:t>
              </a:r>
            </a:p>
            <a:p>
              <a:r>
                <a:rPr lang="en-US" altLang="zh-CN">
                  <a:latin typeface="Tahoma" pitchFamily="34" charset="0"/>
                </a:rPr>
                <a:t>G2A</a:t>
              </a:r>
            </a:p>
            <a:p>
              <a:r>
                <a:rPr lang="en-US" altLang="zh-CN">
                  <a:latin typeface="Tahoma" pitchFamily="34" charset="0"/>
                </a:rPr>
                <a:t>G2B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442381" name="Text Box 13"/>
            <p:cNvSpPr txBox="1">
              <a:spLocks noChangeArrowheads="1"/>
            </p:cNvSpPr>
            <p:nvPr/>
          </p:nvSpPr>
          <p:spPr bwMode="auto">
            <a:xfrm>
              <a:off x="2256" y="1734"/>
              <a:ext cx="325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Y0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Y1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Y3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Y4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Y5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Y6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Y7</a:t>
              </a:r>
            </a:p>
          </p:txBody>
        </p:sp>
        <p:sp>
          <p:nvSpPr>
            <p:cNvPr id="442382" name="Oval 14"/>
            <p:cNvSpPr>
              <a:spLocks noChangeArrowheads="1"/>
            </p:cNvSpPr>
            <p:nvPr/>
          </p:nvSpPr>
          <p:spPr bwMode="auto">
            <a:xfrm>
              <a:off x="2592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3" name="Oval 15"/>
            <p:cNvSpPr>
              <a:spLocks noChangeArrowheads="1"/>
            </p:cNvSpPr>
            <p:nvPr/>
          </p:nvSpPr>
          <p:spPr bwMode="auto">
            <a:xfrm>
              <a:off x="2592" y="20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4" name="Oval 16"/>
            <p:cNvSpPr>
              <a:spLocks noChangeArrowheads="1"/>
            </p:cNvSpPr>
            <p:nvPr/>
          </p:nvSpPr>
          <p:spPr bwMode="auto">
            <a:xfrm>
              <a:off x="2592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5" name="Oval 17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6" name="Oval 18"/>
            <p:cNvSpPr>
              <a:spLocks noChangeArrowheads="1"/>
            </p:cNvSpPr>
            <p:nvPr/>
          </p:nvSpPr>
          <p:spPr bwMode="auto">
            <a:xfrm>
              <a:off x="2592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7" name="Oval 19"/>
            <p:cNvSpPr>
              <a:spLocks noChangeArrowheads="1"/>
            </p:cNvSpPr>
            <p:nvPr/>
          </p:nvSpPr>
          <p:spPr bwMode="auto">
            <a:xfrm>
              <a:off x="2592" y="283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8" name="Oval 20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89" name="Oval 21"/>
            <p:cNvSpPr>
              <a:spLocks noChangeArrowheads="1"/>
            </p:cNvSpPr>
            <p:nvPr/>
          </p:nvSpPr>
          <p:spPr bwMode="auto">
            <a:xfrm>
              <a:off x="2592" y="32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0" name="Line 22"/>
            <p:cNvSpPr>
              <a:spLocks noChangeShapeType="1"/>
            </p:cNvSpPr>
            <p:nvPr/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1" name="Line 23"/>
            <p:cNvSpPr>
              <a:spLocks noChangeShapeType="1"/>
            </p:cNvSpPr>
            <p:nvPr/>
          </p:nvSpPr>
          <p:spPr bwMode="auto">
            <a:xfrm>
              <a:off x="2688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2" name="Line 24"/>
            <p:cNvSpPr>
              <a:spLocks noChangeShapeType="1"/>
            </p:cNvSpPr>
            <p:nvPr/>
          </p:nvSpPr>
          <p:spPr bwMode="auto">
            <a:xfrm>
              <a:off x="2688" y="30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3" name="Line 25"/>
            <p:cNvSpPr>
              <a:spLocks noChangeShapeType="1"/>
            </p:cNvSpPr>
            <p:nvPr/>
          </p:nvSpPr>
          <p:spPr bwMode="auto">
            <a:xfrm>
              <a:off x="2688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4" name="Line 26"/>
            <p:cNvSpPr>
              <a:spLocks noChangeShapeType="1"/>
            </p:cNvSpPr>
            <p:nvPr/>
          </p:nvSpPr>
          <p:spPr bwMode="auto">
            <a:xfrm>
              <a:off x="2688" y="20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5" name="Oval 27"/>
            <p:cNvSpPr>
              <a:spLocks noChangeArrowheads="1"/>
            </p:cNvSpPr>
            <p:nvPr/>
          </p:nvSpPr>
          <p:spPr bwMode="auto">
            <a:xfrm>
              <a:off x="148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6" name="Oval 28"/>
            <p:cNvSpPr>
              <a:spLocks noChangeArrowheads="1"/>
            </p:cNvSpPr>
            <p:nvPr/>
          </p:nvSpPr>
          <p:spPr bwMode="auto">
            <a:xfrm>
              <a:off x="1488" y="23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397" name="Line 29"/>
            <p:cNvSpPr>
              <a:spLocks noChangeShapeType="1"/>
            </p:cNvSpPr>
            <p:nvPr/>
          </p:nvSpPr>
          <p:spPr bwMode="auto">
            <a:xfrm flipH="1">
              <a:off x="1344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8" name="Line 30"/>
            <p:cNvSpPr>
              <a:spLocks noChangeShapeType="1"/>
            </p:cNvSpPr>
            <p:nvPr/>
          </p:nvSpPr>
          <p:spPr bwMode="auto">
            <a:xfrm flipH="1">
              <a:off x="1344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99" name="Text Box 31"/>
            <p:cNvSpPr txBox="1">
              <a:spLocks noChangeArrowheads="1"/>
            </p:cNvSpPr>
            <p:nvPr/>
          </p:nvSpPr>
          <p:spPr bwMode="auto">
            <a:xfrm>
              <a:off x="1804" y="134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x138</a:t>
              </a:r>
            </a:p>
          </p:txBody>
        </p:sp>
      </p:grpSp>
      <p:grpSp>
        <p:nvGrpSpPr>
          <p:cNvPr id="442400" name="Group 32"/>
          <p:cNvGrpSpPr>
            <a:grpSpLocks/>
          </p:cNvGrpSpPr>
          <p:nvPr/>
        </p:nvGrpSpPr>
        <p:grpSpPr bwMode="auto">
          <a:xfrm>
            <a:off x="1066800" y="2943944"/>
            <a:ext cx="1019175" cy="2667000"/>
            <a:chOff x="864" y="1344"/>
            <a:chExt cx="642" cy="1680"/>
          </a:xfrm>
        </p:grpSpPr>
        <p:sp>
          <p:nvSpPr>
            <p:cNvPr id="442401" name="Text Box 33"/>
            <p:cNvSpPr txBox="1">
              <a:spLocks noChangeArrowheads="1"/>
            </p:cNvSpPr>
            <p:nvPr/>
          </p:nvSpPr>
          <p:spPr bwMode="auto">
            <a:xfrm>
              <a:off x="1065" y="1344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EN1</a:t>
              </a:r>
            </a:p>
          </p:txBody>
        </p:sp>
        <p:sp>
          <p:nvSpPr>
            <p:cNvPr id="442402" name="Text Box 34"/>
            <p:cNvSpPr txBox="1">
              <a:spLocks noChangeArrowheads="1"/>
            </p:cNvSpPr>
            <p:nvPr/>
          </p:nvSpPr>
          <p:spPr bwMode="auto">
            <a:xfrm>
              <a:off x="872" y="1584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EN2_L</a:t>
              </a:r>
            </a:p>
          </p:txBody>
        </p:sp>
        <p:sp>
          <p:nvSpPr>
            <p:cNvPr id="442403" name="Text Box 35"/>
            <p:cNvSpPr txBox="1">
              <a:spLocks noChangeArrowheads="1"/>
            </p:cNvSpPr>
            <p:nvPr/>
          </p:nvSpPr>
          <p:spPr bwMode="auto">
            <a:xfrm>
              <a:off x="864" y="1824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EN3_L</a:t>
              </a:r>
            </a:p>
          </p:txBody>
        </p:sp>
        <p:sp>
          <p:nvSpPr>
            <p:cNvPr id="442404" name="Text Box 36"/>
            <p:cNvSpPr txBox="1">
              <a:spLocks noChangeArrowheads="1"/>
            </p:cNvSpPr>
            <p:nvPr/>
          </p:nvSpPr>
          <p:spPr bwMode="auto">
            <a:xfrm>
              <a:off x="864" y="225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SSRC0</a:t>
              </a:r>
            </a:p>
          </p:txBody>
        </p:sp>
        <p:sp>
          <p:nvSpPr>
            <p:cNvPr id="442405" name="Text Box 37"/>
            <p:cNvSpPr txBox="1">
              <a:spLocks noChangeArrowheads="1"/>
            </p:cNvSpPr>
            <p:nvPr/>
          </p:nvSpPr>
          <p:spPr bwMode="auto">
            <a:xfrm>
              <a:off x="864" y="249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SSRC1</a:t>
              </a:r>
            </a:p>
          </p:txBody>
        </p:sp>
        <p:sp>
          <p:nvSpPr>
            <p:cNvPr id="442406" name="Text Box 38"/>
            <p:cNvSpPr txBox="1">
              <a:spLocks noChangeArrowheads="1"/>
            </p:cNvSpPr>
            <p:nvPr/>
          </p:nvSpPr>
          <p:spPr bwMode="auto">
            <a:xfrm>
              <a:off x="864" y="2736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SSRC2</a:t>
              </a:r>
            </a:p>
          </p:txBody>
        </p:sp>
      </p:grp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862012" y="1953902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冲突（</a:t>
            </a:r>
            <a:r>
              <a:rPr lang="en-US" altLang="zh-CN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fighting）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762000" y="5963369"/>
            <a:ext cx="41132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chemeClr val="hlink"/>
                </a:solidFill>
                <a:latin typeface="Comic Sans MS" pitchFamily="66" charset="0"/>
                <a:ea typeface="黑体" pitchFamily="2" charset="-122"/>
              </a:rPr>
              <a:t>利用使能端进行时序控制</a:t>
            </a:r>
          </a:p>
        </p:txBody>
      </p:sp>
      <p:sp>
        <p:nvSpPr>
          <p:cNvPr id="442409" name="Text Box 41"/>
          <p:cNvSpPr txBox="1">
            <a:spLocks noChangeArrowheads="1"/>
          </p:cNvSpPr>
          <p:nvPr/>
        </p:nvSpPr>
        <p:spPr bwMode="auto">
          <a:xfrm>
            <a:off x="838200" y="1038944"/>
            <a:ext cx="760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三态器件允许信号共享单个</a:t>
            </a:r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同线</a:t>
            </a:r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ea typeface="华文新魏" pitchFamily="2" charset="-122"/>
              </a:rPr>
              <a:t>party  line）</a:t>
            </a:r>
          </a:p>
        </p:txBody>
      </p:sp>
      <p:sp>
        <p:nvSpPr>
          <p:cNvPr id="442410" name="Text Box 42"/>
          <p:cNvSpPr txBox="1">
            <a:spLocks noChangeArrowheads="1"/>
          </p:cNvSpPr>
          <p:nvPr/>
        </p:nvSpPr>
        <p:spPr bwMode="auto">
          <a:xfrm>
            <a:off x="842474" y="1434232"/>
            <a:ext cx="7296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典型的三态器件，进入高阻态比离开高阻态快</a:t>
            </a:r>
          </a:p>
        </p:txBody>
      </p:sp>
      <p:grpSp>
        <p:nvGrpSpPr>
          <p:cNvPr id="442411" name="Group 43"/>
          <p:cNvGrpSpPr>
            <a:grpSpLocks/>
          </p:cNvGrpSpPr>
          <p:nvPr/>
        </p:nvGrpSpPr>
        <p:grpSpPr bwMode="auto">
          <a:xfrm>
            <a:off x="4419600" y="1953344"/>
            <a:ext cx="4114800" cy="4572000"/>
            <a:chOff x="2976" y="1008"/>
            <a:chExt cx="2592" cy="2880"/>
          </a:xfrm>
        </p:grpSpPr>
        <p:grpSp>
          <p:nvGrpSpPr>
            <p:cNvPr id="442412" name="Group 44"/>
            <p:cNvGrpSpPr>
              <a:grpSpLocks/>
            </p:cNvGrpSpPr>
            <p:nvPr/>
          </p:nvGrpSpPr>
          <p:grpSpPr bwMode="auto">
            <a:xfrm>
              <a:off x="3792" y="1008"/>
              <a:ext cx="816" cy="432"/>
              <a:chOff x="3408" y="960"/>
              <a:chExt cx="816" cy="432"/>
            </a:xfrm>
          </p:grpSpPr>
          <p:sp>
            <p:nvSpPr>
              <p:cNvPr id="442413" name="AutoShape 45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14" name="Oval 46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15" name="Line 47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6" name="Line 48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7" name="Line 49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18" name="Line 50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2419" name="Line 51"/>
            <p:cNvSpPr>
              <a:spLocks noChangeShapeType="1"/>
            </p:cNvSpPr>
            <p:nvPr/>
          </p:nvSpPr>
          <p:spPr bwMode="auto">
            <a:xfrm>
              <a:off x="4608" y="100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2420" name="Group 52"/>
            <p:cNvGrpSpPr>
              <a:grpSpLocks/>
            </p:cNvGrpSpPr>
            <p:nvPr/>
          </p:nvGrpSpPr>
          <p:grpSpPr bwMode="auto">
            <a:xfrm>
              <a:off x="3792" y="1728"/>
              <a:ext cx="816" cy="432"/>
              <a:chOff x="3408" y="960"/>
              <a:chExt cx="816" cy="432"/>
            </a:xfrm>
          </p:grpSpPr>
          <p:sp>
            <p:nvSpPr>
              <p:cNvPr id="442421" name="AutoShape 53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2" name="Oval 54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3" name="Line 55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4" name="Line 56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5" name="Line 57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26" name="Line 58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427" name="Group 59"/>
            <p:cNvGrpSpPr>
              <a:grpSpLocks/>
            </p:cNvGrpSpPr>
            <p:nvPr/>
          </p:nvGrpSpPr>
          <p:grpSpPr bwMode="auto">
            <a:xfrm>
              <a:off x="3792" y="3312"/>
              <a:ext cx="816" cy="432"/>
              <a:chOff x="3408" y="960"/>
              <a:chExt cx="816" cy="432"/>
            </a:xfrm>
          </p:grpSpPr>
          <p:sp>
            <p:nvSpPr>
              <p:cNvPr id="442428" name="AutoShape 60"/>
              <p:cNvSpPr>
                <a:spLocks noChangeArrowheads="1"/>
              </p:cNvSpPr>
              <p:nvPr/>
            </p:nvSpPr>
            <p:spPr bwMode="auto">
              <a:xfrm rot="5400000">
                <a:off x="3648" y="1104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29" name="Oval 61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2430" name="Line 62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1" name="Line 63"/>
              <p:cNvSpPr>
                <a:spLocks noChangeShapeType="1"/>
              </p:cNvSpPr>
              <p:nvPr/>
            </p:nvSpPr>
            <p:spPr bwMode="auto">
              <a:xfrm>
                <a:off x="3936" y="12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2" name="Line 64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433" name="Line 65"/>
              <p:cNvSpPr>
                <a:spLocks noChangeShapeType="1"/>
              </p:cNvSpPr>
              <p:nvPr/>
            </p:nvSpPr>
            <p:spPr bwMode="auto">
              <a:xfrm flipH="1">
                <a:off x="3408" y="9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2434" name="Line 66"/>
            <p:cNvSpPr>
              <a:spLocks noChangeShapeType="1"/>
            </p:cNvSpPr>
            <p:nvPr/>
          </p:nvSpPr>
          <p:spPr bwMode="auto">
            <a:xfrm>
              <a:off x="297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5" name="Line 67"/>
            <p:cNvSpPr>
              <a:spLocks noChangeShapeType="1"/>
            </p:cNvSpPr>
            <p:nvPr/>
          </p:nvSpPr>
          <p:spPr bwMode="auto">
            <a:xfrm flipV="1">
              <a:off x="3168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6" name="Line 68"/>
            <p:cNvSpPr>
              <a:spLocks noChangeShapeType="1"/>
            </p:cNvSpPr>
            <p:nvPr/>
          </p:nvSpPr>
          <p:spPr bwMode="auto">
            <a:xfrm>
              <a:off x="3168" y="100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7" name="Line 69"/>
            <p:cNvSpPr>
              <a:spLocks noChangeShapeType="1"/>
            </p:cNvSpPr>
            <p:nvPr/>
          </p:nvSpPr>
          <p:spPr bwMode="auto">
            <a:xfrm>
              <a:off x="2976" y="19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8" name="Line 70"/>
            <p:cNvSpPr>
              <a:spLocks noChangeShapeType="1"/>
            </p:cNvSpPr>
            <p:nvPr/>
          </p:nvSpPr>
          <p:spPr bwMode="auto">
            <a:xfrm flipV="1">
              <a:off x="331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39" name="Line 71"/>
            <p:cNvSpPr>
              <a:spLocks noChangeShapeType="1"/>
            </p:cNvSpPr>
            <p:nvPr/>
          </p:nvSpPr>
          <p:spPr bwMode="auto">
            <a:xfrm flipV="1">
              <a:off x="3312" y="172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0" name="Line 72"/>
            <p:cNvSpPr>
              <a:spLocks noChangeShapeType="1"/>
            </p:cNvSpPr>
            <p:nvPr/>
          </p:nvSpPr>
          <p:spPr bwMode="auto">
            <a:xfrm>
              <a:off x="2976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1" name="Line 73"/>
            <p:cNvSpPr>
              <a:spLocks noChangeShapeType="1"/>
            </p:cNvSpPr>
            <p:nvPr/>
          </p:nvSpPr>
          <p:spPr bwMode="auto">
            <a:xfrm flipH="1">
              <a:off x="3216" y="331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2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3" name="Line 75"/>
            <p:cNvSpPr>
              <a:spLocks noChangeShapeType="1"/>
            </p:cNvSpPr>
            <p:nvPr/>
          </p:nvSpPr>
          <p:spPr bwMode="auto">
            <a:xfrm>
              <a:off x="4224" y="2544"/>
              <a:ext cx="0" cy="43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4" name="Line 76"/>
            <p:cNvSpPr>
              <a:spLocks noChangeShapeType="1"/>
            </p:cNvSpPr>
            <p:nvPr/>
          </p:nvSpPr>
          <p:spPr bwMode="auto">
            <a:xfrm>
              <a:off x="3120" y="2352"/>
              <a:ext cx="0" cy="43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5" name="Text Box 77"/>
            <p:cNvSpPr txBox="1">
              <a:spLocks noChangeArrowheads="1"/>
            </p:cNvSpPr>
            <p:nvPr/>
          </p:nvSpPr>
          <p:spPr bwMode="auto">
            <a:xfrm>
              <a:off x="3456" y="1152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P0</a:t>
              </a:r>
            </a:p>
          </p:txBody>
        </p:sp>
        <p:sp>
          <p:nvSpPr>
            <p:cNvPr id="442446" name="Text Box 78"/>
            <p:cNvSpPr txBox="1">
              <a:spLocks noChangeArrowheads="1"/>
            </p:cNvSpPr>
            <p:nvPr/>
          </p:nvSpPr>
          <p:spPr bwMode="auto">
            <a:xfrm>
              <a:off x="3456" y="1872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P1</a:t>
              </a:r>
            </a:p>
          </p:txBody>
        </p:sp>
        <p:sp>
          <p:nvSpPr>
            <p:cNvPr id="442447" name="Text Box 79"/>
            <p:cNvSpPr txBox="1">
              <a:spLocks noChangeArrowheads="1"/>
            </p:cNvSpPr>
            <p:nvPr/>
          </p:nvSpPr>
          <p:spPr bwMode="auto">
            <a:xfrm>
              <a:off x="3456" y="3456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P7</a:t>
              </a:r>
            </a:p>
          </p:txBody>
        </p:sp>
        <p:sp>
          <p:nvSpPr>
            <p:cNvPr id="442448" name="Line 80"/>
            <p:cNvSpPr>
              <a:spLocks noChangeShapeType="1"/>
            </p:cNvSpPr>
            <p:nvPr/>
          </p:nvSpPr>
          <p:spPr bwMode="auto">
            <a:xfrm>
              <a:off x="46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9" name="Text Box 81"/>
            <p:cNvSpPr txBox="1">
              <a:spLocks noChangeArrowheads="1"/>
            </p:cNvSpPr>
            <p:nvPr/>
          </p:nvSpPr>
          <p:spPr bwMode="auto">
            <a:xfrm>
              <a:off x="4805" y="2256"/>
              <a:ext cx="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SDATA</a:t>
              </a:r>
            </a:p>
          </p:txBody>
        </p:sp>
      </p:grpSp>
      <p:sp>
        <p:nvSpPr>
          <p:cNvPr id="84" name="标题 1"/>
          <p:cNvSpPr txBox="1">
            <a:spLocks/>
          </p:cNvSpPr>
          <p:nvPr/>
        </p:nvSpPr>
        <p:spPr>
          <a:xfrm>
            <a:off x="1000125" y="185738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宋体" pitchFamily="-11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三态器件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3925E-EB5A-43CA-889F-F17112881090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8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7" grpId="0" autoUpdateAnimBg="0"/>
      <p:bldP spid="442408" grpId="0" autoUpdateAnimBg="0"/>
      <p:bldP spid="4424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436F565-669A-4E52-9977-C0A121F9677A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A3755B-E9B9-445C-A9AA-DA0CC9A64329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br>
              <a:rPr lang="zh-CN" altLang="en-US" b="0" dirty="0"/>
            </a:br>
            <a:r>
              <a:rPr lang="en-US" altLang="zh-CN" b="0" dirty="0"/>
              <a:t>16</a:t>
            </a:r>
            <a:r>
              <a:rPr lang="zh-CN" altLang="en-US" b="0" dirty="0"/>
              <a:t>选</a:t>
            </a:r>
            <a:r>
              <a:rPr lang="en-US" altLang="zh-CN" b="0" dirty="0"/>
              <a:t>1</a:t>
            </a:r>
            <a:r>
              <a:rPr lang="zh-CN" altLang="en-US" b="0" dirty="0"/>
              <a:t>多路选择器 </a:t>
            </a:r>
            <a:endParaRPr lang="en-US" altLang="zh-CN" dirty="0"/>
          </a:p>
        </p:txBody>
      </p:sp>
      <p:pic>
        <p:nvPicPr>
          <p:cNvPr id="41990" name="Picture 3" descr="16to1mu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646" y="2636912"/>
            <a:ext cx="4718157" cy="3400400"/>
          </a:xfrm>
          <a:noFill/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897"/>
            <a:ext cx="3707904" cy="675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78803" y="11967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采用两级</a:t>
            </a:r>
            <a:r>
              <a:rPr lang="en-US" altLang="zh-CN" sz="2400" dirty="0"/>
              <a:t>4</a:t>
            </a:r>
            <a:r>
              <a:rPr lang="zh-CN" altLang="en-US" sz="2400" dirty="0"/>
              <a:t>选一多路选择器实现</a:t>
            </a:r>
          </a:p>
        </p:txBody>
      </p:sp>
    </p:spTree>
    <p:extLst>
      <p:ext uri="{BB962C8B-B14F-4D97-AF65-F5344CB8AC3E}">
        <p14:creationId xmlns:p14="http://schemas.microsoft.com/office/powerpoint/2010/main" val="812261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数据总线（ </a:t>
            </a:r>
            <a:r>
              <a:rPr lang="en-US" altLang="zh-CN" sz="3200" dirty="0">
                <a:latin typeface="+mn-ea"/>
                <a:ea typeface="+mn-ea"/>
              </a:rPr>
              <a:t>Data  Bus</a:t>
            </a:r>
            <a:r>
              <a:rPr lang="zh-CN" altLang="en-US" sz="3200" dirty="0">
                <a:latin typeface="+mn-ea"/>
                <a:ea typeface="+mn-ea"/>
              </a:rPr>
              <a:t> ）的表示法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A4921-85F0-45CF-B584-1CBE15253AD2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246188" y="1638300"/>
            <a:ext cx="6754812" cy="4572000"/>
            <a:chOff x="785" y="816"/>
            <a:chExt cx="4255" cy="288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2225" y="1248"/>
              <a:ext cx="384" cy="2448"/>
              <a:chOff x="3408" y="960"/>
              <a:chExt cx="384" cy="2448"/>
            </a:xfrm>
          </p:grpSpPr>
          <p:sp>
            <p:nvSpPr>
              <p:cNvPr id="87" name="Line 4"/>
              <p:cNvSpPr>
                <a:spLocks noChangeShapeType="1"/>
              </p:cNvSpPr>
              <p:nvPr/>
            </p:nvSpPr>
            <p:spPr bwMode="auto">
              <a:xfrm>
                <a:off x="3744" y="960"/>
                <a:ext cx="0" cy="244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AutoShape 6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utoShape 7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AutoShape 8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AutoShape 9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AutoShape 10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AutoShape 11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3"/>
              <p:cNvSpPr>
                <a:spLocks noChangeShapeType="1"/>
              </p:cNvSpPr>
              <p:nvPr/>
            </p:nvSpPr>
            <p:spPr bwMode="auto">
              <a:xfrm flipH="1">
                <a:off x="3408" y="120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14"/>
              <p:cNvSpPr>
                <a:spLocks noChangeShapeType="1"/>
              </p:cNvSpPr>
              <p:nvPr/>
            </p:nvSpPr>
            <p:spPr bwMode="auto">
              <a:xfrm flipH="1">
                <a:off x="340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 flipH="1">
                <a:off x="3408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17"/>
              <p:cNvSpPr>
                <a:spLocks noChangeShapeType="1"/>
              </p:cNvSpPr>
              <p:nvPr/>
            </p:nvSpPr>
            <p:spPr bwMode="auto">
              <a:xfrm flipH="1">
                <a:off x="3408" y="19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18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H="1">
                <a:off x="3408" y="23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20"/>
              <p:cNvSpPr>
                <a:spLocks noChangeShapeType="1"/>
              </p:cNvSpPr>
              <p:nvPr/>
            </p:nvSpPr>
            <p:spPr bwMode="auto">
              <a:xfrm flipH="1">
                <a:off x="3408" y="25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785" y="816"/>
              <a:ext cx="1440" cy="2256"/>
              <a:chOff x="1872" y="768"/>
              <a:chExt cx="1440" cy="2256"/>
            </a:xfrm>
          </p:grpSpPr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1008" cy="19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 flipH="1">
                <a:off x="187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2112" y="1680"/>
                <a:ext cx="369" cy="1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A1</a:t>
                </a:r>
              </a:p>
              <a:p>
                <a:endParaRPr lang="en-US" altLang="zh-CN">
                  <a:latin typeface="Tahoma" pitchFamily="34" charset="0"/>
                </a:endParaRPr>
              </a:p>
              <a:p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latin typeface="Tahoma" pitchFamily="34" charset="0"/>
                  </a:rPr>
                  <a:t>A8</a:t>
                </a: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2127" y="1104"/>
                <a:ext cx="381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G2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67" cy="1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Y1</a:t>
                </a: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Y7</a:t>
                </a:r>
              </a:p>
            </p:txBody>
          </p:sp>
          <p:grpSp>
            <p:nvGrpSpPr>
              <p:cNvPr id="66" name="Group 29"/>
              <p:cNvGrpSpPr>
                <a:grpSpLocks/>
              </p:cNvGrpSpPr>
              <p:nvPr/>
            </p:nvGrpSpPr>
            <p:grpSpPr bwMode="auto">
              <a:xfrm>
                <a:off x="3120" y="1440"/>
                <a:ext cx="192" cy="1344"/>
                <a:chOff x="3120" y="1440"/>
                <a:chExt cx="144" cy="1344"/>
              </a:xfrm>
            </p:grpSpPr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3120" y="182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>
                  <a:off x="3120" y="201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1" name="Line 32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" name="Line 33"/>
                <p:cNvSpPr>
                  <a:spLocks noChangeShapeType="1"/>
                </p:cNvSpPr>
                <p:nvPr/>
              </p:nvSpPr>
              <p:spPr bwMode="auto">
                <a:xfrm>
                  <a:off x="3120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" name="Line 34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Line 35"/>
                <p:cNvSpPr>
                  <a:spLocks noChangeShapeType="1"/>
                </p:cNvSpPr>
                <p:nvPr/>
              </p:nvSpPr>
              <p:spPr bwMode="auto">
                <a:xfrm>
                  <a:off x="3120" y="25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5" name="Line 36"/>
                <p:cNvSpPr>
                  <a:spLocks noChangeShapeType="1"/>
                </p:cNvSpPr>
                <p:nvPr/>
              </p:nvSpPr>
              <p:spPr bwMode="auto">
                <a:xfrm>
                  <a:off x="3120" y="144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6" name="Line 37"/>
                <p:cNvSpPr>
                  <a:spLocks noChangeShapeType="1"/>
                </p:cNvSpPr>
                <p:nvPr/>
              </p:nvSpPr>
              <p:spPr bwMode="auto">
                <a:xfrm>
                  <a:off x="3120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39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0"/>
              <p:cNvSpPr>
                <a:spLocks noChangeShapeType="1"/>
              </p:cNvSpPr>
              <p:nvPr/>
            </p:nvSpPr>
            <p:spPr bwMode="auto">
              <a:xfrm flipH="1">
                <a:off x="187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1"/>
              <p:cNvSpPr>
                <a:spLocks noChangeShapeType="1"/>
              </p:cNvSpPr>
              <p:nvPr/>
            </p:nvSpPr>
            <p:spPr bwMode="auto">
              <a:xfrm flipH="1">
                <a:off x="187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Text Box 42"/>
              <p:cNvSpPr txBox="1">
                <a:spLocks noChangeArrowheads="1"/>
              </p:cNvSpPr>
              <p:nvPr/>
            </p:nvSpPr>
            <p:spPr bwMode="auto">
              <a:xfrm>
                <a:off x="2332" y="768"/>
                <a:ext cx="6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74</a:t>
                </a:r>
                <a:r>
                  <a:rPr lang="en-US" altLang="zh-CN"/>
                  <a:t>x541</a:t>
                </a:r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 flipH="1">
                <a:off x="1872" y="240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 flipH="1">
                <a:off x="1872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 flipH="1">
                <a:off x="1872" y="26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1409" y="3360"/>
              <a:ext cx="6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</a:rPr>
                <a:t>DB[0:7]</a:t>
              </a:r>
            </a:p>
          </p:txBody>
        </p: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4656" y="1248"/>
              <a:ext cx="384" cy="2448"/>
              <a:chOff x="3408" y="960"/>
              <a:chExt cx="384" cy="2448"/>
            </a:xfrm>
          </p:grpSpPr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3744" y="960"/>
                <a:ext cx="0" cy="244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AutoShape 5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54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5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utoShape 56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57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6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96" cy="96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61"/>
              <p:cNvSpPr>
                <a:spLocks noChangeShapeType="1"/>
              </p:cNvSpPr>
              <p:nvPr/>
            </p:nvSpPr>
            <p:spPr bwMode="auto">
              <a:xfrm flipH="1">
                <a:off x="3408" y="120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62"/>
              <p:cNvSpPr>
                <a:spLocks noChangeShapeType="1"/>
              </p:cNvSpPr>
              <p:nvPr/>
            </p:nvSpPr>
            <p:spPr bwMode="auto">
              <a:xfrm flipH="1">
                <a:off x="340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 flipH="1">
                <a:off x="3408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 flipH="1">
                <a:off x="340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 flipH="1">
                <a:off x="3408" y="19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66"/>
              <p:cNvSpPr>
                <a:spLocks noChangeShapeType="1"/>
              </p:cNvSpPr>
              <p:nvPr/>
            </p:nvSpPr>
            <p:spPr bwMode="auto">
              <a:xfrm flipH="1">
                <a:off x="34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7"/>
              <p:cNvSpPr>
                <a:spLocks noChangeShapeType="1"/>
              </p:cNvSpPr>
              <p:nvPr/>
            </p:nvSpPr>
            <p:spPr bwMode="auto">
              <a:xfrm flipH="1">
                <a:off x="3408" y="23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8"/>
              <p:cNvSpPr>
                <a:spLocks noChangeShapeType="1"/>
              </p:cNvSpPr>
              <p:nvPr/>
            </p:nvSpPr>
            <p:spPr bwMode="auto">
              <a:xfrm flipH="1">
                <a:off x="3408" y="25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233" y="816"/>
              <a:ext cx="1440" cy="2256"/>
              <a:chOff x="1872" y="768"/>
              <a:chExt cx="1440" cy="2256"/>
            </a:xfrm>
          </p:grpSpPr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1008" cy="19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71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 flipH="1">
                <a:off x="187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74"/>
              <p:cNvSpPr txBox="1">
                <a:spLocks noChangeArrowheads="1"/>
              </p:cNvSpPr>
              <p:nvPr/>
            </p:nvSpPr>
            <p:spPr bwMode="auto">
              <a:xfrm>
                <a:off x="2112" y="1680"/>
                <a:ext cx="369" cy="1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A1</a:t>
                </a:r>
              </a:p>
              <a:p>
                <a:endParaRPr lang="en-US" altLang="zh-CN">
                  <a:latin typeface="Tahoma" pitchFamily="34" charset="0"/>
                </a:endParaRPr>
              </a:p>
              <a:p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latin typeface="Tahoma" pitchFamily="34" charset="0"/>
                  </a:rPr>
                  <a:t>A8</a:t>
                </a:r>
              </a:p>
            </p:txBody>
          </p:sp>
          <p:sp>
            <p:nvSpPr>
              <p:cNvPr id="19" name="Text Box 75"/>
              <p:cNvSpPr txBox="1">
                <a:spLocks noChangeArrowheads="1"/>
              </p:cNvSpPr>
              <p:nvPr/>
            </p:nvSpPr>
            <p:spPr bwMode="auto">
              <a:xfrm>
                <a:off x="2127" y="1104"/>
                <a:ext cx="381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>
                    <a:latin typeface="Tahoma" pitchFamily="34" charset="0"/>
                  </a:rPr>
                  <a:t>G2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20" name="Text Box 76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67" cy="1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Y1</a:t>
                </a: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altLang="zh-CN">
                  <a:latin typeface="Tahoma" pitchFamily="34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altLang="zh-CN">
                    <a:latin typeface="Tahoma" pitchFamily="34" charset="0"/>
                  </a:rPr>
                  <a:t>Y7</a:t>
                </a:r>
              </a:p>
            </p:txBody>
          </p: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3120" y="1440"/>
                <a:ext cx="192" cy="1344"/>
                <a:chOff x="3120" y="1440"/>
                <a:chExt cx="144" cy="1344"/>
              </a:xfrm>
            </p:grpSpPr>
            <p:sp>
              <p:nvSpPr>
                <p:cNvPr id="34" name="Line 78"/>
                <p:cNvSpPr>
                  <a:spLocks noChangeShapeType="1"/>
                </p:cNvSpPr>
                <p:nvPr/>
              </p:nvSpPr>
              <p:spPr bwMode="auto">
                <a:xfrm>
                  <a:off x="3120" y="182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" name="Line 79"/>
                <p:cNvSpPr>
                  <a:spLocks noChangeShapeType="1"/>
                </p:cNvSpPr>
                <p:nvPr/>
              </p:nvSpPr>
              <p:spPr bwMode="auto">
                <a:xfrm>
                  <a:off x="3120" y="201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24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" name="Line 82"/>
                <p:cNvSpPr>
                  <a:spLocks noChangeShapeType="1"/>
                </p:cNvSpPr>
                <p:nvPr/>
              </p:nvSpPr>
              <p:spPr bwMode="auto">
                <a:xfrm>
                  <a:off x="3120" y="278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" name="Line 83"/>
                <p:cNvSpPr>
                  <a:spLocks noChangeShapeType="1"/>
                </p:cNvSpPr>
                <p:nvPr/>
              </p:nvSpPr>
              <p:spPr bwMode="auto">
                <a:xfrm>
                  <a:off x="3120" y="259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Line 84"/>
                <p:cNvSpPr>
                  <a:spLocks noChangeShapeType="1"/>
                </p:cNvSpPr>
                <p:nvPr/>
              </p:nvSpPr>
              <p:spPr bwMode="auto">
                <a:xfrm>
                  <a:off x="3120" y="144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85"/>
                <p:cNvSpPr>
                  <a:spLocks noChangeShapeType="1"/>
                </p:cNvSpPr>
                <p:nvPr/>
              </p:nvSpPr>
              <p:spPr bwMode="auto">
                <a:xfrm>
                  <a:off x="3120" y="163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Oval 86"/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87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8"/>
              <p:cNvSpPr>
                <a:spLocks noChangeShapeType="1"/>
              </p:cNvSpPr>
              <p:nvPr/>
            </p:nvSpPr>
            <p:spPr bwMode="auto">
              <a:xfrm flipH="1">
                <a:off x="1872" y="12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H="1">
                <a:off x="1872" y="14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Text Box 90"/>
              <p:cNvSpPr txBox="1">
                <a:spLocks noChangeArrowheads="1"/>
              </p:cNvSpPr>
              <p:nvPr/>
            </p:nvSpPr>
            <p:spPr bwMode="auto">
              <a:xfrm>
                <a:off x="2332" y="768"/>
                <a:ext cx="6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74</a:t>
                </a:r>
                <a:r>
                  <a:rPr lang="en-US" altLang="zh-CN"/>
                  <a:t>x541</a:t>
                </a:r>
              </a:p>
            </p:txBody>
          </p:sp>
          <p:sp>
            <p:nvSpPr>
              <p:cNvPr id="27" name="Line 91"/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92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>
                <a:off x="1872" y="240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 flipH="1">
                <a:off x="1872" y="25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96"/>
              <p:cNvSpPr>
                <a:spLocks noChangeShapeType="1"/>
              </p:cNvSpPr>
              <p:nvPr/>
            </p:nvSpPr>
            <p:spPr bwMode="auto">
              <a:xfrm flipH="1">
                <a:off x="1872" y="283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97"/>
              <p:cNvSpPr>
                <a:spLocks noChangeShapeType="1"/>
              </p:cNvSpPr>
              <p:nvPr/>
            </p:nvSpPr>
            <p:spPr bwMode="auto">
              <a:xfrm flipH="1">
                <a:off x="1872" y="26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" name="Line 98"/>
            <p:cNvSpPr>
              <a:spLocks noChangeShapeType="1"/>
            </p:cNvSpPr>
            <p:nvPr/>
          </p:nvSpPr>
          <p:spPr bwMode="auto">
            <a:xfrm>
              <a:off x="785" y="3696"/>
              <a:ext cx="4224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3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244308" cy="742950"/>
          </a:xfrm>
        </p:spPr>
        <p:txBody>
          <a:bodyPr/>
          <a:lstStyle/>
          <a:p>
            <a:r>
              <a:rPr lang="zh-CN" altLang="en-US" sz="3600" b="0" dirty="0">
                <a:latin typeface="华文新魏" pitchFamily="2" charset="-122"/>
                <a:ea typeface="华文新魏" pitchFamily="2" charset="-122"/>
              </a:rPr>
              <a:t>利用三态缓冲器实现数据双向传送</a:t>
            </a:r>
            <a:endParaRPr lang="zh-CN" altLang="en-US" sz="3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59E76-EBB4-4144-B642-A73C5E67C267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676400" y="1929408"/>
            <a:ext cx="6096000" cy="2743200"/>
            <a:chOff x="864" y="1680"/>
            <a:chExt cx="3840" cy="1728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 rot="5400000">
              <a:off x="3072" y="2496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3120" y="2640"/>
              <a:ext cx="144" cy="96"/>
              <a:chOff x="2208" y="3024"/>
              <a:chExt cx="144" cy="96"/>
            </a:xfrm>
          </p:grpSpPr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6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>
                <a:off x="2208" y="31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6" y="268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44" y="268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264" y="1824"/>
              <a:ext cx="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6200000" flipH="1">
              <a:off x="2544" y="3024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736" y="3168"/>
              <a:ext cx="144" cy="96"/>
              <a:chOff x="2208" y="3024"/>
              <a:chExt cx="144" cy="96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H="1">
                <a:off x="2208" y="31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928" y="321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304" y="32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304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6" y="2304"/>
              <a:ext cx="0" cy="8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536" y="2304"/>
              <a:ext cx="5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2064" y="2160"/>
              <a:ext cx="336" cy="288"/>
              <a:chOff x="1680" y="3408"/>
              <a:chExt cx="336" cy="288"/>
            </a:xfrm>
          </p:grpSpPr>
          <p:sp>
            <p:nvSpPr>
              <p:cNvPr id="28" name="AutoShape 25"/>
              <p:cNvSpPr>
                <a:spLocks noChangeArrowheads="1"/>
              </p:cNvSpPr>
              <p:nvPr/>
            </p:nvSpPr>
            <p:spPr bwMode="auto">
              <a:xfrm rot="5400000">
                <a:off x="1656" y="343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400" y="2304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344" y="1824"/>
              <a:ext cx="19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536" y="1824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975" y="2544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A1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4335" y="2544"/>
              <a:ext cx="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B1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864" y="1680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DIR</a:t>
              </a:r>
            </a:p>
          </p:txBody>
        </p:sp>
      </p:grp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3713043" y="493091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总线收发</a:t>
            </a:r>
          </a:p>
        </p:txBody>
      </p: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1676400" y="1853208"/>
            <a:ext cx="2667000" cy="1371600"/>
            <a:chOff x="864" y="1536"/>
            <a:chExt cx="1680" cy="864"/>
          </a:xfrm>
        </p:grpSpPr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864" y="1536"/>
              <a:ext cx="1680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864" y="1552"/>
              <a:ext cx="1680" cy="848"/>
              <a:chOff x="864" y="1552"/>
              <a:chExt cx="1680" cy="848"/>
            </a:xfrm>
          </p:grpSpPr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64" y="2016"/>
                <a:ext cx="480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064" y="1552"/>
                <a:ext cx="480" cy="36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1344" y="182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H="1">
                <a:off x="1536" y="23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flipV="1">
                <a:off x="1536" y="182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DIR</a:t>
                </a:r>
                <a:endParaRPr lang="zh-CN" altLang="en-US">
                  <a:latin typeface="Tahoma" pitchFamily="34" charset="0"/>
                </a:endParaRPr>
              </a:p>
            </p:txBody>
          </p:sp>
        </p:grp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1658938" y="1700808"/>
            <a:ext cx="1922462" cy="1143000"/>
            <a:chOff x="853" y="1440"/>
            <a:chExt cx="1211" cy="720"/>
          </a:xfrm>
        </p:grpSpPr>
        <p:grpSp>
          <p:nvGrpSpPr>
            <p:cNvPr id="51" name="Group 46"/>
            <p:cNvGrpSpPr>
              <a:grpSpLocks/>
            </p:cNvGrpSpPr>
            <p:nvPr/>
          </p:nvGrpSpPr>
          <p:grpSpPr bwMode="auto">
            <a:xfrm>
              <a:off x="1344" y="1584"/>
              <a:ext cx="720" cy="576"/>
              <a:chOff x="816" y="816"/>
              <a:chExt cx="720" cy="576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440" y="81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48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 flipH="1">
                <a:off x="816" y="86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50"/>
              <p:cNvSpPr>
                <a:spLocks noChangeShapeType="1"/>
              </p:cNvSpPr>
              <p:nvPr/>
            </p:nvSpPr>
            <p:spPr bwMode="auto">
              <a:xfrm flipH="1">
                <a:off x="1248" y="134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51"/>
              <p:cNvSpPr>
                <a:spLocks noChangeShapeType="1"/>
              </p:cNvSpPr>
              <p:nvPr/>
            </p:nvSpPr>
            <p:spPr bwMode="auto">
              <a:xfrm flipV="1">
                <a:off x="1248" y="8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853" y="1440"/>
              <a:ext cx="3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itchFamily="34" charset="0"/>
                </a:rPr>
                <a:t>G_L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5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奇偶校验电路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奇校验电路</a:t>
            </a:r>
            <a:r>
              <a:rPr lang="zh-CN" altLang="en-US" sz="2800" dirty="0"/>
              <a:t>（</a:t>
            </a:r>
            <a:r>
              <a:rPr lang="en-US" altLang="zh-CN" sz="2800" dirty="0"/>
              <a:t>odd-parity  circuit）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如果输入有奇数个1，则输出为1。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偶校验电路</a:t>
            </a:r>
            <a:r>
              <a:rPr lang="zh-CN" altLang="en-US" sz="2800" dirty="0"/>
              <a:t>（</a:t>
            </a:r>
            <a:r>
              <a:rPr lang="en-US" altLang="zh-CN" sz="2800" dirty="0"/>
              <a:t>even-parity  circuit）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如果输入有偶数个1，则输出为1。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用什么门电路可以判断输入端1个数的奇偶性？</a:t>
            </a:r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993775" y="4308918"/>
            <a:ext cx="6838950" cy="1004888"/>
            <a:chOff x="698" y="2922"/>
            <a:chExt cx="4308" cy="633"/>
          </a:xfrm>
        </p:grpSpPr>
        <p:sp>
          <p:nvSpPr>
            <p:cNvPr id="465925" name="Text Box 5"/>
            <p:cNvSpPr txBox="1">
              <a:spLocks noChangeArrowheads="1"/>
            </p:cNvSpPr>
            <p:nvPr/>
          </p:nvSpPr>
          <p:spPr bwMode="auto">
            <a:xfrm>
              <a:off x="698" y="3072"/>
              <a:ext cx="18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0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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1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 …  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A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n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sym typeface="Symbol" pitchFamily="18" charset="2"/>
                </a:rPr>
                <a:t> =</a:t>
              </a:r>
              <a:r>
                <a:rPr lang="en-US" altLang="zh-CN" sz="2400" baseline="-25000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465926" name="AutoShape 6"/>
            <p:cNvSpPr>
              <a:spLocks/>
            </p:cNvSpPr>
            <p:nvPr/>
          </p:nvSpPr>
          <p:spPr bwMode="auto">
            <a:xfrm>
              <a:off x="2640" y="297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2751" y="2922"/>
              <a:ext cx="2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1   变量为1的个数是奇数</a:t>
              </a:r>
            </a:p>
          </p:txBody>
        </p:sp>
        <p:sp>
          <p:nvSpPr>
            <p:cNvPr id="465928" name="Text Box 8"/>
            <p:cNvSpPr txBox="1">
              <a:spLocks noChangeArrowheads="1"/>
            </p:cNvSpPr>
            <p:nvPr/>
          </p:nvSpPr>
          <p:spPr bwMode="auto">
            <a:xfrm>
              <a:off x="2751" y="3264"/>
              <a:ext cx="2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0   变量为1的个数是偶数</a:t>
              </a:r>
            </a:p>
          </p:txBody>
        </p:sp>
      </p:grp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6995" y="5945832"/>
            <a:ext cx="7499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奇校验电路的输出反相就得到偶校验电路</a:t>
            </a:r>
          </a:p>
        </p:txBody>
      </p:sp>
      <p:sp>
        <p:nvSpPr>
          <p:cNvPr id="4659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2649" y="5327071"/>
            <a:ext cx="7691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n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个异或门级联，形成具有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n+1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个输入和单一输出的电路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C77C8-7EAD-43E1-A201-58195DB450F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7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bldLvl="2" autoUpdateAnimBg="0"/>
      <p:bldP spid="465929" grpId="0" animBg="1" autoUpdateAnimBg="0"/>
      <p:bldP spid="46593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970" name="Group 2"/>
          <p:cNvGrpSpPr>
            <a:grpSpLocks/>
          </p:cNvGrpSpPr>
          <p:nvPr/>
        </p:nvGrpSpPr>
        <p:grpSpPr bwMode="auto">
          <a:xfrm>
            <a:off x="609600" y="1111127"/>
            <a:ext cx="8153400" cy="2608262"/>
            <a:chOff x="384" y="528"/>
            <a:chExt cx="5136" cy="1643"/>
          </a:xfrm>
        </p:grpSpPr>
        <p:grpSp>
          <p:nvGrpSpPr>
            <p:cNvPr id="467971" name="Group 3"/>
            <p:cNvGrpSpPr>
              <a:grpSpLocks/>
            </p:cNvGrpSpPr>
            <p:nvPr/>
          </p:nvGrpSpPr>
          <p:grpSpPr bwMode="auto">
            <a:xfrm>
              <a:off x="384" y="528"/>
              <a:ext cx="5136" cy="1324"/>
              <a:chOff x="384" y="336"/>
              <a:chExt cx="5136" cy="1324"/>
            </a:xfrm>
          </p:grpSpPr>
          <p:grpSp>
            <p:nvGrpSpPr>
              <p:cNvPr id="467972" name="Group 4"/>
              <p:cNvGrpSpPr>
                <a:grpSpLocks/>
              </p:cNvGrpSpPr>
              <p:nvPr/>
            </p:nvGrpSpPr>
            <p:grpSpPr bwMode="auto">
              <a:xfrm>
                <a:off x="720" y="367"/>
                <a:ext cx="4368" cy="1249"/>
                <a:chOff x="768" y="480"/>
                <a:chExt cx="4368" cy="1249"/>
              </a:xfrm>
            </p:grpSpPr>
            <p:grpSp>
              <p:nvGrpSpPr>
                <p:cNvPr id="467973" name="Group 5"/>
                <p:cNvGrpSpPr>
                  <a:grpSpLocks/>
                </p:cNvGrpSpPr>
                <p:nvPr/>
              </p:nvGrpSpPr>
              <p:grpSpPr bwMode="auto">
                <a:xfrm>
                  <a:off x="768" y="480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74" name="Arc 6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5" name="Arc 7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6" name="Arc 8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7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0" name="Arc 12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81" name="Group 13"/>
                <p:cNvGrpSpPr>
                  <a:grpSpLocks/>
                </p:cNvGrpSpPr>
                <p:nvPr/>
              </p:nvGrpSpPr>
              <p:grpSpPr bwMode="auto">
                <a:xfrm>
                  <a:off x="1776" y="672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82" name="Arc 14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3" name="Arc 15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4" name="Arc 16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88" name="Arc 20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89" name="Group 21"/>
                <p:cNvGrpSpPr>
                  <a:grpSpLocks/>
                </p:cNvGrpSpPr>
                <p:nvPr/>
              </p:nvGrpSpPr>
              <p:grpSpPr bwMode="auto">
                <a:xfrm>
                  <a:off x="2784" y="864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90" name="Arc 22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1" name="Arc 23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2" name="Arc 24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6" name="Arc 28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7997" name="Group 29"/>
                <p:cNvGrpSpPr>
                  <a:grpSpLocks/>
                </p:cNvGrpSpPr>
                <p:nvPr/>
              </p:nvGrpSpPr>
              <p:grpSpPr bwMode="auto">
                <a:xfrm>
                  <a:off x="4128" y="1344"/>
                  <a:ext cx="1008" cy="385"/>
                  <a:chOff x="1680" y="2976"/>
                  <a:chExt cx="1008" cy="385"/>
                </a:xfrm>
              </p:grpSpPr>
              <p:sp>
                <p:nvSpPr>
                  <p:cNvPr id="467998" name="Arc 30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999" name="Arc 31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0" name="Arc 32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04" name="Arc 36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0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768" y="960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68" y="1152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68" y="1632"/>
                  <a:ext cx="3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8" name="Line 40"/>
                <p:cNvSpPr>
                  <a:spLocks noChangeShapeType="1"/>
                </p:cNvSpPr>
                <p:nvPr/>
              </p:nvSpPr>
              <p:spPr bwMode="auto">
                <a:xfrm>
                  <a:off x="1776" y="67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09" name="Line 41"/>
                <p:cNvSpPr>
                  <a:spLocks noChangeShapeType="1"/>
                </p:cNvSpPr>
                <p:nvPr/>
              </p:nvSpPr>
              <p:spPr bwMode="auto">
                <a:xfrm>
                  <a:off x="2784" y="86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10" name="Line 42"/>
                <p:cNvSpPr>
                  <a:spLocks noChangeShapeType="1"/>
                </p:cNvSpPr>
                <p:nvPr/>
              </p:nvSpPr>
              <p:spPr bwMode="auto">
                <a:xfrm>
                  <a:off x="3888" y="1152"/>
                  <a:ext cx="192" cy="192"/>
                </a:xfrm>
                <a:prstGeom prst="line">
                  <a:avLst/>
                </a:prstGeom>
                <a:noFill/>
                <a:ln w="5715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8011" name="Text Box 43"/>
              <p:cNvSpPr txBox="1">
                <a:spLocks noChangeArrowheads="1"/>
              </p:cNvSpPr>
              <p:nvPr/>
            </p:nvSpPr>
            <p:spPr bwMode="auto">
              <a:xfrm>
                <a:off x="384" y="336"/>
                <a:ext cx="337" cy="1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>
                    <a:latin typeface="Tahoma" pitchFamily="34" charset="0"/>
                  </a:rPr>
                  <a:t>I4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200">
                  <a:latin typeface="Tahoma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>
                    <a:latin typeface="Tahoma" pitchFamily="34" charset="0"/>
                  </a:rPr>
                  <a:t>IN</a:t>
                </a:r>
              </a:p>
            </p:txBody>
          </p:sp>
          <p:sp>
            <p:nvSpPr>
              <p:cNvPr id="468012" name="Line 44"/>
              <p:cNvSpPr>
                <a:spLocks noChangeShapeType="1"/>
              </p:cNvSpPr>
              <p:nvPr/>
            </p:nvSpPr>
            <p:spPr bwMode="auto">
              <a:xfrm>
                <a:off x="576" y="1183"/>
                <a:ext cx="0" cy="192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8013" name="Text Box 45"/>
              <p:cNvSpPr txBox="1">
                <a:spLocks noChangeArrowheads="1"/>
              </p:cNvSpPr>
              <p:nvPr/>
            </p:nvSpPr>
            <p:spPr bwMode="auto">
              <a:xfrm>
                <a:off x="5053" y="1279"/>
                <a:ext cx="4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ODD</a:t>
                </a:r>
              </a:p>
            </p:txBody>
          </p:sp>
        </p:grpSp>
        <p:sp>
          <p:nvSpPr>
            <p:cNvPr id="468014" name="Text Box 46"/>
            <p:cNvSpPr txBox="1">
              <a:spLocks noChangeArrowheads="1"/>
            </p:cNvSpPr>
            <p:nvPr/>
          </p:nvSpPr>
          <p:spPr bwMode="auto">
            <a:xfrm>
              <a:off x="3014" y="18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a typeface="华文新魏" pitchFamily="2" charset="-122"/>
                </a:rPr>
                <a:t>菊花链式连接</a:t>
              </a:r>
            </a:p>
          </p:txBody>
        </p:sp>
      </p:grpSp>
      <p:grpSp>
        <p:nvGrpSpPr>
          <p:cNvPr id="468015" name="Group 47"/>
          <p:cNvGrpSpPr>
            <a:grpSpLocks/>
          </p:cNvGrpSpPr>
          <p:nvPr/>
        </p:nvGrpSpPr>
        <p:grpSpPr bwMode="auto">
          <a:xfrm>
            <a:off x="584792" y="3407570"/>
            <a:ext cx="7080250" cy="2680493"/>
            <a:chOff x="768" y="1967"/>
            <a:chExt cx="4460" cy="1825"/>
          </a:xfrm>
        </p:grpSpPr>
        <p:grpSp>
          <p:nvGrpSpPr>
            <p:cNvPr id="468016" name="Group 48"/>
            <p:cNvGrpSpPr>
              <a:grpSpLocks/>
            </p:cNvGrpSpPr>
            <p:nvPr/>
          </p:nvGrpSpPr>
          <p:grpSpPr bwMode="auto">
            <a:xfrm>
              <a:off x="768" y="1967"/>
              <a:ext cx="4460" cy="1825"/>
              <a:chOff x="772" y="2015"/>
              <a:chExt cx="4460" cy="1825"/>
            </a:xfrm>
          </p:grpSpPr>
          <p:grpSp>
            <p:nvGrpSpPr>
              <p:cNvPr id="468017" name="Group 49"/>
              <p:cNvGrpSpPr>
                <a:grpSpLocks/>
              </p:cNvGrpSpPr>
              <p:nvPr/>
            </p:nvGrpSpPr>
            <p:grpSpPr bwMode="auto">
              <a:xfrm>
                <a:off x="1152" y="2015"/>
                <a:ext cx="3552" cy="1825"/>
                <a:chOff x="768" y="1823"/>
                <a:chExt cx="3552" cy="1825"/>
              </a:xfrm>
            </p:grpSpPr>
            <p:grpSp>
              <p:nvGrpSpPr>
                <p:cNvPr id="468018" name="Group 50"/>
                <p:cNvGrpSpPr>
                  <a:grpSpLocks/>
                </p:cNvGrpSpPr>
                <p:nvPr/>
              </p:nvGrpSpPr>
              <p:grpSpPr bwMode="auto">
                <a:xfrm>
                  <a:off x="768" y="182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19" name="Arc 51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0" name="Arc 52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1" name="Arc 53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5" name="Arc 57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26" name="Group 58"/>
                <p:cNvGrpSpPr>
                  <a:grpSpLocks/>
                </p:cNvGrpSpPr>
                <p:nvPr/>
              </p:nvGrpSpPr>
              <p:grpSpPr bwMode="auto">
                <a:xfrm>
                  <a:off x="768" y="230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27" name="Arc 59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8" name="Arc 60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29" name="Arc 61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3" name="Arc 65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34" name="Group 66"/>
                <p:cNvGrpSpPr>
                  <a:grpSpLocks/>
                </p:cNvGrpSpPr>
                <p:nvPr/>
              </p:nvGrpSpPr>
              <p:grpSpPr bwMode="auto">
                <a:xfrm>
                  <a:off x="1776" y="206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35" name="Arc 67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6" name="Arc 68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7" name="Arc 69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3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0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1" name="Arc 73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42" name="Group 74"/>
                <p:cNvGrpSpPr>
                  <a:grpSpLocks/>
                </p:cNvGrpSpPr>
                <p:nvPr/>
              </p:nvGrpSpPr>
              <p:grpSpPr bwMode="auto">
                <a:xfrm>
                  <a:off x="3312" y="254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43" name="Arc 75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4" name="Arc 76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5" name="Arc 77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49" name="Arc 81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50" name="Line 82"/>
                <p:cNvSpPr>
                  <a:spLocks noChangeShapeType="1"/>
                </p:cNvSpPr>
                <p:nvPr/>
              </p:nvSpPr>
              <p:spPr bwMode="auto">
                <a:xfrm>
                  <a:off x="1776" y="2015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51" name="Line 83"/>
                <p:cNvSpPr>
                  <a:spLocks noChangeShapeType="1"/>
                </p:cNvSpPr>
                <p:nvPr/>
              </p:nvSpPr>
              <p:spPr bwMode="auto">
                <a:xfrm>
                  <a:off x="1776" y="235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52" name="Line 84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288" cy="0"/>
                </a:xfrm>
                <a:prstGeom prst="line">
                  <a:avLst/>
                </a:prstGeom>
                <a:noFill/>
                <a:ln w="57150" cap="rnd">
                  <a:solidFill>
                    <a:schemeClr val="hlink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8053" name="Group 85"/>
                <p:cNvGrpSpPr>
                  <a:grpSpLocks/>
                </p:cNvGrpSpPr>
                <p:nvPr/>
              </p:nvGrpSpPr>
              <p:grpSpPr bwMode="auto">
                <a:xfrm>
                  <a:off x="768" y="326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54" name="Arc 86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5" name="Arc 87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6" name="Arc 88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5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0" name="Arc 92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8061" name="Group 93"/>
                <p:cNvGrpSpPr>
                  <a:grpSpLocks/>
                </p:cNvGrpSpPr>
                <p:nvPr/>
              </p:nvGrpSpPr>
              <p:grpSpPr bwMode="auto">
                <a:xfrm>
                  <a:off x="1776" y="3023"/>
                  <a:ext cx="1008" cy="385"/>
                  <a:chOff x="1680" y="2976"/>
                  <a:chExt cx="1008" cy="385"/>
                </a:xfrm>
              </p:grpSpPr>
              <p:sp>
                <p:nvSpPr>
                  <p:cNvPr id="468062" name="Arc 94"/>
                  <p:cNvSpPr>
                    <a:spLocks/>
                  </p:cNvSpPr>
                  <p:nvPr/>
                </p:nvSpPr>
                <p:spPr bwMode="auto">
                  <a:xfrm>
                    <a:off x="1920" y="2977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3" name="Arc 95"/>
                  <p:cNvSpPr>
                    <a:spLocks/>
                  </p:cNvSpPr>
                  <p:nvPr/>
                </p:nvSpPr>
                <p:spPr bwMode="auto">
                  <a:xfrm>
                    <a:off x="1920" y="2976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4" name="Arc 96"/>
                  <p:cNvSpPr>
                    <a:spLocks/>
                  </p:cNvSpPr>
                  <p:nvPr/>
                </p:nvSpPr>
                <p:spPr bwMode="auto">
                  <a:xfrm flipV="1">
                    <a:off x="1920" y="3168"/>
                    <a:ext cx="528" cy="1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72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168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068" name="Arc 100"/>
                  <p:cNvSpPr>
                    <a:spLocks/>
                  </p:cNvSpPr>
                  <p:nvPr/>
                </p:nvSpPr>
                <p:spPr bwMode="auto">
                  <a:xfrm>
                    <a:off x="1824" y="2976"/>
                    <a:ext cx="96" cy="38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8069" name="Line 101"/>
                <p:cNvSpPr>
                  <a:spLocks noChangeShapeType="1"/>
                </p:cNvSpPr>
                <p:nvPr/>
              </p:nvSpPr>
              <p:spPr bwMode="auto">
                <a:xfrm>
                  <a:off x="1776" y="2975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0" name="Line 10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536" y="297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2" name="Line 104"/>
                <p:cNvSpPr>
                  <a:spLocks noChangeShapeType="1"/>
                </p:cNvSpPr>
                <p:nvPr/>
              </p:nvSpPr>
              <p:spPr bwMode="auto">
                <a:xfrm>
                  <a:off x="1104" y="2832"/>
                  <a:ext cx="0" cy="288"/>
                </a:xfrm>
                <a:prstGeom prst="line">
                  <a:avLst/>
                </a:prstGeom>
                <a:noFill/>
                <a:ln w="57150" cap="rnd">
                  <a:solidFill>
                    <a:schemeClr val="hlink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3" name="Line 105"/>
                <p:cNvSpPr>
                  <a:spLocks noChangeShapeType="1"/>
                </p:cNvSpPr>
                <p:nvPr/>
              </p:nvSpPr>
              <p:spPr bwMode="auto">
                <a:xfrm>
                  <a:off x="3312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4" name="Line 106"/>
                <p:cNvSpPr>
                  <a:spLocks noChangeShapeType="1"/>
                </p:cNvSpPr>
                <p:nvPr/>
              </p:nvSpPr>
              <p:spPr bwMode="auto">
                <a:xfrm>
                  <a:off x="3312" y="2831"/>
                  <a:ext cx="0" cy="145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5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168" y="24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807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168" y="297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8077" name="Text Box 109"/>
              <p:cNvSpPr txBox="1">
                <a:spLocks noChangeArrowheads="1"/>
              </p:cNvSpPr>
              <p:nvPr/>
            </p:nvSpPr>
            <p:spPr bwMode="auto">
              <a:xfrm>
                <a:off x="849" y="2035"/>
                <a:ext cx="26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I2</a:t>
                </a:r>
              </a:p>
            </p:txBody>
          </p:sp>
          <p:sp>
            <p:nvSpPr>
              <p:cNvPr id="468078" name="Text Box 110"/>
              <p:cNvSpPr txBox="1">
                <a:spLocks noChangeArrowheads="1"/>
              </p:cNvSpPr>
              <p:nvPr/>
            </p:nvSpPr>
            <p:spPr bwMode="auto">
              <a:xfrm>
                <a:off x="839" y="2506"/>
                <a:ext cx="265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I4</a:t>
                </a:r>
              </a:p>
            </p:txBody>
          </p:sp>
          <p:sp>
            <p:nvSpPr>
              <p:cNvPr id="468079" name="Text Box 111"/>
              <p:cNvSpPr txBox="1">
                <a:spLocks noChangeArrowheads="1"/>
              </p:cNvSpPr>
              <p:nvPr/>
            </p:nvSpPr>
            <p:spPr bwMode="auto">
              <a:xfrm>
                <a:off x="772" y="3408"/>
                <a:ext cx="43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IN-1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Tahoma" pitchFamily="34" charset="0"/>
                  </a:rPr>
                  <a:t>IN</a:t>
                </a:r>
              </a:p>
            </p:txBody>
          </p:sp>
          <p:sp>
            <p:nvSpPr>
              <p:cNvPr id="468080" name="Text Box 112"/>
              <p:cNvSpPr txBox="1">
                <a:spLocks noChangeArrowheads="1"/>
              </p:cNvSpPr>
              <p:nvPr/>
            </p:nvSpPr>
            <p:spPr bwMode="auto">
              <a:xfrm>
                <a:off x="4678" y="2782"/>
                <a:ext cx="5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hlink"/>
                    </a:solidFill>
                    <a:latin typeface="Tahoma" pitchFamily="34" charset="0"/>
                  </a:rPr>
                  <a:t>ODD</a:t>
                </a:r>
                <a:endParaRPr lang="zh-CN" altLang="en-US" b="0">
                  <a:solidFill>
                    <a:schemeClr val="hlin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468081" name="Text Box 113"/>
            <p:cNvSpPr txBox="1">
              <a:spLocks noChangeArrowheads="1"/>
            </p:cNvSpPr>
            <p:nvPr/>
          </p:nvSpPr>
          <p:spPr bwMode="auto">
            <a:xfrm>
              <a:off x="3526" y="336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ea typeface="华文新魏" pitchFamily="2" charset="-122"/>
                </a:rPr>
                <a:t>树状连接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008B5-46B3-4D65-8A51-DD0D367785E5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宋体" pitchFamily="-11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  <a:cs typeface="宋体" pitchFamily="-11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奇校验电路</a:t>
            </a:r>
            <a:endParaRPr lang="zh-CN" altLang="en-US" kern="0" dirty="0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3016842" y="5969285"/>
            <a:ext cx="510909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两种连接方式有什么不同？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21791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</a:rPr>
              <a:t>9</a:t>
            </a:r>
            <a:r>
              <a:rPr lang="zh-CN" altLang="en-US" sz="4000" dirty="0">
                <a:solidFill>
                  <a:schemeClr val="tx1"/>
                </a:solidFill>
              </a:rPr>
              <a:t>位奇偶校验发生器</a:t>
            </a:r>
            <a:r>
              <a:rPr lang="en-US" altLang="zh-CN" sz="4000" dirty="0">
                <a:solidFill>
                  <a:schemeClr val="tx1"/>
                </a:solidFill>
              </a:rPr>
              <a:t>74x280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39839"/>
            <a:ext cx="6707088" cy="3027436"/>
          </a:xfrm>
        </p:spPr>
        <p:txBody>
          <a:bodyPr/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9</a:t>
            </a:r>
            <a:r>
              <a:rPr lang="zh-CN" altLang="en-US" sz="2800" dirty="0"/>
              <a:t>个输入和</a:t>
            </a:r>
            <a:r>
              <a:rPr lang="en-US" altLang="zh-CN" sz="2800" dirty="0"/>
              <a:t>2</a:t>
            </a:r>
            <a:r>
              <a:rPr lang="zh-CN" altLang="en-US" sz="2800" dirty="0"/>
              <a:t>个输出，这</a:t>
            </a:r>
            <a:r>
              <a:rPr lang="en-US" altLang="zh-CN" sz="2800" dirty="0"/>
              <a:t>2</a:t>
            </a:r>
            <a:r>
              <a:rPr lang="zh-CN" altLang="en-US" sz="2800" dirty="0"/>
              <a:t>个输出分别指明输入包含奇数个</a:t>
            </a:r>
            <a:r>
              <a:rPr lang="en-US" altLang="zh-CN" sz="2800" dirty="0"/>
              <a:t>1</a:t>
            </a:r>
            <a:r>
              <a:rPr lang="zh-CN" altLang="en-US" sz="2800" dirty="0"/>
              <a:t>（</a:t>
            </a:r>
            <a:r>
              <a:rPr lang="en-US" altLang="zh-CN" sz="2800" dirty="0"/>
              <a:t>ODD=1</a:t>
            </a:r>
            <a:r>
              <a:rPr lang="zh-CN" altLang="en-US" sz="2800" dirty="0"/>
              <a:t>）还是偶数个</a:t>
            </a:r>
            <a:r>
              <a:rPr lang="en-US" altLang="zh-CN" sz="2800" dirty="0"/>
              <a:t>1(EVEN=1)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既可用于在存储和发送码字时生成正确的奇偶校验位值，也可用于在恢复和接收码字时检查奇偶校验位。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0DAE0-1C97-4CB2-934B-9F1171EE1EBD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3B91-9E3F-4B72-A8CF-E312FD5950C6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21" y="1105756"/>
            <a:ext cx="2163202" cy="29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7072"/>
            <a:ext cx="7448525" cy="26027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64088" y="3861048"/>
            <a:ext cx="201622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72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奇偶校验器</a:t>
            </a:r>
            <a:r>
              <a:rPr lang="en-US" altLang="zh-CN" sz="3600" dirty="0">
                <a:solidFill>
                  <a:srgbClr val="A50021"/>
                </a:solidFill>
              </a:rPr>
              <a:t>74x280</a:t>
            </a:r>
            <a:r>
              <a:rPr lang="zh-CN" altLang="en-US" dirty="0"/>
              <a:t>的应用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8084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用于检测代码在传输和存储过程中是否出现差错。</a:t>
            </a:r>
          </a:p>
        </p:txBody>
      </p:sp>
      <p:grpSp>
        <p:nvGrpSpPr>
          <p:cNvPr id="470020" name="Group 4"/>
          <p:cNvGrpSpPr>
            <a:grpSpLocks/>
          </p:cNvGrpSpPr>
          <p:nvPr/>
        </p:nvGrpSpPr>
        <p:grpSpPr bwMode="auto">
          <a:xfrm>
            <a:off x="3200400" y="2819400"/>
            <a:ext cx="228600" cy="1981200"/>
            <a:chOff x="2112" y="1920"/>
            <a:chExt cx="144" cy="1248"/>
          </a:xfrm>
        </p:grpSpPr>
        <p:sp>
          <p:nvSpPr>
            <p:cNvPr id="470021" name="Line 5"/>
            <p:cNvSpPr>
              <a:spLocks noChangeShapeType="1"/>
            </p:cNvSpPr>
            <p:nvPr/>
          </p:nvSpPr>
          <p:spPr bwMode="auto">
            <a:xfrm flipH="1">
              <a:off x="2112" y="1920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2" name="Line 6"/>
            <p:cNvSpPr>
              <a:spLocks noChangeShapeType="1"/>
            </p:cNvSpPr>
            <p:nvPr/>
          </p:nvSpPr>
          <p:spPr bwMode="auto">
            <a:xfrm flipV="1">
              <a:off x="2112" y="1920"/>
              <a:ext cx="0" cy="12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23" name="Group 7"/>
          <p:cNvGrpSpPr>
            <a:grpSpLocks/>
          </p:cNvGrpSpPr>
          <p:nvPr/>
        </p:nvGrpSpPr>
        <p:grpSpPr bwMode="auto">
          <a:xfrm>
            <a:off x="685800" y="2209800"/>
            <a:ext cx="2514600" cy="3429000"/>
            <a:chOff x="528" y="1536"/>
            <a:chExt cx="1584" cy="2160"/>
          </a:xfrm>
        </p:grpSpPr>
        <p:sp>
          <p:nvSpPr>
            <p:cNvPr id="470024" name="Rectangle 8"/>
            <p:cNvSpPr>
              <a:spLocks noChangeArrowheads="1"/>
            </p:cNvSpPr>
            <p:nvPr/>
          </p:nvSpPr>
          <p:spPr bwMode="auto">
            <a:xfrm>
              <a:off x="1008" y="2112"/>
              <a:ext cx="864" cy="1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25" name="Text Box 9"/>
            <p:cNvSpPr txBox="1">
              <a:spLocks noChangeArrowheads="1"/>
            </p:cNvSpPr>
            <p:nvPr/>
          </p:nvSpPr>
          <p:spPr bwMode="auto">
            <a:xfrm>
              <a:off x="1012" y="2160"/>
              <a:ext cx="2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A</a:t>
              </a:r>
            </a:p>
          </p:txBody>
        </p:sp>
        <p:sp>
          <p:nvSpPr>
            <p:cNvPr id="470026" name="Line 10"/>
            <p:cNvSpPr>
              <a:spLocks noChangeShapeType="1"/>
            </p:cNvSpPr>
            <p:nvPr/>
          </p:nvSpPr>
          <p:spPr bwMode="auto">
            <a:xfrm flipH="1">
              <a:off x="624" y="230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7" name="Line 11"/>
            <p:cNvSpPr>
              <a:spLocks noChangeShapeType="1"/>
            </p:cNvSpPr>
            <p:nvPr/>
          </p:nvSpPr>
          <p:spPr bwMode="auto">
            <a:xfrm flipH="1">
              <a:off x="57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8" name="Line 12"/>
            <p:cNvSpPr>
              <a:spLocks noChangeShapeType="1"/>
            </p:cNvSpPr>
            <p:nvPr/>
          </p:nvSpPr>
          <p:spPr bwMode="auto">
            <a:xfrm flipH="1">
              <a:off x="624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29" name="Line 13"/>
            <p:cNvSpPr>
              <a:spLocks noChangeShapeType="1"/>
            </p:cNvSpPr>
            <p:nvPr/>
          </p:nvSpPr>
          <p:spPr bwMode="auto">
            <a:xfrm flipH="1">
              <a:off x="576" y="27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0" name="Line 14"/>
            <p:cNvSpPr>
              <a:spLocks noChangeShapeType="1"/>
            </p:cNvSpPr>
            <p:nvPr/>
          </p:nvSpPr>
          <p:spPr bwMode="auto">
            <a:xfrm flipH="1">
              <a:off x="624" y="28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1" name="Line 15"/>
            <p:cNvSpPr>
              <a:spLocks noChangeShapeType="1"/>
            </p:cNvSpPr>
            <p:nvPr/>
          </p:nvSpPr>
          <p:spPr bwMode="auto">
            <a:xfrm flipH="1">
              <a:off x="624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2" name="Line 16"/>
            <p:cNvSpPr>
              <a:spLocks noChangeShapeType="1"/>
            </p:cNvSpPr>
            <p:nvPr/>
          </p:nvSpPr>
          <p:spPr bwMode="auto">
            <a:xfrm flipH="1">
              <a:off x="624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3" name="Line 17"/>
            <p:cNvSpPr>
              <a:spLocks noChangeShapeType="1"/>
            </p:cNvSpPr>
            <p:nvPr/>
          </p:nvSpPr>
          <p:spPr bwMode="auto">
            <a:xfrm flipH="1">
              <a:off x="624" y="33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4" name="Line 18"/>
            <p:cNvSpPr>
              <a:spLocks noChangeShapeType="1"/>
            </p:cNvSpPr>
            <p:nvPr/>
          </p:nvSpPr>
          <p:spPr bwMode="auto">
            <a:xfrm flipH="1">
              <a:off x="816" y="350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5" name="Text Box 19"/>
            <p:cNvSpPr txBox="1">
              <a:spLocks noChangeArrowheads="1"/>
            </p:cNvSpPr>
            <p:nvPr/>
          </p:nvSpPr>
          <p:spPr bwMode="auto">
            <a:xfrm>
              <a:off x="1252" y="2691"/>
              <a:ext cx="5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dirty="0"/>
                <a:t>EVEN</a:t>
              </a:r>
            </a:p>
          </p:txBody>
        </p:sp>
        <p:sp>
          <p:nvSpPr>
            <p:cNvPr id="470036" name="Text Box 20"/>
            <p:cNvSpPr txBox="1">
              <a:spLocks noChangeArrowheads="1"/>
            </p:cNvSpPr>
            <p:nvPr/>
          </p:nvSpPr>
          <p:spPr bwMode="auto">
            <a:xfrm>
              <a:off x="1365" y="3028"/>
              <a:ext cx="50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200">
                  <a:latin typeface="Arial" charset="0"/>
                </a:rPr>
                <a:t>ODD</a:t>
              </a:r>
            </a:p>
          </p:txBody>
        </p:sp>
        <p:sp>
          <p:nvSpPr>
            <p:cNvPr id="470037" name="Line 21"/>
            <p:cNvSpPr>
              <a:spLocks noChangeShapeType="1"/>
            </p:cNvSpPr>
            <p:nvPr/>
          </p:nvSpPr>
          <p:spPr bwMode="auto">
            <a:xfrm>
              <a:off x="1872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8" name="Line 22"/>
            <p:cNvSpPr>
              <a:spLocks noChangeShapeType="1"/>
            </p:cNvSpPr>
            <p:nvPr/>
          </p:nvSpPr>
          <p:spPr bwMode="auto">
            <a:xfrm>
              <a:off x="1872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39" name="Text Box 23"/>
            <p:cNvSpPr txBox="1">
              <a:spLocks noChangeArrowheads="1"/>
            </p:cNvSpPr>
            <p:nvPr/>
          </p:nvSpPr>
          <p:spPr bwMode="auto">
            <a:xfrm>
              <a:off x="1180" y="182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x280</a:t>
              </a:r>
            </a:p>
          </p:txBody>
        </p:sp>
        <p:sp>
          <p:nvSpPr>
            <p:cNvPr id="470040" name="Line 24"/>
            <p:cNvSpPr>
              <a:spLocks noChangeShapeType="1"/>
            </p:cNvSpPr>
            <p:nvPr/>
          </p:nvSpPr>
          <p:spPr bwMode="auto">
            <a:xfrm>
              <a:off x="576" y="1536"/>
              <a:ext cx="0" cy="19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41" name="AutoShape 25"/>
            <p:cNvSpPr>
              <a:spLocks noChangeArrowheads="1"/>
            </p:cNvSpPr>
            <p:nvPr/>
          </p:nvSpPr>
          <p:spPr bwMode="auto">
            <a:xfrm>
              <a:off x="528" y="225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2" name="AutoShape 26"/>
            <p:cNvSpPr>
              <a:spLocks noChangeArrowheads="1"/>
            </p:cNvSpPr>
            <p:nvPr/>
          </p:nvSpPr>
          <p:spPr bwMode="auto">
            <a:xfrm>
              <a:off x="528" y="240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3" name="AutoShape 27"/>
            <p:cNvSpPr>
              <a:spLocks noChangeArrowheads="1"/>
            </p:cNvSpPr>
            <p:nvPr/>
          </p:nvSpPr>
          <p:spPr bwMode="auto">
            <a:xfrm>
              <a:off x="528" y="254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4" name="AutoShape 28"/>
            <p:cNvSpPr>
              <a:spLocks noChangeArrowheads="1"/>
            </p:cNvSpPr>
            <p:nvPr/>
          </p:nvSpPr>
          <p:spPr bwMode="auto">
            <a:xfrm>
              <a:off x="528" y="2688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5" name="AutoShape 29"/>
            <p:cNvSpPr>
              <a:spLocks noChangeArrowheads="1"/>
            </p:cNvSpPr>
            <p:nvPr/>
          </p:nvSpPr>
          <p:spPr bwMode="auto">
            <a:xfrm>
              <a:off x="528" y="2832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6" name="AutoShape 30"/>
            <p:cNvSpPr>
              <a:spLocks noChangeArrowheads="1"/>
            </p:cNvSpPr>
            <p:nvPr/>
          </p:nvSpPr>
          <p:spPr bwMode="auto">
            <a:xfrm>
              <a:off x="528" y="297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7" name="AutoShape 31"/>
            <p:cNvSpPr>
              <a:spLocks noChangeArrowheads="1"/>
            </p:cNvSpPr>
            <p:nvPr/>
          </p:nvSpPr>
          <p:spPr bwMode="auto">
            <a:xfrm>
              <a:off x="528" y="312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8" name="AutoShape 32"/>
            <p:cNvSpPr>
              <a:spLocks noChangeArrowheads="1"/>
            </p:cNvSpPr>
            <p:nvPr/>
          </p:nvSpPr>
          <p:spPr bwMode="auto">
            <a:xfrm>
              <a:off x="528" y="326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49" name="Text Box 33"/>
            <p:cNvSpPr txBox="1">
              <a:spLocks noChangeArrowheads="1"/>
            </p:cNvSpPr>
            <p:nvPr/>
          </p:nvSpPr>
          <p:spPr bwMode="auto">
            <a:xfrm>
              <a:off x="1008" y="3168"/>
              <a:ext cx="2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H</a:t>
              </a:r>
            </a:p>
            <a:p>
              <a:r>
                <a:rPr lang="en-US" altLang="zh-CN" sz="2200">
                  <a:solidFill>
                    <a:schemeClr val="hlin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70050" name="Line 34"/>
            <p:cNvSpPr>
              <a:spLocks noChangeShapeType="1"/>
            </p:cNvSpPr>
            <p:nvPr/>
          </p:nvSpPr>
          <p:spPr bwMode="auto">
            <a:xfrm>
              <a:off x="1104" y="2544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1" name="Line 35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52" name="Group 36"/>
          <p:cNvGrpSpPr>
            <a:grpSpLocks/>
          </p:cNvGrpSpPr>
          <p:nvPr/>
        </p:nvGrpSpPr>
        <p:grpSpPr bwMode="auto">
          <a:xfrm>
            <a:off x="5257800" y="2819400"/>
            <a:ext cx="685800" cy="2514600"/>
            <a:chOff x="3408" y="1920"/>
            <a:chExt cx="432" cy="1584"/>
          </a:xfrm>
        </p:grpSpPr>
        <p:sp>
          <p:nvSpPr>
            <p:cNvPr id="470053" name="Line 37"/>
            <p:cNvSpPr>
              <a:spLocks noChangeShapeType="1"/>
            </p:cNvSpPr>
            <p:nvPr/>
          </p:nvSpPr>
          <p:spPr bwMode="auto">
            <a:xfrm flipV="1">
              <a:off x="3552" y="1920"/>
              <a:ext cx="0" cy="15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4" name="Line 38"/>
            <p:cNvSpPr>
              <a:spLocks noChangeShapeType="1"/>
            </p:cNvSpPr>
            <p:nvPr/>
          </p:nvSpPr>
          <p:spPr bwMode="auto">
            <a:xfrm flipH="1">
              <a:off x="3552" y="3504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55" name="Line 39"/>
            <p:cNvSpPr>
              <a:spLocks noChangeShapeType="1"/>
            </p:cNvSpPr>
            <p:nvPr/>
          </p:nvSpPr>
          <p:spPr bwMode="auto">
            <a:xfrm flipH="1">
              <a:off x="3408" y="1920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56" name="Group 40"/>
          <p:cNvGrpSpPr>
            <a:grpSpLocks/>
          </p:cNvGrpSpPr>
          <p:nvPr/>
        </p:nvGrpSpPr>
        <p:grpSpPr bwMode="auto">
          <a:xfrm>
            <a:off x="5791200" y="2209800"/>
            <a:ext cx="2057400" cy="3429000"/>
            <a:chOff x="3648" y="1536"/>
            <a:chExt cx="1296" cy="2160"/>
          </a:xfrm>
        </p:grpSpPr>
        <p:sp>
          <p:nvSpPr>
            <p:cNvPr id="470057" name="Rectangle 41"/>
            <p:cNvSpPr>
              <a:spLocks noChangeArrowheads="1"/>
            </p:cNvSpPr>
            <p:nvPr/>
          </p:nvSpPr>
          <p:spPr bwMode="auto">
            <a:xfrm>
              <a:off x="3936" y="2112"/>
              <a:ext cx="864" cy="1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58" name="Text Box 42"/>
            <p:cNvSpPr txBox="1">
              <a:spLocks noChangeArrowheads="1"/>
            </p:cNvSpPr>
            <p:nvPr/>
          </p:nvSpPr>
          <p:spPr bwMode="auto">
            <a:xfrm>
              <a:off x="3940" y="2160"/>
              <a:ext cx="2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A</a:t>
              </a:r>
            </a:p>
          </p:txBody>
        </p:sp>
        <p:sp>
          <p:nvSpPr>
            <p:cNvPr id="470059" name="Line 43"/>
            <p:cNvSpPr>
              <a:spLocks noChangeShapeType="1"/>
            </p:cNvSpPr>
            <p:nvPr/>
          </p:nvSpPr>
          <p:spPr bwMode="auto">
            <a:xfrm flipH="1">
              <a:off x="3744" y="23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0" name="Line 44"/>
            <p:cNvSpPr>
              <a:spLocks noChangeShapeType="1"/>
            </p:cNvSpPr>
            <p:nvPr/>
          </p:nvSpPr>
          <p:spPr bwMode="auto">
            <a:xfrm flipH="1">
              <a:off x="369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1" name="Line 45"/>
            <p:cNvSpPr>
              <a:spLocks noChangeShapeType="1"/>
            </p:cNvSpPr>
            <p:nvPr/>
          </p:nvSpPr>
          <p:spPr bwMode="auto">
            <a:xfrm flipH="1">
              <a:off x="3744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2" name="Line 46"/>
            <p:cNvSpPr>
              <a:spLocks noChangeShapeType="1"/>
            </p:cNvSpPr>
            <p:nvPr/>
          </p:nvSpPr>
          <p:spPr bwMode="auto">
            <a:xfrm flipH="1"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3" name="Line 47"/>
            <p:cNvSpPr>
              <a:spLocks noChangeShapeType="1"/>
            </p:cNvSpPr>
            <p:nvPr/>
          </p:nvSpPr>
          <p:spPr bwMode="auto">
            <a:xfrm flipH="1">
              <a:off x="3744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4" name="Line 48"/>
            <p:cNvSpPr>
              <a:spLocks noChangeShapeType="1"/>
            </p:cNvSpPr>
            <p:nvPr/>
          </p:nvSpPr>
          <p:spPr bwMode="auto">
            <a:xfrm flipH="1">
              <a:off x="3744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5" name="Line 49"/>
            <p:cNvSpPr>
              <a:spLocks noChangeShapeType="1"/>
            </p:cNvSpPr>
            <p:nvPr/>
          </p:nvSpPr>
          <p:spPr bwMode="auto">
            <a:xfrm flipH="1">
              <a:off x="3744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6" name="Line 50"/>
            <p:cNvSpPr>
              <a:spLocks noChangeShapeType="1"/>
            </p:cNvSpPr>
            <p:nvPr/>
          </p:nvSpPr>
          <p:spPr bwMode="auto">
            <a:xfrm flipH="1">
              <a:off x="3744" y="33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67" name="Text Box 51"/>
            <p:cNvSpPr txBox="1">
              <a:spLocks noChangeArrowheads="1"/>
            </p:cNvSpPr>
            <p:nvPr/>
          </p:nvSpPr>
          <p:spPr bwMode="auto">
            <a:xfrm>
              <a:off x="4195" y="2691"/>
              <a:ext cx="50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dirty="0"/>
                <a:t>EVEN</a:t>
              </a:r>
            </a:p>
          </p:txBody>
        </p:sp>
        <p:sp>
          <p:nvSpPr>
            <p:cNvPr id="470068" name="Text Box 52"/>
            <p:cNvSpPr txBox="1">
              <a:spLocks noChangeArrowheads="1"/>
            </p:cNvSpPr>
            <p:nvPr/>
          </p:nvSpPr>
          <p:spPr bwMode="auto">
            <a:xfrm>
              <a:off x="4293" y="3028"/>
              <a:ext cx="50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200">
                  <a:latin typeface="Arial" charset="0"/>
                </a:rPr>
                <a:t>ODD</a:t>
              </a:r>
            </a:p>
          </p:txBody>
        </p:sp>
        <p:sp>
          <p:nvSpPr>
            <p:cNvPr id="470069" name="Line 53"/>
            <p:cNvSpPr>
              <a:spLocks noChangeShapeType="1"/>
            </p:cNvSpPr>
            <p:nvPr/>
          </p:nvSpPr>
          <p:spPr bwMode="auto">
            <a:xfrm>
              <a:off x="4800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0" name="Line 54"/>
            <p:cNvSpPr>
              <a:spLocks noChangeShapeType="1"/>
            </p:cNvSpPr>
            <p:nvPr/>
          </p:nvSpPr>
          <p:spPr bwMode="auto">
            <a:xfrm>
              <a:off x="4800" y="31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1" name="Text Box 55"/>
            <p:cNvSpPr txBox="1">
              <a:spLocks noChangeArrowheads="1"/>
            </p:cNvSpPr>
            <p:nvPr/>
          </p:nvSpPr>
          <p:spPr bwMode="auto">
            <a:xfrm>
              <a:off x="4108" y="182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74</a:t>
              </a:r>
              <a:r>
                <a:rPr lang="en-US" altLang="zh-CN"/>
                <a:t>x280</a:t>
              </a:r>
            </a:p>
          </p:txBody>
        </p:sp>
        <p:sp>
          <p:nvSpPr>
            <p:cNvPr id="470072" name="Line 56"/>
            <p:cNvSpPr>
              <a:spLocks noChangeShapeType="1"/>
            </p:cNvSpPr>
            <p:nvPr/>
          </p:nvSpPr>
          <p:spPr bwMode="auto">
            <a:xfrm>
              <a:off x="3696" y="1536"/>
              <a:ext cx="0" cy="18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73" name="AutoShape 57"/>
            <p:cNvSpPr>
              <a:spLocks noChangeArrowheads="1"/>
            </p:cNvSpPr>
            <p:nvPr/>
          </p:nvSpPr>
          <p:spPr bwMode="auto">
            <a:xfrm>
              <a:off x="3648" y="225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4" name="AutoShape 58"/>
            <p:cNvSpPr>
              <a:spLocks noChangeArrowheads="1"/>
            </p:cNvSpPr>
            <p:nvPr/>
          </p:nvSpPr>
          <p:spPr bwMode="auto">
            <a:xfrm>
              <a:off x="3648" y="240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5" name="AutoShape 59"/>
            <p:cNvSpPr>
              <a:spLocks noChangeArrowheads="1"/>
            </p:cNvSpPr>
            <p:nvPr/>
          </p:nvSpPr>
          <p:spPr bwMode="auto">
            <a:xfrm>
              <a:off x="3648" y="254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6" name="AutoShape 60"/>
            <p:cNvSpPr>
              <a:spLocks noChangeArrowheads="1"/>
            </p:cNvSpPr>
            <p:nvPr/>
          </p:nvSpPr>
          <p:spPr bwMode="auto">
            <a:xfrm>
              <a:off x="3648" y="2688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7" name="AutoShape 61"/>
            <p:cNvSpPr>
              <a:spLocks noChangeArrowheads="1"/>
            </p:cNvSpPr>
            <p:nvPr/>
          </p:nvSpPr>
          <p:spPr bwMode="auto">
            <a:xfrm>
              <a:off x="3648" y="2832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8" name="AutoShape 62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79" name="AutoShape 63"/>
            <p:cNvSpPr>
              <a:spLocks noChangeArrowheads="1"/>
            </p:cNvSpPr>
            <p:nvPr/>
          </p:nvSpPr>
          <p:spPr bwMode="auto">
            <a:xfrm>
              <a:off x="3648" y="3120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80" name="AutoShape 64"/>
            <p:cNvSpPr>
              <a:spLocks noChangeArrowheads="1"/>
            </p:cNvSpPr>
            <p:nvPr/>
          </p:nvSpPr>
          <p:spPr bwMode="auto">
            <a:xfrm>
              <a:off x="3648" y="3264"/>
              <a:ext cx="96" cy="9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081" name="Text Box 65"/>
            <p:cNvSpPr txBox="1">
              <a:spLocks noChangeArrowheads="1"/>
            </p:cNvSpPr>
            <p:nvPr/>
          </p:nvSpPr>
          <p:spPr bwMode="auto">
            <a:xfrm>
              <a:off x="3936" y="3168"/>
              <a:ext cx="2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>
                  <a:latin typeface="Tahoma" pitchFamily="34" charset="0"/>
                </a:rPr>
                <a:t>H</a:t>
              </a:r>
            </a:p>
            <a:p>
              <a:r>
                <a:rPr lang="en-US" altLang="zh-CN" sz="2200">
                  <a:solidFill>
                    <a:schemeClr val="hlin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470082" name="Line 66"/>
            <p:cNvSpPr>
              <a:spLocks noChangeShapeType="1"/>
            </p:cNvSpPr>
            <p:nvPr/>
          </p:nvSpPr>
          <p:spPr bwMode="auto">
            <a:xfrm>
              <a:off x="4032" y="2544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3" name="Line 67"/>
            <p:cNvSpPr>
              <a:spLocks noChangeShapeType="1"/>
            </p:cNvSpPr>
            <p:nvPr/>
          </p:nvSpPr>
          <p:spPr bwMode="auto">
            <a:xfrm>
              <a:off x="4032" y="2880"/>
              <a:ext cx="0" cy="19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4" name="Line 68"/>
            <p:cNvSpPr>
              <a:spLocks noChangeShapeType="1"/>
            </p:cNvSpPr>
            <p:nvPr/>
          </p:nvSpPr>
          <p:spPr bwMode="auto">
            <a:xfrm flipH="1">
              <a:off x="3744" y="3504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0085" name="Group 69"/>
          <p:cNvGrpSpPr>
            <a:grpSpLocks/>
          </p:cNvGrpSpPr>
          <p:nvPr/>
        </p:nvGrpSpPr>
        <p:grpSpPr bwMode="auto">
          <a:xfrm>
            <a:off x="533400" y="1676400"/>
            <a:ext cx="7620000" cy="1371600"/>
            <a:chOff x="432" y="1200"/>
            <a:chExt cx="4800" cy="864"/>
          </a:xfrm>
        </p:grpSpPr>
        <p:sp>
          <p:nvSpPr>
            <p:cNvPr id="470086" name="Line 70"/>
            <p:cNvSpPr>
              <a:spLocks noChangeShapeType="1"/>
            </p:cNvSpPr>
            <p:nvPr/>
          </p:nvSpPr>
          <p:spPr bwMode="auto">
            <a:xfrm flipV="1">
              <a:off x="432" y="1536"/>
              <a:ext cx="18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87" name="Rectangle 71"/>
            <p:cNvSpPr>
              <a:spLocks noChangeArrowheads="1"/>
            </p:cNvSpPr>
            <p:nvPr/>
          </p:nvSpPr>
          <p:spPr bwMode="auto">
            <a:xfrm>
              <a:off x="2256" y="1392"/>
              <a:ext cx="3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发</a:t>
              </a:r>
              <a:endParaRPr lang="en-US" altLang="zh-CN" dirty="0">
                <a:ea typeface="黑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送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端</a:t>
              </a:r>
            </a:p>
          </p:txBody>
        </p:sp>
        <p:sp>
          <p:nvSpPr>
            <p:cNvPr id="470088" name="Rectangle 72"/>
            <p:cNvSpPr>
              <a:spLocks noChangeArrowheads="1"/>
            </p:cNvSpPr>
            <p:nvPr/>
          </p:nvSpPr>
          <p:spPr bwMode="auto">
            <a:xfrm>
              <a:off x="3024" y="1392"/>
              <a:ext cx="38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接</a:t>
              </a:r>
              <a:endParaRPr lang="en-US" altLang="zh-CN" dirty="0">
                <a:ea typeface="黑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收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ea typeface="黑体" pitchFamily="2" charset="-122"/>
                </a:rPr>
                <a:t>端</a:t>
              </a:r>
            </a:p>
          </p:txBody>
        </p:sp>
        <p:sp>
          <p:nvSpPr>
            <p:cNvPr id="470089" name="Line 73"/>
            <p:cNvSpPr>
              <a:spLocks noChangeShapeType="1"/>
            </p:cNvSpPr>
            <p:nvPr/>
          </p:nvSpPr>
          <p:spPr bwMode="auto">
            <a:xfrm flipV="1">
              <a:off x="3408" y="1536"/>
              <a:ext cx="18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0" name="Freeform 74"/>
            <p:cNvSpPr>
              <a:spLocks/>
            </p:cNvSpPr>
            <p:nvPr/>
          </p:nvSpPr>
          <p:spPr bwMode="auto">
            <a:xfrm>
              <a:off x="2693" y="1632"/>
              <a:ext cx="277" cy="141"/>
            </a:xfrm>
            <a:custGeom>
              <a:avLst/>
              <a:gdLst>
                <a:gd name="T0" fmla="*/ 0 w 277"/>
                <a:gd name="T1" fmla="*/ 75 h 75"/>
                <a:gd name="T2" fmla="*/ 45 w 277"/>
                <a:gd name="T3" fmla="*/ 37 h 75"/>
                <a:gd name="T4" fmla="*/ 90 w 277"/>
                <a:gd name="T5" fmla="*/ 23 h 75"/>
                <a:gd name="T6" fmla="*/ 135 w 277"/>
                <a:gd name="T7" fmla="*/ 52 h 75"/>
                <a:gd name="T8" fmla="*/ 157 w 277"/>
                <a:gd name="T9" fmla="*/ 67 h 75"/>
                <a:gd name="T10" fmla="*/ 277 w 27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75">
                  <a:moveTo>
                    <a:pt x="0" y="75"/>
                  </a:moveTo>
                  <a:cubicBezTo>
                    <a:pt x="16" y="64"/>
                    <a:pt x="28" y="46"/>
                    <a:pt x="45" y="37"/>
                  </a:cubicBezTo>
                  <a:cubicBezTo>
                    <a:pt x="59" y="29"/>
                    <a:pt x="90" y="23"/>
                    <a:pt x="90" y="23"/>
                  </a:cubicBezTo>
                  <a:cubicBezTo>
                    <a:pt x="105" y="33"/>
                    <a:pt x="120" y="42"/>
                    <a:pt x="135" y="52"/>
                  </a:cubicBezTo>
                  <a:cubicBezTo>
                    <a:pt x="142" y="57"/>
                    <a:pt x="157" y="67"/>
                    <a:pt x="157" y="67"/>
                  </a:cubicBezTo>
                  <a:cubicBezTo>
                    <a:pt x="218" y="58"/>
                    <a:pt x="237" y="40"/>
                    <a:pt x="277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1" name="Text Box 75"/>
            <p:cNvSpPr txBox="1">
              <a:spLocks noChangeArrowheads="1"/>
            </p:cNvSpPr>
            <p:nvPr/>
          </p:nvSpPr>
          <p:spPr bwMode="auto">
            <a:xfrm>
              <a:off x="624" y="1200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DB[0:7]</a:t>
              </a:r>
            </a:p>
          </p:txBody>
        </p:sp>
        <p:sp>
          <p:nvSpPr>
            <p:cNvPr id="470092" name="Text Box 76"/>
            <p:cNvSpPr txBox="1">
              <a:spLocks noChangeArrowheads="1"/>
            </p:cNvSpPr>
            <p:nvPr/>
          </p:nvSpPr>
          <p:spPr bwMode="auto">
            <a:xfrm>
              <a:off x="3884" y="1200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DB[0:7]</a:t>
              </a:r>
            </a:p>
          </p:txBody>
        </p:sp>
      </p:grpSp>
      <p:grpSp>
        <p:nvGrpSpPr>
          <p:cNvPr id="470094" name="Group 78"/>
          <p:cNvGrpSpPr>
            <a:grpSpLocks/>
          </p:cNvGrpSpPr>
          <p:nvPr/>
        </p:nvGrpSpPr>
        <p:grpSpPr bwMode="auto">
          <a:xfrm>
            <a:off x="990600" y="5334000"/>
            <a:ext cx="304800" cy="381000"/>
            <a:chOff x="624" y="3504"/>
            <a:chExt cx="192" cy="240"/>
          </a:xfrm>
        </p:grpSpPr>
        <p:sp>
          <p:nvSpPr>
            <p:cNvPr id="470095" name="Line 79"/>
            <p:cNvSpPr>
              <a:spLocks noChangeShapeType="1"/>
            </p:cNvSpPr>
            <p:nvPr/>
          </p:nvSpPr>
          <p:spPr bwMode="auto">
            <a:xfrm>
              <a:off x="720" y="3504"/>
              <a:ext cx="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0096" name="AutoShape 80"/>
            <p:cNvSpPr>
              <a:spLocks noChangeArrowheads="1"/>
            </p:cNvSpPr>
            <p:nvPr/>
          </p:nvSpPr>
          <p:spPr bwMode="auto">
            <a:xfrm flipV="1">
              <a:off x="624" y="364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0097" name="Text Box 81"/>
          <p:cNvSpPr txBox="1">
            <a:spLocks noChangeArrowheads="1"/>
          </p:cNvSpPr>
          <p:nvPr/>
        </p:nvSpPr>
        <p:spPr bwMode="auto">
          <a:xfrm>
            <a:off x="3305419" y="3124200"/>
            <a:ext cx="1896900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数据总线上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位数据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的个数为奇数，则</a:t>
            </a:r>
            <a:r>
              <a:rPr lang="en-US" altLang="zh-CN" sz="2400" dirty="0">
                <a:latin typeface="+mn-ea"/>
                <a:ea typeface="+mn-ea"/>
              </a:rPr>
              <a:t>ODD=1;8</a:t>
            </a:r>
            <a:r>
              <a:rPr lang="zh-CN" altLang="en-US" sz="2400" dirty="0">
                <a:latin typeface="+mn-ea"/>
                <a:ea typeface="+mn-ea"/>
              </a:rPr>
              <a:t>位数据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的个数为偶数，则</a:t>
            </a:r>
            <a:r>
              <a:rPr lang="en-US" altLang="zh-CN" sz="2400" dirty="0">
                <a:latin typeface="+mn-ea"/>
                <a:ea typeface="+mn-ea"/>
              </a:rPr>
              <a:t>ODD=0,</a:t>
            </a:r>
            <a:r>
              <a:rPr lang="zh-CN" altLang="en-US" sz="2400" dirty="0">
                <a:latin typeface="+mn-ea"/>
                <a:ea typeface="+mn-ea"/>
              </a:rPr>
              <a:t>保证发送端有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偶数</a:t>
            </a:r>
            <a:r>
              <a:rPr lang="zh-CN" altLang="en-US" sz="2400" dirty="0">
                <a:latin typeface="+mn-ea"/>
                <a:ea typeface="+mn-ea"/>
              </a:rPr>
              <a:t>个1</a:t>
            </a:r>
          </a:p>
        </p:txBody>
      </p:sp>
      <p:sp>
        <p:nvSpPr>
          <p:cNvPr id="470098" name="Text Box 82"/>
          <p:cNvSpPr txBox="1">
            <a:spLocks noChangeArrowheads="1"/>
          </p:cNvSpPr>
          <p:nvPr/>
        </p:nvSpPr>
        <p:spPr bwMode="auto">
          <a:xfrm>
            <a:off x="7848600" y="4438471"/>
            <a:ext cx="12954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ODD=1</a:t>
            </a:r>
            <a:r>
              <a:rPr lang="zh-CN" altLang="en-US" sz="2400" dirty="0">
                <a:latin typeface="+mn-ea"/>
                <a:ea typeface="+mn-ea"/>
              </a:rPr>
              <a:t>表示有错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85C80E-9AEC-4850-B63B-DCFB1BF71B1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7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97" grpId="0" animBg="1" autoUpdateAnimBg="0"/>
      <p:bldP spid="47009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奇偶校验应用</a:t>
            </a:r>
            <a:endParaRPr lang="en-US" alt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950" y="1239839"/>
            <a:ext cx="8229600" cy="676994"/>
          </a:xfrm>
        </p:spPr>
        <p:txBody>
          <a:bodyPr/>
          <a:lstStyle/>
          <a:p>
            <a:pPr marL="0" indent="-4763">
              <a:buNone/>
            </a:pPr>
            <a:r>
              <a:rPr lang="zh-CN" altLang="en-US" sz="3200" dirty="0"/>
              <a:t>检测数据存取过程中是否存在错误。</a:t>
            </a:r>
            <a:endParaRPr lang="en-US" altLang="zh-CN" sz="3200" dirty="0"/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9FF508-C3B4-45D6-ADFF-414BC1EC088F}" type="slidenum">
              <a:rPr lang="en-US" altLang="zh-CN" smtClean="0"/>
              <a:pPr eaLnBrk="1" hangingPunct="1"/>
              <a:t>56</a:t>
            </a:fld>
            <a:endParaRPr lang="en-US" altLang="zh-CN"/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86000"/>
            <a:ext cx="708183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107950" y="1916834"/>
            <a:ext cx="2735858" cy="2592285"/>
          </a:xfrm>
          <a:prstGeom prst="wedgeRectCallout">
            <a:avLst>
              <a:gd name="adj1" fmla="val 80708"/>
              <a:gd name="adj2" fmla="val 648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写操作时，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WR=1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RD=0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，数据放上总线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D[0:7]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输入端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I=0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ODD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输出表示数据总线上的奇偶性，通过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PIN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引脚输入到存储芯片，使得写入存储器中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的个数为</a:t>
            </a:r>
            <a:r>
              <a:rPr lang="zh-CN" altLang="zh-CN" sz="2000" b="1" dirty="0">
                <a:solidFill>
                  <a:srgbClr val="FF0000"/>
                </a:solidFill>
                <a:cs typeface="宋体" pitchFamily="-112" charset="-122"/>
              </a:rPr>
              <a:t>偶数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。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553200" y="1116012"/>
            <a:ext cx="2530475" cy="3393107"/>
          </a:xfrm>
          <a:prstGeom prst="wedgeRectCallout">
            <a:avLst>
              <a:gd name="adj1" fmla="val -121210"/>
              <a:gd name="adj2" fmla="val -3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读操作时，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WR=0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RD=1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，校验位输出到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POUT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，数据位通过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’541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驱动到数据总线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验证其奇偶性</a:t>
            </a:r>
            <a:r>
              <a:rPr lang="zh-CN" altLang="en-US" sz="2000" dirty="0">
                <a:solidFill>
                  <a:schemeClr val="tx1"/>
                </a:solidFill>
                <a:cs typeface="宋体" pitchFamily="-112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’280 ODD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输出为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DOUT[0:7],POUT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含有</a:t>
            </a:r>
            <a:r>
              <a:rPr lang="zh-CN" altLang="zh-CN" sz="2000" b="1" dirty="0">
                <a:solidFill>
                  <a:srgbClr val="FF0000"/>
                </a:solidFill>
                <a:cs typeface="宋体" pitchFamily="-112" charset="-122"/>
              </a:rPr>
              <a:t>奇数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cs typeface="宋体" pitchFamily="-112" charset="-122"/>
              </a:rPr>
              <a:t>1 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，表</a:t>
            </a:r>
            <a:r>
              <a:rPr lang="zh-CN" altLang="en-US" sz="2000" dirty="0">
                <a:solidFill>
                  <a:schemeClr val="tx1"/>
                </a:solidFill>
                <a:cs typeface="宋体" pitchFamily="-112" charset="-122"/>
              </a:rPr>
              <a:t>示存取过程有奇数位</a:t>
            </a:r>
            <a:r>
              <a:rPr lang="zh-CN" altLang="zh-CN" sz="2000" dirty="0">
                <a:solidFill>
                  <a:schemeClr val="tx1"/>
                </a:solidFill>
                <a:cs typeface="宋体" pitchFamily="-112" charset="-122"/>
              </a:rPr>
              <a:t>错。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6965F-A473-4699-8EF0-C4DE5851E058}" type="datetime1">
              <a:rPr lang="zh-CN" altLang="en-US" smtClean="0"/>
              <a:t>2018/10/11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9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奇偶校验应用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1" y="1239839"/>
            <a:ext cx="608038" cy="1037034"/>
          </a:xfrm>
        </p:spPr>
        <p:txBody>
          <a:bodyPr/>
          <a:lstStyle/>
          <a:p>
            <a:pPr marL="0" indent="-4763">
              <a:buNone/>
            </a:pPr>
            <a:r>
              <a:rPr lang="en-US" altLang="zh-CN" dirty="0"/>
              <a:t>7</a:t>
            </a:r>
            <a:r>
              <a:rPr lang="zh-CN" altLang="en-US" dirty="0"/>
              <a:t>位海明码纠错电路。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54673BB-36E4-4254-8551-E0D64866810A}" type="slidenum">
              <a:rPr lang="en-US" altLang="zh-CN" smtClean="0"/>
              <a:pPr eaLnBrk="1" hangingPunct="1"/>
              <a:t>57</a:t>
            </a:fld>
            <a:endParaRPr lang="en-US" altLang="zh-CN"/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1692199" y="0"/>
            <a:ext cx="74143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292920" y="5583028"/>
            <a:ext cx="2087562" cy="776288"/>
          </a:xfrm>
          <a:prstGeom prst="wedgeRectCallout">
            <a:avLst>
              <a:gd name="adj1" fmla="val 72988"/>
              <a:gd name="adj2" fmla="val -1308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计算</a:t>
            </a:r>
            <a:r>
              <a:rPr lang="en-US" altLang="zh-CN" dirty="0"/>
              <a:t>7</a:t>
            </a:r>
            <a:r>
              <a:rPr lang="zh-CN" altLang="en-US" dirty="0"/>
              <a:t>位汉明码</a:t>
            </a:r>
            <a:r>
              <a:rPr lang="en-US" altLang="zh-CN" dirty="0"/>
              <a:t>3</a:t>
            </a:r>
            <a:r>
              <a:rPr lang="zh-CN" altLang="en-US" dirty="0"/>
              <a:t>个位组的奇偶性。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268973" y="1980169"/>
            <a:ext cx="1054062" cy="593408"/>
          </a:xfrm>
          <a:prstGeom prst="wedgeRectCallout">
            <a:avLst>
              <a:gd name="adj1" fmla="val 21786"/>
              <a:gd name="adj2" fmla="val 24291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译出出错位组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323265" y="5776703"/>
            <a:ext cx="1476375" cy="388938"/>
          </a:xfrm>
          <a:prstGeom prst="wedgeRectCallout">
            <a:avLst>
              <a:gd name="adj1" fmla="val 87010"/>
              <a:gd name="adj2" fmla="val -1994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出错位纠错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7200081" y="116632"/>
            <a:ext cx="1476375" cy="387350"/>
          </a:xfrm>
          <a:prstGeom prst="wedgeRectCallout">
            <a:avLst>
              <a:gd name="adj1" fmla="val 39890"/>
              <a:gd name="adj2" fmla="val 2296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未发现出错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E2AC74-2668-434D-BD82-D8071142076C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636006" y="310648"/>
            <a:ext cx="2352643" cy="109212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-112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9212" indent="0"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说明每个器件的功能！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05" y="1117601"/>
            <a:ext cx="5842992" cy="1944687"/>
          </a:xfrm>
        </p:spPr>
        <p:txBody>
          <a:bodyPr/>
          <a:lstStyle/>
          <a:p>
            <a:r>
              <a:rPr lang="zh-CN" altLang="en-US" sz="2800" dirty="0"/>
              <a:t>实现两个</a:t>
            </a:r>
            <a:r>
              <a:rPr lang="en-US" altLang="zh-CN" sz="2800" dirty="0"/>
              <a:t>BCD</a:t>
            </a:r>
            <a:r>
              <a:rPr lang="zh-CN" altLang="en-US" sz="2800" dirty="0"/>
              <a:t>码的加法运算</a:t>
            </a:r>
            <a:endParaRPr lang="en-US" altLang="zh-CN" sz="2800" dirty="0"/>
          </a:p>
          <a:p>
            <a:r>
              <a:rPr lang="zh-CN" altLang="en-US" sz="2800" dirty="0"/>
              <a:t>设计2位数乘法器</a:t>
            </a:r>
            <a:endParaRPr lang="en-US" altLang="zh-CN" sz="2800" dirty="0"/>
          </a:p>
          <a:p>
            <a:r>
              <a:rPr lang="zh-CN" altLang="en-US" sz="2800" dirty="0"/>
              <a:t>分析下面电路功能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BD780-D9E7-4909-90DF-AC22493B1816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9C0A-063F-4C3E-A5D4-1022E251A28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3386973" y="2098675"/>
            <a:ext cx="5592762" cy="4438650"/>
            <a:chOff x="498" y="996"/>
            <a:chExt cx="3534" cy="2796"/>
          </a:xfrm>
        </p:grpSpPr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1122" y="1716"/>
              <a:ext cx="1152" cy="1874"/>
              <a:chOff x="1056" y="1822"/>
              <a:chExt cx="1152" cy="1874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hangingPunct="0"/>
                <a:r>
                  <a:rPr lang="en-US" altLang="zh-CN" sz="2000" b="1" dirty="0"/>
                  <a:t>CI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       </a:t>
                </a:r>
                <a:r>
                  <a:rPr lang="en-US" altLang="zh-CN" sz="2000" b="1" dirty="0">
                    <a:solidFill>
                      <a:schemeClr val="hlink"/>
                    </a:solidFill>
                  </a:rPr>
                  <a:t> </a:t>
                </a:r>
              </a:p>
              <a:p>
                <a:pPr eaLnBrk="0" hangingPunct="0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A3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A2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A1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A0       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CO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C000"/>
                    </a:solidFill>
                  </a:rPr>
                  <a:t>B3       S3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B2       S2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B1       S1</a:t>
                </a:r>
              </a:p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B0       S0</a:t>
                </a:r>
              </a:p>
            </p:txBody>
          </p:sp>
          <p:sp>
            <p:nvSpPr>
              <p:cNvPr id="82" name="Line 4"/>
              <p:cNvSpPr>
                <a:spLocks noChangeShapeType="1"/>
              </p:cNvSpPr>
              <p:nvPr/>
            </p:nvSpPr>
            <p:spPr bwMode="auto">
              <a:xfrm flipH="1">
                <a:off x="1056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5"/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6"/>
              <p:cNvSpPr>
                <a:spLocks noChangeShapeType="1"/>
              </p:cNvSpPr>
              <p:nvPr/>
            </p:nvSpPr>
            <p:spPr bwMode="auto">
              <a:xfrm flipH="1">
                <a:off x="1056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 flipH="1">
                <a:off x="1056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 flipH="1">
                <a:off x="1056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H="1">
                <a:off x="1056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13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H="1">
                <a:off x="206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15"/>
              <p:cNvSpPr>
                <a:spLocks noChangeShapeType="1"/>
              </p:cNvSpPr>
              <p:nvPr/>
            </p:nvSpPr>
            <p:spPr bwMode="auto">
              <a:xfrm flipH="1">
                <a:off x="2064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16"/>
              <p:cNvSpPr>
                <a:spLocks noChangeShapeType="1"/>
              </p:cNvSpPr>
              <p:nvPr/>
            </p:nvSpPr>
            <p:spPr bwMode="auto">
              <a:xfrm flipH="1">
                <a:off x="2064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 flipH="1">
                <a:off x="2064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Text Box 21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2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2"/>
                    </a:solidFill>
                    <a:sym typeface="Symbol" pitchFamily="18" charset="2"/>
                  </a:rPr>
                  <a:t></a:t>
                </a:r>
                <a:endParaRPr lang="zh-CN" altLang="en-US" sz="32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98" y="2102"/>
              <a:ext cx="624" cy="672"/>
              <a:chOff x="384" y="2208"/>
              <a:chExt cx="624" cy="672"/>
            </a:xfrm>
          </p:grpSpPr>
          <p:sp>
            <p:nvSpPr>
              <p:cNvPr id="75" name="Text Box 41"/>
              <p:cNvSpPr txBox="1">
                <a:spLocks noChangeArrowheads="1"/>
              </p:cNvSpPr>
              <p:nvPr/>
            </p:nvSpPr>
            <p:spPr bwMode="auto">
              <a:xfrm>
                <a:off x="384" y="2438"/>
                <a:ext cx="32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Y1</a:t>
                </a:r>
              </a:p>
              <a:p>
                <a:r>
                  <a:rPr lang="en-US" altLang="zh-CN" sz="2000" b="1"/>
                  <a:t>Y0</a:t>
                </a:r>
                <a:endParaRPr lang="zh-CN" altLang="en-US" sz="2000" b="1"/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 flipH="1">
                <a:off x="720" y="27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52"/>
              <p:cNvSpPr>
                <a:spLocks noChangeShapeType="1"/>
              </p:cNvSpPr>
              <p:nvPr/>
            </p:nvSpPr>
            <p:spPr bwMode="auto">
              <a:xfrm flipH="1">
                <a:off x="720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53"/>
              <p:cNvSpPr>
                <a:spLocks noChangeShapeType="1"/>
              </p:cNvSpPr>
              <p:nvPr/>
            </p:nvSpPr>
            <p:spPr bwMode="auto">
              <a:xfrm flipV="1">
                <a:off x="1008" y="240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54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55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506" y="2966"/>
              <a:ext cx="3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X3</a:t>
              </a:r>
            </a:p>
            <a:p>
              <a:r>
                <a:rPr lang="en-US" altLang="zh-CN" sz="2000" b="1"/>
                <a:t>X2</a:t>
              </a:r>
            </a:p>
            <a:p>
              <a:r>
                <a:rPr lang="en-US" altLang="zh-CN" sz="2000" b="1"/>
                <a:t>X1</a:t>
              </a:r>
            </a:p>
            <a:p>
              <a:r>
                <a:rPr lang="en-US" altLang="zh-CN" sz="2000" b="1"/>
                <a:t>X0</a:t>
              </a:r>
              <a:endParaRPr lang="zh-CN" altLang="en-US" sz="2000" b="1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H="1">
              <a:off x="834" y="31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 flipH="1">
              <a:off x="834" y="3686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834" y="349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834" y="330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82"/>
            <p:cNvGrpSpPr>
              <a:grpSpLocks/>
            </p:cNvGrpSpPr>
            <p:nvPr/>
          </p:nvGrpSpPr>
          <p:grpSpPr bwMode="auto">
            <a:xfrm>
              <a:off x="2562" y="996"/>
              <a:ext cx="1152" cy="1874"/>
              <a:chOff x="1056" y="1822"/>
              <a:chExt cx="1152" cy="1874"/>
            </a:xfrm>
          </p:grpSpPr>
          <p:sp>
            <p:nvSpPr>
              <p:cNvPr id="59" name="Rectangle 83"/>
              <p:cNvSpPr>
                <a:spLocks noChangeArrowheads="1"/>
              </p:cNvSpPr>
              <p:nvPr/>
            </p:nvSpPr>
            <p:spPr bwMode="auto">
              <a:xfrm>
                <a:off x="1200" y="1822"/>
                <a:ext cx="864" cy="18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hangingPunct="0"/>
                <a:r>
                  <a:rPr lang="en-US" altLang="zh-CN" sz="2000" b="1" dirty="0"/>
                  <a:t>CI</a:t>
                </a:r>
                <a:r>
                  <a:rPr lang="en-US" altLang="zh-CN" sz="2000" b="1" dirty="0">
                    <a:solidFill>
                      <a:srgbClr val="D60093"/>
                    </a:solidFill>
                  </a:rPr>
                  <a:t>       </a:t>
                </a:r>
                <a:r>
                  <a:rPr lang="en-US" altLang="zh-CN" sz="2000" b="1" dirty="0">
                    <a:solidFill>
                      <a:schemeClr val="hlink"/>
                    </a:solidFill>
                  </a:rPr>
                  <a:t> </a:t>
                </a:r>
              </a:p>
              <a:p>
                <a:pPr eaLnBrk="0" hangingPunct="0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hlink"/>
                    </a:solidFill>
                  </a:rPr>
                  <a:t>A3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A2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A1       </a:t>
                </a:r>
                <a:endParaRPr lang="en-US" altLang="zh-CN" sz="2000" b="1" dirty="0"/>
              </a:p>
              <a:p>
                <a:r>
                  <a:rPr lang="en-US" altLang="zh-CN" sz="2000" b="1" dirty="0">
                    <a:solidFill>
                      <a:schemeClr val="hlink"/>
                    </a:solidFill>
                  </a:rPr>
                  <a:t>A0       </a:t>
                </a:r>
                <a:r>
                  <a:rPr lang="en-US" altLang="zh-CN" sz="2000" b="1" dirty="0"/>
                  <a:t>CO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tx2"/>
                    </a:solidFill>
                  </a:rPr>
                  <a:t>B3       S3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B2       S2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B1       S1</a:t>
                </a:r>
              </a:p>
              <a:p>
                <a:r>
                  <a:rPr lang="en-US" altLang="zh-CN" sz="2000" b="1" dirty="0">
                    <a:solidFill>
                      <a:schemeClr val="tx2"/>
                    </a:solidFill>
                  </a:rPr>
                  <a:t>B0       S0</a:t>
                </a:r>
              </a:p>
            </p:txBody>
          </p:sp>
          <p:sp>
            <p:nvSpPr>
              <p:cNvPr id="60" name="Line 84"/>
              <p:cNvSpPr>
                <a:spLocks noChangeShapeType="1"/>
              </p:cNvSpPr>
              <p:nvPr/>
            </p:nvSpPr>
            <p:spPr bwMode="auto">
              <a:xfrm flipH="1">
                <a:off x="1056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85"/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86"/>
              <p:cNvSpPr>
                <a:spLocks noChangeShapeType="1"/>
              </p:cNvSpPr>
              <p:nvPr/>
            </p:nvSpPr>
            <p:spPr bwMode="auto">
              <a:xfrm flipH="1">
                <a:off x="1056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87"/>
              <p:cNvSpPr>
                <a:spLocks noChangeShapeType="1"/>
              </p:cNvSpPr>
              <p:nvPr/>
            </p:nvSpPr>
            <p:spPr bwMode="auto">
              <a:xfrm flipH="1">
                <a:off x="1056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88"/>
              <p:cNvSpPr>
                <a:spLocks noChangeShapeType="1"/>
              </p:cNvSpPr>
              <p:nvPr/>
            </p:nvSpPr>
            <p:spPr bwMode="auto">
              <a:xfrm flipH="1">
                <a:off x="1056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89"/>
              <p:cNvSpPr>
                <a:spLocks noChangeShapeType="1"/>
              </p:cNvSpPr>
              <p:nvPr/>
            </p:nvSpPr>
            <p:spPr bwMode="auto">
              <a:xfrm flipH="1">
                <a:off x="1056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90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91"/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92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93"/>
              <p:cNvSpPr>
                <a:spLocks noChangeShapeType="1"/>
              </p:cNvSpPr>
              <p:nvPr/>
            </p:nvSpPr>
            <p:spPr bwMode="auto">
              <a:xfrm flipH="1">
                <a:off x="2064" y="27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94"/>
              <p:cNvSpPr>
                <a:spLocks noChangeShapeType="1"/>
              </p:cNvSpPr>
              <p:nvPr/>
            </p:nvSpPr>
            <p:spPr bwMode="auto">
              <a:xfrm flipH="1">
                <a:off x="2064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95"/>
              <p:cNvSpPr>
                <a:spLocks noChangeShapeType="1"/>
              </p:cNvSpPr>
              <p:nvPr/>
            </p:nvSpPr>
            <p:spPr bwMode="auto">
              <a:xfrm flipH="1">
                <a:off x="2064" y="321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96"/>
              <p:cNvSpPr>
                <a:spLocks noChangeShapeType="1"/>
              </p:cNvSpPr>
              <p:nvPr/>
            </p:nvSpPr>
            <p:spPr bwMode="auto">
              <a:xfrm flipH="1">
                <a:off x="2064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97"/>
              <p:cNvSpPr>
                <a:spLocks noChangeShapeType="1"/>
              </p:cNvSpPr>
              <p:nvPr/>
            </p:nvSpPr>
            <p:spPr bwMode="auto">
              <a:xfrm flipH="1">
                <a:off x="2064" y="36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Text Box 98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2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solidFill>
                      <a:schemeClr val="tx2"/>
                    </a:solidFill>
                    <a:sym typeface="Symbol" pitchFamily="18" charset="2"/>
                  </a:rPr>
                  <a:t></a:t>
                </a:r>
                <a:endParaRPr lang="zh-CN" altLang="en-US" sz="32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6" name="Line 99"/>
            <p:cNvSpPr>
              <a:spLocks noChangeShapeType="1"/>
            </p:cNvSpPr>
            <p:nvPr/>
          </p:nvSpPr>
          <p:spPr bwMode="auto">
            <a:xfrm flipH="1">
              <a:off x="2274" y="3494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00"/>
            <p:cNvSpPr>
              <a:spLocks noChangeShapeType="1"/>
            </p:cNvSpPr>
            <p:nvPr/>
          </p:nvSpPr>
          <p:spPr bwMode="auto">
            <a:xfrm flipH="1">
              <a:off x="2274" y="330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Group 120"/>
            <p:cNvGrpSpPr>
              <a:grpSpLocks/>
            </p:cNvGrpSpPr>
            <p:nvPr/>
          </p:nvGrpSpPr>
          <p:grpSpPr bwMode="auto">
            <a:xfrm>
              <a:off x="509" y="1238"/>
              <a:ext cx="2053" cy="720"/>
              <a:chOff x="443" y="1344"/>
              <a:chExt cx="2053" cy="720"/>
            </a:xfrm>
          </p:grpSpPr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443" y="1344"/>
                <a:ext cx="32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Y3</a:t>
                </a:r>
              </a:p>
              <a:p>
                <a:r>
                  <a:rPr lang="en-US" altLang="zh-CN" sz="2000" b="1"/>
                  <a:t>Y2</a:t>
                </a:r>
                <a:endParaRPr lang="zh-CN" altLang="en-US" sz="2000" b="1"/>
              </a:p>
            </p:txBody>
          </p:sp>
          <p:sp>
            <p:nvSpPr>
              <p:cNvPr id="54" name="Line 103"/>
              <p:cNvSpPr>
                <a:spLocks noChangeShapeType="1"/>
              </p:cNvSpPr>
              <p:nvPr/>
            </p:nvSpPr>
            <p:spPr bwMode="auto">
              <a:xfrm flipH="1">
                <a:off x="768" y="1680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04"/>
              <p:cNvSpPr>
                <a:spLocks noChangeShapeType="1"/>
              </p:cNvSpPr>
              <p:nvPr/>
            </p:nvSpPr>
            <p:spPr bwMode="auto">
              <a:xfrm flipH="1">
                <a:off x="768" y="148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05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06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07"/>
              <p:cNvSpPr>
                <a:spLocks noChangeShapeType="1"/>
              </p:cNvSpPr>
              <p:nvPr/>
            </p:nvSpPr>
            <p:spPr bwMode="auto">
              <a:xfrm flipH="1">
                <a:off x="2352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" name="Group 117"/>
            <p:cNvGrpSpPr>
              <a:grpSpLocks/>
            </p:cNvGrpSpPr>
            <p:nvPr/>
          </p:nvGrpSpPr>
          <p:grpSpPr bwMode="auto">
            <a:xfrm>
              <a:off x="2274" y="2390"/>
              <a:ext cx="288" cy="720"/>
              <a:chOff x="2208" y="2496"/>
              <a:chExt cx="288" cy="720"/>
            </a:xfrm>
          </p:grpSpPr>
          <p:sp>
            <p:nvSpPr>
              <p:cNvPr id="46" name="Line 109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110"/>
              <p:cNvSpPr>
                <a:spLocks noChangeShapeType="1"/>
              </p:cNvSpPr>
              <p:nvPr/>
            </p:nvSpPr>
            <p:spPr bwMode="auto">
              <a:xfrm flipH="1">
                <a:off x="2208" y="321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11"/>
              <p:cNvSpPr>
                <a:spLocks noChangeShapeType="1"/>
              </p:cNvSpPr>
              <p:nvPr/>
            </p:nvSpPr>
            <p:spPr bwMode="auto">
              <a:xfrm>
                <a:off x="2352" y="268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12"/>
              <p:cNvSpPr>
                <a:spLocks noChangeShapeType="1"/>
              </p:cNvSpPr>
              <p:nvPr/>
            </p:nvSpPr>
            <p:spPr bwMode="auto">
              <a:xfrm flipH="1">
                <a:off x="2208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113"/>
              <p:cNvSpPr>
                <a:spLocks noChangeShapeType="1"/>
              </p:cNvSpPr>
              <p:nvPr/>
            </p:nvSpPr>
            <p:spPr bwMode="auto">
              <a:xfrm flipH="1">
                <a:off x="235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14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15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" name="Text Box 118"/>
            <p:cNvSpPr txBox="1">
              <a:spLocks noChangeArrowheads="1"/>
            </p:cNvSpPr>
            <p:nvPr/>
          </p:nvSpPr>
          <p:spPr bwMode="auto">
            <a:xfrm>
              <a:off x="3714" y="2054"/>
              <a:ext cx="31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Z6</a:t>
              </a:r>
            </a:p>
            <a:p>
              <a:r>
                <a:rPr lang="en-US" altLang="zh-CN" sz="2000" b="1"/>
                <a:t>Z5</a:t>
              </a:r>
            </a:p>
            <a:p>
              <a:r>
                <a:rPr lang="en-US" altLang="zh-CN" sz="2000" b="1"/>
                <a:t>Z4</a:t>
              </a:r>
            </a:p>
            <a:p>
              <a:r>
                <a:rPr lang="en-US" altLang="zh-CN" sz="2000" b="1"/>
                <a:t>Z3</a:t>
              </a:r>
            </a:p>
          </p:txBody>
        </p:sp>
        <p:sp>
          <p:nvSpPr>
            <p:cNvPr id="21" name="Text Box 119"/>
            <p:cNvSpPr txBox="1">
              <a:spLocks noChangeArrowheads="1"/>
            </p:cNvSpPr>
            <p:nvPr/>
          </p:nvSpPr>
          <p:spPr bwMode="auto">
            <a:xfrm>
              <a:off x="3714" y="3158"/>
              <a:ext cx="31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Z2</a:t>
              </a:r>
            </a:p>
            <a:p>
              <a:r>
                <a:rPr lang="en-US" altLang="zh-CN" sz="2000" b="1"/>
                <a:t>Z1</a:t>
              </a:r>
            </a:p>
            <a:p>
              <a:r>
                <a:rPr lang="en-US" altLang="zh-CN" sz="2000" b="1"/>
                <a:t>Z0</a:t>
              </a:r>
            </a:p>
          </p:txBody>
        </p:sp>
        <p:grpSp>
          <p:nvGrpSpPr>
            <p:cNvPr id="22" name="Group 123"/>
            <p:cNvGrpSpPr>
              <a:grpSpLocks/>
            </p:cNvGrpSpPr>
            <p:nvPr/>
          </p:nvGrpSpPr>
          <p:grpSpPr bwMode="auto">
            <a:xfrm>
              <a:off x="2274" y="2102"/>
              <a:ext cx="288" cy="144"/>
              <a:chOff x="2208" y="2208"/>
              <a:chExt cx="288" cy="144"/>
            </a:xfrm>
          </p:grpSpPr>
          <p:grpSp>
            <p:nvGrpSpPr>
              <p:cNvPr id="41" name="Group 49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44" name="Line 50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51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121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122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124"/>
            <p:cNvGrpSpPr>
              <a:grpSpLocks/>
            </p:cNvGrpSpPr>
            <p:nvPr/>
          </p:nvGrpSpPr>
          <p:grpSpPr bwMode="auto">
            <a:xfrm>
              <a:off x="2274" y="1046"/>
              <a:ext cx="288" cy="144"/>
              <a:chOff x="2208" y="2208"/>
              <a:chExt cx="288" cy="144"/>
            </a:xfrm>
          </p:grpSpPr>
          <p:grpSp>
            <p:nvGrpSpPr>
              <p:cNvPr id="36" name="Group 125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39" name="Line 126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Line 128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129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130"/>
            <p:cNvGrpSpPr>
              <a:grpSpLocks/>
            </p:cNvGrpSpPr>
            <p:nvPr/>
          </p:nvGrpSpPr>
          <p:grpSpPr bwMode="auto">
            <a:xfrm>
              <a:off x="834" y="1766"/>
              <a:ext cx="288" cy="144"/>
              <a:chOff x="2208" y="2208"/>
              <a:chExt cx="288" cy="144"/>
            </a:xfrm>
          </p:grpSpPr>
          <p:grpSp>
            <p:nvGrpSpPr>
              <p:cNvPr id="31" name="Group 131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34" name="Line 132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133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Line 134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135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136"/>
            <p:cNvGrpSpPr>
              <a:grpSpLocks/>
            </p:cNvGrpSpPr>
            <p:nvPr/>
          </p:nvGrpSpPr>
          <p:grpSpPr bwMode="auto">
            <a:xfrm>
              <a:off x="834" y="2822"/>
              <a:ext cx="288" cy="144"/>
              <a:chOff x="2208" y="2208"/>
              <a:chExt cx="288" cy="144"/>
            </a:xfrm>
          </p:grpSpPr>
          <p:grpSp>
            <p:nvGrpSpPr>
              <p:cNvPr id="26" name="Group 137"/>
              <p:cNvGrpSpPr>
                <a:grpSpLocks/>
              </p:cNvGrpSpPr>
              <p:nvPr/>
            </p:nvGrpSpPr>
            <p:grpSpPr bwMode="auto">
              <a:xfrm>
                <a:off x="2208" y="2208"/>
                <a:ext cx="192" cy="144"/>
                <a:chOff x="2736" y="2688"/>
                <a:chExt cx="192" cy="192"/>
              </a:xfrm>
            </p:grpSpPr>
            <p:sp>
              <p:nvSpPr>
                <p:cNvPr id="29" name="Line 138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139"/>
                <p:cNvSpPr>
                  <a:spLocks noChangeArrowheads="1"/>
                </p:cNvSpPr>
                <p:nvPr/>
              </p:nvSpPr>
              <p:spPr bwMode="auto">
                <a:xfrm flipV="1">
                  <a:off x="2736" y="2784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140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41"/>
              <p:cNvSpPr>
                <a:spLocks noChangeShapeType="1"/>
              </p:cNvSpPr>
              <p:nvPr/>
            </p:nvSpPr>
            <p:spPr bwMode="auto">
              <a:xfrm>
                <a:off x="2496" y="220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37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20578"/>
            <a:ext cx="8820472" cy="4608513"/>
          </a:xfrm>
        </p:spPr>
        <p:txBody>
          <a:bodyPr/>
          <a:lstStyle/>
          <a:p>
            <a:r>
              <a:rPr lang="zh-CN" altLang="en-US" sz="3600" dirty="0"/>
              <a:t>芯片介绍</a:t>
            </a:r>
          </a:p>
          <a:p>
            <a:pPr lvl="1"/>
            <a:r>
              <a:rPr lang="en-US" altLang="zh-CN" sz="3200" dirty="0"/>
              <a:t>74x151</a:t>
            </a:r>
            <a:r>
              <a:rPr lang="zh-CN" altLang="en-US" sz="3200" dirty="0"/>
              <a:t>：</a:t>
            </a:r>
            <a:r>
              <a:rPr lang="en-US" altLang="zh-CN" sz="3200" dirty="0"/>
              <a:t>8-to1</a:t>
            </a:r>
            <a:r>
              <a:rPr lang="zh-CN" altLang="en-US" sz="3200" dirty="0"/>
              <a:t>，同时提供</a:t>
            </a:r>
            <a:r>
              <a:rPr lang="zh-CN" altLang="en-US" sz="3200" dirty="0">
                <a:solidFill>
                  <a:srgbClr val="FF0000"/>
                </a:solidFill>
              </a:rPr>
              <a:t>两个</a:t>
            </a:r>
            <a:r>
              <a:rPr lang="zh-CN" altLang="en-US" sz="3200" dirty="0"/>
              <a:t>相反的输出。</a:t>
            </a:r>
            <a:endParaRPr lang="en-US" altLang="zh-CN" sz="3200" dirty="0"/>
          </a:p>
          <a:p>
            <a:pPr lvl="1"/>
            <a:r>
              <a:rPr lang="en-US" altLang="zh-CN" sz="3200" dirty="0"/>
              <a:t>74x150</a:t>
            </a:r>
            <a:r>
              <a:rPr lang="zh-CN" altLang="en-US" sz="3200" dirty="0"/>
              <a:t>：</a:t>
            </a:r>
            <a:r>
              <a:rPr lang="en-US" altLang="zh-CN" sz="3200" dirty="0"/>
              <a:t>16-to-1</a:t>
            </a:r>
          </a:p>
          <a:p>
            <a:pPr lvl="1"/>
            <a:r>
              <a:rPr lang="en-US" altLang="zh-CN" sz="3200" dirty="0"/>
              <a:t>74x153</a:t>
            </a:r>
            <a:r>
              <a:rPr lang="zh-CN" altLang="en-US" sz="3200" dirty="0"/>
              <a:t>：</a:t>
            </a:r>
            <a:r>
              <a:rPr lang="en-US" altLang="zh-CN" sz="3200" dirty="0"/>
              <a:t>dual(2</a:t>
            </a:r>
            <a:r>
              <a:rPr lang="zh-CN" altLang="en-US" sz="3200" dirty="0"/>
              <a:t>组</a:t>
            </a:r>
            <a:r>
              <a:rPr lang="en-US" altLang="zh-CN" sz="3200" dirty="0"/>
              <a:t>) 4-to-1</a:t>
            </a:r>
          </a:p>
          <a:p>
            <a:pPr lvl="1"/>
            <a:r>
              <a:rPr lang="en-US" altLang="zh-CN" sz="3200" dirty="0"/>
              <a:t>74x157</a:t>
            </a:r>
            <a:r>
              <a:rPr lang="zh-CN" altLang="en-US" sz="3200" dirty="0"/>
              <a:t>：</a:t>
            </a:r>
            <a:r>
              <a:rPr lang="en-US" altLang="zh-CN" sz="3200" dirty="0"/>
              <a:t>quad (4</a:t>
            </a:r>
            <a:r>
              <a:rPr lang="zh-CN" altLang="en-US" sz="3200" dirty="0"/>
              <a:t>组</a:t>
            </a:r>
            <a:r>
              <a:rPr lang="en-US" altLang="zh-CN" sz="3200" dirty="0"/>
              <a:t>) 2-to-1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0C78-25E0-44E8-9A07-C67F48DC23EF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5B4-92B5-4769-A776-738A91BEC47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7C47F1-88C0-4BD8-BE70-AC4624EEAC41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C4D30D-D985-4097-B128-3B6D031BEEB3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74x157 2-1 MUX</a:t>
            </a:r>
          </a:p>
        </p:txBody>
      </p:sp>
      <p:pic>
        <p:nvPicPr>
          <p:cNvPr id="46086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8"/>
          <a:stretch/>
        </p:blipFill>
        <p:spPr>
          <a:xfrm>
            <a:off x="5616994" y="0"/>
            <a:ext cx="3527006" cy="3443313"/>
          </a:xfrm>
          <a:noFill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57312"/>
            <a:ext cx="4065588" cy="524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7"/>
          <a:stretch/>
        </p:blipFill>
        <p:spPr bwMode="auto">
          <a:xfrm>
            <a:off x="5616994" y="3443313"/>
            <a:ext cx="3243373" cy="32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19410"/>
              </p:ext>
            </p:extLst>
          </p:nvPr>
        </p:nvGraphicFramePr>
        <p:xfrm>
          <a:off x="2590800" y="738733"/>
          <a:ext cx="4064397" cy="16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Artwork" r:id="rId6" imgW="2657846" imgH="1085714" progId="Adobe.Illustrator.7">
                  <p:embed/>
                </p:oleObj>
              </mc:Choice>
              <mc:Fallback>
                <p:oleObj name="Artwork" r:id="rId6" imgW="2657846" imgH="108571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8733"/>
                        <a:ext cx="4064397" cy="166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7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F8C923-A826-4976-BA06-70591A50BB88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94CDD7-BC31-460A-9D84-7CCE35AC3ACE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74x151 8-to-1 MUX</a:t>
            </a:r>
          </a:p>
        </p:txBody>
      </p:sp>
      <p:pic>
        <p:nvPicPr>
          <p:cNvPr id="4711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8"/>
          <a:stretch/>
        </p:blipFill>
        <p:spPr bwMode="auto">
          <a:xfrm>
            <a:off x="2882900" y="1166813"/>
            <a:ext cx="608158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425" y="1402105"/>
            <a:ext cx="2597150" cy="2627313"/>
          </a:xfrm>
          <a:noFill/>
        </p:spPr>
      </p:pic>
      <p:sp>
        <p:nvSpPr>
          <p:cNvPr id="2" name="矩形 1"/>
          <p:cNvSpPr/>
          <p:nvPr/>
        </p:nvSpPr>
        <p:spPr>
          <a:xfrm>
            <a:off x="7380312" y="1166813"/>
            <a:ext cx="1584175" cy="139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3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B480D5-5E08-473C-B63D-0F6B6D7F1ABB}" type="datetime1">
              <a:rPr lang="zh-CN" altLang="en-US" smtClean="0"/>
              <a:t>2018/10/11</a:t>
            </a:fld>
            <a:endParaRPr lang="en-US" altLang="zh-CN"/>
          </a:p>
        </p:txBody>
      </p:sp>
      <p:sp>
        <p:nvSpPr>
          <p:cNvPr id="481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D7360A-1633-4C81-857E-EEA63B038AF1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142875"/>
            <a:ext cx="7413625" cy="863600"/>
          </a:xfrm>
        </p:spPr>
        <p:txBody>
          <a:bodyPr/>
          <a:lstStyle/>
          <a:p>
            <a:r>
              <a:rPr lang="en-US" altLang="zh-CN" dirty="0"/>
              <a:t>74x151A 16-to-1 MUX</a:t>
            </a:r>
          </a:p>
        </p:txBody>
      </p:sp>
      <p:pic>
        <p:nvPicPr>
          <p:cNvPr id="4813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0" y="1522413"/>
            <a:ext cx="6964363" cy="4579937"/>
          </a:xfrm>
          <a:noFill/>
        </p:spPr>
      </p:pic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6516688" y="3716338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chemeClr val="hlink"/>
                </a:solidFill>
                <a:ea typeface="华文行楷" pitchFamily="2" charset="-122"/>
              </a:rPr>
              <a:t>两个八位构成十六位多路器</a:t>
            </a:r>
            <a:endParaRPr lang="en-US" altLang="zh-CN" sz="2000">
              <a:solidFill>
                <a:schemeClr val="hlink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556763"/>
      </p:ext>
    </p:extLst>
  </p:cSld>
  <p:clrMapOvr>
    <a:masterClrMapping/>
  </p:clrMapOvr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8466</TotalTime>
  <Words>3499</Words>
  <Application>Microsoft Office PowerPoint</Application>
  <PresentationFormat>全屏显示(4:3)</PresentationFormat>
  <Paragraphs>882</Paragraphs>
  <Slides>58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58</vt:i4>
      </vt:variant>
    </vt:vector>
  </HeadingPairs>
  <TitlesOfParts>
    <vt:vector size="79" baseType="lpstr">
      <vt:lpstr>黑体</vt:lpstr>
      <vt:lpstr>华文行楷</vt:lpstr>
      <vt:lpstr>华文新魏</vt:lpstr>
      <vt:lpstr>楷体_GB2312</vt:lpstr>
      <vt:lpstr>宋体</vt:lpstr>
      <vt:lpstr>Arial</vt:lpstr>
      <vt:lpstr>Cambria Math</vt:lpstr>
      <vt:lpstr>Comic Sans MS</vt:lpstr>
      <vt:lpstr>Symbol</vt:lpstr>
      <vt:lpstr>Tahoma</vt:lpstr>
      <vt:lpstr>Times New Roman</vt:lpstr>
      <vt:lpstr>Wingdings</vt:lpstr>
      <vt:lpstr>dld</vt:lpstr>
      <vt:lpstr>Equation</vt:lpstr>
      <vt:lpstr>公式</vt:lpstr>
      <vt:lpstr>Artwork</vt:lpstr>
      <vt:lpstr>文档</vt:lpstr>
      <vt:lpstr>Document</vt:lpstr>
      <vt:lpstr>Equation.3</vt:lpstr>
      <vt:lpstr>VISIO</vt:lpstr>
      <vt:lpstr>Image</vt:lpstr>
      <vt:lpstr>第六章 组合逻辑设计实践</vt:lpstr>
      <vt:lpstr>主要内容</vt:lpstr>
      <vt:lpstr>数据选择器(Multiplexers, MUX)</vt:lpstr>
      <vt:lpstr> 4选1多路选择器 </vt:lpstr>
      <vt:lpstr> 16选1多路选择器 </vt:lpstr>
      <vt:lpstr>数据选择器</vt:lpstr>
      <vt:lpstr>74x157 2-1 MUX</vt:lpstr>
      <vt:lpstr>74x151 8-to-1 MUX</vt:lpstr>
      <vt:lpstr>74x151A 16-to-1 MUX</vt:lpstr>
      <vt:lpstr>扩展到32位选一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多路选择器的应用</vt:lpstr>
      <vt:lpstr>数据分配器(Demultiplexers)</vt:lpstr>
      <vt:lpstr>译码器用作分配器</vt:lpstr>
      <vt:lpstr>数据分配器</vt:lpstr>
      <vt:lpstr>多路选择器/分配器的应用</vt:lpstr>
      <vt:lpstr>比较器（comparator）</vt:lpstr>
      <vt:lpstr>迭代等值比较电路</vt:lpstr>
      <vt:lpstr>比较器</vt:lpstr>
      <vt:lpstr>多位比较器 </vt:lpstr>
      <vt:lpstr>多位比较器 </vt:lpstr>
      <vt:lpstr>4位比较器74x85</vt:lpstr>
      <vt:lpstr>比较器的串行扩展</vt:lpstr>
      <vt:lpstr>8位比较器74x682</vt:lpstr>
      <vt:lpstr>比较器的并行扩展</vt:lpstr>
      <vt:lpstr>加法器</vt:lpstr>
      <vt:lpstr>加法器</vt:lpstr>
      <vt:lpstr>行波进位加法器 ripper carry adder</vt:lpstr>
      <vt:lpstr>先行进位逻辑(Carry Look-Ahead)</vt:lpstr>
      <vt:lpstr>先行进位逻辑</vt:lpstr>
      <vt:lpstr>4位先行进位加法器74x283</vt:lpstr>
      <vt:lpstr>74x283</vt:lpstr>
      <vt:lpstr>PowerPoint 演示文稿</vt:lpstr>
      <vt:lpstr>PowerPoint 演示文稿</vt:lpstr>
      <vt:lpstr>4组先行进位计算器件</vt:lpstr>
      <vt:lpstr>74x182 应用</vt:lpstr>
      <vt:lpstr> 四位二进制加减法运算器 </vt:lpstr>
      <vt:lpstr>八位二进制加减运算器</vt:lpstr>
      <vt:lpstr>算术逻辑单元ALU</vt:lpstr>
      <vt:lpstr>74x181 4位ALU功能表</vt:lpstr>
      <vt:lpstr>74x181 4位ALU</vt:lpstr>
      <vt:lpstr>三态器件</vt:lpstr>
      <vt:lpstr>PowerPoint 演示文稿</vt:lpstr>
      <vt:lpstr>数据总线（ Data  Bus ）的表示法</vt:lpstr>
      <vt:lpstr>利用三态缓冲器实现数据双向传送</vt:lpstr>
      <vt:lpstr>奇偶校验电路</vt:lpstr>
      <vt:lpstr>PowerPoint 演示文稿</vt:lpstr>
      <vt:lpstr>9位奇偶校验发生器74x280</vt:lpstr>
      <vt:lpstr>奇偶校验器74x280的应用</vt:lpstr>
      <vt:lpstr>奇偶校验应用</vt:lpstr>
      <vt:lpstr>奇偶校验应用</vt:lpstr>
      <vt:lpstr>思考题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zj kelly</cp:lastModifiedBy>
  <cp:revision>464</cp:revision>
  <cp:lastPrinted>2013-04-22T06:00:48Z</cp:lastPrinted>
  <dcterms:created xsi:type="dcterms:W3CDTF">2010-02-26T18:50:00Z</dcterms:created>
  <dcterms:modified xsi:type="dcterms:W3CDTF">2018-10-11T06:35:26Z</dcterms:modified>
</cp:coreProperties>
</file>